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kaggle.com/yamqwe/shark-tank-companiese?select=Shark+Tank+Companies.csv"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Shark Tank Companies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Ryan Coslove (rmc326)</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2905-E5E4-41B1-B34E-68781702C1EE}"/>
              </a:ext>
            </a:extLst>
          </p:cNvPr>
          <p:cNvSpPr>
            <a:spLocks noGrp="1"/>
          </p:cNvSpPr>
          <p:nvPr>
            <p:ph type="title"/>
          </p:nvPr>
        </p:nvSpPr>
        <p:spPr>
          <a:xfrm>
            <a:off x="1097280" y="286603"/>
            <a:ext cx="10058400" cy="1450757"/>
          </a:xfrm>
        </p:spPr>
        <p:txBody>
          <a:bodyPr anchor="b">
            <a:normAutofit/>
          </a:bodyPr>
          <a:lstStyle/>
          <a:p>
            <a:r>
              <a:rPr lang="en-US"/>
              <a:t>Shark Tank Companies</a:t>
            </a:r>
          </a:p>
        </p:txBody>
      </p:sp>
      <p:sp>
        <p:nvSpPr>
          <p:cNvPr id="3" name="Content Placeholder 2">
            <a:extLst>
              <a:ext uri="{FF2B5EF4-FFF2-40B4-BE49-F238E27FC236}">
                <a16:creationId xmlns:a16="http://schemas.microsoft.com/office/drawing/2014/main" id="{6AB19A78-5EBC-45ED-81A8-34A48930077A}"/>
              </a:ext>
            </a:extLst>
          </p:cNvPr>
          <p:cNvSpPr>
            <a:spLocks noGrp="1"/>
          </p:cNvSpPr>
          <p:nvPr>
            <p:ph sz="half" idx="1"/>
          </p:nvPr>
        </p:nvSpPr>
        <p:spPr>
          <a:xfrm>
            <a:off x="1097280" y="2120900"/>
            <a:ext cx="4639736" cy="3748193"/>
          </a:xfrm>
        </p:spPr>
        <p:txBody>
          <a:bodyPr>
            <a:normAutofit/>
          </a:bodyPr>
          <a:lstStyle/>
          <a:p>
            <a:pPr>
              <a:lnSpc>
                <a:spcPct val="90000"/>
              </a:lnSpc>
            </a:pPr>
            <a:r>
              <a:rPr lang="en-US" dirty="0"/>
              <a:t>Source: </a:t>
            </a:r>
            <a:r>
              <a:rPr lang="en-US" dirty="0">
                <a:hlinkClick r:id="rId2"/>
              </a:rPr>
              <a:t>https://www.kaggle.com/yamqwe/shark-tank-companiese?select=Shark+Tank+Companies.csv</a:t>
            </a:r>
            <a:endParaRPr lang="en-US" dirty="0"/>
          </a:p>
          <a:p>
            <a:pPr>
              <a:lnSpc>
                <a:spcPct val="90000"/>
              </a:lnSpc>
            </a:pPr>
            <a:r>
              <a:rPr lang="en-US" dirty="0"/>
              <a:t>Consisting of attributes such as: </a:t>
            </a:r>
          </a:p>
          <a:p>
            <a:pPr lvl="1">
              <a:lnSpc>
                <a:spcPct val="90000"/>
              </a:lnSpc>
              <a:buFont typeface="Arial" panose="020B0604020202020204" pitchFamily="34" charset="0"/>
              <a:buChar char="•"/>
            </a:pPr>
            <a:r>
              <a:rPr lang="en-US" sz="1900" dirty="0"/>
              <a:t>Deal</a:t>
            </a:r>
          </a:p>
          <a:p>
            <a:pPr lvl="1">
              <a:lnSpc>
                <a:spcPct val="90000"/>
              </a:lnSpc>
              <a:buFont typeface="Arial" panose="020B0604020202020204" pitchFamily="34" charset="0"/>
              <a:buChar char="•"/>
            </a:pPr>
            <a:r>
              <a:rPr lang="en-US" sz="1900" dirty="0"/>
              <a:t>Description</a:t>
            </a:r>
          </a:p>
          <a:p>
            <a:pPr lvl="1">
              <a:lnSpc>
                <a:spcPct val="90000"/>
              </a:lnSpc>
              <a:buFont typeface="Arial" panose="020B0604020202020204" pitchFamily="34" charset="0"/>
              <a:buChar char="•"/>
            </a:pPr>
            <a:r>
              <a:rPr lang="en-US" sz="1900" dirty="0"/>
              <a:t>Asked for</a:t>
            </a:r>
          </a:p>
          <a:p>
            <a:pPr lvl="1">
              <a:lnSpc>
                <a:spcPct val="90000"/>
              </a:lnSpc>
              <a:buFont typeface="Arial" panose="020B0604020202020204" pitchFamily="34" charset="0"/>
              <a:buChar char="•"/>
            </a:pPr>
            <a:r>
              <a:rPr lang="en-US" sz="1900" dirty="0"/>
              <a:t>Valuation</a:t>
            </a:r>
          </a:p>
          <a:p>
            <a:pPr lvl="1">
              <a:lnSpc>
                <a:spcPct val="90000"/>
              </a:lnSpc>
              <a:buFont typeface="Arial" panose="020B0604020202020204" pitchFamily="34" charset="0"/>
              <a:buChar char="•"/>
            </a:pPr>
            <a:r>
              <a:rPr lang="en-US" sz="1900" dirty="0"/>
              <a:t> Exchange for Stake</a:t>
            </a:r>
          </a:p>
        </p:txBody>
      </p:sp>
      <p:pic>
        <p:nvPicPr>
          <p:cNvPr id="1026" name="Picture 2" descr="About Shark Tank TV Show Series">
            <a:extLst>
              <a:ext uri="{FF2B5EF4-FFF2-40B4-BE49-F238E27FC236}">
                <a16:creationId xmlns:a16="http://schemas.microsoft.com/office/drawing/2014/main" id="{96FB8CEE-E2CB-4BE3-BCD3-B0123DD179B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15944" y="2782866"/>
            <a:ext cx="4639736" cy="2424262"/>
          </a:xfrm>
          <a:prstGeom prst="rect">
            <a:avLst/>
          </a:prstGeom>
          <a:solidFill>
            <a:srgbClr val="FFFFFF"/>
          </a:solidFill>
        </p:spPr>
      </p:pic>
    </p:spTree>
    <p:extLst>
      <p:ext uri="{BB962C8B-B14F-4D97-AF65-F5344CB8AC3E}">
        <p14:creationId xmlns:p14="http://schemas.microsoft.com/office/powerpoint/2010/main" val="9726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6BB2-0EA9-40EA-99A9-43DE9BF284B4}"/>
              </a:ext>
            </a:extLst>
          </p:cNvPr>
          <p:cNvSpPr>
            <a:spLocks noGrp="1"/>
          </p:cNvSpPr>
          <p:nvPr>
            <p:ph type="title"/>
          </p:nvPr>
        </p:nvSpPr>
        <p:spPr>
          <a:xfrm>
            <a:off x="643466" y="786383"/>
            <a:ext cx="3517567" cy="2093975"/>
          </a:xfrm>
        </p:spPr>
        <p:txBody>
          <a:bodyPr anchor="b">
            <a:normAutofit/>
          </a:bodyPr>
          <a:lstStyle/>
          <a:p>
            <a:r>
              <a:rPr lang="en-US" dirty="0"/>
              <a:t>Company Valuations vs What Was Asked For</a:t>
            </a:r>
          </a:p>
        </p:txBody>
      </p:sp>
      <p:pic>
        <p:nvPicPr>
          <p:cNvPr id="5" name="Content Placeholder 4" descr="Chart, scatter chart&#10;&#10;Description automatically generated">
            <a:extLst>
              <a:ext uri="{FF2B5EF4-FFF2-40B4-BE49-F238E27FC236}">
                <a16:creationId xmlns:a16="http://schemas.microsoft.com/office/drawing/2014/main" id="{2A20A191-DD2D-45DC-B039-5978DB0738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8984" y="947689"/>
            <a:ext cx="5928344" cy="5024976"/>
          </a:xfrm>
          <a:noFill/>
        </p:spPr>
      </p:pic>
      <p:sp>
        <p:nvSpPr>
          <p:cNvPr id="12" name="Text Placeholder 3">
            <a:extLst>
              <a:ext uri="{FF2B5EF4-FFF2-40B4-BE49-F238E27FC236}">
                <a16:creationId xmlns:a16="http://schemas.microsoft.com/office/drawing/2014/main" id="{EBDA7A47-19AD-4447-94BA-2A14099BD0FA}"/>
              </a:ext>
            </a:extLst>
          </p:cNvPr>
          <p:cNvSpPr>
            <a:spLocks noGrp="1"/>
          </p:cNvSpPr>
          <p:nvPr>
            <p:ph type="body" sz="half" idx="2"/>
          </p:nvPr>
        </p:nvSpPr>
        <p:spPr>
          <a:xfrm>
            <a:off x="643465" y="3043050"/>
            <a:ext cx="3517567" cy="3064505"/>
          </a:xfrm>
        </p:spPr>
        <p:txBody>
          <a:bodyPr>
            <a:normAutofit fontScale="92500" lnSpcReduction="10000"/>
          </a:bodyPr>
          <a:lstStyle/>
          <a:p>
            <a:r>
              <a:rPr lang="en-US" dirty="0"/>
              <a:t>The Valuation of the companies were often within the thousands to hundred thousands.</a:t>
            </a:r>
          </a:p>
          <a:p>
            <a:r>
              <a:rPr lang="en-US" dirty="0"/>
              <a:t>The asking price was usually proportional the company’s valuation.</a:t>
            </a:r>
          </a:p>
          <a:p>
            <a:r>
              <a:rPr lang="en-US" dirty="0"/>
              <a:t>The points on the far right asked for a large amount but was disproportionally valuated lower than others.</a:t>
            </a:r>
          </a:p>
        </p:txBody>
      </p:sp>
    </p:spTree>
    <p:extLst>
      <p:ext uri="{BB962C8B-B14F-4D97-AF65-F5344CB8AC3E}">
        <p14:creationId xmlns:p14="http://schemas.microsoft.com/office/powerpoint/2010/main" val="361324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4EDD703-F0F3-456F-BF95-5BBC8EE5130A}"/>
              </a:ext>
            </a:extLst>
          </p:cNvPr>
          <p:cNvSpPr>
            <a:spLocks noGrp="1"/>
          </p:cNvSpPr>
          <p:nvPr>
            <p:ph type="title"/>
          </p:nvPr>
        </p:nvSpPr>
        <p:spPr>
          <a:xfrm>
            <a:off x="1097280" y="286603"/>
            <a:ext cx="10058400" cy="1450757"/>
          </a:xfrm>
        </p:spPr>
        <p:txBody>
          <a:bodyPr/>
          <a:lstStyle/>
          <a:p>
            <a:r>
              <a:rPr lang="en-US" dirty="0" err="1"/>
              <a:t>Barplot</a:t>
            </a:r>
            <a:r>
              <a:rPr lang="en-US" dirty="0"/>
              <a:t> for Category of Company vs Stake Exchanged</a:t>
            </a:r>
          </a:p>
        </p:txBody>
      </p:sp>
      <p:pic>
        <p:nvPicPr>
          <p:cNvPr id="5" name="Content Placeholder 4" descr="Chart, bar chart&#10;&#10;Description automatically generated">
            <a:extLst>
              <a:ext uri="{FF2B5EF4-FFF2-40B4-BE49-F238E27FC236}">
                <a16:creationId xmlns:a16="http://schemas.microsoft.com/office/drawing/2014/main" id="{C254771E-8933-4F26-A384-43BB11A1CC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804" y="2562224"/>
            <a:ext cx="7647782" cy="3059113"/>
          </a:xfrm>
          <a:noFill/>
        </p:spPr>
      </p:pic>
      <p:sp>
        <p:nvSpPr>
          <p:cNvPr id="6" name="TextBox 5">
            <a:extLst>
              <a:ext uri="{FF2B5EF4-FFF2-40B4-BE49-F238E27FC236}">
                <a16:creationId xmlns:a16="http://schemas.microsoft.com/office/drawing/2014/main" id="{D4C24030-F98E-477F-BDFB-4A7FCB63C8C8}"/>
              </a:ext>
            </a:extLst>
          </p:cNvPr>
          <p:cNvSpPr txBox="1"/>
          <p:nvPr/>
        </p:nvSpPr>
        <p:spPr>
          <a:xfrm>
            <a:off x="7977585" y="2851894"/>
            <a:ext cx="3976289" cy="2308324"/>
          </a:xfrm>
          <a:prstGeom prst="rect">
            <a:avLst/>
          </a:prstGeom>
          <a:noFill/>
        </p:spPr>
        <p:txBody>
          <a:bodyPr wrap="square" rtlCol="0">
            <a:spAutoFit/>
          </a:bodyPr>
          <a:lstStyle/>
          <a:p>
            <a:r>
              <a:rPr lang="en-US" dirty="0"/>
              <a:t>The category of Specialty Food has the highest amount of stake exchanged vs other categories, on average</a:t>
            </a:r>
          </a:p>
          <a:p>
            <a:endParaRPr lang="en-US" dirty="0"/>
          </a:p>
          <a:p>
            <a:r>
              <a:rPr lang="en-US" dirty="0"/>
              <a:t>Not all categories are visible on the x-axis of the chart, but the lowest exchange rate on average for a category was Baby Apparel</a:t>
            </a:r>
          </a:p>
        </p:txBody>
      </p:sp>
    </p:spTree>
    <p:extLst>
      <p:ext uri="{BB962C8B-B14F-4D97-AF65-F5344CB8AC3E}">
        <p14:creationId xmlns:p14="http://schemas.microsoft.com/office/powerpoint/2010/main" val="73326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334072B-8A0A-4A06-B0A2-CDB84936D3A0}"/>
              </a:ext>
            </a:extLst>
          </p:cNvPr>
          <p:cNvSpPr>
            <a:spLocks noGrp="1"/>
          </p:cNvSpPr>
          <p:nvPr>
            <p:ph type="title"/>
          </p:nvPr>
        </p:nvSpPr>
        <p:spPr>
          <a:xfrm>
            <a:off x="1097280" y="286603"/>
            <a:ext cx="10058400" cy="1450757"/>
          </a:xfrm>
        </p:spPr>
        <p:txBody>
          <a:bodyPr/>
          <a:lstStyle/>
          <a:p>
            <a:r>
              <a:rPr lang="en-US" dirty="0"/>
              <a:t>Are there Multiple Entrepreneurs in a Company vs Season Number</a:t>
            </a:r>
          </a:p>
        </p:txBody>
      </p:sp>
      <p:sp>
        <p:nvSpPr>
          <p:cNvPr id="12" name="Content Placeholder 2">
            <a:extLst>
              <a:ext uri="{FF2B5EF4-FFF2-40B4-BE49-F238E27FC236}">
                <a16:creationId xmlns:a16="http://schemas.microsoft.com/office/drawing/2014/main" id="{240DF631-E795-47B1-B479-DCF2E1F2152C}"/>
              </a:ext>
            </a:extLst>
          </p:cNvPr>
          <p:cNvSpPr>
            <a:spLocks noGrp="1"/>
          </p:cNvSpPr>
          <p:nvPr>
            <p:ph sz="half" idx="1"/>
          </p:nvPr>
        </p:nvSpPr>
        <p:spPr>
          <a:xfrm>
            <a:off x="1097280" y="2436072"/>
            <a:ext cx="4639736" cy="3117850"/>
          </a:xfrm>
        </p:spPr>
        <p:txBody>
          <a:bodyPr/>
          <a:lstStyle/>
          <a:p>
            <a:r>
              <a:rPr lang="en-US" dirty="0"/>
              <a:t>Season 4 had the most common occurrences of a company having multiple entrepreneurs compared to other seasons</a:t>
            </a:r>
          </a:p>
          <a:p>
            <a:r>
              <a:rPr lang="en-US" dirty="0"/>
              <a:t>Season 5 had the lowest frequency of number of companies with multiple entrepreneurs</a:t>
            </a:r>
          </a:p>
          <a:p>
            <a:r>
              <a:rPr lang="en-US" dirty="0"/>
              <a:t>Season 2 had the least overall in number of companies with multiple entrepreneurs</a:t>
            </a:r>
          </a:p>
        </p:txBody>
      </p:sp>
      <p:pic>
        <p:nvPicPr>
          <p:cNvPr id="5" name="Content Placeholder 4" descr="Chart, bar chart, histogram&#10;&#10;Description automatically generated">
            <a:extLst>
              <a:ext uri="{FF2B5EF4-FFF2-40B4-BE49-F238E27FC236}">
                <a16:creationId xmlns:a16="http://schemas.microsoft.com/office/drawing/2014/main" id="{8F653C52-94B3-4D1F-84F9-505A132CBBD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24799" y="2120900"/>
            <a:ext cx="4422026" cy="3748194"/>
          </a:xfrm>
          <a:noFill/>
        </p:spPr>
      </p:pic>
    </p:spTree>
    <p:extLst>
      <p:ext uri="{BB962C8B-B14F-4D97-AF65-F5344CB8AC3E}">
        <p14:creationId xmlns:p14="http://schemas.microsoft.com/office/powerpoint/2010/main" val="2637830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13D9-A444-4775-8884-58B2EA863F2E}"/>
              </a:ext>
            </a:extLst>
          </p:cNvPr>
          <p:cNvSpPr>
            <a:spLocks noGrp="1"/>
          </p:cNvSpPr>
          <p:nvPr>
            <p:ph type="title"/>
          </p:nvPr>
        </p:nvSpPr>
        <p:spPr>
          <a:xfrm>
            <a:off x="1097280" y="286603"/>
            <a:ext cx="10058400" cy="1450757"/>
          </a:xfrm>
        </p:spPr>
        <p:txBody>
          <a:bodyPr anchor="b">
            <a:normAutofit/>
          </a:bodyPr>
          <a:lstStyle/>
          <a:p>
            <a:r>
              <a:rPr lang="en-US" dirty="0"/>
              <a:t>Application and Implementation</a:t>
            </a:r>
          </a:p>
        </p:txBody>
      </p:sp>
      <p:sp>
        <p:nvSpPr>
          <p:cNvPr id="7" name="Content Placeholder 2">
            <a:extLst>
              <a:ext uri="{FF2B5EF4-FFF2-40B4-BE49-F238E27FC236}">
                <a16:creationId xmlns:a16="http://schemas.microsoft.com/office/drawing/2014/main" id="{5D521496-F312-4858-B583-DFED36D7F817}"/>
              </a:ext>
            </a:extLst>
          </p:cNvPr>
          <p:cNvSpPr>
            <a:spLocks noGrp="1"/>
          </p:cNvSpPr>
          <p:nvPr>
            <p:ph idx="1"/>
          </p:nvPr>
        </p:nvSpPr>
        <p:spPr>
          <a:xfrm>
            <a:off x="1097280" y="2108202"/>
            <a:ext cx="10058400" cy="2187574"/>
          </a:xfrm>
        </p:spPr>
        <p:txBody>
          <a:bodyPr/>
          <a:lstStyle/>
          <a:p>
            <a:r>
              <a:rPr lang="en-US" dirty="0"/>
              <a:t>Using these Shark Tank statistics, we can construct predictive models of which companies tend to get the best valuations and overall deals with the Sharks on the show. Anyone who is looking to receive investments in their company can utilize this data to see which categories net the largest profit in their company while offering their optimized level of stake exchanged.</a:t>
            </a:r>
          </a:p>
        </p:txBody>
      </p:sp>
    </p:spTree>
    <p:extLst>
      <p:ext uri="{BB962C8B-B14F-4D97-AF65-F5344CB8AC3E}">
        <p14:creationId xmlns:p14="http://schemas.microsoft.com/office/powerpoint/2010/main" val="380683146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{7CAC74C6-56C0-44EE-ACCD-2FB98E284C9D}tf56160789_win32</Template>
  <TotalTime>601</TotalTime>
  <Words>270</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Calibri</vt:lpstr>
      <vt:lpstr>Franklin Gothic Book</vt:lpstr>
      <vt:lpstr>1_RetrospectVTI</vt:lpstr>
      <vt:lpstr>Shark Tank Companies</vt:lpstr>
      <vt:lpstr>Shark Tank Companies</vt:lpstr>
      <vt:lpstr>Company Valuations vs What Was Asked For</vt:lpstr>
      <vt:lpstr>Barplot for Category of Company vs Stake Exchanged</vt:lpstr>
      <vt:lpstr>Are there Multiple Entrepreneurs in a Company vs Season Number</vt:lpstr>
      <vt:lpstr>Application and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Shark Tank Companies</dc:title>
  <dc:creator>Ryan C-Love</dc:creator>
  <cp:lastModifiedBy>Ryan C-Love</cp:lastModifiedBy>
  <cp:revision>7</cp:revision>
  <dcterms:created xsi:type="dcterms:W3CDTF">2022-02-02T18:06:27Z</dcterms:created>
  <dcterms:modified xsi:type="dcterms:W3CDTF">2022-02-03T04:12:36Z</dcterms:modified>
</cp:coreProperties>
</file>