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4" r:id="rId10"/>
    <p:sldId id="30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fontScale="90000"/>
          </a:bodyPr>
          <a:lstStyle/>
          <a:p>
            <a:r>
              <a:rPr lang="en-US" sz="4400" dirty="0">
                <a:solidFill>
                  <a:schemeClr val="tx1"/>
                </a:solidFill>
              </a:rPr>
              <a:t>How to Get a Good Grade from Professor Moody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Ryan Coslove rmc326</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The Data</a:t>
            </a:r>
          </a:p>
        </p:txBody>
      </p:sp>
      <p:sp>
        <p:nvSpPr>
          <p:cNvPr id="5" name="Content Placeholder 4">
            <a:extLst>
              <a:ext uri="{FF2B5EF4-FFF2-40B4-BE49-F238E27FC236}">
                <a16:creationId xmlns:a16="http://schemas.microsoft.com/office/drawing/2014/main" id="{2A8D7BB5-267A-4232-8E3A-587F6DD6C141}"/>
              </a:ext>
            </a:extLst>
          </p:cNvPr>
          <p:cNvSpPr>
            <a:spLocks noGrp="1"/>
          </p:cNvSpPr>
          <p:nvPr>
            <p:ph idx="1"/>
          </p:nvPr>
        </p:nvSpPr>
        <p:spPr/>
        <p:txBody>
          <a:bodyPr/>
          <a:lstStyle/>
          <a:p>
            <a:pPr>
              <a:buFont typeface="Arial" panose="020B0604020202020204" pitchFamily="34" charset="0"/>
              <a:buChar char="•"/>
            </a:pPr>
            <a:r>
              <a:rPr lang="en-US" dirty="0"/>
              <a:t> We are working with many data entries, so it is important to find generalities in the data.</a:t>
            </a:r>
          </a:p>
          <a:p>
            <a:pPr>
              <a:buFont typeface="Arial" panose="020B0604020202020204" pitchFamily="34" charset="0"/>
              <a:buChar char="•"/>
            </a:pPr>
            <a:r>
              <a:rPr lang="en-US" dirty="0"/>
              <a:t> We will use plots to find the common trends that lead to higher grades in the class.</a:t>
            </a:r>
          </a:p>
          <a:p>
            <a:pPr>
              <a:buFont typeface="Arial" panose="020B0604020202020204" pitchFamily="34" charset="0"/>
              <a:buChar char="•"/>
            </a:pPr>
            <a:r>
              <a:rPr lang="en-US" dirty="0"/>
              <a:t> The plots will let us better visualize and draw conclusions about what behaviors in the class leader to higher performance and grade.</a:t>
            </a:r>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26FEE33-1078-46B5-95CD-86BB4549635D}"/>
              </a:ext>
            </a:extLst>
          </p:cNvPr>
          <p:cNvSpPr>
            <a:spLocks noGrp="1"/>
          </p:cNvSpPr>
          <p:nvPr>
            <p:ph type="title"/>
          </p:nvPr>
        </p:nvSpPr>
        <p:spPr>
          <a:xfrm>
            <a:off x="492370" y="516836"/>
            <a:ext cx="3084844" cy="1961086"/>
          </a:xfrm>
        </p:spPr>
        <p:txBody>
          <a:bodyPr>
            <a:normAutofit/>
          </a:bodyPr>
          <a:lstStyle/>
          <a:p>
            <a:r>
              <a:rPr lang="en-US" sz="4000" dirty="0">
                <a:solidFill>
                  <a:srgbClr val="FFFFFF"/>
                </a:solidFill>
              </a:rPr>
              <a:t>Score vs Grade</a:t>
            </a:r>
          </a:p>
        </p:txBody>
      </p:sp>
      <p:cxnSp>
        <p:nvCxnSpPr>
          <p:cNvPr id="16" name="Straight Connector 1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89F10409-3E45-4B33-BD95-055779099728}"/>
              </a:ext>
            </a:extLst>
          </p:cNvPr>
          <p:cNvSpPr>
            <a:spLocks noGrp="1"/>
          </p:cNvSpPr>
          <p:nvPr>
            <p:ph idx="1"/>
          </p:nvPr>
        </p:nvSpPr>
        <p:spPr>
          <a:xfrm>
            <a:off x="571752" y="2799654"/>
            <a:ext cx="3005462" cy="3829744"/>
          </a:xfrm>
        </p:spPr>
        <p:txBody>
          <a:bodyPr>
            <a:normAutofit fontScale="92500"/>
          </a:bodyPr>
          <a:lstStyle/>
          <a:p>
            <a:r>
              <a:rPr lang="en-US" sz="1800" dirty="0">
                <a:solidFill>
                  <a:srgbClr val="FFFFFF"/>
                </a:solidFill>
              </a:rPr>
              <a:t>This might feel obvious, but to avoid assumptions, the first graph is a box plot to check to see which scores result in which letter grades. Highest scores resulted in better letter grades (A or B). Lower scores resulted in worse letter grades (D or F).</a:t>
            </a:r>
          </a:p>
          <a:p>
            <a:r>
              <a:rPr lang="en-US" sz="1800" dirty="0">
                <a:solidFill>
                  <a:srgbClr val="FFFFFF"/>
                </a:solidFill>
              </a:rPr>
              <a:t>This is the most important factor in letter grade. How do we achieve higher scores then?</a:t>
            </a:r>
          </a:p>
          <a:p>
            <a:endParaRPr lang="en-US" sz="1800" dirty="0">
              <a:solidFill>
                <a:srgbClr val="FFFFFF"/>
              </a:solidFill>
            </a:endParaRPr>
          </a:p>
          <a:p>
            <a:endParaRPr lang="en-US" sz="1800" dirty="0">
              <a:solidFill>
                <a:srgbClr val="FFFFFF"/>
              </a:solidFill>
            </a:endParaRPr>
          </a:p>
        </p:txBody>
      </p:sp>
      <p:pic>
        <p:nvPicPr>
          <p:cNvPr id="5" name="Content Placeholder 4" descr="Chart, box and whisker chart&#10;&#10;Description automatically generated">
            <a:extLst>
              <a:ext uri="{FF2B5EF4-FFF2-40B4-BE49-F238E27FC236}">
                <a16:creationId xmlns:a16="http://schemas.microsoft.com/office/drawing/2014/main" id="{8AFA695A-198E-40B2-95CF-B08E3D6CE3F9}"/>
              </a:ext>
            </a:extLst>
          </p:cNvPr>
          <p:cNvPicPr>
            <a:picLocks noChangeAspect="1"/>
          </p:cNvPicPr>
          <p:nvPr/>
        </p:nvPicPr>
        <p:blipFill>
          <a:blip r:embed="rId2"/>
          <a:stretch>
            <a:fillRect/>
          </a:stretch>
        </p:blipFill>
        <p:spPr>
          <a:xfrm>
            <a:off x="4850759" y="640080"/>
            <a:ext cx="6580598" cy="5577840"/>
          </a:xfrm>
          <a:prstGeom prst="rect">
            <a:avLst/>
          </a:prstGeom>
        </p:spPr>
      </p:pic>
    </p:spTree>
    <p:extLst>
      <p:ext uri="{BB962C8B-B14F-4D97-AF65-F5344CB8AC3E}">
        <p14:creationId xmlns:p14="http://schemas.microsoft.com/office/powerpoint/2010/main" val="3343394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25148A4-35AC-40E3-9BE1-72F89C762026}"/>
              </a:ext>
            </a:extLst>
          </p:cNvPr>
          <p:cNvSpPr>
            <a:spLocks noGrp="1"/>
          </p:cNvSpPr>
          <p:nvPr>
            <p:ph type="title"/>
          </p:nvPr>
        </p:nvSpPr>
        <p:spPr>
          <a:xfrm>
            <a:off x="492370" y="516836"/>
            <a:ext cx="3084844" cy="1961086"/>
          </a:xfrm>
        </p:spPr>
        <p:txBody>
          <a:bodyPr>
            <a:normAutofit/>
          </a:bodyPr>
          <a:lstStyle/>
          <a:p>
            <a:r>
              <a:rPr lang="en-US" sz="3700" dirty="0">
                <a:solidFill>
                  <a:srgbClr val="FFFFFF"/>
                </a:solidFill>
              </a:rPr>
              <a:t>Participation vs Grade</a:t>
            </a:r>
          </a:p>
        </p:txBody>
      </p:sp>
      <p:cxnSp>
        <p:nvCxnSpPr>
          <p:cNvPr id="25" name="Straight Connector 2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A764D00B-6448-484A-A2AC-2D2238ACE543}"/>
              </a:ext>
            </a:extLst>
          </p:cNvPr>
          <p:cNvSpPr>
            <a:spLocks noGrp="1"/>
          </p:cNvSpPr>
          <p:nvPr>
            <p:ph idx="1"/>
          </p:nvPr>
        </p:nvSpPr>
        <p:spPr>
          <a:xfrm>
            <a:off x="571752" y="2799654"/>
            <a:ext cx="3005462" cy="3189665"/>
          </a:xfrm>
        </p:spPr>
        <p:txBody>
          <a:bodyPr>
            <a:normAutofit/>
          </a:bodyPr>
          <a:lstStyle/>
          <a:p>
            <a:r>
              <a:rPr lang="en-US" sz="1800" dirty="0">
                <a:solidFill>
                  <a:srgbClr val="FFFFFF"/>
                </a:solidFill>
              </a:rPr>
              <a:t>Besides some outliers, there is not a significant difference in participation affecting grade. Those who had higher participation rates tended to have better grades, but it is not a large deciding factor to the final letter grade.</a:t>
            </a:r>
          </a:p>
        </p:txBody>
      </p:sp>
      <p:pic>
        <p:nvPicPr>
          <p:cNvPr id="7" name="Picture 6" descr="Chart, box and whisker chart&#10;&#10;Description automatically generated">
            <a:extLst>
              <a:ext uri="{FF2B5EF4-FFF2-40B4-BE49-F238E27FC236}">
                <a16:creationId xmlns:a16="http://schemas.microsoft.com/office/drawing/2014/main" id="{95EA7946-C809-42C2-9EC2-1D0E0ADEE48E}"/>
              </a:ext>
            </a:extLst>
          </p:cNvPr>
          <p:cNvPicPr>
            <a:picLocks noChangeAspect="1"/>
          </p:cNvPicPr>
          <p:nvPr/>
        </p:nvPicPr>
        <p:blipFill>
          <a:blip r:embed="rId2"/>
          <a:stretch>
            <a:fillRect/>
          </a:stretch>
        </p:blipFill>
        <p:spPr>
          <a:xfrm>
            <a:off x="4850759" y="640080"/>
            <a:ext cx="6580598" cy="5577840"/>
          </a:xfrm>
          <a:prstGeom prst="rect">
            <a:avLst/>
          </a:prstGeom>
        </p:spPr>
      </p:pic>
    </p:spTree>
    <p:extLst>
      <p:ext uri="{BB962C8B-B14F-4D97-AF65-F5344CB8AC3E}">
        <p14:creationId xmlns:p14="http://schemas.microsoft.com/office/powerpoint/2010/main" val="314431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B494BE3-B038-4E40-9C1C-BB0AA7B1D70B}"/>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Dozes Off vs Score</a:t>
            </a:r>
          </a:p>
        </p:txBody>
      </p:sp>
      <p:cxnSp>
        <p:nvCxnSpPr>
          <p:cNvPr id="16" name="Straight Connector 1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986A583F-22A9-494A-860A-90CEA5D96B78}"/>
              </a:ext>
            </a:extLst>
          </p:cNvPr>
          <p:cNvSpPr>
            <a:spLocks noGrp="1"/>
          </p:cNvSpPr>
          <p:nvPr>
            <p:ph idx="1"/>
          </p:nvPr>
        </p:nvSpPr>
        <p:spPr>
          <a:xfrm>
            <a:off x="571752" y="2799654"/>
            <a:ext cx="3005462" cy="3189665"/>
          </a:xfrm>
        </p:spPr>
        <p:txBody>
          <a:bodyPr>
            <a:normAutofit fontScale="92500" lnSpcReduction="10000"/>
          </a:bodyPr>
          <a:lstStyle/>
          <a:p>
            <a:r>
              <a:rPr lang="en-US" sz="1800" dirty="0">
                <a:solidFill>
                  <a:schemeClr val="bg1"/>
                </a:solidFill>
              </a:rPr>
              <a:t>From the boxplot, we can see that there is one student whose frequency of dozing off is “rarely” – this student is an outlier whose grade must be predicted using the other available metrics. </a:t>
            </a:r>
          </a:p>
          <a:p>
            <a:r>
              <a:rPr lang="en-US" sz="1800" dirty="0">
                <a:solidFill>
                  <a:schemeClr val="bg1"/>
                </a:solidFill>
              </a:rPr>
              <a:t>Otherwise, we can see that dozing off does not have much effect on final score, except for students on the fringe. </a:t>
            </a:r>
          </a:p>
          <a:p>
            <a:endParaRPr lang="en-US" sz="1800" dirty="0">
              <a:solidFill>
                <a:srgbClr val="FFFFFF"/>
              </a:solidFill>
            </a:endParaRPr>
          </a:p>
        </p:txBody>
      </p:sp>
      <p:pic>
        <p:nvPicPr>
          <p:cNvPr id="5" name="Content Placeholder 4" descr="Chart, box and whisker chart&#10;&#10;Description automatically generated">
            <a:extLst>
              <a:ext uri="{FF2B5EF4-FFF2-40B4-BE49-F238E27FC236}">
                <a16:creationId xmlns:a16="http://schemas.microsoft.com/office/drawing/2014/main" id="{DFC2CFC2-941D-493C-A1C5-8314C7008BDF}"/>
              </a:ext>
            </a:extLst>
          </p:cNvPr>
          <p:cNvPicPr>
            <a:picLocks noChangeAspect="1"/>
          </p:cNvPicPr>
          <p:nvPr/>
        </p:nvPicPr>
        <p:blipFill>
          <a:blip r:embed="rId2"/>
          <a:stretch>
            <a:fillRect/>
          </a:stretch>
        </p:blipFill>
        <p:spPr>
          <a:xfrm>
            <a:off x="4850759" y="640080"/>
            <a:ext cx="6580598" cy="5577840"/>
          </a:xfrm>
          <a:prstGeom prst="rect">
            <a:avLst/>
          </a:prstGeom>
        </p:spPr>
      </p:pic>
    </p:spTree>
    <p:extLst>
      <p:ext uri="{BB962C8B-B14F-4D97-AF65-F5344CB8AC3E}">
        <p14:creationId xmlns:p14="http://schemas.microsoft.com/office/powerpoint/2010/main" val="1232545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AAD6EA5-49F5-4769-AA29-396540292851}"/>
              </a:ext>
            </a:extLst>
          </p:cNvPr>
          <p:cNvSpPr>
            <a:spLocks noGrp="1"/>
          </p:cNvSpPr>
          <p:nvPr>
            <p:ph type="title"/>
          </p:nvPr>
        </p:nvSpPr>
        <p:spPr>
          <a:xfrm>
            <a:off x="492370" y="516836"/>
            <a:ext cx="3084844" cy="1961086"/>
          </a:xfrm>
        </p:spPr>
        <p:txBody>
          <a:bodyPr>
            <a:normAutofit fontScale="90000"/>
          </a:bodyPr>
          <a:lstStyle/>
          <a:p>
            <a:r>
              <a:rPr lang="en-US" sz="4000" dirty="0">
                <a:solidFill>
                  <a:srgbClr val="FFFFFF"/>
                </a:solidFill>
              </a:rPr>
              <a:t>Scores vs Texting in Class Frequency</a:t>
            </a:r>
          </a:p>
        </p:txBody>
      </p:sp>
      <p:cxnSp>
        <p:nvCxnSpPr>
          <p:cNvPr id="16" name="Straight Connector 1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072C8C0F-C24D-4D37-9AD0-463E439E2AAD}"/>
              </a:ext>
            </a:extLst>
          </p:cNvPr>
          <p:cNvSpPr>
            <a:spLocks noGrp="1"/>
          </p:cNvSpPr>
          <p:nvPr>
            <p:ph idx="1"/>
          </p:nvPr>
        </p:nvSpPr>
        <p:spPr>
          <a:xfrm>
            <a:off x="571752" y="2799654"/>
            <a:ext cx="3005462" cy="3189665"/>
          </a:xfrm>
        </p:spPr>
        <p:txBody>
          <a:bodyPr>
            <a:normAutofit fontScale="92500" lnSpcReduction="10000"/>
          </a:bodyPr>
          <a:lstStyle/>
          <a:p>
            <a:r>
              <a:rPr lang="en-US" sz="1800" dirty="0">
                <a:solidFill>
                  <a:srgbClr val="FFFFFF"/>
                </a:solidFill>
              </a:rPr>
              <a:t>Besides outliers within always, we see that most high scores coincided with those who only sometimes texted in class.</a:t>
            </a:r>
          </a:p>
          <a:p>
            <a:r>
              <a:rPr lang="en-US" sz="1800" dirty="0">
                <a:solidFill>
                  <a:srgbClr val="FFFFFF"/>
                </a:solidFill>
              </a:rPr>
              <a:t>Those who always texted in class proved to have the most frequent low scores.</a:t>
            </a:r>
          </a:p>
          <a:p>
            <a:r>
              <a:rPr lang="en-US" sz="1800" dirty="0">
                <a:solidFill>
                  <a:srgbClr val="FFFFFF"/>
                </a:solidFill>
              </a:rPr>
              <a:t>Those who never texted and those who rarely texted resulted in similar scores.</a:t>
            </a:r>
          </a:p>
          <a:p>
            <a:endParaRPr lang="en-US" sz="1800" dirty="0">
              <a:solidFill>
                <a:srgbClr val="FFFFFF"/>
              </a:solidFill>
            </a:endParaRPr>
          </a:p>
        </p:txBody>
      </p:sp>
      <p:pic>
        <p:nvPicPr>
          <p:cNvPr id="5" name="Content Placeholder 4" descr="Chart, box and whisker chart&#10;&#10;Description automatically generated">
            <a:extLst>
              <a:ext uri="{FF2B5EF4-FFF2-40B4-BE49-F238E27FC236}">
                <a16:creationId xmlns:a16="http://schemas.microsoft.com/office/drawing/2014/main" id="{ED63167C-32D9-47EE-AD20-9FE6DA751484}"/>
              </a:ext>
            </a:extLst>
          </p:cNvPr>
          <p:cNvPicPr>
            <a:picLocks noChangeAspect="1"/>
          </p:cNvPicPr>
          <p:nvPr/>
        </p:nvPicPr>
        <p:blipFill>
          <a:blip r:embed="rId2"/>
          <a:stretch>
            <a:fillRect/>
          </a:stretch>
        </p:blipFill>
        <p:spPr>
          <a:xfrm>
            <a:off x="4850759" y="640080"/>
            <a:ext cx="6580598" cy="5577840"/>
          </a:xfrm>
          <a:prstGeom prst="rect">
            <a:avLst/>
          </a:prstGeom>
        </p:spPr>
      </p:pic>
    </p:spTree>
    <p:extLst>
      <p:ext uri="{BB962C8B-B14F-4D97-AF65-F5344CB8AC3E}">
        <p14:creationId xmlns:p14="http://schemas.microsoft.com/office/powerpoint/2010/main" val="3474288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82C63-9E80-46DE-A7CA-AA03C32F59E1}"/>
              </a:ext>
            </a:extLst>
          </p:cNvPr>
          <p:cNvSpPr>
            <a:spLocks noGrp="1"/>
          </p:cNvSpPr>
          <p:nvPr>
            <p:ph type="title"/>
          </p:nvPr>
        </p:nvSpPr>
        <p:spPr/>
        <p:txBody>
          <a:bodyPr/>
          <a:lstStyle/>
          <a:p>
            <a:r>
              <a:rPr lang="en-US" dirty="0"/>
              <a:t>Making Predictions</a:t>
            </a:r>
          </a:p>
        </p:txBody>
      </p:sp>
      <p:sp>
        <p:nvSpPr>
          <p:cNvPr id="3" name="Content Placeholder 2">
            <a:extLst>
              <a:ext uri="{FF2B5EF4-FFF2-40B4-BE49-F238E27FC236}">
                <a16:creationId xmlns:a16="http://schemas.microsoft.com/office/drawing/2014/main" id="{053B70DE-304F-43CB-9EAD-A7F3BC1B9501}"/>
              </a:ext>
            </a:extLst>
          </p:cNvPr>
          <p:cNvSpPr>
            <a:spLocks noGrp="1"/>
          </p:cNvSpPr>
          <p:nvPr>
            <p:ph idx="1"/>
          </p:nvPr>
        </p:nvSpPr>
        <p:spPr/>
        <p:txBody>
          <a:bodyPr/>
          <a:lstStyle/>
          <a:p>
            <a:r>
              <a:rPr lang="en-US" dirty="0"/>
              <a:t>To achieve the best grade possible in the class, the weakest factors were level of participation and frequency in which students doze off in class. They did not drastically impact final scores.</a:t>
            </a:r>
          </a:p>
          <a:p>
            <a:r>
              <a:rPr lang="en-US" dirty="0"/>
              <a:t>One factor that does heavily factor final scores is the frequency in which students texted in class. It proved the most consistent/frequent that those who only “sometimes” text in class received a higher score in the class.</a:t>
            </a:r>
          </a:p>
          <a:p>
            <a:r>
              <a:rPr lang="en-US" dirty="0"/>
              <a:t>As we saw, those with the highest scores result in the best letter grades. The opposite is also true. </a:t>
            </a:r>
          </a:p>
          <a:p>
            <a:r>
              <a:rPr lang="en-US" dirty="0"/>
              <a:t>Want to predict what letter grade a student receives? It would appear the optimal combo is to receive a high score (80+) by having a higher participation frequency, rarely or never doze off, and only sometimes text while in class.</a:t>
            </a:r>
          </a:p>
        </p:txBody>
      </p:sp>
    </p:spTree>
    <p:extLst>
      <p:ext uri="{BB962C8B-B14F-4D97-AF65-F5344CB8AC3E}">
        <p14:creationId xmlns:p14="http://schemas.microsoft.com/office/powerpoint/2010/main" val="16474037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{AFD1BB85-40B2-4537-AF4F-456FFB03170D}tf22712842_win32</Template>
  <TotalTime>467</TotalTime>
  <Words>465</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Franklin Gothic Book</vt:lpstr>
      <vt:lpstr>1_RetrospectVTI</vt:lpstr>
      <vt:lpstr>How to Get a Good Grade from Professor Moody</vt:lpstr>
      <vt:lpstr>The Data</vt:lpstr>
      <vt:lpstr>Score vs Grade</vt:lpstr>
      <vt:lpstr>Participation vs Grade</vt:lpstr>
      <vt:lpstr>Dozes Off vs Score</vt:lpstr>
      <vt:lpstr>Scores vs Texting in Class Frequency</vt:lpstr>
      <vt:lpstr>Making Predictions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Get a Good Grade from Professor Moody</dc:title>
  <dc:creator>Ryan C-Love</dc:creator>
  <cp:lastModifiedBy>Ryan C-Love</cp:lastModifiedBy>
  <cp:revision>4</cp:revision>
  <dcterms:created xsi:type="dcterms:W3CDTF">2022-02-09T19:07:20Z</dcterms:created>
  <dcterms:modified xsi:type="dcterms:W3CDTF">2022-02-10T02:55:14Z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