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4" r:id="rId6"/>
    <p:sldId id="265" r:id="rId7"/>
    <p:sldId id="266" r:id="rId8"/>
    <p:sldId id="274" r:id="rId9"/>
    <p:sldId id="259" r:id="rId10"/>
    <p:sldId id="275" r:id="rId11"/>
    <p:sldId id="278" r:id="rId12"/>
    <p:sldId id="267" r:id="rId13"/>
    <p:sldId id="276" r:id="rId14"/>
    <p:sldId id="268" r:id="rId15"/>
    <p:sldId id="260" r:id="rId16"/>
    <p:sldId id="269" r:id="rId17"/>
    <p:sldId id="277" r:id="rId18"/>
    <p:sldId id="261" r:id="rId19"/>
    <p:sldId id="262" r:id="rId20"/>
    <p:sldId id="272"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1BA94-E613-4C86-8DFA-0ACFC7634188}" v="57" dt="2025-01-15T17:35:18.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75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aPreze" userId="7e942c9da15647da" providerId="LiveId" clId="{C551BA94-E613-4C86-8DFA-0ACFC7634188}"/>
    <pc:docChg chg="undo custSel addSld delSld modSld">
      <pc:chgData name="Robert LaPreze" userId="7e942c9da15647da" providerId="LiveId" clId="{C551BA94-E613-4C86-8DFA-0ACFC7634188}" dt="2025-01-15T17:35:22.179" v="1199" actId="1076"/>
      <pc:docMkLst>
        <pc:docMk/>
      </pc:docMkLst>
      <pc:sldChg chg="delSp delDesignElem">
        <pc:chgData name="Robert LaPreze" userId="7e942c9da15647da" providerId="LiveId" clId="{C551BA94-E613-4C86-8DFA-0ACFC7634188}" dt="2025-01-09T15:27:20.273" v="673"/>
        <pc:sldMkLst>
          <pc:docMk/>
          <pc:sldMk cId="0" sldId="256"/>
        </pc:sldMkLst>
      </pc:sldChg>
      <pc:sldChg chg="delSp modSp delDesignElem">
        <pc:chgData name="Robert LaPreze" userId="7e942c9da15647da" providerId="LiveId" clId="{C551BA94-E613-4C86-8DFA-0ACFC7634188}" dt="2025-01-09T15:39:16.015" v="985"/>
        <pc:sldMkLst>
          <pc:docMk/>
          <pc:sldMk cId="0" sldId="257"/>
        </pc:sldMkLst>
        <pc:spChg chg="mod">
          <ac:chgData name="Robert LaPreze" userId="7e942c9da15647da" providerId="LiveId" clId="{C551BA94-E613-4C86-8DFA-0ACFC7634188}" dt="2025-01-09T15:39:16.015" v="985"/>
          <ac:spMkLst>
            <pc:docMk/>
            <pc:sldMk cId="0" sldId="257"/>
            <ac:spMk id="2" creationId="{00000000-0000-0000-0000-000000000000}"/>
          </ac:spMkLst>
        </pc:spChg>
        <pc:spChg chg="mod">
          <ac:chgData name="Robert LaPreze" userId="7e942c9da15647da" providerId="LiveId" clId="{C551BA94-E613-4C86-8DFA-0ACFC7634188}" dt="2025-01-09T15:39:16.015" v="985"/>
          <ac:spMkLst>
            <pc:docMk/>
            <pc:sldMk cId="0" sldId="257"/>
            <ac:spMk id="3" creationId="{00000000-0000-0000-0000-000000000000}"/>
          </ac:spMkLst>
        </pc:spChg>
      </pc:sldChg>
      <pc:sldChg chg="delSp modSp mod delDesignElem">
        <pc:chgData name="Robert LaPreze" userId="7e942c9da15647da" providerId="LiveId" clId="{C551BA94-E613-4C86-8DFA-0ACFC7634188}" dt="2025-01-10T00:39:12.177" v="1056" actId="1035"/>
        <pc:sldMkLst>
          <pc:docMk/>
          <pc:sldMk cId="0" sldId="258"/>
        </pc:sldMkLst>
        <pc:spChg chg="mod">
          <ac:chgData name="Robert LaPreze" userId="7e942c9da15647da" providerId="LiveId" clId="{C551BA94-E613-4C86-8DFA-0ACFC7634188}" dt="2025-01-10T00:39:12.177" v="1056" actId="1035"/>
          <ac:spMkLst>
            <pc:docMk/>
            <pc:sldMk cId="0" sldId="258"/>
            <ac:spMk id="2" creationId="{00000000-0000-0000-0000-000000000000}"/>
          </ac:spMkLst>
        </pc:spChg>
        <pc:spChg chg="mod">
          <ac:chgData name="Robert LaPreze" userId="7e942c9da15647da" providerId="LiveId" clId="{C551BA94-E613-4C86-8DFA-0ACFC7634188}" dt="2025-01-10T00:38:58.607" v="1024" actId="1036"/>
          <ac:spMkLst>
            <pc:docMk/>
            <pc:sldMk cId="0" sldId="258"/>
            <ac:spMk id="3" creationId="{00000000-0000-0000-0000-000000000000}"/>
          </ac:spMkLst>
        </pc:spChg>
        <pc:picChg chg="mod">
          <ac:chgData name="Robert LaPreze" userId="7e942c9da15647da" providerId="LiveId" clId="{C551BA94-E613-4C86-8DFA-0ACFC7634188}" dt="2025-01-10T00:39:04.323" v="1027" actId="1036"/>
          <ac:picMkLst>
            <pc:docMk/>
            <pc:sldMk cId="0" sldId="258"/>
            <ac:picMk id="25" creationId="{749504DE-56AC-5714-42E5-2F1CCA98C3B2}"/>
          </ac:picMkLst>
        </pc:picChg>
      </pc:sldChg>
      <pc:sldChg chg="addSp delSp modSp mod delDesignElem">
        <pc:chgData name="Robert LaPreze" userId="7e942c9da15647da" providerId="LiveId" clId="{C551BA94-E613-4C86-8DFA-0ACFC7634188}" dt="2025-01-15T17:33:28.260" v="1194" actId="5793"/>
        <pc:sldMkLst>
          <pc:docMk/>
          <pc:sldMk cId="0" sldId="259"/>
        </pc:sldMkLst>
        <pc:spChg chg="mod">
          <ac:chgData name="Robert LaPreze" userId="7e942c9da15647da" providerId="LiveId" clId="{C551BA94-E613-4C86-8DFA-0ACFC7634188}" dt="2025-01-09T15:39:16.015" v="985"/>
          <ac:spMkLst>
            <pc:docMk/>
            <pc:sldMk cId="0" sldId="259"/>
            <ac:spMk id="2" creationId="{00000000-0000-0000-0000-000000000000}"/>
          </ac:spMkLst>
        </pc:spChg>
        <pc:spChg chg="add mod">
          <ac:chgData name="Robert LaPreze" userId="7e942c9da15647da" providerId="LiveId" clId="{C551BA94-E613-4C86-8DFA-0ACFC7634188}" dt="2025-01-15T17:33:28.260" v="1194" actId="5793"/>
          <ac:spMkLst>
            <pc:docMk/>
            <pc:sldMk cId="0" sldId="259"/>
            <ac:spMk id="7" creationId="{FA738753-B9AF-1ACC-A7EC-A3B78B1DAB78}"/>
          </ac:spMkLst>
        </pc:spChg>
      </pc:sldChg>
      <pc:sldChg chg="delSp modSp mod delDesignElem">
        <pc:chgData name="Robert LaPreze" userId="7e942c9da15647da" providerId="LiveId" clId="{C551BA94-E613-4C86-8DFA-0ACFC7634188}" dt="2025-01-09T15:39:16.015" v="985"/>
        <pc:sldMkLst>
          <pc:docMk/>
          <pc:sldMk cId="0" sldId="260"/>
        </pc:sldMkLst>
        <pc:spChg chg="mod">
          <ac:chgData name="Robert LaPreze" userId="7e942c9da15647da" providerId="LiveId" clId="{C551BA94-E613-4C86-8DFA-0ACFC7634188}" dt="2025-01-09T15:39:16.015" v="985"/>
          <ac:spMkLst>
            <pc:docMk/>
            <pc:sldMk cId="0" sldId="260"/>
            <ac:spMk id="2" creationId="{00000000-0000-0000-0000-000000000000}"/>
          </ac:spMkLst>
        </pc:spChg>
        <pc:spChg chg="mod">
          <ac:chgData name="Robert LaPreze" userId="7e942c9da15647da" providerId="LiveId" clId="{C551BA94-E613-4C86-8DFA-0ACFC7634188}" dt="2025-01-09T15:26:01.022" v="644" actId="1036"/>
          <ac:spMkLst>
            <pc:docMk/>
            <pc:sldMk cId="0" sldId="260"/>
            <ac:spMk id="3" creationId="{00000000-0000-0000-0000-000000000000}"/>
          </ac:spMkLst>
        </pc:spChg>
      </pc:sldChg>
      <pc:sldChg chg="addSp delSp modSp mod setBg">
        <pc:chgData name="Robert LaPreze" userId="7e942c9da15647da" providerId="LiveId" clId="{C551BA94-E613-4C86-8DFA-0ACFC7634188}" dt="2025-01-09T15:39:25.171" v="988" actId="26606"/>
        <pc:sldMkLst>
          <pc:docMk/>
          <pc:sldMk cId="0" sldId="261"/>
        </pc:sldMkLst>
        <pc:spChg chg="mod">
          <ac:chgData name="Robert LaPreze" userId="7e942c9da15647da" providerId="LiveId" clId="{C551BA94-E613-4C86-8DFA-0ACFC7634188}" dt="2025-01-09T15:39:25.171" v="988" actId="26606"/>
          <ac:spMkLst>
            <pc:docMk/>
            <pc:sldMk cId="0" sldId="261"/>
            <ac:spMk id="2" creationId="{00000000-0000-0000-0000-000000000000}"/>
          </ac:spMkLst>
        </pc:spChg>
        <pc:spChg chg="add">
          <ac:chgData name="Robert LaPreze" userId="7e942c9da15647da" providerId="LiveId" clId="{C551BA94-E613-4C86-8DFA-0ACFC7634188}" dt="2025-01-09T15:39:25.171" v="988" actId="26606"/>
          <ac:spMkLst>
            <pc:docMk/>
            <pc:sldMk cId="0" sldId="261"/>
            <ac:spMk id="8" creationId="{00000000-0000-0000-0000-000000000000}"/>
          </ac:spMkLst>
        </pc:spChg>
        <pc:spChg chg="add">
          <ac:chgData name="Robert LaPreze" userId="7e942c9da15647da" providerId="LiveId" clId="{C551BA94-E613-4C86-8DFA-0ACFC7634188}" dt="2025-01-09T15:39:25.171" v="988" actId="26606"/>
          <ac:spMkLst>
            <pc:docMk/>
            <pc:sldMk cId="0" sldId="261"/>
            <ac:spMk id="9" creationId="{4DE0D6BE-330A-422D-9BD9-1E18F73C6E1E}"/>
          </ac:spMkLst>
        </pc:spChg>
        <pc:picChg chg="add">
          <ac:chgData name="Robert LaPreze" userId="7e942c9da15647da" providerId="LiveId" clId="{C551BA94-E613-4C86-8DFA-0ACFC7634188}" dt="2025-01-09T15:39:25.171" v="988" actId="26606"/>
          <ac:picMkLst>
            <pc:docMk/>
            <pc:sldMk cId="0" sldId="261"/>
            <ac:picMk id="7" creationId="{50492EF1-0E7E-2F63-B201-C6DAE94CE338}"/>
          </ac:picMkLst>
        </pc:picChg>
      </pc:sldChg>
      <pc:sldChg chg="addSp delSp modSp mod setBg delDesignElem">
        <pc:chgData name="Robert LaPreze" userId="7e942c9da15647da" providerId="LiveId" clId="{C551BA94-E613-4C86-8DFA-0ACFC7634188}" dt="2025-01-15T17:34:34.632" v="1196" actId="14100"/>
        <pc:sldMkLst>
          <pc:docMk/>
          <pc:sldMk cId="0" sldId="262"/>
        </pc:sldMkLst>
        <pc:spChg chg="mod">
          <ac:chgData name="Robert LaPreze" userId="7e942c9da15647da" providerId="LiveId" clId="{C551BA94-E613-4C86-8DFA-0ACFC7634188}" dt="2025-01-09T15:39:16.015" v="985"/>
          <ac:spMkLst>
            <pc:docMk/>
            <pc:sldMk cId="0" sldId="262"/>
            <ac:spMk id="2" creationId="{00000000-0000-0000-0000-000000000000}"/>
          </ac:spMkLst>
        </pc:spChg>
        <pc:spChg chg="mod">
          <ac:chgData name="Robert LaPreze" userId="7e942c9da15647da" providerId="LiveId" clId="{C551BA94-E613-4C86-8DFA-0ACFC7634188}" dt="2025-01-15T17:34:34.632" v="1196" actId="14100"/>
          <ac:spMkLst>
            <pc:docMk/>
            <pc:sldMk cId="0" sldId="262"/>
            <ac:spMk id="3" creationId="{00000000-0000-0000-0000-000000000000}"/>
          </ac:spMkLst>
        </pc:spChg>
        <pc:picChg chg="add">
          <ac:chgData name="Robert LaPreze" userId="7e942c9da15647da" providerId="LiveId" clId="{C551BA94-E613-4C86-8DFA-0ACFC7634188}" dt="2025-01-09T15:34:26.416" v="839" actId="26606"/>
          <ac:picMkLst>
            <pc:docMk/>
            <pc:sldMk cId="0" sldId="262"/>
            <ac:picMk id="5" creationId="{8E3EFF7D-3393-D1D8-78DE-CB9414E58CC6}"/>
          </ac:picMkLst>
        </pc:picChg>
      </pc:sldChg>
      <pc:sldChg chg="delSp modSp add mod setBg delDesignElem">
        <pc:chgData name="Robert LaPreze" userId="7e942c9da15647da" providerId="LiveId" clId="{C551BA94-E613-4C86-8DFA-0ACFC7634188}" dt="2025-01-09T15:39:16.015" v="985"/>
        <pc:sldMkLst>
          <pc:docMk/>
          <pc:sldMk cId="2817554150" sldId="263"/>
        </pc:sldMkLst>
        <pc:spChg chg="mod">
          <ac:chgData name="Robert LaPreze" userId="7e942c9da15647da" providerId="LiveId" clId="{C551BA94-E613-4C86-8DFA-0ACFC7634188}" dt="2025-01-09T15:39:16.015" v="985"/>
          <ac:spMkLst>
            <pc:docMk/>
            <pc:sldMk cId="2817554150" sldId="263"/>
            <ac:spMk id="2" creationId="{21ABC355-03EE-5CEE-7275-26F9DF2EA040}"/>
          </ac:spMkLst>
        </pc:spChg>
        <pc:spChg chg="mod">
          <ac:chgData name="Robert LaPreze" userId="7e942c9da15647da" providerId="LiveId" clId="{C551BA94-E613-4C86-8DFA-0ACFC7634188}" dt="2025-01-09T15:01:00.555" v="95" actId="255"/>
          <ac:spMkLst>
            <pc:docMk/>
            <pc:sldMk cId="2817554150" sldId="263"/>
            <ac:spMk id="3" creationId="{249448A1-98C5-1740-D1FF-610620541869}"/>
          </ac:spMkLst>
        </pc:spChg>
      </pc:sldChg>
      <pc:sldChg chg="modSp add mod">
        <pc:chgData name="Robert LaPreze" userId="7e942c9da15647da" providerId="LiveId" clId="{C551BA94-E613-4C86-8DFA-0ACFC7634188}" dt="2025-01-09T15:39:16.015" v="985"/>
        <pc:sldMkLst>
          <pc:docMk/>
          <pc:sldMk cId="4098004056" sldId="264"/>
        </pc:sldMkLst>
        <pc:spChg chg="mod">
          <ac:chgData name="Robert LaPreze" userId="7e942c9da15647da" providerId="LiveId" clId="{C551BA94-E613-4C86-8DFA-0ACFC7634188}" dt="2025-01-09T15:39:16.015" v="985"/>
          <ac:spMkLst>
            <pc:docMk/>
            <pc:sldMk cId="4098004056" sldId="264"/>
            <ac:spMk id="2" creationId="{84A2DF82-125A-F527-7460-70EBFC93473B}"/>
          </ac:spMkLst>
        </pc:spChg>
        <pc:spChg chg="mod">
          <ac:chgData name="Robert LaPreze" userId="7e942c9da15647da" providerId="LiveId" clId="{C551BA94-E613-4C86-8DFA-0ACFC7634188}" dt="2025-01-09T15:18:20.226" v="362" actId="2711"/>
          <ac:spMkLst>
            <pc:docMk/>
            <pc:sldMk cId="4098004056" sldId="264"/>
            <ac:spMk id="3" creationId="{C1E1093B-F1EA-7CC6-418E-2BC4E43C7EC0}"/>
          </ac:spMkLst>
        </pc:spChg>
      </pc:sldChg>
      <pc:sldChg chg="modSp add mod">
        <pc:chgData name="Robert LaPreze" userId="7e942c9da15647da" providerId="LiveId" clId="{C551BA94-E613-4C86-8DFA-0ACFC7634188}" dt="2025-01-09T15:39:16.015" v="985"/>
        <pc:sldMkLst>
          <pc:docMk/>
          <pc:sldMk cId="2342451430" sldId="265"/>
        </pc:sldMkLst>
        <pc:spChg chg="mod">
          <ac:chgData name="Robert LaPreze" userId="7e942c9da15647da" providerId="LiveId" clId="{C551BA94-E613-4C86-8DFA-0ACFC7634188}" dt="2025-01-09T15:39:16.015" v="985"/>
          <ac:spMkLst>
            <pc:docMk/>
            <pc:sldMk cId="2342451430" sldId="265"/>
            <ac:spMk id="2" creationId="{498FC02B-6C99-7952-561D-7113073FCE03}"/>
          </ac:spMkLst>
        </pc:spChg>
        <pc:spChg chg="mod">
          <ac:chgData name="Robert LaPreze" userId="7e942c9da15647da" providerId="LiveId" clId="{C551BA94-E613-4C86-8DFA-0ACFC7634188}" dt="2025-01-09T15:21:04.582" v="363" actId="2711"/>
          <ac:spMkLst>
            <pc:docMk/>
            <pc:sldMk cId="2342451430" sldId="265"/>
            <ac:spMk id="3" creationId="{5C10BB19-E4D5-0ABD-67A8-44592557F92A}"/>
          </ac:spMkLst>
        </pc:spChg>
      </pc:sldChg>
      <pc:sldChg chg="modSp add mod">
        <pc:chgData name="Robert LaPreze" userId="7e942c9da15647da" providerId="LiveId" clId="{C551BA94-E613-4C86-8DFA-0ACFC7634188}" dt="2025-01-09T15:39:16.015" v="985"/>
        <pc:sldMkLst>
          <pc:docMk/>
          <pc:sldMk cId="1695294860" sldId="266"/>
        </pc:sldMkLst>
        <pc:spChg chg="mod">
          <ac:chgData name="Robert LaPreze" userId="7e942c9da15647da" providerId="LiveId" clId="{C551BA94-E613-4C86-8DFA-0ACFC7634188}" dt="2025-01-09T15:39:16.015" v="985"/>
          <ac:spMkLst>
            <pc:docMk/>
            <pc:sldMk cId="1695294860" sldId="266"/>
            <ac:spMk id="2" creationId="{592C79FA-E3B8-9218-32B3-24F25A21083E}"/>
          </ac:spMkLst>
        </pc:spChg>
        <pc:spChg chg="mod">
          <ac:chgData name="Robert LaPreze" userId="7e942c9da15647da" providerId="LiveId" clId="{C551BA94-E613-4C86-8DFA-0ACFC7634188}" dt="2025-01-09T15:21:16.203" v="364" actId="2711"/>
          <ac:spMkLst>
            <pc:docMk/>
            <pc:sldMk cId="1695294860" sldId="266"/>
            <ac:spMk id="3" creationId="{C9F7CE1E-C542-D598-24AD-1238FA19E28E}"/>
          </ac:spMkLst>
        </pc:spChg>
      </pc:sldChg>
      <pc:sldChg chg="addSp delSp modSp add mod setBg delDesignElem">
        <pc:chgData name="Robert LaPreze" userId="7e942c9da15647da" providerId="LiveId" clId="{C551BA94-E613-4C86-8DFA-0ACFC7634188}" dt="2025-01-09T15:39:16.015" v="985"/>
        <pc:sldMkLst>
          <pc:docMk/>
          <pc:sldMk cId="708756984" sldId="267"/>
        </pc:sldMkLst>
        <pc:spChg chg="mod">
          <ac:chgData name="Robert LaPreze" userId="7e942c9da15647da" providerId="LiveId" clId="{C551BA94-E613-4C86-8DFA-0ACFC7634188}" dt="2025-01-09T15:39:16.015" v="985"/>
          <ac:spMkLst>
            <pc:docMk/>
            <pc:sldMk cId="708756984" sldId="267"/>
            <ac:spMk id="2" creationId="{A8844CC6-B06C-C17A-ABCB-47995BA90A82}"/>
          </ac:spMkLst>
        </pc:spChg>
        <pc:spChg chg="mod">
          <ac:chgData name="Robert LaPreze" userId="7e942c9da15647da" providerId="LiveId" clId="{C551BA94-E613-4C86-8DFA-0ACFC7634188}" dt="2025-01-09T15:16:55.306" v="304" actId="2711"/>
          <ac:spMkLst>
            <pc:docMk/>
            <pc:sldMk cId="708756984" sldId="267"/>
            <ac:spMk id="7" creationId="{8DD35AF8-210A-E12A-99DE-6F9796649C96}"/>
          </ac:spMkLst>
        </pc:spChg>
      </pc:sldChg>
      <pc:sldChg chg="addSp modSp add mod">
        <pc:chgData name="Robert LaPreze" userId="7e942c9da15647da" providerId="LiveId" clId="{C551BA94-E613-4C86-8DFA-0ACFC7634188}" dt="2025-01-09T15:39:16.015" v="985"/>
        <pc:sldMkLst>
          <pc:docMk/>
          <pc:sldMk cId="765598246" sldId="268"/>
        </pc:sldMkLst>
        <pc:spChg chg="mod">
          <ac:chgData name="Robert LaPreze" userId="7e942c9da15647da" providerId="LiveId" clId="{C551BA94-E613-4C86-8DFA-0ACFC7634188}" dt="2025-01-09T15:39:16.015" v="985"/>
          <ac:spMkLst>
            <pc:docMk/>
            <pc:sldMk cId="765598246" sldId="268"/>
            <ac:spMk id="2" creationId="{42076C50-D561-0287-9DD9-F8138F772C83}"/>
          </ac:spMkLst>
        </pc:spChg>
        <pc:spChg chg="mod">
          <ac:chgData name="Robert LaPreze" userId="7e942c9da15647da" providerId="LiveId" clId="{C551BA94-E613-4C86-8DFA-0ACFC7634188}" dt="2025-01-09T15:21:46.759" v="366" actId="403"/>
          <ac:spMkLst>
            <pc:docMk/>
            <pc:sldMk cId="765598246" sldId="268"/>
            <ac:spMk id="7" creationId="{2EDA7B9C-9F82-D149-9164-5B4631215B39}"/>
          </ac:spMkLst>
        </pc:spChg>
      </pc:sldChg>
      <pc:sldChg chg="delSp modSp add mod setBg delDesignElem">
        <pc:chgData name="Robert LaPreze" userId="7e942c9da15647da" providerId="LiveId" clId="{C551BA94-E613-4C86-8DFA-0ACFC7634188}" dt="2025-01-09T15:39:16.015" v="985"/>
        <pc:sldMkLst>
          <pc:docMk/>
          <pc:sldMk cId="1003823523" sldId="269"/>
        </pc:sldMkLst>
        <pc:spChg chg="mod">
          <ac:chgData name="Robert LaPreze" userId="7e942c9da15647da" providerId="LiveId" clId="{C551BA94-E613-4C86-8DFA-0ACFC7634188}" dt="2025-01-09T15:39:16.015" v="985"/>
          <ac:spMkLst>
            <pc:docMk/>
            <pc:sldMk cId="1003823523" sldId="269"/>
            <ac:spMk id="2" creationId="{C54AA000-99CA-F851-BB94-07A2576A589E}"/>
          </ac:spMkLst>
        </pc:spChg>
        <pc:spChg chg="mod">
          <ac:chgData name="Robert LaPreze" userId="7e942c9da15647da" providerId="LiveId" clId="{C551BA94-E613-4C86-8DFA-0ACFC7634188}" dt="2025-01-09T15:26:46.299" v="667" actId="1036"/>
          <ac:spMkLst>
            <pc:docMk/>
            <pc:sldMk cId="1003823523" sldId="269"/>
            <ac:spMk id="3" creationId="{7EB44162-CE4D-F941-EF5C-85A568672401}"/>
          </ac:spMkLst>
        </pc:spChg>
      </pc:sldChg>
      <pc:sldChg chg="modSp add del mod">
        <pc:chgData name="Robert LaPreze" userId="7e942c9da15647da" providerId="LiveId" clId="{C551BA94-E613-4C86-8DFA-0ACFC7634188}" dt="2025-01-09T15:36:16.591" v="899" actId="47"/>
        <pc:sldMkLst>
          <pc:docMk/>
          <pc:sldMk cId="3058704266" sldId="270"/>
        </pc:sldMkLst>
      </pc:sldChg>
      <pc:sldChg chg="addSp delSp modSp add del mod setBg">
        <pc:chgData name="Robert LaPreze" userId="7e942c9da15647da" providerId="LiveId" clId="{C551BA94-E613-4C86-8DFA-0ACFC7634188}" dt="2025-01-09T15:38:56.245" v="984" actId="47"/>
        <pc:sldMkLst>
          <pc:docMk/>
          <pc:sldMk cId="199838265" sldId="271"/>
        </pc:sldMkLst>
      </pc:sldChg>
      <pc:sldChg chg="delSp modSp add mod setBg delDesignElem">
        <pc:chgData name="Robert LaPreze" userId="7e942c9da15647da" providerId="LiveId" clId="{C551BA94-E613-4C86-8DFA-0ACFC7634188}" dt="2025-01-09T15:36:00.821" v="898" actId="1035"/>
        <pc:sldMkLst>
          <pc:docMk/>
          <pc:sldMk cId="3587326769" sldId="272"/>
        </pc:sldMkLst>
        <pc:spChg chg="mod">
          <ac:chgData name="Robert LaPreze" userId="7e942c9da15647da" providerId="LiveId" clId="{C551BA94-E613-4C86-8DFA-0ACFC7634188}" dt="2025-01-09T15:35:54.742" v="883" actId="1035"/>
          <ac:spMkLst>
            <pc:docMk/>
            <pc:sldMk cId="3587326769" sldId="272"/>
            <ac:spMk id="2" creationId="{C3BF9163-D4DD-1BF0-B286-4554488513D2}"/>
          </ac:spMkLst>
        </pc:spChg>
        <pc:spChg chg="mod">
          <ac:chgData name="Robert LaPreze" userId="7e942c9da15647da" providerId="LiveId" clId="{C551BA94-E613-4C86-8DFA-0ACFC7634188}" dt="2025-01-09T15:36:00.821" v="898" actId="1035"/>
          <ac:spMkLst>
            <pc:docMk/>
            <pc:sldMk cId="3587326769" sldId="272"/>
            <ac:spMk id="3" creationId="{3C09EE74-2373-7C2F-063F-C8FB793CD46B}"/>
          </ac:spMkLst>
        </pc:spChg>
      </pc:sldChg>
      <pc:sldChg chg="addSp delSp modSp add mod">
        <pc:chgData name="Robert LaPreze" userId="7e942c9da15647da" providerId="LiveId" clId="{C551BA94-E613-4C86-8DFA-0ACFC7634188}" dt="2025-01-10T00:40:43.845" v="1064" actId="113"/>
        <pc:sldMkLst>
          <pc:docMk/>
          <pc:sldMk cId="1411312556" sldId="273"/>
        </pc:sldMkLst>
        <pc:spChg chg="mod">
          <ac:chgData name="Robert LaPreze" userId="7e942c9da15647da" providerId="LiveId" clId="{C551BA94-E613-4C86-8DFA-0ACFC7634188}" dt="2025-01-10T00:40:43.845" v="1064" actId="113"/>
          <ac:spMkLst>
            <pc:docMk/>
            <pc:sldMk cId="1411312556" sldId="273"/>
            <ac:spMk id="3" creationId="{BA031F1C-B671-811E-EACD-74434358CC5E}"/>
          </ac:spMkLst>
        </pc:spChg>
        <pc:spChg chg="add mod">
          <ac:chgData name="Robert LaPreze" userId="7e942c9da15647da" providerId="LiveId" clId="{C551BA94-E613-4C86-8DFA-0ACFC7634188}" dt="2025-01-09T15:37:41.907" v="907"/>
          <ac:spMkLst>
            <pc:docMk/>
            <pc:sldMk cId="1411312556" sldId="273"/>
            <ac:spMk id="4" creationId="{9A4BEF0C-471D-A213-9E80-364E099DA0DF}"/>
          </ac:spMkLst>
        </pc:spChg>
        <pc:picChg chg="mod">
          <ac:chgData name="Robert LaPreze" userId="7e942c9da15647da" providerId="LiveId" clId="{C551BA94-E613-4C86-8DFA-0ACFC7634188}" dt="2025-01-09T15:38:12.001" v="952" actId="1035"/>
          <ac:picMkLst>
            <pc:docMk/>
            <pc:sldMk cId="1411312556" sldId="273"/>
            <ac:picMk id="5" creationId="{A9D0318B-FB9A-48B0-4BDF-87EB79609D65}"/>
          </ac:picMkLst>
        </pc:picChg>
      </pc:sldChg>
      <pc:sldChg chg="addSp delSp modSp add mod">
        <pc:chgData name="Robert LaPreze" userId="7e942c9da15647da" providerId="LiveId" clId="{C551BA94-E613-4C86-8DFA-0ACFC7634188}" dt="2025-01-10T00:52:33.291" v="1090" actId="20577"/>
        <pc:sldMkLst>
          <pc:docMk/>
          <pc:sldMk cId="2954982557" sldId="274"/>
        </pc:sldMkLst>
        <pc:spChg chg="mod">
          <ac:chgData name="Robert LaPreze" userId="7e942c9da15647da" providerId="LiveId" clId="{C551BA94-E613-4C86-8DFA-0ACFC7634188}" dt="2025-01-10T00:52:33.291" v="1090" actId="20577"/>
          <ac:spMkLst>
            <pc:docMk/>
            <pc:sldMk cId="2954982557" sldId="274"/>
            <ac:spMk id="2" creationId="{7222BF49-D850-171C-56CD-D30CE6EDC08F}"/>
          </ac:spMkLst>
        </pc:spChg>
        <pc:spChg chg="add mod">
          <ac:chgData name="Robert LaPreze" userId="7e942c9da15647da" providerId="LiveId" clId="{C551BA94-E613-4C86-8DFA-0ACFC7634188}" dt="2025-01-10T00:52:15.718" v="1078" actId="478"/>
          <ac:spMkLst>
            <pc:docMk/>
            <pc:sldMk cId="2954982557" sldId="274"/>
            <ac:spMk id="5" creationId="{104B77CB-7594-48D3-C2EA-431A2B04BB64}"/>
          </ac:spMkLst>
        </pc:spChg>
      </pc:sldChg>
      <pc:sldChg chg="addSp delSp modSp add mod setBg">
        <pc:chgData name="Robert LaPreze" userId="7e942c9da15647da" providerId="LiveId" clId="{C551BA94-E613-4C86-8DFA-0ACFC7634188}" dt="2025-01-15T17:31:29.471" v="1187"/>
        <pc:sldMkLst>
          <pc:docMk/>
          <pc:sldMk cId="3866377785" sldId="275"/>
        </pc:sldMkLst>
        <pc:spChg chg="mod">
          <ac:chgData name="Robert LaPreze" userId="7e942c9da15647da" providerId="LiveId" clId="{C551BA94-E613-4C86-8DFA-0ACFC7634188}" dt="2025-01-15T17:30:57.190" v="1185" actId="20577"/>
          <ac:spMkLst>
            <pc:docMk/>
            <pc:sldMk cId="3866377785" sldId="275"/>
            <ac:spMk id="2" creationId="{C293F5E4-A4D0-8EBF-586F-C8D2FC0867FB}"/>
          </ac:spMkLst>
        </pc:spChg>
        <pc:spChg chg="add del mod">
          <ac:chgData name="Robert LaPreze" userId="7e942c9da15647da" providerId="LiveId" clId="{C551BA94-E613-4C86-8DFA-0ACFC7634188}" dt="2025-01-15T17:30:23.770" v="1162" actId="478"/>
          <ac:spMkLst>
            <pc:docMk/>
            <pc:sldMk cId="3866377785" sldId="275"/>
            <ac:spMk id="3" creationId="{7217FD22-8420-A60C-810F-8AD75C0C510D}"/>
          </ac:spMkLst>
        </pc:spChg>
        <pc:picChg chg="add mod">
          <ac:chgData name="Robert LaPreze" userId="7e942c9da15647da" providerId="LiveId" clId="{C551BA94-E613-4C86-8DFA-0ACFC7634188}" dt="2025-01-15T17:31:02.140" v="1186" actId="14100"/>
          <ac:picMkLst>
            <pc:docMk/>
            <pc:sldMk cId="3866377785" sldId="275"/>
            <ac:picMk id="4" creationId="{B2838F98-30BD-F243-4662-FC6B645F1914}"/>
          </ac:picMkLst>
        </pc:picChg>
        <pc:picChg chg="add mod">
          <ac:chgData name="Robert LaPreze" userId="7e942c9da15647da" providerId="LiveId" clId="{C551BA94-E613-4C86-8DFA-0ACFC7634188}" dt="2025-01-15T17:31:29.471" v="1187"/>
          <ac:picMkLst>
            <pc:docMk/>
            <pc:sldMk cId="3866377785" sldId="275"/>
            <ac:picMk id="6" creationId="{31BFA9A2-973B-9832-9038-C50190B5A28F}"/>
          </ac:picMkLst>
        </pc:picChg>
      </pc:sldChg>
      <pc:sldChg chg="addSp delSp modSp add mod">
        <pc:chgData name="Robert LaPreze" userId="7e942c9da15647da" providerId="LiveId" clId="{C551BA94-E613-4C86-8DFA-0ACFC7634188}" dt="2025-01-10T00:53:18.896" v="1137" actId="478"/>
        <pc:sldMkLst>
          <pc:docMk/>
          <pc:sldMk cId="3824188548" sldId="276"/>
        </pc:sldMkLst>
        <pc:spChg chg="mod">
          <ac:chgData name="Robert LaPreze" userId="7e942c9da15647da" providerId="LiveId" clId="{C551BA94-E613-4C86-8DFA-0ACFC7634188}" dt="2025-01-10T00:53:15.313" v="1136" actId="20577"/>
          <ac:spMkLst>
            <pc:docMk/>
            <pc:sldMk cId="3824188548" sldId="276"/>
            <ac:spMk id="2" creationId="{7F4B02A2-35EA-59CD-1D3A-C1511B1D19AC}"/>
          </ac:spMkLst>
        </pc:spChg>
        <pc:spChg chg="add mod">
          <ac:chgData name="Robert LaPreze" userId="7e942c9da15647da" providerId="LiveId" clId="{C551BA94-E613-4C86-8DFA-0ACFC7634188}" dt="2025-01-10T00:53:18.896" v="1137" actId="478"/>
          <ac:spMkLst>
            <pc:docMk/>
            <pc:sldMk cId="3824188548" sldId="276"/>
            <ac:spMk id="3" creationId="{30940FBD-3983-ADC5-F702-8A2B38B8EE41}"/>
          </ac:spMkLst>
        </pc:spChg>
      </pc:sldChg>
      <pc:sldChg chg="addSp delSp modSp add mod">
        <pc:chgData name="Robert LaPreze" userId="7e942c9da15647da" providerId="LiveId" clId="{C551BA94-E613-4C86-8DFA-0ACFC7634188}" dt="2025-01-15T17:35:22.179" v="1199" actId="1076"/>
        <pc:sldMkLst>
          <pc:docMk/>
          <pc:sldMk cId="1852948118" sldId="277"/>
        </pc:sldMkLst>
        <pc:spChg chg="mod">
          <ac:chgData name="Robert LaPreze" userId="7e942c9da15647da" providerId="LiveId" clId="{C551BA94-E613-4C86-8DFA-0ACFC7634188}" dt="2025-01-10T00:53:36.078" v="1157" actId="20577"/>
          <ac:spMkLst>
            <pc:docMk/>
            <pc:sldMk cId="1852948118" sldId="277"/>
            <ac:spMk id="2" creationId="{C5D310FF-9EF5-6FC1-BBBC-A2B2E144DD2A}"/>
          </ac:spMkLst>
        </pc:spChg>
        <pc:spChg chg="add del mod">
          <ac:chgData name="Robert LaPreze" userId="7e942c9da15647da" providerId="LiveId" clId="{C551BA94-E613-4C86-8DFA-0ACFC7634188}" dt="2025-01-15T17:35:09.164" v="1197" actId="478"/>
          <ac:spMkLst>
            <pc:docMk/>
            <pc:sldMk cId="1852948118" sldId="277"/>
            <ac:spMk id="5" creationId="{EA092350-8C87-4F6E-943F-94B178712823}"/>
          </ac:spMkLst>
        </pc:spChg>
        <pc:picChg chg="add mod">
          <ac:chgData name="Robert LaPreze" userId="7e942c9da15647da" providerId="LiveId" clId="{C551BA94-E613-4C86-8DFA-0ACFC7634188}" dt="2025-01-15T17:35:22.179" v="1199" actId="1076"/>
          <ac:picMkLst>
            <pc:docMk/>
            <pc:sldMk cId="1852948118" sldId="277"/>
            <ac:picMk id="3" creationId="{7CC1BCAE-F3A2-0437-FA7F-C884FC4F57EB}"/>
          </ac:picMkLst>
        </pc:picChg>
      </pc:sldChg>
      <pc:sldChg chg="addSp delSp modSp add mod">
        <pc:chgData name="Robert LaPreze" userId="7e942c9da15647da" providerId="LiveId" clId="{C551BA94-E613-4C86-8DFA-0ACFC7634188}" dt="2025-01-15T17:32:08.007" v="1192" actId="14100"/>
        <pc:sldMkLst>
          <pc:docMk/>
          <pc:sldMk cId="2216445770" sldId="278"/>
        </pc:sldMkLst>
        <pc:picChg chg="add mod">
          <ac:chgData name="Robert LaPreze" userId="7e942c9da15647da" providerId="LiveId" clId="{C551BA94-E613-4C86-8DFA-0ACFC7634188}" dt="2025-01-15T17:32:08.007" v="1192" actId="14100"/>
          <ac:picMkLst>
            <pc:docMk/>
            <pc:sldMk cId="2216445770" sldId="278"/>
            <ac:picMk id="3" creationId="{1336D5A5-F281-4220-731D-5E698DDA7681}"/>
          </ac:picMkLst>
        </pc:picChg>
        <pc:picChg chg="del">
          <ac:chgData name="Robert LaPreze" userId="7e942c9da15647da" providerId="LiveId" clId="{C551BA94-E613-4C86-8DFA-0ACFC7634188}" dt="2025-01-15T17:31:51.373" v="1189" actId="478"/>
          <ac:picMkLst>
            <pc:docMk/>
            <pc:sldMk cId="2216445770" sldId="278"/>
            <ac:picMk id="4" creationId="{A579DC34-708F-99C2-D513-B0EEC9D367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654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136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48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893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7968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074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67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122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663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488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12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014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371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722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971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070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735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1/14/2025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858846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Viruses suspended on mid-air">
            <a:extLst>
              <a:ext uri="{FF2B5EF4-FFF2-40B4-BE49-F238E27FC236}">
                <a16:creationId xmlns:a16="http://schemas.microsoft.com/office/drawing/2014/main" id="{7FDCE6F5-6493-6B03-DE34-0669CE7B73BB}"/>
              </a:ext>
            </a:extLst>
          </p:cNvPr>
          <p:cNvPicPr>
            <a:picLocks noChangeAspect="1"/>
          </p:cNvPicPr>
          <p:nvPr/>
        </p:nvPicPr>
        <p:blipFill>
          <a:blip r:embed="rId3"/>
          <a:srcRect t="29"/>
          <a:stretch/>
        </p:blipFill>
        <p:spPr>
          <a:xfrm>
            <a:off x="20" y="2030"/>
            <a:ext cx="9143980" cy="6855970"/>
          </a:xfrm>
          <a:prstGeom prst="rect">
            <a:avLst/>
          </a:prstGeom>
        </p:spPr>
      </p:pic>
      <p:sp>
        <p:nvSpPr>
          <p:cNvPr id="2" name="Title 1"/>
          <p:cNvSpPr>
            <a:spLocks noGrp="1"/>
          </p:cNvSpPr>
          <p:nvPr>
            <p:ph type="ctrTitle"/>
          </p:nvPr>
        </p:nvSpPr>
        <p:spPr>
          <a:xfrm>
            <a:off x="1196451" y="1122363"/>
            <a:ext cx="6751097" cy="2387600"/>
          </a:xfrm>
        </p:spPr>
        <p:txBody>
          <a:bodyPr>
            <a:normAutofit/>
          </a:bodyPr>
          <a:lstStyle/>
          <a:p>
            <a:r>
              <a:rPr lang="en-US" dirty="0">
                <a:latin typeface="Arial" panose="020B0604020202020204" pitchFamily="34" charset="0"/>
                <a:cs typeface="Arial" panose="020B0604020202020204" pitchFamily="34" charset="0"/>
              </a:rPr>
              <a:t>Infection Rate</a:t>
            </a:r>
            <a:r>
              <a:rPr dirty="0">
                <a:latin typeface="Arial" panose="020B0604020202020204" pitchFamily="34" charset="0"/>
                <a:cs typeface="Arial" panose="020B0604020202020204" pitchFamily="34" charset="0"/>
              </a:rPr>
              <a:t> Trends During the COVID-19 Pandemic</a:t>
            </a:r>
          </a:p>
        </p:txBody>
      </p:sp>
      <p:sp>
        <p:nvSpPr>
          <p:cNvPr id="3" name="Subtitle 2"/>
          <p:cNvSpPr>
            <a:spLocks noGrp="1"/>
          </p:cNvSpPr>
          <p:nvPr>
            <p:ph type="subTitle" idx="1"/>
          </p:nvPr>
        </p:nvSpPr>
        <p:spPr>
          <a:xfrm>
            <a:off x="1196451" y="3602038"/>
            <a:ext cx="6751097" cy="1655762"/>
          </a:xfrm>
        </p:spPr>
        <p:txBody>
          <a:bodyPr>
            <a:normAutofit/>
          </a:bodyPr>
          <a:lstStyle/>
          <a:p>
            <a:r>
              <a:rPr dirty="0">
                <a:latin typeface="Arial" panose="020B0604020202020204" pitchFamily="34" charset="0"/>
                <a:cs typeface="Arial" panose="020B0604020202020204" pitchFamily="34" charset="0"/>
              </a:rPr>
              <a:t>Analyzing Key Factors</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and Demographic Variations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028A8-3E47-C7C5-7B8E-D4CC5C9641B5}"/>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AC0832FF-18CA-FBEF-32C4-E9C8A7622652}"/>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C293F5E4-A4D0-8EBF-586F-C8D2FC0867F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States </a:t>
            </a:r>
            <a:r>
              <a:rPr dirty="0">
                <a:latin typeface="Arial" panose="020B0604020202020204" pitchFamily="34" charset="0"/>
                <a:cs typeface="Arial" panose="020B0604020202020204" pitchFamily="34" charset="0"/>
              </a:rPr>
              <a:t>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pic>
        <p:nvPicPr>
          <p:cNvPr id="4" name="Google Shape;63;p14">
            <a:extLst>
              <a:ext uri="{FF2B5EF4-FFF2-40B4-BE49-F238E27FC236}">
                <a16:creationId xmlns:a16="http://schemas.microsoft.com/office/drawing/2014/main" id="{B2838F98-30BD-F243-4662-FC6B645F1914}"/>
              </a:ext>
            </a:extLst>
          </p:cNvPr>
          <p:cNvPicPr preferRelativeResize="0"/>
          <p:nvPr/>
        </p:nvPicPr>
        <p:blipFill>
          <a:blip r:embed="rId3">
            <a:alphaModFix/>
          </a:blip>
          <a:stretch>
            <a:fillRect/>
          </a:stretch>
        </p:blipFill>
        <p:spPr>
          <a:xfrm>
            <a:off x="113207" y="2139802"/>
            <a:ext cx="8909600" cy="4591738"/>
          </a:xfrm>
          <a:prstGeom prst="rect">
            <a:avLst/>
          </a:prstGeom>
          <a:noFill/>
          <a:ln>
            <a:noFill/>
          </a:ln>
        </p:spPr>
      </p:pic>
    </p:spTree>
    <p:extLst>
      <p:ext uri="{BB962C8B-B14F-4D97-AF65-F5344CB8AC3E}">
        <p14:creationId xmlns:p14="http://schemas.microsoft.com/office/powerpoint/2010/main" val="386637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ED97C-E67D-DD1F-25FE-1C48AE794727}"/>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1ABDFA61-D620-339A-EC94-711687E72B0C}"/>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4C19F6CB-91DA-9AC7-A2E4-72CC5CF61897}"/>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States </a:t>
            </a:r>
            <a:r>
              <a:rPr dirty="0">
                <a:latin typeface="Arial" panose="020B0604020202020204" pitchFamily="34" charset="0"/>
                <a:cs typeface="Arial" panose="020B0604020202020204" pitchFamily="34" charset="0"/>
              </a:rPr>
              <a:t>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pic>
        <p:nvPicPr>
          <p:cNvPr id="3" name="Google Shape;70;p15">
            <a:extLst>
              <a:ext uri="{FF2B5EF4-FFF2-40B4-BE49-F238E27FC236}">
                <a16:creationId xmlns:a16="http://schemas.microsoft.com/office/drawing/2014/main" id="{1336D5A5-F281-4220-731D-5E698DDA7681}"/>
              </a:ext>
            </a:extLst>
          </p:cNvPr>
          <p:cNvPicPr preferRelativeResize="0"/>
          <p:nvPr/>
        </p:nvPicPr>
        <p:blipFill>
          <a:blip r:embed="rId3">
            <a:alphaModFix/>
          </a:blip>
          <a:stretch>
            <a:fillRect/>
          </a:stretch>
        </p:blipFill>
        <p:spPr>
          <a:xfrm>
            <a:off x="63700" y="2238112"/>
            <a:ext cx="9016600" cy="4617857"/>
          </a:xfrm>
          <a:prstGeom prst="rect">
            <a:avLst/>
          </a:prstGeom>
          <a:noFill/>
          <a:ln>
            <a:noFill/>
          </a:ln>
        </p:spPr>
      </p:pic>
    </p:spTree>
    <p:extLst>
      <p:ext uri="{BB962C8B-B14F-4D97-AF65-F5344CB8AC3E}">
        <p14:creationId xmlns:p14="http://schemas.microsoft.com/office/powerpoint/2010/main" val="221644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E075D-BFA1-9BC7-7332-E2C823641824}"/>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D7DAAC85-D2F0-4332-2D6C-B6D748F0D7FF}"/>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A8844CC6-B06C-C17A-ABCB-47995BA90A82}"/>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Counties</a:t>
            </a:r>
            <a:r>
              <a:rPr dirty="0">
                <a:latin typeface="Arial" panose="020B0604020202020204" pitchFamily="34" charset="0"/>
                <a:cs typeface="Arial" panose="020B0604020202020204" pitchFamily="34" charset="0"/>
              </a:rPr>
              <a:t> 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8DD35AF8-210A-E12A-99DE-6F9796649C96}"/>
              </a:ext>
            </a:extLst>
          </p:cNvPr>
          <p:cNvSpPr>
            <a:spLocks noGrp="1" noChangeArrowheads="1"/>
          </p:cNvSpPr>
          <p:nvPr>
            <p:ph idx="1"/>
          </p:nvPr>
        </p:nvSpPr>
        <p:spPr bwMode="auto">
          <a:xfrm>
            <a:off x="685800" y="2424634"/>
            <a:ext cx="7764867" cy="303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Arial" panose="020B0604020202020204" pitchFamily="34" charset="0"/>
                <a:cs typeface="Arial" panose="020B0604020202020204" pitchFamily="34" charset="0"/>
              </a:rPr>
              <a:t>Los Angeles County, California</a:t>
            </a:r>
            <a:r>
              <a:rPr lang="en-US" sz="1400" dirty="0">
                <a:latin typeface="Arial" panose="020B0604020202020204" pitchFamily="34" charset="0"/>
                <a:cs typeface="Arial" panose="020B0604020202020204" pitchFamily="34" charset="0"/>
              </a:rPr>
              <a:t>: Recorded some of the highest cumulative case counts due to its large population.</a:t>
            </a:r>
          </a:p>
          <a:p>
            <a:r>
              <a:rPr lang="en-US" sz="1400" b="1" dirty="0">
                <a:latin typeface="Arial" panose="020B0604020202020204" pitchFamily="34" charset="0"/>
                <a:cs typeface="Arial" panose="020B0604020202020204" pitchFamily="34" charset="0"/>
              </a:rPr>
              <a:t>Cook County, Illinois</a:t>
            </a:r>
            <a:r>
              <a:rPr lang="en-US" sz="1400" dirty="0">
                <a:latin typeface="Arial" panose="020B0604020202020204" pitchFamily="34" charset="0"/>
                <a:cs typeface="Arial" panose="020B0604020202020204" pitchFamily="34" charset="0"/>
              </a:rPr>
              <a:t> (Chicago): A densely populated county with significant outbreaks during multiple waves.</a:t>
            </a:r>
          </a:p>
          <a:p>
            <a:r>
              <a:rPr lang="en-US" sz="1400" b="1" dirty="0">
                <a:latin typeface="Arial" panose="020B0604020202020204" pitchFamily="34" charset="0"/>
                <a:cs typeface="Arial" panose="020B0604020202020204" pitchFamily="34" charset="0"/>
              </a:rPr>
              <a:t>Miami-Dade County, Florida</a:t>
            </a:r>
            <a:r>
              <a:rPr lang="en-US" sz="1400" dirty="0">
                <a:latin typeface="Arial" panose="020B0604020202020204" pitchFamily="34" charset="0"/>
                <a:cs typeface="Arial" panose="020B0604020202020204" pitchFamily="34" charset="0"/>
              </a:rPr>
              <a:t>: A hotspot for travelers and events, leading to consistently high infection rates.</a:t>
            </a:r>
          </a:p>
          <a:p>
            <a:r>
              <a:rPr lang="en-US" sz="1400" b="1" dirty="0">
                <a:latin typeface="Arial" panose="020B0604020202020204" pitchFamily="34" charset="0"/>
                <a:cs typeface="Arial" panose="020B0604020202020204" pitchFamily="34" charset="0"/>
              </a:rPr>
              <a:t>Maricopa County, Arizona</a:t>
            </a:r>
            <a:r>
              <a:rPr lang="en-US" sz="1400" dirty="0">
                <a:latin typeface="Arial" panose="020B0604020202020204" pitchFamily="34" charset="0"/>
                <a:cs typeface="Arial" panose="020B0604020202020204" pitchFamily="34" charset="0"/>
              </a:rPr>
              <a:t>: Notable for high rates during the Delta and Omicron waves.</a:t>
            </a:r>
          </a:p>
          <a:p>
            <a:r>
              <a:rPr lang="en-US" sz="1400" b="1" dirty="0">
                <a:latin typeface="Arial" panose="020B0604020202020204" pitchFamily="34" charset="0"/>
                <a:cs typeface="Arial" panose="020B0604020202020204" pitchFamily="34" charset="0"/>
              </a:rPr>
              <a:t>Harris County, Texas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 major urban center with significant case counts.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875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B6019-255F-D13E-DF65-27960A7135E7}"/>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3142EB9C-0AC4-589B-6E14-6368B71B2A07}"/>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7F4B02A2-35EA-59CD-1D3A-C1511B1D19AC}"/>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Counties</a:t>
            </a:r>
            <a:r>
              <a:rPr dirty="0">
                <a:latin typeface="Arial" panose="020B0604020202020204" pitchFamily="34" charset="0"/>
                <a:cs typeface="Arial" panose="020B0604020202020204" pitchFamily="34" charset="0"/>
              </a:rPr>
              <a:t> with Highest </a:t>
            </a:r>
            <a:r>
              <a:rPr lang="en-US" dirty="0">
                <a:latin typeface="Arial" panose="020B0604020202020204" pitchFamily="34" charset="0"/>
                <a:cs typeface="Arial" panose="020B0604020202020204" pitchFamily="34" charset="0"/>
              </a:rPr>
              <a:t>Infection Rates (graphic/placeholder)</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0940FBD-3983-ADC5-F702-8A2B38B8EE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418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D9B4-7EB7-8FB6-8E09-FC1862C74BD9}"/>
            </a:ext>
          </a:extLst>
        </p:cNvPr>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7B0BD514-DC84-C5AD-334D-9C4918654263}"/>
              </a:ext>
            </a:extLst>
          </p:cNvPr>
          <p:cNvPicPr>
            <a:picLocks noChangeAspect="1"/>
          </p:cNvPicPr>
          <p:nvPr/>
        </p:nvPicPr>
        <p:blipFill>
          <a:blip r:embed="rId2">
            <a:alphaModFix amt="35000"/>
          </a:blip>
          <a:srcRect l="10183" r="79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42076C50-D561-0287-9DD9-F8138F772C83}"/>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Trends Across States and Counties</a:t>
            </a:r>
            <a:endParaRPr dirty="0">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2EDA7B9C-9F82-D149-9164-5B4631215B39}"/>
              </a:ext>
            </a:extLst>
          </p:cNvPr>
          <p:cNvSpPr>
            <a:spLocks noGrp="1" noChangeArrowheads="1"/>
          </p:cNvSpPr>
          <p:nvPr>
            <p:ph idx="1"/>
          </p:nvPr>
        </p:nvSpPr>
        <p:spPr bwMode="auto">
          <a:xfrm>
            <a:off x="685800" y="2454612"/>
            <a:ext cx="7764867" cy="29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latin typeface="Arial" panose="020B0604020202020204" pitchFamily="34" charset="0"/>
                <a:cs typeface="Arial" panose="020B0604020202020204" pitchFamily="34" charset="0"/>
              </a:rPr>
              <a:t>Urban Areas</a:t>
            </a:r>
            <a:r>
              <a:rPr lang="en-US" sz="1800" dirty="0">
                <a:latin typeface="Arial" panose="020B0604020202020204" pitchFamily="34" charset="0"/>
                <a:cs typeface="Arial" panose="020B0604020202020204" pitchFamily="34" charset="0"/>
              </a:rPr>
              <a:t>: Larger cities with high population density (e.g., New York City, Chicago, Los Angeles) consistently saw higher infection rates.</a:t>
            </a:r>
          </a:p>
          <a:p>
            <a:r>
              <a:rPr lang="en-US" sz="1800" b="1" dirty="0">
                <a:latin typeface="Arial" panose="020B0604020202020204" pitchFamily="34" charset="0"/>
                <a:cs typeface="Arial" panose="020B0604020202020204" pitchFamily="34" charset="0"/>
              </a:rPr>
              <a:t>Rural Areas</a:t>
            </a:r>
            <a:r>
              <a:rPr lang="en-US" sz="1800" dirty="0">
                <a:latin typeface="Arial" panose="020B0604020202020204" pitchFamily="34" charset="0"/>
                <a:cs typeface="Arial" panose="020B0604020202020204" pitchFamily="34" charset="0"/>
              </a:rPr>
              <a:t>: Initially, rural areas had lower rates, but later waves saw significant spikes due to limited healthcare resources and delayed public health measures.</a:t>
            </a:r>
          </a:p>
          <a:p>
            <a:r>
              <a:rPr lang="en-US" sz="1800" b="1" dirty="0">
                <a:latin typeface="Arial" panose="020B0604020202020204" pitchFamily="34" charset="0"/>
                <a:cs typeface="Arial" panose="020B0604020202020204" pitchFamily="34" charset="0"/>
              </a:rPr>
              <a:t>Southeastern States</a:t>
            </a:r>
            <a:r>
              <a:rPr lang="en-US" sz="1800" dirty="0">
                <a:latin typeface="Arial" panose="020B0604020202020204" pitchFamily="34" charset="0"/>
                <a:cs typeface="Arial" panose="020B0604020202020204" pitchFamily="34" charset="0"/>
              </a:rPr>
              <a:t>: States like Alabama, Mississippi, and Georgia experienced high per-capita infection rates, especially during the Delta wave.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59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10" descr="Colorful carved figures of humans">
            <a:extLst>
              <a:ext uri="{FF2B5EF4-FFF2-40B4-BE49-F238E27FC236}">
                <a16:creationId xmlns:a16="http://schemas.microsoft.com/office/drawing/2014/main" id="{955003F8-2327-CE43-46EE-B92403B41828}"/>
              </a:ext>
            </a:extLst>
          </p:cNvPr>
          <p:cNvPicPr>
            <a:picLocks noChangeAspect="1"/>
          </p:cNvPicPr>
          <p:nvPr/>
        </p:nvPicPr>
        <p:blipFill>
          <a:blip r:embed="rId3">
            <a:alphaModFix amt="20000"/>
            <a:grayscl/>
          </a:blip>
          <a:srcRect l="2602" r="2370"/>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Demographic Variations in </a:t>
            </a:r>
            <a:r>
              <a:rPr lang="en-US" dirty="0">
                <a:latin typeface="Arial" panose="020B0604020202020204" pitchFamily="34" charset="0"/>
                <a:cs typeface="Arial" panose="020B0604020202020204" pitchFamily="34" charset="0"/>
              </a:rPr>
              <a:t>Infection Rates (1 of 2)</a:t>
            </a:r>
            <a:endParaRP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346" y="2143689"/>
            <a:ext cx="7765321" cy="3695136"/>
          </a:xfrm>
        </p:spPr>
        <p:txBody>
          <a:bodyPr>
            <a:noAutofit/>
          </a:bodyPr>
          <a:lstStyle/>
          <a:p>
            <a:r>
              <a:rPr lang="en-US" sz="1400" b="1" dirty="0">
                <a:latin typeface="Arial" panose="020B0604020202020204" pitchFamily="34" charset="0"/>
                <a:cs typeface="Arial" panose="020B0604020202020204" pitchFamily="34" charset="0"/>
              </a:rPr>
              <a:t>Age</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Older adults (65+) were at higher risk of severe outcomes, though younger adults (18-40) were often drivers of infection due to higher mobility and social interaction.</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Children generally had lower infection rates, but this varied with new variants (e.g., Delta and Omicron).</a:t>
            </a:r>
          </a:p>
          <a:p>
            <a:pPr lvl="1"/>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High infection rates in younger populations during early waves, with older populations affected due to long-term care facility outbreaks.</a:t>
            </a:r>
          </a:p>
          <a:p>
            <a:r>
              <a:rPr lang="en-US" sz="1400" b="1" dirty="0">
                <a:latin typeface="Arial" panose="020B0604020202020204" pitchFamily="34" charset="0"/>
                <a:cs typeface="Arial" panose="020B0604020202020204" pitchFamily="34" charset="0"/>
              </a:rPr>
              <a:t>Gender</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Infection rates were generally similar between males and females, but men often experienced higher severity and mortality rates.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Gender disparities in workplace exposure (e.g., healthcare and essential services) influenced infection risks.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1A7CD-3C5F-6CAC-C7F9-D4F4EDFD6D06}"/>
            </a:ext>
          </a:extLst>
        </p:cNvPr>
        <p:cNvGrpSpPr/>
        <p:nvPr/>
      </p:nvGrpSpPr>
      <p:grpSpPr>
        <a:xfrm>
          <a:off x="0" y="0"/>
          <a:ext cx="0" cy="0"/>
          <a:chOff x="0" y="0"/>
          <a:chExt cx="0" cy="0"/>
        </a:xfrm>
      </p:grpSpPr>
      <p:pic>
        <p:nvPicPr>
          <p:cNvPr id="11" name="Picture 10" descr="Colorful carved figures of humans">
            <a:extLst>
              <a:ext uri="{FF2B5EF4-FFF2-40B4-BE49-F238E27FC236}">
                <a16:creationId xmlns:a16="http://schemas.microsoft.com/office/drawing/2014/main" id="{C70C56B7-77FF-98C7-DD0F-D9C82E53C65A}"/>
              </a:ext>
            </a:extLst>
          </p:cNvPr>
          <p:cNvPicPr>
            <a:picLocks noChangeAspect="1"/>
          </p:cNvPicPr>
          <p:nvPr/>
        </p:nvPicPr>
        <p:blipFill>
          <a:blip r:embed="rId2">
            <a:alphaModFix amt="20000"/>
            <a:grayscl/>
          </a:blip>
          <a:srcRect l="2602" r="2370"/>
          <a:stretch/>
        </p:blipFill>
        <p:spPr>
          <a:xfrm>
            <a:off x="20" y="2030"/>
            <a:ext cx="9143980" cy="6855970"/>
          </a:xfrm>
          <a:prstGeom prst="rect">
            <a:avLst/>
          </a:prstGeom>
        </p:spPr>
      </p:pic>
      <p:sp>
        <p:nvSpPr>
          <p:cNvPr id="2" name="Title 1">
            <a:extLst>
              <a:ext uri="{FF2B5EF4-FFF2-40B4-BE49-F238E27FC236}">
                <a16:creationId xmlns:a16="http://schemas.microsoft.com/office/drawing/2014/main" id="{C54AA000-99CA-F851-BB94-07A2576A589E}"/>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Demographic Variations in </a:t>
            </a:r>
            <a:r>
              <a:rPr lang="en-US" dirty="0">
                <a:latin typeface="Arial" panose="020B0604020202020204" pitchFamily="34" charset="0"/>
                <a:cs typeface="Arial" panose="020B0604020202020204" pitchFamily="34" charset="0"/>
              </a:rPr>
              <a:t>Infection Rates (2 of 2)</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EB44162-CE4D-F941-EF5C-85A568672401}"/>
              </a:ext>
            </a:extLst>
          </p:cNvPr>
          <p:cNvSpPr>
            <a:spLocks noGrp="1"/>
          </p:cNvSpPr>
          <p:nvPr>
            <p:ph idx="1"/>
          </p:nvPr>
        </p:nvSpPr>
        <p:spPr>
          <a:xfrm>
            <a:off x="685346" y="2172264"/>
            <a:ext cx="7765321" cy="3695136"/>
          </a:xfrm>
        </p:spPr>
        <p:txBody>
          <a:bodyPr>
            <a:noAutofit/>
          </a:bodyPr>
          <a:lstStyle/>
          <a:p>
            <a:r>
              <a:rPr lang="en-US" sz="1400" b="1" dirty="0">
                <a:latin typeface="Arial" panose="020B0604020202020204" pitchFamily="34" charset="0"/>
                <a:cs typeface="Arial" panose="020B0604020202020204" pitchFamily="34" charset="0"/>
              </a:rPr>
              <a:t>Race and Ethnicity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Racial and ethnic minorities, including Black, Hispanic, and Native American communities, experienced disproportionately higher infection rates.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Systemic factors like housing density, access to healthcare, and economic disparities played significant roles.</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Essential worker roles and multigenerational households increased exposure risk.</a:t>
            </a:r>
          </a:p>
          <a:p>
            <a:r>
              <a:rPr lang="en-US" sz="1400" b="1" dirty="0">
                <a:latin typeface="Arial" panose="020B0604020202020204" pitchFamily="34" charset="0"/>
                <a:cs typeface="Arial" panose="020B0604020202020204" pitchFamily="34" charset="0"/>
              </a:rPr>
              <a:t>Education Level</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Individuals with higher education levels often had more access to remote work and better adherence to health guidelines.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Influence</a:t>
            </a:r>
            <a:r>
              <a:rPr lang="en-US" sz="1400" dirty="0">
                <a:latin typeface="Arial" panose="020B0604020202020204" pitchFamily="34" charset="0"/>
                <a:cs typeface="Arial" panose="020B0604020202020204" pitchFamily="34" charset="0"/>
              </a:rPr>
              <a:t>: Lower education levels were associated with higher exposure risks due to in-person work and limited access to health information.</a:t>
            </a:r>
          </a:p>
        </p:txBody>
      </p:sp>
    </p:spTree>
    <p:extLst>
      <p:ext uri="{BB962C8B-B14F-4D97-AF65-F5344CB8AC3E}">
        <p14:creationId xmlns:p14="http://schemas.microsoft.com/office/powerpoint/2010/main" val="100382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89278-DC7A-F171-DF38-154F1C42F99C}"/>
            </a:ext>
          </a:extLst>
        </p:cNvPr>
        <p:cNvGrpSpPr/>
        <p:nvPr/>
      </p:nvGrpSpPr>
      <p:grpSpPr>
        <a:xfrm>
          <a:off x="0" y="0"/>
          <a:ext cx="0" cy="0"/>
          <a:chOff x="0" y="0"/>
          <a:chExt cx="0" cy="0"/>
        </a:xfrm>
      </p:grpSpPr>
      <p:pic>
        <p:nvPicPr>
          <p:cNvPr id="11" name="Picture 10" descr="Colorful carved figures of humans">
            <a:extLst>
              <a:ext uri="{FF2B5EF4-FFF2-40B4-BE49-F238E27FC236}">
                <a16:creationId xmlns:a16="http://schemas.microsoft.com/office/drawing/2014/main" id="{FC358F27-870C-576A-2712-4BFFB546ED88}"/>
              </a:ext>
            </a:extLst>
          </p:cNvPr>
          <p:cNvPicPr>
            <a:picLocks noChangeAspect="1"/>
          </p:cNvPicPr>
          <p:nvPr/>
        </p:nvPicPr>
        <p:blipFill>
          <a:blip r:embed="rId2">
            <a:alphaModFix amt="20000"/>
            <a:grayscl/>
          </a:blip>
          <a:srcRect l="2602" r="2370"/>
          <a:stretch/>
        </p:blipFill>
        <p:spPr>
          <a:xfrm>
            <a:off x="20" y="2030"/>
            <a:ext cx="9143980" cy="6855970"/>
          </a:xfrm>
          <a:prstGeom prst="rect">
            <a:avLst/>
          </a:prstGeom>
        </p:spPr>
      </p:pic>
      <p:sp>
        <p:nvSpPr>
          <p:cNvPr id="2" name="Title 1">
            <a:extLst>
              <a:ext uri="{FF2B5EF4-FFF2-40B4-BE49-F238E27FC236}">
                <a16:creationId xmlns:a16="http://schemas.microsoft.com/office/drawing/2014/main" id="{C5D310FF-9EF5-6FC1-BBBC-A2B2E144DD2A}"/>
              </a:ext>
            </a:extLst>
          </p:cNvPr>
          <p:cNvSpPr>
            <a:spLocks noGrp="1"/>
          </p:cNvSpPr>
          <p:nvPr>
            <p:ph type="title"/>
          </p:nvPr>
        </p:nvSpPr>
        <p:spPr/>
        <p:txBody>
          <a:bodyPr>
            <a:normAutofit fontScale="90000"/>
          </a:bodyPr>
          <a:lstStyle/>
          <a:p>
            <a:r>
              <a:rPr dirty="0">
                <a:latin typeface="Arial" panose="020B0604020202020204" pitchFamily="34" charset="0"/>
                <a:cs typeface="Arial" panose="020B0604020202020204" pitchFamily="34" charset="0"/>
              </a:rPr>
              <a:t>Demographic Variations in </a:t>
            </a:r>
            <a:r>
              <a:rPr lang="en-US" dirty="0">
                <a:latin typeface="Arial" panose="020B0604020202020204" pitchFamily="34" charset="0"/>
                <a:cs typeface="Arial" panose="020B0604020202020204" pitchFamily="34" charset="0"/>
              </a:rPr>
              <a:t>Infection Rates (graphic/placeholder)</a:t>
            </a:r>
            <a:endParaRPr dirty="0">
              <a:latin typeface="Arial" panose="020B0604020202020204" pitchFamily="34" charset="0"/>
              <a:cs typeface="Arial" panose="020B0604020202020204" pitchFamily="34" charset="0"/>
            </a:endParaRPr>
          </a:p>
        </p:txBody>
      </p:sp>
      <p:pic>
        <p:nvPicPr>
          <p:cNvPr id="3" name="Google Shape;91;p18">
            <a:extLst>
              <a:ext uri="{FF2B5EF4-FFF2-40B4-BE49-F238E27FC236}">
                <a16:creationId xmlns:a16="http://schemas.microsoft.com/office/drawing/2014/main" id="{7CC1BCAE-F3A2-0437-FA7F-C884FC4F57EB}"/>
              </a:ext>
            </a:extLst>
          </p:cNvPr>
          <p:cNvPicPr preferRelativeResize="0"/>
          <p:nvPr/>
        </p:nvPicPr>
        <p:blipFill>
          <a:blip r:embed="rId3">
            <a:alphaModFix/>
          </a:blip>
          <a:stretch>
            <a:fillRect/>
          </a:stretch>
        </p:blipFill>
        <p:spPr>
          <a:xfrm>
            <a:off x="1666864" y="2110961"/>
            <a:ext cx="6096000" cy="4572000"/>
          </a:xfrm>
          <a:prstGeom prst="rect">
            <a:avLst/>
          </a:prstGeom>
          <a:noFill/>
          <a:ln>
            <a:noFill/>
          </a:ln>
        </p:spPr>
      </p:pic>
    </p:spTree>
    <p:extLst>
      <p:ext uri="{BB962C8B-B14F-4D97-AF65-F5344CB8AC3E}">
        <p14:creationId xmlns:p14="http://schemas.microsoft.com/office/powerpoint/2010/main" val="185294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Digital numbers art">
            <a:extLst>
              <a:ext uri="{FF2B5EF4-FFF2-40B4-BE49-F238E27FC236}">
                <a16:creationId xmlns:a16="http://schemas.microsoft.com/office/drawing/2014/main" id="{50492EF1-0E7E-2F63-B201-C6DAE94CE338}"/>
              </a:ext>
            </a:extLst>
          </p:cNvPr>
          <p:cNvPicPr>
            <a:picLocks noChangeAspect="1"/>
          </p:cNvPicPr>
          <p:nvPr/>
        </p:nvPicPr>
        <p:blipFill>
          <a:blip r:embed="rId3">
            <a:alphaModFix amt="35000"/>
          </a:blip>
          <a:srcRect r="10975" b="1"/>
          <a:stretch/>
        </p:blipFill>
        <p:spPr>
          <a:xfrm>
            <a:off x="20" y="2030"/>
            <a:ext cx="9143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85346" y="609600"/>
            <a:ext cx="7765321" cy="1326321"/>
          </a:xfrm>
        </p:spPr>
        <p:txBody>
          <a:bodyPr>
            <a:normAutofit/>
          </a:bodyPr>
          <a:lstStyle/>
          <a:p>
            <a:r>
              <a:rPr dirty="0">
                <a:latin typeface="Arial" panose="020B0604020202020204" pitchFamily="34" charset="0"/>
                <a:cs typeface="Arial" panose="020B0604020202020204" pitchFamily="34" charset="0"/>
              </a:rPr>
              <a:t>Data Sources</a:t>
            </a:r>
          </a:p>
        </p:txBody>
      </p:sp>
      <p:sp>
        <p:nvSpPr>
          <p:cNvPr id="8" name="Content Placeholder 2"/>
          <p:cNvSpPr>
            <a:spLocks noGrp="1"/>
          </p:cNvSpPr>
          <p:nvPr>
            <p:ph idx="1"/>
          </p:nvPr>
        </p:nvSpPr>
        <p:spPr>
          <a:xfrm>
            <a:off x="685346" y="2096064"/>
            <a:ext cx="7765321" cy="3695136"/>
          </a:xfrm>
        </p:spPr>
        <p:txBody>
          <a:bodyPr>
            <a:normAutofit/>
          </a:bodyPr>
          <a:lstStyle/>
          <a:p>
            <a:r>
              <a:rPr>
                <a:latin typeface="Arial" panose="020B0604020202020204" pitchFamily="34" charset="0"/>
                <a:cs typeface="Arial" panose="020B0604020202020204" pitchFamily="34" charset="0"/>
              </a:rPr>
              <a:t>Bureau of Labor Statistics (BLS): Employment and unemployment data.</a:t>
            </a:r>
          </a:p>
          <a:p>
            <a:r>
              <a:rPr>
                <a:latin typeface="Arial" panose="020B0604020202020204" pitchFamily="34" charset="0"/>
                <a:cs typeface="Arial" panose="020B0604020202020204" pitchFamily="34" charset="0"/>
              </a:rPr>
              <a:t>Opportunity Insights Economic Tracker: Real-time employment trends.</a:t>
            </a:r>
          </a:p>
          <a:p>
            <a:r>
              <a:rPr>
                <a:latin typeface="Arial" panose="020B0604020202020204" pitchFamily="34" charset="0"/>
                <a:cs typeface="Arial" panose="020B0604020202020204" pitchFamily="34" charset="0"/>
              </a:rPr>
              <a:t>Census Bureau: Demographic data on unemployment.</a:t>
            </a:r>
          </a:p>
          <a:p>
            <a:r>
              <a:rPr>
                <a:latin typeface="Arial" panose="020B0604020202020204" pitchFamily="34" charset="0"/>
                <a:cs typeface="Arial" panose="020B0604020202020204" pitchFamily="34" charset="0"/>
              </a:rPr>
              <a:t>Federal Reserve Economic Data (FRED): State-level unemployment rates.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3EFF7D-3393-D1D8-78DE-CB9414E58CC6}"/>
              </a:ext>
            </a:extLst>
          </p:cNvPr>
          <p:cNvPicPr>
            <a:picLocks noChangeAspect="1"/>
          </p:cNvPicPr>
          <p:nvPr/>
        </p:nvPicPr>
        <p:blipFill>
          <a:blip r:embed="rId3">
            <a:alphaModFix amt="35000"/>
          </a:blip>
          <a:srcRect l="8929" r="2046" b="1"/>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(1 of 2)</a:t>
            </a:r>
            <a:endParaRP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2647" y="1800789"/>
            <a:ext cx="8638161" cy="3695136"/>
          </a:xfrm>
        </p:spPr>
        <p:txBody>
          <a:bodyPr>
            <a:noAutofit/>
          </a:bodyPr>
          <a:lstStyle/>
          <a:p>
            <a:pPr>
              <a:lnSpc>
                <a:spcPct val="110000"/>
              </a:lnSpc>
            </a:pPr>
            <a:r>
              <a:rPr lang="en-US" sz="1400" b="1" dirty="0">
                <a:latin typeface="Arial" panose="020B0604020202020204" pitchFamily="34" charset="0"/>
                <a:cs typeface="Arial" panose="020B0604020202020204" pitchFamily="34" charset="0"/>
              </a:rPr>
              <a:t>Urban and Densely Populated Areas Were Hit Harder</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States and counties with higher population density (e.g., New York City, Los Angeles, Miami-Dade) experienced significantly higher infection rates. The proximity of individuals and urban lifestyles drove rapid virus transmission.</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Public health measures in urban centers should focus on minimizing crowding, improving ventilation, and targeting high-risk communities for interventions.</a:t>
            </a:r>
          </a:p>
          <a:p>
            <a:pPr>
              <a:lnSpc>
                <a:spcPct val="110000"/>
              </a:lnSpc>
            </a:pPr>
            <a:r>
              <a:rPr lang="en-US" sz="1400" b="1" dirty="0">
                <a:latin typeface="Arial" panose="020B0604020202020204" pitchFamily="34" charset="0"/>
                <a:cs typeface="Arial" panose="020B0604020202020204" pitchFamily="34" charset="0"/>
              </a:rPr>
              <a:t>Socioeconomic and Racial Disparities Played a Major Role</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Communities of color and lower-income groups were disproportionately affected. Systemic inequalities, such as access to healthcare, job flexibility, and housing conditions, contributed to higher infection rates in these groups.</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Future pandemic responses should prioritize equity by improving healthcare access, providing paid sick leave, and addressing socioeconomic barriers.</a:t>
            </a:r>
          </a:p>
          <a:p>
            <a:pPr>
              <a:lnSpc>
                <a:spcPct val="110000"/>
              </a:lnSpc>
            </a:pPr>
            <a:r>
              <a:rPr lang="en-US" sz="1400" b="1" dirty="0">
                <a:latin typeface="Arial" panose="020B0604020202020204" pitchFamily="34" charset="0"/>
                <a:cs typeface="Arial" panose="020B0604020202020204" pitchFamily="34" charset="0"/>
              </a:rPr>
              <a:t>Public Health Policies Made a Difference</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States with stricter public health measures (e.g., mask mandates, social distancing policies) tended to reduce infection rates more effectively, especially in earlier waves.</a:t>
            </a:r>
          </a:p>
          <a:p>
            <a:pPr lvl="1">
              <a:lnSpc>
                <a:spcPct val="11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Early and decisive action during pandemics, including vaccination campaigns and public communication, is critical for controlling outbreaks.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Magnified view of red and white virus cells">
            <a:extLst>
              <a:ext uri="{FF2B5EF4-FFF2-40B4-BE49-F238E27FC236}">
                <a16:creationId xmlns:a16="http://schemas.microsoft.com/office/drawing/2014/main" id="{48DB872E-0AB8-6EC2-C17D-18786401C0E9}"/>
              </a:ext>
            </a:extLst>
          </p:cNvPr>
          <p:cNvPicPr>
            <a:picLocks noChangeAspect="1"/>
          </p:cNvPicPr>
          <p:nvPr/>
        </p:nvPicPr>
        <p:blipFill>
          <a:blip r:embed="rId3">
            <a:alphaModFix amt="35000"/>
          </a:blip>
          <a:srcRect l="17943" r="7035"/>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Research Questions</a:t>
            </a:r>
          </a:p>
        </p:txBody>
      </p:sp>
      <p:sp>
        <p:nvSpPr>
          <p:cNvPr id="3" name="Content Placeholder 2"/>
          <p:cNvSpPr>
            <a:spLocks noGrp="1"/>
          </p:cNvSpPr>
          <p:nvPr>
            <p:ph idx="1"/>
          </p:nvPr>
        </p:nvSpPr>
        <p:spPr/>
        <p:txBody>
          <a:bodyPr>
            <a:normAutofit/>
          </a:bodyPr>
          <a:lstStyle/>
          <a:p>
            <a:pPr marL="0" indent="0">
              <a:lnSpc>
                <a:spcPct val="110000"/>
              </a:lnSpc>
              <a:buNone/>
            </a:pPr>
            <a:r>
              <a:rPr b="1" dirty="0">
                <a:latin typeface="Arial" panose="020B0604020202020204" pitchFamily="34" charset="0"/>
                <a:cs typeface="Arial" panose="020B0604020202020204" pitchFamily="34" charset="0"/>
              </a:rPr>
              <a:t>Main Research Question:</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What were the key factors driving </a:t>
            </a:r>
            <a:r>
              <a:rPr lang="en-US" dirty="0">
                <a:latin typeface="Arial" panose="020B0604020202020204" pitchFamily="34" charset="0"/>
                <a:cs typeface="Arial" panose="020B0604020202020204" pitchFamily="34" charset="0"/>
              </a:rPr>
              <a:t>infection rates </a:t>
            </a:r>
            <a:r>
              <a:rPr dirty="0">
                <a:latin typeface="Arial" panose="020B0604020202020204" pitchFamily="34" charset="0"/>
                <a:cs typeface="Arial" panose="020B0604020202020204" pitchFamily="34" charset="0"/>
              </a:rPr>
              <a:t>during the COVID-19 pandemic in the United States, and how did these </a:t>
            </a:r>
            <a:r>
              <a:rPr lang="en-US" dirty="0">
                <a:latin typeface="Arial" panose="020B0604020202020204" pitchFamily="34" charset="0"/>
                <a:cs typeface="Arial" panose="020B0604020202020204" pitchFamily="34" charset="0"/>
              </a:rPr>
              <a:t>rates</a:t>
            </a:r>
            <a:r>
              <a:rPr dirty="0">
                <a:latin typeface="Arial" panose="020B0604020202020204" pitchFamily="34" charset="0"/>
                <a:cs typeface="Arial" panose="020B0604020202020204" pitchFamily="34" charset="0"/>
              </a:rPr>
              <a:t> vary across different states and </a:t>
            </a:r>
            <a:r>
              <a:rPr lang="en-US" dirty="0">
                <a:latin typeface="Arial" panose="020B0604020202020204" pitchFamily="34" charset="0"/>
                <a:cs typeface="Arial" panose="020B0604020202020204" pitchFamily="34" charset="0"/>
              </a:rPr>
              <a:t>counties</a:t>
            </a:r>
            <a:r>
              <a:rP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a:p>
            <a:pPr marL="0" indent="0">
              <a:lnSpc>
                <a:spcPct val="110000"/>
              </a:lnSpc>
              <a:buNone/>
            </a:pPr>
            <a:r>
              <a:rPr b="1" dirty="0">
                <a:latin typeface="Arial" panose="020B0604020202020204" pitchFamily="34" charset="0"/>
                <a:cs typeface="Arial" panose="020B0604020202020204" pitchFamily="34" charset="0"/>
              </a:rPr>
              <a:t>Supporting Research Questions:</a:t>
            </a:r>
            <a:endParaRPr lang="en-US" b="1" dirty="0">
              <a:latin typeface="Arial" panose="020B0604020202020204" pitchFamily="34" charset="0"/>
              <a:cs typeface="Arial" panose="020B0604020202020204" pitchFamily="34" charset="0"/>
            </a:endParaRPr>
          </a:p>
          <a:p>
            <a:pPr marL="0" indent="0">
              <a:lnSpc>
                <a:spcPct val="110000"/>
              </a:lnSpc>
              <a:buNone/>
            </a:pPr>
            <a:r>
              <a:rPr dirty="0">
                <a:latin typeface="Arial" panose="020B0604020202020204" pitchFamily="34" charset="0"/>
                <a:cs typeface="Arial" panose="020B0604020202020204" pitchFamily="34" charset="0"/>
              </a:rPr>
              <a:t>1. Which </a:t>
            </a:r>
            <a:r>
              <a:rPr lang="en-US" dirty="0">
                <a:latin typeface="Arial" panose="020B0604020202020204" pitchFamily="34" charset="0"/>
                <a:cs typeface="Arial" panose="020B0604020202020204" pitchFamily="34" charset="0"/>
              </a:rPr>
              <a:t>states and counties</a:t>
            </a:r>
            <a:r>
              <a:rPr dirty="0">
                <a:latin typeface="Arial" panose="020B0604020202020204" pitchFamily="34" charset="0"/>
                <a:cs typeface="Arial" panose="020B0604020202020204" pitchFamily="34" charset="0"/>
              </a:rPr>
              <a:t> experienced the highest levels of </a:t>
            </a:r>
            <a:r>
              <a:rPr lang="en-US" dirty="0">
                <a:latin typeface="Arial" panose="020B0604020202020204" pitchFamily="34" charset="0"/>
                <a:cs typeface="Arial" panose="020B0604020202020204" pitchFamily="34" charset="0"/>
              </a:rPr>
              <a:t>infection rates</a:t>
            </a:r>
            <a:r>
              <a:rPr dirty="0">
                <a:latin typeface="Arial" panose="020B0604020202020204" pitchFamily="34" charset="0"/>
                <a:cs typeface="Arial" panose="020B0604020202020204" pitchFamily="34" charset="0"/>
              </a:rPr>
              <a:t> during the pandemic</a:t>
            </a:r>
            <a:r>
              <a:rPr lang="en-US" dirty="0">
                <a:latin typeface="Arial" panose="020B0604020202020204" pitchFamily="34" charset="0"/>
                <a:cs typeface="Arial" panose="020B0604020202020204" pitchFamily="34" charset="0"/>
              </a:rPr>
              <a:t>?</a:t>
            </a:r>
          </a:p>
          <a:p>
            <a:pPr marL="0" indent="0">
              <a:lnSpc>
                <a:spcPct val="110000"/>
              </a:lnSpc>
              <a:buNone/>
            </a:pPr>
            <a:r>
              <a:rPr dirty="0">
                <a:latin typeface="Arial" panose="020B0604020202020204" pitchFamily="34" charset="0"/>
                <a:cs typeface="Arial" panose="020B0604020202020204" pitchFamily="34" charset="0"/>
              </a:rPr>
              <a:t>2. How did demographic factors (e.g., age, gender, race, and education) influence </a:t>
            </a:r>
            <a:r>
              <a:rPr lang="en-US" dirty="0">
                <a:latin typeface="Arial" panose="020B0604020202020204" pitchFamily="34" charset="0"/>
                <a:cs typeface="Arial" panose="020B0604020202020204" pitchFamily="34" charset="0"/>
              </a:rPr>
              <a:t>infection rates </a:t>
            </a:r>
            <a:r>
              <a:rPr dirty="0">
                <a:latin typeface="Arial" panose="020B0604020202020204" pitchFamily="34" charset="0"/>
                <a:cs typeface="Arial" panose="020B0604020202020204" pitchFamily="34" charset="0"/>
              </a:rPr>
              <a:t>during the pandemic?</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9EA6D-FF98-7537-A362-4632C98ED82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9D23AEA-7415-1DFA-B2D6-9EF8C056479B}"/>
              </a:ext>
            </a:extLst>
          </p:cNvPr>
          <p:cNvPicPr>
            <a:picLocks noChangeAspect="1"/>
          </p:cNvPicPr>
          <p:nvPr/>
        </p:nvPicPr>
        <p:blipFill>
          <a:blip r:embed="rId2">
            <a:alphaModFix amt="35000"/>
          </a:blip>
          <a:srcRect l="8929" r="2046"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C3BF9163-D4DD-1BF0-B286-4554488513D2}"/>
              </a:ext>
            </a:extLst>
          </p:cNvPr>
          <p:cNvSpPr>
            <a:spLocks noGrp="1"/>
          </p:cNvSpPr>
          <p:nvPr>
            <p:ph type="title"/>
          </p:nvPr>
        </p:nvSpPr>
        <p:spPr>
          <a:xfrm>
            <a:off x="685346" y="171450"/>
            <a:ext cx="7765321" cy="1326321"/>
          </a:xfrm>
        </p:spPr>
        <p:txBody>
          <a:bodyPr>
            <a:normAutofit/>
          </a:bodyPr>
          <a:lstStyle/>
          <a:p>
            <a:r>
              <a:rPr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(2 of 2)</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9EE74-2373-7C2F-063F-C8FB793CD46B}"/>
              </a:ext>
            </a:extLst>
          </p:cNvPr>
          <p:cNvSpPr>
            <a:spLocks noGrp="1"/>
          </p:cNvSpPr>
          <p:nvPr>
            <p:ph idx="1"/>
          </p:nvPr>
        </p:nvSpPr>
        <p:spPr>
          <a:xfrm>
            <a:off x="200025" y="1410264"/>
            <a:ext cx="8724899" cy="3695136"/>
          </a:xfrm>
        </p:spPr>
        <p:txBody>
          <a:bodyPr>
            <a:noAutofit/>
          </a:bodyPr>
          <a:lstStyle/>
          <a:p>
            <a:r>
              <a:rPr lang="en-US" sz="1400" b="1" dirty="0">
                <a:latin typeface="Arial" panose="020B0604020202020204" pitchFamily="34" charset="0"/>
                <a:cs typeface="Arial" panose="020B0604020202020204" pitchFamily="34" charset="0"/>
              </a:rPr>
              <a:t>Age and Mobility Were Significant Drivers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Younger adults (18–40) were more likely to contract and spread the virus due to mobility and social behaviors, while older adults faced higher mortality risks. Multigenerational households further amplified the risk for elderly members.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Tailored messaging and policies are needed to address different age groups, including stricter guidelines for high-risk individuals and outreach to younger populations.</a:t>
            </a:r>
          </a:p>
          <a:p>
            <a:r>
              <a:rPr lang="en-US" sz="1400" b="1" dirty="0">
                <a:latin typeface="Arial" panose="020B0604020202020204" pitchFamily="34" charset="0"/>
                <a:cs typeface="Arial" panose="020B0604020202020204" pitchFamily="34" charset="0"/>
              </a:rPr>
              <a:t>Vaccination and Healthcare Access Were Key Factors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Counties with higher vaccination rates and robust healthcare systems experienced lower infection and mortality rates. Conversely, rural areas and states with lower vaccine uptake (e.g., Mississippi, Alabama) faced severe outcomes.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Focus on building healthcare infrastructure in underserved areas and addressing vaccine hesitancy through targeted education campaigns.</a:t>
            </a:r>
          </a:p>
          <a:p>
            <a:r>
              <a:rPr lang="en-US" sz="1400" b="1" dirty="0">
                <a:latin typeface="Arial" panose="020B0604020202020204" pitchFamily="34" charset="0"/>
                <a:cs typeface="Arial" panose="020B0604020202020204" pitchFamily="34" charset="0"/>
              </a:rPr>
              <a:t>Education Levels Influenced Risk</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Conclusion</a:t>
            </a:r>
            <a:r>
              <a:rPr lang="en-US" sz="1400" dirty="0">
                <a:latin typeface="Arial" panose="020B0604020202020204" pitchFamily="34" charset="0"/>
                <a:cs typeface="Arial" panose="020B0604020202020204" pitchFamily="34" charset="0"/>
              </a:rPr>
              <a:t>: Higher education levels were associated with better adherence to guidelines and access to remote work, reducing infection risks. Conversely, individuals with lower education levels were often employed in high-risk essential jobs.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Implication</a:t>
            </a:r>
            <a:r>
              <a:rPr lang="en-US" sz="1400" dirty="0">
                <a:latin typeface="Arial" panose="020B0604020202020204" pitchFamily="34" charset="0"/>
                <a:cs typeface="Arial" panose="020B0604020202020204" pitchFamily="34" charset="0"/>
              </a:rPr>
              <a:t>: Clear and accessible health communication is critical to ensure public compliance, particularly in communities with lower education levels.</a:t>
            </a:r>
          </a:p>
        </p:txBody>
      </p:sp>
    </p:spTree>
    <p:extLst>
      <p:ext uri="{BB962C8B-B14F-4D97-AF65-F5344CB8AC3E}">
        <p14:creationId xmlns:p14="http://schemas.microsoft.com/office/powerpoint/2010/main" val="358732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DA1B0-154A-AC84-5848-891ACE5E82E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9D0318B-FB9A-48B0-4BDF-87EB79609D65}"/>
              </a:ext>
            </a:extLst>
          </p:cNvPr>
          <p:cNvPicPr>
            <a:picLocks noChangeAspect="1"/>
          </p:cNvPicPr>
          <p:nvPr/>
        </p:nvPicPr>
        <p:blipFill>
          <a:blip r:embed="rId2">
            <a:alphaModFix amt="35000"/>
          </a:blip>
          <a:srcRect l="8929" r="2046" b="1"/>
          <a:stretch/>
        </p:blipFill>
        <p:spPr>
          <a:xfrm>
            <a:off x="20" y="21080"/>
            <a:ext cx="9143980" cy="6855970"/>
          </a:xfrm>
          <a:prstGeom prst="rect">
            <a:avLst/>
          </a:prstGeom>
        </p:spPr>
      </p:pic>
      <p:sp>
        <p:nvSpPr>
          <p:cNvPr id="3" name="Content Placeholder 2">
            <a:extLst>
              <a:ext uri="{FF2B5EF4-FFF2-40B4-BE49-F238E27FC236}">
                <a16:creationId xmlns:a16="http://schemas.microsoft.com/office/drawing/2014/main" id="{BA031F1C-B671-811E-EACD-74434358CC5E}"/>
              </a:ext>
            </a:extLst>
          </p:cNvPr>
          <p:cNvSpPr>
            <a:spLocks noGrp="1"/>
          </p:cNvSpPr>
          <p:nvPr>
            <p:ph idx="1"/>
          </p:nvPr>
        </p:nvSpPr>
        <p:spPr>
          <a:xfrm>
            <a:off x="200025" y="2800914"/>
            <a:ext cx="8724899" cy="3695136"/>
          </a:xfrm>
        </p:spPr>
        <p:txBody>
          <a:bodyPr>
            <a:noAutofit/>
          </a:bodyPr>
          <a:lstStyle/>
          <a:p>
            <a:pPr marL="0" indent="0">
              <a:lnSpc>
                <a:spcPct val="110000"/>
              </a:lnSpc>
              <a:buNone/>
            </a:pPr>
            <a:r>
              <a:rPr lang="en-US" sz="1800" b="1" dirty="0">
                <a:latin typeface="Arial" panose="020B0604020202020204" pitchFamily="34" charset="0"/>
                <a:cs typeface="Arial" panose="020B0604020202020204" pitchFamily="34" charset="0"/>
              </a:rPr>
              <a:t>To mitigate future pandemics:</a:t>
            </a:r>
          </a:p>
          <a:p>
            <a:pPr lvl="1">
              <a:lnSpc>
                <a:spcPct val="110000"/>
              </a:lnSpc>
            </a:pPr>
            <a:r>
              <a:rPr lang="en-US" b="1" dirty="0">
                <a:latin typeface="Arial" panose="020B0604020202020204" pitchFamily="34" charset="0"/>
                <a:cs typeface="Arial" panose="020B0604020202020204" pitchFamily="34" charset="0"/>
              </a:rPr>
              <a:t>Address Structural Inequalities</a:t>
            </a:r>
            <a:r>
              <a:rPr lang="en-US" dirty="0">
                <a:latin typeface="Arial" panose="020B0604020202020204" pitchFamily="34" charset="0"/>
                <a:cs typeface="Arial" panose="020B0604020202020204" pitchFamily="34" charset="0"/>
              </a:rPr>
              <a:t>: Improve access to healthcare, vaccination, and economic support for disadvantaged communities.</a:t>
            </a:r>
          </a:p>
          <a:p>
            <a:pPr lvl="1">
              <a:lnSpc>
                <a:spcPct val="110000"/>
              </a:lnSpc>
            </a:pPr>
            <a:r>
              <a:rPr lang="en-US" b="1" dirty="0">
                <a:latin typeface="Arial" panose="020B0604020202020204" pitchFamily="34" charset="0"/>
                <a:cs typeface="Arial" panose="020B0604020202020204" pitchFamily="34" charset="0"/>
              </a:rPr>
              <a:t>Implement Early Public Health Measures</a:t>
            </a:r>
            <a:r>
              <a:rPr lang="en-US" dirty="0">
                <a:latin typeface="Arial" panose="020B0604020202020204" pitchFamily="34" charset="0"/>
                <a:cs typeface="Arial" panose="020B0604020202020204" pitchFamily="34" charset="0"/>
              </a:rPr>
              <a:t>: Focus on strict policies during the early phases of outbreaks, especially in high-density areas.</a:t>
            </a:r>
          </a:p>
          <a:p>
            <a:pPr lvl="1">
              <a:lnSpc>
                <a:spcPct val="110000"/>
              </a:lnSpc>
            </a:pPr>
            <a:r>
              <a:rPr lang="en-US" b="1" dirty="0">
                <a:latin typeface="Arial" panose="020B0604020202020204" pitchFamily="34" charset="0"/>
                <a:cs typeface="Arial" panose="020B0604020202020204" pitchFamily="34" charset="0"/>
              </a:rPr>
              <a:t>Invest in Data and Outreach</a:t>
            </a:r>
            <a:r>
              <a:rPr lang="en-US" dirty="0">
                <a:latin typeface="Arial" panose="020B0604020202020204" pitchFamily="34" charset="0"/>
                <a:cs typeface="Arial" panose="020B0604020202020204" pitchFamily="34" charset="0"/>
              </a:rPr>
              <a:t>: Use demographic data to target high-risk groups with tailored interventions.</a:t>
            </a:r>
          </a:p>
          <a:p>
            <a:pPr lvl="1">
              <a:lnSpc>
                <a:spcPct val="110000"/>
              </a:lnSpc>
            </a:pPr>
            <a:r>
              <a:rPr lang="en-US" b="1" dirty="0">
                <a:latin typeface="Arial" panose="020B0604020202020204" pitchFamily="34" charset="0"/>
                <a:cs typeface="Arial" panose="020B0604020202020204" pitchFamily="34" charset="0"/>
              </a:rPr>
              <a:t>Strengthen Infrastructure</a:t>
            </a:r>
            <a:r>
              <a:rPr lang="en-US" dirty="0">
                <a:latin typeface="Arial" panose="020B0604020202020204" pitchFamily="34" charset="0"/>
                <a:cs typeface="Arial" panose="020B0604020202020204" pitchFamily="34" charset="0"/>
              </a:rPr>
              <a:t>: Build healthcare capacity in rural and underserved areas to ensure equitable pandemic responses.</a:t>
            </a:r>
          </a:p>
          <a:p>
            <a:pPr lvl="1">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A4BEF0C-471D-A213-9E80-364E099DA0DF}"/>
              </a:ext>
            </a:extLst>
          </p:cNvPr>
          <p:cNvSpPr txBox="1">
            <a:spLocks/>
          </p:cNvSpPr>
          <p:nvPr/>
        </p:nvSpPr>
        <p:spPr>
          <a:xfrm>
            <a:off x="685346" y="609600"/>
            <a:ext cx="776532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14113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49504DE-56AC-5714-42E5-2F1CCA98C3B2}"/>
              </a:ext>
            </a:extLst>
          </p:cNvPr>
          <p:cNvPicPr>
            <a:picLocks noChangeAspect="1"/>
          </p:cNvPicPr>
          <p:nvPr/>
        </p:nvPicPr>
        <p:blipFill>
          <a:blip r:embed="rId3">
            <a:alphaModFix amt="35000"/>
          </a:blip>
          <a:srcRect l="8443" r="2532" b="1"/>
          <a:stretch/>
        </p:blipFill>
        <p:spPr>
          <a:xfrm>
            <a:off x="20" y="30605"/>
            <a:ext cx="9143980" cy="6855970"/>
          </a:xfrm>
          <a:prstGeom prst="rect">
            <a:avLst/>
          </a:prstGeom>
        </p:spPr>
      </p:pic>
      <p:sp>
        <p:nvSpPr>
          <p:cNvPr id="2" name="Title 1"/>
          <p:cNvSpPr>
            <a:spLocks noGrp="1"/>
          </p:cNvSpPr>
          <p:nvPr>
            <p:ph type="title"/>
          </p:nvPr>
        </p:nvSpPr>
        <p:spPr>
          <a:xfrm>
            <a:off x="685346" y="838200"/>
            <a:ext cx="7765321" cy="1326321"/>
          </a:xfrm>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(1 of 5)</a:t>
            </a:r>
            <a:endParaRPr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0975" y="1810314"/>
            <a:ext cx="8801099"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Population Density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Areas with higher population density (e.g., urban centers) experienced higher transmission rates due to close physical proximity and frequent human interactions.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large metropolitan areas (e.g., New York, California) often showed higher infection rates than rural areas.</a:t>
            </a:r>
          </a:p>
          <a:p>
            <a:r>
              <a:rPr lang="en-US" sz="1400" b="1" dirty="0">
                <a:latin typeface="Arial" panose="020B0604020202020204" pitchFamily="34" charset="0"/>
                <a:cs typeface="Arial" panose="020B0604020202020204" pitchFamily="34" charset="0"/>
              </a:rPr>
              <a:t>Social and Economic Behaviors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Social activities, cultural practices, and economic necessity influenced exposure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States with higher rates of essential workers (e.g., healthcare, public transit, grocery stores) saw increased cases due to unavoidable exposure.</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Tourism-heavy counties (e.g., Florida, Nevada) experienced spikes due to inflows of visitors.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71135-4441-074C-EF15-5D7C2B4B2826}"/>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FE3077AB-615E-417F-AE51-C5F599A65193}"/>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21ABC355-03EE-5CEE-7275-26F9DF2EA040}"/>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(2 of 5)</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9448A1-98C5-1740-D1FF-610620541869}"/>
              </a:ext>
            </a:extLst>
          </p:cNvPr>
          <p:cNvSpPr>
            <a:spLocks noGrp="1"/>
          </p:cNvSpPr>
          <p:nvPr>
            <p:ph idx="1"/>
          </p:nvPr>
        </p:nvSpPr>
        <p:spPr>
          <a:xfrm>
            <a:off x="685346" y="1029264"/>
            <a:ext cx="7765321"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t>Public Health Measures</a:t>
            </a:r>
          </a:p>
          <a:p>
            <a:pPr lvl="1">
              <a:buFont typeface="Wingdings" panose="05000000000000000000" pitchFamily="2" charset="2"/>
              <a:buChar char="§"/>
            </a:pPr>
            <a:r>
              <a:rPr lang="en-US" sz="1400" b="1" dirty="0"/>
              <a:t>Key Insight</a:t>
            </a:r>
            <a:r>
              <a:rPr lang="en-US" sz="1400" dirty="0"/>
              <a:t>: Implementation and adherence to public health guidelines, such as mask mandates, social distancing, and stay-at-home orders, significantly impacted infection rates.</a:t>
            </a:r>
          </a:p>
          <a:p>
            <a:pPr lvl="1">
              <a:buFont typeface="Wingdings" panose="05000000000000000000" pitchFamily="2" charset="2"/>
              <a:buChar char="§"/>
            </a:pPr>
            <a:r>
              <a:rPr lang="en-US" sz="1400" b="1" dirty="0"/>
              <a:t>Variation</a:t>
            </a:r>
            <a:r>
              <a:rPr lang="en-US" sz="1400" dirty="0"/>
              <a:t>:</a:t>
            </a:r>
          </a:p>
          <a:p>
            <a:pPr lvl="2">
              <a:buFont typeface="Wingdings" panose="05000000000000000000" pitchFamily="2" charset="2"/>
              <a:buChar char="Ø"/>
            </a:pPr>
            <a:r>
              <a:rPr lang="en-US" sz="1400" dirty="0"/>
              <a:t>States with strict policies (e.g., California, New York) initially managed outbreaks better.</a:t>
            </a:r>
          </a:p>
          <a:p>
            <a:pPr lvl="2">
              <a:buFont typeface="Wingdings" panose="05000000000000000000" pitchFamily="2" charset="2"/>
              <a:buChar char="Ø"/>
            </a:pPr>
            <a:r>
              <a:rPr lang="en-US" sz="1400" dirty="0"/>
              <a:t>Others with delayed or less stringent measures (e.g., Florida, Texas) saw higher and more sustained infection rates.</a:t>
            </a:r>
          </a:p>
          <a:p>
            <a:r>
              <a:rPr lang="en-US" sz="1400" b="1" dirty="0"/>
              <a:t>Healthcare Infrastructure</a:t>
            </a:r>
          </a:p>
          <a:p>
            <a:pPr lvl="1">
              <a:buFont typeface="Wingdings" panose="05000000000000000000" pitchFamily="2" charset="2"/>
              <a:buChar char="§"/>
            </a:pPr>
            <a:r>
              <a:rPr lang="en-US" sz="1400" b="1" dirty="0"/>
              <a:t>Key Insight</a:t>
            </a:r>
            <a:r>
              <a:rPr lang="en-US" sz="1400" dirty="0"/>
              <a:t>: Access to healthcare facilities and COVID-19 testing influenced how quickly infections were identified and managed.</a:t>
            </a:r>
          </a:p>
          <a:p>
            <a:pPr lvl="1">
              <a:buFont typeface="Wingdings" panose="05000000000000000000" pitchFamily="2" charset="2"/>
              <a:buChar char="§"/>
            </a:pPr>
            <a:r>
              <a:rPr lang="en-US" sz="1400" b="1" dirty="0"/>
              <a:t>Variation</a:t>
            </a:r>
            <a:r>
              <a:rPr lang="en-US" sz="1400" dirty="0"/>
              <a:t>: Rural areas and states with fewer healthcare resources struggled with delayed testing and treatment, exacerbating outbreaks.</a:t>
            </a:r>
          </a:p>
          <a:p>
            <a:pPr marL="0" lvl="2" indent="0">
              <a:buFont typeface="Wingdings" panose="05000000000000000000" pitchFamily="2" charset="2"/>
              <a:buChar char="Ø"/>
            </a:pPr>
            <a:endParaRPr lang="en-US" sz="1400" dirty="0"/>
          </a:p>
        </p:txBody>
      </p:sp>
    </p:spTree>
    <p:extLst>
      <p:ext uri="{BB962C8B-B14F-4D97-AF65-F5344CB8AC3E}">
        <p14:creationId xmlns:p14="http://schemas.microsoft.com/office/powerpoint/2010/main" val="281755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300C6-0828-8562-D94A-B6270106227C}"/>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2EC8A4BB-B1C4-035C-45D1-5882C4802B2E}"/>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84A2DF82-125A-F527-7460-70EBFC93473B}"/>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(3 of 5)</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E1093B-F1EA-7CC6-418E-2BC4E43C7EC0}"/>
              </a:ext>
            </a:extLst>
          </p:cNvPr>
          <p:cNvSpPr>
            <a:spLocks noGrp="1"/>
          </p:cNvSpPr>
          <p:nvPr>
            <p:ph idx="1"/>
          </p:nvPr>
        </p:nvSpPr>
        <p:spPr>
          <a:xfrm>
            <a:off x="685346" y="1486464"/>
            <a:ext cx="7765321"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Vaccination and Immunity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Vaccination rates and prior exposure to the virus affected community immunity levels.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higher vaccination rates (e.g., Vermont, Massachusetts) saw reduced severity and infection rates compared to states with lower vaccination uptake (e.g., Mississippi, Alabama).</a:t>
            </a:r>
          </a:p>
          <a:p>
            <a:r>
              <a:rPr lang="en-US" sz="1400" b="1" dirty="0">
                <a:latin typeface="Arial" panose="020B0604020202020204" pitchFamily="34" charset="0"/>
                <a:cs typeface="Arial" panose="020B0604020202020204" pitchFamily="34" charset="0"/>
              </a:rPr>
              <a:t>Demographic Factors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Age distribution, comorbidities, and socioeconomic status played significant roles in the spread and severity of COVID-19.</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Counties with older populations (e.g., Florida) faced higher mortality rates.</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Economically disadvantaged communities often experienced higher infection rates due to limited access to healthcare and fewer remote work opportunities.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00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F806C-E798-C0F8-4105-7CF9FD5D1A1B}"/>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65D6E176-C87A-E33D-F33A-70E1CA0ADD56}"/>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498FC02B-6C99-7952-561D-7113073FCE03}"/>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(4 of 5)</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10BB19-E4D5-0ABD-67A8-44592557F92A}"/>
              </a:ext>
            </a:extLst>
          </p:cNvPr>
          <p:cNvSpPr>
            <a:spLocks noGrp="1"/>
          </p:cNvSpPr>
          <p:nvPr>
            <p:ph idx="1"/>
          </p:nvPr>
        </p:nvSpPr>
        <p:spPr>
          <a:xfrm>
            <a:off x="685346" y="1486464"/>
            <a:ext cx="7765321"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Mobility and Travel Patterns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Mobility data (e.g., commuting patterns, air travel) indicated hotspots for virus transmission.</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Counties near major transport hubs (e.g., Los Angeles, Chicago) experienced higher initial case surges.</a:t>
            </a:r>
          </a:p>
          <a:p>
            <a:pPr lvl="2">
              <a:buFont typeface="Wingdings" panose="05000000000000000000" pitchFamily="2" charset="2"/>
              <a:buChar char="Ø"/>
            </a:pPr>
            <a:r>
              <a:rPr lang="en-US" sz="1400" dirty="0">
                <a:latin typeface="Arial" panose="020B0604020202020204" pitchFamily="34" charset="0"/>
                <a:cs typeface="Arial" panose="020B0604020202020204" pitchFamily="34" charset="0"/>
              </a:rPr>
              <a:t>Remote regions or areas with limited travel had slower transmission rates.</a:t>
            </a:r>
          </a:p>
          <a:p>
            <a:r>
              <a:rPr lang="en-US" sz="1400" b="1" dirty="0">
                <a:latin typeface="Arial" panose="020B0604020202020204" pitchFamily="34" charset="0"/>
                <a:cs typeface="Arial" panose="020B0604020202020204" pitchFamily="34" charset="0"/>
              </a:rPr>
              <a:t>Variants and Local Outbreaks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The emergence of new variants (e.g., Delta, Omicron) drove localized outbreaks, with varying rates depending on when and how the variant spread.</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States with earlier introductions of variants experienced surges that differed from the national averages.</a:t>
            </a: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45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0595-8A11-A9C7-1000-A1F15941178F}"/>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D5FFD239-E74A-5498-320F-940B17CF69B5}"/>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592C79FA-E3B8-9218-32B3-24F25A21083E}"/>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( 5 of 5)</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F7CE1E-C542-D598-24AD-1238FA19E28E}"/>
              </a:ext>
            </a:extLst>
          </p:cNvPr>
          <p:cNvSpPr>
            <a:spLocks noGrp="1"/>
          </p:cNvSpPr>
          <p:nvPr>
            <p:ph idx="1"/>
          </p:nvPr>
        </p:nvSpPr>
        <p:spPr>
          <a:xfrm>
            <a:off x="685346" y="895914"/>
            <a:ext cx="7765321" cy="3695136"/>
          </a:xfrm>
        </p:spPr>
        <p:txBody>
          <a:bodyPr>
            <a:no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Climate and Seasonality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Weather patterns influenced behavior (e.g., indoor gatherings during cold seasons) and possibly virus stability.</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Southern states saw summer surges (e.g., Florida), while northern states experienced winter peaks (e.g., Michigan).</a:t>
            </a:r>
          </a:p>
          <a:p>
            <a:r>
              <a:rPr lang="en-US" sz="1400" b="1" dirty="0">
                <a:latin typeface="Arial" panose="020B0604020202020204" pitchFamily="34" charset="0"/>
                <a:cs typeface="Arial" panose="020B0604020202020204" pitchFamily="34" charset="0"/>
              </a:rPr>
              <a:t>Political and Public Sentiment</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Key Insight</a:t>
            </a:r>
            <a:r>
              <a:rPr lang="en-US" sz="1400" dirty="0">
                <a:latin typeface="Arial" panose="020B0604020202020204" pitchFamily="34" charset="0"/>
                <a:cs typeface="Arial" panose="020B0604020202020204" pitchFamily="34" charset="0"/>
              </a:rPr>
              <a:t>: Public opinion on pandemic-related measures influenced compliance and behavior.</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Variation</a:t>
            </a:r>
            <a:r>
              <a:rPr lang="en-US" sz="1400" dirty="0">
                <a:latin typeface="Arial" panose="020B0604020202020204" pitchFamily="34" charset="0"/>
                <a:cs typeface="Arial" panose="020B0604020202020204" pitchFamily="34" charset="0"/>
              </a:rPr>
              <a:t>: Politically divided states showed significant intra-state differences in infection rates based on public trust in health recommendations.</a:t>
            </a:r>
          </a:p>
          <a:p>
            <a:r>
              <a:rPr lang="en-US" sz="1400" b="1" dirty="0">
                <a:latin typeface="Arial" panose="020B0604020202020204" pitchFamily="34" charset="0"/>
                <a:cs typeface="Arial" panose="020B0604020202020204" pitchFamily="34" charset="0"/>
              </a:rPr>
              <a:t>Data Across States and Counties</a:t>
            </a:r>
          </a:p>
          <a:p>
            <a:pPr lvl="1">
              <a:buFont typeface="Wingdings" panose="05000000000000000000" pitchFamily="2" charset="2"/>
              <a:buChar char="§"/>
            </a:pPr>
            <a:r>
              <a:rPr lang="en-US" sz="1400" dirty="0">
                <a:latin typeface="Arial" panose="020B0604020202020204" pitchFamily="34" charset="0"/>
                <a:cs typeface="Arial" panose="020B0604020202020204" pitchFamily="34" charset="0"/>
              </a:rPr>
              <a:t>States with </a:t>
            </a:r>
            <a:r>
              <a:rPr lang="en-US" sz="1400" b="1" dirty="0">
                <a:latin typeface="Arial" panose="020B0604020202020204" pitchFamily="34" charset="0"/>
                <a:cs typeface="Arial" panose="020B0604020202020204" pitchFamily="34" charset="0"/>
              </a:rPr>
              <a:t>higher urbanization</a:t>
            </a:r>
            <a:r>
              <a:rPr lang="en-US" sz="1400" dirty="0">
                <a:latin typeface="Arial" panose="020B0604020202020204" pitchFamily="34" charset="0"/>
                <a:cs typeface="Arial" panose="020B0604020202020204" pitchFamily="34" charset="0"/>
              </a:rPr>
              <a:t> (e.g., California, New York) had earlier and more severe outbreaks but benefited from robust healthcare systems.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Rural areas</a:t>
            </a:r>
            <a:r>
              <a:rPr lang="en-US" sz="1400" dirty="0">
                <a:latin typeface="Arial" panose="020B0604020202020204" pitchFamily="34" charset="0"/>
                <a:cs typeface="Arial" panose="020B0604020202020204" pitchFamily="34" charset="0"/>
              </a:rPr>
              <a:t> (e.g., in the Midwest and South) initially saw slower spread but experienced significant waves due to limited healthcare access and later surges.</a:t>
            </a:r>
          </a:p>
          <a:p>
            <a:pPr lvl="1">
              <a:buFont typeface="Wingdings" panose="05000000000000000000" pitchFamily="2" charset="2"/>
              <a:buChar char="§"/>
            </a:pPr>
            <a:r>
              <a:rPr lang="en-US" sz="1400" b="1" dirty="0">
                <a:latin typeface="Arial" panose="020B0604020202020204" pitchFamily="34" charset="0"/>
                <a:cs typeface="Arial" panose="020B0604020202020204" pitchFamily="34" charset="0"/>
              </a:rPr>
              <a:t>Socioeconomic disparities</a:t>
            </a:r>
            <a:r>
              <a:rPr lang="en-US" sz="1400" dirty="0">
                <a:latin typeface="Arial" panose="020B0604020202020204" pitchFamily="34" charset="0"/>
                <a:cs typeface="Arial" panose="020B0604020202020204" pitchFamily="34" charset="0"/>
              </a:rPr>
              <a:t> amplified the impact in lower-income counties.</a:t>
            </a:r>
          </a:p>
          <a:p>
            <a:pPr lvl="1">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0" lvl="2" indent="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29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FBF79-ABEF-3B7F-63A0-1F39CF005ACA}"/>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A69189DB-A607-E6B0-EA0F-2581B2A56359}"/>
              </a:ext>
            </a:extLst>
          </p:cNvPr>
          <p:cNvPicPr>
            <a:picLocks noChangeAspect="1"/>
          </p:cNvPicPr>
          <p:nvPr/>
        </p:nvPicPr>
        <p:blipFill>
          <a:blip r:embed="rId2">
            <a:alphaModFix amt="35000"/>
          </a:blip>
          <a:srcRect l="8443" r="2532" b="1"/>
          <a:stretch/>
        </p:blipFill>
        <p:spPr>
          <a:xfrm>
            <a:off x="20" y="2030"/>
            <a:ext cx="9143980" cy="6855970"/>
          </a:xfrm>
          <a:prstGeom prst="rect">
            <a:avLst/>
          </a:prstGeom>
        </p:spPr>
      </p:pic>
      <p:sp>
        <p:nvSpPr>
          <p:cNvPr id="2" name="Title 1">
            <a:extLst>
              <a:ext uri="{FF2B5EF4-FFF2-40B4-BE49-F238E27FC236}">
                <a16:creationId xmlns:a16="http://schemas.microsoft.com/office/drawing/2014/main" id="{7222BF49-D850-171C-56CD-D30CE6EDC08F}"/>
              </a:ext>
            </a:extLst>
          </p:cNvPr>
          <p:cNvSpPr>
            <a:spLocks noGrp="1"/>
          </p:cNvSpPr>
          <p:nvPr>
            <p:ph type="title"/>
          </p:nvPr>
        </p:nvSpPr>
        <p:spPr/>
        <p:txBody>
          <a:bodyPr>
            <a:normAutofit/>
          </a:bodyPr>
          <a:lstStyle/>
          <a:p>
            <a:r>
              <a:rPr dirty="0">
                <a:latin typeface="Arial" panose="020B0604020202020204" pitchFamily="34" charset="0"/>
                <a:cs typeface="Arial" panose="020B0604020202020204" pitchFamily="34" charset="0"/>
              </a:rPr>
              <a:t>Key Factors Driving </a:t>
            </a:r>
            <a:r>
              <a:rPr lang="en-US" dirty="0">
                <a:latin typeface="Arial" panose="020B0604020202020204" pitchFamily="34" charset="0"/>
                <a:cs typeface="Arial" panose="020B0604020202020204" pitchFamily="34" charset="0"/>
              </a:rPr>
              <a:t>Infection Rates ( Graphic/Placeholder)</a:t>
            </a:r>
            <a:endParaRPr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04B77CB-7594-48D3-C2EA-431A2B04BB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9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EAB12534-8F4D-C3EA-DEBE-D0C7AAFBD6F8}"/>
              </a:ext>
            </a:extLst>
          </p:cNvPr>
          <p:cNvPicPr>
            <a:picLocks noChangeAspect="1"/>
          </p:cNvPicPr>
          <p:nvPr/>
        </p:nvPicPr>
        <p:blipFill>
          <a:blip r:embed="rId3">
            <a:alphaModFix amt="35000"/>
          </a:blip>
          <a:srcRect l="10183" r="792" b="1"/>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States </a:t>
            </a:r>
            <a:r>
              <a:rPr dirty="0">
                <a:latin typeface="Arial" panose="020B0604020202020204" pitchFamily="34" charset="0"/>
                <a:cs typeface="Arial" panose="020B0604020202020204" pitchFamily="34" charset="0"/>
              </a:rPr>
              <a:t>with Highest </a:t>
            </a:r>
            <a:r>
              <a:rPr lang="en-US" dirty="0">
                <a:latin typeface="Arial" panose="020B0604020202020204" pitchFamily="34" charset="0"/>
                <a:cs typeface="Arial" panose="020B0604020202020204" pitchFamily="34" charset="0"/>
              </a:rPr>
              <a:t>Infection Rates</a:t>
            </a:r>
            <a:endParaRPr dirty="0">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FA738753-B9AF-1ACC-A7EC-A3B78B1DAB78}"/>
              </a:ext>
            </a:extLst>
          </p:cNvPr>
          <p:cNvSpPr>
            <a:spLocks noGrp="1" noChangeArrowheads="1"/>
          </p:cNvSpPr>
          <p:nvPr>
            <p:ph idx="1"/>
          </p:nvPr>
        </p:nvSpPr>
        <p:spPr bwMode="auto">
          <a:xfrm>
            <a:off x="685800" y="2019747"/>
            <a:ext cx="7764867"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New York</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Font typeface="Wingdings" panose="05000000000000000000" pitchFamily="2" charset="2"/>
              <a:buChar char="§"/>
            </a:pPr>
            <a:r>
              <a:rPr kumimoji="0" lang="en-US" altLang="en-US" sz="1200" b="0" i="0" u="none" strike="noStrike" cap="none" normalizeH="0" baseline="0" dirty="0">
                <a:ln>
                  <a:noFill/>
                </a:ln>
                <a:solidFill>
                  <a:schemeClr val="tx1"/>
                </a:solidFill>
                <a:effectLst/>
                <a:latin typeface="Arial" panose="020B0604020202020204" pitchFamily="34" charset="0"/>
              </a:rPr>
              <a:t>Early in the pandemic (March-April 2020), New York experienced the highest infection rates due to its dense population and international travel hub.</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200" b="0" i="0" u="none" strike="noStrike" cap="none" normalizeH="0" baseline="0" dirty="0">
                <a:ln>
                  <a:noFill/>
                </a:ln>
                <a:solidFill>
                  <a:schemeClr val="tx1"/>
                </a:solidFill>
                <a:effectLst/>
                <a:latin typeface="Arial" panose="020B0604020202020204" pitchFamily="34" charset="0"/>
              </a:rPr>
              <a:t>Counties like Queens, Kings (Brooklyn), and Bronx were heavily impacted.</a:t>
            </a:r>
          </a:p>
          <a:p>
            <a:pPr lvl="1" eaLnBrk="0" fontAlgn="base" hangingPunct="0">
              <a:lnSpc>
                <a:spcPct val="100000"/>
              </a:lnSpc>
              <a:spcBef>
                <a:spcPct val="0"/>
              </a:spcBef>
              <a:spcAft>
                <a:spcPct val="0"/>
              </a:spcAft>
              <a:buFont typeface="Wingdings" panose="05000000000000000000" pitchFamily="2" charset="2"/>
              <a:buChar char="§"/>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California</a:t>
            </a:r>
            <a:r>
              <a:rPr kumimoji="0" lang="en-US" altLang="en-US" sz="1400" b="0" i="0" u="none" strike="noStrike" cap="none" normalizeH="0" baseline="0" dirty="0">
                <a:ln>
                  <a:noFill/>
                </a:ln>
                <a:solidFill>
                  <a:schemeClr val="tx1"/>
                </a:solidFill>
                <a:effectLst/>
                <a:latin typeface="Arial" panose="020B0604020202020204" pitchFamily="34" charset="0"/>
              </a:rPr>
              <a:t>: Being the most populous state, California saw significant outbreaks, particularly in Los Angeles County, which became a hotspot multiple times.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Florida</a:t>
            </a:r>
            <a:r>
              <a:rPr kumimoji="0" lang="en-US" altLang="en-US" sz="1400" b="0" i="0" u="none" strike="noStrike" cap="none" normalizeH="0" baseline="0" dirty="0">
                <a:ln>
                  <a:noFill/>
                </a:ln>
                <a:solidFill>
                  <a:schemeClr val="tx1"/>
                </a:solidFill>
                <a:effectLst/>
                <a:latin typeface="Arial" panose="020B0604020202020204" pitchFamily="34" charset="0"/>
              </a:rPr>
              <a:t>: Florida experienced surges during summer months and with the emergence of new variants, especially in counties like Miami-Dade and Broward.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Texas</a:t>
            </a:r>
            <a:r>
              <a:rPr kumimoji="0" lang="en-US" altLang="en-US" sz="1400" b="0" i="0" u="none" strike="noStrike" cap="none" normalizeH="0" baseline="0" dirty="0">
                <a:ln>
                  <a:noFill/>
                </a:ln>
                <a:solidFill>
                  <a:schemeClr val="tx1"/>
                </a:solidFill>
                <a:effectLst/>
                <a:latin typeface="Arial" panose="020B0604020202020204" pitchFamily="34" charset="0"/>
              </a:rPr>
              <a:t>: Texas counties such as Harris (Houston) and Dallas reported consistently high infection rates due to large populations and economic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Arizona</a:t>
            </a:r>
            <a:r>
              <a:rPr kumimoji="0" lang="en-US" altLang="en-US" sz="1400" b="0" i="0" u="none" strike="noStrike" cap="none" normalizeH="0" baseline="0" dirty="0">
                <a:ln>
                  <a:noFill/>
                </a:ln>
                <a:solidFill>
                  <a:schemeClr val="tx1"/>
                </a:solidFill>
                <a:effectLst/>
                <a:latin typeface="Arial" panose="020B0604020202020204" pitchFamily="34" charset="0"/>
              </a:rPr>
              <a:t>: States like Arizona, with high infection rates during winter surges, saw hotspots in Maricopa County (Phoenix).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987</TotalTime>
  <Words>1939</Words>
  <Application>Microsoft Office PowerPoint</Application>
  <PresentationFormat>On-screen Show (4:3)</PresentationFormat>
  <Paragraphs>143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Rockwell</vt:lpstr>
      <vt:lpstr>Wingdings</vt:lpstr>
      <vt:lpstr>Damask</vt:lpstr>
      <vt:lpstr>Infection Rate Trends During the COVID-19 Pandemic</vt:lpstr>
      <vt:lpstr>Research Questions</vt:lpstr>
      <vt:lpstr>Key Factors Driving Infection Rates (1 of 5)</vt:lpstr>
      <vt:lpstr>Key Factors Driving Infection Rates (2 of 5)</vt:lpstr>
      <vt:lpstr>Key Factors Driving Infection Rates (3 of 5)</vt:lpstr>
      <vt:lpstr>Key Factors Driving Infection Rates (4 of 5)</vt:lpstr>
      <vt:lpstr>Key Factors Driving Infection Rates ( 5 of 5)</vt:lpstr>
      <vt:lpstr>Key Factors Driving Infection Rates ( Graphic/Placeholder)</vt:lpstr>
      <vt:lpstr>States with Highest Infection Rates</vt:lpstr>
      <vt:lpstr>States with Highest Infection Rates</vt:lpstr>
      <vt:lpstr>States with Highest Infection Rates</vt:lpstr>
      <vt:lpstr>Counties with Highest Infection Rates</vt:lpstr>
      <vt:lpstr>Counties with Highest Infection Rates (graphic/placeholder)</vt:lpstr>
      <vt:lpstr>Trends Across States and Counties</vt:lpstr>
      <vt:lpstr>Demographic Variations in Infection Rates (1 of 2)</vt:lpstr>
      <vt:lpstr>Demographic Variations in Infection Rates (2 of 2)</vt:lpstr>
      <vt:lpstr>Demographic Variations in Infection Rates (graphic/placeholder)</vt:lpstr>
      <vt:lpstr>Data Sources</vt:lpstr>
      <vt:lpstr>Conclusion (1 of 2)</vt:lpstr>
      <vt:lpstr>Conclusion (2 of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Robert LaPreze</cp:lastModifiedBy>
  <cp:revision>2</cp:revision>
  <dcterms:created xsi:type="dcterms:W3CDTF">2013-01-27T09:14:16Z</dcterms:created>
  <dcterms:modified xsi:type="dcterms:W3CDTF">2025-01-15T17:35:27Z</dcterms:modified>
  <cp:category/>
</cp:coreProperties>
</file>