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4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 b="0"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29" y="6544809"/>
            <a:ext cx="5020235" cy="334131"/>
          </a:xfrm>
        </p:spPr>
        <p:txBody>
          <a:bodyPr/>
          <a:lstStyle/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D. Cocco </a:t>
            </a:r>
            <a:r>
              <a:rPr lang="mr-IN" dirty="0" smtClean="0">
                <a:solidFill>
                  <a:srgbClr val="A4001D"/>
                </a:solidFill>
              </a:rPr>
              <a:t>–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Wavefront preserving optics development for high power FELs</a:t>
            </a:r>
            <a:endParaRPr lang="en-US" dirty="0">
              <a:solidFill>
                <a:srgbClr val="A4001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onwynb\Desktop\Branding\divider_template_backg#533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7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29" y="6544809"/>
            <a:ext cx="5020235" cy="334131"/>
          </a:xfrm>
        </p:spPr>
        <p:txBody>
          <a:bodyPr/>
          <a:lstStyle/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D. Cocco </a:t>
            </a:r>
            <a:r>
              <a:rPr lang="mr-IN" dirty="0" smtClean="0">
                <a:solidFill>
                  <a:srgbClr val="A4001D"/>
                </a:solidFill>
              </a:rPr>
              <a:t>–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Wavefront preserving optics development for high power FELs</a:t>
            </a:r>
            <a:endParaRPr lang="en-US" dirty="0">
              <a:solidFill>
                <a:srgbClr val="A4001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4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" y="1074380"/>
            <a:ext cx="8553429" cy="1945"/>
          </a:xfrm>
          <a:prstGeom prst="line">
            <a:avLst/>
          </a:prstGeom>
          <a:ln w="22225">
            <a:solidFill>
              <a:srgbClr val="A4001D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29" y="6544809"/>
            <a:ext cx="5020235" cy="334131"/>
          </a:xfrm>
        </p:spPr>
        <p:txBody>
          <a:bodyPr/>
          <a:lstStyle/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D. Cocco </a:t>
            </a:r>
            <a:r>
              <a:rPr lang="mr-IN" dirty="0" smtClean="0">
                <a:solidFill>
                  <a:srgbClr val="A4001D"/>
                </a:solidFill>
              </a:rPr>
              <a:t>–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Wavefront preserving optics development for high power FELs</a:t>
            </a:r>
            <a:endParaRPr lang="en-US" dirty="0">
              <a:solidFill>
                <a:srgbClr val="A4001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2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i24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36294-2849-48A8-8531-5354CF3095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7"/>
          <p:cNvSpPr txBox="1">
            <a:spLocks/>
          </p:cNvSpPr>
          <p:nvPr userDrawn="1"/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-110" charset="-128"/>
                <a:cs typeface="+mn-cs"/>
              </a:defRPr>
            </a:lvl9pPr>
          </a:lstStyle>
          <a:p>
            <a:pPr defTabSz="914400"/>
            <a:fld id="{5BD36294-2849-48A8-8531-5354CF3095D2}" type="slidenum">
              <a:rPr lang="en-US" smtClean="0">
                <a:solidFill>
                  <a:srgbClr val="000000"/>
                </a:solidFill>
              </a:rPr>
              <a:pPr defTabSz="9144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" y="1074380"/>
            <a:ext cx="8553429" cy="1945"/>
          </a:xfrm>
          <a:prstGeom prst="line">
            <a:avLst/>
          </a:prstGeom>
          <a:ln w="22225">
            <a:solidFill>
              <a:srgbClr val="A4001D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0" y="6553200"/>
            <a:ext cx="4126528" cy="314326"/>
          </a:xfrm>
          <a:prstGeom prst="rect">
            <a:avLst/>
          </a:prstGeom>
        </p:spPr>
        <p:txBody>
          <a:bodyPr/>
          <a:lstStyle>
            <a:lvl1pPr algn="l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D. Cocco, Jan. 24</a:t>
            </a:r>
            <a:r>
              <a:rPr lang="en-US" baseline="30000" dirty="0" smtClean="0">
                <a:solidFill>
                  <a:srgbClr val="A4001D"/>
                </a:solidFill>
                <a:latin typeface="Arial"/>
              </a:rPr>
              <a:t>th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2017 @ LBNL</a:t>
            </a:r>
            <a:endParaRPr lang="en-US" dirty="0">
              <a:solidFill>
                <a:srgbClr val="A4001D"/>
              </a:solidFill>
              <a:latin typeface="Arial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9613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 b="0"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0" y="6553200"/>
            <a:ext cx="4126528" cy="314326"/>
          </a:xfrm>
          <a:prstGeom prst="rect">
            <a:avLst/>
          </a:prstGeom>
        </p:spPr>
        <p:txBody>
          <a:bodyPr/>
          <a:lstStyle>
            <a:lvl1pPr algn="l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NEH 1.1 KBs CDR February 28</a:t>
            </a:r>
            <a:r>
              <a:rPr lang="en-US" baseline="30000" dirty="0" smtClean="0">
                <a:solidFill>
                  <a:srgbClr val="A4001D"/>
                </a:solidFill>
                <a:latin typeface="Arial"/>
              </a:rPr>
              <a:t>th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2017</a:t>
            </a:r>
            <a:endParaRPr lang="en-US" dirty="0">
              <a:solidFill>
                <a:srgbClr val="A4001D"/>
              </a:solidFill>
              <a:latin typeface="Arial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2467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 b="0"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0" y="6553200"/>
            <a:ext cx="4126528" cy="314326"/>
          </a:xfrm>
          <a:prstGeom prst="rect">
            <a:avLst/>
          </a:prstGeom>
        </p:spPr>
        <p:txBody>
          <a:bodyPr/>
          <a:lstStyle>
            <a:lvl1pPr algn="l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L2S-I 2.2 </a:t>
            </a:r>
            <a:r>
              <a:rPr lang="en-US" dirty="0" err="1" smtClean="0">
                <a:solidFill>
                  <a:srgbClr val="A4001D"/>
                </a:solidFill>
                <a:latin typeface="Arial"/>
              </a:rPr>
              <a:t>Monochromator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CDR, June 2</a:t>
            </a:r>
            <a:r>
              <a:rPr lang="en-US" baseline="30000" dirty="0" smtClean="0">
                <a:solidFill>
                  <a:srgbClr val="A4001D"/>
                </a:solidFill>
                <a:latin typeface="Arial"/>
              </a:rPr>
              <a:t>nd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2017</a:t>
            </a:r>
            <a:endParaRPr lang="en-US" dirty="0">
              <a:solidFill>
                <a:srgbClr val="A4001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9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defRPr/>
            </a:lvl2pPr>
            <a:lvl3pPr>
              <a:buClr>
                <a:srgbClr val="981E32"/>
              </a:buClr>
              <a:defRPr b="0"/>
            </a:lvl3pPr>
            <a:lvl4pPr>
              <a:buClr>
                <a:srgbClr val="981E32"/>
              </a:buClr>
              <a:defRPr/>
            </a:lvl4pPr>
            <a:lvl5pPr>
              <a:buClr>
                <a:srgbClr val="981E3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0" y="6553200"/>
            <a:ext cx="4126528" cy="314326"/>
          </a:xfrm>
          <a:prstGeom prst="rect">
            <a:avLst/>
          </a:prstGeom>
        </p:spPr>
        <p:txBody>
          <a:bodyPr/>
          <a:lstStyle>
            <a:lvl1pPr algn="l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A4001D"/>
                </a:solidFill>
                <a:latin typeface="Arial"/>
              </a:rPr>
              <a:t>L2S-I 2.2 </a:t>
            </a:r>
            <a:r>
              <a:rPr lang="en-US" dirty="0" err="1" smtClean="0">
                <a:solidFill>
                  <a:srgbClr val="A4001D"/>
                </a:solidFill>
                <a:latin typeface="Arial"/>
              </a:rPr>
              <a:t>Monochromator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CDR, June 2</a:t>
            </a:r>
            <a:r>
              <a:rPr lang="en-US" baseline="30000" dirty="0" smtClean="0">
                <a:solidFill>
                  <a:srgbClr val="A4001D"/>
                </a:solidFill>
                <a:latin typeface="Arial"/>
              </a:rPr>
              <a:t>nd</a:t>
            </a:r>
            <a:r>
              <a:rPr lang="en-US" dirty="0" smtClean="0">
                <a:solidFill>
                  <a:srgbClr val="A4001D"/>
                </a:solidFill>
                <a:latin typeface="Arial"/>
              </a:rPr>
              <a:t> 2017</a:t>
            </a:r>
            <a:endParaRPr lang="en-US" dirty="0">
              <a:solidFill>
                <a:srgbClr val="A4001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6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rgbClr val="A4001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/>
            <a:fld id="{5BD36294-2849-48A8-8531-5354CF3095D2}" type="slidenum">
              <a:rPr lang="en-US" smtClean="0"/>
              <a:pPr defTabSz="914400"/>
              <a:t>‹#›</a:t>
            </a:fld>
            <a:endParaRPr lang="en-US" dirty="0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0" y="6553200"/>
            <a:ext cx="4126528" cy="314326"/>
          </a:xfrm>
          <a:prstGeom prst="rect">
            <a:avLst/>
          </a:prstGeom>
        </p:spPr>
        <p:txBody>
          <a:bodyPr/>
          <a:lstStyle>
            <a:lvl1pPr algn="l">
              <a:defRPr sz="1100" b="0">
                <a:solidFill>
                  <a:schemeClr val="bg2"/>
                </a:solidFill>
              </a:defRPr>
            </a:lvl1pPr>
          </a:lstStyle>
          <a:p>
            <a:pPr defTabSz="914400"/>
            <a:r>
              <a:rPr lang="en-US" dirty="0">
                <a:solidFill>
                  <a:srgbClr val="A4001D"/>
                </a:solidFill>
                <a:latin typeface="Arial"/>
              </a:rPr>
              <a:t>D. Cocco, Jan. 24</a:t>
            </a:r>
            <a:r>
              <a:rPr lang="en-US" baseline="30000" dirty="0">
                <a:solidFill>
                  <a:srgbClr val="A4001D"/>
                </a:solidFill>
                <a:latin typeface="Arial"/>
              </a:rPr>
              <a:t>th</a:t>
            </a:r>
            <a:r>
              <a:rPr lang="en-US" dirty="0">
                <a:solidFill>
                  <a:srgbClr val="A4001D"/>
                </a:solidFill>
                <a:latin typeface="Arial"/>
              </a:rPr>
              <a:t> 2017 @ LBNL</a:t>
            </a:r>
            <a:endParaRPr lang="en-US" dirty="0">
              <a:solidFill>
                <a:srgbClr val="A4001D"/>
              </a:solidFill>
              <a:latin typeface="Arial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854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66150" y="3588028"/>
            <a:ext cx="318932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Hutch 1 </a:t>
            </a:r>
            <a:r>
              <a:rPr lang="en-US" dirty="0" smtClean="0"/>
              <a:t>ATMs location</a:t>
            </a:r>
            <a:endParaRPr lang="en-US" dirty="0"/>
          </a:p>
        </p:txBody>
      </p:sp>
      <p:pic>
        <p:nvPicPr>
          <p:cNvPr id="7" name="Picture 6" descr="Screen Shot 2019-02-11 at 9.3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653"/>
            <a:ext cx="9144000" cy="29981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1203658">
            <a:off x="3249332" y="2803217"/>
            <a:ext cx="272443" cy="555293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 rot="20315248">
            <a:off x="7143869" y="1663798"/>
            <a:ext cx="272443" cy="461654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7032" y="1129653"/>
            <a:ext cx="1166493" cy="369332"/>
          </a:xfrm>
          <a:prstGeom prst="rect">
            <a:avLst/>
          </a:prstGeom>
          <a:noFill/>
          <a:ln>
            <a:solidFill>
              <a:srgbClr val="A4001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Z=768.18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0257" y="1997488"/>
            <a:ext cx="129487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Z=763.133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6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587"/>
            <a:ext cx="4727661" cy="5755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37" y="1102588"/>
            <a:ext cx="4727661" cy="57554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TMO </a:t>
            </a:r>
            <a:r>
              <a:rPr lang="mr-IN" dirty="0" smtClean="0"/>
              <a:t>–</a:t>
            </a:r>
            <a:r>
              <a:rPr lang="en-US" dirty="0" smtClean="0"/>
              <a:t> Spot </a:t>
            </a:r>
            <a:r>
              <a:rPr lang="en-US" dirty="0" smtClean="0"/>
              <a:t>dimensions (2xFWHM) at </a:t>
            </a:r>
            <a:r>
              <a:rPr lang="en-US" dirty="0" smtClean="0"/>
              <a:t>Namaste’s ATM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08610" y="1744594"/>
            <a:ext cx="227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/>
              </a:rPr>
              <a:t>Focusing at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761.893</a:t>
            </a:r>
            <a:endParaRPr lang="en-US" dirty="0">
              <a:solidFill>
                <a:srgbClr val="FFFF00"/>
              </a:solidFill>
              <a:latin typeface="Arial"/>
            </a:endParaRPr>
          </a:p>
          <a:p>
            <a:r>
              <a:rPr lang="en-US" dirty="0">
                <a:solidFill>
                  <a:srgbClr val="FFFF00"/>
                </a:solidFill>
                <a:latin typeface="Arial"/>
              </a:rPr>
              <a:t>IP1+150 mm</a:t>
            </a:r>
            <a:endParaRPr lang="en-US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0599" y="1766755"/>
            <a:ext cx="227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/>
              </a:rPr>
              <a:t>Focusing at 761.743</a:t>
            </a:r>
          </a:p>
          <a:p>
            <a:r>
              <a:rPr lang="en-US" dirty="0">
                <a:solidFill>
                  <a:srgbClr val="FFFF00"/>
                </a:solidFill>
                <a:latin typeface="Arial"/>
              </a:rPr>
              <a:t>IP1</a:t>
            </a:r>
            <a:endParaRPr lang="en-US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1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587"/>
            <a:ext cx="4727661" cy="57554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TMO </a:t>
            </a:r>
            <a:r>
              <a:rPr lang="mr-IN" dirty="0" smtClean="0"/>
              <a:t>–</a:t>
            </a:r>
            <a:r>
              <a:rPr lang="en-US" dirty="0" smtClean="0"/>
              <a:t> Spot </a:t>
            </a:r>
            <a:r>
              <a:rPr lang="en-US" dirty="0" smtClean="0"/>
              <a:t>dimensions (2xFWHM) at </a:t>
            </a:r>
            <a:r>
              <a:rPr lang="en-US" dirty="0" smtClean="0"/>
              <a:t>DREAM’s ATM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1666" y="1929260"/>
            <a:ext cx="158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/>
              </a:rPr>
              <a:t>After DREAM</a:t>
            </a:r>
            <a:endParaRPr lang="en-US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02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NAMASTE options 1 &amp; 2 [all mirrors]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794" y="5580494"/>
            <a:ext cx="3006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Suggested: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B4C: 12 mm [upper]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5 nm SiO2/Ni: 8 mm [lower]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1911" y="1470175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/>
              </a:rPr>
              <a:t>B4C</a:t>
            </a:r>
            <a:endParaRPr lang="en-US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21089789">
            <a:off x="5141530" y="2690336"/>
            <a:ext cx="227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</a:rPr>
              <a:t>5 nm Si on 50 nm Ni</a:t>
            </a:r>
          </a:p>
        </p:txBody>
      </p:sp>
    </p:spTree>
    <p:extLst>
      <p:ext uri="{BB962C8B-B14F-4D97-AF65-F5344CB8AC3E}">
        <p14:creationId xmlns:p14="http://schemas.microsoft.com/office/powerpoint/2010/main" val="99762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1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options 1 &amp; 2 </a:t>
            </a:r>
            <a:r>
              <a:rPr lang="en-US" dirty="0"/>
              <a:t>[all mirrors]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94" y="5580494"/>
            <a:ext cx="3006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Suggested: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B4C: 12 mm [upper]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5 nm SiO2/Ni: 8 mm [lower]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8304" y="1713237"/>
            <a:ext cx="6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/>
              </a:rPr>
              <a:t>B4C</a:t>
            </a:r>
            <a:endParaRPr lang="en-US" dirty="0">
              <a:solidFill>
                <a:prstClr val="white">
                  <a:lumMod val="95000"/>
                </a:prstClr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1800" y="3748349"/>
            <a:ext cx="227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</a:rPr>
              <a:t>5 nm Si on 50 nm Ni</a:t>
            </a:r>
          </a:p>
        </p:txBody>
      </p:sp>
    </p:spTree>
    <p:extLst>
      <p:ext uri="{BB962C8B-B14F-4D97-AF65-F5344CB8AC3E}">
        <p14:creationId xmlns:p14="http://schemas.microsoft.com/office/powerpoint/2010/main" val="9262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template-white (8)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ppt-template-white (8)</vt:lpstr>
      <vt:lpstr>TMO – Hutch 1 ATMs location</vt:lpstr>
      <vt:lpstr>TMO – Spot dimensions (2xFWHM) at Namaste’s ATM</vt:lpstr>
      <vt:lpstr>TMO – Spot dimensions (2xFWHM) at DREAM’s ATM</vt:lpstr>
      <vt:lpstr>NAMASTE options 1 &amp; 2 [all mirrors]</vt:lpstr>
      <vt:lpstr>DREAM options 1 &amp; 2 [all mirrors]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TMO – Hutch 1 ATMs location</dc:title>
  <dc:creator>Cocco Daniele</dc:creator>
  <cp:lastModifiedBy>Cocco Daniele</cp:lastModifiedBy>
  <cp:revision>1</cp:revision>
  <dcterms:created xsi:type="dcterms:W3CDTF">2019-02-28T20:12:39Z</dcterms:created>
  <dcterms:modified xsi:type="dcterms:W3CDTF">2019-02-28T20:12:58Z</dcterms:modified>
</cp:coreProperties>
</file>