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8" r:id="rId2"/>
    <p:sldId id="267" r:id="rId3"/>
    <p:sldId id="269" r:id="rId4"/>
    <p:sldId id="270" r:id="rId5"/>
    <p:sldId id="271" r:id="rId6"/>
    <p:sldId id="264" r:id="rId7"/>
    <p:sldId id="263" r:id="rId8"/>
    <p:sldId id="260" r:id="rId9"/>
    <p:sldId id="262" r:id="rId10"/>
    <p:sldId id="261" r:id="rId11"/>
    <p:sldId id="265" r:id="rId12"/>
  </p:sldIdLst>
  <p:sldSz cx="9144000" cy="5715000" type="screen16x1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oenlein, Robert" initials="RW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CC"/>
    <a:srgbClr val="FFFFFF"/>
    <a:srgbClr val="00B050"/>
    <a:srgbClr val="C00000"/>
    <a:srgbClr val="000000"/>
    <a:srgbClr val="FF6600"/>
    <a:srgbClr val="C2ECA0"/>
    <a:srgbClr val="C35C59"/>
    <a:srgbClr val="BB46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4" autoAdjust="0"/>
  </p:normalViewPr>
  <p:slideViewPr>
    <p:cSldViewPr>
      <p:cViewPr varScale="1">
        <p:scale>
          <a:sx n="124" d="100"/>
          <a:sy n="124" d="100"/>
        </p:scale>
        <p:origin x="1146" y="102"/>
      </p:cViewPr>
      <p:guideLst>
        <p:guide orient="horz" pos="180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3550"/>
          </a:xfrm>
          <a:prstGeom prst="rect">
            <a:avLst/>
          </a:prstGeom>
        </p:spPr>
        <p:txBody>
          <a:bodyPr vert="horz" lIns="91440" tIns="45720" rIns="91440" bIns="45720" rtlCol="0"/>
          <a:lstStyle>
            <a:lvl1pPr algn="r">
              <a:defRPr sz="1200"/>
            </a:lvl1pPr>
          </a:lstStyle>
          <a:p>
            <a:fld id="{E9F43158-21F0-46B6-B97C-E6DE6B68480C}" type="datetimeFigureOut">
              <a:rPr lang="en-US" smtClean="0"/>
              <a:t>9/12/2019</a:t>
            </a:fld>
            <a:endParaRPr lang="en-US"/>
          </a:p>
        </p:txBody>
      </p:sp>
      <p:sp>
        <p:nvSpPr>
          <p:cNvPr id="4" name="Footer Placeholder 3"/>
          <p:cNvSpPr>
            <a:spLocks noGrp="1"/>
          </p:cNvSpPr>
          <p:nvPr>
            <p:ph type="ftr" sz="quarter" idx="2"/>
          </p:nvPr>
        </p:nvSpPr>
        <p:spPr>
          <a:xfrm>
            <a:off x="0" y="8772525"/>
            <a:ext cx="3011488"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3550"/>
          </a:xfrm>
          <a:prstGeom prst="rect">
            <a:avLst/>
          </a:prstGeom>
        </p:spPr>
        <p:txBody>
          <a:bodyPr vert="horz" lIns="91440" tIns="45720" rIns="91440" bIns="45720" rtlCol="0" anchor="b"/>
          <a:lstStyle>
            <a:lvl1pPr algn="r">
              <a:defRPr sz="1200"/>
            </a:lvl1pPr>
          </a:lstStyle>
          <a:p>
            <a:fld id="{2809375A-7377-474A-A428-4C30E6E3FC00}" type="slidenum">
              <a:rPr lang="en-US" smtClean="0"/>
              <a:t>‹#›</a:t>
            </a:fld>
            <a:endParaRPr lang="en-US"/>
          </a:p>
        </p:txBody>
      </p:sp>
    </p:spTree>
    <p:extLst>
      <p:ext uri="{BB962C8B-B14F-4D97-AF65-F5344CB8AC3E}">
        <p14:creationId xmlns:p14="http://schemas.microsoft.com/office/powerpoint/2010/main" val="2843449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689C90EA-7041-408A-9C66-3B452DA687A4}" type="datetimeFigureOut">
              <a:rPr lang="en-US" smtClean="0"/>
              <a:t>9/12/2019</a:t>
            </a:fld>
            <a:endParaRPr lang="en-US"/>
          </a:p>
        </p:txBody>
      </p:sp>
      <p:sp>
        <p:nvSpPr>
          <p:cNvPr id="4" name="Slide Image Placeholder 3"/>
          <p:cNvSpPr>
            <a:spLocks noGrp="1" noRot="1" noChangeAspect="1"/>
          </p:cNvSpPr>
          <p:nvPr>
            <p:ph type="sldImg" idx="2"/>
          </p:nvPr>
        </p:nvSpPr>
        <p:spPr>
          <a:xfrm>
            <a:off x="703263" y="692150"/>
            <a:ext cx="5543550"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A09D4133-83CC-4CC9-827D-244464574286}" type="slidenum">
              <a:rPr lang="en-US" smtClean="0"/>
              <a:t>‹#›</a:t>
            </a:fld>
            <a:endParaRPr lang="en-US"/>
          </a:p>
        </p:txBody>
      </p:sp>
    </p:spTree>
    <p:extLst>
      <p:ext uri="{BB962C8B-B14F-4D97-AF65-F5344CB8AC3E}">
        <p14:creationId xmlns:p14="http://schemas.microsoft.com/office/powerpoint/2010/main" val="2514447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20000"/>
              </a:lnSpc>
            </a:pPr>
            <a:endParaRPr lang="en-US" dirty="0"/>
          </a:p>
        </p:txBody>
      </p:sp>
      <p:sp>
        <p:nvSpPr>
          <p:cNvPr id="4" name="Slide Number Placeholder 3"/>
          <p:cNvSpPr>
            <a:spLocks noGrp="1"/>
          </p:cNvSpPr>
          <p:nvPr>
            <p:ph type="sldNum" sz="quarter" idx="10"/>
          </p:nvPr>
        </p:nvSpPr>
        <p:spPr/>
        <p:txBody>
          <a:bodyPr/>
          <a:lstStyle/>
          <a:p>
            <a:fld id="{A09D4133-83CC-4CC9-827D-244464574286}" type="slidenum">
              <a:rPr lang="en-US" smtClean="0"/>
              <a:t>1</a:t>
            </a:fld>
            <a:endParaRPr lang="en-US"/>
          </a:p>
        </p:txBody>
      </p:sp>
    </p:spTree>
    <p:extLst>
      <p:ext uri="{BB962C8B-B14F-4D97-AF65-F5344CB8AC3E}">
        <p14:creationId xmlns:p14="http://schemas.microsoft.com/office/powerpoint/2010/main" val="2928187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66"/>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grpSp>
        <p:nvGrpSpPr>
          <p:cNvPr id="15" name="Group 14"/>
          <p:cNvGrpSpPr/>
          <p:nvPr userDrawn="1"/>
        </p:nvGrpSpPr>
        <p:grpSpPr>
          <a:xfrm>
            <a:off x="8105" y="3302001"/>
            <a:ext cx="9135909" cy="2451774"/>
            <a:chOff x="8092" y="3733800"/>
            <a:chExt cx="9135909" cy="2942129"/>
          </a:xfrm>
        </p:grpSpPr>
        <p:sp>
          <p:nvSpPr>
            <p:cNvPr id="16" name="Oval 15"/>
            <p:cNvSpPr/>
            <p:nvPr userDrawn="1"/>
          </p:nvSpPr>
          <p:spPr>
            <a:xfrm>
              <a:off x="1660216" y="3733800"/>
              <a:ext cx="91440" cy="91440"/>
            </a:xfrm>
            <a:prstGeom prst="ellipse">
              <a:avLst/>
            </a:prstGeom>
            <a:solidFill>
              <a:srgbClr val="A5002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a:ea typeface="+mn-ea"/>
                <a:cs typeface="+mn-cs"/>
              </a:endParaRPr>
            </a:p>
          </p:txBody>
        </p:sp>
        <p:sp>
          <p:nvSpPr>
            <p:cNvPr id="17" name="Oval 16"/>
            <p:cNvSpPr/>
            <p:nvPr userDrawn="1"/>
          </p:nvSpPr>
          <p:spPr>
            <a:xfrm>
              <a:off x="6060260" y="4953486"/>
              <a:ext cx="128016" cy="128016"/>
            </a:xfrm>
            <a:prstGeom prst="ellipse">
              <a:avLst/>
            </a:prstGeom>
            <a:solidFill>
              <a:srgbClr val="A5002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a:ea typeface="+mn-ea"/>
                <a:cs typeface="+mn-cs"/>
              </a:endParaRPr>
            </a:p>
          </p:txBody>
        </p:sp>
        <p:cxnSp>
          <p:nvCxnSpPr>
            <p:cNvPr id="18" name="Straight Connector 17"/>
            <p:cNvCxnSpPr/>
            <p:nvPr userDrawn="1"/>
          </p:nvCxnSpPr>
          <p:spPr>
            <a:xfrm>
              <a:off x="8092" y="3771428"/>
              <a:ext cx="1592108" cy="0"/>
            </a:xfrm>
            <a:prstGeom prst="line">
              <a:avLst/>
            </a:prstGeom>
            <a:noFill/>
            <a:ln w="38100" cap="flat" cmpd="sng" algn="ctr">
              <a:solidFill>
                <a:srgbClr val="A4001D">
                  <a:shade val="95000"/>
                  <a:satMod val="105000"/>
                </a:srgbClr>
              </a:solidFill>
              <a:prstDash val="solid"/>
            </a:ln>
            <a:effectLst/>
          </p:spPr>
        </p:cxnSp>
        <p:cxnSp>
          <p:nvCxnSpPr>
            <p:cNvPr id="19" name="Straight Connector 18"/>
            <p:cNvCxnSpPr/>
            <p:nvPr userDrawn="1"/>
          </p:nvCxnSpPr>
          <p:spPr>
            <a:xfrm>
              <a:off x="6313136" y="5016685"/>
              <a:ext cx="2830865" cy="0"/>
            </a:xfrm>
            <a:prstGeom prst="line">
              <a:avLst/>
            </a:prstGeom>
            <a:noFill/>
            <a:ln w="50800" cap="flat" cmpd="sng" algn="ctr">
              <a:solidFill>
                <a:srgbClr val="A4001D">
                  <a:shade val="95000"/>
                  <a:satMod val="105000"/>
                </a:srgbClr>
              </a:solidFill>
              <a:prstDash val="solid"/>
            </a:ln>
            <a:effectLst/>
          </p:spPr>
        </p:cxnSp>
        <p:cxnSp>
          <p:nvCxnSpPr>
            <p:cNvPr id="20" name="Straight Connector 19"/>
            <p:cNvCxnSpPr/>
            <p:nvPr userDrawn="1"/>
          </p:nvCxnSpPr>
          <p:spPr>
            <a:xfrm flipV="1">
              <a:off x="5273984" y="5162422"/>
              <a:ext cx="762000" cy="1471698"/>
            </a:xfrm>
            <a:prstGeom prst="line">
              <a:avLst/>
            </a:prstGeom>
            <a:noFill/>
            <a:ln w="28575" cap="flat" cmpd="sng" algn="ctr">
              <a:solidFill>
                <a:srgbClr val="A4001D">
                  <a:shade val="95000"/>
                  <a:satMod val="105000"/>
                </a:srgbClr>
              </a:solidFill>
              <a:prstDash val="solid"/>
            </a:ln>
            <a:effectLst/>
          </p:spPr>
        </p:cxnSp>
        <p:cxnSp>
          <p:nvCxnSpPr>
            <p:cNvPr id="21" name="Straight Connector 20"/>
            <p:cNvCxnSpPr/>
            <p:nvPr userDrawn="1"/>
          </p:nvCxnSpPr>
          <p:spPr>
            <a:xfrm flipH="1" flipV="1">
              <a:off x="1804524" y="3831904"/>
              <a:ext cx="3058789" cy="2844025"/>
            </a:xfrm>
            <a:prstGeom prst="line">
              <a:avLst/>
            </a:prstGeom>
            <a:noFill/>
            <a:ln w="22225" cap="flat" cmpd="sng" algn="ctr">
              <a:solidFill>
                <a:srgbClr val="A4001D">
                  <a:shade val="95000"/>
                  <a:satMod val="105000"/>
                </a:srgbClr>
              </a:solidFill>
              <a:prstDash val="solid"/>
            </a:ln>
            <a:effectLst/>
          </p:spPr>
        </p:cxn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5296970"/>
            <a:ext cx="2133600" cy="304271"/>
          </a:xfrm>
          <a:prstGeom prst="rect">
            <a:avLst/>
          </a:prstGeom>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a:xfrm>
            <a:off x="3124200" y="5296970"/>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5296970"/>
            <a:ext cx="2133600" cy="30427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76"/>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7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5296970"/>
            <a:ext cx="2133600" cy="304271"/>
          </a:xfrm>
          <a:prstGeom prst="rect">
            <a:avLst/>
          </a:prstGeom>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a:xfrm>
            <a:off x="3124200" y="5296970"/>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5296970"/>
            <a:ext cx="2133600" cy="30427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5296970"/>
            <a:ext cx="2133600" cy="304271"/>
          </a:xfrm>
          <a:prstGeom prst="rect">
            <a:avLst/>
          </a:prstGeom>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a:xfrm>
            <a:off x="3124200" y="5296970"/>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5296970"/>
            <a:ext cx="2133600" cy="304271"/>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70"/>
            <a:ext cx="2133600" cy="304271"/>
          </a:xfrm>
          <a:prstGeom prst="rect">
            <a:avLst/>
          </a:prstGeom>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a:xfrm>
            <a:off x="3124200" y="5296970"/>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5296970"/>
            <a:ext cx="2133600" cy="30427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33500"/>
            <a:ext cx="4038600" cy="377163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5296970"/>
            <a:ext cx="2133600" cy="304271"/>
          </a:xfrm>
          <a:prstGeom prst="rect">
            <a:avLst/>
          </a:prstGeom>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a:xfrm>
            <a:off x="3124200" y="5296970"/>
            <a:ext cx="2895600" cy="304271"/>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5296970"/>
            <a:ext cx="2133600" cy="30427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3"/>
            <a:ext cx="4040188" cy="533135"/>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279263"/>
            <a:ext cx="4041775" cy="533135"/>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2396"/>
            <a:ext cx="4041775" cy="329274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5296970"/>
            <a:ext cx="2133600" cy="304271"/>
          </a:xfrm>
          <a:prstGeom prst="rect">
            <a:avLst/>
          </a:prstGeom>
        </p:spPr>
        <p:txBody>
          <a:bodyPr/>
          <a:lstStyle/>
          <a:p>
            <a:fld id="{1D8BD707-D9CF-40AE-B4C6-C98DA3205C09}" type="datetimeFigureOut">
              <a:rPr lang="en-US" smtClean="0"/>
              <a:pPr/>
              <a:t>9/12/2019</a:t>
            </a:fld>
            <a:endParaRPr lang="en-US"/>
          </a:p>
        </p:txBody>
      </p:sp>
      <p:sp>
        <p:nvSpPr>
          <p:cNvPr id="8" name="Footer Placeholder 7"/>
          <p:cNvSpPr>
            <a:spLocks noGrp="1"/>
          </p:cNvSpPr>
          <p:nvPr>
            <p:ph type="ftr" sz="quarter" idx="11"/>
          </p:nvPr>
        </p:nvSpPr>
        <p:spPr>
          <a:xfrm>
            <a:off x="3124200" y="5296970"/>
            <a:ext cx="2895600" cy="304271"/>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5296970"/>
            <a:ext cx="2133600" cy="30427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5296970"/>
            <a:ext cx="2133600" cy="304271"/>
          </a:xfrm>
          <a:prstGeom prst="rect">
            <a:avLst/>
          </a:prstGeom>
        </p:spPr>
        <p:txBody>
          <a:bodyPr/>
          <a:lstStyle/>
          <a:p>
            <a:fld id="{1D8BD707-D9CF-40AE-B4C6-C98DA3205C09}" type="datetimeFigureOut">
              <a:rPr lang="en-US" smtClean="0"/>
              <a:pPr/>
              <a:t>9/12/2019</a:t>
            </a:fld>
            <a:endParaRPr lang="en-US"/>
          </a:p>
        </p:txBody>
      </p:sp>
      <p:sp>
        <p:nvSpPr>
          <p:cNvPr id="4" name="Footer Placeholder 3"/>
          <p:cNvSpPr>
            <a:spLocks noGrp="1"/>
          </p:cNvSpPr>
          <p:nvPr>
            <p:ph type="ftr" sz="quarter" idx="11"/>
          </p:nvPr>
        </p:nvSpPr>
        <p:spPr>
          <a:xfrm>
            <a:off x="3124200" y="5296970"/>
            <a:ext cx="2895600" cy="304271"/>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5296970"/>
            <a:ext cx="2133600" cy="304271"/>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70"/>
            <a:ext cx="2133600" cy="304271"/>
          </a:xfrm>
          <a:prstGeom prst="rect">
            <a:avLst/>
          </a:prstGeom>
        </p:spPr>
        <p:txBody>
          <a:bodyPr/>
          <a:lstStyle/>
          <a:p>
            <a:fld id="{1D8BD707-D9CF-40AE-B4C6-C98DA3205C09}" type="datetimeFigureOut">
              <a:rPr lang="en-US" smtClean="0"/>
              <a:pPr/>
              <a:t>9/12/2019</a:t>
            </a:fld>
            <a:endParaRPr lang="en-US"/>
          </a:p>
        </p:txBody>
      </p:sp>
      <p:sp>
        <p:nvSpPr>
          <p:cNvPr id="3" name="Footer Placeholder 2"/>
          <p:cNvSpPr>
            <a:spLocks noGrp="1"/>
          </p:cNvSpPr>
          <p:nvPr>
            <p:ph type="ftr" sz="quarter" idx="11"/>
          </p:nvPr>
        </p:nvSpPr>
        <p:spPr>
          <a:xfrm>
            <a:off x="3124200" y="5296970"/>
            <a:ext cx="2895600" cy="304271"/>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5296970"/>
            <a:ext cx="2133600" cy="30427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27543"/>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19"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70"/>
            <a:ext cx="2133600" cy="304271"/>
          </a:xfrm>
          <a:prstGeom prst="rect">
            <a:avLst/>
          </a:prstGeom>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a:xfrm>
            <a:off x="3124200" y="5296970"/>
            <a:ext cx="2895600" cy="304271"/>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5296970"/>
            <a:ext cx="2133600" cy="30427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70"/>
            <a:ext cx="2133600" cy="304271"/>
          </a:xfrm>
          <a:prstGeom prst="rect">
            <a:avLst/>
          </a:prstGeom>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a:xfrm>
            <a:off x="3124200" y="5296970"/>
            <a:ext cx="2895600" cy="304271"/>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5296970"/>
            <a:ext cx="2133600" cy="30427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flipH="1">
            <a:off x="0" y="5096176"/>
            <a:ext cx="9144000" cy="619264"/>
          </a:xfrm>
          <a:prstGeom prst="rect">
            <a:avLst/>
          </a:prstGeom>
        </p:spPr>
      </p:pic>
      <p:pic>
        <p:nvPicPr>
          <p:cNvPr id="11" name="Picture 10"/>
          <p:cNvPicPr>
            <a:picLocks noChangeAspect="1"/>
          </p:cNvPicPr>
          <p:nvPr userDrawn="1"/>
        </p:nvPicPr>
        <p:blipFill rotWithShape="1">
          <a:blip r:embed="rId14" cstate="print">
            <a:extLst>
              <a:ext uri="{28A0092B-C50C-407E-A947-70E740481C1C}">
                <a14:useLocalDpi xmlns:a14="http://schemas.microsoft.com/office/drawing/2010/main"/>
              </a:ext>
            </a:extLst>
          </a:blip>
          <a:srcRect/>
          <a:stretch/>
        </p:blipFill>
        <p:spPr>
          <a:xfrm>
            <a:off x="76200" y="5244781"/>
            <a:ext cx="1861498" cy="330566"/>
          </a:xfrm>
          <a:prstGeom prst="rect">
            <a:avLst/>
          </a:prstGeom>
        </p:spPr>
      </p:pic>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a:ext>
            </a:extLst>
          </a:blip>
          <a:srcRect/>
          <a:stretch/>
        </p:blipFill>
        <p:spPr>
          <a:xfrm>
            <a:off x="7467600" y="5184871"/>
            <a:ext cx="1594022" cy="45038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2400" b="1" kern="1200">
          <a:solidFill>
            <a:srgbClr val="A50021"/>
          </a:solidFill>
          <a:latin typeface="Arial" panose="020B0604020202020204" pitchFamily="34" charset="0"/>
          <a:ea typeface="+mj-ea"/>
          <a:cs typeface="Arial" panose="020B0604020202020204" pitchFamily="34" charset="0"/>
        </a:defRPr>
      </a:lvl1pPr>
    </p:titleStyle>
    <p:bodyStyle>
      <a:lvl1pPr marL="284163" indent="-284163" algn="l" defTabSz="914400" rtl="0" eaLnBrk="1" latinLnBrk="0" hangingPunct="1">
        <a:spcBef>
          <a:spcPts val="800"/>
        </a:spcBef>
        <a:buFont typeface="Wingdings" panose="05000000000000000000" pitchFamily="2" charset="2"/>
        <a:buChar char="q"/>
        <a:defRPr sz="2000" kern="1200">
          <a:solidFill>
            <a:schemeClr val="tx1"/>
          </a:solidFill>
          <a:latin typeface="Arial" panose="020B0604020202020204" pitchFamily="34" charset="0"/>
          <a:ea typeface="+mn-ea"/>
          <a:cs typeface="Arial" panose="020B0604020202020204" pitchFamily="34" charset="0"/>
        </a:defRPr>
      </a:lvl1pPr>
      <a:lvl2pPr marL="517525" indent="-173038" algn="l" defTabSz="9144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4075" indent="-163513" algn="l" defTabSz="914400" rtl="0" eaLnBrk="1" latinLnBrk="0" hangingPunct="1">
        <a:spcBef>
          <a:spcPct val="20000"/>
        </a:spcBef>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311275" indent="-163513" algn="l" defTabSz="914400" rtl="0" eaLnBrk="1" latinLnBrk="0" hangingPunct="1">
        <a:spcBef>
          <a:spcPct val="20000"/>
        </a:spcBef>
        <a:buFont typeface="Wingdings" panose="05000000000000000000" pitchFamily="2" charset="2"/>
        <a:buChar char="Ø"/>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90500"/>
            <a:ext cx="8229600" cy="591427"/>
          </a:xfrm>
        </p:spPr>
        <p:txBody>
          <a:bodyPr/>
          <a:lstStyle/>
          <a:p>
            <a:r>
              <a:rPr lang="en-US" dirty="0" smtClean="0"/>
              <a:t>SRD Science Meeting – Agenda 9/12/19</a:t>
            </a:r>
            <a:endParaRPr lang="en-US" dirty="0"/>
          </a:p>
        </p:txBody>
      </p:sp>
      <p:sp>
        <p:nvSpPr>
          <p:cNvPr id="5" name="Content Placeholder 4"/>
          <p:cNvSpPr>
            <a:spLocks noGrp="1"/>
          </p:cNvSpPr>
          <p:nvPr>
            <p:ph idx="1"/>
          </p:nvPr>
        </p:nvSpPr>
        <p:spPr>
          <a:xfrm>
            <a:off x="198120" y="952500"/>
            <a:ext cx="8945880" cy="3505200"/>
          </a:xfrm>
        </p:spPr>
        <p:txBody>
          <a:bodyPr>
            <a:noAutofit/>
          </a:bodyPr>
          <a:lstStyle/>
          <a:p>
            <a:pPr>
              <a:lnSpc>
                <a:spcPct val="120000"/>
              </a:lnSpc>
            </a:pPr>
            <a:r>
              <a:rPr lang="en-US" sz="1800" dirty="0" smtClean="0"/>
              <a:t>Overview </a:t>
            </a:r>
            <a:r>
              <a:rPr lang="en-US" sz="1800" dirty="0"/>
              <a:t>and highlights from Int’l </a:t>
            </a:r>
            <a:r>
              <a:rPr lang="en-US" sz="1800" dirty="0" smtClean="0"/>
              <a:t>Conf. </a:t>
            </a:r>
            <a:r>
              <a:rPr lang="en-US" sz="1800" dirty="0"/>
              <a:t>on Ultrafast Structural Dynamics (</a:t>
            </a:r>
            <a:r>
              <a:rPr lang="en-US" sz="1800" dirty="0" smtClean="0"/>
              <a:t>ICUSD)</a:t>
            </a:r>
            <a:br>
              <a:rPr lang="en-US" sz="1800" dirty="0" smtClean="0"/>
            </a:br>
            <a:r>
              <a:rPr lang="en-US" sz="1800" dirty="0" smtClean="0"/>
              <a:t>Tim </a:t>
            </a:r>
            <a:r>
              <a:rPr lang="en-US" sz="1800" dirty="0"/>
              <a:t>van </a:t>
            </a:r>
            <a:r>
              <a:rPr lang="en-US" sz="1800" dirty="0" smtClean="0"/>
              <a:t>Driel</a:t>
            </a:r>
          </a:p>
          <a:p>
            <a:pPr>
              <a:lnSpc>
                <a:spcPct val="120000"/>
              </a:lnSpc>
            </a:pPr>
            <a:r>
              <a:rPr lang="en-US" sz="1800" dirty="0" smtClean="0"/>
              <a:t>Overview </a:t>
            </a:r>
            <a:r>
              <a:rPr lang="en-US" sz="1800" dirty="0"/>
              <a:t>and highlights from Int’l Conf. on Inelastic X-ray Scattering (</a:t>
            </a:r>
            <a:r>
              <a:rPr lang="en-US" sz="1800" dirty="0" smtClean="0"/>
              <a:t>IXS2019)</a:t>
            </a:r>
            <a:br>
              <a:rPr lang="en-US" sz="1800" dirty="0" smtClean="0"/>
            </a:br>
            <a:r>
              <a:rPr lang="en-US" sz="1800" dirty="0" smtClean="0"/>
              <a:t>Hasan </a:t>
            </a:r>
            <a:r>
              <a:rPr lang="en-US" sz="1800" dirty="0"/>
              <a:t>Yavas (Georgi Dakovski)</a:t>
            </a:r>
          </a:p>
          <a:p>
            <a:pPr>
              <a:lnSpc>
                <a:spcPct val="120000"/>
              </a:lnSpc>
            </a:pPr>
            <a:r>
              <a:rPr lang="en-US" sz="1800" dirty="0" smtClean="0"/>
              <a:t>Overview </a:t>
            </a:r>
            <a:r>
              <a:rPr lang="en-US" sz="1800" dirty="0"/>
              <a:t>and update on MEC </a:t>
            </a:r>
            <a:r>
              <a:rPr lang="en-US" sz="1800" dirty="0" err="1"/>
              <a:t>petawatt</a:t>
            </a:r>
            <a:r>
              <a:rPr lang="en-US" sz="1800" dirty="0"/>
              <a:t> </a:t>
            </a:r>
            <a:r>
              <a:rPr lang="en-US" sz="1800" dirty="0" smtClean="0"/>
              <a:t>project</a:t>
            </a:r>
            <a:br>
              <a:rPr lang="en-US" sz="1800" dirty="0" smtClean="0"/>
            </a:br>
            <a:r>
              <a:rPr lang="en-US" sz="1800" dirty="0" smtClean="0"/>
              <a:t>Gilliss Dyer</a:t>
            </a:r>
          </a:p>
          <a:p>
            <a:pPr>
              <a:lnSpc>
                <a:spcPct val="120000"/>
              </a:lnSpc>
            </a:pPr>
            <a:r>
              <a:rPr lang="en-US" sz="1800" dirty="0" smtClean="0"/>
              <a:t>Run-18 </a:t>
            </a:r>
            <a:r>
              <a:rPr lang="en-US" sz="1800" dirty="0"/>
              <a:t>in-house </a:t>
            </a:r>
            <a:r>
              <a:rPr lang="en-US" sz="1800" dirty="0" err="1"/>
              <a:t>beamtime</a:t>
            </a:r>
            <a:r>
              <a:rPr lang="en-US" sz="1800" dirty="0"/>
              <a:t> proposals – process and discussion</a:t>
            </a:r>
          </a:p>
          <a:p>
            <a:pPr>
              <a:lnSpc>
                <a:spcPct val="120000"/>
              </a:lnSpc>
            </a:pPr>
            <a:r>
              <a:rPr lang="en-US" sz="1800" dirty="0" smtClean="0"/>
              <a:t>Recent </a:t>
            </a:r>
            <a:r>
              <a:rPr lang="en-US" sz="1800" dirty="0"/>
              <a:t>and upcoming </a:t>
            </a:r>
            <a:r>
              <a:rPr lang="en-US" sz="1800" dirty="0" smtClean="0"/>
              <a:t>events:</a:t>
            </a:r>
            <a:br>
              <a:rPr lang="en-US" sz="1800" dirty="0" smtClean="0"/>
            </a:br>
            <a:r>
              <a:rPr lang="en-US" sz="1800" dirty="0" smtClean="0"/>
              <a:t>Users</a:t>
            </a:r>
            <a:r>
              <a:rPr lang="en-US" sz="1800" dirty="0"/>
              <a:t>’ Meeting, LCLS SAC, LCLS S&amp;I </a:t>
            </a:r>
            <a:r>
              <a:rPr lang="en-US" sz="1800" dirty="0" smtClean="0"/>
              <a:t>Review, LCLS-II </a:t>
            </a:r>
            <a:r>
              <a:rPr lang="en-US" sz="1800" dirty="0"/>
              <a:t>workshops etc</a:t>
            </a:r>
            <a:r>
              <a:rPr lang="en-US" sz="1800" dirty="0" smtClean="0"/>
              <a:t>.</a:t>
            </a:r>
            <a:endParaRPr lang="en-US" sz="1800" dirty="0"/>
          </a:p>
        </p:txBody>
      </p:sp>
    </p:spTree>
    <p:extLst>
      <p:ext uri="{BB962C8B-B14F-4D97-AF65-F5344CB8AC3E}">
        <p14:creationId xmlns:p14="http://schemas.microsoft.com/office/powerpoint/2010/main" val="152122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81000" y="3502802"/>
            <a:ext cx="8686800" cy="80249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09000" y="4120887"/>
            <a:ext cx="2288895" cy="94641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1000" y="876300"/>
            <a:ext cx="8915400" cy="3429000"/>
          </a:xfrm>
        </p:spPr>
        <p:txBody>
          <a:bodyPr>
            <a:normAutofit fontScale="77500" lnSpcReduction="20000"/>
          </a:bodyPr>
          <a:lstStyle/>
          <a:p>
            <a:pPr>
              <a:lnSpc>
                <a:spcPct val="120000"/>
              </a:lnSpc>
            </a:pPr>
            <a:r>
              <a:rPr lang="en-US" dirty="0"/>
              <a:t>AMO Physics, Strong-field physics, Gas-phase chemistry, clusters, </a:t>
            </a:r>
            <a:r>
              <a:rPr lang="en-US" dirty="0" smtClean="0"/>
              <a:t>Attosecond-science</a:t>
            </a:r>
            <a:endParaRPr lang="en-US" dirty="0"/>
          </a:p>
          <a:p>
            <a:pPr lvl="1">
              <a:lnSpc>
                <a:spcPct val="120000"/>
              </a:lnSpc>
            </a:pPr>
            <a:r>
              <a:rPr lang="en-US" sz="2000" b="1" dirty="0" smtClean="0">
                <a:solidFill>
                  <a:srgbClr val="C00000"/>
                </a:solidFill>
              </a:rPr>
              <a:t>TMO</a:t>
            </a:r>
            <a:r>
              <a:rPr lang="en-US" sz="2000" b="1" dirty="0"/>
              <a:t>, </a:t>
            </a:r>
            <a:r>
              <a:rPr lang="en-US" dirty="0">
                <a:solidFill>
                  <a:srgbClr val="0000CC"/>
                </a:solidFill>
              </a:rPr>
              <a:t>CXI</a:t>
            </a:r>
          </a:p>
          <a:p>
            <a:pPr>
              <a:lnSpc>
                <a:spcPct val="120000"/>
              </a:lnSpc>
            </a:pPr>
            <a:r>
              <a:rPr lang="en-US" dirty="0"/>
              <a:t>Condensed-phase chemistry, bio-chemistry, surface/interface chemistry and catalysis</a:t>
            </a:r>
          </a:p>
          <a:p>
            <a:pPr lvl="1">
              <a:lnSpc>
                <a:spcPct val="120000"/>
              </a:lnSpc>
            </a:pPr>
            <a:r>
              <a:rPr lang="en-US" sz="2100" b="1" dirty="0" err="1" smtClean="0">
                <a:solidFill>
                  <a:srgbClr val="C00000"/>
                </a:solidFill>
              </a:rPr>
              <a:t>ChemRIXS</a:t>
            </a:r>
            <a:r>
              <a:rPr lang="en-US" sz="2100" b="1" dirty="0" smtClean="0">
                <a:solidFill>
                  <a:srgbClr val="C00000"/>
                </a:solidFill>
              </a:rPr>
              <a:t> </a:t>
            </a:r>
            <a:r>
              <a:rPr lang="en-US" sz="2100" dirty="0" smtClean="0">
                <a:solidFill>
                  <a:srgbClr val="C00000"/>
                </a:solidFill>
              </a:rPr>
              <a:t>(NEH 2.2)</a:t>
            </a:r>
            <a:r>
              <a:rPr lang="en-US" dirty="0" smtClean="0"/>
              <a:t>, </a:t>
            </a:r>
            <a:r>
              <a:rPr lang="en-US" dirty="0" smtClean="0">
                <a:solidFill>
                  <a:srgbClr val="0000CC"/>
                </a:solidFill>
              </a:rPr>
              <a:t>XPP, XCS</a:t>
            </a:r>
          </a:p>
          <a:p>
            <a:pPr>
              <a:lnSpc>
                <a:spcPct val="120000"/>
              </a:lnSpc>
            </a:pPr>
            <a:r>
              <a:rPr lang="en-US" dirty="0" smtClean="0"/>
              <a:t>Condensed matter &amp; materials science, soft matter, stochastic phenomena with hard X-rays</a:t>
            </a:r>
          </a:p>
          <a:p>
            <a:pPr lvl="1">
              <a:lnSpc>
                <a:spcPct val="120000"/>
              </a:lnSpc>
            </a:pPr>
            <a:r>
              <a:rPr lang="en-US" sz="2100" b="1" dirty="0" smtClean="0">
                <a:solidFill>
                  <a:srgbClr val="C00000"/>
                </a:solidFill>
              </a:rPr>
              <a:t>XPP</a:t>
            </a:r>
            <a:r>
              <a:rPr lang="en-US" sz="2100" dirty="0" smtClean="0"/>
              <a:t>, </a:t>
            </a:r>
            <a:r>
              <a:rPr lang="en-US" sz="2100" b="1" dirty="0" smtClean="0">
                <a:solidFill>
                  <a:srgbClr val="C00000"/>
                </a:solidFill>
              </a:rPr>
              <a:t>XCS</a:t>
            </a:r>
            <a:r>
              <a:rPr lang="en-US" dirty="0" smtClean="0">
                <a:solidFill>
                  <a:srgbClr val="0000CC"/>
                </a:solidFill>
              </a:rPr>
              <a:t>, </a:t>
            </a:r>
            <a:r>
              <a:rPr lang="en-US" i="1" dirty="0" err="1" smtClean="0">
                <a:solidFill>
                  <a:srgbClr val="0000CC"/>
                </a:solidFill>
              </a:rPr>
              <a:t>q</a:t>
            </a:r>
            <a:r>
              <a:rPr lang="en-US" dirty="0" err="1" smtClean="0">
                <a:solidFill>
                  <a:srgbClr val="0000CC"/>
                </a:solidFill>
              </a:rPr>
              <a:t>RIXS</a:t>
            </a:r>
            <a:r>
              <a:rPr lang="en-US" dirty="0" smtClean="0">
                <a:solidFill>
                  <a:srgbClr val="0000CC"/>
                </a:solidFill>
              </a:rPr>
              <a:t>/XPCS (NEH 2.2), TXI (NEH 1.2)</a:t>
            </a:r>
            <a:endParaRPr lang="en-US" dirty="0" smtClean="0"/>
          </a:p>
          <a:p>
            <a:pPr>
              <a:lnSpc>
                <a:spcPct val="120000"/>
              </a:lnSpc>
            </a:pPr>
            <a:r>
              <a:rPr lang="en-US" dirty="0" smtClean="0"/>
              <a:t>Structural </a:t>
            </a:r>
            <a:r>
              <a:rPr lang="en-US" dirty="0"/>
              <a:t>biology and dynamics</a:t>
            </a:r>
          </a:p>
          <a:p>
            <a:pPr lvl="1">
              <a:lnSpc>
                <a:spcPct val="120000"/>
              </a:lnSpc>
            </a:pPr>
            <a:r>
              <a:rPr lang="en-US" sz="2100" b="1" dirty="0">
                <a:solidFill>
                  <a:srgbClr val="C00000"/>
                </a:solidFill>
              </a:rPr>
              <a:t>MFX, </a:t>
            </a:r>
            <a:r>
              <a:rPr lang="en-US" sz="2100" b="1" dirty="0" smtClean="0">
                <a:solidFill>
                  <a:srgbClr val="C00000"/>
                </a:solidFill>
              </a:rPr>
              <a:t>CXI, </a:t>
            </a:r>
            <a:r>
              <a:rPr lang="en-US" sz="1900" dirty="0" smtClean="0">
                <a:solidFill>
                  <a:srgbClr val="0000CC"/>
                </a:solidFill>
              </a:rPr>
              <a:t>TXI (coherent imaging)</a:t>
            </a:r>
            <a:endParaRPr lang="en-US" dirty="0">
              <a:solidFill>
                <a:srgbClr val="0000CC"/>
              </a:solidFill>
            </a:endParaRPr>
          </a:p>
          <a:p>
            <a:pPr>
              <a:lnSpc>
                <a:spcPct val="120000"/>
              </a:lnSpc>
            </a:pPr>
            <a:r>
              <a:rPr lang="en-US" dirty="0"/>
              <a:t>High energy-density physics, shock physics, plasma </a:t>
            </a:r>
            <a:r>
              <a:rPr lang="en-US" dirty="0" smtClean="0"/>
              <a:t>physics, materials </a:t>
            </a:r>
            <a:r>
              <a:rPr lang="en-US" dirty="0"/>
              <a:t>in extreme </a:t>
            </a:r>
            <a:r>
              <a:rPr lang="en-US" dirty="0" smtClean="0"/>
              <a:t>environments, nonlinear X-ray science</a:t>
            </a:r>
            <a:endParaRPr lang="en-US" dirty="0"/>
          </a:p>
          <a:p>
            <a:pPr lvl="1">
              <a:lnSpc>
                <a:spcPct val="120000"/>
              </a:lnSpc>
            </a:pPr>
            <a:r>
              <a:rPr lang="en-US" sz="2000" b="1" dirty="0" smtClean="0">
                <a:solidFill>
                  <a:srgbClr val="C00000"/>
                </a:solidFill>
              </a:rPr>
              <a:t>MEC, TXI</a:t>
            </a:r>
            <a:r>
              <a:rPr lang="en-US" dirty="0" smtClean="0"/>
              <a:t>, </a:t>
            </a:r>
            <a:r>
              <a:rPr lang="en-US" dirty="0" smtClean="0">
                <a:solidFill>
                  <a:srgbClr val="0000CC"/>
                </a:solidFill>
              </a:rPr>
              <a:t>TMO, CXI</a:t>
            </a:r>
            <a:endParaRPr lang="en-US" dirty="0">
              <a:solidFill>
                <a:srgbClr val="0000CC"/>
              </a:solidFill>
            </a:endParaRPr>
          </a:p>
          <a:p>
            <a:pPr>
              <a:lnSpc>
                <a:spcPct val="120000"/>
              </a:lnSpc>
            </a:pPr>
            <a:endParaRPr lang="en-US" dirty="0"/>
          </a:p>
        </p:txBody>
      </p:sp>
      <p:sp>
        <p:nvSpPr>
          <p:cNvPr id="2" name="Title 1"/>
          <p:cNvSpPr>
            <a:spLocks noGrp="1"/>
          </p:cNvSpPr>
          <p:nvPr>
            <p:ph type="title"/>
          </p:nvPr>
        </p:nvSpPr>
        <p:spPr>
          <a:xfrm>
            <a:off x="526473" y="189065"/>
            <a:ext cx="7481455" cy="650570"/>
          </a:xfrm>
        </p:spPr>
        <p:txBody>
          <a:bodyPr/>
          <a:lstStyle/>
          <a:p>
            <a:r>
              <a:rPr lang="en-US" dirty="0" smtClean="0"/>
              <a:t>Diagonalization </a:t>
            </a:r>
            <a:r>
              <a:rPr lang="en-US" dirty="0"/>
              <a:t>– </a:t>
            </a:r>
            <a:r>
              <a:rPr lang="en-US" dirty="0" smtClean="0"/>
              <a:t>Roughly by Science </a:t>
            </a:r>
            <a:r>
              <a:rPr lang="en-US" dirty="0"/>
              <a:t>Areas</a:t>
            </a:r>
          </a:p>
        </p:txBody>
      </p:sp>
      <p:sp>
        <p:nvSpPr>
          <p:cNvPr id="4" name="TextBox 3"/>
          <p:cNvSpPr txBox="1"/>
          <p:nvPr/>
        </p:nvSpPr>
        <p:spPr>
          <a:xfrm>
            <a:off x="76200" y="4457700"/>
            <a:ext cx="7848600" cy="553998"/>
          </a:xfrm>
          <a:prstGeom prst="rect">
            <a:avLst/>
          </a:prstGeom>
          <a:noFill/>
        </p:spPr>
        <p:txBody>
          <a:bodyPr wrap="square" rtlCol="0">
            <a:spAutoFit/>
          </a:bodyPr>
          <a:lstStyle/>
          <a:p>
            <a:r>
              <a:rPr lang="en-US" sz="1500" b="1" i="1" dirty="0" smtClean="0">
                <a:latin typeface="Arial" panose="020B0604020202020204" pitchFamily="34" charset="0"/>
                <a:cs typeface="Arial" panose="020B0604020202020204" pitchFamily="34" charset="0"/>
              </a:rPr>
              <a:t>Steady-state</a:t>
            </a:r>
            <a:r>
              <a:rPr lang="en-US" sz="1500" i="1" dirty="0" smtClean="0">
                <a:latin typeface="Arial" panose="020B0604020202020204" pitchFamily="34" charset="0"/>
                <a:cs typeface="Arial" panose="020B0604020202020204" pitchFamily="34" charset="0"/>
              </a:rPr>
              <a:t>: Two reviews per year, covering each area every three years</a:t>
            </a:r>
          </a:p>
          <a:p>
            <a:r>
              <a:rPr lang="en-US" sz="1500" b="1" i="1" dirty="0" smtClean="0">
                <a:latin typeface="Arial" panose="020B0604020202020204" pitchFamily="34" charset="0"/>
                <a:cs typeface="Arial" panose="020B0604020202020204" pitchFamily="34" charset="0"/>
              </a:rPr>
              <a:t>LCLS-II</a:t>
            </a:r>
            <a:r>
              <a:rPr lang="en-US" sz="1500" i="1" dirty="0" smtClean="0">
                <a:latin typeface="Arial" panose="020B0604020202020204" pitchFamily="34" charset="0"/>
                <a:cs typeface="Arial" panose="020B0604020202020204" pitchFamily="34" charset="0"/>
              </a:rPr>
              <a:t>: Inform early science and L2S-I planning and restructure review areas</a:t>
            </a:r>
            <a:endParaRPr lang="en-US" sz="1500" i="1" dirty="0">
              <a:latin typeface="Arial" panose="020B0604020202020204" pitchFamily="34" charset="0"/>
              <a:cs typeface="Arial" panose="020B0604020202020204" pitchFamily="34" charset="0"/>
            </a:endParaRPr>
          </a:p>
        </p:txBody>
      </p:sp>
      <p:sp>
        <p:nvSpPr>
          <p:cNvPr id="10" name="Rectangle 9"/>
          <p:cNvSpPr/>
          <p:nvPr/>
        </p:nvSpPr>
        <p:spPr>
          <a:xfrm>
            <a:off x="381000" y="2183815"/>
            <a:ext cx="8686800" cy="629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885201" y="4234867"/>
            <a:ext cx="228600" cy="76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13801" y="4120887"/>
            <a:ext cx="2073003" cy="946413"/>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a:t>
            </a:r>
            <a:r>
              <a:rPr lang="en-US" sz="1200" dirty="0" smtClean="0">
                <a:latin typeface="Arial" panose="020B0604020202020204" pitchFamily="34" charset="0"/>
                <a:cs typeface="Arial" panose="020B0604020202020204" pitchFamily="34" charset="0"/>
              </a:rPr>
              <a:t>rimary role in review</a:t>
            </a:r>
          </a:p>
          <a:p>
            <a:r>
              <a:rPr lang="en-US" sz="1200" dirty="0">
                <a:latin typeface="Arial" panose="020B0604020202020204" pitchFamily="34" charset="0"/>
                <a:cs typeface="Arial" panose="020B0604020202020204" pitchFamily="34" charset="0"/>
              </a:rPr>
              <a:t>S</a:t>
            </a:r>
            <a:r>
              <a:rPr lang="en-US" sz="1200" dirty="0" smtClean="0">
                <a:latin typeface="Arial" panose="020B0604020202020204" pitchFamily="34" charset="0"/>
                <a:cs typeface="Arial" panose="020B0604020202020204" pitchFamily="34" charset="0"/>
              </a:rPr>
              <a:t>econdary roles</a:t>
            </a:r>
          </a:p>
          <a:p>
            <a:r>
              <a:rPr lang="en-US" sz="1050" dirty="0" smtClean="0">
                <a:latin typeface="Arial" panose="020B0604020202020204" pitchFamily="34" charset="0"/>
                <a:cs typeface="Arial" panose="020B0604020202020204" pitchFamily="34" charset="0"/>
              </a:rPr>
              <a:t>Also include Detectors, Lasers, </a:t>
            </a:r>
            <a:br>
              <a:rPr lang="en-US" sz="1050" dirty="0" smtClean="0">
                <a:latin typeface="Arial" panose="020B0604020202020204" pitchFamily="34" charset="0"/>
                <a:cs typeface="Arial" panose="020B0604020202020204" pitchFamily="34" charset="0"/>
              </a:rPr>
            </a:br>
            <a:r>
              <a:rPr lang="en-US" sz="1050" dirty="0" smtClean="0">
                <a:latin typeface="Arial" panose="020B0604020202020204" pitchFamily="34" charset="0"/>
                <a:cs typeface="Arial" panose="020B0604020202020204" pitchFamily="34" charset="0"/>
              </a:rPr>
              <a:t>Sample Delivery, PCDS etc. </a:t>
            </a:r>
            <a:br>
              <a:rPr lang="en-US" sz="1050" dirty="0" smtClean="0">
                <a:latin typeface="Arial" panose="020B0604020202020204" pitchFamily="34" charset="0"/>
                <a:cs typeface="Arial" panose="020B0604020202020204" pitchFamily="34" charset="0"/>
              </a:rPr>
            </a:br>
            <a:r>
              <a:rPr lang="en-US" sz="1050" dirty="0" smtClean="0">
                <a:latin typeface="Arial" panose="020B0604020202020204" pitchFamily="34" charset="0"/>
                <a:cs typeface="Arial" panose="020B0604020202020204" pitchFamily="34" charset="0"/>
              </a:rPr>
              <a:t>at appropriate levels (TBD).</a:t>
            </a:r>
            <a:endParaRPr lang="en-US" sz="1050" dirty="0">
              <a:latin typeface="Arial" panose="020B0604020202020204" pitchFamily="34" charset="0"/>
              <a:cs typeface="Arial" panose="020B0604020202020204" pitchFamily="34" charset="0"/>
            </a:endParaRPr>
          </a:p>
        </p:txBody>
      </p:sp>
      <p:sp>
        <p:nvSpPr>
          <p:cNvPr id="7" name="Rectangle 6"/>
          <p:cNvSpPr/>
          <p:nvPr/>
        </p:nvSpPr>
        <p:spPr>
          <a:xfrm>
            <a:off x="6885201" y="4410319"/>
            <a:ext cx="228600" cy="76200"/>
          </a:xfrm>
          <a:prstGeom prst="rect">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1000" y="2843309"/>
            <a:ext cx="8686800" cy="62955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9173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650570"/>
          </a:xfrm>
        </p:spPr>
        <p:txBody>
          <a:bodyPr/>
          <a:lstStyle/>
          <a:p>
            <a:r>
              <a:rPr lang="en-US" dirty="0" smtClean="0"/>
              <a:t>LCLS-II Project Workshops</a:t>
            </a:r>
            <a:endParaRPr lang="en-US" dirty="0"/>
          </a:p>
        </p:txBody>
      </p:sp>
      <p:sp>
        <p:nvSpPr>
          <p:cNvPr id="3" name="Content Placeholder 2"/>
          <p:cNvSpPr>
            <a:spLocks noGrp="1"/>
          </p:cNvSpPr>
          <p:nvPr>
            <p:ph idx="1"/>
          </p:nvPr>
        </p:nvSpPr>
        <p:spPr>
          <a:xfrm>
            <a:off x="152400" y="952500"/>
            <a:ext cx="8229600" cy="3771636"/>
          </a:xfrm>
        </p:spPr>
        <p:txBody>
          <a:bodyPr>
            <a:normAutofit/>
          </a:bodyPr>
          <a:lstStyle/>
          <a:p>
            <a:pPr>
              <a:tabLst>
                <a:tab pos="1428750" algn="l"/>
              </a:tabLst>
            </a:pPr>
            <a:r>
              <a:rPr lang="en-US" sz="1800" dirty="0" smtClean="0"/>
              <a:t>Sept. 12:</a:t>
            </a:r>
            <a:br>
              <a:rPr lang="en-US" sz="1800" dirty="0" smtClean="0"/>
            </a:br>
            <a:r>
              <a:rPr lang="en-US" sz="1800" i="1" dirty="0" smtClean="0"/>
              <a:t>LCLS-II </a:t>
            </a:r>
            <a:r>
              <a:rPr lang="en-US" sz="1800" i="1" dirty="0"/>
              <a:t>Cryomodule and SRF </a:t>
            </a:r>
            <a:r>
              <a:rPr lang="en-US" sz="1800" i="1" dirty="0" smtClean="0"/>
              <a:t>Workshop</a:t>
            </a:r>
            <a:r>
              <a:rPr lang="en-US" sz="1800" dirty="0" smtClean="0"/>
              <a:t/>
            </a:r>
            <a:br>
              <a:rPr lang="en-US" sz="1800" dirty="0" smtClean="0"/>
            </a:br>
            <a:r>
              <a:rPr lang="en-US" sz="1800" dirty="0" smtClean="0"/>
              <a:t>(Panofsky)</a:t>
            </a:r>
          </a:p>
          <a:p>
            <a:pPr>
              <a:tabLst>
                <a:tab pos="1428750" algn="l"/>
              </a:tabLst>
            </a:pPr>
            <a:r>
              <a:rPr lang="en-US" sz="1800" dirty="0" smtClean="0"/>
              <a:t>Sept. 19:</a:t>
            </a:r>
            <a:br>
              <a:rPr lang="en-US" sz="1800" dirty="0" smtClean="0"/>
            </a:br>
            <a:r>
              <a:rPr lang="en-US" sz="1800" i="1" dirty="0" smtClean="0"/>
              <a:t>LCLS-II </a:t>
            </a:r>
            <a:r>
              <a:rPr lang="en-US" sz="1800" i="1" dirty="0" err="1"/>
              <a:t>Cryoplant</a:t>
            </a:r>
            <a:r>
              <a:rPr lang="en-US" sz="1800" i="1" dirty="0"/>
              <a:t> and Cryogenic </a:t>
            </a:r>
            <a:r>
              <a:rPr lang="en-US" sz="1800" i="1" dirty="0" smtClean="0"/>
              <a:t>Systems</a:t>
            </a:r>
            <a:r>
              <a:rPr lang="en-US" sz="1800" dirty="0" smtClean="0"/>
              <a:t/>
            </a:r>
            <a:br>
              <a:rPr lang="en-US" sz="1800" dirty="0" smtClean="0"/>
            </a:br>
            <a:r>
              <a:rPr lang="en-US" sz="1800" dirty="0" smtClean="0"/>
              <a:t>(Panofsky</a:t>
            </a:r>
            <a:r>
              <a:rPr lang="en-US" sz="1800" dirty="0"/>
              <a:t>)</a:t>
            </a:r>
          </a:p>
          <a:p>
            <a:pPr>
              <a:tabLst>
                <a:tab pos="1428750" algn="l"/>
              </a:tabLst>
            </a:pPr>
            <a:r>
              <a:rPr lang="en-US" sz="1800" dirty="0" smtClean="0"/>
              <a:t>Oct. 3:</a:t>
            </a:r>
            <a:br>
              <a:rPr lang="en-US" sz="1800" dirty="0" smtClean="0"/>
            </a:br>
            <a:r>
              <a:rPr lang="en-US" sz="1800" i="1" dirty="0" smtClean="0"/>
              <a:t>Operation </a:t>
            </a:r>
            <a:r>
              <a:rPr lang="en-US" sz="1800" i="1" dirty="0"/>
              <a:t>Plans for </a:t>
            </a:r>
            <a:r>
              <a:rPr lang="en-US" sz="1800" i="1" dirty="0" smtClean="0"/>
              <a:t>FY20</a:t>
            </a:r>
            <a:r>
              <a:rPr lang="en-US" sz="1800" dirty="0" smtClean="0"/>
              <a:t/>
            </a:r>
            <a:br>
              <a:rPr lang="en-US" sz="1800" dirty="0" smtClean="0"/>
            </a:br>
            <a:r>
              <a:rPr lang="en-US" sz="1800" dirty="0" smtClean="0"/>
              <a:t>(Panofsky)</a:t>
            </a:r>
          </a:p>
          <a:p>
            <a:pPr>
              <a:tabLst>
                <a:tab pos="1428750" algn="l"/>
              </a:tabLst>
            </a:pPr>
            <a:r>
              <a:rPr lang="en-US" sz="1800" dirty="0" smtClean="0"/>
              <a:t>Oct. 10:</a:t>
            </a:r>
            <a:br>
              <a:rPr lang="en-US" sz="1800" dirty="0" smtClean="0"/>
            </a:br>
            <a:r>
              <a:rPr lang="en-US" sz="1800" i="1" dirty="0" smtClean="0"/>
              <a:t>LCLS-II </a:t>
            </a:r>
            <a:r>
              <a:rPr lang="en-US" sz="1800" i="1" dirty="0"/>
              <a:t>Commissioning </a:t>
            </a:r>
            <a:r>
              <a:rPr lang="en-US" sz="1800" i="1" dirty="0" smtClean="0"/>
              <a:t>Plan</a:t>
            </a:r>
            <a:r>
              <a:rPr lang="en-US" sz="1800" dirty="0" smtClean="0"/>
              <a:t/>
            </a:r>
            <a:br>
              <a:rPr lang="en-US" sz="1800" dirty="0" smtClean="0"/>
            </a:br>
            <a:r>
              <a:rPr lang="en-US" sz="1800" dirty="0" smtClean="0"/>
              <a:t>(Kavli)</a:t>
            </a:r>
            <a:endParaRPr lang="en-US" sz="1800" dirty="0"/>
          </a:p>
        </p:txBody>
      </p:sp>
      <p:pic>
        <p:nvPicPr>
          <p:cNvPr id="4" name="Picture 3"/>
          <p:cNvPicPr>
            <a:picLocks noChangeAspect="1"/>
          </p:cNvPicPr>
          <p:nvPr/>
        </p:nvPicPr>
        <p:blipFill rotWithShape="1">
          <a:blip r:embed="rId2"/>
          <a:srcRect t="21667" r="62781" b="3334"/>
          <a:stretch/>
        </p:blipFill>
        <p:spPr>
          <a:xfrm>
            <a:off x="5029200" y="835231"/>
            <a:ext cx="3810000" cy="4158574"/>
          </a:xfrm>
          <a:prstGeom prst="rect">
            <a:avLst/>
          </a:prstGeom>
          <a:ln>
            <a:solidFill>
              <a:schemeClr val="bg1">
                <a:lumMod val="6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8668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6388"/>
            <a:ext cx="9067800" cy="4964436"/>
          </a:xfrm>
          <a:prstGeom prst="rect">
            <a:avLst/>
          </a:prstGeom>
        </p:spPr>
        <p:txBody>
          <a:bodyPr wrap="square">
            <a:spAutoFit/>
          </a:bodyPr>
          <a:lstStyle/>
          <a:p>
            <a:r>
              <a:rPr lang="en-US" sz="1600" b="1" dirty="0"/>
              <a:t>LCLS In-House Research and Development </a:t>
            </a:r>
            <a:r>
              <a:rPr lang="en-US" sz="1600" b="1" dirty="0" err="1"/>
              <a:t>Beamtime</a:t>
            </a:r>
            <a:r>
              <a:rPr lang="en-US" sz="1600" b="1" dirty="0"/>
              <a:t> Policy</a:t>
            </a:r>
            <a:endParaRPr lang="en-US" sz="1600" dirty="0"/>
          </a:p>
          <a:p>
            <a:pPr lvl="0">
              <a:spcAft>
                <a:spcPts val="600"/>
              </a:spcAft>
            </a:pPr>
            <a:r>
              <a:rPr lang="en-US" sz="1600" b="1" dirty="0" smtClean="0"/>
              <a:t>Guidelines</a:t>
            </a:r>
            <a:endParaRPr lang="en-US" sz="1600" b="1" dirty="0"/>
          </a:p>
          <a:p>
            <a:pPr marL="285750" lvl="0" indent="-285750">
              <a:lnSpc>
                <a:spcPct val="110000"/>
              </a:lnSpc>
              <a:spcAft>
                <a:spcPts val="600"/>
              </a:spcAft>
              <a:buFont typeface="Arial" panose="020B0604020202020204" pitchFamily="34" charset="0"/>
              <a:buChar char="•"/>
            </a:pPr>
            <a:r>
              <a:rPr lang="en-US" sz="1400" dirty="0" smtClean="0"/>
              <a:t>Up </a:t>
            </a:r>
            <a:r>
              <a:rPr lang="en-US" sz="1400" dirty="0"/>
              <a:t>to 25% of </a:t>
            </a:r>
            <a:r>
              <a:rPr lang="en-US" sz="1400" dirty="0" err="1"/>
              <a:t>beamtime</a:t>
            </a:r>
            <a:r>
              <a:rPr lang="en-US" sz="1400" dirty="0"/>
              <a:t> per run, allocated by LCLS Director, with a nominal distribution </a:t>
            </a:r>
            <a:r>
              <a:rPr lang="en-US" sz="1400" dirty="0" smtClean="0"/>
              <a:t>of</a:t>
            </a:r>
            <a:br>
              <a:rPr lang="en-US" sz="1400" dirty="0" smtClean="0"/>
            </a:br>
            <a:r>
              <a:rPr lang="en-US" sz="1400" dirty="0" smtClean="0"/>
              <a:t>~15</a:t>
            </a:r>
            <a:r>
              <a:rPr lang="en-US" sz="1400" dirty="0"/>
              <a:t>% driven by commissioning and technical development needs, </a:t>
            </a:r>
            <a:r>
              <a:rPr lang="en-US" sz="1400" dirty="0" smtClean="0"/>
              <a:t>and</a:t>
            </a:r>
            <a:br>
              <a:rPr lang="en-US" sz="1400" dirty="0" smtClean="0"/>
            </a:br>
            <a:r>
              <a:rPr lang="en-US" sz="1400" dirty="0" smtClean="0"/>
              <a:t>~10</a:t>
            </a:r>
            <a:r>
              <a:rPr lang="en-US" sz="1400" dirty="0"/>
              <a:t>% driven by scientific career development opportunities and needs for LCLS scientists.</a:t>
            </a:r>
          </a:p>
          <a:p>
            <a:pPr marL="285750" lvl="0" indent="-285750">
              <a:lnSpc>
                <a:spcPct val="110000"/>
              </a:lnSpc>
              <a:spcAft>
                <a:spcPts val="600"/>
              </a:spcAft>
              <a:buFont typeface="Arial" panose="020B0604020202020204" pitchFamily="34" charset="0"/>
              <a:buChar char="•"/>
            </a:pPr>
            <a:r>
              <a:rPr lang="en-US" sz="1400" dirty="0" smtClean="0"/>
              <a:t>In-house </a:t>
            </a:r>
            <a:r>
              <a:rPr lang="en-US" sz="1400" dirty="0" err="1"/>
              <a:t>beamtime</a:t>
            </a:r>
            <a:r>
              <a:rPr lang="en-US" sz="1400" dirty="0"/>
              <a:t> will be evaluated across the portfolio, and balanced to advance the strategic interests of XFEL science and the LCLS facility.</a:t>
            </a:r>
          </a:p>
          <a:p>
            <a:pPr marL="285750" lvl="0" indent="-285750">
              <a:lnSpc>
                <a:spcPct val="110000"/>
              </a:lnSpc>
              <a:spcAft>
                <a:spcPts val="600"/>
              </a:spcAft>
              <a:buFont typeface="Arial" panose="020B0604020202020204" pitchFamily="34" charset="0"/>
              <a:buChar char="•"/>
            </a:pPr>
            <a:r>
              <a:rPr lang="en-US" sz="1400" dirty="0" smtClean="0"/>
              <a:t>An </a:t>
            </a:r>
            <a:r>
              <a:rPr lang="en-US" sz="1400" dirty="0"/>
              <a:t>important objective of in-house </a:t>
            </a:r>
            <a:r>
              <a:rPr lang="en-US" sz="1400" dirty="0" err="1"/>
              <a:t>beamtime</a:t>
            </a:r>
            <a:r>
              <a:rPr lang="en-US" sz="1400" dirty="0"/>
              <a:t> is developing LCLS staff scientists and expertise to remain at the forefront of their fields.</a:t>
            </a:r>
          </a:p>
          <a:p>
            <a:pPr marL="285750" lvl="0" indent="-285750">
              <a:lnSpc>
                <a:spcPct val="110000"/>
              </a:lnSpc>
              <a:spcAft>
                <a:spcPts val="1200"/>
              </a:spcAft>
              <a:buFont typeface="Arial" panose="020B0604020202020204" pitchFamily="34" charset="0"/>
              <a:buChar char="•"/>
            </a:pPr>
            <a:r>
              <a:rPr lang="en-US" sz="1400" dirty="0" smtClean="0"/>
              <a:t>Activities </a:t>
            </a:r>
            <a:r>
              <a:rPr lang="en-US" sz="1400" dirty="0"/>
              <a:t>must not undermine proposals submitted to the PRP by the LCLS user community, nor can they make use of privileged information from PRP submissions, or other confidential </a:t>
            </a:r>
            <a:r>
              <a:rPr lang="en-US" sz="1400" dirty="0" smtClean="0"/>
              <a:t>sources</a:t>
            </a:r>
          </a:p>
          <a:p>
            <a:pPr lvl="0">
              <a:spcAft>
                <a:spcPts val="600"/>
              </a:spcAft>
            </a:pPr>
            <a:r>
              <a:rPr lang="en-US" sz="1600" b="1" dirty="0" smtClean="0"/>
              <a:t>Additional Guidelines </a:t>
            </a:r>
            <a:r>
              <a:rPr lang="en-US" sz="1600" b="1" dirty="0"/>
              <a:t>for </a:t>
            </a:r>
            <a:r>
              <a:rPr lang="en-US" sz="1600" b="1" u="sng" dirty="0" smtClean="0">
                <a:solidFill>
                  <a:srgbClr val="FF0000"/>
                </a:solidFill>
              </a:rPr>
              <a:t>Run 18</a:t>
            </a:r>
            <a:r>
              <a:rPr lang="en-US" sz="1600" b="1" dirty="0" smtClean="0"/>
              <a:t>:</a:t>
            </a:r>
            <a:endParaRPr lang="en-US" sz="1600" b="1" dirty="0"/>
          </a:p>
          <a:p>
            <a:pPr marL="285750" lvl="0" indent="-285750">
              <a:spcAft>
                <a:spcPts val="600"/>
              </a:spcAft>
              <a:buFont typeface="Arial" panose="020B0604020202020204" pitchFamily="34" charset="0"/>
              <a:buChar char="•"/>
            </a:pPr>
            <a:r>
              <a:rPr lang="en-US" sz="1600" i="1" dirty="0" smtClean="0"/>
              <a:t>Limited technical resources available (minimize resource demands for in-house, make a clear case…..)</a:t>
            </a:r>
          </a:p>
          <a:p>
            <a:pPr marL="285750" lvl="0" indent="-285750">
              <a:spcAft>
                <a:spcPts val="600"/>
              </a:spcAft>
              <a:buFont typeface="Arial" panose="020B0604020202020204" pitchFamily="34" charset="0"/>
              <a:buChar char="•"/>
            </a:pPr>
            <a:r>
              <a:rPr lang="en-US" sz="1600" i="1" dirty="0" smtClean="0"/>
              <a:t>Priority for activities that </a:t>
            </a:r>
            <a:r>
              <a:rPr lang="en-US" sz="1600" i="1" dirty="0"/>
              <a:t>are </a:t>
            </a:r>
            <a:r>
              <a:rPr lang="en-US" sz="1600" i="1" dirty="0" smtClean="0"/>
              <a:t>relevant for LCLS-II</a:t>
            </a:r>
            <a:r>
              <a:rPr lang="en-US" sz="1600" i="1" dirty="0"/>
              <a:t>, </a:t>
            </a:r>
            <a:r>
              <a:rPr lang="en-US" sz="1600" i="1" dirty="0" smtClean="0"/>
              <a:t>or other clear need for time in Run 18</a:t>
            </a:r>
            <a:endParaRPr lang="en-US" sz="1600" i="1" dirty="0"/>
          </a:p>
          <a:p>
            <a:pPr marL="285750" lvl="0" indent="-285750">
              <a:spcAft>
                <a:spcPts val="600"/>
              </a:spcAft>
              <a:buFont typeface="Arial" panose="020B0604020202020204" pitchFamily="34" charset="0"/>
              <a:buChar char="•"/>
            </a:pPr>
            <a:r>
              <a:rPr lang="en-US" sz="1600" i="1" dirty="0" smtClean="0"/>
              <a:t>Demands on staff time and priority for LCLS-II </a:t>
            </a:r>
            <a:r>
              <a:rPr lang="en-US" sz="1600" i="1" dirty="0"/>
              <a:t>preparation work </a:t>
            </a:r>
            <a:r>
              <a:rPr lang="en-US" sz="1600" i="1" dirty="0" smtClean="0"/>
              <a:t>(e.g. L2S-I </a:t>
            </a:r>
            <a:r>
              <a:rPr lang="en-US" sz="1600" i="1" dirty="0"/>
              <a:t>instrument </a:t>
            </a:r>
            <a:r>
              <a:rPr lang="en-US" sz="1600" i="1" dirty="0" smtClean="0"/>
              <a:t>development)</a:t>
            </a:r>
          </a:p>
          <a:p>
            <a:pPr marL="285750" lvl="0" indent="-285750">
              <a:spcAft>
                <a:spcPts val="600"/>
              </a:spcAft>
              <a:buFont typeface="Arial" panose="020B0604020202020204" pitchFamily="34" charset="0"/>
              <a:buChar char="•"/>
            </a:pPr>
            <a:r>
              <a:rPr lang="en-US" sz="1600" i="1" dirty="0" smtClean="0"/>
              <a:t>Limited in-house for TMO, and possibly none for </a:t>
            </a:r>
            <a:r>
              <a:rPr lang="en-US" sz="1600" i="1" dirty="0" err="1" smtClean="0"/>
              <a:t>ChemRIXS</a:t>
            </a:r>
            <a:r>
              <a:rPr lang="en-US" sz="1600" i="1" dirty="0" smtClean="0"/>
              <a:t/>
            </a:r>
            <a:br>
              <a:rPr lang="en-US" sz="1600" i="1" dirty="0" smtClean="0"/>
            </a:br>
            <a:r>
              <a:rPr lang="en-US" sz="1600" i="1" dirty="0" smtClean="0"/>
              <a:t>(following instrument commissioning and early science)</a:t>
            </a:r>
            <a:endParaRPr lang="en-US" sz="1600" i="1" dirty="0"/>
          </a:p>
        </p:txBody>
      </p:sp>
      <p:sp>
        <p:nvSpPr>
          <p:cNvPr id="3" name="Rounded Rectangle 2"/>
          <p:cNvSpPr/>
          <p:nvPr/>
        </p:nvSpPr>
        <p:spPr>
          <a:xfrm>
            <a:off x="84364" y="3119435"/>
            <a:ext cx="8915400" cy="1901389"/>
          </a:xfrm>
          <a:prstGeom prst="roundRect">
            <a:avLst>
              <a:gd name="adj" fmla="val 505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228835" y="113542"/>
            <a:ext cx="1838965" cy="534158"/>
          </a:xfrm>
          <a:prstGeom prst="rect">
            <a:avLst/>
          </a:prstGeom>
        </p:spPr>
        <p:style>
          <a:lnRef idx="0">
            <a:schemeClr val="accent2"/>
          </a:lnRef>
          <a:fillRef idx="3">
            <a:schemeClr val="accent2"/>
          </a:fillRef>
          <a:effectRef idx="3">
            <a:schemeClr val="accent2"/>
          </a:effectRef>
          <a:fontRef idx="minor">
            <a:schemeClr val="lt1"/>
          </a:fontRef>
        </p:style>
        <p:txBody>
          <a:bodyPr wrap="none" rtlCol="0" anchor="ctr">
            <a:spAutoFit/>
          </a:bodyPr>
          <a:lstStyle/>
          <a:p>
            <a:r>
              <a:rPr lang="en-US" b="1" dirty="0" smtClean="0"/>
              <a:t>Proposals Due:</a:t>
            </a:r>
          </a:p>
          <a:p>
            <a:r>
              <a:rPr lang="en-US" b="1" dirty="0" smtClean="0"/>
              <a:t>8 am Mon. 10/14</a:t>
            </a:r>
            <a:endParaRPr lang="en-US" b="1" dirty="0"/>
          </a:p>
        </p:txBody>
      </p:sp>
    </p:spTree>
    <p:extLst>
      <p:ext uri="{BB962C8B-B14F-4D97-AF65-F5344CB8AC3E}">
        <p14:creationId xmlns:p14="http://schemas.microsoft.com/office/powerpoint/2010/main" val="4122525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52"/>
            <a:ext cx="9144000" cy="5740033"/>
          </a:xfrm>
          <a:prstGeom prst="rect">
            <a:avLst/>
          </a:prstGeom>
          <a:solidFill>
            <a:schemeClr val="bg1"/>
          </a:solidFill>
        </p:spPr>
        <p:txBody>
          <a:bodyPr wrap="square">
            <a:spAutoFit/>
          </a:bodyPr>
          <a:lstStyle/>
          <a:p>
            <a:r>
              <a:rPr lang="en-US" sz="1400" b="1" dirty="0"/>
              <a:t>LCLS In-House Research and Development </a:t>
            </a:r>
            <a:r>
              <a:rPr lang="en-US" sz="1400" b="1" dirty="0" err="1"/>
              <a:t>Beamtime</a:t>
            </a:r>
            <a:r>
              <a:rPr lang="en-US" sz="1400" b="1" dirty="0"/>
              <a:t> Policy</a:t>
            </a:r>
            <a:endParaRPr lang="en-US" sz="1400" dirty="0"/>
          </a:p>
          <a:p>
            <a:r>
              <a:rPr lang="en-US" sz="1400" b="1" dirty="0" smtClean="0"/>
              <a:t>Proposal </a:t>
            </a:r>
            <a:r>
              <a:rPr lang="en-US" sz="1400" b="1" dirty="0"/>
              <a:t>Criteria:</a:t>
            </a:r>
            <a:endParaRPr lang="en-US" sz="1400" dirty="0"/>
          </a:p>
          <a:p>
            <a:pPr marL="182880" lvl="0" indent="-182880">
              <a:spcAft>
                <a:spcPts val="600"/>
              </a:spcAft>
              <a:buFont typeface="Arial" panose="020B0604020202020204" pitchFamily="34" charset="0"/>
              <a:buChar char="•"/>
            </a:pPr>
            <a:r>
              <a:rPr lang="en-US" sz="1400" dirty="0" smtClean="0"/>
              <a:t>Proposals </a:t>
            </a:r>
            <a:r>
              <a:rPr lang="en-US" sz="1400" dirty="0"/>
              <a:t>should advance the strategic interest of LCLS via one or more of the following:</a:t>
            </a:r>
          </a:p>
          <a:p>
            <a:pPr marL="640080" lvl="1" indent="-182880">
              <a:spcAft>
                <a:spcPts val="600"/>
              </a:spcAft>
              <a:buFont typeface="Arial" panose="020B0604020202020204" pitchFamily="34" charset="0"/>
              <a:buChar char="•"/>
            </a:pPr>
            <a:r>
              <a:rPr lang="en-US" sz="1400" dirty="0" smtClean="0"/>
              <a:t>Developing </a:t>
            </a:r>
            <a:r>
              <a:rPr lang="en-US" sz="1400" dirty="0"/>
              <a:t>LCLS staff scientists and expertise to remain at the forefront of their fields</a:t>
            </a:r>
            <a:r>
              <a:rPr lang="en-US" sz="1400" dirty="0" smtClean="0"/>
              <a:t>.</a:t>
            </a:r>
            <a:br>
              <a:rPr lang="en-US" sz="1400" dirty="0" smtClean="0"/>
            </a:br>
            <a:r>
              <a:rPr lang="en-US" sz="1400" dirty="0" smtClean="0"/>
              <a:t>(</a:t>
            </a:r>
            <a:r>
              <a:rPr lang="en-US" sz="1400" dirty="0"/>
              <a:t>This is the primary justification for preserving 10% allocation for scientific career development)</a:t>
            </a:r>
          </a:p>
          <a:p>
            <a:pPr marL="640080" lvl="1" indent="-182880">
              <a:spcAft>
                <a:spcPts val="600"/>
              </a:spcAft>
              <a:buFont typeface="Arial" panose="020B0604020202020204" pitchFamily="34" charset="0"/>
              <a:buChar char="•"/>
            </a:pPr>
            <a:r>
              <a:rPr lang="en-US" sz="1400" dirty="0" smtClean="0"/>
              <a:t>Developing </a:t>
            </a:r>
            <a:r>
              <a:rPr lang="en-US" sz="1400" dirty="0"/>
              <a:t>or demonstrating new experimental methods, technical capabilities, or instrumentation </a:t>
            </a:r>
            <a:r>
              <a:rPr lang="en-US" sz="1400" dirty="0" smtClean="0"/>
              <a:t/>
            </a:r>
            <a:br>
              <a:rPr lang="en-US" sz="1400" dirty="0" smtClean="0"/>
            </a:br>
            <a:r>
              <a:rPr lang="en-US" sz="1400" dirty="0" smtClean="0"/>
              <a:t>with </a:t>
            </a:r>
            <a:r>
              <a:rPr lang="en-US" sz="1400" dirty="0"/>
              <a:t>clear potential to enhance the science impact, and exploit the unique capabilities, of LCLS</a:t>
            </a:r>
            <a:r>
              <a:rPr lang="en-US" sz="1400" dirty="0" smtClean="0"/>
              <a:t>.</a:t>
            </a:r>
            <a:br>
              <a:rPr lang="en-US" sz="1400" dirty="0" smtClean="0"/>
            </a:br>
            <a:r>
              <a:rPr lang="en-US" sz="1400" dirty="0" smtClean="0"/>
              <a:t>(</a:t>
            </a:r>
            <a:r>
              <a:rPr lang="en-US" sz="1400" dirty="0"/>
              <a:t>Links to </a:t>
            </a:r>
            <a:r>
              <a:rPr lang="en-US" sz="1400" dirty="0" smtClean="0"/>
              <a:t>LCLS programs</a:t>
            </a:r>
            <a:r>
              <a:rPr lang="en-US" sz="1400" dirty="0"/>
              <a:t>, initiatives, or development efforts, e.g. R&amp;D, L2S-I, XIP, AIP, OIP etc. should be clearly articulated, where appropriate.)</a:t>
            </a:r>
          </a:p>
          <a:p>
            <a:pPr marL="640080" lvl="1" indent="-182880">
              <a:spcAft>
                <a:spcPts val="600"/>
              </a:spcAft>
              <a:buFont typeface="Arial" panose="020B0604020202020204" pitchFamily="34" charset="0"/>
              <a:buChar char="•"/>
            </a:pPr>
            <a:r>
              <a:rPr lang="en-US" sz="1400" dirty="0"/>
              <a:t>D</a:t>
            </a:r>
            <a:r>
              <a:rPr lang="en-US" sz="1400" dirty="0" smtClean="0"/>
              <a:t>emonstration </a:t>
            </a:r>
            <a:r>
              <a:rPr lang="en-US" sz="1400" dirty="0"/>
              <a:t>experiments to attract a new user community and/or establish a new area of science </a:t>
            </a:r>
            <a:r>
              <a:rPr lang="en-US" sz="1400" dirty="0" smtClean="0"/>
              <a:t/>
            </a:r>
            <a:br>
              <a:rPr lang="en-US" sz="1400" dirty="0" smtClean="0"/>
            </a:br>
            <a:r>
              <a:rPr lang="en-US" sz="1400" dirty="0" smtClean="0"/>
              <a:t>where </a:t>
            </a:r>
            <a:r>
              <a:rPr lang="en-US" sz="1400" dirty="0"/>
              <a:t>LCLS will have a significant impact.</a:t>
            </a:r>
          </a:p>
          <a:p>
            <a:pPr marL="640080" lvl="1" indent="-182880">
              <a:spcAft>
                <a:spcPts val="600"/>
              </a:spcAft>
              <a:buFont typeface="Arial" panose="020B0604020202020204" pitchFamily="34" charset="0"/>
              <a:buChar char="•"/>
            </a:pPr>
            <a:r>
              <a:rPr lang="en-US" sz="1400" dirty="0" smtClean="0"/>
              <a:t>Enhancing </a:t>
            </a:r>
            <a:r>
              <a:rPr lang="en-US" sz="1400" dirty="0"/>
              <a:t>the operational effectiveness of LCLS.</a:t>
            </a:r>
          </a:p>
          <a:p>
            <a:pPr marL="182880" lvl="0" indent="-182880">
              <a:spcAft>
                <a:spcPts val="600"/>
              </a:spcAft>
              <a:buFont typeface="Arial" panose="020B0604020202020204" pitchFamily="34" charset="0"/>
              <a:buChar char="•"/>
            </a:pPr>
            <a:r>
              <a:rPr lang="en-US" sz="1400" dirty="0" smtClean="0"/>
              <a:t>Activities </a:t>
            </a:r>
            <a:r>
              <a:rPr lang="en-US" sz="1400" dirty="0"/>
              <a:t>should not take the form of a measurement using a previously demonstrated technique, or other straightforward use of LCLS. Such proposals should be submitted via the PRP process. </a:t>
            </a:r>
          </a:p>
          <a:p>
            <a:pPr marL="182880" lvl="0" indent="-182880">
              <a:spcAft>
                <a:spcPts val="600"/>
              </a:spcAft>
              <a:buFont typeface="Arial" panose="020B0604020202020204" pitchFamily="34" charset="0"/>
              <a:buChar char="•"/>
            </a:pPr>
            <a:r>
              <a:rPr lang="en-US" sz="1400" dirty="0" smtClean="0"/>
              <a:t>It </a:t>
            </a:r>
            <a:r>
              <a:rPr lang="en-US" sz="1400" dirty="0"/>
              <a:t>is noted that there is some overlap in the missions of the In-House program and the M&amp;I PRP. It is up to the proposing scientist to decide the most suitable avenue for a given proposal. Duplicate submissions are typically discouraged but will be </a:t>
            </a:r>
            <a:r>
              <a:rPr lang="en-US" sz="1400" dirty="0" smtClean="0"/>
              <a:t>allowed for M&amp;I.</a:t>
            </a:r>
            <a:endParaRPr lang="en-US" sz="1400" dirty="0"/>
          </a:p>
          <a:p>
            <a:pPr marL="182880" lvl="0" indent="-182880">
              <a:spcAft>
                <a:spcPts val="600"/>
              </a:spcAft>
              <a:buFont typeface="Arial" panose="020B0604020202020204" pitchFamily="34" charset="0"/>
              <a:buChar char="•"/>
            </a:pPr>
            <a:r>
              <a:rPr lang="en-US" sz="1400" dirty="0" smtClean="0"/>
              <a:t>Activities </a:t>
            </a:r>
            <a:r>
              <a:rPr lang="en-US" sz="1400" dirty="0"/>
              <a:t>must be driven by LCLS scientists. Collaboration is strongly encouraged, but it is important that the contributions and roles of collaborators are well-defined and justified, with a clear leadership position taken by the lead LCLS scientist.</a:t>
            </a:r>
          </a:p>
          <a:p>
            <a:pPr marL="182880" lvl="0" indent="-182880">
              <a:spcAft>
                <a:spcPts val="600"/>
              </a:spcAft>
              <a:buFont typeface="Arial" panose="020B0604020202020204" pitchFamily="34" charset="0"/>
              <a:buChar char="•"/>
            </a:pPr>
            <a:r>
              <a:rPr lang="en-US" sz="1400" dirty="0" smtClean="0"/>
              <a:t>A </a:t>
            </a:r>
            <a:r>
              <a:rPr lang="en-US" sz="1400" dirty="0"/>
              <a:t>follow-up summary of results and impact from in-house </a:t>
            </a:r>
            <a:r>
              <a:rPr lang="en-US" sz="1400" dirty="0" err="1"/>
              <a:t>beamtime</a:t>
            </a:r>
            <a:r>
              <a:rPr lang="en-US" sz="1400" dirty="0"/>
              <a:t> is required (internal), and peer-reviewed publication is expected (as appropriate). Prior productivity/impact will be considered in allocation of future in-house </a:t>
            </a:r>
            <a:r>
              <a:rPr lang="en-US" sz="1400" dirty="0" err="1"/>
              <a:t>beamtime</a:t>
            </a:r>
            <a:r>
              <a:rPr lang="en-US" sz="1400" dirty="0" smtClean="0"/>
              <a:t>.</a:t>
            </a:r>
          </a:p>
          <a:p>
            <a:pPr marL="182880" lvl="0" indent="-182880">
              <a:spcAft>
                <a:spcPts val="600"/>
              </a:spcAft>
              <a:buFont typeface="Arial" panose="020B0604020202020204" pitchFamily="34" charset="0"/>
              <a:buChar char="•"/>
            </a:pPr>
            <a:endParaRPr lang="en-US" sz="1400" dirty="0"/>
          </a:p>
        </p:txBody>
      </p:sp>
      <p:sp>
        <p:nvSpPr>
          <p:cNvPr id="6" name="Rounded Rectangle 5"/>
          <p:cNvSpPr/>
          <p:nvPr/>
        </p:nvSpPr>
        <p:spPr>
          <a:xfrm>
            <a:off x="32656" y="2933701"/>
            <a:ext cx="9035144" cy="2590799"/>
          </a:xfrm>
          <a:prstGeom prst="roundRect">
            <a:avLst>
              <a:gd name="adj" fmla="val 505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228835" y="113542"/>
            <a:ext cx="1838965" cy="534158"/>
          </a:xfrm>
          <a:prstGeom prst="rect">
            <a:avLst/>
          </a:prstGeom>
        </p:spPr>
        <p:style>
          <a:lnRef idx="0">
            <a:schemeClr val="accent2"/>
          </a:lnRef>
          <a:fillRef idx="3">
            <a:schemeClr val="accent2"/>
          </a:fillRef>
          <a:effectRef idx="3">
            <a:schemeClr val="accent2"/>
          </a:effectRef>
          <a:fontRef idx="minor">
            <a:schemeClr val="lt1"/>
          </a:fontRef>
        </p:style>
        <p:txBody>
          <a:bodyPr wrap="none" rtlCol="0" anchor="ctr">
            <a:spAutoFit/>
          </a:bodyPr>
          <a:lstStyle/>
          <a:p>
            <a:r>
              <a:rPr lang="en-US" b="1" dirty="0" smtClean="0"/>
              <a:t>Proposals Due:</a:t>
            </a:r>
          </a:p>
          <a:p>
            <a:r>
              <a:rPr lang="en-US" b="1" dirty="0" smtClean="0"/>
              <a:t>8 am Mon. 10/14</a:t>
            </a:r>
            <a:endParaRPr lang="en-US" b="1" dirty="0"/>
          </a:p>
        </p:txBody>
      </p:sp>
    </p:spTree>
    <p:extLst>
      <p:ext uri="{BB962C8B-B14F-4D97-AF65-F5344CB8AC3E}">
        <p14:creationId xmlns:p14="http://schemas.microsoft.com/office/powerpoint/2010/main" val="953618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22860"/>
            <a:ext cx="9067800" cy="5375831"/>
          </a:xfrm>
          <a:prstGeom prst="rect">
            <a:avLst/>
          </a:prstGeom>
        </p:spPr>
        <p:txBody>
          <a:bodyPr wrap="square">
            <a:spAutoFit/>
          </a:bodyPr>
          <a:lstStyle/>
          <a:p>
            <a:pPr>
              <a:spcAft>
                <a:spcPts val="1200"/>
              </a:spcAft>
            </a:pPr>
            <a:r>
              <a:rPr lang="en-US" sz="1600" b="1" dirty="0"/>
              <a:t>In House Proposal </a:t>
            </a:r>
            <a:r>
              <a:rPr lang="en-US" sz="1600" b="1" dirty="0" smtClean="0"/>
              <a:t>Scoring</a:t>
            </a:r>
            <a:endParaRPr lang="en-US" sz="1600" dirty="0"/>
          </a:p>
          <a:p>
            <a:r>
              <a:rPr lang="en-US" sz="1400" b="1" dirty="0" smtClean="0"/>
              <a:t>Criteria </a:t>
            </a:r>
            <a:r>
              <a:rPr lang="en-US" sz="1400" b="1" dirty="0"/>
              <a:t>#1: Appropriateness of the proposal for in-house </a:t>
            </a:r>
            <a:r>
              <a:rPr lang="en-US" sz="1400" b="1" dirty="0" smtClean="0"/>
              <a:t>time</a:t>
            </a:r>
          </a:p>
          <a:p>
            <a:pPr>
              <a:spcAft>
                <a:spcPts val="1200"/>
              </a:spcAft>
            </a:pPr>
            <a:r>
              <a:rPr lang="en-US" sz="1400" dirty="0" smtClean="0"/>
              <a:t>Appropriate for in-house (outside PRP scope), could potentially compete through PRP, not appropriate </a:t>
            </a:r>
            <a:r>
              <a:rPr lang="en-US" sz="1400" dirty="0"/>
              <a:t>for in-house</a:t>
            </a:r>
          </a:p>
          <a:p>
            <a:r>
              <a:rPr lang="en-US" sz="1400" b="1" dirty="0" smtClean="0"/>
              <a:t>Criteria </a:t>
            </a:r>
            <a:r>
              <a:rPr lang="en-US" sz="1400" b="1" dirty="0"/>
              <a:t>#2: Commissioning</a:t>
            </a:r>
            <a:endParaRPr lang="en-US" sz="1400" dirty="0"/>
          </a:p>
          <a:p>
            <a:pPr>
              <a:spcAft>
                <a:spcPts val="1200"/>
              </a:spcAft>
            </a:pPr>
            <a:r>
              <a:rPr lang="en-US" sz="1400" dirty="0"/>
              <a:t>Commissioning and technical development of new instrumentation. Links to LCLS strategic development plan or development efforts (e.g. R&amp;D, L2S-I, XIP, AIP, OIP etc.) are clearly articulated, where appropriate.</a:t>
            </a:r>
          </a:p>
          <a:p>
            <a:r>
              <a:rPr lang="en-US" sz="1400" b="1" dirty="0"/>
              <a:t>Criteria #3: Career Development</a:t>
            </a:r>
            <a:endParaRPr lang="en-US" sz="1400" dirty="0"/>
          </a:p>
          <a:p>
            <a:pPr>
              <a:spcAft>
                <a:spcPts val="1200"/>
              </a:spcAft>
            </a:pPr>
            <a:r>
              <a:rPr lang="en-US" sz="1400" dirty="0"/>
              <a:t>Proposal presents a clear and compelling case for the career development of LCLS scientist(s), and is essential for them to remain at the forefront of their field</a:t>
            </a:r>
            <a:r>
              <a:rPr lang="en-US" sz="1400" dirty="0" smtClean="0"/>
              <a:t>.</a:t>
            </a:r>
            <a:endParaRPr lang="en-US" sz="1400" dirty="0"/>
          </a:p>
          <a:p>
            <a:r>
              <a:rPr lang="en-US" sz="1400" b="1" dirty="0" smtClean="0"/>
              <a:t>Criteria </a:t>
            </a:r>
            <a:r>
              <a:rPr lang="en-US" sz="1400" b="1" dirty="0"/>
              <a:t>#4: New Experimental Methods</a:t>
            </a:r>
            <a:endParaRPr lang="en-US" sz="1400" dirty="0"/>
          </a:p>
          <a:p>
            <a:pPr>
              <a:spcAft>
                <a:spcPts val="1200"/>
              </a:spcAft>
            </a:pPr>
            <a:r>
              <a:rPr lang="en-US" sz="1400" dirty="0"/>
              <a:t>Proposal will develop or demonstrate new experimental methods, technical capabilities, or instrumentation with clear potential to enhance the science impact, and exploit the unique capabilities of LCLS. Links to the LCLS strategic development plan or development efforts (e.g. R&amp;D, L2S-I, XIP, AIP, OIP etc.) are clearly articulated, where appropriate</a:t>
            </a:r>
            <a:r>
              <a:rPr lang="en-US" sz="1400" dirty="0" smtClean="0"/>
              <a:t>.</a:t>
            </a:r>
            <a:endParaRPr lang="en-US" sz="1400" dirty="0"/>
          </a:p>
          <a:p>
            <a:r>
              <a:rPr lang="en-US" sz="1400" b="1" dirty="0" smtClean="0"/>
              <a:t>Criteria </a:t>
            </a:r>
            <a:r>
              <a:rPr lang="en-US" sz="1400" b="1" dirty="0"/>
              <a:t>#5: Demonstration Experiments, New User Community</a:t>
            </a:r>
            <a:endParaRPr lang="en-US" sz="1400" dirty="0"/>
          </a:p>
          <a:p>
            <a:pPr>
              <a:spcAft>
                <a:spcPts val="1200"/>
              </a:spcAft>
            </a:pPr>
            <a:r>
              <a:rPr lang="en-US" sz="1400" dirty="0"/>
              <a:t>Proposed experiments will attract a new user community and/or establish a new area of science where LCLS will have a significant impact</a:t>
            </a:r>
            <a:r>
              <a:rPr lang="en-US" sz="1400" dirty="0" smtClean="0"/>
              <a:t>.</a:t>
            </a:r>
            <a:endParaRPr lang="en-US" sz="1400" dirty="0"/>
          </a:p>
          <a:p>
            <a:r>
              <a:rPr lang="en-US" sz="1400" b="1" dirty="0" smtClean="0"/>
              <a:t>Criteria </a:t>
            </a:r>
            <a:r>
              <a:rPr lang="en-US" sz="1400" b="1" dirty="0"/>
              <a:t>#6: Operations</a:t>
            </a:r>
            <a:endParaRPr lang="en-US" sz="1400" dirty="0"/>
          </a:p>
          <a:p>
            <a:pPr>
              <a:spcAft>
                <a:spcPts val="400"/>
              </a:spcAft>
            </a:pPr>
            <a:r>
              <a:rPr lang="en-US" sz="1400" dirty="0"/>
              <a:t>Proposal will significantly enhance the operational effectiveness of LCLS (e.g. efficiency or effectiveness in executing experiments and/or analyzing results</a:t>
            </a:r>
            <a:r>
              <a:rPr lang="en-US" sz="1400" dirty="0" smtClean="0"/>
              <a:t>)</a:t>
            </a:r>
            <a:endParaRPr lang="en-US" sz="1400" dirty="0"/>
          </a:p>
          <a:p>
            <a:endParaRPr lang="en-US" sz="1400" dirty="0"/>
          </a:p>
        </p:txBody>
      </p:sp>
      <p:sp>
        <p:nvSpPr>
          <p:cNvPr id="3" name="Rectangle 2"/>
          <p:cNvSpPr/>
          <p:nvPr/>
        </p:nvSpPr>
        <p:spPr>
          <a:xfrm>
            <a:off x="5943600" y="532805"/>
            <a:ext cx="2971800" cy="4001095"/>
          </a:xfrm>
          <a:prstGeom prst="rect">
            <a:avLst/>
          </a:prstGeom>
          <a:solidFill>
            <a:schemeClr val="accent5">
              <a:lumMod val="20000"/>
              <a:lumOff val="80000"/>
            </a:schemeClr>
          </a:solidFill>
          <a:ln>
            <a:solidFill>
              <a:schemeClr val="bg1">
                <a:lumMod val="75000"/>
              </a:schemeClr>
            </a:solidFill>
          </a:ln>
          <a:effectLst>
            <a:outerShdw blurRad="50800" dist="38100" dir="2700000" algn="tl" rotWithShape="0">
              <a:prstClr val="black">
                <a:alpha val="40000"/>
              </a:prstClr>
            </a:outerShdw>
          </a:effectLst>
        </p:spPr>
        <p:txBody>
          <a:bodyPr wrap="square">
            <a:spAutoFit/>
          </a:bodyPr>
          <a:lstStyle/>
          <a:p>
            <a:pPr marL="171450" indent="-171450">
              <a:spcAft>
                <a:spcPts val="12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All proposals to be evaluated </a:t>
            </a:r>
            <a:r>
              <a:rPr lang="en-US" sz="1600" dirty="0">
                <a:latin typeface="Arial" panose="020B0604020202020204" pitchFamily="34" charset="0"/>
                <a:cs typeface="Arial" panose="020B0604020202020204" pitchFamily="34" charset="0"/>
              </a:rPr>
              <a:t>across all criteria</a:t>
            </a:r>
          </a:p>
          <a:p>
            <a:pPr marL="171450" indent="-171450">
              <a:spcAft>
                <a:spcPts val="1200"/>
              </a:spcAft>
              <a:buFont typeface="Arial" panose="020B0604020202020204" pitchFamily="34" charset="0"/>
              <a:buChar char="•"/>
            </a:pPr>
            <a:r>
              <a:rPr lang="en-US" sz="1600" dirty="0">
                <a:latin typeface="Arial" panose="020B0604020202020204" pitchFamily="34" charset="0"/>
                <a:cs typeface="Arial" panose="020B0604020202020204" pitchFamily="34" charset="0"/>
              </a:rPr>
              <a:t>Strongest proposals </a:t>
            </a:r>
            <a:r>
              <a:rPr lang="en-US" sz="1600" dirty="0" smtClean="0">
                <a:latin typeface="Arial" panose="020B0604020202020204" pitchFamily="34" charset="0"/>
                <a:cs typeface="Arial" panose="020B0604020202020204" pitchFamily="34" charset="0"/>
              </a:rPr>
              <a:t>should have good scores in </a:t>
            </a:r>
            <a:r>
              <a:rPr lang="en-US" sz="1600" dirty="0">
                <a:latin typeface="Arial" panose="020B0604020202020204" pitchFamily="34" charset="0"/>
                <a:cs typeface="Arial" panose="020B0604020202020204" pitchFamily="34" charset="0"/>
              </a:rPr>
              <a:t>more than one </a:t>
            </a:r>
            <a:r>
              <a:rPr lang="en-US" sz="1600" dirty="0" smtClean="0">
                <a:latin typeface="Arial" panose="020B0604020202020204" pitchFamily="34" charset="0"/>
                <a:cs typeface="Arial" panose="020B0604020202020204" pitchFamily="34" charset="0"/>
              </a:rPr>
              <a:t>category</a:t>
            </a:r>
          </a:p>
          <a:p>
            <a:pPr marL="171450" indent="-171450">
              <a:spcAft>
                <a:spcPts val="12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At </a:t>
            </a:r>
            <a:r>
              <a:rPr lang="en-US" sz="1600" dirty="0">
                <a:latin typeface="Arial" panose="020B0604020202020204" pitchFamily="34" charset="0"/>
                <a:cs typeface="Arial" panose="020B0604020202020204" pitchFamily="34" charset="0"/>
              </a:rPr>
              <a:t>least 10% of in-house allocations will be justified predominantly by career-development </a:t>
            </a:r>
            <a:r>
              <a:rPr lang="en-US" sz="1600" dirty="0" smtClean="0">
                <a:latin typeface="Arial" panose="020B0604020202020204" pitchFamily="34" charset="0"/>
                <a:cs typeface="Arial" panose="020B0604020202020204" pitchFamily="34" charset="0"/>
              </a:rPr>
              <a:t>needs</a:t>
            </a:r>
          </a:p>
          <a:p>
            <a:pPr marL="171450" indent="-171450">
              <a:spcAft>
                <a:spcPts val="12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Basic needs for facility ops, e.g. commissioning needs, will not displace career-development below 10% level</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5655672" y="46264"/>
            <a:ext cx="3436620" cy="305233"/>
          </a:xfrm>
          <a:prstGeom prst="rect">
            <a:avLst/>
          </a:prstGeom>
        </p:spPr>
        <p:style>
          <a:lnRef idx="0">
            <a:schemeClr val="accent2"/>
          </a:lnRef>
          <a:fillRef idx="3">
            <a:schemeClr val="accent2"/>
          </a:fillRef>
          <a:effectRef idx="3">
            <a:schemeClr val="accent2"/>
          </a:effectRef>
          <a:fontRef idx="minor">
            <a:schemeClr val="lt1"/>
          </a:fontRef>
        </p:style>
        <p:txBody>
          <a:bodyPr wrap="square" rtlCol="0" anchor="ctr">
            <a:spAutoFit/>
          </a:bodyPr>
          <a:lstStyle/>
          <a:p>
            <a:pPr algn="ctr"/>
            <a:r>
              <a:rPr lang="en-US" b="1" dirty="0" smtClean="0"/>
              <a:t>Proposals Due: 8 am Mon. 10/14</a:t>
            </a:r>
            <a:endParaRPr lang="en-US" b="1" dirty="0"/>
          </a:p>
        </p:txBody>
      </p:sp>
    </p:spTree>
    <p:extLst>
      <p:ext uri="{BB962C8B-B14F-4D97-AF65-F5344CB8AC3E}">
        <p14:creationId xmlns:p14="http://schemas.microsoft.com/office/powerpoint/2010/main" val="387954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181100"/>
            <a:ext cx="9296400" cy="3647152"/>
          </a:xfrm>
          <a:prstGeom prst="rect">
            <a:avLst/>
          </a:prstGeom>
        </p:spPr>
        <p:txBody>
          <a:bodyPr wrap="square">
            <a:spAutoFit/>
          </a:bodyPr>
          <a:lstStyle/>
          <a:p>
            <a:pPr>
              <a:spcAft>
                <a:spcPts val="600"/>
              </a:spcAft>
            </a:pPr>
            <a:r>
              <a:rPr lang="en-US" b="1" dirty="0"/>
              <a:t>In-House </a:t>
            </a:r>
            <a:r>
              <a:rPr lang="en-US" b="1" dirty="0" err="1"/>
              <a:t>Beamtime</a:t>
            </a:r>
            <a:r>
              <a:rPr lang="en-US" b="1" dirty="0"/>
              <a:t> Review Committee:</a:t>
            </a:r>
          </a:p>
          <a:p>
            <a:r>
              <a:rPr lang="en-US" dirty="0"/>
              <a:t>• LCLS Deputy for Science* [Chair]</a:t>
            </a:r>
          </a:p>
          <a:p>
            <a:r>
              <a:rPr lang="en-US" dirty="0"/>
              <a:t>• SRD Director</a:t>
            </a:r>
            <a:r>
              <a:rPr lang="en-US" dirty="0" smtClean="0"/>
              <a:t>*</a:t>
            </a:r>
            <a:endParaRPr lang="en-US" dirty="0"/>
          </a:p>
          <a:p>
            <a:r>
              <a:rPr lang="en-US" dirty="0"/>
              <a:t>• HXR Department Head</a:t>
            </a:r>
          </a:p>
          <a:p>
            <a:r>
              <a:rPr lang="en-US" dirty="0"/>
              <a:t>• SXR Department Head</a:t>
            </a:r>
          </a:p>
          <a:p>
            <a:r>
              <a:rPr lang="en-US" dirty="0"/>
              <a:t>• MEC Department Head</a:t>
            </a:r>
          </a:p>
          <a:p>
            <a:r>
              <a:rPr lang="en-US" dirty="0"/>
              <a:t>• Detector Department </a:t>
            </a:r>
            <a:r>
              <a:rPr lang="en-US" dirty="0" smtClean="0"/>
              <a:t>Head</a:t>
            </a:r>
          </a:p>
          <a:p>
            <a:endParaRPr lang="en-US" dirty="0"/>
          </a:p>
          <a:p>
            <a:endParaRPr lang="en-US" dirty="0"/>
          </a:p>
          <a:p>
            <a:endParaRPr lang="en-US" sz="1400" dirty="0" smtClean="0"/>
          </a:p>
          <a:p>
            <a:r>
              <a:rPr lang="en-US" sz="1400" dirty="0" smtClean="0"/>
              <a:t>*</a:t>
            </a:r>
            <a:r>
              <a:rPr lang="en-US" sz="1400" dirty="0"/>
              <a:t>excluded from submitting proposals as scientific lead</a:t>
            </a:r>
          </a:p>
          <a:p>
            <a:endParaRPr lang="en-US" i="1" dirty="0" smtClean="0"/>
          </a:p>
          <a:p>
            <a:r>
              <a:rPr lang="en-US" i="1" dirty="0" smtClean="0"/>
              <a:t>Committee </a:t>
            </a:r>
            <a:r>
              <a:rPr lang="en-US" i="1" dirty="0"/>
              <a:t>recommendations are made to the LCLS </a:t>
            </a:r>
            <a:r>
              <a:rPr lang="en-US" i="1" dirty="0" smtClean="0"/>
              <a:t>Director for allocation </a:t>
            </a:r>
            <a:r>
              <a:rPr lang="en-US" i="1" dirty="0"/>
              <a:t>of LCLS </a:t>
            </a:r>
            <a:r>
              <a:rPr lang="en-US" i="1" dirty="0" err="1"/>
              <a:t>beamtime</a:t>
            </a:r>
            <a:endParaRPr lang="en-US" dirty="0"/>
          </a:p>
        </p:txBody>
      </p:sp>
      <p:sp>
        <p:nvSpPr>
          <p:cNvPr id="4" name="Rectangle 3"/>
          <p:cNvSpPr/>
          <p:nvPr/>
        </p:nvSpPr>
        <p:spPr>
          <a:xfrm>
            <a:off x="4572000" y="1524167"/>
            <a:ext cx="4572000" cy="2031325"/>
          </a:xfrm>
          <a:prstGeom prst="rect">
            <a:avLst/>
          </a:prstGeom>
        </p:spPr>
        <p:txBody>
          <a:bodyPr wrap="square">
            <a:spAutoFit/>
          </a:bodyPr>
          <a:lstStyle/>
          <a:p>
            <a:r>
              <a:rPr lang="en-US" dirty="0" smtClean="0"/>
              <a:t>• </a:t>
            </a:r>
            <a:r>
              <a:rPr lang="en-US" dirty="0"/>
              <a:t>SED </a:t>
            </a:r>
            <a:r>
              <a:rPr lang="en-US" dirty="0" smtClean="0"/>
              <a:t>Department </a:t>
            </a:r>
            <a:r>
              <a:rPr lang="en-US" dirty="0"/>
              <a:t>Head</a:t>
            </a:r>
          </a:p>
          <a:p>
            <a:r>
              <a:rPr lang="en-US" dirty="0"/>
              <a:t>• Laser Division Leader</a:t>
            </a:r>
          </a:p>
          <a:p>
            <a:r>
              <a:rPr lang="en-US" dirty="0"/>
              <a:t>• R&amp;D Program Leads</a:t>
            </a:r>
          </a:p>
          <a:p>
            <a:r>
              <a:rPr lang="en-US" dirty="0"/>
              <a:t>• PCDS Division Leader, or representative</a:t>
            </a:r>
          </a:p>
          <a:p>
            <a:r>
              <a:rPr lang="en-US" dirty="0"/>
              <a:t>• AD representative for MD time</a:t>
            </a:r>
          </a:p>
          <a:p>
            <a:r>
              <a:rPr lang="en-US" dirty="0"/>
              <a:t>• 3 LCLS </a:t>
            </a:r>
            <a:r>
              <a:rPr lang="en-US" dirty="0" smtClean="0"/>
              <a:t>scientists</a:t>
            </a:r>
            <a:br>
              <a:rPr lang="en-US" dirty="0" smtClean="0"/>
            </a:br>
            <a:r>
              <a:rPr lang="en-US" dirty="0" smtClean="0"/>
              <a:t>   (rotating </a:t>
            </a:r>
            <a:r>
              <a:rPr lang="en-US" dirty="0"/>
              <a:t>– selected </a:t>
            </a:r>
            <a:r>
              <a:rPr lang="en-US" dirty="0" smtClean="0"/>
              <a:t>from HXR</a:t>
            </a:r>
            <a:r>
              <a:rPr lang="en-US" dirty="0"/>
              <a:t>, SXR, MEC</a:t>
            </a:r>
            <a:r>
              <a:rPr lang="en-US" dirty="0" smtClean="0"/>
              <a:t>)</a:t>
            </a:r>
            <a:endParaRPr lang="en-US" dirty="0"/>
          </a:p>
        </p:txBody>
      </p:sp>
    </p:spTree>
    <p:extLst>
      <p:ext uri="{BB962C8B-B14F-4D97-AF65-F5344CB8AC3E}">
        <p14:creationId xmlns:p14="http://schemas.microsoft.com/office/powerpoint/2010/main" val="273501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715627"/>
          </a:xfrm>
        </p:spPr>
        <p:txBody>
          <a:bodyPr/>
          <a:lstStyle/>
          <a:p>
            <a:r>
              <a:rPr lang="en-US" dirty="0" smtClean="0"/>
              <a:t>2019 SSRL/LCLS Users’ Meeting</a:t>
            </a:r>
            <a:endParaRPr lang="en-US" dirty="0"/>
          </a:p>
        </p:txBody>
      </p:sp>
      <p:pic>
        <p:nvPicPr>
          <p:cNvPr id="4" name="Picture 3"/>
          <p:cNvPicPr>
            <a:picLocks noChangeAspect="1"/>
          </p:cNvPicPr>
          <p:nvPr/>
        </p:nvPicPr>
        <p:blipFill rotWithShape="1">
          <a:blip r:embed="rId2"/>
          <a:srcRect l="34171" t="26389" r="26273" b="2375"/>
          <a:stretch/>
        </p:blipFill>
        <p:spPr>
          <a:xfrm>
            <a:off x="105742" y="723900"/>
            <a:ext cx="4343954" cy="4237373"/>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6" name="Picture 5"/>
          <p:cNvPicPr>
            <a:picLocks noChangeAspect="1"/>
          </p:cNvPicPr>
          <p:nvPr/>
        </p:nvPicPr>
        <p:blipFill rotWithShape="1">
          <a:blip r:embed="rId3"/>
          <a:srcRect l="34512" t="69559" r="22254" b="5000"/>
          <a:stretch/>
        </p:blipFill>
        <p:spPr>
          <a:xfrm>
            <a:off x="4534861" y="723311"/>
            <a:ext cx="4486835" cy="1487090"/>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7" name="Rounded Rectangle 6"/>
          <p:cNvSpPr/>
          <p:nvPr/>
        </p:nvSpPr>
        <p:spPr>
          <a:xfrm>
            <a:off x="281747" y="1296928"/>
            <a:ext cx="1669997" cy="1553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81747" y="2000098"/>
            <a:ext cx="1524000" cy="1737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1746" y="1699132"/>
            <a:ext cx="2385253" cy="1677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635946" y="1129160"/>
            <a:ext cx="3974654" cy="4329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04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330"/>
            <a:ext cx="8229600" cy="650570"/>
          </a:xfrm>
        </p:spPr>
        <p:txBody>
          <a:bodyPr/>
          <a:lstStyle/>
          <a:p>
            <a:r>
              <a:rPr lang="en-US" dirty="0" smtClean="0"/>
              <a:t>LCLS SAC Meeting: Oct. 17-18</a:t>
            </a:r>
            <a:endParaRPr lang="en-US" dirty="0"/>
          </a:p>
        </p:txBody>
      </p:sp>
      <p:sp>
        <p:nvSpPr>
          <p:cNvPr id="3" name="Content Placeholder 2"/>
          <p:cNvSpPr>
            <a:spLocks noGrp="1"/>
          </p:cNvSpPr>
          <p:nvPr>
            <p:ph idx="1"/>
          </p:nvPr>
        </p:nvSpPr>
        <p:spPr>
          <a:xfrm>
            <a:off x="304800" y="876300"/>
            <a:ext cx="8153400" cy="3771636"/>
          </a:xfrm>
        </p:spPr>
        <p:txBody>
          <a:bodyPr>
            <a:normAutofit fontScale="92500" lnSpcReduction="20000"/>
          </a:bodyPr>
          <a:lstStyle/>
          <a:p>
            <a:pPr marL="0" indent="0">
              <a:buNone/>
            </a:pPr>
            <a:r>
              <a:rPr lang="en-US" i="1" dirty="0" smtClean="0"/>
              <a:t>Partial list of topics:</a:t>
            </a:r>
          </a:p>
          <a:p>
            <a:r>
              <a:rPr lang="en-US" dirty="0" smtClean="0"/>
              <a:t>Discussion of Scientific Campaigns</a:t>
            </a:r>
          </a:p>
          <a:p>
            <a:pPr lvl="1"/>
            <a:r>
              <a:rPr lang="en-US" dirty="0" smtClean="0"/>
              <a:t>Overview and initial assessment of current proposals</a:t>
            </a:r>
          </a:p>
          <a:p>
            <a:pPr lvl="1"/>
            <a:r>
              <a:rPr lang="en-US" dirty="0" smtClean="0"/>
              <a:t>Future target areas for science campaigns</a:t>
            </a:r>
          </a:p>
          <a:p>
            <a:r>
              <a:rPr lang="en-US" dirty="0" smtClean="0"/>
              <a:t>LCLS-II Early Science Plans</a:t>
            </a:r>
          </a:p>
          <a:p>
            <a:pPr lvl="1"/>
            <a:r>
              <a:rPr lang="en-US" dirty="0" smtClean="0"/>
              <a:t>TMO (Peter Walter)</a:t>
            </a:r>
          </a:p>
          <a:p>
            <a:pPr lvl="1"/>
            <a:r>
              <a:rPr lang="en-US" dirty="0" err="1" smtClean="0"/>
              <a:t>ChemRIXS</a:t>
            </a:r>
            <a:r>
              <a:rPr lang="en-US" dirty="0" smtClean="0"/>
              <a:t> (Georgi Dakovski)</a:t>
            </a:r>
          </a:p>
          <a:p>
            <a:r>
              <a:rPr lang="en-US" dirty="0" smtClean="0"/>
              <a:t>Science &amp; Instrumentation Reviews</a:t>
            </a:r>
          </a:p>
          <a:p>
            <a:pPr lvl="1"/>
            <a:r>
              <a:rPr lang="en-US" dirty="0" smtClean="0"/>
              <a:t>Report on Sept. 5-6 review:</a:t>
            </a:r>
            <a:br>
              <a:rPr lang="en-US" dirty="0" smtClean="0"/>
            </a:br>
            <a:r>
              <a:rPr lang="en-US" i="1" dirty="0" smtClean="0"/>
              <a:t>Materials Science &amp; Condensed Matter Physics with Hard X-ray Methods</a:t>
            </a:r>
          </a:p>
          <a:p>
            <a:pPr lvl="1"/>
            <a:r>
              <a:rPr lang="en-US" dirty="0" smtClean="0"/>
              <a:t>Plans for upcoming reviews</a:t>
            </a:r>
          </a:p>
          <a:p>
            <a:r>
              <a:rPr lang="en-US" dirty="0" smtClean="0"/>
              <a:t>LCLS Detector Development </a:t>
            </a:r>
            <a:r>
              <a:rPr lang="en-US" dirty="0" smtClean="0"/>
              <a:t>Strategy</a:t>
            </a:r>
          </a:p>
          <a:p>
            <a:r>
              <a:rPr lang="en-US" dirty="0" smtClean="0"/>
              <a:t>…..</a:t>
            </a:r>
            <a:endParaRPr lang="en-US" dirty="0"/>
          </a:p>
        </p:txBody>
      </p:sp>
    </p:spTree>
    <p:extLst>
      <p:ext uri="{BB962C8B-B14F-4D97-AF65-F5344CB8AC3E}">
        <p14:creationId xmlns:p14="http://schemas.microsoft.com/office/powerpoint/2010/main" val="282029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500"/>
            <a:ext cx="8229600" cy="537661"/>
          </a:xfrm>
        </p:spPr>
        <p:txBody>
          <a:bodyPr/>
          <a:lstStyle/>
          <a:p>
            <a:r>
              <a:rPr lang="en-US" dirty="0"/>
              <a:t>LCLS Science &amp; Instrumentation </a:t>
            </a:r>
            <a:r>
              <a:rPr lang="en-US" dirty="0" smtClean="0"/>
              <a:t>Reviews</a:t>
            </a:r>
            <a:endParaRPr lang="en-US" b="0" dirty="0"/>
          </a:p>
        </p:txBody>
      </p:sp>
      <p:sp>
        <p:nvSpPr>
          <p:cNvPr id="3" name="Content Placeholder 2"/>
          <p:cNvSpPr>
            <a:spLocks noGrp="1"/>
          </p:cNvSpPr>
          <p:nvPr>
            <p:ph idx="1"/>
          </p:nvPr>
        </p:nvSpPr>
        <p:spPr>
          <a:xfrm>
            <a:off x="76200" y="800100"/>
            <a:ext cx="9144000" cy="4343400"/>
          </a:xfrm>
        </p:spPr>
        <p:txBody>
          <a:bodyPr>
            <a:noAutofit/>
          </a:bodyPr>
          <a:lstStyle/>
          <a:p>
            <a:pPr>
              <a:lnSpc>
                <a:spcPct val="120000"/>
              </a:lnSpc>
            </a:pPr>
            <a:r>
              <a:rPr lang="en-US" sz="1600" dirty="0"/>
              <a:t>O</a:t>
            </a:r>
            <a:r>
              <a:rPr lang="en-US" sz="1600" dirty="0" smtClean="0"/>
              <a:t>ngoing </a:t>
            </a:r>
            <a:r>
              <a:rPr lang="en-US" sz="1600" dirty="0"/>
              <a:t>periodic assessment </a:t>
            </a:r>
            <a:r>
              <a:rPr lang="en-US" sz="1600" dirty="0" smtClean="0"/>
              <a:t>activity</a:t>
            </a:r>
          </a:p>
          <a:p>
            <a:pPr lvl="1">
              <a:lnSpc>
                <a:spcPct val="120000"/>
              </a:lnSpc>
              <a:spcAft>
                <a:spcPts val="300"/>
              </a:spcAft>
            </a:pPr>
            <a:r>
              <a:rPr lang="en-US" sz="1400" dirty="0" smtClean="0"/>
              <a:t>Periodic reviews covering each area every ~3 years in steady-state</a:t>
            </a:r>
          </a:p>
          <a:p>
            <a:pPr lvl="1">
              <a:lnSpc>
                <a:spcPct val="120000"/>
              </a:lnSpc>
              <a:spcAft>
                <a:spcPts val="300"/>
              </a:spcAft>
            </a:pPr>
            <a:r>
              <a:rPr lang="en-US" sz="1400" dirty="0" smtClean="0"/>
              <a:t>Ensure </a:t>
            </a:r>
            <a:r>
              <a:rPr lang="en-US" sz="1400" dirty="0"/>
              <a:t>robust ongoing scientific strategy and planning to keep LCLS world </a:t>
            </a:r>
            <a:r>
              <a:rPr lang="en-US" sz="1400" dirty="0" smtClean="0"/>
              <a:t>leading</a:t>
            </a:r>
          </a:p>
          <a:p>
            <a:pPr>
              <a:lnSpc>
                <a:spcPct val="120000"/>
              </a:lnSpc>
            </a:pPr>
            <a:r>
              <a:rPr lang="en-US" sz="1600" dirty="0" smtClean="0"/>
              <a:t>Direct </a:t>
            </a:r>
            <a:r>
              <a:rPr lang="en-US" sz="1600" dirty="0"/>
              <a:t>link to LCLS SAC, with SAC member of review panel responsible to present a </a:t>
            </a:r>
            <a:r>
              <a:rPr lang="en-US" sz="1600" dirty="0" smtClean="0"/>
              <a:t/>
            </a:r>
            <a:br>
              <a:rPr lang="en-US" sz="1600" dirty="0" smtClean="0"/>
            </a:br>
            <a:r>
              <a:rPr lang="en-US" sz="1600" dirty="0" smtClean="0"/>
              <a:t>summary of the review at the subsequent </a:t>
            </a:r>
            <a:r>
              <a:rPr lang="en-US" sz="1600" dirty="0"/>
              <a:t>SAC meeting</a:t>
            </a:r>
          </a:p>
          <a:p>
            <a:pPr>
              <a:lnSpc>
                <a:spcPct val="120000"/>
              </a:lnSpc>
            </a:pPr>
            <a:r>
              <a:rPr lang="en-US" sz="1600" dirty="0"/>
              <a:t>Audience and output</a:t>
            </a:r>
            <a:r>
              <a:rPr lang="en-US" sz="1600" dirty="0" smtClean="0"/>
              <a:t>:</a:t>
            </a:r>
            <a:endParaRPr lang="en-US" sz="1600" dirty="0"/>
          </a:p>
          <a:p>
            <a:pPr lvl="1">
              <a:lnSpc>
                <a:spcPct val="120000"/>
              </a:lnSpc>
            </a:pPr>
            <a:r>
              <a:rPr lang="en-US" sz="1400" dirty="0" smtClean="0"/>
              <a:t>Written </a:t>
            </a:r>
            <a:r>
              <a:rPr lang="en-US" sz="1400" dirty="0"/>
              <a:t>panel report to LCLS Director, for </a:t>
            </a:r>
            <a:r>
              <a:rPr lang="en-US" sz="1400" dirty="0" smtClean="0"/>
              <a:t>internal benefit </a:t>
            </a:r>
            <a:r>
              <a:rPr lang="en-US" sz="1400" dirty="0"/>
              <a:t>of LCLS facility</a:t>
            </a:r>
          </a:p>
          <a:p>
            <a:pPr lvl="1">
              <a:lnSpc>
                <a:spcPct val="120000"/>
              </a:lnSpc>
            </a:pPr>
            <a:r>
              <a:rPr lang="en-US" sz="1400" dirty="0" smtClean="0"/>
              <a:t>Summary presentation </a:t>
            </a:r>
            <a:r>
              <a:rPr lang="en-US" sz="1400" dirty="0"/>
              <a:t>and discussion with LCLS </a:t>
            </a:r>
            <a:r>
              <a:rPr lang="en-US" sz="1400" dirty="0" smtClean="0"/>
              <a:t>SAC (SAC review/approval of panel report)</a:t>
            </a:r>
            <a:endParaRPr lang="en-US" sz="1400" dirty="0"/>
          </a:p>
          <a:p>
            <a:pPr lvl="1">
              <a:lnSpc>
                <a:spcPct val="120000"/>
              </a:lnSpc>
            </a:pPr>
            <a:r>
              <a:rPr lang="en-US" sz="1400" dirty="0"/>
              <a:t>Review document (developed </a:t>
            </a:r>
            <a:r>
              <a:rPr lang="en-US" sz="1400" dirty="0" smtClean="0"/>
              <a:t>by LCLS in </a:t>
            </a:r>
            <a:r>
              <a:rPr lang="en-US" sz="1400" dirty="0"/>
              <a:t>preparation for the review) is a tool for internal strategic planning</a:t>
            </a:r>
          </a:p>
          <a:p>
            <a:pPr>
              <a:lnSpc>
                <a:spcPct val="120000"/>
              </a:lnSpc>
            </a:pPr>
            <a:r>
              <a:rPr lang="en-US" sz="1600" dirty="0"/>
              <a:t>Arranged by combination of instrument (experimental methods) and/or science </a:t>
            </a:r>
            <a:r>
              <a:rPr lang="en-US" sz="1600" dirty="0" smtClean="0"/>
              <a:t>area</a:t>
            </a:r>
          </a:p>
          <a:p>
            <a:pPr lvl="1">
              <a:lnSpc>
                <a:spcPct val="120000"/>
              </a:lnSpc>
            </a:pPr>
            <a:r>
              <a:rPr lang="en-US" sz="1400" dirty="0" smtClean="0"/>
              <a:t>Organization by LCLS scientific staff</a:t>
            </a:r>
          </a:p>
          <a:p>
            <a:pPr lvl="1">
              <a:lnSpc>
                <a:spcPct val="120000"/>
              </a:lnSpc>
            </a:pPr>
            <a:r>
              <a:rPr lang="en-US" sz="1400" dirty="0" smtClean="0"/>
              <a:t>Topics may </a:t>
            </a:r>
            <a:r>
              <a:rPr lang="en-US" sz="1400" dirty="0"/>
              <a:t>evolve over time to address specific needs or </a:t>
            </a:r>
            <a:r>
              <a:rPr lang="en-US" sz="1400" dirty="0" smtClean="0"/>
              <a:t>issues</a:t>
            </a:r>
          </a:p>
        </p:txBody>
      </p:sp>
      <p:sp>
        <p:nvSpPr>
          <p:cNvPr id="4" name="Rectangle 3"/>
          <p:cNvSpPr/>
          <p:nvPr/>
        </p:nvSpPr>
        <p:spPr>
          <a:xfrm>
            <a:off x="6934200" y="45061"/>
            <a:ext cx="2148472" cy="229326"/>
          </a:xfrm>
          <a:prstGeom prst="rect">
            <a:avLst/>
          </a:prstGeom>
        </p:spPr>
        <p:style>
          <a:lnRef idx="0">
            <a:schemeClr val="accent2"/>
          </a:lnRef>
          <a:fillRef idx="3">
            <a:schemeClr val="accent2"/>
          </a:fillRef>
          <a:effectRef idx="3">
            <a:schemeClr val="accent2"/>
          </a:effectRef>
          <a:fontRef idx="minor">
            <a:schemeClr val="lt1"/>
          </a:fontRef>
        </p:style>
        <p:txBody>
          <a:bodyPr wrap="none" anchor="ctr">
            <a:spAutoFit/>
          </a:bodyPr>
          <a:lstStyle/>
          <a:p>
            <a:pPr algn="ctr"/>
            <a:r>
              <a:rPr lang="en-US" dirty="0" smtClean="0"/>
              <a:t>structure/motivation</a:t>
            </a:r>
            <a:endParaRPr lang="en-US" dirty="0"/>
          </a:p>
        </p:txBody>
      </p:sp>
    </p:spTree>
    <p:extLst>
      <p:ext uri="{BB962C8B-B14F-4D97-AF65-F5344CB8AC3E}">
        <p14:creationId xmlns:p14="http://schemas.microsoft.com/office/powerpoint/2010/main" val="3685338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6667" r="52604"/>
          <a:stretch/>
        </p:blipFill>
        <p:spPr>
          <a:xfrm>
            <a:off x="76200" y="114300"/>
            <a:ext cx="5120640" cy="4876800"/>
          </a:xfrm>
          <a:prstGeom prst="rect">
            <a:avLst/>
          </a:prstGeom>
          <a:ln>
            <a:solidFill>
              <a:schemeClr val="bg1">
                <a:lumMod val="7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rotWithShape="1">
          <a:blip r:embed="rId2"/>
          <a:srcRect l="75985" t="30556" r="4455" b="45833"/>
          <a:stretch/>
        </p:blipFill>
        <p:spPr>
          <a:xfrm>
            <a:off x="4191000" y="571500"/>
            <a:ext cx="1981200" cy="1295400"/>
          </a:xfrm>
          <a:prstGeom prst="rect">
            <a:avLst/>
          </a:prstGeom>
          <a:ln>
            <a:solidFill>
              <a:schemeClr val="bg1">
                <a:lumMod val="75000"/>
              </a:schemeClr>
            </a:solidFill>
          </a:ln>
          <a:effectLst>
            <a:outerShdw blurRad="50800" dist="38100" dir="2700000" algn="tl" rotWithShape="0">
              <a:prstClr val="black">
                <a:alpha val="40000"/>
              </a:prstClr>
            </a:outerShdw>
          </a:effectLst>
        </p:spPr>
      </p:pic>
      <p:pic>
        <p:nvPicPr>
          <p:cNvPr id="6" name="Picture 5"/>
          <p:cNvPicPr>
            <a:picLocks noChangeAspect="1"/>
          </p:cNvPicPr>
          <p:nvPr/>
        </p:nvPicPr>
        <p:blipFill rotWithShape="1">
          <a:blip r:embed="rId3"/>
          <a:srcRect t="21839" r="57222"/>
          <a:stretch/>
        </p:blipFill>
        <p:spPr>
          <a:xfrm>
            <a:off x="5387148" y="2065404"/>
            <a:ext cx="3610708" cy="3573517"/>
          </a:xfrm>
          <a:prstGeom prst="rect">
            <a:avLst/>
          </a:prstGeom>
          <a:ln>
            <a:solidFill>
              <a:schemeClr val="bg1">
                <a:lumMod val="7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rotWithShape="1">
          <a:blip r:embed="rId3"/>
          <a:srcRect l="71875" t="28334" r="14603" b="41666"/>
          <a:stretch/>
        </p:blipFill>
        <p:spPr>
          <a:xfrm>
            <a:off x="7894704" y="1638300"/>
            <a:ext cx="1173963" cy="1410830"/>
          </a:xfrm>
          <a:prstGeom prst="rect">
            <a:avLst/>
          </a:prstGeom>
          <a:ln>
            <a:solidFill>
              <a:schemeClr val="bg1">
                <a:lumMod val="75000"/>
              </a:schemeClr>
            </a:solidFill>
          </a:ln>
          <a:effectLst>
            <a:outerShdw blurRad="50800" dist="38100" dir="2700000" algn="tl" rotWithShape="0">
              <a:prstClr val="black">
                <a:alpha val="40000"/>
              </a:prstClr>
            </a:outerShdw>
          </a:effectLst>
        </p:spPr>
      </p:pic>
      <p:sp>
        <p:nvSpPr>
          <p:cNvPr id="8" name="Rounded Rectangle 7"/>
          <p:cNvSpPr/>
          <p:nvPr/>
        </p:nvSpPr>
        <p:spPr>
          <a:xfrm>
            <a:off x="7894704" y="1997565"/>
            <a:ext cx="1173963" cy="9882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0748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LCLS-II science planning 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25273</TotalTime>
  <Words>745</Words>
  <Application>Microsoft Office PowerPoint</Application>
  <PresentationFormat>On-screen Show (16:10)</PresentationFormat>
  <Paragraphs>118</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LCLS-II science planning v2</vt:lpstr>
      <vt:lpstr>SRD Science Meeting – Agenda 9/12/19</vt:lpstr>
      <vt:lpstr>PowerPoint Presentation</vt:lpstr>
      <vt:lpstr>PowerPoint Presentation</vt:lpstr>
      <vt:lpstr>PowerPoint Presentation</vt:lpstr>
      <vt:lpstr>PowerPoint Presentation</vt:lpstr>
      <vt:lpstr>2019 SSRL/LCLS Users’ Meeting</vt:lpstr>
      <vt:lpstr>LCLS SAC Meeting: Oct. 17-18</vt:lpstr>
      <vt:lpstr>LCLS Science &amp; Instrumentation Reviews</vt:lpstr>
      <vt:lpstr>PowerPoint Presentation</vt:lpstr>
      <vt:lpstr>Diagonalization – Roughly by Science Areas</vt:lpstr>
      <vt:lpstr>LCLS-II Project Workshops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rwschoenlein</dc:creator>
  <cp:lastModifiedBy>Schoenlein, Robert W</cp:lastModifiedBy>
  <cp:revision>743</cp:revision>
  <cp:lastPrinted>2019-07-02T21:11:20Z</cp:lastPrinted>
  <dcterms:created xsi:type="dcterms:W3CDTF">2014-10-24T12:34:26Z</dcterms:created>
  <dcterms:modified xsi:type="dcterms:W3CDTF">2019-09-13T00:34:56Z</dcterms:modified>
</cp:coreProperties>
</file>