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Microsoft_Equation1.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notesMasterIdLst>
    <p:notesMasterId r:id="rId99"/>
  </p:notesMasterIdLst>
  <p:handoutMasterIdLst>
    <p:handoutMasterId r:id="rId100"/>
  </p:handoutMasterIdLst>
  <p:sldIdLst>
    <p:sldId id="256" r:id="rId2"/>
    <p:sldId id="472" r:id="rId3"/>
    <p:sldId id="395" r:id="rId4"/>
    <p:sldId id="465" r:id="rId5"/>
    <p:sldId id="468" r:id="rId6"/>
    <p:sldId id="469" r:id="rId7"/>
    <p:sldId id="470" r:id="rId8"/>
    <p:sldId id="473" r:id="rId9"/>
    <p:sldId id="574" r:id="rId10"/>
    <p:sldId id="475" r:id="rId11"/>
    <p:sldId id="612" r:id="rId12"/>
    <p:sldId id="613" r:id="rId13"/>
    <p:sldId id="614" r:id="rId14"/>
    <p:sldId id="615" r:id="rId15"/>
    <p:sldId id="616" r:id="rId16"/>
    <p:sldId id="617" r:id="rId17"/>
    <p:sldId id="618" r:id="rId18"/>
    <p:sldId id="619" r:id="rId19"/>
    <p:sldId id="620" r:id="rId20"/>
    <p:sldId id="621" r:id="rId21"/>
    <p:sldId id="622" r:id="rId22"/>
    <p:sldId id="623" r:id="rId23"/>
    <p:sldId id="624" r:id="rId24"/>
    <p:sldId id="625" r:id="rId25"/>
    <p:sldId id="627" r:id="rId26"/>
    <p:sldId id="594" r:id="rId27"/>
    <p:sldId id="655" r:id="rId28"/>
    <p:sldId id="656" r:id="rId29"/>
    <p:sldId id="657" r:id="rId30"/>
    <p:sldId id="631" r:id="rId31"/>
    <p:sldId id="632" r:id="rId32"/>
    <p:sldId id="633" r:id="rId33"/>
    <p:sldId id="634" r:id="rId34"/>
    <p:sldId id="635" r:id="rId35"/>
    <p:sldId id="636" r:id="rId36"/>
    <p:sldId id="637" r:id="rId37"/>
    <p:sldId id="638" r:id="rId38"/>
    <p:sldId id="639" r:id="rId39"/>
    <p:sldId id="640" r:id="rId40"/>
    <p:sldId id="641" r:id="rId41"/>
    <p:sldId id="642" r:id="rId42"/>
    <p:sldId id="643" r:id="rId43"/>
    <p:sldId id="644" r:id="rId44"/>
    <p:sldId id="645" r:id="rId45"/>
    <p:sldId id="646" r:id="rId46"/>
    <p:sldId id="647" r:id="rId47"/>
    <p:sldId id="648" r:id="rId48"/>
    <p:sldId id="649" r:id="rId49"/>
    <p:sldId id="650" r:id="rId50"/>
    <p:sldId id="651" r:id="rId51"/>
    <p:sldId id="652" r:id="rId52"/>
    <p:sldId id="653" r:id="rId53"/>
    <p:sldId id="654" r:id="rId54"/>
    <p:sldId id="658" r:id="rId55"/>
    <p:sldId id="527" r:id="rId56"/>
    <p:sldId id="531" r:id="rId57"/>
    <p:sldId id="569" r:id="rId58"/>
    <p:sldId id="568" r:id="rId59"/>
    <p:sldId id="567" r:id="rId60"/>
    <p:sldId id="566" r:id="rId61"/>
    <p:sldId id="565" r:id="rId62"/>
    <p:sldId id="539" r:id="rId63"/>
    <p:sldId id="570" r:id="rId64"/>
    <p:sldId id="541" r:id="rId65"/>
    <p:sldId id="606" r:id="rId66"/>
    <p:sldId id="595" r:id="rId67"/>
    <p:sldId id="596" r:id="rId68"/>
    <p:sldId id="597" r:id="rId69"/>
    <p:sldId id="599" r:id="rId70"/>
    <p:sldId id="598" r:id="rId71"/>
    <p:sldId id="600" r:id="rId72"/>
    <p:sldId id="545" r:id="rId73"/>
    <p:sldId id="548" r:id="rId74"/>
    <p:sldId id="379" r:id="rId75"/>
    <p:sldId id="381" r:id="rId76"/>
    <p:sldId id="382" r:id="rId77"/>
    <p:sldId id="384" r:id="rId78"/>
    <p:sldId id="383" r:id="rId79"/>
    <p:sldId id="386" r:id="rId80"/>
    <p:sldId id="387" r:id="rId81"/>
    <p:sldId id="385" r:id="rId82"/>
    <p:sldId id="556" r:id="rId83"/>
    <p:sldId id="363" r:id="rId84"/>
    <p:sldId id="555" r:id="rId85"/>
    <p:sldId id="571" r:id="rId86"/>
    <p:sldId id="659" r:id="rId87"/>
    <p:sldId id="660" r:id="rId88"/>
    <p:sldId id="661" r:id="rId89"/>
    <p:sldId id="662" r:id="rId90"/>
    <p:sldId id="663" r:id="rId91"/>
    <p:sldId id="664" r:id="rId92"/>
    <p:sldId id="665" r:id="rId93"/>
    <p:sldId id="666" r:id="rId94"/>
    <p:sldId id="667" r:id="rId95"/>
    <p:sldId id="668" r:id="rId96"/>
    <p:sldId id="669" r:id="rId97"/>
    <p:sldId id="670" r:id="rId9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ED75"/>
    <a:srgbClr val="22FF1B"/>
    <a:srgbClr val="FEC109"/>
    <a:srgbClr val="F27A0F"/>
    <a:srgbClr val="15A26B"/>
    <a:srgbClr val="1B65A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3" autoAdjust="0"/>
    <p:restoredTop sz="88117" autoAdjust="0"/>
  </p:normalViewPr>
  <p:slideViewPr>
    <p:cSldViewPr snapToGrid="0" snapToObjects="1">
      <p:cViewPr>
        <p:scale>
          <a:sx n="94" d="100"/>
          <a:sy n="94" d="100"/>
        </p:scale>
        <p:origin x="-864" y="-200"/>
      </p:cViewPr>
      <p:guideLst>
        <p:guide orient="horz" pos="2160"/>
        <p:guide pos="2880"/>
      </p:guideLst>
    </p:cSldViewPr>
  </p:slideViewPr>
  <p:outlineViewPr>
    <p:cViewPr>
      <p:scale>
        <a:sx n="33" d="100"/>
        <a:sy n="33" d="100"/>
      </p:scale>
      <p:origin x="0" y="67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interSettings" Target="printerSettings/printerSettings1.bin"/><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handoutMaster" Target="handoutMasters/handout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FB560E-0694-4047-BFD4-422ECBB005C9}" type="datetimeFigureOut">
              <a:rPr lang="en-US" smtClean="0"/>
              <a:t>11/18/15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630A6-8A61-A145-B7CE-F5B47716767A}" type="slidenum">
              <a:rPr lang="en-US" smtClean="0"/>
              <a:t>‹#›</a:t>
            </a:fld>
            <a:endParaRPr lang="en-US"/>
          </a:p>
        </p:txBody>
      </p:sp>
    </p:spTree>
    <p:extLst>
      <p:ext uri="{BB962C8B-B14F-4D97-AF65-F5344CB8AC3E}">
        <p14:creationId xmlns:p14="http://schemas.microsoft.com/office/powerpoint/2010/main" val="4254989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24AA7-3825-8640-9584-8C061EA785CB}" type="datetimeFigureOut">
              <a:rPr lang="en-US" smtClean="0"/>
              <a:t>11/18/15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91EBD3-C39C-A744-A44F-A5876F2FF7BE}" type="slidenum">
              <a:rPr lang="en-US" smtClean="0"/>
              <a:t>‹#›</a:t>
            </a:fld>
            <a:endParaRPr lang="en-US"/>
          </a:p>
        </p:txBody>
      </p:sp>
    </p:spTree>
    <p:extLst>
      <p:ext uri="{BB962C8B-B14F-4D97-AF65-F5344CB8AC3E}">
        <p14:creationId xmlns:p14="http://schemas.microsoft.com/office/powerpoint/2010/main" val="2027530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1</a:t>
            </a:fld>
            <a:endParaRPr lang="en-US"/>
          </a:p>
        </p:txBody>
      </p:sp>
    </p:spTree>
    <p:extLst>
      <p:ext uri="{BB962C8B-B14F-4D97-AF65-F5344CB8AC3E}">
        <p14:creationId xmlns:p14="http://schemas.microsoft.com/office/powerpoint/2010/main" val="1355572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Optimality Theory</a:t>
            </a:r>
          </a:p>
          <a:p>
            <a:endParaRPr lang="en-US" dirty="0" smtClean="0"/>
          </a:p>
          <a:p>
            <a:r>
              <a:rPr lang="en-US" dirty="0" err="1" smtClean="0"/>
              <a:t>Contraints</a:t>
            </a:r>
            <a:r>
              <a:rPr lang="en-US" baseline="0" dirty="0" smtClean="0"/>
              <a:t> </a:t>
            </a:r>
          </a:p>
          <a:p>
            <a:r>
              <a:rPr lang="en-US" baseline="0" dirty="0" smtClean="0"/>
              <a:t>----- Meeting Notes (7/28/15 15:58) -----</a:t>
            </a:r>
          </a:p>
          <a:p>
            <a:r>
              <a:rPr lang="en-US" baseline="0" dirty="0" smtClean="0"/>
              <a:t>And ever since then, the linguistics have been hand engineering grammars that have these underlying forms. Almost all of the work that tries to automate has assumed that the URS are given</a:t>
            </a:r>
          </a:p>
          <a:p>
            <a:endParaRPr lang="en-US" baseline="0" dirty="0" smtClean="0"/>
          </a:p>
          <a:p>
            <a:r>
              <a:rPr lang="en-US" baseline="0" dirty="0" smtClean="0"/>
              <a:t>put back the matrix completion slide</a:t>
            </a:r>
          </a:p>
          <a:p>
            <a:endParaRPr lang="en-US" baseline="0" dirty="0" smtClean="0"/>
          </a:p>
          <a:p>
            <a:r>
              <a:rPr lang="en-US" baseline="0" dirty="0" smtClean="0"/>
              <a:t>MT for low resource languages</a:t>
            </a:r>
          </a:p>
          <a:p>
            <a:endParaRPr lang="en-US" baseline="0" dirty="0" smtClean="0"/>
          </a:p>
          <a:p>
            <a:r>
              <a:rPr lang="en-US" baseline="0" dirty="0" smtClean="0"/>
              <a:t>Cognitively interesting</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25</a:t>
            </a:fld>
            <a:endParaRPr lang="en-US"/>
          </a:p>
        </p:txBody>
      </p:sp>
    </p:spTree>
    <p:extLst>
      <p:ext uri="{BB962C8B-B14F-4D97-AF65-F5344CB8AC3E}">
        <p14:creationId xmlns:p14="http://schemas.microsoft.com/office/powerpoint/2010/main" val="190306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 framework can also handle orthography</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26</a:t>
            </a:fld>
            <a:endParaRPr lang="en-US"/>
          </a:p>
        </p:txBody>
      </p:sp>
    </p:spTree>
    <p:extLst>
      <p:ext uri="{BB962C8B-B14F-4D97-AF65-F5344CB8AC3E}">
        <p14:creationId xmlns:p14="http://schemas.microsoft.com/office/powerpoint/2010/main" val="1168695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p>
          <a:p>
            <a:r>
              <a:rPr lang="en-US" baseline="0" dirty="0" smtClean="0"/>
              <a:t>----- Meeting Notes (7/28/15 16:29) -----</a:t>
            </a:r>
          </a:p>
          <a:p>
            <a:r>
              <a:rPr lang="en-US" baseline="0" dirty="0" smtClean="0"/>
              <a:t>EDIT DISTANCE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30</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p>
          <a:p>
            <a:r>
              <a:rPr lang="en-US" baseline="0" dirty="0" smtClean="0"/>
              <a:t>----- Meeting Notes (7/28/15 15:58) -----</a:t>
            </a:r>
          </a:p>
          <a:p>
            <a:r>
              <a:rPr lang="en-US" baseline="0" dirty="0" smtClean="0"/>
              <a:t>Switch to Edit Distance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31</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32</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33</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34</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35</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36</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37</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(7/28/15 15:28) -----</a:t>
            </a:r>
          </a:p>
          <a:p>
            <a:r>
              <a:rPr lang="en-US"/>
              <a:t>sets of</a:t>
            </a:r>
          </a:p>
        </p:txBody>
      </p:sp>
      <p:sp>
        <p:nvSpPr>
          <p:cNvPr id="4" name="Slide Number Placeholder 3"/>
          <p:cNvSpPr>
            <a:spLocks noGrp="1"/>
          </p:cNvSpPr>
          <p:nvPr>
            <p:ph type="sldNum" sz="quarter" idx="10"/>
          </p:nvPr>
        </p:nvSpPr>
        <p:spPr/>
        <p:txBody>
          <a:bodyPr/>
          <a:lstStyle/>
          <a:p>
            <a:fld id="{6591EBD3-C39C-A744-A44F-A5876F2FF7BE}" type="slidenum">
              <a:rPr lang="en-US" smtClean="0"/>
              <a:t>10</a:t>
            </a:fld>
            <a:endParaRPr lang="en-US"/>
          </a:p>
        </p:txBody>
      </p:sp>
    </p:spTree>
    <p:extLst>
      <p:ext uri="{BB962C8B-B14F-4D97-AF65-F5344CB8AC3E}">
        <p14:creationId xmlns:p14="http://schemas.microsoft.com/office/powerpoint/2010/main" val="1704340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38</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39</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40</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41</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42</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43</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44</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45</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46</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47</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of experiments, of course, include much larger datasets. </a:t>
            </a:r>
            <a:r>
              <a:rPr lang="en-US" dirty="0" err="1" smtClean="0"/>
              <a:t>BUt</a:t>
            </a:r>
            <a:r>
              <a:rPr lang="en-US" dirty="0" smtClean="0"/>
              <a:t> we also show we can generate correctly from small amounts of data.</a:t>
            </a:r>
          </a:p>
          <a:p>
            <a:endParaRPr lang="en-US" dirty="0"/>
          </a:p>
          <a:p>
            <a:r>
              <a:rPr lang="en-US" dirty="0"/>
              <a:t>----- Meeting Notes (7/28/15 15:35) -----</a:t>
            </a:r>
          </a:p>
          <a:p>
            <a:endParaRPr lang="en-US" dirty="0"/>
          </a:p>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11</a:t>
            </a:fld>
            <a:endParaRPr lang="en-US"/>
          </a:p>
        </p:txBody>
      </p:sp>
    </p:spTree>
    <p:extLst>
      <p:ext uri="{BB962C8B-B14F-4D97-AF65-F5344CB8AC3E}">
        <p14:creationId xmlns:p14="http://schemas.microsoft.com/office/powerpoint/2010/main" val="75034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48</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50</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51</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52</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which</a:t>
            </a:r>
            <a:r>
              <a:rPr lang="en-US" baseline="0" dirty="0" smtClean="0"/>
              <a:t> linguistically motivated features fire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53</a:t>
            </a:fld>
            <a:endParaRPr lang="en-US"/>
          </a:p>
        </p:txBody>
      </p:sp>
    </p:spTree>
    <p:extLst>
      <p:ext uri="{BB962C8B-B14F-4D97-AF65-F5344CB8AC3E}">
        <p14:creationId xmlns:p14="http://schemas.microsoft.com/office/powerpoint/2010/main" val="2789886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dirty="0" smtClean="0"/>
              <a:t>The goal of our model:</a:t>
            </a:r>
            <a:r>
              <a:rPr lang="en-US" sz="1800" baseline="0" dirty="0" smtClean="0"/>
              <a:t> </a:t>
            </a:r>
            <a:r>
              <a:rPr lang="en-US" sz="1200" dirty="0" smtClean="0"/>
              <a:t>Recovering the </a:t>
            </a:r>
            <a:r>
              <a:rPr lang="en-US" sz="1200" i="1" dirty="0" smtClean="0"/>
              <a:t>lexicon</a:t>
            </a:r>
            <a:r>
              <a:rPr lang="en-US" sz="1200" dirty="0" smtClean="0"/>
              <a:t> and the </a:t>
            </a:r>
            <a:r>
              <a:rPr lang="en-US" sz="1200" i="1" dirty="0" smtClean="0"/>
              <a:t>phonology.</a:t>
            </a:r>
          </a:p>
          <a:p>
            <a:pPr marL="0" indent="0" algn="l">
              <a:buNone/>
            </a:pPr>
            <a:r>
              <a:rPr lang="en-US" sz="1200" i="0" dirty="0" smtClean="0"/>
              <a:t>Inference:</a:t>
            </a:r>
            <a:r>
              <a:rPr lang="en-US" sz="1200" i="0" baseline="0" dirty="0" smtClean="0"/>
              <a:t> Given the phonology and the lexicon generation model, recover the lexicon</a:t>
            </a:r>
          </a:p>
          <a:p>
            <a:pPr marL="0" indent="0" algn="l">
              <a:buNone/>
            </a:pPr>
            <a:r>
              <a:rPr lang="en-US" sz="1200" i="0" baseline="0" dirty="0" smtClean="0"/>
              <a:t>Learning: Given the lexicon, learn the parameters for the phonology and the lexicon generation model.</a:t>
            </a:r>
            <a:endParaRPr lang="en-US" sz="1200" i="0" dirty="0" smtClean="0"/>
          </a:p>
        </p:txBody>
      </p:sp>
      <p:sp>
        <p:nvSpPr>
          <p:cNvPr id="4" name="Slide Number Placeholder 3"/>
          <p:cNvSpPr>
            <a:spLocks noGrp="1"/>
          </p:cNvSpPr>
          <p:nvPr>
            <p:ph type="sldNum" sz="quarter" idx="10"/>
          </p:nvPr>
        </p:nvSpPr>
        <p:spPr/>
        <p:txBody>
          <a:bodyPr/>
          <a:lstStyle/>
          <a:p>
            <a:fld id="{6591EBD3-C39C-A744-A44F-A5876F2FF7BE}" type="slidenum">
              <a:rPr lang="en-US" smtClean="0"/>
              <a:t>54</a:t>
            </a:fld>
            <a:endParaRPr lang="en-US"/>
          </a:p>
        </p:txBody>
      </p:sp>
    </p:spTree>
    <p:extLst>
      <p:ext uri="{BB962C8B-B14F-4D97-AF65-F5344CB8AC3E}">
        <p14:creationId xmlns:p14="http://schemas.microsoft.com/office/powerpoint/2010/main" val="2699364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remove generative model</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55</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can’t explain the stem and</a:t>
            </a:r>
            <a:r>
              <a:rPr lang="en-US" baseline="0" dirty="0" smtClean="0"/>
              <a:t> suffix this word. You can’t use one word to explain two latent variables. Analogy to matrix completion, you need more than one person and one movie to figure out general preferences of the audience. The logic here is simple: to figure out the underlying morphemes for a set of words, we need to look at a lot more surface forms so they can collaboratively decide what the URs should be. </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56</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The reason that we think resign splits into this stem and this suffi</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57</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58</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we train</a:t>
            </a:r>
            <a:r>
              <a:rPr lang="en-US" baseline="0" dirty="0" smtClean="0"/>
              <a:t> and test on larger datasets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12</a:t>
            </a:fld>
            <a:endParaRPr lang="en-US"/>
          </a:p>
        </p:txBody>
      </p:sp>
    </p:spTree>
    <p:extLst>
      <p:ext uri="{BB962C8B-B14F-4D97-AF65-F5344CB8AC3E}">
        <p14:creationId xmlns:p14="http://schemas.microsoft.com/office/powerpoint/2010/main" val="42937353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59</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60</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61</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62</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63</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damnation and damation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64</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general than the matrix completion problem!</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65</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damnation and damation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66</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damnation and damation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67</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damnation and damation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68</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(7/28/15 15:35) -----</a:t>
            </a:r>
          </a:p>
          <a:p>
            <a:r>
              <a:rPr lang="en-US"/>
              <a:t>It shows how verbs are proncouned in tense</a:t>
            </a:r>
          </a:p>
        </p:txBody>
      </p:sp>
      <p:sp>
        <p:nvSpPr>
          <p:cNvPr id="4" name="Slide Number Placeholder 3"/>
          <p:cNvSpPr>
            <a:spLocks noGrp="1"/>
          </p:cNvSpPr>
          <p:nvPr>
            <p:ph type="sldNum" sz="quarter" idx="10"/>
          </p:nvPr>
        </p:nvSpPr>
        <p:spPr/>
        <p:txBody>
          <a:bodyPr/>
          <a:lstStyle/>
          <a:p>
            <a:fld id="{6591EBD3-C39C-A744-A44F-A5876F2FF7BE}" type="slidenum">
              <a:rPr lang="en-US" smtClean="0"/>
              <a:t>13</a:t>
            </a:fld>
            <a:endParaRPr lang="en-US"/>
          </a:p>
        </p:txBody>
      </p:sp>
    </p:spTree>
    <p:extLst>
      <p:ext uri="{BB962C8B-B14F-4D97-AF65-F5344CB8AC3E}">
        <p14:creationId xmlns:p14="http://schemas.microsoft.com/office/powerpoint/2010/main" val="42937353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damnation and damation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69</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damnation and damation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70</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damnation and </a:t>
            </a:r>
            <a:r>
              <a:rPr lang="en-US" dirty="0" err="1" smtClean="0"/>
              <a:t>damation</a:t>
            </a:r>
            <a:r>
              <a:rPr lang="en-US" dirty="0" smtClean="0"/>
              <a:t>.</a:t>
            </a:r>
          </a:p>
          <a:p>
            <a:endParaRPr lang="en-US" dirty="0" smtClean="0"/>
          </a:p>
          <a:p>
            <a:r>
              <a:rPr lang="en-US" dirty="0" smtClean="0"/>
              <a:t>Would be able to analyze “damnation”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71</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has reduced</a:t>
            </a:r>
            <a:r>
              <a:rPr lang="en-US" baseline="0" dirty="0" smtClean="0"/>
              <a:t> to a problem we know how to solve.</a:t>
            </a:r>
            <a:endParaRPr lang="en-US" dirty="0" smtClean="0"/>
          </a:p>
          <a:p>
            <a:r>
              <a:rPr lang="en-US" dirty="0" smtClean="0"/>
              <a:t>Mention other inference methods:</a:t>
            </a:r>
            <a:r>
              <a:rPr lang="en-US" baseline="0" dirty="0" smtClean="0"/>
              <a:t> EP and DD. The results we are going to show you here are based on BP, but you can get the same results faster with EP and you can 1-best inference better with DD, which actually</a:t>
            </a:r>
          </a:p>
          <a:p>
            <a:r>
              <a:rPr lang="en-US" baseline="0" dirty="0" smtClean="0"/>
              <a:t>works better with learning, as it turns out. This paper simply shows how to automate this bit of linguistics. mention </a:t>
            </a:r>
            <a:r>
              <a:rPr lang="en-US" baseline="0" dirty="0" err="1" smtClean="0"/>
              <a:t>bouchard</a:t>
            </a:r>
            <a:r>
              <a:rPr lang="en-US" baseline="0" dirty="0" smtClean="0"/>
              <a:t> cote</a:t>
            </a:r>
          </a:p>
        </p:txBody>
      </p:sp>
      <p:sp>
        <p:nvSpPr>
          <p:cNvPr id="4" name="Slide Number Placeholder 3"/>
          <p:cNvSpPr>
            <a:spLocks noGrp="1"/>
          </p:cNvSpPr>
          <p:nvPr>
            <p:ph type="sldNum" sz="quarter" idx="10"/>
          </p:nvPr>
        </p:nvSpPr>
        <p:spPr/>
        <p:txBody>
          <a:bodyPr/>
          <a:lstStyle/>
          <a:p>
            <a:fld id="{6591EBD3-C39C-A744-A44F-A5876F2FF7BE}" type="slidenum">
              <a:rPr lang="en-US" smtClean="0"/>
              <a:t>72</a:t>
            </a:fld>
            <a:endParaRPr lang="en-US"/>
          </a:p>
        </p:txBody>
      </p:sp>
    </p:spTree>
    <p:extLst>
      <p:ext uri="{BB962C8B-B14F-4D97-AF65-F5344CB8AC3E}">
        <p14:creationId xmlns:p14="http://schemas.microsoft.com/office/powerpoint/2010/main" val="36749387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has reduced</a:t>
            </a:r>
            <a:r>
              <a:rPr lang="en-US" baseline="0" dirty="0" smtClean="0"/>
              <a:t> to a problem we know how to solve.</a:t>
            </a:r>
            <a:endParaRPr lang="en-US" dirty="0" smtClean="0"/>
          </a:p>
          <a:p>
            <a:r>
              <a:rPr lang="en-US" dirty="0" smtClean="0"/>
              <a:t>Mention other inference methods:</a:t>
            </a:r>
            <a:r>
              <a:rPr lang="en-US" baseline="0" dirty="0" smtClean="0"/>
              <a:t> EP and DD. The results we are going to show you here are based on BP, but you can get the same results faster with EP and you can 1-best inference better with DD, which actually</a:t>
            </a:r>
          </a:p>
          <a:p>
            <a:r>
              <a:rPr lang="en-US" baseline="0" dirty="0" smtClean="0"/>
              <a:t>works better with learning, as it turns out. This paper simply shows how to automate this bit of linguistics. mention </a:t>
            </a:r>
            <a:r>
              <a:rPr lang="en-US" baseline="0" dirty="0" err="1" smtClean="0"/>
              <a:t>bouchard</a:t>
            </a:r>
            <a:r>
              <a:rPr lang="en-US" baseline="0" dirty="0" smtClean="0"/>
              <a:t> cote</a:t>
            </a:r>
          </a:p>
        </p:txBody>
      </p:sp>
      <p:sp>
        <p:nvSpPr>
          <p:cNvPr id="4" name="Slide Number Placeholder 3"/>
          <p:cNvSpPr>
            <a:spLocks noGrp="1"/>
          </p:cNvSpPr>
          <p:nvPr>
            <p:ph type="sldNum" sz="quarter" idx="10"/>
          </p:nvPr>
        </p:nvSpPr>
        <p:spPr/>
        <p:txBody>
          <a:bodyPr/>
          <a:lstStyle/>
          <a:p>
            <a:fld id="{6591EBD3-C39C-A744-A44F-A5876F2FF7BE}" type="slidenum">
              <a:rPr lang="en-US" smtClean="0"/>
              <a:t>73</a:t>
            </a:fld>
            <a:endParaRPr lang="en-US"/>
          </a:p>
        </p:txBody>
      </p:sp>
    </p:spTree>
    <p:extLst>
      <p:ext uri="{BB962C8B-B14F-4D97-AF65-F5344CB8AC3E}">
        <p14:creationId xmlns:p14="http://schemas.microsoft.com/office/powerpoint/2010/main" val="36749387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78</a:t>
            </a:fld>
            <a:endParaRPr lang="en-US"/>
          </a:p>
        </p:txBody>
      </p:sp>
    </p:spTree>
    <p:extLst>
      <p:ext uri="{BB962C8B-B14F-4D97-AF65-F5344CB8AC3E}">
        <p14:creationId xmlns:p14="http://schemas.microsoft.com/office/powerpoint/2010/main" val="10991737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79</a:t>
            </a:fld>
            <a:endParaRPr lang="en-US"/>
          </a:p>
        </p:txBody>
      </p:sp>
    </p:spTree>
    <p:extLst>
      <p:ext uri="{BB962C8B-B14F-4D97-AF65-F5344CB8AC3E}">
        <p14:creationId xmlns:p14="http://schemas.microsoft.com/office/powerpoint/2010/main" val="10991737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80</a:t>
            </a:fld>
            <a:endParaRPr lang="en-US"/>
          </a:p>
        </p:txBody>
      </p:sp>
    </p:spTree>
    <p:extLst>
      <p:ext uri="{BB962C8B-B14F-4D97-AF65-F5344CB8AC3E}">
        <p14:creationId xmlns:p14="http://schemas.microsoft.com/office/powerpoint/2010/main" val="10991737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81</a:t>
            </a:fld>
            <a:endParaRPr lang="en-US"/>
          </a:p>
        </p:txBody>
      </p:sp>
    </p:spTree>
    <p:extLst>
      <p:ext uri="{BB962C8B-B14F-4D97-AF65-F5344CB8AC3E}">
        <p14:creationId xmlns:p14="http://schemas.microsoft.com/office/powerpoint/2010/main" val="1099173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Analogy to an HMM</a:t>
            </a:r>
          </a:p>
          <a:p>
            <a:r>
              <a:rPr lang="en-US" dirty="0" smtClean="0"/>
              <a:t>It would be easy to</a:t>
            </a:r>
            <a:r>
              <a:rPr lang="en-US" baseline="0" dirty="0" smtClean="0"/>
              <a:t> solve this problem if we knew what the URs were?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82</a:t>
            </a:fld>
            <a:endParaRPr lang="en-US"/>
          </a:p>
        </p:txBody>
      </p:sp>
    </p:spTree>
    <p:extLst>
      <p:ext uri="{BB962C8B-B14F-4D97-AF65-F5344CB8AC3E}">
        <p14:creationId xmlns:p14="http://schemas.microsoft.com/office/powerpoint/2010/main" val="1751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(7/28/15 15:35) -----</a:t>
            </a:r>
          </a:p>
          <a:p>
            <a:r>
              <a:rPr lang="en-US"/>
              <a:t>Orthography and phonology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591EBD3-C39C-A744-A44F-A5876F2FF7BE}"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307043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the languages from and</a:t>
            </a:r>
            <a:r>
              <a:rPr lang="en-US" baseline="0" dirty="0" smtClean="0"/>
              <a:t> show where they came from</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83</a:t>
            </a:fld>
            <a:endParaRPr lang="en-US"/>
          </a:p>
        </p:txBody>
      </p:sp>
    </p:spTree>
    <p:extLst>
      <p:ext uri="{BB962C8B-B14F-4D97-AF65-F5344CB8AC3E}">
        <p14:creationId xmlns:p14="http://schemas.microsoft.com/office/powerpoint/2010/main" val="5263359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(7/29/15 04:02) -----</a:t>
            </a:r>
          </a:p>
          <a:p>
            <a:r>
              <a:rPr lang="en-US" dirty="0" smtClean="0"/>
              <a:t>switch n</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84</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85</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Talk about prediction power: we’re evaluating on language learners: how it is able to learn, rather than how it learned. </a:t>
            </a:r>
            <a:r>
              <a:rPr lang="en-US" smtClean="0"/>
              <a:t>We generalized to new languages that never seen in the training.</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86</a:t>
            </a:fld>
            <a:endParaRPr lang="en-US"/>
          </a:p>
        </p:txBody>
      </p:sp>
    </p:spTree>
    <p:extLst>
      <p:ext uri="{BB962C8B-B14F-4D97-AF65-F5344CB8AC3E}">
        <p14:creationId xmlns:p14="http://schemas.microsoft.com/office/powerpoint/2010/main" val="19805836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Complementary</a:t>
            </a:r>
            <a:r>
              <a:rPr lang="en-US" baseline="0" dirty="0" smtClean="0"/>
              <a:t> Metrics – make the point (highlight in yellow)</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87</a:t>
            </a:fld>
            <a:endParaRPr lang="en-US"/>
          </a:p>
        </p:txBody>
      </p:sp>
    </p:spTree>
    <p:extLst>
      <p:ext uri="{BB962C8B-B14F-4D97-AF65-F5344CB8AC3E}">
        <p14:creationId xmlns:p14="http://schemas.microsoft.com/office/powerpoint/2010/main" val="19805836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Complementary</a:t>
            </a:r>
            <a:r>
              <a:rPr lang="en-US" baseline="0" dirty="0" smtClean="0"/>
              <a:t> Metrics – make the point (highlight in yellow)</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88</a:t>
            </a:fld>
            <a:endParaRPr lang="en-US"/>
          </a:p>
        </p:txBody>
      </p:sp>
    </p:spTree>
    <p:extLst>
      <p:ext uri="{BB962C8B-B14F-4D97-AF65-F5344CB8AC3E}">
        <p14:creationId xmlns:p14="http://schemas.microsoft.com/office/powerpoint/2010/main" val="19805836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Complementary</a:t>
            </a:r>
            <a:r>
              <a:rPr lang="en-US" baseline="0" dirty="0" smtClean="0"/>
              <a:t> Metrics – make the point (highlight in yellow)</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89</a:t>
            </a:fld>
            <a:endParaRPr lang="en-US"/>
          </a:p>
        </p:txBody>
      </p:sp>
    </p:spTree>
    <p:extLst>
      <p:ext uri="{BB962C8B-B14F-4D97-AF65-F5344CB8AC3E}">
        <p14:creationId xmlns:p14="http://schemas.microsoft.com/office/powerpoint/2010/main" val="19805836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Complementary</a:t>
            </a:r>
            <a:r>
              <a:rPr lang="en-US" baseline="0" dirty="0" smtClean="0"/>
              <a:t> Metrics – make the point (highlight in yellow)</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90</a:t>
            </a:fld>
            <a:endParaRPr lang="en-US"/>
          </a:p>
        </p:txBody>
      </p:sp>
    </p:spTree>
    <p:extLst>
      <p:ext uri="{BB962C8B-B14F-4D97-AF65-F5344CB8AC3E}">
        <p14:creationId xmlns:p14="http://schemas.microsoft.com/office/powerpoint/2010/main" val="19805836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sampling</a:t>
            </a:r>
          </a:p>
          <a:p>
            <a:r>
              <a:rPr lang="en-US" dirty="0" smtClean="0"/>
              <a:t>error</a:t>
            </a:r>
            <a:r>
              <a:rPr lang="en-US" baseline="0" dirty="0" smtClean="0"/>
              <a:t> bars</a:t>
            </a:r>
          </a:p>
          <a:p>
            <a:endParaRPr lang="en-US" baseline="0" dirty="0" smtClean="0"/>
          </a:p>
          <a:p>
            <a:r>
              <a:rPr lang="en-US" baseline="0" dirty="0" smtClean="0"/>
              <a:t>make note that edit distance in in </a:t>
            </a:r>
            <a:r>
              <a:rPr lang="en-US" baseline="0" smtClean="0"/>
              <a:t>*characters*</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91</a:t>
            </a:fld>
            <a:endParaRPr lang="en-US"/>
          </a:p>
        </p:txBody>
      </p:sp>
    </p:spTree>
    <p:extLst>
      <p:ext uri="{BB962C8B-B14F-4D97-AF65-F5344CB8AC3E}">
        <p14:creationId xmlns:p14="http://schemas.microsoft.com/office/powerpoint/2010/main" val="24735186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cross-entropy is less than 1 bits</a:t>
            </a:r>
            <a:r>
              <a:rPr lang="en-US" baseline="0" dirty="0" smtClean="0"/>
              <a:t> </a:t>
            </a:r>
            <a:r>
              <a:rPr lang="en-US" dirty="0" smtClean="0"/>
              <a:t>the correct form has more than half the probability</a:t>
            </a:r>
            <a:r>
              <a:rPr lang="en-US" baseline="0" dirty="0" smtClean="0"/>
              <a:t> mass. (show with red line). Animate one at a time.</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92</a:t>
            </a:fld>
            <a:endParaRPr lang="en-US"/>
          </a:p>
        </p:txBody>
      </p:sp>
    </p:spTree>
    <p:extLst>
      <p:ext uri="{BB962C8B-B14F-4D97-AF65-F5344CB8AC3E}">
        <p14:creationId xmlns:p14="http://schemas.microsoft.com/office/powerpoint/2010/main" val="247351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phonology students infer these latent variables.(but it's not as easy as it looks).</a:t>
            </a:r>
            <a:endParaRPr lang="en-US" dirty="0"/>
          </a:p>
        </p:txBody>
      </p:sp>
    </p:spTree>
    <p:extLst>
      <p:ext uri="{BB962C8B-B14F-4D97-AF65-F5344CB8AC3E}">
        <p14:creationId xmlns:p14="http://schemas.microsoft.com/office/powerpoint/2010/main" val="14371500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analogies</a:t>
            </a:r>
          </a:p>
          <a:p>
            <a:r>
              <a:rPr lang="en-US" dirty="0" smtClean="0"/>
              <a:t>----- Meeting Notes (7/28/15 16:29) -----</a:t>
            </a:r>
          </a:p>
          <a:p>
            <a:r>
              <a:rPr lang="en-US" dirty="0" smtClean="0"/>
              <a:t>damnation and damation</a:t>
            </a:r>
          </a:p>
          <a:p>
            <a:endParaRPr lang="en-US" dirty="0"/>
          </a:p>
          <a:p>
            <a:r>
              <a:rPr lang="en-US" dirty="0"/>
              <a:t>----- Meeting Notes (7/28/15 16:37) -----</a:t>
            </a:r>
          </a:p>
          <a:p>
            <a:r>
              <a:rPr lang="en-US" dirty="0"/>
              <a:t>I put in the answer</a:t>
            </a:r>
          </a:p>
          <a:p>
            <a:endParaRPr lang="en-US" dirty="0"/>
          </a:p>
          <a:p>
            <a:r>
              <a:rPr lang="en-US" dirty="0"/>
              <a:t>make the underlying forms vanisha</a:t>
            </a:r>
          </a:p>
          <a:p>
            <a:endParaRPr lang="en-US" dirty="0"/>
          </a:p>
          <a:p>
            <a:r>
              <a:rPr lang="en-US" dirty="0"/>
              <a:t>move solved problem heres</a:t>
            </a:r>
          </a:p>
        </p:txBody>
      </p:sp>
      <p:sp>
        <p:nvSpPr>
          <p:cNvPr id="4" name="Slide Number Placeholder 3"/>
          <p:cNvSpPr>
            <a:spLocks noGrp="1"/>
          </p:cNvSpPr>
          <p:nvPr>
            <p:ph type="sldNum" sz="quarter" idx="10"/>
          </p:nvPr>
        </p:nvSpPr>
        <p:spPr/>
        <p:txBody>
          <a:bodyPr/>
          <a:lstStyle/>
          <a:p>
            <a:fld id="{6591EBD3-C39C-A744-A44F-A5876F2FF7BE}" type="slidenum">
              <a:rPr lang="en-US" smtClean="0"/>
              <a:t>96</a:t>
            </a:fld>
            <a:endParaRPr lang="en-US"/>
          </a:p>
        </p:txBody>
      </p:sp>
    </p:spTree>
    <p:extLst>
      <p:ext uri="{BB962C8B-B14F-4D97-AF65-F5344CB8AC3E}">
        <p14:creationId xmlns:p14="http://schemas.microsoft.com/office/powerpoint/2010/main" val="4939440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“damn” and “damnation”. N might not be in the underlying form</a:t>
            </a:r>
            <a:endParaRPr lang="en-US" dirty="0"/>
          </a:p>
        </p:txBody>
      </p:sp>
      <p:sp>
        <p:nvSpPr>
          <p:cNvPr id="4" name="Slide Number Placeholder 3"/>
          <p:cNvSpPr>
            <a:spLocks noGrp="1"/>
          </p:cNvSpPr>
          <p:nvPr>
            <p:ph type="sldNum" sz="quarter" idx="10"/>
          </p:nvPr>
        </p:nvSpPr>
        <p:spPr/>
        <p:txBody>
          <a:bodyPr/>
          <a:lstStyle/>
          <a:p>
            <a:fld id="{6591EBD3-C39C-A744-A44F-A5876F2FF7BE}" type="slidenum">
              <a:rPr lang="en-US" smtClean="0"/>
              <a:t>97</a:t>
            </a:fld>
            <a:endParaRPr lang="en-US"/>
          </a:p>
        </p:txBody>
      </p:sp>
    </p:spTree>
    <p:extLst>
      <p:ext uri="{BB962C8B-B14F-4D97-AF65-F5344CB8AC3E}">
        <p14:creationId xmlns:p14="http://schemas.microsoft.com/office/powerpoint/2010/main" val="205243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9" name="Shape 65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baseline="0" dirty="0" smtClean="0">
                <a:solidFill>
                  <a:schemeClr val="dk1"/>
                </a:solidFill>
                <a:latin typeface="Calibri"/>
                <a:ea typeface="Calibri"/>
                <a:cs typeface="Calibri"/>
                <a:sym typeface="Calibri"/>
              </a:rPr>
              <a:t>Talk about represent by CPT</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baseline="0" dirty="0">
                <a:solidFill>
                  <a:schemeClr val="dk1"/>
                </a:solidFill>
                <a:latin typeface="Calibri"/>
                <a:ea typeface="Calibri"/>
                <a:cs typeface="Calibri"/>
                <a:sym typeface="Calibri"/>
              </a:rPr>
              <a:t>----- Meeting Notes (7/29/15 06:39) -----</a:t>
            </a:r>
          </a:p>
          <a:p>
            <a:pPr marL="0" marR="0" lvl="0" indent="0" algn="l" rtl="0">
              <a:spcBef>
                <a:spcPts val="0"/>
              </a:spcBef>
              <a:buSzPct val="25000"/>
              <a:buNone/>
            </a:pPr>
            <a:r>
              <a:rPr lang="en" sz="1200" b="0" i="0" u="none" strike="noStrike" cap="none" baseline="0" dirty="0">
                <a:solidFill>
                  <a:schemeClr val="dk1"/>
                </a:solidFill>
                <a:latin typeface="Calibri"/>
                <a:ea typeface="Calibri"/>
                <a:cs typeface="Calibri"/>
                <a:sym typeface="Calibri"/>
              </a:rPr>
              <a:t>phonology is noise process that distorts strings rather than distorts numbers</a:t>
            </a:r>
          </a:p>
        </p:txBody>
      </p:sp>
      <p:sp>
        <p:nvSpPr>
          <p:cNvPr id="660" name="Shape 66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baseline="0">
                <a:solidFill>
                  <a:schemeClr val="dk1"/>
                </a:solidFill>
                <a:latin typeface="Calibri"/>
                <a:ea typeface="Calibri"/>
                <a:cs typeface="Calibri"/>
                <a:sym typeface="Calibri"/>
              </a:rPr>
              <a:t>23</a:t>
            </a:fld>
            <a:endParaRPr lang="en"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 sz="1200" b="0" i="0" u="none" strike="noStrike" cap="none" baseline="0" dirty="0">
                <a:solidFill>
                  <a:schemeClr val="dk1"/>
                </a:solidFill>
                <a:latin typeface="Calibri"/>
                <a:ea typeface="Calibri"/>
                <a:cs typeface="Calibri"/>
                <a:sym typeface="Calibri"/>
              </a:rPr>
              <a:t>----- Meeting Notes (7/28/15 15:58) -----</a:t>
            </a:r>
          </a:p>
          <a:p>
            <a:pPr marL="0" marR="0" lvl="0" indent="0" algn="l" rtl="0">
              <a:spcBef>
                <a:spcPts val="0"/>
              </a:spcBef>
              <a:buSzPct val="25000"/>
              <a:buNone/>
            </a:pPr>
            <a:r>
              <a:rPr lang="en" sz="1200" b="0" i="0" u="none" strike="noStrike" cap="none" baseline="0" dirty="0">
                <a:solidFill>
                  <a:schemeClr val="dk1"/>
                </a:solidFill>
                <a:latin typeface="Calibri"/>
                <a:ea typeface="Calibri"/>
                <a:cs typeface="Calibri"/>
                <a:sym typeface="Calibri"/>
              </a:rPr>
              <a:t>To get </a:t>
            </a:r>
            <a:r>
              <a:rPr lang="en" sz="1200" b="0" i="0" u="none" strike="noStrike" cap="none" baseline="0" dirty="0" smtClean="0">
                <a:solidFill>
                  <a:schemeClr val="dk1"/>
                </a:solidFill>
                <a:latin typeface="Calibri"/>
                <a:ea typeface="Calibri"/>
                <a:cs typeface="Calibri"/>
                <a:sym typeface="Calibri"/>
              </a:rPr>
              <a:t>resign</a:t>
            </a:r>
            <a:r>
              <a:rPr lang="en-US" sz="1200" b="0" i="0" u="none" strike="noStrike" cap="none" baseline="0" dirty="0" smtClean="0">
                <a:solidFill>
                  <a:schemeClr val="dk1"/>
                </a:solidFill>
                <a:latin typeface="Calibri"/>
                <a:ea typeface="Calibri"/>
                <a:cs typeface="Calibri"/>
                <a:sym typeface="Calibri"/>
              </a:rPr>
              <a:t>ation</a:t>
            </a:r>
            <a:r>
              <a:rPr lang="en" sz="1200" b="0" i="0" u="none" strike="noStrike" cap="none" baseline="0" dirty="0" smtClean="0">
                <a:solidFill>
                  <a:schemeClr val="dk1"/>
                </a:solidFill>
                <a:latin typeface="Calibri"/>
                <a:ea typeface="Calibri"/>
                <a:cs typeface="Calibri"/>
                <a:sym typeface="Calibri"/>
              </a:rPr>
              <a:t>, </a:t>
            </a:r>
            <a:r>
              <a:rPr lang="en" sz="1200" b="0" i="0" u="none" strike="noStrike" cap="none" baseline="0" dirty="0">
                <a:solidFill>
                  <a:schemeClr val="dk1"/>
                </a:solidFill>
                <a:latin typeface="Calibri"/>
                <a:ea typeface="Calibri"/>
                <a:cs typeface="Calibri"/>
                <a:sym typeface="Calibri"/>
              </a:rPr>
              <a:t>we put the </a:t>
            </a:r>
            <a:r>
              <a:rPr lang="en-US" sz="1200" b="0" i="0" u="none" strike="noStrike" cap="none" baseline="0" dirty="0" smtClean="0">
                <a:solidFill>
                  <a:schemeClr val="dk1"/>
                </a:solidFill>
                <a:latin typeface="Calibri"/>
                <a:ea typeface="Calibri"/>
                <a:cs typeface="Calibri"/>
                <a:sym typeface="Calibri"/>
              </a:rPr>
              <a:t>ation</a:t>
            </a:r>
            <a:r>
              <a:rPr lang="en" sz="1200" b="0" i="0" u="none" strike="noStrike" cap="none" baseline="0" dirty="0" smtClean="0">
                <a:solidFill>
                  <a:schemeClr val="dk1"/>
                </a:solidFill>
                <a:latin typeface="Calibri"/>
                <a:ea typeface="Calibri"/>
                <a:cs typeface="Calibri"/>
                <a:sym typeface="Calibri"/>
              </a:rPr>
              <a:t> </a:t>
            </a:r>
            <a:r>
              <a:rPr lang="en" sz="1200" b="0" i="0" u="none" strike="noStrike" cap="none" baseline="0" dirty="0">
                <a:solidFill>
                  <a:schemeClr val="dk1"/>
                </a:solidFill>
                <a:latin typeface="Calibri"/>
                <a:ea typeface="Calibri"/>
                <a:cs typeface="Calibri"/>
                <a:sym typeface="Calibri"/>
              </a:rPr>
              <a:t>suffix on something. Simplification to make it easier to pronounce</a:t>
            </a:r>
          </a:p>
        </p:txBody>
      </p:sp>
      <p:sp>
        <p:nvSpPr>
          <p:cNvPr id="677" name="Shape 67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 sz="1200" b="0" i="0" u="none" strike="noStrike" cap="none" baseline="0">
                <a:solidFill>
                  <a:schemeClr val="dk1"/>
                </a:solidFill>
                <a:latin typeface="Calibri"/>
                <a:ea typeface="Calibri"/>
                <a:cs typeface="Calibri"/>
                <a:sym typeface="Calibri"/>
              </a:rPr>
              <a:t>24</a:t>
            </a:fld>
            <a:endParaRPr lang="en"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674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302520"/>
            <a:ext cx="6400800" cy="1752600"/>
          </a:xfrm>
        </p:spPr>
        <p:txBody>
          <a:bodyPr/>
          <a:lstStyle>
            <a:lvl1pPr marL="0" indent="0" algn="ctr">
              <a:buNone/>
              <a:defRPr b="0" i="0">
                <a:solidFill>
                  <a:schemeClr val="accent1"/>
                </a:solidFill>
                <a:latin typeface="Helvetica Neue Light"/>
                <a:cs typeface="Helvetica Neu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DBE82CA-8883-6845-BA83-22C64B6D27E5}" type="datetime1">
              <a:rPr lang="en-US" smtClean="0"/>
              <a:t>11/18/15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E925FC2-0549-6E43-A78B-81E28C78D02F}" type="slidenum">
              <a:rPr lang="en-US" smtClean="0"/>
              <a:pPr>
                <a:defRPr/>
              </a:pPr>
              <a:t>‹#›</a:t>
            </a:fld>
            <a:endParaRPr lang="en-US"/>
          </a:p>
        </p:txBody>
      </p:sp>
      <p:pic>
        <p:nvPicPr>
          <p:cNvPr id="10" name="Picture 9" descr="university.logo.small.horizontal.blue.pdf"/>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446462" y="3607676"/>
            <a:ext cx="6194090" cy="2572626"/>
          </a:xfrm>
          <a:prstGeom prst="rect">
            <a:avLst/>
          </a:prstGeom>
        </p:spPr>
      </p:pic>
    </p:spTree>
    <p:extLst>
      <p:ext uri="{BB962C8B-B14F-4D97-AF65-F5344CB8AC3E}">
        <p14:creationId xmlns:p14="http://schemas.microsoft.com/office/powerpoint/2010/main" val="404913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21E03E5-7B02-914F-82BA-A0A9A8DEABA1}" type="datetime1">
              <a:rPr lang="en-US" smtClean="0"/>
              <a:t>11/18/15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4C0148-8F41-D247-8546-A86EA31B846A}" type="slidenum">
              <a:rPr lang="en-US" smtClean="0"/>
              <a:pPr>
                <a:defRPr/>
              </a:pPr>
              <a:t>‹#›</a:t>
            </a:fld>
            <a:endParaRPr lang="en-US"/>
          </a:p>
        </p:txBody>
      </p:sp>
      <p:pic>
        <p:nvPicPr>
          <p:cNvPr id="7" name="Picture 6"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399832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3257747-FB65-8341-AEC7-C939EA9FA57B}" type="datetime1">
              <a:rPr lang="en-US" smtClean="0"/>
              <a:t>11/18/15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4E1FFE-23AE-904B-A539-50A8C94D7193}" type="slidenum">
              <a:rPr lang="en-US" smtClean="0"/>
              <a:pPr>
                <a:defRPr/>
              </a:pPr>
              <a:t>‹#›</a:t>
            </a:fld>
            <a:endParaRPr lang="en-US"/>
          </a:p>
        </p:txBody>
      </p:sp>
      <p:pic>
        <p:nvPicPr>
          <p:cNvPr id="7" name="Picture 6"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254534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5F30030-497C-0149-A35A-3554152081C0}" type="datetime1">
              <a:rPr lang="en-US" smtClean="0"/>
              <a:t>11/18/15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53020E-5E33-B446-8494-584D4EE020B3}" type="slidenum">
              <a:rPr lang="en-US" smtClean="0"/>
              <a:pPr>
                <a:defRPr/>
              </a:pPr>
              <a:t>‹#›</a:t>
            </a:fld>
            <a:endParaRPr lang="en-US"/>
          </a:p>
        </p:txBody>
      </p:sp>
      <p:pic>
        <p:nvPicPr>
          <p:cNvPr id="8" name="Picture 7"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844602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F34EE31E-208D-F749-8631-22DA1AAF3A6B}" type="datetime1">
              <a:rPr lang="en-US" smtClean="0"/>
              <a:t>11/18/15</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F53020E-5E33-B446-8494-584D4EE020B3}" type="slidenum">
              <a:rPr lang="en-US" smtClean="0"/>
              <a:pPr>
                <a:defRPr/>
              </a:pPr>
              <a:t>‹#›</a:t>
            </a:fld>
            <a:endParaRPr lang="en-US"/>
          </a:p>
        </p:txBody>
      </p:sp>
      <p:pic>
        <p:nvPicPr>
          <p:cNvPr id="9" name="Picture 8"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419791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BB720DD-8E3F-564F-965B-237A0FD293E2}" type="datetime1">
              <a:rPr lang="en-US" smtClean="0"/>
              <a:t>11/18/15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53020E-5E33-B446-8494-584D4EE020B3}" type="slidenum">
              <a:rPr lang="en-US" smtClean="0"/>
              <a:pPr>
                <a:defRPr/>
              </a:pPr>
              <a:t>‹#›</a:t>
            </a:fld>
            <a:endParaRPr lang="en-US"/>
          </a:p>
        </p:txBody>
      </p:sp>
      <p:pic>
        <p:nvPicPr>
          <p:cNvPr id="8" name="Picture 7"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303178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29A3998-3DA4-AE49-AB96-DFFE2E15AD14}" type="datetime1">
              <a:rPr lang="en-US" smtClean="0"/>
              <a:t>11/18/15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11CC8F-329F-8C41-AC6A-3ECAF67E5476}" type="slidenum">
              <a:rPr lang="en-US" smtClean="0"/>
              <a:pPr>
                <a:defRPr/>
              </a:pPr>
              <a:t>‹#›</a:t>
            </a:fld>
            <a:endParaRPr lang="en-US"/>
          </a:p>
        </p:txBody>
      </p:sp>
      <p:pic>
        <p:nvPicPr>
          <p:cNvPr id="8" name="Picture 7"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220350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66CEA81-0D2B-EB49-8F5D-501C22223700}" type="datetime1">
              <a:rPr lang="en-US" smtClean="0"/>
              <a:t>11/18/15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0D2390-1410-BA46-8722-0F5A6BDEB705}" type="slidenum">
              <a:rPr lang="en-US" smtClean="0"/>
              <a:pPr>
                <a:defRPr/>
              </a:pPr>
              <a:t>‹#›</a:t>
            </a:fld>
            <a:endParaRPr lang="en-US"/>
          </a:p>
        </p:txBody>
      </p:sp>
    </p:spTree>
    <p:extLst>
      <p:ext uri="{BB962C8B-B14F-4D97-AF65-F5344CB8AC3E}">
        <p14:creationId xmlns:p14="http://schemas.microsoft.com/office/powerpoint/2010/main" val="26924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B77E99A1-510D-464D-8AEF-92AFC81A2582}" type="datetime1">
              <a:rPr lang="en-US" smtClean="0"/>
              <a:t>11/18/15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A13D44-7F41-7544-994B-5AE41C38D294}" type="slidenum">
              <a:rPr lang="en-US" smtClean="0"/>
              <a:pPr>
                <a:defRPr/>
              </a:pPr>
              <a:t>‹#›</a:t>
            </a:fld>
            <a:endParaRPr lang="en-US"/>
          </a:p>
        </p:txBody>
      </p:sp>
      <p:pic>
        <p:nvPicPr>
          <p:cNvPr id="8" name="Picture 7"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301364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2B6414C-DC26-0F43-BC2D-78479913E67F}" type="datetime1">
              <a:rPr lang="en-US" smtClean="0"/>
              <a:t>11/18/15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AC74EB9-AB52-7644-8162-48E91E5E424D}" type="slidenum">
              <a:rPr lang="en-US" smtClean="0"/>
              <a:pPr>
                <a:defRPr/>
              </a:pPr>
              <a:t>‹#›</a:t>
            </a:fld>
            <a:endParaRPr lang="en-US"/>
          </a:p>
        </p:txBody>
      </p:sp>
      <p:pic>
        <p:nvPicPr>
          <p:cNvPr id="10" name="Picture 9"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307036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466ECAF-2EB7-DB47-BEC8-FD05421B9B1C}" type="datetime1">
              <a:rPr lang="en-US" smtClean="0"/>
              <a:t>11/18/15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DAA3E00-4D5C-C74E-9C55-72F1C3B9E2FD}" type="slidenum">
              <a:rPr lang="en-US" smtClean="0"/>
              <a:pPr>
                <a:defRPr/>
              </a:pPr>
              <a:t>‹#›</a:t>
            </a:fld>
            <a:endParaRPr lang="en-US"/>
          </a:p>
        </p:txBody>
      </p:sp>
      <p:pic>
        <p:nvPicPr>
          <p:cNvPr id="8" name="Picture 7"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30851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4087AE7-F53D-6443-9007-A30B18D8B1FB}" type="datetime1">
              <a:rPr lang="en-US" smtClean="0"/>
              <a:t>11/18/15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2FACDA1-45D0-4146-AE69-40AAC188E9A0}" type="slidenum">
              <a:rPr lang="en-US" smtClean="0"/>
              <a:pPr>
                <a:defRPr/>
              </a:pPr>
              <a:t>‹#›</a:t>
            </a:fld>
            <a:endParaRPr lang="en-US"/>
          </a:p>
        </p:txBody>
      </p:sp>
      <p:pic>
        <p:nvPicPr>
          <p:cNvPr id="5" name="Picture 4"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53068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5BBC075-8981-174F-9EEA-7C7F8C2CF44A}" type="datetime1">
              <a:rPr lang="en-US" smtClean="0"/>
              <a:t>11/18/15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D2EE75-9451-C64D-B270-07D48A9FE64C}" type="slidenum">
              <a:rPr lang="en-US" smtClean="0"/>
              <a:pPr>
                <a:defRPr/>
              </a:pPr>
              <a:t>‹#›</a:t>
            </a:fld>
            <a:endParaRPr lang="en-US"/>
          </a:p>
        </p:txBody>
      </p:sp>
      <p:pic>
        <p:nvPicPr>
          <p:cNvPr id="8" name="Picture 7"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300213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9F38DC5-FE67-2F46-A04F-22B36F0D423A}" type="datetime1">
              <a:rPr lang="en-US" smtClean="0"/>
              <a:t>11/18/15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72B3EAD-C379-2348-AD7D-B5E1C3E03999}" type="slidenum">
              <a:rPr lang="en-US" smtClean="0"/>
              <a:pPr>
                <a:defRPr/>
              </a:pPr>
              <a:t>‹#›</a:t>
            </a:fld>
            <a:endParaRPr lang="en-US"/>
          </a:p>
        </p:txBody>
      </p:sp>
      <p:pic>
        <p:nvPicPr>
          <p:cNvPr id="8" name="Picture 7" descr="university.logo.small.horizontal.blue.pdf"/>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6370" y="5941391"/>
            <a:ext cx="3110345" cy="1291837"/>
          </a:xfrm>
          <a:prstGeom prst="rect">
            <a:avLst/>
          </a:prstGeom>
        </p:spPr>
      </p:pic>
    </p:spTree>
    <p:extLst>
      <p:ext uri="{BB962C8B-B14F-4D97-AF65-F5344CB8AC3E}">
        <p14:creationId xmlns:p14="http://schemas.microsoft.com/office/powerpoint/2010/main" val="1125950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950E479-8C52-7E48-8805-3CFD1B525BBB}" type="datetime1">
              <a:rPr lang="en-US" smtClean="0"/>
              <a:t>11/18/15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F53020E-5E33-B446-8494-584D4EE020B3}" type="slidenum">
              <a:rPr lang="en-US" smtClean="0"/>
              <a:pPr>
                <a:defRPr/>
              </a:pPr>
              <a:t>‹#›</a:t>
            </a:fld>
            <a:endParaRPr lang="en-US"/>
          </a:p>
        </p:txBody>
      </p:sp>
    </p:spTree>
    <p:extLst>
      <p:ext uri="{BB962C8B-B14F-4D97-AF65-F5344CB8AC3E}">
        <p14:creationId xmlns:p14="http://schemas.microsoft.com/office/powerpoint/2010/main" val="312844827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hf hdr="0" ftr="0" dt="0"/>
  <p:txStyles>
    <p:titleStyle>
      <a:lvl1pPr algn="ctr" defTabSz="457200" rtl="0" eaLnBrk="1" latinLnBrk="0" hangingPunct="1">
        <a:spcBef>
          <a:spcPct val="0"/>
        </a:spcBef>
        <a:buNone/>
        <a:defRPr sz="4400" b="0" i="0" kern="1200">
          <a:solidFill>
            <a:schemeClr val="tx1"/>
          </a:solidFill>
          <a:latin typeface="Cambria"/>
          <a:ea typeface="+mj-ea"/>
          <a:cs typeface="Helvetica Neue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j-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j-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j-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mbria"/>
              </a:rPr>
              <a:t>[TACL</a:t>
            </a:r>
            <a:r>
              <a:rPr lang="en-US" dirty="0" smtClean="0">
                <a:cs typeface="Cambria"/>
              </a:rPr>
              <a:t>] Modeling Word Forms Using Latent Underlying Morphs and Phonology</a:t>
            </a:r>
            <a:endParaRPr lang="en-US" dirty="0">
              <a:cs typeface="Cambria"/>
            </a:endParaRPr>
          </a:p>
        </p:txBody>
      </p:sp>
      <p:sp>
        <p:nvSpPr>
          <p:cNvPr id="3" name="Subtitle 2"/>
          <p:cNvSpPr>
            <a:spLocks noGrp="1"/>
          </p:cNvSpPr>
          <p:nvPr>
            <p:ph type="subTitle" idx="1"/>
          </p:nvPr>
        </p:nvSpPr>
        <p:spPr>
          <a:xfrm>
            <a:off x="1376953" y="2988320"/>
            <a:ext cx="6400800" cy="1752600"/>
          </a:xfrm>
        </p:spPr>
        <p:txBody>
          <a:bodyPr/>
          <a:lstStyle/>
          <a:p>
            <a:r>
              <a:rPr lang="en-US" b="1" dirty="0" smtClean="0">
                <a:latin typeface="Cambria"/>
                <a:cs typeface="Cambria"/>
              </a:rPr>
              <a:t>Ryan Cotterell </a:t>
            </a:r>
            <a:r>
              <a:rPr lang="en-US" dirty="0" smtClean="0"/>
              <a:t>and </a:t>
            </a:r>
            <a:r>
              <a:rPr lang="en-US" dirty="0" err="1" smtClean="0"/>
              <a:t>Nanyun</a:t>
            </a:r>
            <a:r>
              <a:rPr lang="en-US" dirty="0" smtClean="0"/>
              <a:t> </a:t>
            </a:r>
            <a:r>
              <a:rPr lang="en-US" dirty="0" err="1" smtClean="0"/>
              <a:t>Peng</a:t>
            </a:r>
            <a:r>
              <a:rPr lang="en-US" dirty="0" smtClean="0"/>
              <a:t> and Jason Eisner</a:t>
            </a:r>
            <a:endParaRPr lang="en-US" dirty="0"/>
          </a:p>
        </p:txBody>
      </p:sp>
      <p:sp>
        <p:nvSpPr>
          <p:cNvPr id="4" name="Slide Number Placeholder 3"/>
          <p:cNvSpPr>
            <a:spLocks noGrp="1"/>
          </p:cNvSpPr>
          <p:nvPr>
            <p:ph type="sldNum" sz="quarter" idx="12"/>
          </p:nvPr>
        </p:nvSpPr>
        <p:spPr/>
        <p:txBody>
          <a:bodyPr/>
          <a:lstStyle/>
          <a:p>
            <a:pPr>
              <a:defRPr/>
            </a:pPr>
            <a:fld id="{CE925FC2-0549-6E43-A78B-81E28C78D02F}" type="slidenum">
              <a:rPr lang="en-US" smtClean="0"/>
              <a:pPr>
                <a:defRPr/>
              </a:pPr>
              <a:t>1</a:t>
            </a:fld>
            <a:endParaRPr lang="en-US"/>
          </a:p>
        </p:txBody>
      </p:sp>
    </p:spTree>
    <p:extLst>
      <p:ext uri="{BB962C8B-B14F-4D97-AF65-F5344CB8AC3E}">
        <p14:creationId xmlns:p14="http://schemas.microsoft.com/office/powerpoint/2010/main" val="7671007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6238"/>
            <a:ext cx="8229600" cy="1143000"/>
          </a:xfrm>
        </p:spPr>
        <p:txBody>
          <a:bodyPr/>
          <a:lstStyle/>
          <a:p>
            <a:r>
              <a:rPr lang="en-US" b="1" dirty="0" smtClean="0"/>
              <a:t>Q:</a:t>
            </a:r>
            <a:r>
              <a:rPr lang="en-US" dirty="0" smtClean="0"/>
              <a:t> What do </a:t>
            </a:r>
            <a:r>
              <a:rPr lang="en-US" dirty="0" err="1" smtClean="0"/>
              <a:t>phonologists</a:t>
            </a:r>
            <a:r>
              <a:rPr lang="en-US" dirty="0" smtClean="0"/>
              <a:t> do?</a:t>
            </a:r>
            <a:endParaRPr lang="en-US" dirty="0"/>
          </a:p>
        </p:txBody>
      </p:sp>
      <p:sp>
        <p:nvSpPr>
          <p:cNvPr id="5" name="Title 1"/>
          <p:cNvSpPr txBox="1">
            <a:spLocks/>
          </p:cNvSpPr>
          <p:nvPr/>
        </p:nvSpPr>
        <p:spPr>
          <a:xfrm>
            <a:off x="457200" y="2941638"/>
            <a:ext cx="82296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b="0" i="0" kern="1200">
                <a:solidFill>
                  <a:schemeClr val="tx1"/>
                </a:solidFill>
                <a:latin typeface="Cambria"/>
                <a:ea typeface="+mj-ea"/>
                <a:cs typeface="Helvetica Neue Light"/>
              </a:defRPr>
            </a:lvl1pPr>
          </a:lstStyle>
          <a:p>
            <a:r>
              <a:rPr lang="en-US" b="1" dirty="0"/>
              <a:t>A</a:t>
            </a:r>
            <a:r>
              <a:rPr lang="en-US" b="1" dirty="0" smtClean="0"/>
              <a:t>: </a:t>
            </a:r>
            <a:r>
              <a:rPr lang="en-US" dirty="0" smtClean="0"/>
              <a:t>They find sound patterns in sets of words!</a:t>
            </a:r>
            <a:endParaRPr lang="en-US" dirty="0"/>
          </a:p>
        </p:txBody>
      </p:sp>
      <p:sp>
        <p:nvSpPr>
          <p:cNvPr id="6" name="Slide Number Placeholder 5"/>
          <p:cNvSpPr>
            <a:spLocks noGrp="1"/>
          </p:cNvSpPr>
          <p:nvPr>
            <p:ph type="sldNum" sz="quarter" idx="12"/>
          </p:nvPr>
        </p:nvSpPr>
        <p:spPr/>
        <p:txBody>
          <a:bodyPr/>
          <a:lstStyle/>
          <a:p>
            <a:pPr>
              <a:defRPr/>
            </a:pPr>
            <a:fld id="{2F53020E-5E33-B446-8494-584D4EE020B3}" type="slidenum">
              <a:rPr lang="en-US" smtClean="0"/>
              <a:pPr>
                <a:defRPr/>
              </a:pPr>
              <a:t>10</a:t>
            </a:fld>
            <a:endParaRPr lang="en-US"/>
          </a:p>
        </p:txBody>
      </p:sp>
    </p:spTree>
    <p:extLst>
      <p:ext uri="{BB962C8B-B14F-4D97-AF65-F5344CB8AC3E}">
        <p14:creationId xmlns:p14="http://schemas.microsoft.com/office/powerpoint/2010/main" val="8172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Phonological Exercise</a:t>
            </a:r>
          </a:p>
        </p:txBody>
      </p:sp>
      <p:sp>
        <p:nvSpPr>
          <p:cNvPr id="37" name="TextBox 36"/>
          <p:cNvSpPr txBox="1"/>
          <p:nvPr/>
        </p:nvSpPr>
        <p:spPr>
          <a:xfrm>
            <a:off x="3414118" y="3242052"/>
            <a:ext cx="699743" cy="430887"/>
          </a:xfrm>
          <a:prstGeom prst="rect">
            <a:avLst/>
          </a:prstGeom>
          <a:noFill/>
        </p:spPr>
        <p:txBody>
          <a:bodyPr wrap="none" rtlCol="0">
            <a:spAutoFit/>
          </a:bodyPr>
          <a:lstStyle/>
          <a:p>
            <a:r>
              <a:rPr lang="en-US" sz="2200" dirty="0" smtClean="0"/>
              <a:t>[</a:t>
            </a:r>
            <a:r>
              <a:rPr lang="en-US" sz="2200" dirty="0" err="1">
                <a:solidFill>
                  <a:srgbClr val="EB62FF"/>
                </a:solidFill>
              </a:rPr>
              <a:t>tɔk</a:t>
            </a:r>
            <a:r>
              <a:rPr lang="en-US" sz="2200" dirty="0" smtClean="0">
                <a:solidFill>
                  <a:srgbClr val="000000"/>
                </a:solidFill>
              </a:rPr>
              <a:t>]</a:t>
            </a:r>
            <a:endParaRPr lang="en-US" sz="2200" dirty="0">
              <a:solidFill>
                <a:srgbClr val="000000"/>
              </a:solidFill>
            </a:endParaRPr>
          </a:p>
        </p:txBody>
      </p:sp>
      <p:sp>
        <p:nvSpPr>
          <p:cNvPr id="38" name="TextBox 37"/>
          <p:cNvSpPr txBox="1"/>
          <p:nvPr/>
        </p:nvSpPr>
        <p:spPr>
          <a:xfrm>
            <a:off x="4781700" y="3253119"/>
            <a:ext cx="810088"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tɔks</a:t>
            </a:r>
            <a:r>
              <a:rPr lang="en-US" sz="2200" dirty="0" smtClean="0">
                <a:solidFill>
                  <a:srgbClr val="000000"/>
                </a:solidFill>
              </a:rPr>
              <a:t>]</a:t>
            </a:r>
            <a:endParaRPr lang="en-US" sz="2200" dirty="0">
              <a:solidFill>
                <a:srgbClr val="000000"/>
              </a:solidFill>
            </a:endParaRPr>
          </a:p>
        </p:txBody>
      </p:sp>
      <p:sp>
        <p:nvSpPr>
          <p:cNvPr id="39" name="TextBox 38"/>
          <p:cNvSpPr txBox="1"/>
          <p:nvPr/>
        </p:nvSpPr>
        <p:spPr>
          <a:xfrm>
            <a:off x="6247814" y="3257737"/>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7494975" y="3253676"/>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sp>
        <p:nvSpPr>
          <p:cNvPr id="95" name="TextBox 94"/>
          <p:cNvSpPr txBox="1"/>
          <p:nvPr/>
        </p:nvSpPr>
        <p:spPr>
          <a:xfrm>
            <a:off x="3421507" y="3598579"/>
            <a:ext cx="989311"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chemeClr val="accent6">
                    <a:lumMod val="60000"/>
                    <a:lumOff val="40000"/>
                  </a:schemeClr>
                </a:solidFill>
              </a:rPr>
              <a:t>eɪŋk</a:t>
            </a:r>
            <a:r>
              <a:rPr lang="en-US" sz="2200" dirty="0">
                <a:solidFill>
                  <a:srgbClr val="000000"/>
                </a:solidFill>
              </a:rPr>
              <a:t>]</a:t>
            </a:r>
          </a:p>
        </p:txBody>
      </p:sp>
      <p:sp>
        <p:nvSpPr>
          <p:cNvPr id="96" name="TextBox 95"/>
          <p:cNvSpPr txBox="1"/>
          <p:nvPr/>
        </p:nvSpPr>
        <p:spPr>
          <a:xfrm>
            <a:off x="4789089" y="3609646"/>
            <a:ext cx="1099655"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eɪŋks</a:t>
            </a:r>
            <a:r>
              <a:rPr lang="en-US" sz="2200" dirty="0" smtClean="0">
                <a:solidFill>
                  <a:srgbClr val="000000"/>
                </a:solidFill>
              </a:rPr>
              <a:t>]</a:t>
            </a:r>
            <a:endParaRPr lang="en-US" sz="2200" dirty="0">
              <a:solidFill>
                <a:srgbClr val="000000"/>
              </a:solidFill>
            </a:endParaRPr>
          </a:p>
        </p:txBody>
      </p:sp>
      <p:sp>
        <p:nvSpPr>
          <p:cNvPr id="97" name="TextBox 96"/>
          <p:cNvSpPr txBox="1"/>
          <p:nvPr/>
        </p:nvSpPr>
        <p:spPr>
          <a:xfrm>
            <a:off x="6255203" y="3614264"/>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99" name="TextBox 98"/>
          <p:cNvSpPr txBox="1"/>
          <p:nvPr/>
        </p:nvSpPr>
        <p:spPr>
          <a:xfrm>
            <a:off x="7502364" y="3610203"/>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107" name="TextBox 106"/>
          <p:cNvSpPr txBox="1"/>
          <p:nvPr/>
        </p:nvSpPr>
        <p:spPr>
          <a:xfrm>
            <a:off x="3432455" y="3934964"/>
            <a:ext cx="852241"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a:t>
            </a:r>
            <a:r>
              <a:rPr lang="en-US" sz="2200" dirty="0" smtClean="0">
                <a:solidFill>
                  <a:srgbClr val="000000"/>
                </a:solidFill>
              </a:rPr>
              <a:t>]</a:t>
            </a:r>
            <a:endParaRPr lang="en-US" sz="2200" dirty="0">
              <a:solidFill>
                <a:srgbClr val="000000"/>
              </a:solidFill>
            </a:endParaRPr>
          </a:p>
        </p:txBody>
      </p:sp>
      <p:sp>
        <p:nvSpPr>
          <p:cNvPr id="108" name="TextBox 107"/>
          <p:cNvSpPr txBox="1"/>
          <p:nvPr/>
        </p:nvSpPr>
        <p:spPr>
          <a:xfrm>
            <a:off x="4800037" y="3946031"/>
            <a:ext cx="962586"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hæks</a:t>
            </a:r>
            <a:r>
              <a:rPr lang="en-US" sz="2200" dirty="0" smtClean="0">
                <a:solidFill>
                  <a:srgbClr val="000000"/>
                </a:solidFill>
              </a:rPr>
              <a:t>]</a:t>
            </a:r>
            <a:endParaRPr lang="en-US" sz="2200" dirty="0">
              <a:solidFill>
                <a:srgbClr val="000000"/>
              </a:solidFill>
            </a:endParaRPr>
          </a:p>
        </p:txBody>
      </p:sp>
      <p:sp>
        <p:nvSpPr>
          <p:cNvPr id="109" name="TextBox 108"/>
          <p:cNvSpPr txBox="1"/>
          <p:nvPr/>
        </p:nvSpPr>
        <p:spPr>
          <a:xfrm>
            <a:off x="6266151" y="3950649"/>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110" name="TextBox 109"/>
          <p:cNvSpPr txBox="1"/>
          <p:nvPr/>
        </p:nvSpPr>
        <p:spPr>
          <a:xfrm>
            <a:off x="7513312" y="3946588"/>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11</a:t>
            </a:fld>
            <a:endParaRPr lang="en-US"/>
          </a:p>
        </p:txBody>
      </p:sp>
    </p:spTree>
    <p:extLst>
      <p:ext uri="{BB962C8B-B14F-4D97-AF65-F5344CB8AC3E}">
        <p14:creationId xmlns:p14="http://schemas.microsoft.com/office/powerpoint/2010/main" val="6866682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Phonological Exercise</a:t>
            </a:r>
          </a:p>
        </p:txBody>
      </p:sp>
      <p:sp>
        <p:nvSpPr>
          <p:cNvPr id="37" name="TextBox 36"/>
          <p:cNvSpPr txBox="1"/>
          <p:nvPr/>
        </p:nvSpPr>
        <p:spPr>
          <a:xfrm>
            <a:off x="3414118" y="3242052"/>
            <a:ext cx="699743" cy="430887"/>
          </a:xfrm>
          <a:prstGeom prst="rect">
            <a:avLst/>
          </a:prstGeom>
          <a:noFill/>
        </p:spPr>
        <p:txBody>
          <a:bodyPr wrap="none" rtlCol="0">
            <a:spAutoFit/>
          </a:bodyPr>
          <a:lstStyle/>
          <a:p>
            <a:r>
              <a:rPr lang="en-US" sz="2200" dirty="0" smtClean="0"/>
              <a:t>[</a:t>
            </a:r>
            <a:r>
              <a:rPr lang="en-US" sz="2200" dirty="0" err="1">
                <a:solidFill>
                  <a:srgbClr val="EB62FF"/>
                </a:solidFill>
              </a:rPr>
              <a:t>tɔk</a:t>
            </a:r>
            <a:r>
              <a:rPr lang="en-US" sz="2200" dirty="0" smtClean="0">
                <a:solidFill>
                  <a:srgbClr val="000000"/>
                </a:solidFill>
              </a:rPr>
              <a:t>]</a:t>
            </a:r>
            <a:endParaRPr lang="en-US" sz="2200" dirty="0">
              <a:solidFill>
                <a:srgbClr val="000000"/>
              </a:solidFill>
            </a:endParaRPr>
          </a:p>
        </p:txBody>
      </p:sp>
      <p:sp>
        <p:nvSpPr>
          <p:cNvPr id="38" name="TextBox 37"/>
          <p:cNvSpPr txBox="1"/>
          <p:nvPr/>
        </p:nvSpPr>
        <p:spPr>
          <a:xfrm>
            <a:off x="4781700" y="3253119"/>
            <a:ext cx="810088"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tɔks</a:t>
            </a:r>
            <a:r>
              <a:rPr lang="en-US" sz="2200" dirty="0" smtClean="0">
                <a:solidFill>
                  <a:srgbClr val="000000"/>
                </a:solidFill>
              </a:rPr>
              <a:t>]</a:t>
            </a:r>
            <a:endParaRPr lang="en-US" sz="2200" dirty="0">
              <a:solidFill>
                <a:srgbClr val="000000"/>
              </a:solidFill>
            </a:endParaRPr>
          </a:p>
        </p:txBody>
      </p:sp>
      <p:sp>
        <p:nvSpPr>
          <p:cNvPr id="39" name="TextBox 38"/>
          <p:cNvSpPr txBox="1"/>
          <p:nvPr/>
        </p:nvSpPr>
        <p:spPr>
          <a:xfrm>
            <a:off x="6247814" y="3257737"/>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258052" cy="553998"/>
          </a:xfrm>
          <a:prstGeom prst="rect">
            <a:avLst/>
          </a:prstGeom>
          <a:noFill/>
        </p:spPr>
        <p:txBody>
          <a:bodyPr wrap="none" rtlCol="0">
            <a:spAutoFit/>
          </a:bodyPr>
          <a:lstStyle/>
          <a:p>
            <a:r>
              <a:rPr lang="en-US" sz="3000" dirty="0" smtClean="0">
                <a:latin typeface="+mn-lt"/>
                <a:cs typeface="Times New Roman"/>
              </a:rPr>
              <a:t>Tenses</a:t>
            </a:r>
            <a:endParaRPr lang="en-US" sz="3000" dirty="0">
              <a:latin typeface="+mn-lt"/>
              <a:cs typeface="Times New Roman"/>
            </a:endParaRPr>
          </a:p>
        </p:txBody>
      </p:sp>
      <p:sp>
        <p:nvSpPr>
          <p:cNvPr id="52" name="TextBox 51"/>
          <p:cNvSpPr txBox="1"/>
          <p:nvPr/>
        </p:nvSpPr>
        <p:spPr>
          <a:xfrm rot="16200000">
            <a:off x="-279429" y="4341494"/>
            <a:ext cx="1081095" cy="553998"/>
          </a:xfrm>
          <a:prstGeom prst="rect">
            <a:avLst/>
          </a:prstGeom>
          <a:noFill/>
        </p:spPr>
        <p:txBody>
          <a:bodyPr wrap="none" rtlCol="0">
            <a:spAutoFit/>
          </a:bodyPr>
          <a:lstStyle/>
          <a:p>
            <a:r>
              <a:rPr lang="en-US" sz="3000" dirty="0" smtClean="0">
                <a:latin typeface="+mn-lt"/>
                <a:cs typeface="Times New Roman"/>
              </a:rPr>
              <a:t>Verbs</a:t>
            </a:r>
            <a:endParaRPr lang="en-US" sz="3000" dirty="0">
              <a:latin typeface="+mn-lt"/>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sp>
        <p:nvSpPr>
          <p:cNvPr id="95" name="TextBox 94"/>
          <p:cNvSpPr txBox="1"/>
          <p:nvPr/>
        </p:nvSpPr>
        <p:spPr>
          <a:xfrm>
            <a:off x="3421507" y="3598579"/>
            <a:ext cx="989311"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a:t>
            </a:r>
            <a:r>
              <a:rPr lang="en-US" sz="2200" dirty="0">
                <a:solidFill>
                  <a:srgbClr val="000000"/>
                </a:solidFill>
              </a:rPr>
              <a:t>]</a:t>
            </a:r>
          </a:p>
        </p:txBody>
      </p:sp>
      <p:sp>
        <p:nvSpPr>
          <p:cNvPr id="96" name="TextBox 95"/>
          <p:cNvSpPr txBox="1"/>
          <p:nvPr/>
        </p:nvSpPr>
        <p:spPr>
          <a:xfrm>
            <a:off x="4789089" y="3609646"/>
            <a:ext cx="1099655"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eɪŋks</a:t>
            </a:r>
            <a:r>
              <a:rPr lang="en-US" sz="2200" dirty="0" smtClean="0">
                <a:solidFill>
                  <a:srgbClr val="000000"/>
                </a:solidFill>
              </a:rPr>
              <a:t>]</a:t>
            </a:r>
            <a:endParaRPr lang="en-US" sz="2200" dirty="0">
              <a:solidFill>
                <a:srgbClr val="000000"/>
              </a:solidFill>
            </a:endParaRPr>
          </a:p>
        </p:txBody>
      </p:sp>
      <p:sp>
        <p:nvSpPr>
          <p:cNvPr id="97" name="TextBox 96"/>
          <p:cNvSpPr txBox="1"/>
          <p:nvPr/>
        </p:nvSpPr>
        <p:spPr>
          <a:xfrm>
            <a:off x="6255203" y="3614264"/>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99" name="TextBox 98"/>
          <p:cNvSpPr txBox="1"/>
          <p:nvPr/>
        </p:nvSpPr>
        <p:spPr>
          <a:xfrm>
            <a:off x="7502364" y="3610203"/>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107" name="TextBox 106"/>
          <p:cNvSpPr txBox="1"/>
          <p:nvPr/>
        </p:nvSpPr>
        <p:spPr>
          <a:xfrm>
            <a:off x="3432455" y="3934964"/>
            <a:ext cx="852241"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a:t>
            </a:r>
            <a:r>
              <a:rPr lang="en-US" sz="2200" dirty="0" smtClean="0">
                <a:solidFill>
                  <a:srgbClr val="000000"/>
                </a:solidFill>
              </a:rPr>
              <a:t>]</a:t>
            </a:r>
            <a:endParaRPr lang="en-US" sz="2200" dirty="0">
              <a:solidFill>
                <a:srgbClr val="000000"/>
              </a:solidFill>
            </a:endParaRPr>
          </a:p>
        </p:txBody>
      </p:sp>
      <p:sp>
        <p:nvSpPr>
          <p:cNvPr id="108" name="TextBox 107"/>
          <p:cNvSpPr txBox="1"/>
          <p:nvPr/>
        </p:nvSpPr>
        <p:spPr>
          <a:xfrm>
            <a:off x="4800037" y="3946031"/>
            <a:ext cx="962586"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hæks</a:t>
            </a:r>
            <a:r>
              <a:rPr lang="en-US" sz="2200" dirty="0" smtClean="0">
                <a:solidFill>
                  <a:srgbClr val="000000"/>
                </a:solidFill>
              </a:rPr>
              <a:t>]</a:t>
            </a:r>
            <a:endParaRPr lang="en-US" sz="2200" dirty="0">
              <a:solidFill>
                <a:srgbClr val="000000"/>
              </a:solidFill>
            </a:endParaRPr>
          </a:p>
        </p:txBody>
      </p:sp>
      <p:sp>
        <p:nvSpPr>
          <p:cNvPr id="109" name="TextBox 108"/>
          <p:cNvSpPr txBox="1"/>
          <p:nvPr/>
        </p:nvSpPr>
        <p:spPr>
          <a:xfrm>
            <a:off x="6266151" y="3950649"/>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110" name="TextBox 109"/>
          <p:cNvSpPr txBox="1"/>
          <p:nvPr/>
        </p:nvSpPr>
        <p:spPr>
          <a:xfrm>
            <a:off x="7513312" y="3946588"/>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12</a:t>
            </a:fld>
            <a:endParaRPr lang="en-US"/>
          </a:p>
        </p:txBody>
      </p:sp>
    </p:spTree>
    <p:extLst>
      <p:ext uri="{BB962C8B-B14F-4D97-AF65-F5344CB8AC3E}">
        <p14:creationId xmlns:p14="http://schemas.microsoft.com/office/powerpoint/2010/main" val="12014262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Phonological Exercise</a:t>
            </a:r>
          </a:p>
        </p:txBody>
      </p:sp>
      <p:sp>
        <p:nvSpPr>
          <p:cNvPr id="37" name="TextBox 36"/>
          <p:cNvSpPr txBox="1"/>
          <p:nvPr/>
        </p:nvSpPr>
        <p:spPr>
          <a:xfrm>
            <a:off x="3414118" y="3242052"/>
            <a:ext cx="699743" cy="430887"/>
          </a:xfrm>
          <a:prstGeom prst="rect">
            <a:avLst/>
          </a:prstGeom>
          <a:noFill/>
        </p:spPr>
        <p:txBody>
          <a:bodyPr wrap="none" rtlCol="0">
            <a:spAutoFit/>
          </a:bodyPr>
          <a:lstStyle/>
          <a:p>
            <a:r>
              <a:rPr lang="en-US" sz="2200" dirty="0" smtClean="0"/>
              <a:t>[</a:t>
            </a:r>
            <a:r>
              <a:rPr lang="en-US" sz="2200" dirty="0" err="1">
                <a:solidFill>
                  <a:srgbClr val="EB62FF"/>
                </a:solidFill>
              </a:rPr>
              <a:t>tɔk</a:t>
            </a:r>
            <a:r>
              <a:rPr lang="en-US" sz="2200" dirty="0" smtClean="0">
                <a:solidFill>
                  <a:srgbClr val="000000"/>
                </a:solidFill>
              </a:rPr>
              <a:t>]</a:t>
            </a:r>
            <a:endParaRPr lang="en-US" sz="2200" dirty="0">
              <a:solidFill>
                <a:srgbClr val="000000"/>
              </a:solidFill>
            </a:endParaRPr>
          </a:p>
        </p:txBody>
      </p:sp>
      <p:sp>
        <p:nvSpPr>
          <p:cNvPr id="38" name="TextBox 37"/>
          <p:cNvSpPr txBox="1"/>
          <p:nvPr/>
        </p:nvSpPr>
        <p:spPr>
          <a:xfrm>
            <a:off x="4781700" y="3253119"/>
            <a:ext cx="810088"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tɔks</a:t>
            </a:r>
            <a:r>
              <a:rPr lang="en-US" sz="2200" dirty="0" smtClean="0">
                <a:solidFill>
                  <a:srgbClr val="000000"/>
                </a:solidFill>
              </a:rPr>
              <a:t>]</a:t>
            </a:r>
            <a:endParaRPr lang="en-US" sz="2200" dirty="0">
              <a:solidFill>
                <a:srgbClr val="000000"/>
              </a:solidFill>
            </a:endParaRPr>
          </a:p>
        </p:txBody>
      </p:sp>
      <p:sp>
        <p:nvSpPr>
          <p:cNvPr id="39" name="TextBox 38"/>
          <p:cNvSpPr txBox="1"/>
          <p:nvPr/>
        </p:nvSpPr>
        <p:spPr>
          <a:xfrm>
            <a:off x="6247814" y="3257737"/>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258052" cy="553998"/>
          </a:xfrm>
          <a:prstGeom prst="rect">
            <a:avLst/>
          </a:prstGeom>
          <a:noFill/>
        </p:spPr>
        <p:txBody>
          <a:bodyPr wrap="none" rtlCol="0">
            <a:spAutoFit/>
          </a:bodyPr>
          <a:lstStyle/>
          <a:p>
            <a:r>
              <a:rPr lang="en-US" sz="3000" dirty="0" smtClean="0">
                <a:latin typeface="+mn-lt"/>
                <a:cs typeface="Times New Roman"/>
              </a:rPr>
              <a:t>Tenses</a:t>
            </a:r>
            <a:endParaRPr lang="en-US" sz="3000" dirty="0">
              <a:latin typeface="+mn-lt"/>
              <a:cs typeface="Times New Roman"/>
            </a:endParaRPr>
          </a:p>
        </p:txBody>
      </p:sp>
      <p:sp>
        <p:nvSpPr>
          <p:cNvPr id="52" name="TextBox 51"/>
          <p:cNvSpPr txBox="1"/>
          <p:nvPr/>
        </p:nvSpPr>
        <p:spPr>
          <a:xfrm rot="16200000">
            <a:off x="-279429" y="4341494"/>
            <a:ext cx="1081095" cy="553998"/>
          </a:xfrm>
          <a:prstGeom prst="rect">
            <a:avLst/>
          </a:prstGeom>
          <a:noFill/>
        </p:spPr>
        <p:txBody>
          <a:bodyPr wrap="none" rtlCol="0">
            <a:spAutoFit/>
          </a:bodyPr>
          <a:lstStyle/>
          <a:p>
            <a:r>
              <a:rPr lang="en-US" sz="3000" dirty="0" smtClean="0">
                <a:latin typeface="+mn-lt"/>
                <a:cs typeface="Times New Roman"/>
              </a:rPr>
              <a:t>Verbs</a:t>
            </a:r>
            <a:endParaRPr lang="en-US" sz="3000" dirty="0">
              <a:latin typeface="+mn-lt"/>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sp>
        <p:nvSpPr>
          <p:cNvPr id="95" name="TextBox 94"/>
          <p:cNvSpPr txBox="1"/>
          <p:nvPr/>
        </p:nvSpPr>
        <p:spPr>
          <a:xfrm>
            <a:off x="3421507" y="3598579"/>
            <a:ext cx="989311"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a:t>
            </a:r>
            <a:r>
              <a:rPr lang="en-US" sz="2200" dirty="0">
                <a:solidFill>
                  <a:srgbClr val="000000"/>
                </a:solidFill>
              </a:rPr>
              <a:t>]</a:t>
            </a:r>
          </a:p>
        </p:txBody>
      </p:sp>
      <p:sp>
        <p:nvSpPr>
          <p:cNvPr id="96" name="TextBox 95"/>
          <p:cNvSpPr txBox="1"/>
          <p:nvPr/>
        </p:nvSpPr>
        <p:spPr>
          <a:xfrm>
            <a:off x="4789089" y="3609646"/>
            <a:ext cx="1099655"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eɪŋks</a:t>
            </a:r>
            <a:r>
              <a:rPr lang="en-US" sz="2200" dirty="0" smtClean="0">
                <a:solidFill>
                  <a:srgbClr val="000000"/>
                </a:solidFill>
              </a:rPr>
              <a:t>]</a:t>
            </a:r>
            <a:endParaRPr lang="en-US" sz="2200" dirty="0">
              <a:solidFill>
                <a:srgbClr val="000000"/>
              </a:solidFill>
            </a:endParaRPr>
          </a:p>
        </p:txBody>
      </p:sp>
      <p:sp>
        <p:nvSpPr>
          <p:cNvPr id="97" name="TextBox 96"/>
          <p:cNvSpPr txBox="1"/>
          <p:nvPr/>
        </p:nvSpPr>
        <p:spPr>
          <a:xfrm>
            <a:off x="6255203" y="3614264"/>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99" name="TextBox 98"/>
          <p:cNvSpPr txBox="1"/>
          <p:nvPr/>
        </p:nvSpPr>
        <p:spPr>
          <a:xfrm>
            <a:off x="7502364" y="3610203"/>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107" name="TextBox 106"/>
          <p:cNvSpPr txBox="1"/>
          <p:nvPr/>
        </p:nvSpPr>
        <p:spPr>
          <a:xfrm>
            <a:off x="3432455" y="3934964"/>
            <a:ext cx="852241"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a:t>
            </a:r>
            <a:r>
              <a:rPr lang="en-US" sz="2200" dirty="0" smtClean="0">
                <a:solidFill>
                  <a:srgbClr val="000000"/>
                </a:solidFill>
              </a:rPr>
              <a:t>]</a:t>
            </a:r>
            <a:endParaRPr lang="en-US" sz="2200" dirty="0">
              <a:solidFill>
                <a:srgbClr val="000000"/>
              </a:solidFill>
            </a:endParaRPr>
          </a:p>
        </p:txBody>
      </p:sp>
      <p:sp>
        <p:nvSpPr>
          <p:cNvPr id="108" name="TextBox 107"/>
          <p:cNvSpPr txBox="1"/>
          <p:nvPr/>
        </p:nvSpPr>
        <p:spPr>
          <a:xfrm>
            <a:off x="4800037" y="3946031"/>
            <a:ext cx="962586"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hæks</a:t>
            </a:r>
            <a:r>
              <a:rPr lang="en-US" sz="2200" dirty="0" smtClean="0">
                <a:solidFill>
                  <a:srgbClr val="000000"/>
                </a:solidFill>
              </a:rPr>
              <a:t>]</a:t>
            </a:r>
            <a:endParaRPr lang="en-US" sz="2200" dirty="0">
              <a:solidFill>
                <a:srgbClr val="000000"/>
              </a:solidFill>
            </a:endParaRPr>
          </a:p>
        </p:txBody>
      </p:sp>
      <p:sp>
        <p:nvSpPr>
          <p:cNvPr id="109" name="TextBox 108"/>
          <p:cNvSpPr txBox="1"/>
          <p:nvPr/>
        </p:nvSpPr>
        <p:spPr>
          <a:xfrm>
            <a:off x="6266151" y="3950649"/>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110" name="TextBox 109"/>
          <p:cNvSpPr txBox="1"/>
          <p:nvPr/>
        </p:nvSpPr>
        <p:spPr>
          <a:xfrm>
            <a:off x="7513312" y="3946588"/>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13</a:t>
            </a:fld>
            <a:endParaRPr lang="en-US"/>
          </a:p>
        </p:txBody>
      </p:sp>
    </p:spTree>
    <p:extLst>
      <p:ext uri="{BB962C8B-B14F-4D97-AF65-F5344CB8AC3E}">
        <p14:creationId xmlns:p14="http://schemas.microsoft.com/office/powerpoint/2010/main" val="41115757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Phonological Exercise</a:t>
            </a:r>
          </a:p>
        </p:txBody>
      </p:sp>
      <p:sp>
        <p:nvSpPr>
          <p:cNvPr id="37" name="TextBox 36"/>
          <p:cNvSpPr txBox="1"/>
          <p:nvPr/>
        </p:nvSpPr>
        <p:spPr>
          <a:xfrm>
            <a:off x="3414118" y="3242052"/>
            <a:ext cx="699743" cy="430887"/>
          </a:xfrm>
          <a:prstGeom prst="rect">
            <a:avLst/>
          </a:prstGeom>
          <a:noFill/>
        </p:spPr>
        <p:txBody>
          <a:bodyPr wrap="none" rtlCol="0">
            <a:spAutoFit/>
          </a:bodyPr>
          <a:lstStyle/>
          <a:p>
            <a:r>
              <a:rPr lang="en-US" sz="2200" dirty="0" smtClean="0"/>
              <a:t>[</a:t>
            </a:r>
            <a:r>
              <a:rPr lang="en-US" sz="2200" dirty="0" err="1">
                <a:solidFill>
                  <a:srgbClr val="EB62FF"/>
                </a:solidFill>
              </a:rPr>
              <a:t>tɔk</a:t>
            </a:r>
            <a:r>
              <a:rPr lang="en-US" sz="2200" dirty="0" smtClean="0">
                <a:solidFill>
                  <a:srgbClr val="000000"/>
                </a:solidFill>
              </a:rPr>
              <a:t>]</a:t>
            </a:r>
            <a:endParaRPr lang="en-US" sz="2200" dirty="0">
              <a:solidFill>
                <a:srgbClr val="000000"/>
              </a:solidFill>
            </a:endParaRPr>
          </a:p>
        </p:txBody>
      </p:sp>
      <p:sp>
        <p:nvSpPr>
          <p:cNvPr id="38" name="TextBox 37"/>
          <p:cNvSpPr txBox="1"/>
          <p:nvPr/>
        </p:nvSpPr>
        <p:spPr>
          <a:xfrm>
            <a:off x="4781700" y="3253119"/>
            <a:ext cx="810088"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tɔks</a:t>
            </a:r>
            <a:r>
              <a:rPr lang="en-US" sz="2200" dirty="0" smtClean="0">
                <a:solidFill>
                  <a:srgbClr val="000000"/>
                </a:solidFill>
              </a:rPr>
              <a:t>]</a:t>
            </a:r>
            <a:endParaRPr lang="en-US" sz="2200" dirty="0">
              <a:solidFill>
                <a:srgbClr val="000000"/>
              </a:solidFill>
            </a:endParaRPr>
          </a:p>
        </p:txBody>
      </p:sp>
      <p:sp>
        <p:nvSpPr>
          <p:cNvPr id="39" name="TextBox 38"/>
          <p:cNvSpPr txBox="1"/>
          <p:nvPr/>
        </p:nvSpPr>
        <p:spPr>
          <a:xfrm>
            <a:off x="6247814" y="3257737"/>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sp>
        <p:nvSpPr>
          <p:cNvPr id="46" name="TextBox 45"/>
          <p:cNvSpPr txBox="1"/>
          <p:nvPr/>
        </p:nvSpPr>
        <p:spPr>
          <a:xfrm>
            <a:off x="2394405" y="3228297"/>
            <a:ext cx="710451" cy="400110"/>
          </a:xfrm>
          <a:prstGeom prst="rect">
            <a:avLst/>
          </a:prstGeom>
          <a:noFill/>
        </p:spPr>
        <p:txBody>
          <a:bodyPr wrap="none" rtlCol="0">
            <a:spAutoFit/>
          </a:bodyPr>
          <a:lstStyle/>
          <a:p>
            <a:r>
              <a:rPr lang="en-US" sz="2000" dirty="0" smtClean="0">
                <a:solidFill>
                  <a:schemeClr val="accent1">
                    <a:lumMod val="60000"/>
                    <a:lumOff val="40000"/>
                  </a:schemeClr>
                </a:solidFill>
              </a:rPr>
              <a:t>TALK</a:t>
            </a:r>
            <a:endParaRPr lang="en-US" sz="2000" dirty="0">
              <a:solidFill>
                <a:schemeClr val="accent1">
                  <a:lumMod val="60000"/>
                  <a:lumOff val="40000"/>
                </a:schemeClr>
              </a:solidFill>
            </a:endParaRPr>
          </a:p>
        </p:txBody>
      </p:sp>
      <p:sp>
        <p:nvSpPr>
          <p:cNvPr id="48" name="TextBox 47"/>
          <p:cNvSpPr txBox="1"/>
          <p:nvPr/>
        </p:nvSpPr>
        <p:spPr>
          <a:xfrm>
            <a:off x="2383457" y="3947356"/>
            <a:ext cx="774571" cy="400110"/>
          </a:xfrm>
          <a:prstGeom prst="rect">
            <a:avLst/>
          </a:prstGeom>
          <a:noFill/>
        </p:spPr>
        <p:txBody>
          <a:bodyPr wrap="none" rtlCol="0">
            <a:spAutoFit/>
          </a:bodyPr>
          <a:lstStyle/>
          <a:p>
            <a:r>
              <a:rPr lang="en-US" sz="2000" dirty="0" smtClean="0">
                <a:solidFill>
                  <a:schemeClr val="accent1">
                    <a:lumMod val="60000"/>
                    <a:lumOff val="40000"/>
                  </a:schemeClr>
                </a:solidFill>
              </a:rPr>
              <a:t>HACK</a:t>
            </a:r>
            <a:endParaRPr lang="en-US" sz="2000" dirty="0">
              <a:solidFill>
                <a:schemeClr val="accent1">
                  <a:lumMod val="60000"/>
                  <a:lumOff val="40000"/>
                </a:schemeClr>
              </a:solidFill>
            </a:endParaRPr>
          </a:p>
        </p:txBody>
      </p:sp>
      <p:sp>
        <p:nvSpPr>
          <p:cNvPr id="49" name="TextBox 48"/>
          <p:cNvSpPr txBox="1"/>
          <p:nvPr/>
        </p:nvSpPr>
        <p:spPr>
          <a:xfrm>
            <a:off x="3286811" y="2802652"/>
            <a:ext cx="1381032" cy="400110"/>
          </a:xfrm>
          <a:prstGeom prst="rect">
            <a:avLst/>
          </a:prstGeom>
          <a:noFill/>
        </p:spPr>
        <p:txBody>
          <a:bodyPr wrap="none" rtlCol="0">
            <a:spAutoFit/>
          </a:bodyPr>
          <a:lstStyle/>
          <a:p>
            <a:r>
              <a:rPr lang="en-US" sz="2000" dirty="0" smtClean="0">
                <a:solidFill>
                  <a:schemeClr val="accent5">
                    <a:lumMod val="60000"/>
                    <a:lumOff val="40000"/>
                  </a:schemeClr>
                </a:solidFill>
              </a:rPr>
              <a:t>1P Pres. </a:t>
            </a:r>
            <a:r>
              <a:rPr lang="en-US" sz="2000" dirty="0" err="1" smtClean="0">
                <a:solidFill>
                  <a:schemeClr val="accent5">
                    <a:lumMod val="60000"/>
                    <a:lumOff val="40000"/>
                  </a:schemeClr>
                </a:solidFill>
              </a:rPr>
              <a:t>Sg</a:t>
            </a:r>
            <a:r>
              <a:rPr lang="en-US" sz="2000" dirty="0" smtClean="0">
                <a:solidFill>
                  <a:schemeClr val="accent5">
                    <a:lumMod val="60000"/>
                    <a:lumOff val="40000"/>
                  </a:schemeClr>
                </a:solidFill>
              </a:rPr>
              <a:t>.</a:t>
            </a:r>
            <a:endParaRPr lang="en-US" sz="2000" dirty="0">
              <a:solidFill>
                <a:schemeClr val="accent5">
                  <a:lumMod val="60000"/>
                  <a:lumOff val="40000"/>
                </a:schemeClr>
              </a:solidFill>
            </a:endParaRPr>
          </a:p>
        </p:txBody>
      </p:sp>
      <p:sp>
        <p:nvSpPr>
          <p:cNvPr id="50" name="TextBox 49"/>
          <p:cNvSpPr txBox="1"/>
          <p:nvPr/>
        </p:nvSpPr>
        <p:spPr>
          <a:xfrm>
            <a:off x="4641133" y="2818093"/>
            <a:ext cx="1381032" cy="400110"/>
          </a:xfrm>
          <a:prstGeom prst="rect">
            <a:avLst/>
          </a:prstGeom>
          <a:noFill/>
        </p:spPr>
        <p:txBody>
          <a:bodyPr wrap="none" rtlCol="0">
            <a:spAutoFit/>
          </a:bodyPr>
          <a:lstStyle/>
          <a:p>
            <a:r>
              <a:rPr lang="en-US" sz="2000" dirty="0">
                <a:solidFill>
                  <a:srgbClr val="FF2B2C"/>
                </a:solidFill>
              </a:rPr>
              <a:t>3</a:t>
            </a:r>
            <a:r>
              <a:rPr lang="en-US" sz="2000" dirty="0" smtClean="0">
                <a:solidFill>
                  <a:srgbClr val="FF2B2C"/>
                </a:solidFill>
              </a:rPr>
              <a:t>P Pres. </a:t>
            </a:r>
            <a:r>
              <a:rPr lang="en-US" sz="2000" dirty="0" err="1" smtClean="0">
                <a:solidFill>
                  <a:srgbClr val="FF2B2C"/>
                </a:solidFill>
              </a:rPr>
              <a:t>Sg</a:t>
            </a:r>
            <a:r>
              <a:rPr lang="en-US" sz="2000" dirty="0" smtClean="0">
                <a:solidFill>
                  <a:srgbClr val="FF2B2C"/>
                </a:solidFill>
              </a:rPr>
              <a:t>.</a:t>
            </a:r>
            <a:endParaRPr lang="en-US" sz="2000" dirty="0">
              <a:solidFill>
                <a:srgbClr val="FF2B2C"/>
              </a:solidFill>
            </a:endParaRPr>
          </a:p>
        </p:txBody>
      </p:sp>
      <p:sp>
        <p:nvSpPr>
          <p:cNvPr id="51" name="TextBox 50"/>
          <p:cNvSpPr txBox="1"/>
          <p:nvPr/>
        </p:nvSpPr>
        <p:spPr>
          <a:xfrm>
            <a:off x="6101343" y="2818093"/>
            <a:ext cx="1299504" cy="400110"/>
          </a:xfrm>
          <a:prstGeom prst="rect">
            <a:avLst/>
          </a:prstGeom>
          <a:noFill/>
        </p:spPr>
        <p:txBody>
          <a:bodyPr wrap="none" rtlCol="0">
            <a:spAutoFit/>
          </a:bodyPr>
          <a:lstStyle/>
          <a:p>
            <a:r>
              <a:rPr lang="en-US" sz="2000" dirty="0" smtClean="0">
                <a:solidFill>
                  <a:srgbClr val="FF2B2C"/>
                </a:solidFill>
              </a:rPr>
              <a:t>Past Tense</a:t>
            </a:r>
            <a:endParaRPr lang="en-US" sz="2000" dirty="0">
              <a:solidFill>
                <a:srgbClr val="FF2B2C"/>
              </a:solidFill>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r>
              <a:rPr lang="en-US" sz="2000" dirty="0" smtClean="0">
                <a:solidFill>
                  <a:srgbClr val="FF2B2C"/>
                </a:solidFill>
              </a:rPr>
              <a:t>Past Part.</a:t>
            </a:r>
            <a:endParaRPr lang="en-US" sz="2000" dirty="0">
              <a:solidFill>
                <a:srgbClr val="FF2B2C"/>
              </a:solidFill>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258052" cy="553998"/>
          </a:xfrm>
          <a:prstGeom prst="rect">
            <a:avLst/>
          </a:prstGeom>
          <a:noFill/>
        </p:spPr>
        <p:txBody>
          <a:bodyPr wrap="none" rtlCol="0">
            <a:spAutoFit/>
          </a:bodyPr>
          <a:lstStyle/>
          <a:p>
            <a:r>
              <a:rPr lang="en-US" sz="3000" dirty="0" smtClean="0">
                <a:latin typeface="+mn-lt"/>
                <a:cs typeface="Times New Roman"/>
              </a:rPr>
              <a:t>Tenses</a:t>
            </a:r>
            <a:endParaRPr lang="en-US" sz="3000" dirty="0">
              <a:latin typeface="+mn-lt"/>
              <a:cs typeface="Times New Roman"/>
            </a:endParaRPr>
          </a:p>
        </p:txBody>
      </p:sp>
      <p:sp>
        <p:nvSpPr>
          <p:cNvPr id="52" name="TextBox 51"/>
          <p:cNvSpPr txBox="1"/>
          <p:nvPr/>
        </p:nvSpPr>
        <p:spPr>
          <a:xfrm rot="16200000">
            <a:off x="-279429" y="4341494"/>
            <a:ext cx="1081095" cy="553998"/>
          </a:xfrm>
          <a:prstGeom prst="rect">
            <a:avLst/>
          </a:prstGeom>
          <a:noFill/>
        </p:spPr>
        <p:txBody>
          <a:bodyPr wrap="none" rtlCol="0">
            <a:spAutoFit/>
          </a:bodyPr>
          <a:lstStyle/>
          <a:p>
            <a:r>
              <a:rPr lang="en-US" sz="3000" dirty="0" smtClean="0">
                <a:latin typeface="+mn-lt"/>
                <a:cs typeface="Times New Roman"/>
              </a:rPr>
              <a:t>Verbs</a:t>
            </a:r>
            <a:endParaRPr lang="en-US" sz="3000" dirty="0">
              <a:latin typeface="+mn-lt"/>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tɔkt</a:t>
            </a:r>
            <a:r>
              <a:rPr lang="en-US" sz="2200" dirty="0" smtClean="0">
                <a:solidFill>
                  <a:srgbClr val="000000"/>
                </a:solidFill>
              </a:rPr>
              <a:t>]</a:t>
            </a:r>
            <a:endParaRPr lang="en-US" sz="2200" dirty="0">
              <a:solidFill>
                <a:srgbClr val="000000"/>
              </a:solidFill>
            </a:endParaRPr>
          </a:p>
        </p:txBody>
      </p:sp>
      <p:sp>
        <p:nvSpPr>
          <p:cNvPr id="95" name="TextBox 94"/>
          <p:cNvSpPr txBox="1"/>
          <p:nvPr/>
        </p:nvSpPr>
        <p:spPr>
          <a:xfrm>
            <a:off x="3421507" y="3598579"/>
            <a:ext cx="989311"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a:t>
            </a:r>
            <a:r>
              <a:rPr lang="en-US" sz="2200" dirty="0">
                <a:solidFill>
                  <a:srgbClr val="000000"/>
                </a:solidFill>
              </a:rPr>
              <a:t>]</a:t>
            </a:r>
          </a:p>
        </p:txBody>
      </p:sp>
      <p:sp>
        <p:nvSpPr>
          <p:cNvPr id="96" name="TextBox 95"/>
          <p:cNvSpPr txBox="1"/>
          <p:nvPr/>
        </p:nvSpPr>
        <p:spPr>
          <a:xfrm>
            <a:off x="4789089" y="3609646"/>
            <a:ext cx="1099655"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eɪŋks</a:t>
            </a:r>
            <a:r>
              <a:rPr lang="en-US" sz="2200" dirty="0" smtClean="0">
                <a:solidFill>
                  <a:srgbClr val="000000"/>
                </a:solidFill>
              </a:rPr>
              <a:t>]</a:t>
            </a:r>
            <a:endParaRPr lang="en-US" sz="2200" dirty="0">
              <a:solidFill>
                <a:srgbClr val="000000"/>
              </a:solidFill>
            </a:endParaRPr>
          </a:p>
        </p:txBody>
      </p:sp>
      <p:sp>
        <p:nvSpPr>
          <p:cNvPr id="97" name="TextBox 96"/>
          <p:cNvSpPr txBox="1"/>
          <p:nvPr/>
        </p:nvSpPr>
        <p:spPr>
          <a:xfrm>
            <a:off x="6255203" y="3614264"/>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99" name="TextBox 98"/>
          <p:cNvSpPr txBox="1"/>
          <p:nvPr/>
        </p:nvSpPr>
        <p:spPr>
          <a:xfrm>
            <a:off x="7502364" y="3610203"/>
            <a:ext cx="1083813" cy="430887"/>
          </a:xfrm>
          <a:prstGeom prst="rect">
            <a:avLst/>
          </a:prstGeom>
          <a:noFill/>
        </p:spPr>
        <p:txBody>
          <a:bodyPr wrap="none" rtlCol="0">
            <a:spAutoFit/>
          </a:bodyPr>
          <a:lstStyle/>
          <a:p>
            <a:r>
              <a:rPr lang="en-US" sz="2200" dirty="0" smtClean="0">
                <a:solidFill>
                  <a:srgbClr val="000000"/>
                </a:solidFill>
              </a:rPr>
              <a:t>[</a:t>
            </a:r>
            <a:r>
              <a:rPr lang="el-GR" sz="2200" dirty="0">
                <a:solidFill>
                  <a:schemeClr val="accent6">
                    <a:lumMod val="60000"/>
                    <a:lumOff val="40000"/>
                  </a:schemeClr>
                </a:solidFill>
              </a:rPr>
              <a:t>θ</a:t>
            </a:r>
            <a:r>
              <a:rPr lang="en-US" sz="2200" dirty="0" err="1" smtClean="0">
                <a:solidFill>
                  <a:srgbClr val="EB62FF"/>
                </a:solidFill>
              </a:rPr>
              <a:t>eɪŋkt</a:t>
            </a:r>
            <a:r>
              <a:rPr lang="en-US" sz="2200" dirty="0" smtClean="0">
                <a:solidFill>
                  <a:srgbClr val="000000"/>
                </a:solidFill>
              </a:rPr>
              <a:t>]</a:t>
            </a:r>
            <a:endParaRPr lang="en-US" sz="2200" dirty="0">
              <a:solidFill>
                <a:srgbClr val="000000"/>
              </a:solidFill>
            </a:endParaRPr>
          </a:p>
        </p:txBody>
      </p:sp>
      <p:sp>
        <p:nvSpPr>
          <p:cNvPr id="107" name="TextBox 106"/>
          <p:cNvSpPr txBox="1"/>
          <p:nvPr/>
        </p:nvSpPr>
        <p:spPr>
          <a:xfrm>
            <a:off x="3432455" y="3934964"/>
            <a:ext cx="852241"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a:t>
            </a:r>
            <a:r>
              <a:rPr lang="en-US" sz="2200" dirty="0" smtClean="0">
                <a:solidFill>
                  <a:srgbClr val="000000"/>
                </a:solidFill>
              </a:rPr>
              <a:t>]</a:t>
            </a:r>
            <a:endParaRPr lang="en-US" sz="2200" dirty="0">
              <a:solidFill>
                <a:srgbClr val="000000"/>
              </a:solidFill>
            </a:endParaRPr>
          </a:p>
        </p:txBody>
      </p:sp>
      <p:sp>
        <p:nvSpPr>
          <p:cNvPr id="108" name="TextBox 107"/>
          <p:cNvSpPr txBox="1"/>
          <p:nvPr/>
        </p:nvSpPr>
        <p:spPr>
          <a:xfrm>
            <a:off x="4800037" y="3946031"/>
            <a:ext cx="962586"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hæks</a:t>
            </a:r>
            <a:r>
              <a:rPr lang="en-US" sz="2200" dirty="0" smtClean="0">
                <a:solidFill>
                  <a:srgbClr val="000000"/>
                </a:solidFill>
              </a:rPr>
              <a:t>]</a:t>
            </a:r>
            <a:endParaRPr lang="en-US" sz="2200" dirty="0">
              <a:solidFill>
                <a:srgbClr val="000000"/>
              </a:solidFill>
            </a:endParaRPr>
          </a:p>
        </p:txBody>
      </p:sp>
      <p:sp>
        <p:nvSpPr>
          <p:cNvPr id="109" name="TextBox 108"/>
          <p:cNvSpPr txBox="1"/>
          <p:nvPr/>
        </p:nvSpPr>
        <p:spPr>
          <a:xfrm>
            <a:off x="6266151" y="3950649"/>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110" name="TextBox 109"/>
          <p:cNvSpPr txBox="1"/>
          <p:nvPr/>
        </p:nvSpPr>
        <p:spPr>
          <a:xfrm>
            <a:off x="7513312" y="3946588"/>
            <a:ext cx="946744" cy="430887"/>
          </a:xfrm>
          <a:prstGeom prst="rect">
            <a:avLst/>
          </a:prstGeom>
          <a:noFill/>
        </p:spPr>
        <p:txBody>
          <a:bodyPr wrap="none" rtlCol="0">
            <a:spAutoFit/>
          </a:bodyPr>
          <a:lstStyle/>
          <a:p>
            <a:r>
              <a:rPr lang="en-US" sz="2200" dirty="0" smtClean="0">
                <a:solidFill>
                  <a:srgbClr val="000000"/>
                </a:solidFill>
              </a:rPr>
              <a:t>[</a:t>
            </a:r>
            <a:r>
              <a:rPr lang="en-US" sz="2200" dirty="0" err="1" smtClean="0">
                <a:solidFill>
                  <a:srgbClr val="EB62FF"/>
                </a:solidFill>
              </a:rPr>
              <a:t>hækt</a:t>
            </a:r>
            <a:r>
              <a:rPr lang="en-US" sz="2200" dirty="0" smtClean="0">
                <a:solidFill>
                  <a:srgbClr val="000000"/>
                </a:solidFill>
              </a:rPr>
              <a:t>]</a:t>
            </a:r>
            <a:endParaRPr lang="en-US" sz="2200" dirty="0">
              <a:solidFill>
                <a:srgbClr val="000000"/>
              </a:solidFill>
            </a:endParaRPr>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14</a:t>
            </a:fld>
            <a:endParaRPr lang="en-US"/>
          </a:p>
        </p:txBody>
      </p:sp>
      <p:sp>
        <p:nvSpPr>
          <p:cNvPr id="27" name="TextBox 26"/>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0326873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Phonological Exercise</a:t>
            </a:r>
          </a:p>
        </p:txBody>
      </p:sp>
      <p:sp>
        <p:nvSpPr>
          <p:cNvPr id="37" name="TextBox 36"/>
          <p:cNvSpPr txBox="1"/>
          <p:nvPr/>
        </p:nvSpPr>
        <p:spPr>
          <a:xfrm>
            <a:off x="3414118" y="3242052"/>
            <a:ext cx="6997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err="1">
                <a:solidFill>
                  <a:srgbClr val="EB62FF"/>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8" name="TextBox 37"/>
          <p:cNvSpPr txBox="1"/>
          <p:nvPr/>
        </p:nvSpPr>
        <p:spPr>
          <a:xfrm>
            <a:off x="4781700" y="3253119"/>
            <a:ext cx="81008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tɔks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9" name="TextBox 38"/>
          <p:cNvSpPr txBox="1"/>
          <p:nvPr/>
        </p:nvSpPr>
        <p:spPr>
          <a:xfrm>
            <a:off x="6247814" y="3257737"/>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tɔkt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6" name="TextBox 45"/>
          <p:cNvSpPr txBox="1"/>
          <p:nvPr/>
        </p:nvSpPr>
        <p:spPr>
          <a:xfrm>
            <a:off x="2394405" y="3228297"/>
            <a:ext cx="71045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TALK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8" name="TextBox 47"/>
          <p:cNvSpPr txBox="1"/>
          <p:nvPr/>
        </p:nvSpPr>
        <p:spPr>
          <a:xfrm>
            <a:off x="2383457" y="3947356"/>
            <a:ext cx="77457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HACK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9" name="TextBox 48"/>
          <p:cNvSpPr txBox="1"/>
          <p:nvPr/>
        </p:nvSpPr>
        <p:spPr>
          <a:xfrm>
            <a:off x="3286811" y="2802652"/>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9C0001">
                    <a:lumMod val="60000"/>
                    <a:lumOff val="40000"/>
                  </a:srgbClr>
                </a:solidFill>
                <a:latin typeface="Calibri" charset="0"/>
                <a:ea typeface="ＭＳ Ｐゴシック" charset="0"/>
                <a:cs typeface="ＭＳ Ｐゴシック" charset="0"/>
              </a:rPr>
              <a:t>1P Pres. </a:t>
            </a:r>
            <a:r>
              <a:rPr lang="en-US" sz="2000" kern="1200" dirty="0" err="1" smtClean="0">
                <a:solidFill>
                  <a:srgbClr val="9C0001">
                    <a:lumMod val="60000"/>
                    <a:lumOff val="40000"/>
                  </a:srgbClr>
                </a:solidFill>
                <a:latin typeface="Calibri" charset="0"/>
                <a:ea typeface="ＭＳ Ｐゴシック" charset="0"/>
                <a:cs typeface="ＭＳ Ｐゴシック" charset="0"/>
              </a:rPr>
              <a:t>Sg</a:t>
            </a:r>
            <a:r>
              <a:rPr lang="en-US" sz="2000" kern="1200" dirty="0" smtClean="0">
                <a:solidFill>
                  <a:srgbClr val="9C0001">
                    <a:lumMod val="60000"/>
                    <a:lumOff val="40000"/>
                  </a:srgbClr>
                </a:solidFill>
                <a:latin typeface="Calibri" charset="0"/>
                <a:ea typeface="ＭＳ Ｐゴシック" charset="0"/>
                <a:cs typeface="ＭＳ Ｐゴシック" charset="0"/>
              </a:rPr>
              <a:t>.</a:t>
            </a:r>
            <a:endParaRPr lang="en-US" sz="2000" kern="1200" dirty="0">
              <a:solidFill>
                <a:srgbClr val="9C0001">
                  <a:lumMod val="60000"/>
                  <a:lumOff val="40000"/>
                </a:srgbClr>
              </a:solidFill>
              <a:latin typeface="Calibri" charset="0"/>
              <a:ea typeface="ＭＳ Ｐゴシック" charset="0"/>
              <a:cs typeface="ＭＳ Ｐゴシック" charset="0"/>
            </a:endParaRPr>
          </a:p>
        </p:txBody>
      </p:sp>
      <p:sp>
        <p:nvSpPr>
          <p:cNvPr id="50" name="TextBox 49"/>
          <p:cNvSpPr txBox="1"/>
          <p:nvPr/>
        </p:nvSpPr>
        <p:spPr>
          <a:xfrm>
            <a:off x="4641133" y="2818093"/>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a:solidFill>
                  <a:srgbClr val="FF2B2C"/>
                </a:solidFill>
                <a:latin typeface="Calibri" charset="0"/>
                <a:ea typeface="ＭＳ Ｐゴシック" charset="0"/>
                <a:cs typeface="ＭＳ Ｐゴシック" charset="0"/>
              </a:rPr>
              <a:t>3</a:t>
            </a:r>
            <a:r>
              <a:rPr lang="en-US" sz="2000" kern="1200" dirty="0" smtClean="0">
                <a:solidFill>
                  <a:srgbClr val="FF2B2C"/>
                </a:solidFill>
                <a:latin typeface="Calibri" charset="0"/>
                <a:ea typeface="ＭＳ Ｐゴシック" charset="0"/>
                <a:cs typeface="ＭＳ Ｐゴシック" charset="0"/>
              </a:rPr>
              <a:t>P Pres. </a:t>
            </a:r>
            <a:r>
              <a:rPr lang="en-US" sz="2000" kern="1200" dirty="0" err="1" smtClean="0">
                <a:solidFill>
                  <a:srgbClr val="FF2B2C"/>
                </a:solidFill>
                <a:latin typeface="Calibri" charset="0"/>
                <a:ea typeface="ＭＳ Ｐゴシック" charset="0"/>
                <a:cs typeface="ＭＳ Ｐゴシック" charset="0"/>
              </a:rPr>
              <a:t>Sg</a:t>
            </a:r>
            <a:r>
              <a:rPr lang="en-US" sz="2000" kern="1200" dirty="0" smtClean="0">
                <a:solidFill>
                  <a:srgbClr val="FF2B2C"/>
                </a:solidFill>
                <a:latin typeface="Calibri" charset="0"/>
                <a:ea typeface="ＭＳ Ｐゴシック" charset="0"/>
                <a:cs typeface="ＭＳ Ｐゴシック" charset="0"/>
              </a:rPr>
              <a:t>.</a:t>
            </a:r>
            <a:endParaRPr lang="en-US" sz="2000" kern="1200" dirty="0">
              <a:solidFill>
                <a:srgbClr val="FF2B2C"/>
              </a:solidFill>
              <a:latin typeface="Calibri" charset="0"/>
              <a:ea typeface="ＭＳ Ｐゴシック" charset="0"/>
              <a:cs typeface="ＭＳ Ｐゴシック" charset="0"/>
            </a:endParaRPr>
          </a:p>
        </p:txBody>
      </p:sp>
      <p:sp>
        <p:nvSpPr>
          <p:cNvPr id="51" name="TextBox 50"/>
          <p:cNvSpPr txBox="1"/>
          <p:nvPr/>
        </p:nvSpPr>
        <p:spPr>
          <a:xfrm>
            <a:off x="6101343" y="2818093"/>
            <a:ext cx="129950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Tense</a:t>
            </a:r>
            <a:endParaRPr lang="en-US" sz="2000" kern="1200" dirty="0">
              <a:solidFill>
                <a:srgbClr val="FF2B2C"/>
              </a:solidFill>
              <a:latin typeface="Calibri" charset="0"/>
              <a:ea typeface="ＭＳ Ｐゴシック" charset="0"/>
              <a:cs typeface="ＭＳ Ｐゴシック" charset="0"/>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Part.</a:t>
            </a:r>
            <a:endParaRPr lang="en-US" sz="2000" kern="1200" dirty="0">
              <a:solidFill>
                <a:srgbClr val="FF2B2C"/>
              </a:solidFill>
              <a:latin typeface="Calibri" charset="0"/>
              <a:ea typeface="ＭＳ Ｐゴシック" charset="0"/>
              <a:cs typeface="ＭＳ Ｐゴシック" charset="0"/>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258052"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Tenses</a:t>
            </a:r>
            <a:endParaRPr lang="en-US" sz="3000" kern="1200" dirty="0">
              <a:solidFill>
                <a:prstClr val="black"/>
              </a:solidFill>
              <a:latin typeface="Calibri"/>
              <a:ea typeface="ＭＳ Ｐゴシック" charset="0"/>
              <a:cs typeface="Times New Roman"/>
            </a:endParaRPr>
          </a:p>
        </p:txBody>
      </p:sp>
      <p:sp>
        <p:nvSpPr>
          <p:cNvPr id="52" name="TextBox 51"/>
          <p:cNvSpPr txBox="1"/>
          <p:nvPr/>
        </p:nvSpPr>
        <p:spPr>
          <a:xfrm rot="16200000">
            <a:off x="-279429" y="4341494"/>
            <a:ext cx="1081095"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Verbs</a:t>
            </a:r>
            <a:endParaRPr lang="en-US" sz="3000" kern="1200" dirty="0">
              <a:solidFill>
                <a:prstClr val="black"/>
              </a:solidFill>
              <a:latin typeface="Calibri"/>
              <a:ea typeface="ＭＳ Ｐゴシック" charset="0"/>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tɔkt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5" name="TextBox 94"/>
          <p:cNvSpPr txBox="1"/>
          <p:nvPr/>
        </p:nvSpPr>
        <p:spPr>
          <a:xfrm>
            <a:off x="3421507" y="3598579"/>
            <a:ext cx="98931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a:t>
            </a:r>
            <a:r>
              <a:rPr lang="en-US" sz="2200" kern="1200" dirty="0">
                <a:latin typeface="Calibri" charset="0"/>
                <a:ea typeface="ＭＳ Ｐゴシック" charset="0"/>
                <a:cs typeface="ＭＳ Ｐゴシック" charset="0"/>
              </a:rPr>
              <a:t>]</a:t>
            </a:r>
          </a:p>
        </p:txBody>
      </p:sp>
      <p:sp>
        <p:nvSpPr>
          <p:cNvPr id="96" name="TextBox 95"/>
          <p:cNvSpPr txBox="1"/>
          <p:nvPr/>
        </p:nvSpPr>
        <p:spPr>
          <a:xfrm>
            <a:off x="4789089" y="3609646"/>
            <a:ext cx="10996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7" name="TextBox 96"/>
          <p:cNvSpPr txBox="1"/>
          <p:nvPr/>
        </p:nvSpPr>
        <p:spPr>
          <a:xfrm>
            <a:off x="6255203" y="3614264"/>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9" name="TextBox 98"/>
          <p:cNvSpPr txBox="1"/>
          <p:nvPr/>
        </p:nvSpPr>
        <p:spPr>
          <a:xfrm>
            <a:off x="7502364" y="3610203"/>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7" name="TextBox 106"/>
          <p:cNvSpPr txBox="1"/>
          <p:nvPr/>
        </p:nvSpPr>
        <p:spPr>
          <a:xfrm>
            <a:off x="3432455" y="3934964"/>
            <a:ext cx="85224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8" name="TextBox 107"/>
          <p:cNvSpPr txBox="1"/>
          <p:nvPr/>
        </p:nvSpPr>
        <p:spPr>
          <a:xfrm>
            <a:off x="4800037" y="3946031"/>
            <a:ext cx="96258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9" name="TextBox 108"/>
          <p:cNvSpPr txBox="1"/>
          <p:nvPr/>
        </p:nvSpPr>
        <p:spPr>
          <a:xfrm>
            <a:off x="6266151" y="3950649"/>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10" name="TextBox 109"/>
          <p:cNvSpPr txBox="1"/>
          <p:nvPr/>
        </p:nvSpPr>
        <p:spPr>
          <a:xfrm>
            <a:off x="7513312" y="3946588"/>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3" name="TextBox 42"/>
          <p:cNvSpPr txBox="1"/>
          <p:nvPr/>
        </p:nvSpPr>
        <p:spPr>
          <a:xfrm>
            <a:off x="2368372" y="4319981"/>
            <a:ext cx="889987"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CRACK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4" name="TextBox 43"/>
          <p:cNvSpPr txBox="1"/>
          <p:nvPr/>
        </p:nvSpPr>
        <p:spPr>
          <a:xfrm>
            <a:off x="2369280" y="4689313"/>
            <a:ext cx="69124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SLAP</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6" name="TextBox 55"/>
          <p:cNvSpPr txBox="1"/>
          <p:nvPr/>
        </p:nvSpPr>
        <p:spPr>
          <a:xfrm>
            <a:off x="4799165" y="4284564"/>
            <a:ext cx="1040970"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kɹæks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8" name="TextBox 57"/>
          <p:cNvSpPr txBox="1"/>
          <p:nvPr/>
        </p:nvSpPr>
        <p:spPr>
          <a:xfrm>
            <a:off x="7512440" y="4285121"/>
            <a:ext cx="102512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kɹækt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0" name="TextBox 59"/>
          <p:cNvSpPr txBox="1"/>
          <p:nvPr/>
        </p:nvSpPr>
        <p:spPr>
          <a:xfrm>
            <a:off x="3430711" y="4622979"/>
            <a:ext cx="8990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EB62FF"/>
                </a:solidFill>
                <a:latin typeface="Calibri" charset="0"/>
                <a:ea typeface="ＭＳ Ｐゴシック" charset="0"/>
                <a:cs typeface="ＭＳ Ｐゴシック" charset="0"/>
              </a:rPr>
              <a:t>slæp</a:t>
            </a:r>
            <a:r>
              <a:rPr lang="en-US" sz="2200" kern="1200" dirty="0">
                <a:latin typeface="Calibri" charset="0"/>
                <a:ea typeface="ＭＳ Ｐゴシック" charset="0"/>
                <a:cs typeface="ＭＳ Ｐゴシック" charset="0"/>
              </a:rPr>
              <a:t>]</a:t>
            </a:r>
          </a:p>
        </p:txBody>
      </p:sp>
      <p:sp>
        <p:nvSpPr>
          <p:cNvPr id="62" name="TextBox 61"/>
          <p:cNvSpPr txBox="1"/>
          <p:nvPr/>
        </p:nvSpPr>
        <p:spPr>
          <a:xfrm>
            <a:off x="6264407" y="4638664"/>
            <a:ext cx="99358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slæpt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15</a:t>
            </a:fld>
            <a:endParaRPr lang="en-US">
              <a:solidFill>
                <a:prstClr val="black">
                  <a:tint val="75000"/>
                </a:prstClr>
              </a:solidFill>
            </a:endParaRPr>
          </a:p>
        </p:txBody>
      </p:sp>
      <p:sp>
        <p:nvSpPr>
          <p:cNvPr id="33" name="TextBox 32"/>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4555846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Phonological Exercise</a:t>
            </a:r>
          </a:p>
        </p:txBody>
      </p:sp>
      <p:sp>
        <p:nvSpPr>
          <p:cNvPr id="37" name="TextBox 36"/>
          <p:cNvSpPr txBox="1"/>
          <p:nvPr/>
        </p:nvSpPr>
        <p:spPr>
          <a:xfrm>
            <a:off x="3414118" y="3242052"/>
            <a:ext cx="6997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err="1">
                <a:solidFill>
                  <a:srgbClr val="EB62FF"/>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8" name="TextBox 37"/>
          <p:cNvSpPr txBox="1"/>
          <p:nvPr/>
        </p:nvSpPr>
        <p:spPr>
          <a:xfrm>
            <a:off x="4781700" y="3253119"/>
            <a:ext cx="81008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tɔks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9" name="TextBox 38"/>
          <p:cNvSpPr txBox="1"/>
          <p:nvPr/>
        </p:nvSpPr>
        <p:spPr>
          <a:xfrm>
            <a:off x="6247814" y="3257737"/>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tɔkt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6" name="TextBox 45"/>
          <p:cNvSpPr txBox="1"/>
          <p:nvPr/>
        </p:nvSpPr>
        <p:spPr>
          <a:xfrm>
            <a:off x="2394405" y="3228297"/>
            <a:ext cx="71045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TALK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7" name="TextBox 46"/>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8" name="TextBox 47"/>
          <p:cNvSpPr txBox="1"/>
          <p:nvPr/>
        </p:nvSpPr>
        <p:spPr>
          <a:xfrm>
            <a:off x="2383457" y="3947356"/>
            <a:ext cx="77457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HACK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9" name="TextBox 48"/>
          <p:cNvSpPr txBox="1"/>
          <p:nvPr/>
        </p:nvSpPr>
        <p:spPr>
          <a:xfrm>
            <a:off x="3286811" y="2802652"/>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9C0001">
                    <a:lumMod val="60000"/>
                    <a:lumOff val="40000"/>
                  </a:srgbClr>
                </a:solidFill>
                <a:latin typeface="Calibri" charset="0"/>
                <a:ea typeface="ＭＳ Ｐゴシック" charset="0"/>
                <a:cs typeface="ＭＳ Ｐゴシック" charset="0"/>
              </a:rPr>
              <a:t>1P Pres. </a:t>
            </a:r>
            <a:r>
              <a:rPr lang="en-US" sz="2000" kern="1200" dirty="0" err="1" smtClean="0">
                <a:solidFill>
                  <a:srgbClr val="9C0001">
                    <a:lumMod val="60000"/>
                    <a:lumOff val="40000"/>
                  </a:srgbClr>
                </a:solidFill>
                <a:latin typeface="Calibri" charset="0"/>
                <a:ea typeface="ＭＳ Ｐゴシック" charset="0"/>
                <a:cs typeface="ＭＳ Ｐゴシック" charset="0"/>
              </a:rPr>
              <a:t>Sg</a:t>
            </a:r>
            <a:r>
              <a:rPr lang="en-US" sz="2000" kern="1200" dirty="0" smtClean="0">
                <a:solidFill>
                  <a:srgbClr val="9C0001">
                    <a:lumMod val="60000"/>
                    <a:lumOff val="40000"/>
                  </a:srgbClr>
                </a:solidFill>
                <a:latin typeface="Calibri" charset="0"/>
                <a:ea typeface="ＭＳ Ｐゴシック" charset="0"/>
                <a:cs typeface="ＭＳ Ｐゴシック" charset="0"/>
              </a:rPr>
              <a:t>.</a:t>
            </a:r>
            <a:endParaRPr lang="en-US" sz="2000" kern="1200" dirty="0">
              <a:solidFill>
                <a:srgbClr val="9C0001">
                  <a:lumMod val="60000"/>
                  <a:lumOff val="40000"/>
                </a:srgbClr>
              </a:solidFill>
              <a:latin typeface="Calibri" charset="0"/>
              <a:ea typeface="ＭＳ Ｐゴシック" charset="0"/>
              <a:cs typeface="ＭＳ Ｐゴシック" charset="0"/>
            </a:endParaRPr>
          </a:p>
        </p:txBody>
      </p:sp>
      <p:sp>
        <p:nvSpPr>
          <p:cNvPr id="50" name="TextBox 49"/>
          <p:cNvSpPr txBox="1"/>
          <p:nvPr/>
        </p:nvSpPr>
        <p:spPr>
          <a:xfrm>
            <a:off x="4641133" y="2818093"/>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a:solidFill>
                  <a:srgbClr val="FF2B2C"/>
                </a:solidFill>
                <a:latin typeface="Calibri" charset="0"/>
                <a:ea typeface="ＭＳ Ｐゴシック" charset="0"/>
                <a:cs typeface="ＭＳ Ｐゴシック" charset="0"/>
              </a:rPr>
              <a:t>3</a:t>
            </a:r>
            <a:r>
              <a:rPr lang="en-US" sz="2000" kern="1200" dirty="0" smtClean="0">
                <a:solidFill>
                  <a:srgbClr val="FF2B2C"/>
                </a:solidFill>
                <a:latin typeface="Calibri" charset="0"/>
                <a:ea typeface="ＭＳ Ｐゴシック" charset="0"/>
                <a:cs typeface="ＭＳ Ｐゴシック" charset="0"/>
              </a:rPr>
              <a:t>P Pres. </a:t>
            </a:r>
            <a:r>
              <a:rPr lang="en-US" sz="2000" kern="1200" dirty="0" err="1" smtClean="0">
                <a:solidFill>
                  <a:srgbClr val="FF2B2C"/>
                </a:solidFill>
                <a:latin typeface="Calibri" charset="0"/>
                <a:ea typeface="ＭＳ Ｐゴシック" charset="0"/>
                <a:cs typeface="ＭＳ Ｐゴシック" charset="0"/>
              </a:rPr>
              <a:t>Sg</a:t>
            </a:r>
            <a:r>
              <a:rPr lang="en-US" sz="2000" kern="1200" dirty="0" smtClean="0">
                <a:solidFill>
                  <a:srgbClr val="FF2B2C"/>
                </a:solidFill>
                <a:latin typeface="Calibri" charset="0"/>
                <a:ea typeface="ＭＳ Ｐゴシック" charset="0"/>
                <a:cs typeface="ＭＳ Ｐゴシック" charset="0"/>
              </a:rPr>
              <a:t>.</a:t>
            </a:r>
            <a:endParaRPr lang="en-US" sz="2000" kern="1200" dirty="0">
              <a:solidFill>
                <a:srgbClr val="FF2B2C"/>
              </a:solidFill>
              <a:latin typeface="Calibri" charset="0"/>
              <a:ea typeface="ＭＳ Ｐゴシック" charset="0"/>
              <a:cs typeface="ＭＳ Ｐゴシック" charset="0"/>
            </a:endParaRPr>
          </a:p>
        </p:txBody>
      </p:sp>
      <p:sp>
        <p:nvSpPr>
          <p:cNvPr id="51" name="TextBox 50"/>
          <p:cNvSpPr txBox="1"/>
          <p:nvPr/>
        </p:nvSpPr>
        <p:spPr>
          <a:xfrm>
            <a:off x="6101343" y="2818093"/>
            <a:ext cx="129950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Tense</a:t>
            </a:r>
            <a:endParaRPr lang="en-US" sz="2000" kern="1200" dirty="0">
              <a:solidFill>
                <a:srgbClr val="FF2B2C"/>
              </a:solidFill>
              <a:latin typeface="Calibri" charset="0"/>
              <a:ea typeface="ＭＳ Ｐゴシック" charset="0"/>
              <a:cs typeface="ＭＳ Ｐゴシック" charset="0"/>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Part.</a:t>
            </a:r>
            <a:endParaRPr lang="en-US" sz="2000" kern="1200" dirty="0">
              <a:solidFill>
                <a:srgbClr val="FF2B2C"/>
              </a:solidFill>
              <a:latin typeface="Calibri" charset="0"/>
              <a:ea typeface="ＭＳ Ｐゴシック" charset="0"/>
              <a:cs typeface="ＭＳ Ｐゴシック" charset="0"/>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382785"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Suffixes </a:t>
            </a:r>
            <a:endParaRPr lang="en-US" sz="3000" kern="1200" dirty="0">
              <a:solidFill>
                <a:prstClr val="black"/>
              </a:solidFill>
              <a:latin typeface="Calibri"/>
              <a:ea typeface="ＭＳ Ｐゴシック" charset="0"/>
              <a:cs typeface="Times New Roman"/>
            </a:endParaRPr>
          </a:p>
        </p:txBody>
      </p:sp>
      <p:sp>
        <p:nvSpPr>
          <p:cNvPr id="52" name="TextBox 51"/>
          <p:cNvSpPr txBox="1"/>
          <p:nvPr/>
        </p:nvSpPr>
        <p:spPr>
          <a:xfrm rot="16200000">
            <a:off x="-328272" y="4341494"/>
            <a:ext cx="1178778"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Stems</a:t>
            </a:r>
            <a:endParaRPr lang="en-US" sz="3000" kern="1200" dirty="0">
              <a:solidFill>
                <a:prstClr val="black"/>
              </a:solidFill>
              <a:latin typeface="Calibri"/>
              <a:ea typeface="ＭＳ Ｐゴシック" charset="0"/>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tɔkt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5" name="TextBox 94"/>
          <p:cNvSpPr txBox="1"/>
          <p:nvPr/>
        </p:nvSpPr>
        <p:spPr>
          <a:xfrm>
            <a:off x="3421507" y="3598579"/>
            <a:ext cx="98931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a:t>
            </a:r>
            <a:r>
              <a:rPr lang="en-US" sz="2200" kern="1200" dirty="0">
                <a:latin typeface="Calibri" charset="0"/>
                <a:ea typeface="ＭＳ Ｐゴシック" charset="0"/>
                <a:cs typeface="ＭＳ Ｐゴシック" charset="0"/>
              </a:rPr>
              <a:t>]</a:t>
            </a:r>
          </a:p>
        </p:txBody>
      </p:sp>
      <p:sp>
        <p:nvSpPr>
          <p:cNvPr id="96" name="TextBox 95"/>
          <p:cNvSpPr txBox="1"/>
          <p:nvPr/>
        </p:nvSpPr>
        <p:spPr>
          <a:xfrm>
            <a:off x="4789089" y="3609646"/>
            <a:ext cx="10996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7" name="TextBox 96"/>
          <p:cNvSpPr txBox="1"/>
          <p:nvPr/>
        </p:nvSpPr>
        <p:spPr>
          <a:xfrm>
            <a:off x="6255203" y="3614264"/>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9" name="TextBox 98"/>
          <p:cNvSpPr txBox="1"/>
          <p:nvPr/>
        </p:nvSpPr>
        <p:spPr>
          <a:xfrm>
            <a:off x="7502364" y="3610203"/>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660075">
                    <a:lumMod val="60000"/>
                    <a:lumOff val="40000"/>
                  </a:srgbClr>
                </a:solidFill>
                <a:latin typeface="Calibri" charset="0"/>
                <a:ea typeface="ＭＳ Ｐゴシック" charset="0"/>
                <a:cs typeface="ＭＳ Ｐゴシック" charset="0"/>
              </a:rPr>
              <a:t>θ</a:t>
            </a:r>
            <a:r>
              <a:rPr lang="en-US" sz="2200" kern="1200" dirty="0" err="1" smtClean="0">
                <a:solidFill>
                  <a:srgbClr val="EB62FF"/>
                </a:solidFill>
                <a:latin typeface="Calibri" charset="0"/>
                <a:ea typeface="ＭＳ Ｐゴシック" charset="0"/>
                <a:cs typeface="ＭＳ Ｐゴシック" charset="0"/>
              </a:rPr>
              <a:t>eɪŋkt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7" name="TextBox 106"/>
          <p:cNvSpPr txBox="1"/>
          <p:nvPr/>
        </p:nvSpPr>
        <p:spPr>
          <a:xfrm>
            <a:off x="3432455" y="3934964"/>
            <a:ext cx="85224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8" name="TextBox 107"/>
          <p:cNvSpPr txBox="1"/>
          <p:nvPr/>
        </p:nvSpPr>
        <p:spPr>
          <a:xfrm>
            <a:off x="4800037" y="3946031"/>
            <a:ext cx="96258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9" name="TextBox 108"/>
          <p:cNvSpPr txBox="1"/>
          <p:nvPr/>
        </p:nvSpPr>
        <p:spPr>
          <a:xfrm>
            <a:off x="6266151" y="3950649"/>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10" name="TextBox 109"/>
          <p:cNvSpPr txBox="1"/>
          <p:nvPr/>
        </p:nvSpPr>
        <p:spPr>
          <a:xfrm>
            <a:off x="7513312" y="3946588"/>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hækt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3" name="TextBox 42"/>
          <p:cNvSpPr txBox="1"/>
          <p:nvPr/>
        </p:nvSpPr>
        <p:spPr>
          <a:xfrm>
            <a:off x="2368372" y="4319981"/>
            <a:ext cx="889987"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CRACK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4" name="TextBox 43"/>
          <p:cNvSpPr txBox="1"/>
          <p:nvPr/>
        </p:nvSpPr>
        <p:spPr>
          <a:xfrm>
            <a:off x="2369280" y="4689313"/>
            <a:ext cx="69124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SLAP</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6" name="TextBox 55"/>
          <p:cNvSpPr txBox="1"/>
          <p:nvPr/>
        </p:nvSpPr>
        <p:spPr>
          <a:xfrm>
            <a:off x="4799165" y="4284564"/>
            <a:ext cx="1040970"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kɹæks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8" name="TextBox 57"/>
          <p:cNvSpPr txBox="1"/>
          <p:nvPr/>
        </p:nvSpPr>
        <p:spPr>
          <a:xfrm>
            <a:off x="7512440" y="4285121"/>
            <a:ext cx="102512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kɹækt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0" name="TextBox 59"/>
          <p:cNvSpPr txBox="1"/>
          <p:nvPr/>
        </p:nvSpPr>
        <p:spPr>
          <a:xfrm>
            <a:off x="3430711" y="4622979"/>
            <a:ext cx="8990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EB62FF"/>
                </a:solidFill>
                <a:latin typeface="Calibri" charset="0"/>
                <a:ea typeface="ＭＳ Ｐゴシック" charset="0"/>
                <a:cs typeface="ＭＳ Ｐゴシック" charset="0"/>
              </a:rPr>
              <a:t>slæp</a:t>
            </a:r>
            <a:r>
              <a:rPr lang="en-US" sz="2200" kern="1200" dirty="0">
                <a:latin typeface="Calibri" charset="0"/>
                <a:ea typeface="ＭＳ Ｐゴシック" charset="0"/>
                <a:cs typeface="ＭＳ Ｐゴシック" charset="0"/>
              </a:rPr>
              <a:t>]</a:t>
            </a:r>
          </a:p>
        </p:txBody>
      </p:sp>
      <p:sp>
        <p:nvSpPr>
          <p:cNvPr id="62" name="TextBox 61"/>
          <p:cNvSpPr txBox="1"/>
          <p:nvPr/>
        </p:nvSpPr>
        <p:spPr>
          <a:xfrm>
            <a:off x="6264407" y="4638664"/>
            <a:ext cx="99358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EB62FF"/>
                </a:solidFill>
                <a:latin typeface="Calibri" charset="0"/>
                <a:ea typeface="ＭＳ Ｐゴシック" charset="0"/>
                <a:cs typeface="ＭＳ Ｐゴシック" charset="0"/>
              </a:rPr>
              <a:t>slæpt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80" name="Straight Connector 79"/>
          <p:cNvCxnSpPr/>
          <p:nvPr/>
        </p:nvCxnSpPr>
        <p:spPr>
          <a:xfrm flipH="1">
            <a:off x="2971004" y="2306230"/>
            <a:ext cx="572372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2971320" y="1864871"/>
            <a:ext cx="5723410" cy="13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337459" y="1889487"/>
            <a:ext cx="1236846" cy="430887"/>
          </a:xfrm>
          <a:prstGeom prst="rect">
            <a:avLst/>
          </a:prstGeom>
          <a:noFill/>
        </p:spPr>
        <p:txBody>
          <a:bodyPr wrap="square" rtlCol="0">
            <a:spAutoFit/>
          </a:bodyPr>
          <a:lstStyle/>
          <a:p>
            <a:pPr marL="457200" lvl="1"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9C0001">
                    <a:lumMod val="60000"/>
                    <a:lumOff val="40000"/>
                  </a:srgbClr>
                </a:solidFill>
                <a:latin typeface="Calibri" charset="0"/>
                <a:ea typeface="ＭＳ Ｐゴシック" charset="0"/>
                <a:cs typeface="ＭＳ Ｐゴシック" charset="0"/>
              </a:rPr>
              <a:t>Ø</a:t>
            </a:r>
            <a:r>
              <a:rPr lang="en-US" sz="2200" kern="1200" dirty="0">
                <a:latin typeface="Calibri" charset="0"/>
                <a:ea typeface="ＭＳ Ｐゴシック" charset="0"/>
                <a:cs typeface="ＭＳ Ｐゴシック" charset="0"/>
              </a:rPr>
              <a:t>/</a:t>
            </a:r>
          </a:p>
        </p:txBody>
      </p:sp>
      <p:sp>
        <p:nvSpPr>
          <p:cNvPr id="83" name="TextBox 82"/>
          <p:cNvSpPr txBox="1"/>
          <p:nvPr/>
        </p:nvSpPr>
        <p:spPr>
          <a:xfrm>
            <a:off x="5007797" y="1900554"/>
            <a:ext cx="630784"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9C0001">
                    <a:lumMod val="60000"/>
                    <a:lumOff val="40000"/>
                  </a:srgbClr>
                </a:solidFill>
                <a:latin typeface="Calibri" charset="0"/>
                <a:ea typeface="ＭＳ Ｐゴシック" charset="0"/>
                <a:cs typeface="ＭＳ Ｐゴシック" charset="0"/>
              </a:rPr>
              <a:t>s</a:t>
            </a:r>
            <a:r>
              <a:rPr lang="en-US" sz="2200" kern="1200" dirty="0">
                <a:latin typeface="Calibri" charset="0"/>
                <a:ea typeface="ＭＳ Ｐゴシック" charset="0"/>
                <a:cs typeface="ＭＳ Ｐゴシック" charset="0"/>
              </a:rPr>
              <a:t>/</a:t>
            </a:r>
          </a:p>
        </p:txBody>
      </p:sp>
      <p:sp>
        <p:nvSpPr>
          <p:cNvPr id="84" name="TextBox 83"/>
          <p:cNvSpPr txBox="1"/>
          <p:nvPr/>
        </p:nvSpPr>
        <p:spPr>
          <a:xfrm>
            <a:off x="6248419"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solidFill>
                  <a:prstClr val="black"/>
                </a:solidFill>
                <a:latin typeface="Calibri" charset="0"/>
                <a:ea typeface="ＭＳ Ｐゴシック" charset="0"/>
                <a:cs typeface="ＭＳ Ｐゴシック" charset="0"/>
              </a:rPr>
              <a:t>/</a:t>
            </a:r>
            <a:endParaRPr lang="en-US" sz="2200" kern="1200" dirty="0">
              <a:solidFill>
                <a:prstClr val="black"/>
              </a:solidFill>
              <a:latin typeface="Calibri" charset="0"/>
              <a:ea typeface="ＭＳ Ｐゴシック" charset="0"/>
              <a:cs typeface="ＭＳ Ｐゴシック" charset="0"/>
            </a:endParaRPr>
          </a:p>
        </p:txBody>
      </p:sp>
      <p:sp>
        <p:nvSpPr>
          <p:cNvPr id="85" name="TextBox 84"/>
          <p:cNvSpPr txBox="1"/>
          <p:nvPr/>
        </p:nvSpPr>
        <p:spPr>
          <a:xfrm>
            <a:off x="7558717"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113" name="Straight Connector 112"/>
          <p:cNvCxnSpPr/>
          <p:nvPr/>
        </p:nvCxnSpPr>
        <p:spPr>
          <a:xfrm>
            <a:off x="1713563" y="3202762"/>
            <a:ext cx="5602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23121" y="3202762"/>
            <a:ext cx="5455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766279" y="3268502"/>
            <a:ext cx="74892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52" name="TextBox 151"/>
          <p:cNvSpPr txBox="1"/>
          <p:nvPr/>
        </p:nvSpPr>
        <p:spPr>
          <a:xfrm>
            <a:off x="623121" y="3644610"/>
            <a:ext cx="104387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68" name="TextBox 167"/>
          <p:cNvSpPr txBox="1"/>
          <p:nvPr/>
        </p:nvSpPr>
        <p:spPr>
          <a:xfrm>
            <a:off x="711539" y="4028907"/>
            <a:ext cx="90281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3" name="TextBox 172"/>
          <p:cNvSpPr txBox="1"/>
          <p:nvPr/>
        </p:nvSpPr>
        <p:spPr>
          <a:xfrm>
            <a:off x="722875" y="4715813"/>
            <a:ext cx="954107"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4" name="TextBox 173"/>
          <p:cNvSpPr txBox="1"/>
          <p:nvPr/>
        </p:nvSpPr>
        <p:spPr>
          <a:xfrm>
            <a:off x="733808" y="4388733"/>
            <a:ext cx="9797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16</a:t>
            </a:fld>
            <a:endParaRPr lang="en-US">
              <a:solidFill>
                <a:prstClr val="black">
                  <a:tint val="75000"/>
                </a:prstClr>
              </a:solidFill>
            </a:endParaRPr>
          </a:p>
        </p:txBody>
      </p:sp>
    </p:spTree>
    <p:extLst>
      <p:ext uri="{BB962C8B-B14F-4D97-AF65-F5344CB8AC3E}">
        <p14:creationId xmlns:p14="http://schemas.microsoft.com/office/powerpoint/2010/main" val="15432667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Phonological Exercise</a:t>
            </a:r>
            <a:endParaRPr lang="en-US" dirty="0"/>
          </a:p>
        </p:txBody>
      </p:sp>
      <p:sp>
        <p:nvSpPr>
          <p:cNvPr id="37" name="TextBox 36"/>
          <p:cNvSpPr txBox="1"/>
          <p:nvPr/>
        </p:nvSpPr>
        <p:spPr>
          <a:xfrm>
            <a:off x="3414118" y="3242052"/>
            <a:ext cx="6997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8" name="TextBox 37"/>
          <p:cNvSpPr txBox="1"/>
          <p:nvPr/>
        </p:nvSpPr>
        <p:spPr>
          <a:xfrm>
            <a:off x="4781700" y="3253119"/>
            <a:ext cx="81008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0C5986">
                    <a:lumMod val="60000"/>
                    <a:lumOff val="40000"/>
                  </a:srgbClr>
                </a:solidFill>
                <a:latin typeface="Calibri" charset="0"/>
                <a:ea typeface="ＭＳ Ｐゴシック" charset="0"/>
                <a:cs typeface="ＭＳ Ｐゴシック" charset="0"/>
              </a:rPr>
              <a:t>tɔk</a:t>
            </a:r>
            <a:r>
              <a:rPr lang="en-US" sz="2200" kern="1200" dirty="0" err="1" smtClean="0">
                <a:solidFill>
                  <a:srgbClr val="9C0001">
                    <a:lumMod val="60000"/>
                    <a:lumOff val="40000"/>
                  </a:srgbClr>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9" name="TextBox 38"/>
          <p:cNvSpPr txBox="1"/>
          <p:nvPr/>
        </p:nvSpPr>
        <p:spPr>
          <a:xfrm>
            <a:off x="6247814" y="3257737"/>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6" name="TextBox 45"/>
          <p:cNvSpPr txBox="1"/>
          <p:nvPr/>
        </p:nvSpPr>
        <p:spPr>
          <a:xfrm>
            <a:off x="2394405" y="3228297"/>
            <a:ext cx="71045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TALK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7" name="TextBox 46"/>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8" name="TextBox 47"/>
          <p:cNvSpPr txBox="1"/>
          <p:nvPr/>
        </p:nvSpPr>
        <p:spPr>
          <a:xfrm>
            <a:off x="2383457" y="3947356"/>
            <a:ext cx="77457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HACK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9" name="TextBox 48"/>
          <p:cNvSpPr txBox="1"/>
          <p:nvPr/>
        </p:nvSpPr>
        <p:spPr>
          <a:xfrm>
            <a:off x="3286811" y="2802652"/>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9C0001">
                    <a:lumMod val="60000"/>
                    <a:lumOff val="40000"/>
                  </a:srgbClr>
                </a:solidFill>
                <a:latin typeface="Calibri" charset="0"/>
                <a:ea typeface="ＭＳ Ｐゴシック" charset="0"/>
                <a:cs typeface="ＭＳ Ｐゴシック" charset="0"/>
              </a:rPr>
              <a:t>1P Pres. </a:t>
            </a:r>
            <a:r>
              <a:rPr lang="en-US" sz="2000" kern="1200" dirty="0" err="1" smtClean="0">
                <a:solidFill>
                  <a:srgbClr val="9C0001">
                    <a:lumMod val="60000"/>
                    <a:lumOff val="40000"/>
                  </a:srgbClr>
                </a:solidFill>
                <a:latin typeface="Calibri" charset="0"/>
                <a:ea typeface="ＭＳ Ｐゴシック" charset="0"/>
                <a:cs typeface="ＭＳ Ｐゴシック" charset="0"/>
              </a:rPr>
              <a:t>Sg</a:t>
            </a:r>
            <a:r>
              <a:rPr lang="en-US" sz="2000" kern="1200" dirty="0" smtClean="0">
                <a:solidFill>
                  <a:srgbClr val="9C0001">
                    <a:lumMod val="60000"/>
                    <a:lumOff val="40000"/>
                  </a:srgbClr>
                </a:solidFill>
                <a:latin typeface="Calibri" charset="0"/>
                <a:ea typeface="ＭＳ Ｐゴシック" charset="0"/>
                <a:cs typeface="ＭＳ Ｐゴシック" charset="0"/>
              </a:rPr>
              <a:t>.</a:t>
            </a:r>
            <a:endParaRPr lang="en-US" sz="2000" kern="1200" dirty="0">
              <a:solidFill>
                <a:srgbClr val="9C0001">
                  <a:lumMod val="60000"/>
                  <a:lumOff val="40000"/>
                </a:srgbClr>
              </a:solidFill>
              <a:latin typeface="Calibri" charset="0"/>
              <a:ea typeface="ＭＳ Ｐゴシック" charset="0"/>
              <a:cs typeface="ＭＳ Ｐゴシック" charset="0"/>
            </a:endParaRPr>
          </a:p>
        </p:txBody>
      </p:sp>
      <p:sp>
        <p:nvSpPr>
          <p:cNvPr id="50" name="TextBox 49"/>
          <p:cNvSpPr txBox="1"/>
          <p:nvPr/>
        </p:nvSpPr>
        <p:spPr>
          <a:xfrm>
            <a:off x="4641133" y="2818093"/>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a:solidFill>
                  <a:srgbClr val="FF2B2C"/>
                </a:solidFill>
                <a:latin typeface="Calibri" charset="0"/>
                <a:ea typeface="ＭＳ Ｐゴシック" charset="0"/>
                <a:cs typeface="ＭＳ Ｐゴシック" charset="0"/>
              </a:rPr>
              <a:t>3</a:t>
            </a:r>
            <a:r>
              <a:rPr lang="en-US" sz="2000" kern="1200" dirty="0" smtClean="0">
                <a:solidFill>
                  <a:srgbClr val="FF2B2C"/>
                </a:solidFill>
                <a:latin typeface="Calibri" charset="0"/>
                <a:ea typeface="ＭＳ Ｐゴシック" charset="0"/>
                <a:cs typeface="ＭＳ Ｐゴシック" charset="0"/>
              </a:rPr>
              <a:t>P Pres. </a:t>
            </a:r>
            <a:r>
              <a:rPr lang="en-US" sz="2000" kern="1200" dirty="0" err="1" smtClean="0">
                <a:solidFill>
                  <a:srgbClr val="FF2B2C"/>
                </a:solidFill>
                <a:latin typeface="Calibri" charset="0"/>
                <a:ea typeface="ＭＳ Ｐゴシック" charset="0"/>
                <a:cs typeface="ＭＳ Ｐゴシック" charset="0"/>
              </a:rPr>
              <a:t>Sg</a:t>
            </a:r>
            <a:r>
              <a:rPr lang="en-US" sz="2000" kern="1200" dirty="0" smtClean="0">
                <a:solidFill>
                  <a:srgbClr val="FF2B2C"/>
                </a:solidFill>
                <a:latin typeface="Calibri" charset="0"/>
                <a:ea typeface="ＭＳ Ｐゴシック" charset="0"/>
                <a:cs typeface="ＭＳ Ｐゴシック" charset="0"/>
              </a:rPr>
              <a:t>.</a:t>
            </a:r>
            <a:endParaRPr lang="en-US" sz="2000" kern="1200" dirty="0">
              <a:solidFill>
                <a:srgbClr val="FF2B2C"/>
              </a:solidFill>
              <a:latin typeface="Calibri" charset="0"/>
              <a:ea typeface="ＭＳ Ｐゴシック" charset="0"/>
              <a:cs typeface="ＭＳ Ｐゴシック" charset="0"/>
            </a:endParaRPr>
          </a:p>
        </p:txBody>
      </p:sp>
      <p:sp>
        <p:nvSpPr>
          <p:cNvPr id="51" name="TextBox 50"/>
          <p:cNvSpPr txBox="1"/>
          <p:nvPr/>
        </p:nvSpPr>
        <p:spPr>
          <a:xfrm>
            <a:off x="6101343" y="2818093"/>
            <a:ext cx="129950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Tense</a:t>
            </a:r>
            <a:endParaRPr lang="en-US" sz="2000" kern="1200" dirty="0">
              <a:solidFill>
                <a:srgbClr val="FF2B2C"/>
              </a:solidFill>
              <a:latin typeface="Calibri" charset="0"/>
              <a:ea typeface="ＭＳ Ｐゴシック" charset="0"/>
              <a:cs typeface="ＭＳ Ｐゴシック" charset="0"/>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Part.</a:t>
            </a:r>
            <a:endParaRPr lang="en-US" sz="2000" kern="1200" dirty="0">
              <a:solidFill>
                <a:srgbClr val="FF2B2C"/>
              </a:solidFill>
              <a:latin typeface="Calibri" charset="0"/>
              <a:ea typeface="ＭＳ Ｐゴシック" charset="0"/>
              <a:cs typeface="ＭＳ Ｐゴシック" charset="0"/>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382785"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Suffixes </a:t>
            </a:r>
            <a:endParaRPr lang="en-US" sz="3000" kern="1200" dirty="0">
              <a:solidFill>
                <a:prstClr val="black"/>
              </a:solidFill>
              <a:latin typeface="Calibri"/>
              <a:ea typeface="ＭＳ Ｐゴシック" charset="0"/>
              <a:cs typeface="Times New Roman"/>
            </a:endParaRPr>
          </a:p>
        </p:txBody>
      </p:sp>
      <p:sp>
        <p:nvSpPr>
          <p:cNvPr id="52" name="TextBox 51"/>
          <p:cNvSpPr txBox="1"/>
          <p:nvPr/>
        </p:nvSpPr>
        <p:spPr>
          <a:xfrm rot="16200000">
            <a:off x="-328272" y="4341494"/>
            <a:ext cx="1178778"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Stems</a:t>
            </a:r>
            <a:endParaRPr lang="en-US" sz="3000" kern="1200" dirty="0">
              <a:solidFill>
                <a:prstClr val="black"/>
              </a:solidFill>
              <a:latin typeface="Calibri"/>
              <a:ea typeface="ＭＳ Ｐゴシック" charset="0"/>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5" name="TextBox 94"/>
          <p:cNvSpPr txBox="1"/>
          <p:nvPr/>
        </p:nvSpPr>
        <p:spPr>
          <a:xfrm>
            <a:off x="3421507" y="3598579"/>
            <a:ext cx="98931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a:latin typeface="Calibri" charset="0"/>
                <a:ea typeface="ＭＳ Ｐゴシック" charset="0"/>
                <a:cs typeface="ＭＳ Ｐゴシック" charset="0"/>
              </a:rPr>
              <a:t>]</a:t>
            </a:r>
          </a:p>
        </p:txBody>
      </p:sp>
      <p:sp>
        <p:nvSpPr>
          <p:cNvPr id="96" name="TextBox 95"/>
          <p:cNvSpPr txBox="1"/>
          <p:nvPr/>
        </p:nvSpPr>
        <p:spPr>
          <a:xfrm>
            <a:off x="4789089" y="3609646"/>
            <a:ext cx="10996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7" name="TextBox 96"/>
          <p:cNvSpPr txBox="1"/>
          <p:nvPr/>
        </p:nvSpPr>
        <p:spPr>
          <a:xfrm>
            <a:off x="6255203" y="3614264"/>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9" name="TextBox 98"/>
          <p:cNvSpPr txBox="1"/>
          <p:nvPr/>
        </p:nvSpPr>
        <p:spPr>
          <a:xfrm>
            <a:off x="7502364" y="3610203"/>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7" name="TextBox 106"/>
          <p:cNvSpPr txBox="1"/>
          <p:nvPr/>
        </p:nvSpPr>
        <p:spPr>
          <a:xfrm>
            <a:off x="3432455" y="3934964"/>
            <a:ext cx="85224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8" name="TextBox 107"/>
          <p:cNvSpPr txBox="1"/>
          <p:nvPr/>
        </p:nvSpPr>
        <p:spPr>
          <a:xfrm>
            <a:off x="4800037" y="3946031"/>
            <a:ext cx="96258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9" name="TextBox 108"/>
          <p:cNvSpPr txBox="1"/>
          <p:nvPr/>
        </p:nvSpPr>
        <p:spPr>
          <a:xfrm>
            <a:off x="6266151" y="3950649"/>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10" name="TextBox 109"/>
          <p:cNvSpPr txBox="1"/>
          <p:nvPr/>
        </p:nvSpPr>
        <p:spPr>
          <a:xfrm>
            <a:off x="7513312" y="3946588"/>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3" name="TextBox 42"/>
          <p:cNvSpPr txBox="1"/>
          <p:nvPr/>
        </p:nvSpPr>
        <p:spPr>
          <a:xfrm>
            <a:off x="2368372" y="4319981"/>
            <a:ext cx="889987"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CRACK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4" name="TextBox 43"/>
          <p:cNvSpPr txBox="1"/>
          <p:nvPr/>
        </p:nvSpPr>
        <p:spPr>
          <a:xfrm>
            <a:off x="2369280" y="4689313"/>
            <a:ext cx="69124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SLAP</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6" name="TextBox 55"/>
          <p:cNvSpPr txBox="1"/>
          <p:nvPr/>
        </p:nvSpPr>
        <p:spPr>
          <a:xfrm>
            <a:off x="4799165" y="4284564"/>
            <a:ext cx="1040970"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8" name="TextBox 57"/>
          <p:cNvSpPr txBox="1"/>
          <p:nvPr/>
        </p:nvSpPr>
        <p:spPr>
          <a:xfrm>
            <a:off x="7512440" y="4285121"/>
            <a:ext cx="102512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0" name="TextBox 59"/>
          <p:cNvSpPr txBox="1"/>
          <p:nvPr/>
        </p:nvSpPr>
        <p:spPr>
          <a:xfrm>
            <a:off x="3430711" y="4622979"/>
            <a:ext cx="8990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slæp</a:t>
            </a:r>
            <a:r>
              <a:rPr lang="en-US" sz="2200" kern="1200" dirty="0">
                <a:latin typeface="Calibri" charset="0"/>
                <a:ea typeface="ＭＳ Ｐゴシック" charset="0"/>
                <a:cs typeface="ＭＳ Ｐゴシック" charset="0"/>
              </a:rPr>
              <a:t>]</a:t>
            </a:r>
          </a:p>
        </p:txBody>
      </p:sp>
      <p:sp>
        <p:nvSpPr>
          <p:cNvPr id="62" name="TextBox 61"/>
          <p:cNvSpPr txBox="1"/>
          <p:nvPr/>
        </p:nvSpPr>
        <p:spPr>
          <a:xfrm>
            <a:off x="6264407" y="4638664"/>
            <a:ext cx="99358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80" name="Straight Connector 79"/>
          <p:cNvCxnSpPr/>
          <p:nvPr/>
        </p:nvCxnSpPr>
        <p:spPr>
          <a:xfrm flipH="1">
            <a:off x="2971004" y="2306230"/>
            <a:ext cx="572372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2971320" y="1864871"/>
            <a:ext cx="5723410" cy="13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337459" y="1889487"/>
            <a:ext cx="1236846" cy="430887"/>
          </a:xfrm>
          <a:prstGeom prst="rect">
            <a:avLst/>
          </a:prstGeom>
          <a:noFill/>
        </p:spPr>
        <p:txBody>
          <a:bodyPr wrap="square" rtlCol="0">
            <a:spAutoFit/>
          </a:bodyPr>
          <a:lstStyle/>
          <a:p>
            <a:pPr marL="457200" lvl="1"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9C0001">
                    <a:lumMod val="60000"/>
                    <a:lumOff val="40000"/>
                  </a:srgbClr>
                </a:solidFill>
                <a:latin typeface="Calibri" charset="0"/>
                <a:ea typeface="ＭＳ Ｐゴシック" charset="0"/>
                <a:cs typeface="ＭＳ Ｐゴシック" charset="0"/>
              </a:rPr>
              <a:t>Ø</a:t>
            </a:r>
            <a:r>
              <a:rPr lang="en-US" sz="2200" kern="1200" dirty="0">
                <a:latin typeface="Calibri" charset="0"/>
                <a:ea typeface="ＭＳ Ｐゴシック" charset="0"/>
                <a:cs typeface="ＭＳ Ｐゴシック" charset="0"/>
              </a:rPr>
              <a:t>/</a:t>
            </a:r>
          </a:p>
        </p:txBody>
      </p:sp>
      <p:sp>
        <p:nvSpPr>
          <p:cNvPr id="83" name="TextBox 82"/>
          <p:cNvSpPr txBox="1"/>
          <p:nvPr/>
        </p:nvSpPr>
        <p:spPr>
          <a:xfrm>
            <a:off x="5007797" y="1900554"/>
            <a:ext cx="630784"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9C0001">
                    <a:lumMod val="60000"/>
                    <a:lumOff val="40000"/>
                  </a:srgbClr>
                </a:solidFill>
                <a:latin typeface="Calibri" charset="0"/>
                <a:ea typeface="ＭＳ Ｐゴシック" charset="0"/>
                <a:cs typeface="ＭＳ Ｐゴシック" charset="0"/>
              </a:rPr>
              <a:t>s</a:t>
            </a:r>
            <a:r>
              <a:rPr lang="en-US" sz="2200" kern="1200" dirty="0">
                <a:latin typeface="Calibri" charset="0"/>
                <a:ea typeface="ＭＳ Ｐゴシック" charset="0"/>
                <a:cs typeface="ＭＳ Ｐゴシック" charset="0"/>
              </a:rPr>
              <a:t>/</a:t>
            </a:r>
          </a:p>
        </p:txBody>
      </p:sp>
      <p:sp>
        <p:nvSpPr>
          <p:cNvPr id="84" name="TextBox 83"/>
          <p:cNvSpPr txBox="1"/>
          <p:nvPr/>
        </p:nvSpPr>
        <p:spPr>
          <a:xfrm>
            <a:off x="6248419"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solidFill>
                  <a:prstClr val="black"/>
                </a:solidFill>
                <a:latin typeface="Calibri" charset="0"/>
                <a:ea typeface="ＭＳ Ｐゴシック" charset="0"/>
                <a:cs typeface="ＭＳ Ｐゴシック" charset="0"/>
              </a:rPr>
              <a:t>/</a:t>
            </a:r>
            <a:endParaRPr lang="en-US" sz="2200" kern="1200" dirty="0">
              <a:solidFill>
                <a:prstClr val="black"/>
              </a:solidFill>
              <a:latin typeface="Calibri" charset="0"/>
              <a:ea typeface="ＭＳ Ｐゴシック" charset="0"/>
              <a:cs typeface="ＭＳ Ｐゴシック" charset="0"/>
            </a:endParaRPr>
          </a:p>
        </p:txBody>
      </p:sp>
      <p:sp>
        <p:nvSpPr>
          <p:cNvPr id="85" name="TextBox 84"/>
          <p:cNvSpPr txBox="1"/>
          <p:nvPr/>
        </p:nvSpPr>
        <p:spPr>
          <a:xfrm>
            <a:off x="7558717"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113" name="Straight Connector 112"/>
          <p:cNvCxnSpPr/>
          <p:nvPr/>
        </p:nvCxnSpPr>
        <p:spPr>
          <a:xfrm>
            <a:off x="1713563" y="3202762"/>
            <a:ext cx="5602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23121" y="3202762"/>
            <a:ext cx="5455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766279" y="3268502"/>
            <a:ext cx="74892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52" name="TextBox 151"/>
          <p:cNvSpPr txBox="1"/>
          <p:nvPr/>
        </p:nvSpPr>
        <p:spPr>
          <a:xfrm>
            <a:off x="623121" y="3644610"/>
            <a:ext cx="104387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68" name="TextBox 167"/>
          <p:cNvSpPr txBox="1"/>
          <p:nvPr/>
        </p:nvSpPr>
        <p:spPr>
          <a:xfrm>
            <a:off x="711539" y="4028907"/>
            <a:ext cx="90281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3" name="TextBox 172"/>
          <p:cNvSpPr txBox="1"/>
          <p:nvPr/>
        </p:nvSpPr>
        <p:spPr>
          <a:xfrm>
            <a:off x="722875" y="4715813"/>
            <a:ext cx="954107"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4" name="TextBox 173"/>
          <p:cNvSpPr txBox="1"/>
          <p:nvPr/>
        </p:nvSpPr>
        <p:spPr>
          <a:xfrm>
            <a:off x="733808" y="4388733"/>
            <a:ext cx="9797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17</a:t>
            </a:fld>
            <a:endParaRPr lang="en-US">
              <a:solidFill>
                <a:prstClr val="black">
                  <a:tint val="75000"/>
                </a:prstClr>
              </a:solidFill>
            </a:endParaRPr>
          </a:p>
        </p:txBody>
      </p:sp>
    </p:spTree>
    <p:extLst>
      <p:ext uri="{BB962C8B-B14F-4D97-AF65-F5344CB8AC3E}">
        <p14:creationId xmlns:p14="http://schemas.microsoft.com/office/powerpoint/2010/main" val="8881105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Phonological Exercise</a:t>
            </a:r>
            <a:endParaRPr lang="en-US" dirty="0"/>
          </a:p>
        </p:txBody>
      </p:sp>
      <p:sp>
        <p:nvSpPr>
          <p:cNvPr id="37" name="TextBox 36"/>
          <p:cNvSpPr txBox="1"/>
          <p:nvPr/>
        </p:nvSpPr>
        <p:spPr>
          <a:xfrm>
            <a:off x="3414118" y="3242052"/>
            <a:ext cx="6997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8" name="TextBox 37"/>
          <p:cNvSpPr txBox="1"/>
          <p:nvPr/>
        </p:nvSpPr>
        <p:spPr>
          <a:xfrm>
            <a:off x="4781700" y="3253119"/>
            <a:ext cx="81008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0C5986">
                    <a:lumMod val="60000"/>
                    <a:lumOff val="40000"/>
                  </a:srgbClr>
                </a:solidFill>
                <a:latin typeface="Calibri" charset="0"/>
                <a:ea typeface="ＭＳ Ｐゴシック" charset="0"/>
                <a:cs typeface="ＭＳ Ｐゴシック" charset="0"/>
              </a:rPr>
              <a:t>tɔk</a:t>
            </a:r>
            <a:r>
              <a:rPr lang="en-US" sz="2200" kern="1200" dirty="0" err="1" smtClean="0">
                <a:solidFill>
                  <a:srgbClr val="9C0001">
                    <a:lumMod val="60000"/>
                    <a:lumOff val="40000"/>
                  </a:srgbClr>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9" name="TextBox 38"/>
          <p:cNvSpPr txBox="1"/>
          <p:nvPr/>
        </p:nvSpPr>
        <p:spPr>
          <a:xfrm>
            <a:off x="6247814" y="3257737"/>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6" name="TextBox 45"/>
          <p:cNvSpPr txBox="1"/>
          <p:nvPr/>
        </p:nvSpPr>
        <p:spPr>
          <a:xfrm>
            <a:off x="2394405" y="3228297"/>
            <a:ext cx="71045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TALK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8" name="TextBox 47"/>
          <p:cNvSpPr txBox="1"/>
          <p:nvPr/>
        </p:nvSpPr>
        <p:spPr>
          <a:xfrm>
            <a:off x="2383457" y="3947356"/>
            <a:ext cx="77457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HACK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9" name="TextBox 48"/>
          <p:cNvSpPr txBox="1"/>
          <p:nvPr/>
        </p:nvSpPr>
        <p:spPr>
          <a:xfrm>
            <a:off x="3286811" y="2802652"/>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9C0001">
                    <a:lumMod val="60000"/>
                    <a:lumOff val="40000"/>
                  </a:srgbClr>
                </a:solidFill>
                <a:latin typeface="Calibri" charset="0"/>
                <a:ea typeface="ＭＳ Ｐゴシック" charset="0"/>
                <a:cs typeface="ＭＳ Ｐゴシック" charset="0"/>
              </a:rPr>
              <a:t>1P Pres. </a:t>
            </a:r>
            <a:r>
              <a:rPr lang="en-US" sz="2000" kern="1200" dirty="0" err="1" smtClean="0">
                <a:solidFill>
                  <a:srgbClr val="9C0001">
                    <a:lumMod val="60000"/>
                    <a:lumOff val="40000"/>
                  </a:srgbClr>
                </a:solidFill>
                <a:latin typeface="Calibri" charset="0"/>
                <a:ea typeface="ＭＳ Ｐゴシック" charset="0"/>
                <a:cs typeface="ＭＳ Ｐゴシック" charset="0"/>
              </a:rPr>
              <a:t>Sg</a:t>
            </a:r>
            <a:r>
              <a:rPr lang="en-US" sz="2000" kern="1200" dirty="0" smtClean="0">
                <a:solidFill>
                  <a:srgbClr val="9C0001">
                    <a:lumMod val="60000"/>
                    <a:lumOff val="40000"/>
                  </a:srgbClr>
                </a:solidFill>
                <a:latin typeface="Calibri" charset="0"/>
                <a:ea typeface="ＭＳ Ｐゴシック" charset="0"/>
                <a:cs typeface="ＭＳ Ｐゴシック" charset="0"/>
              </a:rPr>
              <a:t>.</a:t>
            </a:r>
            <a:endParaRPr lang="en-US" sz="2000" kern="1200" dirty="0">
              <a:solidFill>
                <a:srgbClr val="9C0001">
                  <a:lumMod val="60000"/>
                  <a:lumOff val="40000"/>
                </a:srgbClr>
              </a:solidFill>
              <a:latin typeface="Calibri" charset="0"/>
              <a:ea typeface="ＭＳ Ｐゴシック" charset="0"/>
              <a:cs typeface="ＭＳ Ｐゴシック" charset="0"/>
            </a:endParaRPr>
          </a:p>
        </p:txBody>
      </p:sp>
      <p:sp>
        <p:nvSpPr>
          <p:cNvPr id="50" name="TextBox 49"/>
          <p:cNvSpPr txBox="1"/>
          <p:nvPr/>
        </p:nvSpPr>
        <p:spPr>
          <a:xfrm>
            <a:off x="4641133" y="2818093"/>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a:solidFill>
                  <a:srgbClr val="FF2B2C"/>
                </a:solidFill>
                <a:latin typeface="Calibri" charset="0"/>
                <a:ea typeface="ＭＳ Ｐゴシック" charset="0"/>
                <a:cs typeface="ＭＳ Ｐゴシック" charset="0"/>
              </a:rPr>
              <a:t>3</a:t>
            </a:r>
            <a:r>
              <a:rPr lang="en-US" sz="2000" kern="1200" dirty="0" smtClean="0">
                <a:solidFill>
                  <a:srgbClr val="FF2B2C"/>
                </a:solidFill>
                <a:latin typeface="Calibri" charset="0"/>
                <a:ea typeface="ＭＳ Ｐゴシック" charset="0"/>
                <a:cs typeface="ＭＳ Ｐゴシック" charset="0"/>
              </a:rPr>
              <a:t>P Pres. </a:t>
            </a:r>
            <a:r>
              <a:rPr lang="en-US" sz="2000" kern="1200" dirty="0" err="1" smtClean="0">
                <a:solidFill>
                  <a:srgbClr val="FF2B2C"/>
                </a:solidFill>
                <a:latin typeface="Calibri" charset="0"/>
                <a:ea typeface="ＭＳ Ｐゴシック" charset="0"/>
                <a:cs typeface="ＭＳ Ｐゴシック" charset="0"/>
              </a:rPr>
              <a:t>Sg</a:t>
            </a:r>
            <a:r>
              <a:rPr lang="en-US" sz="2000" kern="1200" dirty="0" smtClean="0">
                <a:solidFill>
                  <a:srgbClr val="FF2B2C"/>
                </a:solidFill>
                <a:latin typeface="Calibri" charset="0"/>
                <a:ea typeface="ＭＳ Ｐゴシック" charset="0"/>
                <a:cs typeface="ＭＳ Ｐゴシック" charset="0"/>
              </a:rPr>
              <a:t>.</a:t>
            </a:r>
            <a:endParaRPr lang="en-US" sz="2000" kern="1200" dirty="0">
              <a:solidFill>
                <a:srgbClr val="FF2B2C"/>
              </a:solidFill>
              <a:latin typeface="Calibri" charset="0"/>
              <a:ea typeface="ＭＳ Ｐゴシック" charset="0"/>
              <a:cs typeface="ＭＳ Ｐゴシック" charset="0"/>
            </a:endParaRPr>
          </a:p>
        </p:txBody>
      </p:sp>
      <p:sp>
        <p:nvSpPr>
          <p:cNvPr id="51" name="TextBox 50"/>
          <p:cNvSpPr txBox="1"/>
          <p:nvPr/>
        </p:nvSpPr>
        <p:spPr>
          <a:xfrm>
            <a:off x="6101343" y="2818093"/>
            <a:ext cx="129950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Tense</a:t>
            </a:r>
            <a:endParaRPr lang="en-US" sz="2000" kern="1200" dirty="0">
              <a:solidFill>
                <a:srgbClr val="FF2B2C"/>
              </a:solidFill>
              <a:latin typeface="Calibri" charset="0"/>
              <a:ea typeface="ＭＳ Ｐゴシック" charset="0"/>
              <a:cs typeface="ＭＳ Ｐゴシック" charset="0"/>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Part.</a:t>
            </a:r>
            <a:endParaRPr lang="en-US" sz="2000" kern="1200" dirty="0">
              <a:solidFill>
                <a:srgbClr val="FF2B2C"/>
              </a:solidFill>
              <a:latin typeface="Calibri" charset="0"/>
              <a:ea typeface="ＭＳ Ｐゴシック" charset="0"/>
              <a:cs typeface="ＭＳ Ｐゴシック" charset="0"/>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382785"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Suffixes </a:t>
            </a:r>
            <a:endParaRPr lang="en-US" sz="3000" kern="1200" dirty="0">
              <a:solidFill>
                <a:prstClr val="black"/>
              </a:solidFill>
              <a:latin typeface="Calibri"/>
              <a:ea typeface="ＭＳ Ｐゴシック" charset="0"/>
              <a:cs typeface="Times New Roman"/>
            </a:endParaRPr>
          </a:p>
        </p:txBody>
      </p:sp>
      <p:sp>
        <p:nvSpPr>
          <p:cNvPr id="52" name="TextBox 51"/>
          <p:cNvSpPr txBox="1"/>
          <p:nvPr/>
        </p:nvSpPr>
        <p:spPr>
          <a:xfrm rot="16200000">
            <a:off x="-328272" y="4341494"/>
            <a:ext cx="1178778"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Stems</a:t>
            </a:r>
            <a:endParaRPr lang="en-US" sz="3000" kern="1200" dirty="0">
              <a:solidFill>
                <a:prstClr val="black"/>
              </a:solidFill>
              <a:latin typeface="Calibri"/>
              <a:ea typeface="ＭＳ Ｐゴシック" charset="0"/>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5" name="TextBox 94"/>
          <p:cNvSpPr txBox="1"/>
          <p:nvPr/>
        </p:nvSpPr>
        <p:spPr>
          <a:xfrm>
            <a:off x="3421507" y="3598579"/>
            <a:ext cx="98931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a:latin typeface="Calibri" charset="0"/>
                <a:ea typeface="ＭＳ Ｐゴシック" charset="0"/>
                <a:cs typeface="ＭＳ Ｐゴシック" charset="0"/>
              </a:rPr>
              <a:t>]</a:t>
            </a:r>
          </a:p>
        </p:txBody>
      </p:sp>
      <p:sp>
        <p:nvSpPr>
          <p:cNvPr id="96" name="TextBox 95"/>
          <p:cNvSpPr txBox="1"/>
          <p:nvPr/>
        </p:nvSpPr>
        <p:spPr>
          <a:xfrm>
            <a:off x="4789089" y="3609646"/>
            <a:ext cx="10996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7" name="TextBox 96"/>
          <p:cNvSpPr txBox="1"/>
          <p:nvPr/>
        </p:nvSpPr>
        <p:spPr>
          <a:xfrm>
            <a:off x="6255203" y="3614264"/>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9" name="TextBox 98"/>
          <p:cNvSpPr txBox="1"/>
          <p:nvPr/>
        </p:nvSpPr>
        <p:spPr>
          <a:xfrm>
            <a:off x="7502364" y="3610203"/>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7" name="TextBox 106"/>
          <p:cNvSpPr txBox="1"/>
          <p:nvPr/>
        </p:nvSpPr>
        <p:spPr>
          <a:xfrm>
            <a:off x="3432455" y="3934964"/>
            <a:ext cx="85224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8" name="TextBox 107"/>
          <p:cNvSpPr txBox="1"/>
          <p:nvPr/>
        </p:nvSpPr>
        <p:spPr>
          <a:xfrm>
            <a:off x="4800037" y="3946031"/>
            <a:ext cx="96258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9" name="TextBox 108"/>
          <p:cNvSpPr txBox="1"/>
          <p:nvPr/>
        </p:nvSpPr>
        <p:spPr>
          <a:xfrm>
            <a:off x="6266151" y="3950649"/>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10" name="TextBox 109"/>
          <p:cNvSpPr txBox="1"/>
          <p:nvPr/>
        </p:nvSpPr>
        <p:spPr>
          <a:xfrm>
            <a:off x="7513312" y="3946588"/>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3" name="TextBox 42"/>
          <p:cNvSpPr txBox="1"/>
          <p:nvPr/>
        </p:nvSpPr>
        <p:spPr>
          <a:xfrm>
            <a:off x="2368372" y="4319981"/>
            <a:ext cx="889987"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CRACK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4" name="TextBox 43"/>
          <p:cNvSpPr txBox="1"/>
          <p:nvPr/>
        </p:nvSpPr>
        <p:spPr>
          <a:xfrm>
            <a:off x="2369280" y="4689313"/>
            <a:ext cx="69124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SLAP</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5" name="TextBox 54"/>
          <p:cNvSpPr txBox="1"/>
          <p:nvPr/>
        </p:nvSpPr>
        <p:spPr>
          <a:xfrm>
            <a:off x="3431583" y="4273497"/>
            <a:ext cx="957626" cy="430887"/>
          </a:xfrm>
          <a:prstGeom prst="rect">
            <a:avLst/>
          </a:prstGeom>
          <a:noFill/>
        </p:spPr>
        <p:txBody>
          <a:bodyPr wrap="none" rtlCol="0">
            <a:spAutoFit/>
          </a:bodyPr>
          <a:lstStyle/>
          <a:p>
            <a:pPr defTabSz="457200" fontAlgn="base">
              <a:spcBef>
                <a:spcPct val="0"/>
              </a:spcBef>
              <a:spcAft>
                <a:spcPct val="0"/>
              </a:spcAft>
            </a:pPr>
            <a:r>
              <a:rPr lang="en-US" sz="2200" b="1" kern="1200" dirty="0">
                <a:latin typeface="Calibri" charset="0"/>
                <a:ea typeface="ＭＳ Ｐゴシック" charset="0"/>
                <a:cs typeface="ＭＳ Ｐゴシック" charset="0"/>
              </a:rPr>
              <a:t>[</a:t>
            </a:r>
            <a:r>
              <a:rPr lang="en-US" sz="2200" b="1" kern="1200" dirty="0" err="1" smtClean="0">
                <a:solidFill>
                  <a:srgbClr val="37AAED"/>
                </a:solidFill>
                <a:latin typeface="Calibri" charset="0"/>
                <a:ea typeface="ＭＳ Ｐゴシック" charset="0"/>
                <a:cs typeface="ＭＳ Ｐゴシック" charset="0"/>
              </a:rPr>
              <a:t>kɹæk</a:t>
            </a:r>
            <a:r>
              <a:rPr lang="en-US" sz="2200" b="1" kern="1200" dirty="0">
                <a:latin typeface="Calibri" charset="0"/>
                <a:ea typeface="ＭＳ Ｐゴシック" charset="0"/>
                <a:cs typeface="ＭＳ Ｐゴシック" charset="0"/>
              </a:rPr>
              <a:t>]</a:t>
            </a:r>
          </a:p>
        </p:txBody>
      </p:sp>
      <p:sp>
        <p:nvSpPr>
          <p:cNvPr id="56" name="TextBox 55"/>
          <p:cNvSpPr txBox="1"/>
          <p:nvPr/>
        </p:nvSpPr>
        <p:spPr>
          <a:xfrm>
            <a:off x="4799165" y="4284564"/>
            <a:ext cx="1040970"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7" name="TextBox 56"/>
          <p:cNvSpPr txBox="1"/>
          <p:nvPr/>
        </p:nvSpPr>
        <p:spPr>
          <a:xfrm>
            <a:off x="6265279" y="4289182"/>
            <a:ext cx="1055435" cy="430887"/>
          </a:xfrm>
          <a:prstGeom prst="rect">
            <a:avLst/>
          </a:prstGeom>
          <a:noFill/>
        </p:spPr>
        <p:txBody>
          <a:bodyPr wrap="none" rtlCol="0">
            <a:spAutoFit/>
          </a:bodyPr>
          <a:lstStyle/>
          <a:p>
            <a:pPr defTabSz="457200" fontAlgn="base">
              <a:spcBef>
                <a:spcPct val="0"/>
              </a:spcBef>
              <a:spcAft>
                <a:spcPct val="0"/>
              </a:spcAft>
            </a:pPr>
            <a:r>
              <a:rPr lang="en-US" sz="2200" b="1" kern="1200" dirty="0" smtClean="0">
                <a:latin typeface="Calibri" charset="0"/>
                <a:ea typeface="ＭＳ Ｐゴシック" charset="0"/>
                <a:cs typeface="ＭＳ Ｐゴシック" charset="0"/>
              </a:rPr>
              <a:t>[</a:t>
            </a:r>
            <a:r>
              <a:rPr lang="en-US" sz="2200" b="1" kern="1200" dirty="0" err="1" smtClean="0">
                <a:solidFill>
                  <a:srgbClr val="37AAED"/>
                </a:solidFill>
                <a:latin typeface="Calibri" charset="0"/>
                <a:ea typeface="ＭＳ Ｐゴシック" charset="0"/>
                <a:cs typeface="ＭＳ Ｐゴシック" charset="0"/>
              </a:rPr>
              <a:t>kɹæk</a:t>
            </a:r>
            <a:r>
              <a:rPr lang="en-US" sz="2200" b="1" kern="1200" dirty="0" err="1" smtClean="0">
                <a:solidFill>
                  <a:srgbClr val="FF2B2C"/>
                </a:solidFill>
                <a:latin typeface="Calibri" charset="0"/>
                <a:ea typeface="ＭＳ Ｐゴシック" charset="0"/>
                <a:cs typeface="ＭＳ Ｐゴシック" charset="0"/>
              </a:rPr>
              <a:t>t</a:t>
            </a:r>
            <a:r>
              <a:rPr lang="en-US" sz="2200" b="1" kern="1200" dirty="0" smtClean="0">
                <a:latin typeface="Calibri" charset="0"/>
                <a:ea typeface="ＭＳ Ｐゴシック" charset="0"/>
                <a:cs typeface="ＭＳ Ｐゴシック" charset="0"/>
              </a:rPr>
              <a:t>]</a:t>
            </a:r>
            <a:endParaRPr lang="en-US" sz="2200" b="1" kern="1200" dirty="0">
              <a:latin typeface="Calibri" charset="0"/>
              <a:ea typeface="ＭＳ Ｐゴシック" charset="0"/>
              <a:cs typeface="ＭＳ Ｐゴシック" charset="0"/>
            </a:endParaRPr>
          </a:p>
        </p:txBody>
      </p:sp>
      <p:sp>
        <p:nvSpPr>
          <p:cNvPr id="58" name="TextBox 57"/>
          <p:cNvSpPr txBox="1"/>
          <p:nvPr/>
        </p:nvSpPr>
        <p:spPr>
          <a:xfrm>
            <a:off x="7512440" y="4285121"/>
            <a:ext cx="102512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0" name="TextBox 59"/>
          <p:cNvSpPr txBox="1"/>
          <p:nvPr/>
        </p:nvSpPr>
        <p:spPr>
          <a:xfrm>
            <a:off x="3430711" y="4622979"/>
            <a:ext cx="8990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slæp</a:t>
            </a:r>
            <a:r>
              <a:rPr lang="en-US" sz="2200" kern="1200" dirty="0">
                <a:latin typeface="Calibri" charset="0"/>
                <a:ea typeface="ＭＳ Ｐゴシック" charset="0"/>
                <a:cs typeface="ＭＳ Ｐゴシック" charset="0"/>
              </a:rPr>
              <a:t>]</a:t>
            </a:r>
          </a:p>
        </p:txBody>
      </p:sp>
      <p:sp>
        <p:nvSpPr>
          <p:cNvPr id="61" name="TextBox 60"/>
          <p:cNvSpPr txBox="1"/>
          <p:nvPr/>
        </p:nvSpPr>
        <p:spPr>
          <a:xfrm>
            <a:off x="4798293" y="4634046"/>
            <a:ext cx="1032291" cy="430887"/>
          </a:xfrm>
          <a:prstGeom prst="rect">
            <a:avLst/>
          </a:prstGeom>
          <a:noFill/>
        </p:spPr>
        <p:txBody>
          <a:bodyPr wrap="none" rtlCol="0">
            <a:spAutoFit/>
          </a:bodyPr>
          <a:lstStyle/>
          <a:p>
            <a:pPr defTabSz="457200" fontAlgn="base">
              <a:spcBef>
                <a:spcPct val="0"/>
              </a:spcBef>
              <a:spcAft>
                <a:spcPct val="0"/>
              </a:spcAft>
            </a:pPr>
            <a:r>
              <a:rPr lang="en-US" sz="2200" b="1" kern="1200" dirty="0" smtClean="0">
                <a:latin typeface="Calibri" charset="0"/>
                <a:ea typeface="ＭＳ Ｐゴシック" charset="0"/>
                <a:cs typeface="ＭＳ Ｐゴシック" charset="0"/>
              </a:rPr>
              <a:t>[</a:t>
            </a:r>
            <a:r>
              <a:rPr lang="en-US" sz="2200" b="1" kern="1200" dirty="0" err="1" smtClean="0">
                <a:solidFill>
                  <a:srgbClr val="37AAED"/>
                </a:solidFill>
                <a:latin typeface="Calibri" charset="0"/>
                <a:ea typeface="ＭＳ Ｐゴシック" charset="0"/>
                <a:cs typeface="ＭＳ Ｐゴシック" charset="0"/>
              </a:rPr>
              <a:t>slæp</a:t>
            </a:r>
            <a:r>
              <a:rPr lang="en-US" sz="2200" b="1" kern="1200" dirty="0" err="1" smtClean="0">
                <a:solidFill>
                  <a:srgbClr val="FF2B2C"/>
                </a:solidFill>
                <a:latin typeface="Calibri" charset="0"/>
                <a:ea typeface="ＭＳ Ｐゴシック" charset="0"/>
                <a:cs typeface="ＭＳ Ｐゴシック" charset="0"/>
              </a:rPr>
              <a:t>s</a:t>
            </a:r>
            <a:r>
              <a:rPr lang="en-US" sz="2200" b="1" kern="1200" dirty="0" smtClean="0">
                <a:latin typeface="Calibri" charset="0"/>
                <a:ea typeface="ＭＳ Ｐゴシック" charset="0"/>
                <a:cs typeface="ＭＳ Ｐゴシック" charset="0"/>
              </a:rPr>
              <a:t>]</a:t>
            </a:r>
            <a:endParaRPr lang="en-US" sz="2200" b="1" kern="1200" dirty="0">
              <a:latin typeface="Calibri" charset="0"/>
              <a:ea typeface="ＭＳ Ｐゴシック" charset="0"/>
              <a:cs typeface="ＭＳ Ｐゴシック" charset="0"/>
            </a:endParaRPr>
          </a:p>
        </p:txBody>
      </p:sp>
      <p:sp>
        <p:nvSpPr>
          <p:cNvPr id="62" name="TextBox 61"/>
          <p:cNvSpPr txBox="1"/>
          <p:nvPr/>
        </p:nvSpPr>
        <p:spPr>
          <a:xfrm>
            <a:off x="6264407" y="4638664"/>
            <a:ext cx="99358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3" name="TextBox 62"/>
          <p:cNvSpPr txBox="1"/>
          <p:nvPr/>
        </p:nvSpPr>
        <p:spPr>
          <a:xfrm>
            <a:off x="7511568" y="4634603"/>
            <a:ext cx="1017551" cy="430887"/>
          </a:xfrm>
          <a:prstGeom prst="rect">
            <a:avLst/>
          </a:prstGeom>
          <a:noFill/>
        </p:spPr>
        <p:txBody>
          <a:bodyPr wrap="none" rtlCol="0">
            <a:spAutoFit/>
          </a:bodyPr>
          <a:lstStyle/>
          <a:p>
            <a:pPr defTabSz="457200" fontAlgn="base">
              <a:spcBef>
                <a:spcPct val="0"/>
              </a:spcBef>
              <a:spcAft>
                <a:spcPct val="0"/>
              </a:spcAft>
            </a:pPr>
            <a:r>
              <a:rPr lang="en-US" sz="2200" b="1" kern="1200" dirty="0" smtClean="0">
                <a:latin typeface="Calibri" charset="0"/>
                <a:ea typeface="ＭＳ Ｐゴシック" charset="0"/>
                <a:cs typeface="ＭＳ Ｐゴシック" charset="0"/>
              </a:rPr>
              <a:t>[</a:t>
            </a:r>
            <a:r>
              <a:rPr lang="en-US" sz="2200" b="1" kern="1200" dirty="0" err="1" smtClean="0">
                <a:solidFill>
                  <a:srgbClr val="37AAED"/>
                </a:solidFill>
                <a:latin typeface="Calibri" charset="0"/>
                <a:ea typeface="ＭＳ Ｐゴシック" charset="0"/>
                <a:cs typeface="ＭＳ Ｐゴシック" charset="0"/>
              </a:rPr>
              <a:t>slæp</a:t>
            </a:r>
            <a:r>
              <a:rPr lang="en-US" sz="2200" b="1" kern="1200" dirty="0" err="1" smtClean="0">
                <a:solidFill>
                  <a:srgbClr val="FF2B2C"/>
                </a:solidFill>
                <a:latin typeface="Calibri" charset="0"/>
                <a:ea typeface="ＭＳ Ｐゴシック" charset="0"/>
                <a:cs typeface="ＭＳ Ｐゴシック" charset="0"/>
              </a:rPr>
              <a:t>t</a:t>
            </a:r>
            <a:r>
              <a:rPr lang="en-US" sz="2200" b="1" kern="1200" dirty="0" smtClean="0">
                <a:latin typeface="Calibri" charset="0"/>
                <a:ea typeface="ＭＳ Ｐゴシック" charset="0"/>
                <a:cs typeface="ＭＳ Ｐゴシック" charset="0"/>
              </a:rPr>
              <a:t>]</a:t>
            </a:r>
            <a:endParaRPr lang="en-US" sz="2200" b="1" kern="1200" dirty="0">
              <a:latin typeface="Calibri" charset="0"/>
              <a:ea typeface="ＭＳ Ｐゴシック" charset="0"/>
              <a:cs typeface="ＭＳ Ｐゴシック" charset="0"/>
            </a:endParaRPr>
          </a:p>
        </p:txBody>
      </p:sp>
      <p:cxnSp>
        <p:nvCxnSpPr>
          <p:cNvPr id="80" name="Straight Connector 79"/>
          <p:cNvCxnSpPr/>
          <p:nvPr/>
        </p:nvCxnSpPr>
        <p:spPr>
          <a:xfrm flipH="1">
            <a:off x="2971004" y="2306230"/>
            <a:ext cx="572372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2971320" y="1864871"/>
            <a:ext cx="5723410" cy="13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337459" y="1889487"/>
            <a:ext cx="1236846" cy="430887"/>
          </a:xfrm>
          <a:prstGeom prst="rect">
            <a:avLst/>
          </a:prstGeom>
          <a:noFill/>
        </p:spPr>
        <p:txBody>
          <a:bodyPr wrap="square" rtlCol="0">
            <a:spAutoFit/>
          </a:bodyPr>
          <a:lstStyle/>
          <a:p>
            <a:pPr marL="457200" lvl="1"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9C0001">
                    <a:lumMod val="60000"/>
                    <a:lumOff val="40000"/>
                  </a:srgbClr>
                </a:solidFill>
                <a:latin typeface="Calibri" charset="0"/>
                <a:ea typeface="ＭＳ Ｐゴシック" charset="0"/>
                <a:cs typeface="ＭＳ Ｐゴシック" charset="0"/>
              </a:rPr>
              <a:t>Ø</a:t>
            </a:r>
            <a:r>
              <a:rPr lang="en-US" sz="2200" kern="1200" dirty="0">
                <a:latin typeface="Calibri" charset="0"/>
                <a:ea typeface="ＭＳ Ｐゴシック" charset="0"/>
                <a:cs typeface="ＭＳ Ｐゴシック" charset="0"/>
              </a:rPr>
              <a:t>/</a:t>
            </a:r>
          </a:p>
        </p:txBody>
      </p:sp>
      <p:sp>
        <p:nvSpPr>
          <p:cNvPr id="83" name="TextBox 82"/>
          <p:cNvSpPr txBox="1"/>
          <p:nvPr/>
        </p:nvSpPr>
        <p:spPr>
          <a:xfrm>
            <a:off x="5007797" y="1900554"/>
            <a:ext cx="630784"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9C0001">
                    <a:lumMod val="60000"/>
                    <a:lumOff val="40000"/>
                  </a:srgbClr>
                </a:solidFill>
                <a:latin typeface="Calibri" charset="0"/>
                <a:ea typeface="ＭＳ Ｐゴシック" charset="0"/>
                <a:cs typeface="ＭＳ Ｐゴシック" charset="0"/>
              </a:rPr>
              <a:t>s</a:t>
            </a:r>
            <a:r>
              <a:rPr lang="en-US" sz="2200" kern="1200" dirty="0">
                <a:latin typeface="Calibri" charset="0"/>
                <a:ea typeface="ＭＳ Ｐゴシック" charset="0"/>
                <a:cs typeface="ＭＳ Ｐゴシック" charset="0"/>
              </a:rPr>
              <a:t>/</a:t>
            </a:r>
          </a:p>
        </p:txBody>
      </p:sp>
      <p:sp>
        <p:nvSpPr>
          <p:cNvPr id="84" name="TextBox 83"/>
          <p:cNvSpPr txBox="1"/>
          <p:nvPr/>
        </p:nvSpPr>
        <p:spPr>
          <a:xfrm>
            <a:off x="6248419"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solidFill>
                  <a:prstClr val="black"/>
                </a:solidFill>
                <a:latin typeface="Calibri" charset="0"/>
                <a:ea typeface="ＭＳ Ｐゴシック" charset="0"/>
                <a:cs typeface="ＭＳ Ｐゴシック" charset="0"/>
              </a:rPr>
              <a:t>/</a:t>
            </a:r>
            <a:endParaRPr lang="en-US" sz="2200" kern="1200" dirty="0">
              <a:solidFill>
                <a:prstClr val="black"/>
              </a:solidFill>
              <a:latin typeface="Calibri" charset="0"/>
              <a:ea typeface="ＭＳ Ｐゴシック" charset="0"/>
              <a:cs typeface="ＭＳ Ｐゴシック" charset="0"/>
            </a:endParaRPr>
          </a:p>
        </p:txBody>
      </p:sp>
      <p:sp>
        <p:nvSpPr>
          <p:cNvPr id="85" name="TextBox 84"/>
          <p:cNvSpPr txBox="1"/>
          <p:nvPr/>
        </p:nvSpPr>
        <p:spPr>
          <a:xfrm>
            <a:off x="7558717"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113" name="Straight Connector 112"/>
          <p:cNvCxnSpPr/>
          <p:nvPr/>
        </p:nvCxnSpPr>
        <p:spPr>
          <a:xfrm>
            <a:off x="1713563" y="3202762"/>
            <a:ext cx="5602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23121" y="3202762"/>
            <a:ext cx="5455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766279" y="3268502"/>
            <a:ext cx="74892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52" name="TextBox 151"/>
          <p:cNvSpPr txBox="1"/>
          <p:nvPr/>
        </p:nvSpPr>
        <p:spPr>
          <a:xfrm>
            <a:off x="623121" y="3644610"/>
            <a:ext cx="104387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68" name="TextBox 167"/>
          <p:cNvSpPr txBox="1"/>
          <p:nvPr/>
        </p:nvSpPr>
        <p:spPr>
          <a:xfrm>
            <a:off x="711539" y="4028907"/>
            <a:ext cx="90281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3" name="TextBox 172"/>
          <p:cNvSpPr txBox="1"/>
          <p:nvPr/>
        </p:nvSpPr>
        <p:spPr>
          <a:xfrm>
            <a:off x="722875" y="4715813"/>
            <a:ext cx="954107"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4" name="TextBox 173"/>
          <p:cNvSpPr txBox="1"/>
          <p:nvPr/>
        </p:nvSpPr>
        <p:spPr>
          <a:xfrm>
            <a:off x="733808" y="4388733"/>
            <a:ext cx="9797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3" name="TextBox 52"/>
          <p:cNvSpPr txBox="1"/>
          <p:nvPr/>
        </p:nvSpPr>
        <p:spPr>
          <a:xfrm>
            <a:off x="4700860" y="5478420"/>
            <a:ext cx="2733441" cy="707886"/>
          </a:xfrm>
          <a:prstGeom prst="rect">
            <a:avLst/>
          </a:prstGeom>
          <a:noFill/>
          <a:ln w="38100">
            <a:solidFill>
              <a:schemeClr val="tx1"/>
            </a:solidFill>
          </a:ln>
        </p:spPr>
        <p:txBody>
          <a:bodyPr wrap="none" rtlCol="0">
            <a:spAutoFit/>
          </a:bodyPr>
          <a:lstStyle/>
          <a:p>
            <a:pPr defTabSz="457200" fontAlgn="base">
              <a:spcBef>
                <a:spcPct val="0"/>
              </a:spcBef>
              <a:spcAft>
                <a:spcPct val="0"/>
              </a:spcAft>
            </a:pPr>
            <a:r>
              <a:rPr lang="en-US" sz="4000" kern="1200" dirty="0" smtClean="0">
                <a:solidFill>
                  <a:prstClr val="black"/>
                </a:solidFill>
                <a:latin typeface="Comic Sans MS"/>
                <a:ea typeface="ＭＳ Ｐゴシック" charset="0"/>
                <a:cs typeface="Comic Sans MS"/>
              </a:rPr>
              <a:t>Prediction!</a:t>
            </a:r>
            <a:endParaRPr lang="en-US" sz="4000" kern="1200" dirty="0">
              <a:solidFill>
                <a:prstClr val="black"/>
              </a:solidFill>
              <a:latin typeface="Comic Sans MS"/>
              <a:ea typeface="ＭＳ Ｐゴシック" charset="0"/>
              <a:cs typeface="Comic Sans MS"/>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18</a:t>
            </a:fld>
            <a:endParaRPr lang="en-US">
              <a:solidFill>
                <a:prstClr val="black">
                  <a:tint val="75000"/>
                </a:prstClr>
              </a:solidFill>
            </a:endParaRPr>
          </a:p>
        </p:txBody>
      </p:sp>
      <p:sp>
        <p:nvSpPr>
          <p:cNvPr id="54" name="TextBox 53"/>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831272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Model of Phonology</a:t>
            </a:r>
            <a:endParaRPr lang="en-US" dirty="0"/>
          </a:p>
        </p:txBody>
      </p:sp>
      <p:sp>
        <p:nvSpPr>
          <p:cNvPr id="4" name="Oval 3"/>
          <p:cNvSpPr/>
          <p:nvPr/>
        </p:nvSpPr>
        <p:spPr>
          <a:xfrm>
            <a:off x="2078163" y="146945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4500" kern="1200" dirty="0" err="1">
                <a:solidFill>
                  <a:srgbClr val="37AAED"/>
                </a:solidFill>
                <a:latin typeface="Calibri"/>
              </a:rPr>
              <a:t>tɔk</a:t>
            </a:r>
            <a:endParaRPr lang="en-US" sz="4500" kern="1200" dirty="0">
              <a:solidFill>
                <a:srgbClr val="000000"/>
              </a:solidFill>
              <a:latin typeface="Cambria"/>
              <a:cs typeface="Cambria"/>
            </a:endParaRPr>
          </a:p>
        </p:txBody>
      </p:sp>
      <p:sp>
        <p:nvSpPr>
          <p:cNvPr id="5" name="Oval 4"/>
          <p:cNvSpPr/>
          <p:nvPr/>
        </p:nvSpPr>
        <p:spPr>
          <a:xfrm>
            <a:off x="5197427" y="146945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4500" kern="1200" dirty="0" smtClean="0">
                <a:solidFill>
                  <a:srgbClr val="9C0001">
                    <a:lumMod val="60000"/>
                    <a:lumOff val="40000"/>
                  </a:srgbClr>
                </a:solidFill>
                <a:latin typeface="Calibri"/>
              </a:rPr>
              <a:t>s</a:t>
            </a:r>
            <a:endParaRPr lang="en-US" sz="4500" kern="1200" dirty="0">
              <a:solidFill>
                <a:srgbClr val="9C0001">
                  <a:lumMod val="60000"/>
                  <a:lumOff val="40000"/>
                </a:srgbClr>
              </a:solidFill>
              <a:latin typeface="Cambria"/>
              <a:cs typeface="Cambria"/>
            </a:endParaRPr>
          </a:p>
        </p:txBody>
      </p:sp>
      <p:sp>
        <p:nvSpPr>
          <p:cNvPr id="8" name="Oval 7"/>
          <p:cNvSpPr/>
          <p:nvPr/>
        </p:nvSpPr>
        <p:spPr>
          <a:xfrm>
            <a:off x="3587260" y="2880959"/>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4500" kern="1200" dirty="0" err="1" smtClean="0">
                <a:solidFill>
                  <a:srgbClr val="37AAED"/>
                </a:solidFill>
                <a:latin typeface="Calibri"/>
              </a:rPr>
              <a:t>tɔk</a:t>
            </a:r>
            <a:r>
              <a:rPr lang="en-US" sz="4500" kern="1200" dirty="0" err="1" smtClean="0">
                <a:solidFill>
                  <a:srgbClr val="FF2B2C"/>
                </a:solidFill>
                <a:latin typeface="Calibri"/>
              </a:rPr>
              <a:t>s</a:t>
            </a:r>
            <a:endParaRPr lang="en-US" sz="4500" kern="1200" dirty="0">
              <a:solidFill>
                <a:srgbClr val="FF2B2C"/>
              </a:solidFill>
              <a:latin typeface="Cambria"/>
              <a:cs typeface="Cambria"/>
            </a:endParaRPr>
          </a:p>
        </p:txBody>
      </p:sp>
      <p:cxnSp>
        <p:nvCxnSpPr>
          <p:cNvPr id="12" name="Straight Arrow Connector 11"/>
          <p:cNvCxnSpPr/>
          <p:nvPr/>
        </p:nvCxnSpPr>
        <p:spPr>
          <a:xfrm flipH="1">
            <a:off x="5101591" y="2233537"/>
            <a:ext cx="450533" cy="788308"/>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482158" y="2233537"/>
            <a:ext cx="560868" cy="788308"/>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763687" y="2233537"/>
            <a:ext cx="1538702" cy="400110"/>
          </a:xfrm>
          <a:prstGeom prst="rect">
            <a:avLst/>
          </a:prstGeom>
          <a:solidFill>
            <a:schemeClr val="bg1"/>
          </a:solidFill>
          <a:ln w="38100">
            <a:solidFill>
              <a:schemeClr val="tx1"/>
            </a:solidFill>
          </a:ln>
        </p:spPr>
        <p:txBody>
          <a:bodyPr wrap="none" rtlCol="0">
            <a:spAutoFit/>
          </a:bodyPr>
          <a:lstStyle/>
          <a:p>
            <a:pPr defTabSz="457200" fontAlgn="base">
              <a:spcBef>
                <a:spcPct val="0"/>
              </a:spcBef>
              <a:spcAft>
                <a:spcPct val="0"/>
              </a:spcAft>
            </a:pPr>
            <a:r>
              <a:rPr lang="en-US" sz="2000" kern="1200" dirty="0" smtClean="0">
                <a:solidFill>
                  <a:prstClr val="black">
                    <a:lumMod val="65000"/>
                    <a:lumOff val="35000"/>
                  </a:prstClr>
                </a:solidFill>
                <a:latin typeface="Cambria"/>
                <a:ea typeface="ＭＳ Ｐゴシック" charset="0"/>
                <a:cs typeface="Cambria"/>
              </a:rPr>
              <a:t>Concatenate</a:t>
            </a:r>
            <a:endParaRPr lang="en-US" sz="2000" kern="1200" dirty="0">
              <a:solidFill>
                <a:prstClr val="black">
                  <a:lumMod val="65000"/>
                  <a:lumOff val="35000"/>
                </a:prstClr>
              </a:solidFill>
              <a:latin typeface="Cambria"/>
              <a:ea typeface="ＭＳ Ｐゴシック" charset="0"/>
              <a:cs typeface="Cambria"/>
            </a:endParaRPr>
          </a:p>
        </p:txBody>
      </p:sp>
      <p:sp>
        <p:nvSpPr>
          <p:cNvPr id="14" name="TextBox 13"/>
          <p:cNvSpPr txBox="1"/>
          <p:nvPr/>
        </p:nvSpPr>
        <p:spPr>
          <a:xfrm>
            <a:off x="3812435" y="5774125"/>
            <a:ext cx="1622610" cy="707886"/>
          </a:xfrm>
          <a:prstGeom prst="rect">
            <a:avLst/>
          </a:prstGeom>
          <a:noFill/>
        </p:spPr>
        <p:txBody>
          <a:bodyPr wrap="none" rtlCol="0">
            <a:spAutoFit/>
          </a:bodyPr>
          <a:lstStyle/>
          <a:p>
            <a:pPr defTabSz="457200" fontAlgn="base">
              <a:spcBef>
                <a:spcPct val="0"/>
              </a:spcBef>
              <a:spcAft>
                <a:spcPct val="0"/>
              </a:spcAft>
            </a:pPr>
            <a:r>
              <a:rPr lang="en-US" sz="4000" kern="1200" dirty="0" smtClean="0">
                <a:solidFill>
                  <a:prstClr val="black"/>
                </a:solidFill>
                <a:latin typeface="Cambria"/>
                <a:ea typeface="ＭＳ Ｐゴシック" charset="0"/>
                <a:cs typeface="Cambria"/>
              </a:rPr>
              <a:t>“talks”</a:t>
            </a:r>
            <a:endParaRPr lang="en-US" sz="4000" kern="1200" dirty="0">
              <a:solidFill>
                <a:prstClr val="black"/>
              </a:solidFill>
              <a:latin typeface="Cambria"/>
              <a:ea typeface="ＭＳ Ｐゴシック" charset="0"/>
              <a:cs typeface="Cambria"/>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19</a:t>
            </a:fld>
            <a:endParaRPr lang="en-US">
              <a:solidFill>
                <a:prstClr val="black">
                  <a:tint val="75000"/>
                </a:prstClr>
              </a:solidFill>
            </a:endParaRPr>
          </a:p>
        </p:txBody>
      </p:sp>
    </p:spTree>
    <p:extLst>
      <p:ext uri="{BB962C8B-B14F-4D97-AF65-F5344CB8AC3E}">
        <p14:creationId xmlns:p14="http://schemas.microsoft.com/office/powerpoint/2010/main" val="3537174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Phonology?</a:t>
            </a:r>
            <a:endParaRPr lang="en-US" dirty="0"/>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2</a:t>
            </a:fld>
            <a:endParaRPr lang="en-US"/>
          </a:p>
        </p:txBody>
      </p:sp>
    </p:spTree>
    <p:extLst>
      <p:ext uri="{BB962C8B-B14F-4D97-AF65-F5344CB8AC3E}">
        <p14:creationId xmlns:p14="http://schemas.microsoft.com/office/powerpoint/2010/main" val="27798402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Phonological Exercise</a:t>
            </a:r>
            <a:endParaRPr lang="en-US" dirty="0"/>
          </a:p>
        </p:txBody>
      </p:sp>
      <p:sp>
        <p:nvSpPr>
          <p:cNvPr id="37" name="TextBox 36"/>
          <p:cNvSpPr txBox="1"/>
          <p:nvPr/>
        </p:nvSpPr>
        <p:spPr>
          <a:xfrm>
            <a:off x="3414118" y="3242052"/>
            <a:ext cx="6997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8" name="TextBox 37"/>
          <p:cNvSpPr txBox="1"/>
          <p:nvPr/>
        </p:nvSpPr>
        <p:spPr>
          <a:xfrm>
            <a:off x="4781700" y="3253119"/>
            <a:ext cx="81008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0C5986">
                    <a:lumMod val="60000"/>
                    <a:lumOff val="40000"/>
                  </a:srgbClr>
                </a:solidFill>
                <a:latin typeface="Calibri" charset="0"/>
                <a:ea typeface="ＭＳ Ｐゴシック" charset="0"/>
                <a:cs typeface="ＭＳ Ｐゴシック" charset="0"/>
              </a:rPr>
              <a:t>tɔk</a:t>
            </a:r>
            <a:r>
              <a:rPr lang="en-US" sz="2200" kern="1200" dirty="0" err="1" smtClean="0">
                <a:solidFill>
                  <a:srgbClr val="9C0001">
                    <a:lumMod val="60000"/>
                    <a:lumOff val="40000"/>
                  </a:srgbClr>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9" name="TextBox 38"/>
          <p:cNvSpPr txBox="1"/>
          <p:nvPr/>
        </p:nvSpPr>
        <p:spPr>
          <a:xfrm>
            <a:off x="6247814" y="3257737"/>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6" name="TextBox 45"/>
          <p:cNvSpPr txBox="1"/>
          <p:nvPr/>
        </p:nvSpPr>
        <p:spPr>
          <a:xfrm>
            <a:off x="2394405" y="3228297"/>
            <a:ext cx="71045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TALK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8" name="TextBox 47"/>
          <p:cNvSpPr txBox="1"/>
          <p:nvPr/>
        </p:nvSpPr>
        <p:spPr>
          <a:xfrm>
            <a:off x="2383457" y="3947356"/>
            <a:ext cx="77457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HACK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9" name="TextBox 48"/>
          <p:cNvSpPr txBox="1"/>
          <p:nvPr/>
        </p:nvSpPr>
        <p:spPr>
          <a:xfrm>
            <a:off x="3286811" y="2802652"/>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9C0001">
                    <a:lumMod val="60000"/>
                    <a:lumOff val="40000"/>
                  </a:srgbClr>
                </a:solidFill>
                <a:latin typeface="Calibri" charset="0"/>
                <a:ea typeface="ＭＳ Ｐゴシック" charset="0"/>
                <a:cs typeface="ＭＳ Ｐゴシック" charset="0"/>
              </a:rPr>
              <a:t>1P Pres. </a:t>
            </a:r>
            <a:r>
              <a:rPr lang="en-US" sz="2000" kern="1200" dirty="0" err="1" smtClean="0">
                <a:solidFill>
                  <a:srgbClr val="9C0001">
                    <a:lumMod val="60000"/>
                    <a:lumOff val="40000"/>
                  </a:srgbClr>
                </a:solidFill>
                <a:latin typeface="Calibri" charset="0"/>
                <a:ea typeface="ＭＳ Ｐゴシック" charset="0"/>
                <a:cs typeface="ＭＳ Ｐゴシック" charset="0"/>
              </a:rPr>
              <a:t>Sg</a:t>
            </a:r>
            <a:r>
              <a:rPr lang="en-US" sz="2000" kern="1200" dirty="0" smtClean="0">
                <a:solidFill>
                  <a:srgbClr val="9C0001">
                    <a:lumMod val="60000"/>
                    <a:lumOff val="40000"/>
                  </a:srgbClr>
                </a:solidFill>
                <a:latin typeface="Calibri" charset="0"/>
                <a:ea typeface="ＭＳ Ｐゴシック" charset="0"/>
                <a:cs typeface="ＭＳ Ｐゴシック" charset="0"/>
              </a:rPr>
              <a:t>.</a:t>
            </a:r>
            <a:endParaRPr lang="en-US" sz="2000" kern="1200" dirty="0">
              <a:solidFill>
                <a:srgbClr val="9C0001">
                  <a:lumMod val="60000"/>
                  <a:lumOff val="40000"/>
                </a:srgbClr>
              </a:solidFill>
              <a:latin typeface="Calibri" charset="0"/>
              <a:ea typeface="ＭＳ Ｐゴシック" charset="0"/>
              <a:cs typeface="ＭＳ Ｐゴシック" charset="0"/>
            </a:endParaRPr>
          </a:p>
        </p:txBody>
      </p:sp>
      <p:sp>
        <p:nvSpPr>
          <p:cNvPr id="50" name="TextBox 49"/>
          <p:cNvSpPr txBox="1"/>
          <p:nvPr/>
        </p:nvSpPr>
        <p:spPr>
          <a:xfrm>
            <a:off x="4641133" y="2818093"/>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a:solidFill>
                  <a:srgbClr val="FF2B2C"/>
                </a:solidFill>
                <a:latin typeface="Calibri" charset="0"/>
                <a:ea typeface="ＭＳ Ｐゴシック" charset="0"/>
                <a:cs typeface="ＭＳ Ｐゴシック" charset="0"/>
              </a:rPr>
              <a:t>3</a:t>
            </a:r>
            <a:r>
              <a:rPr lang="en-US" sz="2000" kern="1200" dirty="0" smtClean="0">
                <a:solidFill>
                  <a:srgbClr val="FF2B2C"/>
                </a:solidFill>
                <a:latin typeface="Calibri" charset="0"/>
                <a:ea typeface="ＭＳ Ｐゴシック" charset="0"/>
                <a:cs typeface="ＭＳ Ｐゴシック" charset="0"/>
              </a:rPr>
              <a:t>P Pres. </a:t>
            </a:r>
            <a:r>
              <a:rPr lang="en-US" sz="2000" kern="1200" dirty="0" err="1" smtClean="0">
                <a:solidFill>
                  <a:srgbClr val="FF2B2C"/>
                </a:solidFill>
                <a:latin typeface="Calibri" charset="0"/>
                <a:ea typeface="ＭＳ Ｐゴシック" charset="0"/>
                <a:cs typeface="ＭＳ Ｐゴシック" charset="0"/>
              </a:rPr>
              <a:t>Sg</a:t>
            </a:r>
            <a:r>
              <a:rPr lang="en-US" sz="2000" kern="1200" dirty="0" smtClean="0">
                <a:solidFill>
                  <a:srgbClr val="FF2B2C"/>
                </a:solidFill>
                <a:latin typeface="Calibri" charset="0"/>
                <a:ea typeface="ＭＳ Ｐゴシック" charset="0"/>
                <a:cs typeface="ＭＳ Ｐゴシック" charset="0"/>
              </a:rPr>
              <a:t>.</a:t>
            </a:r>
            <a:endParaRPr lang="en-US" sz="2000" kern="1200" dirty="0">
              <a:solidFill>
                <a:srgbClr val="FF2B2C"/>
              </a:solidFill>
              <a:latin typeface="Calibri" charset="0"/>
              <a:ea typeface="ＭＳ Ｐゴシック" charset="0"/>
              <a:cs typeface="ＭＳ Ｐゴシック" charset="0"/>
            </a:endParaRPr>
          </a:p>
        </p:txBody>
      </p:sp>
      <p:sp>
        <p:nvSpPr>
          <p:cNvPr id="51" name="TextBox 50"/>
          <p:cNvSpPr txBox="1"/>
          <p:nvPr/>
        </p:nvSpPr>
        <p:spPr>
          <a:xfrm>
            <a:off x="6101343" y="2818093"/>
            <a:ext cx="129950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Tense</a:t>
            </a:r>
            <a:endParaRPr lang="en-US" sz="2000" kern="1200" dirty="0">
              <a:solidFill>
                <a:srgbClr val="FF2B2C"/>
              </a:solidFill>
              <a:latin typeface="Calibri" charset="0"/>
              <a:ea typeface="ＭＳ Ｐゴシック" charset="0"/>
              <a:cs typeface="ＭＳ Ｐゴシック" charset="0"/>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Part.</a:t>
            </a:r>
            <a:endParaRPr lang="en-US" sz="2000" kern="1200" dirty="0">
              <a:solidFill>
                <a:srgbClr val="FF2B2C"/>
              </a:solidFill>
              <a:latin typeface="Calibri" charset="0"/>
              <a:ea typeface="ＭＳ Ｐゴシック" charset="0"/>
              <a:cs typeface="ＭＳ Ｐゴシック" charset="0"/>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382785"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Suffixes </a:t>
            </a:r>
            <a:endParaRPr lang="en-US" sz="3000" kern="1200" dirty="0">
              <a:solidFill>
                <a:prstClr val="black"/>
              </a:solidFill>
              <a:latin typeface="Calibri"/>
              <a:ea typeface="ＭＳ Ｐゴシック" charset="0"/>
              <a:cs typeface="Times New Roman"/>
            </a:endParaRPr>
          </a:p>
        </p:txBody>
      </p:sp>
      <p:sp>
        <p:nvSpPr>
          <p:cNvPr id="52" name="TextBox 51"/>
          <p:cNvSpPr txBox="1"/>
          <p:nvPr/>
        </p:nvSpPr>
        <p:spPr>
          <a:xfrm rot="16200000">
            <a:off x="-328272" y="4341494"/>
            <a:ext cx="1178778"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Stems</a:t>
            </a:r>
            <a:endParaRPr lang="en-US" sz="3000" kern="1200" dirty="0">
              <a:solidFill>
                <a:prstClr val="black"/>
              </a:solidFill>
              <a:latin typeface="Calibri"/>
              <a:ea typeface="ＭＳ Ｐゴシック" charset="0"/>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5" name="TextBox 94"/>
          <p:cNvSpPr txBox="1"/>
          <p:nvPr/>
        </p:nvSpPr>
        <p:spPr>
          <a:xfrm>
            <a:off x="3421507" y="3598579"/>
            <a:ext cx="98931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a:latin typeface="Calibri" charset="0"/>
                <a:ea typeface="ＭＳ Ｐゴシック" charset="0"/>
                <a:cs typeface="ＭＳ Ｐゴシック" charset="0"/>
              </a:rPr>
              <a:t>]</a:t>
            </a:r>
          </a:p>
        </p:txBody>
      </p:sp>
      <p:sp>
        <p:nvSpPr>
          <p:cNvPr id="96" name="TextBox 95"/>
          <p:cNvSpPr txBox="1"/>
          <p:nvPr/>
        </p:nvSpPr>
        <p:spPr>
          <a:xfrm>
            <a:off x="4789089" y="3609646"/>
            <a:ext cx="10996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7" name="TextBox 96"/>
          <p:cNvSpPr txBox="1"/>
          <p:nvPr/>
        </p:nvSpPr>
        <p:spPr>
          <a:xfrm>
            <a:off x="6255203" y="3614264"/>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9" name="TextBox 98"/>
          <p:cNvSpPr txBox="1"/>
          <p:nvPr/>
        </p:nvSpPr>
        <p:spPr>
          <a:xfrm>
            <a:off x="7502364" y="3610203"/>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7" name="TextBox 106"/>
          <p:cNvSpPr txBox="1"/>
          <p:nvPr/>
        </p:nvSpPr>
        <p:spPr>
          <a:xfrm>
            <a:off x="3432455" y="3934964"/>
            <a:ext cx="85224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8" name="TextBox 107"/>
          <p:cNvSpPr txBox="1"/>
          <p:nvPr/>
        </p:nvSpPr>
        <p:spPr>
          <a:xfrm>
            <a:off x="4800037" y="3946031"/>
            <a:ext cx="96258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9" name="TextBox 108"/>
          <p:cNvSpPr txBox="1"/>
          <p:nvPr/>
        </p:nvSpPr>
        <p:spPr>
          <a:xfrm>
            <a:off x="6266151" y="3950649"/>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10" name="TextBox 109"/>
          <p:cNvSpPr txBox="1"/>
          <p:nvPr/>
        </p:nvSpPr>
        <p:spPr>
          <a:xfrm>
            <a:off x="7513312" y="3946588"/>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3" name="TextBox 42"/>
          <p:cNvSpPr txBox="1"/>
          <p:nvPr/>
        </p:nvSpPr>
        <p:spPr>
          <a:xfrm>
            <a:off x="2368372" y="4319981"/>
            <a:ext cx="889987"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CRACK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4" name="TextBox 43"/>
          <p:cNvSpPr txBox="1"/>
          <p:nvPr/>
        </p:nvSpPr>
        <p:spPr>
          <a:xfrm>
            <a:off x="2369280" y="4689313"/>
            <a:ext cx="69124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SLAP</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5" name="TextBox 44"/>
          <p:cNvSpPr txBox="1"/>
          <p:nvPr/>
        </p:nvSpPr>
        <p:spPr>
          <a:xfrm>
            <a:off x="2361561" y="5050582"/>
            <a:ext cx="77427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CODE</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3" name="TextBox 52"/>
          <p:cNvSpPr txBox="1"/>
          <p:nvPr/>
        </p:nvSpPr>
        <p:spPr>
          <a:xfrm>
            <a:off x="2370702" y="5419914"/>
            <a:ext cx="59756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BAT</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6" name="TextBox 55"/>
          <p:cNvSpPr txBox="1"/>
          <p:nvPr/>
        </p:nvSpPr>
        <p:spPr>
          <a:xfrm>
            <a:off x="4799165" y="4284564"/>
            <a:ext cx="1040970"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8" name="TextBox 57"/>
          <p:cNvSpPr txBox="1"/>
          <p:nvPr/>
        </p:nvSpPr>
        <p:spPr>
          <a:xfrm>
            <a:off x="7512440" y="4285121"/>
            <a:ext cx="102512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0" name="TextBox 59"/>
          <p:cNvSpPr txBox="1"/>
          <p:nvPr/>
        </p:nvSpPr>
        <p:spPr>
          <a:xfrm>
            <a:off x="3430711" y="4622979"/>
            <a:ext cx="8990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slæp</a:t>
            </a:r>
            <a:r>
              <a:rPr lang="en-US" sz="2200" kern="1200" dirty="0">
                <a:latin typeface="Calibri" charset="0"/>
                <a:ea typeface="ＭＳ Ｐゴシック" charset="0"/>
                <a:cs typeface="ＭＳ Ｐゴシック" charset="0"/>
              </a:rPr>
              <a:t>]</a:t>
            </a:r>
          </a:p>
        </p:txBody>
      </p:sp>
      <p:sp>
        <p:nvSpPr>
          <p:cNvPr id="62" name="TextBox 61"/>
          <p:cNvSpPr txBox="1"/>
          <p:nvPr/>
        </p:nvSpPr>
        <p:spPr>
          <a:xfrm>
            <a:off x="6264407" y="4638664"/>
            <a:ext cx="99358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6" name="TextBox 65"/>
          <p:cNvSpPr txBox="1"/>
          <p:nvPr/>
        </p:nvSpPr>
        <p:spPr>
          <a:xfrm>
            <a:off x="4797421" y="5016375"/>
            <a:ext cx="105171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koʊd</a:t>
            </a:r>
            <a:r>
              <a:rPr lang="en-US" sz="2200" kern="1200" dirty="0" err="1" smtClean="0">
                <a:solidFill>
                  <a:srgbClr val="FF2B2C"/>
                </a:solidFill>
                <a:latin typeface="Calibri" charset="0"/>
                <a:ea typeface="ＭＳ Ｐゴシック" charset="0"/>
                <a:cs typeface="ＭＳ Ｐゴシック" charset="0"/>
              </a:rPr>
              <a:t>z</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7" name="TextBox 66"/>
          <p:cNvSpPr txBox="1"/>
          <p:nvPr/>
        </p:nvSpPr>
        <p:spPr>
          <a:xfrm>
            <a:off x="6263535" y="5020993"/>
            <a:ext cx="11532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koʊd</a:t>
            </a:r>
            <a:r>
              <a:rPr lang="en-US" sz="2200" kern="1200" dirty="0" err="1" smtClean="0">
                <a:solidFill>
                  <a:srgbClr val="FF2B2C"/>
                </a:solidFill>
                <a:latin typeface="Calibri" charset="0"/>
                <a:ea typeface="ＭＳ Ｐゴシック" charset="0"/>
                <a:cs typeface="ＭＳ Ｐゴシック" charset="0"/>
              </a:rPr>
              <a:t>ɪ</a:t>
            </a:r>
            <a:r>
              <a:rPr lang="en-US" altLang="zh-TW" sz="2200" kern="1200" dirty="0" err="1" smtClean="0">
                <a:solidFill>
                  <a:srgbClr val="FF2B2C"/>
                </a:solidFill>
                <a:latin typeface="Calibri" charset="0"/>
                <a:ea typeface="ＭＳ Ｐゴシック" charset="0"/>
                <a:cs typeface="ＭＳ Ｐゴシック" charset="0"/>
              </a:rPr>
              <a:t>d</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70" name="TextBox 69"/>
          <p:cNvSpPr txBox="1"/>
          <p:nvPr/>
        </p:nvSpPr>
        <p:spPr>
          <a:xfrm>
            <a:off x="3428967" y="5354790"/>
            <a:ext cx="81849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bæt</a:t>
            </a:r>
            <a:r>
              <a:rPr lang="en-US" sz="2200" kern="1200" dirty="0">
                <a:latin typeface="Calibri" charset="0"/>
                <a:ea typeface="ＭＳ Ｐゴシック" charset="0"/>
                <a:cs typeface="ＭＳ Ｐゴシック" charset="0"/>
              </a:rPr>
              <a:t>]</a:t>
            </a:r>
          </a:p>
        </p:txBody>
      </p:sp>
      <p:sp>
        <p:nvSpPr>
          <p:cNvPr id="73" name="TextBox 72"/>
          <p:cNvSpPr txBox="1"/>
          <p:nvPr/>
        </p:nvSpPr>
        <p:spPr>
          <a:xfrm>
            <a:off x="7509824" y="5366414"/>
            <a:ext cx="103146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bæt</a:t>
            </a:r>
            <a:r>
              <a:rPr lang="en-US" sz="2200" kern="1200" dirty="0" err="1" smtClean="0">
                <a:solidFill>
                  <a:srgbClr val="FF2B2C"/>
                </a:solidFill>
                <a:latin typeface="Calibri" charset="0"/>
                <a:ea typeface="ＭＳ Ｐゴシック" charset="0"/>
                <a:cs typeface="ＭＳ Ｐゴシック" charset="0"/>
              </a:rPr>
              <a:t>ɪd</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80" name="Straight Connector 79"/>
          <p:cNvCxnSpPr/>
          <p:nvPr/>
        </p:nvCxnSpPr>
        <p:spPr>
          <a:xfrm flipH="1">
            <a:off x="2971004" y="2306230"/>
            <a:ext cx="572372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2971320" y="1864871"/>
            <a:ext cx="5723410" cy="13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337459" y="1889487"/>
            <a:ext cx="1236846" cy="430887"/>
          </a:xfrm>
          <a:prstGeom prst="rect">
            <a:avLst/>
          </a:prstGeom>
          <a:noFill/>
        </p:spPr>
        <p:txBody>
          <a:bodyPr wrap="square" rtlCol="0">
            <a:spAutoFit/>
          </a:bodyPr>
          <a:lstStyle/>
          <a:p>
            <a:pPr marL="457200" lvl="1"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9C0001">
                    <a:lumMod val="60000"/>
                    <a:lumOff val="40000"/>
                  </a:srgbClr>
                </a:solidFill>
                <a:latin typeface="Calibri" charset="0"/>
                <a:ea typeface="ＭＳ Ｐゴシック" charset="0"/>
                <a:cs typeface="ＭＳ Ｐゴシック" charset="0"/>
              </a:rPr>
              <a:t>Ø</a:t>
            </a:r>
            <a:r>
              <a:rPr lang="en-US" sz="2200" kern="1200" dirty="0">
                <a:latin typeface="Calibri" charset="0"/>
                <a:ea typeface="ＭＳ Ｐゴシック" charset="0"/>
                <a:cs typeface="ＭＳ Ｐゴシック" charset="0"/>
              </a:rPr>
              <a:t>/</a:t>
            </a:r>
          </a:p>
        </p:txBody>
      </p:sp>
      <p:sp>
        <p:nvSpPr>
          <p:cNvPr id="83" name="TextBox 82"/>
          <p:cNvSpPr txBox="1"/>
          <p:nvPr/>
        </p:nvSpPr>
        <p:spPr>
          <a:xfrm>
            <a:off x="5007797" y="1900554"/>
            <a:ext cx="630784"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9C0001">
                    <a:lumMod val="60000"/>
                    <a:lumOff val="40000"/>
                  </a:srgbClr>
                </a:solidFill>
                <a:latin typeface="Calibri" charset="0"/>
                <a:ea typeface="ＭＳ Ｐゴシック" charset="0"/>
                <a:cs typeface="ＭＳ Ｐゴシック" charset="0"/>
              </a:rPr>
              <a:t>s</a:t>
            </a:r>
            <a:r>
              <a:rPr lang="en-US" sz="2200" kern="1200" dirty="0">
                <a:latin typeface="Calibri" charset="0"/>
                <a:ea typeface="ＭＳ Ｐゴシック" charset="0"/>
                <a:cs typeface="ＭＳ Ｐゴシック" charset="0"/>
              </a:rPr>
              <a:t>/</a:t>
            </a:r>
          </a:p>
        </p:txBody>
      </p:sp>
      <p:sp>
        <p:nvSpPr>
          <p:cNvPr id="84" name="TextBox 83"/>
          <p:cNvSpPr txBox="1"/>
          <p:nvPr/>
        </p:nvSpPr>
        <p:spPr>
          <a:xfrm>
            <a:off x="6248419"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solidFill>
                  <a:prstClr val="black"/>
                </a:solidFill>
                <a:latin typeface="Calibri" charset="0"/>
                <a:ea typeface="ＭＳ Ｐゴシック" charset="0"/>
                <a:cs typeface="ＭＳ Ｐゴシック" charset="0"/>
              </a:rPr>
              <a:t>/</a:t>
            </a:r>
            <a:endParaRPr lang="en-US" sz="2200" kern="1200" dirty="0">
              <a:solidFill>
                <a:prstClr val="black"/>
              </a:solidFill>
              <a:latin typeface="Calibri" charset="0"/>
              <a:ea typeface="ＭＳ Ｐゴシック" charset="0"/>
              <a:cs typeface="ＭＳ Ｐゴシック" charset="0"/>
            </a:endParaRPr>
          </a:p>
        </p:txBody>
      </p:sp>
      <p:sp>
        <p:nvSpPr>
          <p:cNvPr id="85" name="TextBox 84"/>
          <p:cNvSpPr txBox="1"/>
          <p:nvPr/>
        </p:nvSpPr>
        <p:spPr>
          <a:xfrm>
            <a:off x="7558717"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113" name="Straight Connector 112"/>
          <p:cNvCxnSpPr/>
          <p:nvPr/>
        </p:nvCxnSpPr>
        <p:spPr>
          <a:xfrm>
            <a:off x="1713563" y="3202762"/>
            <a:ext cx="5602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23121" y="3202762"/>
            <a:ext cx="5455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766279" y="3268502"/>
            <a:ext cx="74892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52" name="TextBox 151"/>
          <p:cNvSpPr txBox="1"/>
          <p:nvPr/>
        </p:nvSpPr>
        <p:spPr>
          <a:xfrm>
            <a:off x="623121" y="3644610"/>
            <a:ext cx="104387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68" name="TextBox 167"/>
          <p:cNvSpPr txBox="1"/>
          <p:nvPr/>
        </p:nvSpPr>
        <p:spPr>
          <a:xfrm>
            <a:off x="711539" y="4028907"/>
            <a:ext cx="90281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0" name="TextBox 169"/>
          <p:cNvSpPr txBox="1"/>
          <p:nvPr/>
        </p:nvSpPr>
        <p:spPr>
          <a:xfrm>
            <a:off x="755246" y="5426835"/>
            <a:ext cx="864339"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bæt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1" name="TextBox 170"/>
          <p:cNvSpPr txBox="1"/>
          <p:nvPr/>
        </p:nvSpPr>
        <p:spPr>
          <a:xfrm>
            <a:off x="766279" y="5066522"/>
            <a:ext cx="9925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koʊd</a:t>
            </a:r>
            <a:r>
              <a:rPr lang="en-US" sz="2200" kern="1200" dirty="0">
                <a:latin typeface="Calibri" charset="0"/>
                <a:ea typeface="ＭＳ Ｐゴシック" charset="0"/>
                <a:cs typeface="ＭＳ Ｐゴシック" charset="0"/>
              </a:rPr>
              <a:t>/</a:t>
            </a:r>
          </a:p>
        </p:txBody>
      </p:sp>
      <p:sp>
        <p:nvSpPr>
          <p:cNvPr id="173" name="TextBox 172"/>
          <p:cNvSpPr txBox="1"/>
          <p:nvPr/>
        </p:nvSpPr>
        <p:spPr>
          <a:xfrm>
            <a:off x="722875" y="4715813"/>
            <a:ext cx="954107"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4" name="TextBox 173"/>
          <p:cNvSpPr txBox="1"/>
          <p:nvPr/>
        </p:nvSpPr>
        <p:spPr>
          <a:xfrm>
            <a:off x="733808" y="4388733"/>
            <a:ext cx="9797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20</a:t>
            </a:fld>
            <a:endParaRPr lang="en-US">
              <a:solidFill>
                <a:prstClr val="black">
                  <a:tint val="75000"/>
                </a:prstClr>
              </a:solidFill>
            </a:endParaRPr>
          </a:p>
        </p:txBody>
      </p:sp>
      <p:sp>
        <p:nvSpPr>
          <p:cNvPr id="54" name="TextBox 53"/>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845527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Phonological Exercise</a:t>
            </a:r>
            <a:endParaRPr lang="en-US" dirty="0"/>
          </a:p>
        </p:txBody>
      </p:sp>
      <p:sp>
        <p:nvSpPr>
          <p:cNvPr id="37" name="TextBox 36"/>
          <p:cNvSpPr txBox="1"/>
          <p:nvPr/>
        </p:nvSpPr>
        <p:spPr>
          <a:xfrm>
            <a:off x="3414118" y="3242052"/>
            <a:ext cx="6997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8" name="TextBox 37"/>
          <p:cNvSpPr txBox="1"/>
          <p:nvPr/>
        </p:nvSpPr>
        <p:spPr>
          <a:xfrm>
            <a:off x="4781700" y="3253119"/>
            <a:ext cx="81008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0C5986">
                    <a:lumMod val="60000"/>
                    <a:lumOff val="40000"/>
                  </a:srgbClr>
                </a:solidFill>
                <a:latin typeface="Calibri" charset="0"/>
                <a:ea typeface="ＭＳ Ｐゴシック" charset="0"/>
                <a:cs typeface="ＭＳ Ｐゴシック" charset="0"/>
              </a:rPr>
              <a:t>tɔk</a:t>
            </a:r>
            <a:r>
              <a:rPr lang="en-US" sz="2200" kern="1200" dirty="0" err="1" smtClean="0">
                <a:solidFill>
                  <a:srgbClr val="9C0001">
                    <a:lumMod val="60000"/>
                    <a:lumOff val="40000"/>
                  </a:srgbClr>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9" name="TextBox 38"/>
          <p:cNvSpPr txBox="1"/>
          <p:nvPr/>
        </p:nvSpPr>
        <p:spPr>
          <a:xfrm>
            <a:off x="6247814" y="3257737"/>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6" name="TextBox 45"/>
          <p:cNvSpPr txBox="1"/>
          <p:nvPr/>
        </p:nvSpPr>
        <p:spPr>
          <a:xfrm>
            <a:off x="2394405" y="3228297"/>
            <a:ext cx="71045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TALK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8" name="TextBox 47"/>
          <p:cNvSpPr txBox="1"/>
          <p:nvPr/>
        </p:nvSpPr>
        <p:spPr>
          <a:xfrm>
            <a:off x="2383457" y="3947356"/>
            <a:ext cx="77457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HACK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9" name="TextBox 48"/>
          <p:cNvSpPr txBox="1"/>
          <p:nvPr/>
        </p:nvSpPr>
        <p:spPr>
          <a:xfrm>
            <a:off x="3286811" y="2802652"/>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9C0001">
                    <a:lumMod val="60000"/>
                    <a:lumOff val="40000"/>
                  </a:srgbClr>
                </a:solidFill>
                <a:latin typeface="Calibri" charset="0"/>
                <a:ea typeface="ＭＳ Ｐゴシック" charset="0"/>
                <a:cs typeface="ＭＳ Ｐゴシック" charset="0"/>
              </a:rPr>
              <a:t>1P Pres. </a:t>
            </a:r>
            <a:r>
              <a:rPr lang="en-US" sz="2000" kern="1200" dirty="0" err="1" smtClean="0">
                <a:solidFill>
                  <a:srgbClr val="9C0001">
                    <a:lumMod val="60000"/>
                    <a:lumOff val="40000"/>
                  </a:srgbClr>
                </a:solidFill>
                <a:latin typeface="Calibri" charset="0"/>
                <a:ea typeface="ＭＳ Ｐゴシック" charset="0"/>
                <a:cs typeface="ＭＳ Ｐゴシック" charset="0"/>
              </a:rPr>
              <a:t>Sg</a:t>
            </a:r>
            <a:r>
              <a:rPr lang="en-US" sz="2000" kern="1200" dirty="0" smtClean="0">
                <a:solidFill>
                  <a:srgbClr val="9C0001">
                    <a:lumMod val="60000"/>
                    <a:lumOff val="40000"/>
                  </a:srgbClr>
                </a:solidFill>
                <a:latin typeface="Calibri" charset="0"/>
                <a:ea typeface="ＭＳ Ｐゴシック" charset="0"/>
                <a:cs typeface="ＭＳ Ｐゴシック" charset="0"/>
              </a:rPr>
              <a:t>.</a:t>
            </a:r>
            <a:endParaRPr lang="en-US" sz="2000" kern="1200" dirty="0">
              <a:solidFill>
                <a:srgbClr val="9C0001">
                  <a:lumMod val="60000"/>
                  <a:lumOff val="40000"/>
                </a:srgbClr>
              </a:solidFill>
              <a:latin typeface="Calibri" charset="0"/>
              <a:ea typeface="ＭＳ Ｐゴシック" charset="0"/>
              <a:cs typeface="ＭＳ Ｐゴシック" charset="0"/>
            </a:endParaRPr>
          </a:p>
        </p:txBody>
      </p:sp>
      <p:sp>
        <p:nvSpPr>
          <p:cNvPr id="50" name="TextBox 49"/>
          <p:cNvSpPr txBox="1"/>
          <p:nvPr/>
        </p:nvSpPr>
        <p:spPr>
          <a:xfrm>
            <a:off x="4641133" y="2818093"/>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a:solidFill>
                  <a:srgbClr val="FF2B2C"/>
                </a:solidFill>
                <a:latin typeface="Calibri" charset="0"/>
                <a:ea typeface="ＭＳ Ｐゴシック" charset="0"/>
                <a:cs typeface="ＭＳ Ｐゴシック" charset="0"/>
              </a:rPr>
              <a:t>3</a:t>
            </a:r>
            <a:r>
              <a:rPr lang="en-US" sz="2000" kern="1200" dirty="0" smtClean="0">
                <a:solidFill>
                  <a:srgbClr val="FF2B2C"/>
                </a:solidFill>
                <a:latin typeface="Calibri" charset="0"/>
                <a:ea typeface="ＭＳ Ｐゴシック" charset="0"/>
                <a:cs typeface="ＭＳ Ｐゴシック" charset="0"/>
              </a:rPr>
              <a:t>P Pres. </a:t>
            </a:r>
            <a:r>
              <a:rPr lang="en-US" sz="2000" kern="1200" dirty="0" err="1" smtClean="0">
                <a:solidFill>
                  <a:srgbClr val="FF2B2C"/>
                </a:solidFill>
                <a:latin typeface="Calibri" charset="0"/>
                <a:ea typeface="ＭＳ Ｐゴシック" charset="0"/>
                <a:cs typeface="ＭＳ Ｐゴシック" charset="0"/>
              </a:rPr>
              <a:t>Sg</a:t>
            </a:r>
            <a:r>
              <a:rPr lang="en-US" sz="2000" kern="1200" dirty="0" smtClean="0">
                <a:solidFill>
                  <a:srgbClr val="FF2B2C"/>
                </a:solidFill>
                <a:latin typeface="Calibri" charset="0"/>
                <a:ea typeface="ＭＳ Ｐゴシック" charset="0"/>
                <a:cs typeface="ＭＳ Ｐゴシック" charset="0"/>
              </a:rPr>
              <a:t>.</a:t>
            </a:r>
            <a:endParaRPr lang="en-US" sz="2000" kern="1200" dirty="0">
              <a:solidFill>
                <a:srgbClr val="FF2B2C"/>
              </a:solidFill>
              <a:latin typeface="Calibri" charset="0"/>
              <a:ea typeface="ＭＳ Ｐゴシック" charset="0"/>
              <a:cs typeface="ＭＳ Ｐゴシック" charset="0"/>
            </a:endParaRPr>
          </a:p>
        </p:txBody>
      </p:sp>
      <p:sp>
        <p:nvSpPr>
          <p:cNvPr id="51" name="TextBox 50"/>
          <p:cNvSpPr txBox="1"/>
          <p:nvPr/>
        </p:nvSpPr>
        <p:spPr>
          <a:xfrm>
            <a:off x="6101343" y="2818093"/>
            <a:ext cx="129950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Tense</a:t>
            </a:r>
            <a:endParaRPr lang="en-US" sz="2000" kern="1200" dirty="0">
              <a:solidFill>
                <a:srgbClr val="FF2B2C"/>
              </a:solidFill>
              <a:latin typeface="Calibri" charset="0"/>
              <a:ea typeface="ＭＳ Ｐゴシック" charset="0"/>
              <a:cs typeface="ＭＳ Ｐゴシック" charset="0"/>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Part.</a:t>
            </a:r>
            <a:endParaRPr lang="en-US" sz="2000" kern="1200" dirty="0">
              <a:solidFill>
                <a:srgbClr val="FF2B2C"/>
              </a:solidFill>
              <a:latin typeface="Calibri" charset="0"/>
              <a:ea typeface="ＭＳ Ｐゴシック" charset="0"/>
              <a:cs typeface="ＭＳ Ｐゴシック" charset="0"/>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382785"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Suffixes </a:t>
            </a:r>
            <a:endParaRPr lang="en-US" sz="3000" kern="1200" dirty="0">
              <a:solidFill>
                <a:prstClr val="black"/>
              </a:solidFill>
              <a:latin typeface="Calibri"/>
              <a:ea typeface="ＭＳ Ｐゴシック" charset="0"/>
              <a:cs typeface="Times New Roman"/>
            </a:endParaRPr>
          </a:p>
        </p:txBody>
      </p:sp>
      <p:sp>
        <p:nvSpPr>
          <p:cNvPr id="52" name="TextBox 51"/>
          <p:cNvSpPr txBox="1"/>
          <p:nvPr/>
        </p:nvSpPr>
        <p:spPr>
          <a:xfrm rot="16200000">
            <a:off x="-328272" y="4341494"/>
            <a:ext cx="1178778"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Stems</a:t>
            </a:r>
            <a:endParaRPr lang="en-US" sz="3000" kern="1200" dirty="0">
              <a:solidFill>
                <a:prstClr val="black"/>
              </a:solidFill>
              <a:latin typeface="Calibri"/>
              <a:ea typeface="ＭＳ Ｐゴシック" charset="0"/>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5" name="TextBox 94"/>
          <p:cNvSpPr txBox="1"/>
          <p:nvPr/>
        </p:nvSpPr>
        <p:spPr>
          <a:xfrm>
            <a:off x="3421507" y="3598579"/>
            <a:ext cx="98931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a:latin typeface="Calibri" charset="0"/>
                <a:ea typeface="ＭＳ Ｐゴシック" charset="0"/>
                <a:cs typeface="ＭＳ Ｐゴシック" charset="0"/>
              </a:rPr>
              <a:t>]</a:t>
            </a:r>
          </a:p>
        </p:txBody>
      </p:sp>
      <p:sp>
        <p:nvSpPr>
          <p:cNvPr id="96" name="TextBox 95"/>
          <p:cNvSpPr txBox="1"/>
          <p:nvPr/>
        </p:nvSpPr>
        <p:spPr>
          <a:xfrm>
            <a:off x="4789089" y="3609646"/>
            <a:ext cx="10996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7" name="TextBox 96"/>
          <p:cNvSpPr txBox="1"/>
          <p:nvPr/>
        </p:nvSpPr>
        <p:spPr>
          <a:xfrm>
            <a:off x="6255203" y="3614264"/>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9" name="TextBox 98"/>
          <p:cNvSpPr txBox="1"/>
          <p:nvPr/>
        </p:nvSpPr>
        <p:spPr>
          <a:xfrm>
            <a:off x="7502364" y="3610203"/>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7" name="TextBox 106"/>
          <p:cNvSpPr txBox="1"/>
          <p:nvPr/>
        </p:nvSpPr>
        <p:spPr>
          <a:xfrm>
            <a:off x="3432455" y="3934964"/>
            <a:ext cx="85224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8" name="TextBox 107"/>
          <p:cNvSpPr txBox="1"/>
          <p:nvPr/>
        </p:nvSpPr>
        <p:spPr>
          <a:xfrm>
            <a:off x="4800037" y="3946031"/>
            <a:ext cx="96258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9" name="TextBox 108"/>
          <p:cNvSpPr txBox="1"/>
          <p:nvPr/>
        </p:nvSpPr>
        <p:spPr>
          <a:xfrm>
            <a:off x="6266151" y="3950649"/>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10" name="TextBox 109"/>
          <p:cNvSpPr txBox="1"/>
          <p:nvPr/>
        </p:nvSpPr>
        <p:spPr>
          <a:xfrm>
            <a:off x="7513312" y="3946588"/>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3" name="TextBox 42"/>
          <p:cNvSpPr txBox="1"/>
          <p:nvPr/>
        </p:nvSpPr>
        <p:spPr>
          <a:xfrm>
            <a:off x="2368372" y="4319981"/>
            <a:ext cx="889987"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CRACK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4" name="TextBox 43"/>
          <p:cNvSpPr txBox="1"/>
          <p:nvPr/>
        </p:nvSpPr>
        <p:spPr>
          <a:xfrm>
            <a:off x="2369280" y="4689313"/>
            <a:ext cx="69124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SLAP</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5" name="TextBox 44"/>
          <p:cNvSpPr txBox="1"/>
          <p:nvPr/>
        </p:nvSpPr>
        <p:spPr>
          <a:xfrm>
            <a:off x="2361561" y="5050582"/>
            <a:ext cx="77427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CODE</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3" name="TextBox 52"/>
          <p:cNvSpPr txBox="1"/>
          <p:nvPr/>
        </p:nvSpPr>
        <p:spPr>
          <a:xfrm>
            <a:off x="2370702" y="5419914"/>
            <a:ext cx="59756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BAT</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6" name="TextBox 55"/>
          <p:cNvSpPr txBox="1"/>
          <p:nvPr/>
        </p:nvSpPr>
        <p:spPr>
          <a:xfrm>
            <a:off x="4799165" y="4284564"/>
            <a:ext cx="1040970"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8" name="TextBox 57"/>
          <p:cNvSpPr txBox="1"/>
          <p:nvPr/>
        </p:nvSpPr>
        <p:spPr>
          <a:xfrm>
            <a:off x="7512440" y="4285121"/>
            <a:ext cx="102512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0" name="TextBox 59"/>
          <p:cNvSpPr txBox="1"/>
          <p:nvPr/>
        </p:nvSpPr>
        <p:spPr>
          <a:xfrm>
            <a:off x="3430711" y="4622979"/>
            <a:ext cx="8990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slæp</a:t>
            </a:r>
            <a:r>
              <a:rPr lang="en-US" sz="2200" kern="1200" dirty="0">
                <a:latin typeface="Calibri" charset="0"/>
                <a:ea typeface="ＭＳ Ｐゴシック" charset="0"/>
                <a:cs typeface="ＭＳ Ｐゴシック" charset="0"/>
              </a:rPr>
              <a:t>]</a:t>
            </a:r>
          </a:p>
        </p:txBody>
      </p:sp>
      <p:sp>
        <p:nvSpPr>
          <p:cNvPr id="62" name="TextBox 61"/>
          <p:cNvSpPr txBox="1"/>
          <p:nvPr/>
        </p:nvSpPr>
        <p:spPr>
          <a:xfrm>
            <a:off x="6264407" y="4638664"/>
            <a:ext cx="99358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6" name="TextBox 65"/>
          <p:cNvSpPr txBox="1"/>
          <p:nvPr/>
        </p:nvSpPr>
        <p:spPr>
          <a:xfrm>
            <a:off x="4797421" y="5016375"/>
            <a:ext cx="105171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koʊd</a:t>
            </a:r>
            <a:r>
              <a:rPr lang="en-US" sz="2200" kern="1200" dirty="0" err="1" smtClean="0">
                <a:solidFill>
                  <a:srgbClr val="FF2B2C"/>
                </a:solidFill>
                <a:latin typeface="Calibri" charset="0"/>
                <a:ea typeface="ＭＳ Ｐゴシック" charset="0"/>
                <a:cs typeface="ＭＳ Ｐゴシック" charset="0"/>
              </a:rPr>
              <a:t>z</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7" name="TextBox 66"/>
          <p:cNvSpPr txBox="1"/>
          <p:nvPr/>
        </p:nvSpPr>
        <p:spPr>
          <a:xfrm>
            <a:off x="6263535" y="5020993"/>
            <a:ext cx="11532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koʊd</a:t>
            </a:r>
            <a:r>
              <a:rPr lang="en-US" sz="2200" kern="1200" dirty="0" err="1" smtClean="0">
                <a:solidFill>
                  <a:srgbClr val="FF2B2C"/>
                </a:solidFill>
                <a:latin typeface="Calibri" charset="0"/>
                <a:ea typeface="ＭＳ Ｐゴシック" charset="0"/>
                <a:cs typeface="ＭＳ Ｐゴシック" charset="0"/>
              </a:rPr>
              <a:t>ɪd</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70" name="TextBox 69"/>
          <p:cNvSpPr txBox="1"/>
          <p:nvPr/>
        </p:nvSpPr>
        <p:spPr>
          <a:xfrm>
            <a:off x="3428967" y="5354790"/>
            <a:ext cx="81849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bæt</a:t>
            </a:r>
            <a:r>
              <a:rPr lang="en-US" sz="2200" kern="1200" dirty="0">
                <a:latin typeface="Calibri" charset="0"/>
                <a:ea typeface="ＭＳ Ｐゴシック" charset="0"/>
                <a:cs typeface="ＭＳ Ｐゴシック" charset="0"/>
              </a:rPr>
              <a:t>]</a:t>
            </a:r>
          </a:p>
        </p:txBody>
      </p:sp>
      <p:sp>
        <p:nvSpPr>
          <p:cNvPr id="73" name="TextBox 72"/>
          <p:cNvSpPr txBox="1"/>
          <p:nvPr/>
        </p:nvSpPr>
        <p:spPr>
          <a:xfrm>
            <a:off x="7509824" y="5366414"/>
            <a:ext cx="103146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bæt</a:t>
            </a:r>
            <a:r>
              <a:rPr lang="en-US" sz="2200" kern="1200" dirty="0" err="1" smtClean="0">
                <a:solidFill>
                  <a:srgbClr val="FF2B2C"/>
                </a:solidFill>
                <a:latin typeface="Calibri" charset="0"/>
                <a:ea typeface="ＭＳ Ｐゴシック" charset="0"/>
                <a:cs typeface="ＭＳ Ｐゴシック" charset="0"/>
              </a:rPr>
              <a:t>ɪd</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80" name="Straight Connector 79"/>
          <p:cNvCxnSpPr/>
          <p:nvPr/>
        </p:nvCxnSpPr>
        <p:spPr>
          <a:xfrm flipH="1">
            <a:off x="2971004" y="2306230"/>
            <a:ext cx="572372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2971320" y="1864871"/>
            <a:ext cx="5723410" cy="13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337459" y="1889487"/>
            <a:ext cx="1236846" cy="430887"/>
          </a:xfrm>
          <a:prstGeom prst="rect">
            <a:avLst/>
          </a:prstGeom>
          <a:noFill/>
        </p:spPr>
        <p:txBody>
          <a:bodyPr wrap="square" rtlCol="0">
            <a:spAutoFit/>
          </a:bodyPr>
          <a:lstStyle/>
          <a:p>
            <a:pPr marL="457200" lvl="1"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9C0001">
                    <a:lumMod val="60000"/>
                    <a:lumOff val="40000"/>
                  </a:srgbClr>
                </a:solidFill>
                <a:latin typeface="Calibri" charset="0"/>
                <a:ea typeface="ＭＳ Ｐゴシック" charset="0"/>
                <a:cs typeface="ＭＳ Ｐゴシック" charset="0"/>
              </a:rPr>
              <a:t>Ø</a:t>
            </a:r>
            <a:r>
              <a:rPr lang="en-US" sz="2200" kern="1200" dirty="0">
                <a:latin typeface="Calibri" charset="0"/>
                <a:ea typeface="ＭＳ Ｐゴシック" charset="0"/>
                <a:cs typeface="ＭＳ Ｐゴシック" charset="0"/>
              </a:rPr>
              <a:t>/</a:t>
            </a:r>
          </a:p>
        </p:txBody>
      </p:sp>
      <p:sp>
        <p:nvSpPr>
          <p:cNvPr id="83" name="TextBox 82"/>
          <p:cNvSpPr txBox="1"/>
          <p:nvPr/>
        </p:nvSpPr>
        <p:spPr>
          <a:xfrm>
            <a:off x="5007797" y="1900554"/>
            <a:ext cx="630784"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9C0001">
                    <a:lumMod val="60000"/>
                    <a:lumOff val="40000"/>
                  </a:srgbClr>
                </a:solidFill>
                <a:latin typeface="Calibri" charset="0"/>
                <a:ea typeface="ＭＳ Ｐゴシック" charset="0"/>
                <a:cs typeface="ＭＳ Ｐゴシック" charset="0"/>
              </a:rPr>
              <a:t>s</a:t>
            </a:r>
            <a:r>
              <a:rPr lang="en-US" sz="2200" kern="1200" dirty="0">
                <a:latin typeface="Calibri" charset="0"/>
                <a:ea typeface="ＭＳ Ｐゴシック" charset="0"/>
                <a:cs typeface="ＭＳ Ｐゴシック" charset="0"/>
              </a:rPr>
              <a:t>/</a:t>
            </a:r>
          </a:p>
        </p:txBody>
      </p:sp>
      <p:sp>
        <p:nvSpPr>
          <p:cNvPr id="84" name="TextBox 83"/>
          <p:cNvSpPr txBox="1"/>
          <p:nvPr/>
        </p:nvSpPr>
        <p:spPr>
          <a:xfrm>
            <a:off x="6248419"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solidFill>
                  <a:prstClr val="black"/>
                </a:solidFill>
                <a:latin typeface="Calibri" charset="0"/>
                <a:ea typeface="ＭＳ Ｐゴシック" charset="0"/>
                <a:cs typeface="ＭＳ Ｐゴシック" charset="0"/>
              </a:rPr>
              <a:t>/</a:t>
            </a:r>
            <a:endParaRPr lang="en-US" sz="2200" kern="1200" dirty="0">
              <a:solidFill>
                <a:prstClr val="black"/>
              </a:solidFill>
              <a:latin typeface="Calibri" charset="0"/>
              <a:ea typeface="ＭＳ Ｐゴシック" charset="0"/>
              <a:cs typeface="ＭＳ Ｐゴシック" charset="0"/>
            </a:endParaRPr>
          </a:p>
        </p:txBody>
      </p:sp>
      <p:sp>
        <p:nvSpPr>
          <p:cNvPr id="85" name="TextBox 84"/>
          <p:cNvSpPr txBox="1"/>
          <p:nvPr/>
        </p:nvSpPr>
        <p:spPr>
          <a:xfrm>
            <a:off x="7558717"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113" name="Straight Connector 112"/>
          <p:cNvCxnSpPr/>
          <p:nvPr/>
        </p:nvCxnSpPr>
        <p:spPr>
          <a:xfrm>
            <a:off x="1713563" y="3202762"/>
            <a:ext cx="5602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23121" y="3202762"/>
            <a:ext cx="5455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766279" y="3268502"/>
            <a:ext cx="74892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52" name="TextBox 151"/>
          <p:cNvSpPr txBox="1"/>
          <p:nvPr/>
        </p:nvSpPr>
        <p:spPr>
          <a:xfrm>
            <a:off x="623121" y="3644610"/>
            <a:ext cx="104387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68" name="TextBox 167"/>
          <p:cNvSpPr txBox="1"/>
          <p:nvPr/>
        </p:nvSpPr>
        <p:spPr>
          <a:xfrm>
            <a:off x="711539" y="4028907"/>
            <a:ext cx="90281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0" name="TextBox 169"/>
          <p:cNvSpPr txBox="1"/>
          <p:nvPr/>
        </p:nvSpPr>
        <p:spPr>
          <a:xfrm>
            <a:off x="755246" y="5426835"/>
            <a:ext cx="864339"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bæt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1" name="TextBox 170"/>
          <p:cNvSpPr txBox="1"/>
          <p:nvPr/>
        </p:nvSpPr>
        <p:spPr>
          <a:xfrm>
            <a:off x="766279" y="5066522"/>
            <a:ext cx="9925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koʊd</a:t>
            </a:r>
            <a:r>
              <a:rPr lang="en-US" sz="2200" kern="1200" dirty="0">
                <a:latin typeface="Calibri" charset="0"/>
                <a:ea typeface="ＭＳ Ｐゴシック" charset="0"/>
                <a:cs typeface="ＭＳ Ｐゴシック" charset="0"/>
              </a:rPr>
              <a:t>/</a:t>
            </a:r>
          </a:p>
        </p:txBody>
      </p:sp>
      <p:sp>
        <p:nvSpPr>
          <p:cNvPr id="173" name="TextBox 172"/>
          <p:cNvSpPr txBox="1"/>
          <p:nvPr/>
        </p:nvSpPr>
        <p:spPr>
          <a:xfrm>
            <a:off x="722875" y="4715813"/>
            <a:ext cx="954107"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4" name="TextBox 173"/>
          <p:cNvSpPr txBox="1"/>
          <p:nvPr/>
        </p:nvSpPr>
        <p:spPr>
          <a:xfrm>
            <a:off x="733808" y="4388733"/>
            <a:ext cx="9797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 name="Oval 3"/>
          <p:cNvSpPr/>
          <p:nvPr/>
        </p:nvSpPr>
        <p:spPr>
          <a:xfrm>
            <a:off x="4644241" y="4917630"/>
            <a:ext cx="1356164" cy="743049"/>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kern="1200">
              <a:solidFill>
                <a:prstClr val="white"/>
              </a:solidFill>
              <a:latin typeface="Calibri"/>
            </a:endParaRPr>
          </a:p>
        </p:txBody>
      </p:sp>
      <p:sp>
        <p:nvSpPr>
          <p:cNvPr id="55" name="Oval 54"/>
          <p:cNvSpPr/>
          <p:nvPr/>
        </p:nvSpPr>
        <p:spPr>
          <a:xfrm>
            <a:off x="7363052" y="5209405"/>
            <a:ext cx="1356164" cy="743049"/>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kern="1200">
              <a:solidFill>
                <a:prstClr val="white"/>
              </a:solidFill>
              <a:latin typeface="Calibri"/>
            </a:endParaRPr>
          </a:p>
        </p:txBody>
      </p:sp>
      <p:sp>
        <p:nvSpPr>
          <p:cNvPr id="5" name="TextBox 4"/>
          <p:cNvSpPr txBox="1"/>
          <p:nvPr/>
        </p:nvSpPr>
        <p:spPr>
          <a:xfrm>
            <a:off x="3687511" y="6065978"/>
            <a:ext cx="2225051" cy="477054"/>
          </a:xfrm>
          <a:prstGeom prst="rect">
            <a:avLst/>
          </a:prstGeom>
          <a:noFill/>
          <a:ln w="38100">
            <a:solidFill>
              <a:schemeClr val="tx1"/>
            </a:solidFill>
          </a:ln>
        </p:spPr>
        <p:txBody>
          <a:bodyPr wrap="none" rtlCol="0">
            <a:spAutoFit/>
          </a:bodyPr>
          <a:lstStyle/>
          <a:p>
            <a:pPr defTabSz="457200" fontAlgn="base">
              <a:spcBef>
                <a:spcPct val="0"/>
              </a:spcBef>
              <a:spcAft>
                <a:spcPct val="0"/>
              </a:spcAft>
            </a:pPr>
            <a:r>
              <a:rPr lang="en-US" sz="2500" kern="1200" dirty="0" smtClean="0">
                <a:solidFill>
                  <a:srgbClr val="FF0000"/>
                </a:solidFill>
                <a:latin typeface="Comic Sans MS"/>
                <a:ea typeface="ＭＳ Ｐゴシック" charset="0"/>
                <a:cs typeface="Comic Sans MS"/>
              </a:rPr>
              <a:t>z </a:t>
            </a:r>
            <a:r>
              <a:rPr lang="en-US" sz="2500" kern="1200" dirty="0" smtClean="0">
                <a:solidFill>
                  <a:prstClr val="black"/>
                </a:solidFill>
                <a:latin typeface="Comic Sans MS"/>
                <a:ea typeface="ＭＳ Ｐゴシック" charset="0"/>
                <a:cs typeface="Comic Sans MS"/>
              </a:rPr>
              <a:t>instead of </a:t>
            </a:r>
            <a:r>
              <a:rPr lang="en-US" sz="2500" kern="1200" dirty="0" smtClean="0">
                <a:solidFill>
                  <a:srgbClr val="FF0000"/>
                </a:solidFill>
                <a:latin typeface="Comic Sans MS"/>
                <a:ea typeface="ＭＳ Ｐゴシック" charset="0"/>
                <a:cs typeface="Comic Sans MS"/>
              </a:rPr>
              <a:t>s</a:t>
            </a:r>
            <a:endParaRPr lang="en-US" sz="2500" kern="1200" dirty="0">
              <a:solidFill>
                <a:srgbClr val="FF0000"/>
              </a:solidFill>
              <a:latin typeface="Comic Sans MS"/>
              <a:ea typeface="ＭＳ Ｐゴシック" charset="0"/>
              <a:cs typeface="Comic Sans MS"/>
            </a:endParaRPr>
          </a:p>
        </p:txBody>
      </p:sp>
      <p:sp>
        <p:nvSpPr>
          <p:cNvPr id="59" name="TextBox 58"/>
          <p:cNvSpPr txBox="1"/>
          <p:nvPr/>
        </p:nvSpPr>
        <p:spPr>
          <a:xfrm>
            <a:off x="6676149" y="6281422"/>
            <a:ext cx="2009196" cy="523220"/>
          </a:xfrm>
          <a:prstGeom prst="rect">
            <a:avLst/>
          </a:prstGeom>
          <a:noFill/>
          <a:ln w="38100">
            <a:solidFill>
              <a:schemeClr val="tx1"/>
            </a:solidFill>
          </a:ln>
        </p:spPr>
        <p:txBody>
          <a:bodyPr wrap="none" rtlCol="0">
            <a:spAutoFit/>
          </a:bodyPr>
          <a:lstStyle/>
          <a:p>
            <a:pPr defTabSz="457200" fontAlgn="base">
              <a:spcBef>
                <a:spcPct val="0"/>
              </a:spcBef>
              <a:spcAft>
                <a:spcPct val="0"/>
              </a:spcAft>
            </a:pPr>
            <a:r>
              <a:rPr lang="en-US" sz="2800" kern="1200" dirty="0" err="1" smtClean="0">
                <a:solidFill>
                  <a:srgbClr val="FF2B2C"/>
                </a:solidFill>
                <a:latin typeface="Cambria"/>
                <a:ea typeface="ＭＳ Ｐゴシック" charset="0"/>
                <a:cs typeface="Cambria"/>
              </a:rPr>
              <a:t>ɪt</a:t>
            </a:r>
            <a:r>
              <a:rPr lang="en-US" sz="2800" kern="1200" dirty="0" smtClean="0">
                <a:solidFill>
                  <a:srgbClr val="FF2B2C"/>
                </a:solidFill>
                <a:latin typeface="Cambria"/>
                <a:ea typeface="ＭＳ Ｐゴシック" charset="0"/>
                <a:cs typeface="Cambria"/>
              </a:rPr>
              <a:t> </a:t>
            </a:r>
            <a:r>
              <a:rPr lang="en-US" sz="2500" kern="1200" dirty="0" smtClean="0">
                <a:solidFill>
                  <a:prstClr val="black"/>
                </a:solidFill>
                <a:latin typeface="Cambria"/>
                <a:ea typeface="ＭＳ Ｐゴシック" charset="0"/>
                <a:cs typeface="Cambria"/>
              </a:rPr>
              <a:t>instead of </a:t>
            </a:r>
            <a:r>
              <a:rPr lang="en-US" sz="2500" kern="1200" dirty="0">
                <a:solidFill>
                  <a:srgbClr val="FF0000"/>
                </a:solidFill>
                <a:latin typeface="Cambria"/>
                <a:ea typeface="ＭＳ Ｐゴシック" charset="0"/>
                <a:cs typeface="Cambria"/>
              </a:rPr>
              <a:t>t</a:t>
            </a:r>
          </a:p>
        </p:txBody>
      </p:sp>
      <p:cxnSp>
        <p:nvCxnSpPr>
          <p:cNvPr id="8" name="Straight Arrow Connector 7"/>
          <p:cNvCxnSpPr>
            <a:endCxn id="4" idx="4"/>
          </p:cNvCxnSpPr>
          <p:nvPr/>
        </p:nvCxnSpPr>
        <p:spPr>
          <a:xfrm flipV="1">
            <a:off x="4641133" y="5660679"/>
            <a:ext cx="681190" cy="40529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9" idx="0"/>
            <a:endCxn id="55" idx="4"/>
          </p:cNvCxnSpPr>
          <p:nvPr/>
        </p:nvCxnSpPr>
        <p:spPr>
          <a:xfrm flipV="1">
            <a:off x="7680747" y="5952454"/>
            <a:ext cx="360387" cy="328968"/>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Slide Number Placeholder 14"/>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21</a:t>
            </a:fld>
            <a:endParaRPr lang="en-US">
              <a:solidFill>
                <a:prstClr val="black">
                  <a:tint val="75000"/>
                </a:prstClr>
              </a:solidFill>
            </a:endParaRPr>
          </a:p>
        </p:txBody>
      </p:sp>
      <p:sp>
        <p:nvSpPr>
          <p:cNvPr id="63" name="TextBox 62"/>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62862392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Phonological Exercise</a:t>
            </a:r>
            <a:endParaRPr lang="en-US" dirty="0"/>
          </a:p>
        </p:txBody>
      </p:sp>
      <p:sp>
        <p:nvSpPr>
          <p:cNvPr id="37" name="TextBox 36"/>
          <p:cNvSpPr txBox="1"/>
          <p:nvPr/>
        </p:nvSpPr>
        <p:spPr>
          <a:xfrm>
            <a:off x="3414118" y="3242052"/>
            <a:ext cx="6997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8" name="TextBox 37"/>
          <p:cNvSpPr txBox="1"/>
          <p:nvPr/>
        </p:nvSpPr>
        <p:spPr>
          <a:xfrm>
            <a:off x="4781700" y="3253119"/>
            <a:ext cx="81008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0C5986">
                    <a:lumMod val="60000"/>
                    <a:lumOff val="40000"/>
                  </a:srgbClr>
                </a:solidFill>
                <a:latin typeface="Calibri" charset="0"/>
                <a:ea typeface="ＭＳ Ｐゴシック" charset="0"/>
                <a:cs typeface="ＭＳ Ｐゴシック" charset="0"/>
              </a:rPr>
              <a:t>tɔk</a:t>
            </a:r>
            <a:r>
              <a:rPr lang="en-US" sz="2200" kern="1200" dirty="0" err="1" smtClean="0">
                <a:solidFill>
                  <a:srgbClr val="9C0001">
                    <a:lumMod val="60000"/>
                    <a:lumOff val="40000"/>
                  </a:srgbClr>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39" name="TextBox 38"/>
          <p:cNvSpPr txBox="1"/>
          <p:nvPr/>
        </p:nvSpPr>
        <p:spPr>
          <a:xfrm>
            <a:off x="6247814" y="3257737"/>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6" name="TextBox 45"/>
          <p:cNvSpPr txBox="1"/>
          <p:nvPr/>
        </p:nvSpPr>
        <p:spPr>
          <a:xfrm>
            <a:off x="2394405" y="3228297"/>
            <a:ext cx="71045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TALK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7" name="TextBox 46"/>
          <p:cNvSpPr txBox="1"/>
          <p:nvPr/>
        </p:nvSpPr>
        <p:spPr>
          <a:xfrm>
            <a:off x="2340357" y="3578024"/>
            <a:ext cx="928459"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THANK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8" name="TextBox 47"/>
          <p:cNvSpPr txBox="1"/>
          <p:nvPr/>
        </p:nvSpPr>
        <p:spPr>
          <a:xfrm>
            <a:off x="2383457" y="3947356"/>
            <a:ext cx="774571"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HACK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9" name="TextBox 48"/>
          <p:cNvSpPr txBox="1"/>
          <p:nvPr/>
        </p:nvSpPr>
        <p:spPr>
          <a:xfrm>
            <a:off x="3286811" y="2802652"/>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9C0001">
                    <a:lumMod val="60000"/>
                    <a:lumOff val="40000"/>
                  </a:srgbClr>
                </a:solidFill>
                <a:latin typeface="Calibri" charset="0"/>
                <a:ea typeface="ＭＳ Ｐゴシック" charset="0"/>
                <a:cs typeface="ＭＳ Ｐゴシック" charset="0"/>
              </a:rPr>
              <a:t>1P Pres. </a:t>
            </a:r>
            <a:r>
              <a:rPr lang="en-US" sz="2000" kern="1200" dirty="0" err="1" smtClean="0">
                <a:solidFill>
                  <a:srgbClr val="9C0001">
                    <a:lumMod val="60000"/>
                    <a:lumOff val="40000"/>
                  </a:srgbClr>
                </a:solidFill>
                <a:latin typeface="Calibri" charset="0"/>
                <a:ea typeface="ＭＳ Ｐゴシック" charset="0"/>
                <a:cs typeface="ＭＳ Ｐゴシック" charset="0"/>
              </a:rPr>
              <a:t>Sg</a:t>
            </a:r>
            <a:r>
              <a:rPr lang="en-US" sz="2000" kern="1200" dirty="0" smtClean="0">
                <a:solidFill>
                  <a:srgbClr val="9C0001">
                    <a:lumMod val="60000"/>
                    <a:lumOff val="40000"/>
                  </a:srgbClr>
                </a:solidFill>
                <a:latin typeface="Calibri" charset="0"/>
                <a:ea typeface="ＭＳ Ｐゴシック" charset="0"/>
                <a:cs typeface="ＭＳ Ｐゴシック" charset="0"/>
              </a:rPr>
              <a:t>.</a:t>
            </a:r>
            <a:endParaRPr lang="en-US" sz="2000" kern="1200" dirty="0">
              <a:solidFill>
                <a:srgbClr val="9C0001">
                  <a:lumMod val="60000"/>
                  <a:lumOff val="40000"/>
                </a:srgbClr>
              </a:solidFill>
              <a:latin typeface="Calibri" charset="0"/>
              <a:ea typeface="ＭＳ Ｐゴシック" charset="0"/>
              <a:cs typeface="ＭＳ Ｐゴシック" charset="0"/>
            </a:endParaRPr>
          </a:p>
        </p:txBody>
      </p:sp>
      <p:sp>
        <p:nvSpPr>
          <p:cNvPr id="50" name="TextBox 49"/>
          <p:cNvSpPr txBox="1"/>
          <p:nvPr/>
        </p:nvSpPr>
        <p:spPr>
          <a:xfrm>
            <a:off x="4641133" y="2818093"/>
            <a:ext cx="1381032" cy="400110"/>
          </a:xfrm>
          <a:prstGeom prst="rect">
            <a:avLst/>
          </a:prstGeom>
          <a:noFill/>
        </p:spPr>
        <p:txBody>
          <a:bodyPr wrap="none" rtlCol="0">
            <a:spAutoFit/>
          </a:bodyPr>
          <a:lstStyle/>
          <a:p>
            <a:pPr defTabSz="457200" fontAlgn="base">
              <a:spcBef>
                <a:spcPct val="0"/>
              </a:spcBef>
              <a:spcAft>
                <a:spcPct val="0"/>
              </a:spcAft>
            </a:pPr>
            <a:r>
              <a:rPr lang="en-US" sz="2000" kern="1200" dirty="0">
                <a:solidFill>
                  <a:srgbClr val="FF2B2C"/>
                </a:solidFill>
                <a:latin typeface="Calibri" charset="0"/>
                <a:ea typeface="ＭＳ Ｐゴシック" charset="0"/>
                <a:cs typeface="ＭＳ Ｐゴシック" charset="0"/>
              </a:rPr>
              <a:t>3</a:t>
            </a:r>
            <a:r>
              <a:rPr lang="en-US" sz="2000" kern="1200" dirty="0" smtClean="0">
                <a:solidFill>
                  <a:srgbClr val="FF2B2C"/>
                </a:solidFill>
                <a:latin typeface="Calibri" charset="0"/>
                <a:ea typeface="ＭＳ Ｐゴシック" charset="0"/>
                <a:cs typeface="ＭＳ Ｐゴシック" charset="0"/>
              </a:rPr>
              <a:t>P Pres. </a:t>
            </a:r>
            <a:r>
              <a:rPr lang="en-US" sz="2000" kern="1200" dirty="0" err="1" smtClean="0">
                <a:solidFill>
                  <a:srgbClr val="FF2B2C"/>
                </a:solidFill>
                <a:latin typeface="Calibri" charset="0"/>
                <a:ea typeface="ＭＳ Ｐゴシック" charset="0"/>
                <a:cs typeface="ＭＳ Ｐゴシック" charset="0"/>
              </a:rPr>
              <a:t>Sg</a:t>
            </a:r>
            <a:r>
              <a:rPr lang="en-US" sz="2000" kern="1200" dirty="0" smtClean="0">
                <a:solidFill>
                  <a:srgbClr val="FF2B2C"/>
                </a:solidFill>
                <a:latin typeface="Calibri" charset="0"/>
                <a:ea typeface="ＭＳ Ｐゴシック" charset="0"/>
                <a:cs typeface="ＭＳ Ｐゴシック" charset="0"/>
              </a:rPr>
              <a:t>.</a:t>
            </a:r>
            <a:endParaRPr lang="en-US" sz="2000" kern="1200" dirty="0">
              <a:solidFill>
                <a:srgbClr val="FF2B2C"/>
              </a:solidFill>
              <a:latin typeface="Calibri" charset="0"/>
              <a:ea typeface="ＭＳ Ｐゴシック" charset="0"/>
              <a:cs typeface="ＭＳ Ｐゴシック" charset="0"/>
            </a:endParaRPr>
          </a:p>
        </p:txBody>
      </p:sp>
      <p:sp>
        <p:nvSpPr>
          <p:cNvPr id="51" name="TextBox 50"/>
          <p:cNvSpPr txBox="1"/>
          <p:nvPr/>
        </p:nvSpPr>
        <p:spPr>
          <a:xfrm>
            <a:off x="6101343" y="2818093"/>
            <a:ext cx="129950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Tense</a:t>
            </a:r>
            <a:endParaRPr lang="en-US" sz="2000" kern="1200" dirty="0">
              <a:solidFill>
                <a:srgbClr val="FF2B2C"/>
              </a:solidFill>
              <a:latin typeface="Calibri" charset="0"/>
              <a:ea typeface="ＭＳ Ｐゴシック" charset="0"/>
              <a:cs typeface="ＭＳ Ｐゴシック" charset="0"/>
            </a:endParaRPr>
          </a:p>
        </p:txBody>
      </p:sp>
      <p:sp>
        <p:nvSpPr>
          <p:cNvPr id="147" name="TextBox 146"/>
          <p:cNvSpPr txBox="1"/>
          <p:nvPr/>
        </p:nvSpPr>
        <p:spPr>
          <a:xfrm>
            <a:off x="7362738" y="2835499"/>
            <a:ext cx="1179655"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FF2B2C"/>
                </a:solidFill>
                <a:latin typeface="Calibri" charset="0"/>
                <a:ea typeface="ＭＳ Ｐゴシック" charset="0"/>
                <a:cs typeface="ＭＳ Ｐゴシック" charset="0"/>
              </a:rPr>
              <a:t>Past Part.</a:t>
            </a:r>
            <a:endParaRPr lang="en-US" sz="2000" kern="1200" dirty="0">
              <a:solidFill>
                <a:srgbClr val="FF2B2C"/>
              </a:solidFill>
              <a:latin typeface="Calibri" charset="0"/>
              <a:ea typeface="ＭＳ Ｐゴシック" charset="0"/>
              <a:cs typeface="ＭＳ Ｐゴシック" charset="0"/>
            </a:endParaRPr>
          </a:p>
        </p:txBody>
      </p:sp>
      <p:cxnSp>
        <p:nvCxnSpPr>
          <p:cNvPr id="12" name="Straight Connector 11"/>
          <p:cNvCxnSpPr/>
          <p:nvPr/>
        </p:nvCxnSpPr>
        <p:spPr>
          <a:xfrm>
            <a:off x="3207131" y="2987318"/>
            <a:ext cx="0" cy="32099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2786774" y="3234015"/>
            <a:ext cx="5907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80504" y="1285473"/>
            <a:ext cx="1382785"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Suffixes </a:t>
            </a:r>
            <a:endParaRPr lang="en-US" sz="3000" kern="1200" dirty="0">
              <a:solidFill>
                <a:prstClr val="black"/>
              </a:solidFill>
              <a:latin typeface="Calibri"/>
              <a:ea typeface="ＭＳ Ｐゴシック" charset="0"/>
              <a:cs typeface="Times New Roman"/>
            </a:endParaRPr>
          </a:p>
        </p:txBody>
      </p:sp>
      <p:sp>
        <p:nvSpPr>
          <p:cNvPr id="52" name="TextBox 51"/>
          <p:cNvSpPr txBox="1"/>
          <p:nvPr/>
        </p:nvSpPr>
        <p:spPr>
          <a:xfrm rot="16200000">
            <a:off x="-328272" y="4341494"/>
            <a:ext cx="1178778" cy="553998"/>
          </a:xfrm>
          <a:prstGeom prst="rect">
            <a:avLst/>
          </a:prstGeom>
          <a:noFill/>
        </p:spPr>
        <p:txBody>
          <a:bodyPr wrap="none" rtlCol="0">
            <a:spAutoFit/>
          </a:bodyPr>
          <a:lstStyle/>
          <a:p>
            <a:pPr defTabSz="457200" fontAlgn="base">
              <a:spcBef>
                <a:spcPct val="0"/>
              </a:spcBef>
              <a:spcAft>
                <a:spcPct val="0"/>
              </a:spcAft>
            </a:pPr>
            <a:r>
              <a:rPr lang="en-US" sz="3000" kern="1200" dirty="0" smtClean="0">
                <a:solidFill>
                  <a:prstClr val="black"/>
                </a:solidFill>
                <a:latin typeface="Calibri"/>
                <a:ea typeface="ＭＳ Ｐゴシック" charset="0"/>
                <a:cs typeface="Times New Roman"/>
              </a:rPr>
              <a:t>Stems</a:t>
            </a:r>
            <a:endParaRPr lang="en-US" sz="3000" kern="1200" dirty="0">
              <a:solidFill>
                <a:prstClr val="black"/>
              </a:solidFill>
              <a:latin typeface="Calibri"/>
              <a:ea typeface="ＭＳ Ｐゴシック" charset="0"/>
              <a:cs typeface="Times New Roman"/>
            </a:endParaRPr>
          </a:p>
        </p:txBody>
      </p:sp>
      <p:sp>
        <p:nvSpPr>
          <p:cNvPr id="93" name="TextBox 92"/>
          <p:cNvSpPr txBox="1"/>
          <p:nvPr/>
        </p:nvSpPr>
        <p:spPr>
          <a:xfrm>
            <a:off x="7494975" y="3253676"/>
            <a:ext cx="79424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tɔk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5" name="TextBox 94"/>
          <p:cNvSpPr txBox="1"/>
          <p:nvPr/>
        </p:nvSpPr>
        <p:spPr>
          <a:xfrm>
            <a:off x="3421507" y="3598579"/>
            <a:ext cx="98931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a:latin typeface="Calibri" charset="0"/>
                <a:ea typeface="ＭＳ Ｐゴシック" charset="0"/>
                <a:cs typeface="ＭＳ Ｐゴシック" charset="0"/>
              </a:rPr>
              <a:t>]</a:t>
            </a:r>
          </a:p>
        </p:txBody>
      </p:sp>
      <p:sp>
        <p:nvSpPr>
          <p:cNvPr id="96" name="TextBox 95"/>
          <p:cNvSpPr txBox="1"/>
          <p:nvPr/>
        </p:nvSpPr>
        <p:spPr>
          <a:xfrm>
            <a:off x="4789089" y="3609646"/>
            <a:ext cx="10996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7" name="TextBox 96"/>
          <p:cNvSpPr txBox="1"/>
          <p:nvPr/>
        </p:nvSpPr>
        <p:spPr>
          <a:xfrm>
            <a:off x="6255203" y="3614264"/>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99" name="TextBox 98"/>
          <p:cNvSpPr txBox="1"/>
          <p:nvPr/>
        </p:nvSpPr>
        <p:spPr>
          <a:xfrm>
            <a:off x="7502364" y="3610203"/>
            <a:ext cx="108381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7" name="TextBox 106"/>
          <p:cNvSpPr txBox="1"/>
          <p:nvPr/>
        </p:nvSpPr>
        <p:spPr>
          <a:xfrm>
            <a:off x="3432455" y="3934964"/>
            <a:ext cx="85224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8" name="TextBox 107"/>
          <p:cNvSpPr txBox="1"/>
          <p:nvPr/>
        </p:nvSpPr>
        <p:spPr>
          <a:xfrm>
            <a:off x="4800037" y="3946031"/>
            <a:ext cx="96258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09" name="TextBox 108"/>
          <p:cNvSpPr txBox="1"/>
          <p:nvPr/>
        </p:nvSpPr>
        <p:spPr>
          <a:xfrm>
            <a:off x="6266151" y="3950649"/>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10" name="TextBox 109"/>
          <p:cNvSpPr txBox="1"/>
          <p:nvPr/>
        </p:nvSpPr>
        <p:spPr>
          <a:xfrm>
            <a:off x="7513312" y="3946588"/>
            <a:ext cx="94674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43" name="TextBox 42"/>
          <p:cNvSpPr txBox="1"/>
          <p:nvPr/>
        </p:nvSpPr>
        <p:spPr>
          <a:xfrm>
            <a:off x="2368372" y="4319981"/>
            <a:ext cx="889987"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CRACK</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4" name="TextBox 43"/>
          <p:cNvSpPr txBox="1"/>
          <p:nvPr/>
        </p:nvSpPr>
        <p:spPr>
          <a:xfrm>
            <a:off x="2369280" y="4689313"/>
            <a:ext cx="69124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SLAP</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45" name="TextBox 44"/>
          <p:cNvSpPr txBox="1"/>
          <p:nvPr/>
        </p:nvSpPr>
        <p:spPr>
          <a:xfrm>
            <a:off x="2361561" y="5050582"/>
            <a:ext cx="774270"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CODE</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3" name="TextBox 52"/>
          <p:cNvSpPr txBox="1"/>
          <p:nvPr/>
        </p:nvSpPr>
        <p:spPr>
          <a:xfrm>
            <a:off x="2370702" y="5419914"/>
            <a:ext cx="597564"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BAT</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4" name="TextBox 53"/>
          <p:cNvSpPr txBox="1"/>
          <p:nvPr/>
        </p:nvSpPr>
        <p:spPr>
          <a:xfrm>
            <a:off x="2380649" y="5756980"/>
            <a:ext cx="583288" cy="400110"/>
          </a:xfrm>
          <a:prstGeom prst="rect">
            <a:avLst/>
          </a:prstGeom>
          <a:noFill/>
        </p:spPr>
        <p:txBody>
          <a:bodyPr wrap="none" rtlCol="0">
            <a:spAutoFit/>
          </a:bodyPr>
          <a:lstStyle/>
          <a:p>
            <a:pPr defTabSz="457200" fontAlgn="base">
              <a:spcBef>
                <a:spcPct val="0"/>
              </a:spcBef>
              <a:spcAft>
                <a:spcPct val="0"/>
              </a:spcAft>
            </a:pPr>
            <a:r>
              <a:rPr lang="en-US" sz="2000" kern="1200" dirty="0" smtClean="0">
                <a:solidFill>
                  <a:srgbClr val="0C5986">
                    <a:lumMod val="60000"/>
                    <a:lumOff val="40000"/>
                  </a:srgbClr>
                </a:solidFill>
                <a:latin typeface="Calibri" charset="0"/>
                <a:ea typeface="ＭＳ Ｐゴシック" charset="0"/>
                <a:cs typeface="ＭＳ Ｐゴシック" charset="0"/>
              </a:rPr>
              <a:t>EAT</a:t>
            </a:r>
            <a:endParaRPr lang="en-US" sz="2000" kern="1200" dirty="0">
              <a:solidFill>
                <a:srgbClr val="0C5986">
                  <a:lumMod val="60000"/>
                  <a:lumOff val="40000"/>
                </a:srgbClr>
              </a:solidFill>
              <a:latin typeface="Calibri" charset="0"/>
              <a:ea typeface="ＭＳ Ｐゴシック" charset="0"/>
              <a:cs typeface="ＭＳ Ｐゴシック" charset="0"/>
            </a:endParaRPr>
          </a:p>
        </p:txBody>
      </p:sp>
      <p:sp>
        <p:nvSpPr>
          <p:cNvPr id="56" name="TextBox 55"/>
          <p:cNvSpPr txBox="1"/>
          <p:nvPr/>
        </p:nvSpPr>
        <p:spPr>
          <a:xfrm>
            <a:off x="4799165" y="4284564"/>
            <a:ext cx="1040970"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s</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58" name="TextBox 57"/>
          <p:cNvSpPr txBox="1"/>
          <p:nvPr/>
        </p:nvSpPr>
        <p:spPr>
          <a:xfrm>
            <a:off x="7512440" y="4285121"/>
            <a:ext cx="102512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0" name="TextBox 59"/>
          <p:cNvSpPr txBox="1"/>
          <p:nvPr/>
        </p:nvSpPr>
        <p:spPr>
          <a:xfrm>
            <a:off x="3430711" y="4622979"/>
            <a:ext cx="8990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slæp</a:t>
            </a:r>
            <a:r>
              <a:rPr lang="en-US" sz="2200" kern="1200" dirty="0">
                <a:latin typeface="Calibri" charset="0"/>
                <a:ea typeface="ＭＳ Ｐゴシック" charset="0"/>
                <a:cs typeface="ＭＳ Ｐゴシック" charset="0"/>
              </a:rPr>
              <a:t>]</a:t>
            </a:r>
          </a:p>
        </p:txBody>
      </p:sp>
      <p:sp>
        <p:nvSpPr>
          <p:cNvPr id="62" name="TextBox 61"/>
          <p:cNvSpPr txBox="1"/>
          <p:nvPr/>
        </p:nvSpPr>
        <p:spPr>
          <a:xfrm>
            <a:off x="6264407" y="4638664"/>
            <a:ext cx="993581"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err="1"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6" name="TextBox 65"/>
          <p:cNvSpPr txBox="1"/>
          <p:nvPr/>
        </p:nvSpPr>
        <p:spPr>
          <a:xfrm>
            <a:off x="4797421" y="5016375"/>
            <a:ext cx="105171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koʊd</a:t>
            </a:r>
            <a:r>
              <a:rPr lang="en-US" sz="2200" kern="1200" dirty="0" err="1" smtClean="0">
                <a:solidFill>
                  <a:srgbClr val="FF2B2C"/>
                </a:solidFill>
                <a:latin typeface="Calibri" charset="0"/>
                <a:ea typeface="ＭＳ Ｐゴシック" charset="0"/>
                <a:cs typeface="ＭＳ Ｐゴシック" charset="0"/>
              </a:rPr>
              <a:t>z</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7" name="TextBox 66"/>
          <p:cNvSpPr txBox="1"/>
          <p:nvPr/>
        </p:nvSpPr>
        <p:spPr>
          <a:xfrm>
            <a:off x="6263535" y="5020993"/>
            <a:ext cx="115324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koʊd</a:t>
            </a:r>
            <a:r>
              <a:rPr lang="en-US" sz="2200" kern="1200" dirty="0" err="1" smtClean="0">
                <a:solidFill>
                  <a:srgbClr val="FF2B2C"/>
                </a:solidFill>
                <a:latin typeface="Calibri" charset="0"/>
                <a:ea typeface="ＭＳ Ｐゴシック" charset="0"/>
                <a:cs typeface="ＭＳ Ｐゴシック" charset="0"/>
              </a:rPr>
              <a:t>ɪd</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70" name="TextBox 69"/>
          <p:cNvSpPr txBox="1"/>
          <p:nvPr/>
        </p:nvSpPr>
        <p:spPr>
          <a:xfrm>
            <a:off x="3428967" y="5354790"/>
            <a:ext cx="81849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bæt</a:t>
            </a:r>
            <a:r>
              <a:rPr lang="en-US" sz="2200" kern="1200" dirty="0">
                <a:latin typeface="Calibri" charset="0"/>
                <a:ea typeface="ＭＳ Ｐゴシック" charset="0"/>
                <a:cs typeface="ＭＳ Ｐゴシック" charset="0"/>
              </a:rPr>
              <a:t>]</a:t>
            </a:r>
          </a:p>
        </p:txBody>
      </p:sp>
      <p:sp>
        <p:nvSpPr>
          <p:cNvPr id="73" name="TextBox 72"/>
          <p:cNvSpPr txBox="1"/>
          <p:nvPr/>
        </p:nvSpPr>
        <p:spPr>
          <a:xfrm>
            <a:off x="7509824" y="5366414"/>
            <a:ext cx="103146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bæt</a:t>
            </a:r>
            <a:r>
              <a:rPr lang="en-US" sz="2200" kern="1200" dirty="0" err="1" smtClean="0">
                <a:solidFill>
                  <a:srgbClr val="FF2B2C"/>
                </a:solidFill>
                <a:latin typeface="Calibri" charset="0"/>
                <a:ea typeface="ＭＳ Ｐゴシック" charset="0"/>
                <a:cs typeface="ＭＳ Ｐゴシック" charset="0"/>
              </a:rPr>
              <a:t>ɪd</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75" name="TextBox 74"/>
          <p:cNvSpPr txBox="1"/>
          <p:nvPr/>
        </p:nvSpPr>
        <p:spPr>
          <a:xfrm>
            <a:off x="3428095" y="5715221"/>
            <a:ext cx="516938"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37AAED"/>
                </a:solidFill>
                <a:latin typeface="Calibri" charset="0"/>
                <a:ea typeface="ＭＳ Ｐゴシック" charset="0"/>
                <a:cs typeface="ＭＳ Ｐゴシック" charset="0"/>
              </a:rPr>
              <a:t>it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77" name="TextBox 76"/>
          <p:cNvSpPr txBox="1"/>
          <p:nvPr/>
        </p:nvSpPr>
        <p:spPr>
          <a:xfrm>
            <a:off x="6261791" y="5730906"/>
            <a:ext cx="657314"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eɪ</a:t>
            </a:r>
            <a:r>
              <a:rPr lang="en-US" sz="2200" kern="1200" dirty="0" err="1">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78" name="TextBox 77"/>
          <p:cNvSpPr txBox="1"/>
          <p:nvPr/>
        </p:nvSpPr>
        <p:spPr>
          <a:xfrm>
            <a:off x="7508952" y="5726845"/>
            <a:ext cx="805542"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it</a:t>
            </a:r>
            <a:r>
              <a:rPr lang="en-US" sz="2200" kern="1200" dirty="0" err="1" smtClean="0">
                <a:solidFill>
                  <a:srgbClr val="FF2B2C"/>
                </a:solidFill>
                <a:latin typeface="Calibri" charset="0"/>
                <a:ea typeface="ＭＳ Ｐゴシック" charset="0"/>
                <a:cs typeface="ＭＳ Ｐゴシック" charset="0"/>
              </a:rPr>
              <a:t>ən</a:t>
            </a:r>
            <a:r>
              <a:rPr lang="en-US" sz="2200" kern="1200" dirty="0">
                <a:latin typeface="Calibri" charset="0"/>
                <a:ea typeface="ＭＳ Ｐゴシック" charset="0"/>
                <a:cs typeface="ＭＳ Ｐゴシック" charset="0"/>
              </a:rPr>
              <a:t>]</a:t>
            </a:r>
          </a:p>
        </p:txBody>
      </p:sp>
      <p:cxnSp>
        <p:nvCxnSpPr>
          <p:cNvPr id="80" name="Straight Connector 79"/>
          <p:cNvCxnSpPr/>
          <p:nvPr/>
        </p:nvCxnSpPr>
        <p:spPr>
          <a:xfrm flipH="1">
            <a:off x="2971004" y="2306230"/>
            <a:ext cx="572372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2971320" y="1864871"/>
            <a:ext cx="5723410" cy="13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3337459" y="1889487"/>
            <a:ext cx="1236846" cy="430887"/>
          </a:xfrm>
          <a:prstGeom prst="rect">
            <a:avLst/>
          </a:prstGeom>
          <a:noFill/>
        </p:spPr>
        <p:txBody>
          <a:bodyPr wrap="square" rtlCol="0">
            <a:spAutoFit/>
          </a:bodyPr>
          <a:lstStyle/>
          <a:p>
            <a:pPr marL="457200" lvl="1"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9C0001">
                    <a:lumMod val="60000"/>
                    <a:lumOff val="40000"/>
                  </a:srgbClr>
                </a:solidFill>
                <a:latin typeface="Calibri" charset="0"/>
                <a:ea typeface="ＭＳ Ｐゴシック" charset="0"/>
                <a:cs typeface="ＭＳ Ｐゴシック" charset="0"/>
              </a:rPr>
              <a:t>Ø</a:t>
            </a:r>
            <a:r>
              <a:rPr lang="en-US" sz="2200" kern="1200" dirty="0">
                <a:latin typeface="Calibri" charset="0"/>
                <a:ea typeface="ＭＳ Ｐゴシック" charset="0"/>
                <a:cs typeface="ＭＳ Ｐゴシック" charset="0"/>
              </a:rPr>
              <a:t>/</a:t>
            </a:r>
          </a:p>
        </p:txBody>
      </p:sp>
      <p:sp>
        <p:nvSpPr>
          <p:cNvPr id="83" name="TextBox 82"/>
          <p:cNvSpPr txBox="1"/>
          <p:nvPr/>
        </p:nvSpPr>
        <p:spPr>
          <a:xfrm>
            <a:off x="5007797" y="1900554"/>
            <a:ext cx="630784"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9C0001">
                    <a:lumMod val="60000"/>
                    <a:lumOff val="40000"/>
                  </a:srgbClr>
                </a:solidFill>
                <a:latin typeface="Calibri" charset="0"/>
                <a:ea typeface="ＭＳ Ｐゴシック" charset="0"/>
                <a:cs typeface="ＭＳ Ｐゴシック" charset="0"/>
              </a:rPr>
              <a:t>s</a:t>
            </a:r>
            <a:r>
              <a:rPr lang="en-US" sz="2200" kern="1200" dirty="0">
                <a:latin typeface="Calibri" charset="0"/>
                <a:ea typeface="ＭＳ Ｐゴシック" charset="0"/>
                <a:cs typeface="ＭＳ Ｐゴシック" charset="0"/>
              </a:rPr>
              <a:t>/</a:t>
            </a:r>
          </a:p>
        </p:txBody>
      </p:sp>
      <p:sp>
        <p:nvSpPr>
          <p:cNvPr id="84" name="TextBox 83"/>
          <p:cNvSpPr txBox="1"/>
          <p:nvPr/>
        </p:nvSpPr>
        <p:spPr>
          <a:xfrm>
            <a:off x="6248419"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solidFill>
                  <a:prstClr val="black"/>
                </a:solidFill>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solidFill>
                  <a:prstClr val="black"/>
                </a:solidFill>
                <a:latin typeface="Calibri" charset="0"/>
                <a:ea typeface="ＭＳ Ｐゴシック" charset="0"/>
                <a:cs typeface="ＭＳ Ｐゴシック" charset="0"/>
              </a:rPr>
              <a:t>/</a:t>
            </a:r>
            <a:endParaRPr lang="en-US" sz="2200" kern="1200" dirty="0">
              <a:solidFill>
                <a:prstClr val="black"/>
              </a:solidFill>
              <a:latin typeface="Calibri" charset="0"/>
              <a:ea typeface="ＭＳ Ｐゴシック" charset="0"/>
              <a:cs typeface="ＭＳ Ｐゴシック" charset="0"/>
            </a:endParaRPr>
          </a:p>
        </p:txBody>
      </p:sp>
      <p:sp>
        <p:nvSpPr>
          <p:cNvPr id="85" name="TextBox 84"/>
          <p:cNvSpPr txBox="1"/>
          <p:nvPr/>
        </p:nvSpPr>
        <p:spPr>
          <a:xfrm>
            <a:off x="7558717" y="1912834"/>
            <a:ext cx="615171" cy="430887"/>
          </a:xfrm>
          <a:prstGeom prst="rect">
            <a:avLst/>
          </a:prstGeom>
          <a:noFill/>
        </p:spPr>
        <p:txBody>
          <a:bodyPr wrap="squar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FF2B2C"/>
                </a:solidFill>
                <a:latin typeface="Calibri" charset="0"/>
                <a:ea typeface="ＭＳ Ｐゴシック" charset="0"/>
                <a:cs typeface="ＭＳ Ｐゴシック" charset="0"/>
              </a:rPr>
              <a:t>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cxnSp>
        <p:nvCxnSpPr>
          <p:cNvPr id="113" name="Straight Connector 112"/>
          <p:cNvCxnSpPr/>
          <p:nvPr/>
        </p:nvCxnSpPr>
        <p:spPr>
          <a:xfrm>
            <a:off x="1713563" y="3202762"/>
            <a:ext cx="5602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23121" y="3202762"/>
            <a:ext cx="54556" cy="29944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0" name="TextBox 149"/>
          <p:cNvSpPr txBox="1"/>
          <p:nvPr/>
        </p:nvSpPr>
        <p:spPr>
          <a:xfrm>
            <a:off x="766279" y="3268502"/>
            <a:ext cx="748923"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tɔk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52" name="TextBox 151"/>
          <p:cNvSpPr txBox="1"/>
          <p:nvPr/>
        </p:nvSpPr>
        <p:spPr>
          <a:xfrm>
            <a:off x="623121" y="3644610"/>
            <a:ext cx="1043876"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l-GR" sz="2200" kern="1200" dirty="0">
                <a:solidFill>
                  <a:srgbClr val="0C5986">
                    <a:lumMod val="60000"/>
                    <a:lumOff val="40000"/>
                  </a:srgbClr>
                </a:solidFill>
                <a:latin typeface="Calibri" charset="0"/>
                <a:ea typeface="ＭＳ Ｐゴシック" charset="0"/>
                <a:cs typeface="ＭＳ Ｐゴシック" charset="0"/>
              </a:rPr>
              <a:t>θ</a:t>
            </a:r>
            <a:r>
              <a:rPr lang="en-US" sz="2200" kern="1200" dirty="0" err="1" smtClean="0">
                <a:solidFill>
                  <a:srgbClr val="37AAED"/>
                </a:solidFill>
                <a:latin typeface="Calibri" charset="0"/>
                <a:ea typeface="ＭＳ Ｐゴシック" charset="0"/>
                <a:cs typeface="ＭＳ Ｐゴシック" charset="0"/>
              </a:rPr>
              <a:t>eɪŋk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68" name="TextBox 167"/>
          <p:cNvSpPr txBox="1"/>
          <p:nvPr/>
        </p:nvSpPr>
        <p:spPr>
          <a:xfrm>
            <a:off x="711539" y="4028907"/>
            <a:ext cx="902811"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hæk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69" name="TextBox 168"/>
          <p:cNvSpPr txBox="1"/>
          <p:nvPr/>
        </p:nvSpPr>
        <p:spPr>
          <a:xfrm>
            <a:off x="751030" y="5828444"/>
            <a:ext cx="569387"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smtClean="0">
                <a:solidFill>
                  <a:srgbClr val="37AAED"/>
                </a:solidFill>
                <a:latin typeface="Calibri" charset="0"/>
                <a:ea typeface="ＭＳ Ｐゴシック" charset="0"/>
                <a:cs typeface="ＭＳ Ｐゴシック" charset="0"/>
              </a:rPr>
              <a:t>it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0" name="TextBox 169"/>
          <p:cNvSpPr txBox="1"/>
          <p:nvPr/>
        </p:nvSpPr>
        <p:spPr>
          <a:xfrm>
            <a:off x="755246" y="5426835"/>
            <a:ext cx="864339"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bæt</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1" name="TextBox 170"/>
          <p:cNvSpPr txBox="1"/>
          <p:nvPr/>
        </p:nvSpPr>
        <p:spPr>
          <a:xfrm>
            <a:off x="766279" y="5066522"/>
            <a:ext cx="992579" cy="430887"/>
          </a:xfrm>
          <a:prstGeom prst="rect">
            <a:avLst/>
          </a:prstGeom>
          <a:noFill/>
        </p:spPr>
        <p:txBody>
          <a:bodyPr wrap="none" rtlCol="0">
            <a:spAutoFit/>
          </a:bodyPr>
          <a:lstStyle/>
          <a:p>
            <a:pPr defTabSz="457200" fontAlgn="base">
              <a:spcBef>
                <a:spcPct val="0"/>
              </a:spcBef>
              <a:spcAft>
                <a:spcPct val="0"/>
              </a:spcAft>
            </a:pPr>
            <a:r>
              <a:rPr lang="en-US" sz="2200" kern="1200" dirty="0">
                <a:latin typeface="Calibri" charset="0"/>
                <a:ea typeface="ＭＳ Ｐゴシック" charset="0"/>
                <a:cs typeface="ＭＳ Ｐゴシック" charset="0"/>
              </a:rPr>
              <a:t>/</a:t>
            </a:r>
            <a:r>
              <a:rPr lang="en-US" sz="2200" kern="1200" dirty="0" err="1">
                <a:solidFill>
                  <a:srgbClr val="37AAED"/>
                </a:solidFill>
                <a:latin typeface="Calibri" charset="0"/>
                <a:ea typeface="ＭＳ Ｐゴシック" charset="0"/>
                <a:cs typeface="ＭＳ Ｐゴシック" charset="0"/>
              </a:rPr>
              <a:t>koʊd</a:t>
            </a:r>
            <a:r>
              <a:rPr lang="en-US" sz="2200" kern="1200" dirty="0">
                <a:latin typeface="Calibri" charset="0"/>
                <a:ea typeface="ＭＳ Ｐゴシック" charset="0"/>
                <a:cs typeface="ＭＳ Ｐゴシック" charset="0"/>
              </a:rPr>
              <a:t>/</a:t>
            </a:r>
          </a:p>
        </p:txBody>
      </p:sp>
      <p:sp>
        <p:nvSpPr>
          <p:cNvPr id="173" name="TextBox 172"/>
          <p:cNvSpPr txBox="1"/>
          <p:nvPr/>
        </p:nvSpPr>
        <p:spPr>
          <a:xfrm>
            <a:off x="722875" y="4715813"/>
            <a:ext cx="954107"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slæp</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174" name="TextBox 173"/>
          <p:cNvSpPr txBox="1"/>
          <p:nvPr/>
        </p:nvSpPr>
        <p:spPr>
          <a:xfrm>
            <a:off x="733808" y="4388733"/>
            <a:ext cx="979755" cy="430887"/>
          </a:xfrm>
          <a:prstGeom prst="rect">
            <a:avLst/>
          </a:prstGeom>
          <a:noFill/>
        </p:spPr>
        <p:txBody>
          <a:bodyPr wrap="none" rtlCol="0">
            <a:spAutoFit/>
          </a:bodyPr>
          <a:lstStyle/>
          <a:p>
            <a:pPr defTabSz="457200" fontAlgn="base">
              <a:spcBef>
                <a:spcPct val="0"/>
              </a:spcBef>
              <a:spcAft>
                <a:spcPct val="0"/>
              </a:spcAft>
            </a:pPr>
            <a:r>
              <a:rPr lang="en-US" sz="2200" kern="1200" dirty="0" smtClean="0">
                <a:latin typeface="Calibri" charset="0"/>
                <a:ea typeface="ＭＳ Ｐゴシック" charset="0"/>
                <a:cs typeface="ＭＳ Ｐゴシック" charset="0"/>
              </a:rPr>
              <a:t>/</a:t>
            </a:r>
            <a:r>
              <a:rPr lang="en-US" sz="2200" kern="1200" dirty="0" err="1" smtClean="0">
                <a:solidFill>
                  <a:srgbClr val="37AAED"/>
                </a:solidFill>
                <a:latin typeface="Calibri" charset="0"/>
                <a:ea typeface="ＭＳ Ｐゴシック" charset="0"/>
                <a:cs typeface="ＭＳ Ｐゴシック" charset="0"/>
              </a:rPr>
              <a:t>kɹæk</a:t>
            </a:r>
            <a:r>
              <a:rPr lang="en-US" sz="2200" kern="1200" dirty="0" smtClean="0">
                <a:latin typeface="Calibri" charset="0"/>
                <a:ea typeface="ＭＳ Ｐゴシック" charset="0"/>
                <a:cs typeface="ＭＳ Ｐゴシック" charset="0"/>
              </a:rPr>
              <a:t>/</a:t>
            </a:r>
            <a:endParaRPr lang="en-US" sz="2200" kern="1200" dirty="0">
              <a:latin typeface="Calibri" charset="0"/>
              <a:ea typeface="ＭＳ Ｐゴシック" charset="0"/>
              <a:cs typeface="ＭＳ Ｐゴシック" charset="0"/>
            </a:endParaRPr>
          </a:p>
        </p:txBody>
      </p:sp>
      <p:sp>
        <p:nvSpPr>
          <p:cNvPr id="69" name="Oval 68"/>
          <p:cNvSpPr/>
          <p:nvPr/>
        </p:nvSpPr>
        <p:spPr>
          <a:xfrm>
            <a:off x="5985207" y="5575542"/>
            <a:ext cx="1356164" cy="743049"/>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kern="1200">
              <a:solidFill>
                <a:prstClr val="white"/>
              </a:solidFill>
              <a:latin typeface="Calibri"/>
            </a:endParaRPr>
          </a:p>
        </p:txBody>
      </p:sp>
      <p:sp>
        <p:nvSpPr>
          <p:cNvPr id="74" name="TextBox 73"/>
          <p:cNvSpPr txBox="1"/>
          <p:nvPr/>
        </p:nvSpPr>
        <p:spPr>
          <a:xfrm>
            <a:off x="3258359" y="6259331"/>
            <a:ext cx="2435730" cy="523220"/>
          </a:xfrm>
          <a:prstGeom prst="rect">
            <a:avLst/>
          </a:prstGeom>
          <a:noFill/>
          <a:ln w="38100">
            <a:solidFill>
              <a:schemeClr val="tx1"/>
            </a:solidFill>
          </a:ln>
        </p:spPr>
        <p:txBody>
          <a:bodyPr wrap="square" rtlCol="0">
            <a:spAutoFit/>
          </a:bodyPr>
          <a:lstStyle/>
          <a:p>
            <a:pPr defTabSz="457200" fontAlgn="base">
              <a:spcBef>
                <a:spcPct val="0"/>
              </a:spcBef>
              <a:spcAft>
                <a:spcPct val="0"/>
              </a:spcAft>
            </a:pPr>
            <a:r>
              <a:rPr lang="en-US" sz="2500" kern="1200" dirty="0" err="1" smtClean="0">
                <a:solidFill>
                  <a:srgbClr val="37AAED"/>
                </a:solidFill>
                <a:latin typeface="Cambria"/>
                <a:ea typeface="ＭＳ Ｐゴシック" charset="0"/>
                <a:cs typeface="Cambria"/>
              </a:rPr>
              <a:t>eɪ</a:t>
            </a:r>
            <a:r>
              <a:rPr lang="en-US" sz="2500" kern="1200" dirty="0" err="1" smtClean="0">
                <a:solidFill>
                  <a:srgbClr val="FF2B2C"/>
                </a:solidFill>
                <a:latin typeface="Cambria"/>
                <a:ea typeface="ＭＳ Ｐゴシック" charset="0"/>
                <a:cs typeface="Cambria"/>
              </a:rPr>
              <a:t>t</a:t>
            </a:r>
            <a:r>
              <a:rPr lang="en-US" sz="2500" kern="1200" dirty="0" smtClean="0">
                <a:solidFill>
                  <a:srgbClr val="FF2B2C"/>
                </a:solidFill>
                <a:latin typeface="Cambria"/>
                <a:ea typeface="ＭＳ Ｐゴシック" charset="0"/>
                <a:cs typeface="Cambria"/>
              </a:rPr>
              <a:t> </a:t>
            </a:r>
            <a:r>
              <a:rPr lang="en-US" sz="2500" kern="1200" dirty="0" smtClean="0">
                <a:solidFill>
                  <a:prstClr val="black"/>
                </a:solidFill>
                <a:latin typeface="Cambria"/>
                <a:ea typeface="ＭＳ Ｐゴシック" charset="0"/>
                <a:cs typeface="Cambria"/>
              </a:rPr>
              <a:t>instead of </a:t>
            </a:r>
            <a:r>
              <a:rPr lang="en-US" sz="2500" kern="1200" dirty="0" err="1" smtClean="0">
                <a:solidFill>
                  <a:srgbClr val="37AAED"/>
                </a:solidFill>
                <a:latin typeface="Cambria"/>
                <a:ea typeface="ＭＳ Ｐゴシック" charset="0"/>
                <a:cs typeface="Cambria"/>
              </a:rPr>
              <a:t>i</a:t>
            </a:r>
            <a:r>
              <a:rPr lang="en-US" sz="2800" kern="1200" dirty="0" err="1" smtClean="0">
                <a:solidFill>
                  <a:srgbClr val="37AAED"/>
                </a:solidFill>
                <a:latin typeface="Calibri" charset="0"/>
                <a:ea typeface="ＭＳ Ｐゴシック" charset="0"/>
                <a:cs typeface="ＭＳ Ｐゴシック" charset="0"/>
              </a:rPr>
              <a:t>t</a:t>
            </a:r>
            <a:r>
              <a:rPr lang="en-US" sz="2500" kern="1200" dirty="0" err="1" smtClean="0">
                <a:solidFill>
                  <a:srgbClr val="FF2B2C"/>
                </a:solidFill>
                <a:latin typeface="Cambria"/>
                <a:ea typeface="ＭＳ Ｐゴシック" charset="0"/>
                <a:cs typeface="Cambria"/>
              </a:rPr>
              <a:t>ɪ</a:t>
            </a:r>
            <a:r>
              <a:rPr lang="en-US" sz="2500" kern="1200" dirty="0" err="1" smtClean="0">
                <a:solidFill>
                  <a:srgbClr val="FF0000"/>
                </a:solidFill>
                <a:latin typeface="Cambria"/>
                <a:ea typeface="ＭＳ Ｐゴシック" charset="0"/>
                <a:cs typeface="Cambria"/>
              </a:rPr>
              <a:t>t</a:t>
            </a:r>
            <a:endParaRPr lang="en-US" sz="2500" kern="1200" dirty="0">
              <a:solidFill>
                <a:srgbClr val="FF0000"/>
              </a:solidFill>
              <a:latin typeface="Cambria"/>
              <a:ea typeface="ＭＳ Ｐゴシック" charset="0"/>
              <a:cs typeface="Cambria"/>
            </a:endParaRPr>
          </a:p>
        </p:txBody>
      </p:sp>
      <p:cxnSp>
        <p:nvCxnSpPr>
          <p:cNvPr id="79" name="Straight Arrow Connector 78"/>
          <p:cNvCxnSpPr>
            <a:stCxn id="74" idx="3"/>
            <a:endCxn id="69" idx="3"/>
          </p:cNvCxnSpPr>
          <p:nvPr/>
        </p:nvCxnSpPr>
        <p:spPr>
          <a:xfrm flipV="1">
            <a:off x="5694089" y="6209774"/>
            <a:ext cx="489724" cy="311167"/>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Slide Number Placeholder 15"/>
          <p:cNvSpPr>
            <a:spLocks noGrp="1"/>
          </p:cNvSpPr>
          <p:nvPr>
            <p:ph type="sldNum" sz="quarter" idx="12"/>
          </p:nvPr>
        </p:nvSpPr>
        <p:spPr/>
        <p:txBody>
          <a:bodyPr/>
          <a:lstStyle/>
          <a:p>
            <a:pPr>
              <a:defRPr/>
            </a:pPr>
            <a:fld id="{0E11CC8F-329F-8C41-AC6A-3ECAF67E5476}"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38133573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title"/>
          </p:nvPr>
        </p:nvSpPr>
        <p:spPr>
          <a:xfrm>
            <a:off x="457200" y="274637"/>
            <a:ext cx="8229600" cy="11432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mbria"/>
              <a:buNone/>
            </a:pPr>
            <a:r>
              <a:rPr lang="en" sz="4400" b="0" i="0" u="none" strike="noStrike" cap="none" baseline="0">
                <a:solidFill>
                  <a:schemeClr val="dk1"/>
                </a:solidFill>
                <a:latin typeface="Cambria"/>
                <a:ea typeface="Cambria"/>
                <a:cs typeface="Cambria"/>
                <a:sym typeface="Cambria"/>
              </a:rPr>
              <a:t>A Model of Phonology</a:t>
            </a:r>
          </a:p>
        </p:txBody>
      </p:sp>
      <p:sp>
        <p:nvSpPr>
          <p:cNvPr id="646" name="Shape 646"/>
          <p:cNvSpPr/>
          <p:nvPr/>
        </p:nvSpPr>
        <p:spPr>
          <a:xfrm>
            <a:off x="2078165" y="1469457"/>
            <a:ext cx="1422030" cy="693078"/>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2400" b="0" i="0" u="none" strike="noStrike" cap="none" baseline="0" dirty="0">
                <a:solidFill>
                  <a:srgbClr val="37AAED"/>
                </a:solidFill>
                <a:latin typeface="Calibri"/>
                <a:ea typeface="Calibri"/>
                <a:cs typeface="Calibri"/>
                <a:sym typeface="Calibri"/>
              </a:rPr>
              <a:t>koʊd</a:t>
            </a:r>
          </a:p>
        </p:txBody>
      </p:sp>
      <p:sp>
        <p:nvSpPr>
          <p:cNvPr id="647" name="Shape 647"/>
          <p:cNvSpPr/>
          <p:nvPr/>
        </p:nvSpPr>
        <p:spPr>
          <a:xfrm>
            <a:off x="5197428" y="1469457"/>
            <a:ext cx="1422030" cy="693078"/>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2400" b="0" i="0" u="none" strike="noStrike" cap="none" baseline="0" dirty="0">
                <a:solidFill>
                  <a:srgbClr val="FE2A2A"/>
                </a:solidFill>
                <a:latin typeface="Calibri"/>
                <a:ea typeface="Calibri"/>
                <a:cs typeface="Calibri"/>
                <a:sym typeface="Calibri"/>
              </a:rPr>
              <a:t>s</a:t>
            </a:r>
          </a:p>
        </p:txBody>
      </p:sp>
      <p:sp>
        <p:nvSpPr>
          <p:cNvPr id="648" name="Shape 648"/>
          <p:cNvSpPr/>
          <p:nvPr/>
        </p:nvSpPr>
        <p:spPr>
          <a:xfrm>
            <a:off x="3331875" y="2880959"/>
            <a:ext cx="1760279" cy="693078"/>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2400" b="0" i="0" u="none" strike="noStrike" cap="none" baseline="0" dirty="0" smtClean="0">
                <a:solidFill>
                  <a:srgbClr val="37AAED"/>
                </a:solidFill>
                <a:latin typeface="Calibri"/>
                <a:ea typeface="Calibri"/>
                <a:cs typeface="Calibri"/>
                <a:sym typeface="Calibri"/>
              </a:rPr>
              <a:t>koʊd</a:t>
            </a:r>
            <a:r>
              <a:rPr lang="en-US" sz="2400" b="0" i="0" u="none" strike="noStrike" cap="none" baseline="0" dirty="0" smtClean="0">
                <a:solidFill>
                  <a:srgbClr val="37AAED"/>
                </a:solidFill>
                <a:latin typeface="Calibri"/>
                <a:ea typeface="Calibri"/>
                <a:cs typeface="Calibri"/>
                <a:sym typeface="Calibri"/>
              </a:rPr>
              <a:t>#</a:t>
            </a:r>
            <a:r>
              <a:rPr lang="en" sz="2400" b="0" i="0" u="none" strike="noStrike" cap="none" baseline="0" dirty="0" smtClean="0">
                <a:solidFill>
                  <a:srgbClr val="FF2B2C"/>
                </a:solidFill>
                <a:latin typeface="Calibri"/>
                <a:ea typeface="Calibri"/>
                <a:cs typeface="Calibri"/>
                <a:sym typeface="Calibri"/>
              </a:rPr>
              <a:t>s</a:t>
            </a:r>
            <a:endParaRPr lang="en" sz="2400" b="0" i="0" u="none" strike="noStrike" cap="none" baseline="0" dirty="0">
              <a:solidFill>
                <a:srgbClr val="FF2B2C"/>
              </a:solidFill>
              <a:latin typeface="Calibri"/>
              <a:ea typeface="Calibri"/>
              <a:cs typeface="Calibri"/>
              <a:sym typeface="Calibri"/>
            </a:endParaRPr>
          </a:p>
        </p:txBody>
      </p:sp>
      <p:sp>
        <p:nvSpPr>
          <p:cNvPr id="649" name="Shape 649"/>
          <p:cNvSpPr/>
          <p:nvPr/>
        </p:nvSpPr>
        <p:spPr>
          <a:xfrm>
            <a:off x="3331875" y="4479046"/>
            <a:ext cx="1760279" cy="693078"/>
          </a:xfrm>
          <a:prstGeom prst="ellipse">
            <a:avLst/>
          </a:prstGeom>
          <a:solidFill>
            <a:schemeClr val="bg1">
              <a:lumMod val="85000"/>
            </a:scheme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lvl="0" algn="ctr">
              <a:buSzPct val="25000"/>
            </a:pPr>
            <a:r>
              <a:rPr lang="en" sz="2400" dirty="0" smtClean="0">
                <a:solidFill>
                  <a:srgbClr val="E013FF"/>
                </a:solidFill>
                <a:latin typeface="Calibri"/>
                <a:ea typeface="Calibri"/>
                <a:cs typeface="Calibri"/>
                <a:sym typeface="Calibri"/>
              </a:rPr>
              <a:t>koʊdz</a:t>
            </a:r>
            <a:endParaRPr lang="en" sz="2400" dirty="0">
              <a:solidFill>
                <a:srgbClr val="E013FF"/>
              </a:solidFill>
              <a:latin typeface="Calibri"/>
              <a:ea typeface="Calibri"/>
              <a:cs typeface="Calibri"/>
              <a:sym typeface="Calibri"/>
            </a:endParaRPr>
          </a:p>
        </p:txBody>
      </p:sp>
      <p:cxnSp>
        <p:nvCxnSpPr>
          <p:cNvPr id="650" name="Shape 650"/>
          <p:cNvCxnSpPr>
            <a:stCxn id="647" idx="4"/>
            <a:endCxn id="648" idx="0"/>
          </p:cNvCxnSpPr>
          <p:nvPr/>
        </p:nvCxnSpPr>
        <p:spPr>
          <a:xfrm flipH="1">
            <a:off x="4212015" y="2162535"/>
            <a:ext cx="1696428" cy="718424"/>
          </a:xfrm>
          <a:prstGeom prst="straightConnector1">
            <a:avLst/>
          </a:prstGeom>
          <a:noFill/>
          <a:ln w="50800" cap="flat" cmpd="sng">
            <a:solidFill>
              <a:schemeClr val="dk1"/>
            </a:solidFill>
            <a:prstDash val="solid"/>
            <a:round/>
            <a:headEnd type="none" w="med" len="med"/>
            <a:tailEnd type="stealth" w="lg" len="lg"/>
          </a:ln>
        </p:spPr>
      </p:cxnSp>
      <p:cxnSp>
        <p:nvCxnSpPr>
          <p:cNvPr id="651" name="Shape 651"/>
          <p:cNvCxnSpPr>
            <a:stCxn id="646" idx="4"/>
            <a:endCxn id="648" idx="0"/>
          </p:cNvCxnSpPr>
          <p:nvPr/>
        </p:nvCxnSpPr>
        <p:spPr>
          <a:xfrm>
            <a:off x="2789180" y="2162535"/>
            <a:ext cx="1422835" cy="718424"/>
          </a:xfrm>
          <a:prstGeom prst="straightConnector1">
            <a:avLst/>
          </a:prstGeom>
          <a:noFill/>
          <a:ln w="50800" cap="flat" cmpd="sng">
            <a:solidFill>
              <a:schemeClr val="dk1"/>
            </a:solidFill>
            <a:prstDash val="solid"/>
            <a:round/>
            <a:headEnd type="none" w="med" len="med"/>
            <a:tailEnd type="stealth" w="lg" len="lg"/>
          </a:ln>
        </p:spPr>
      </p:cxnSp>
      <p:cxnSp>
        <p:nvCxnSpPr>
          <p:cNvPr id="652" name="Shape 652"/>
          <p:cNvCxnSpPr>
            <a:stCxn id="648" idx="4"/>
            <a:endCxn id="649" idx="0"/>
          </p:cNvCxnSpPr>
          <p:nvPr/>
        </p:nvCxnSpPr>
        <p:spPr>
          <a:xfrm>
            <a:off x="4212015" y="3574037"/>
            <a:ext cx="0" cy="905009"/>
          </a:xfrm>
          <a:prstGeom prst="straightConnector1">
            <a:avLst/>
          </a:prstGeom>
          <a:noFill/>
          <a:ln w="50800" cap="flat" cmpd="sng">
            <a:solidFill>
              <a:schemeClr val="dk1"/>
            </a:solidFill>
            <a:prstDash val="solid"/>
            <a:round/>
            <a:headEnd type="none" w="med" len="med"/>
            <a:tailEnd type="stealth" w="lg" len="lg"/>
          </a:ln>
        </p:spPr>
      </p:cxnSp>
      <p:sp>
        <p:nvSpPr>
          <p:cNvPr id="653" name="Shape 653"/>
          <p:cNvSpPr txBox="1"/>
          <p:nvPr/>
        </p:nvSpPr>
        <p:spPr>
          <a:xfrm>
            <a:off x="3285696" y="2233535"/>
            <a:ext cx="1955942" cy="405254"/>
          </a:xfrm>
          <a:prstGeom prst="rect">
            <a:avLst/>
          </a:prstGeom>
          <a:solidFill>
            <a:schemeClr val="lt1"/>
          </a:solidFill>
          <a:ln w="381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SzPct val="25000"/>
              <a:buNone/>
            </a:pPr>
            <a:r>
              <a:rPr lang="en" sz="2400" b="0" i="0" u="none" strike="noStrike" cap="none" baseline="0" dirty="0">
                <a:solidFill>
                  <a:srgbClr val="595959"/>
                </a:solidFill>
                <a:latin typeface="Cambria"/>
                <a:ea typeface="Cambria"/>
                <a:cs typeface="Cambria"/>
                <a:sym typeface="Cambria"/>
              </a:rPr>
              <a:t>Concatenate</a:t>
            </a:r>
          </a:p>
        </p:txBody>
      </p:sp>
      <p:sp>
        <p:nvSpPr>
          <p:cNvPr id="654" name="Shape 654"/>
          <p:cNvSpPr txBox="1"/>
          <p:nvPr/>
        </p:nvSpPr>
        <p:spPr>
          <a:xfrm>
            <a:off x="2540001" y="3659920"/>
            <a:ext cx="3368442" cy="507990"/>
          </a:xfrm>
          <a:prstGeom prst="rect">
            <a:avLst/>
          </a:prstGeom>
          <a:solidFill>
            <a:schemeClr val="lt1"/>
          </a:solidFill>
          <a:ln w="38100"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en" sz="2400" b="0" i="0" u="none" strike="noStrike" cap="none" baseline="0" dirty="0" smtClean="0">
                <a:solidFill>
                  <a:srgbClr val="595959"/>
                </a:solidFill>
                <a:latin typeface="Cambria"/>
                <a:ea typeface="Cambria"/>
                <a:cs typeface="Cambria"/>
                <a:sym typeface="Cambria"/>
              </a:rPr>
              <a:t>Phonology</a:t>
            </a:r>
            <a:r>
              <a:rPr lang="en-US" sz="2400" b="0" i="0" u="none" strike="noStrike" cap="none" baseline="0" dirty="0" smtClean="0">
                <a:solidFill>
                  <a:srgbClr val="595959"/>
                </a:solidFill>
                <a:latin typeface="Cambria"/>
                <a:ea typeface="Cambria"/>
                <a:cs typeface="Cambria"/>
                <a:sym typeface="Cambria"/>
              </a:rPr>
              <a:t> (stochastic)</a:t>
            </a:r>
            <a:endParaRPr lang="en" sz="2400" b="0" i="0" u="none" strike="noStrike" cap="none" baseline="0" dirty="0">
              <a:solidFill>
                <a:srgbClr val="595959"/>
              </a:solidFill>
              <a:latin typeface="Cambria"/>
              <a:ea typeface="Cambria"/>
              <a:cs typeface="Cambria"/>
              <a:sym typeface="Cambria"/>
            </a:endParaRPr>
          </a:p>
        </p:txBody>
      </p:sp>
      <p:sp>
        <p:nvSpPr>
          <p:cNvPr id="655" name="Shape 655"/>
          <p:cNvSpPr txBox="1"/>
          <p:nvPr/>
        </p:nvSpPr>
        <p:spPr>
          <a:xfrm>
            <a:off x="3539685" y="5139149"/>
            <a:ext cx="1574943" cy="5822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000" b="0" i="0" u="none" strike="noStrike" cap="none" baseline="0" dirty="0">
                <a:solidFill>
                  <a:schemeClr val="dk1"/>
                </a:solidFill>
                <a:latin typeface="Cambria"/>
                <a:ea typeface="Cambria"/>
                <a:cs typeface="Cambria"/>
                <a:sym typeface="Cambria"/>
              </a:rPr>
              <a:t>“codes”</a:t>
            </a:r>
          </a:p>
        </p:txBody>
      </p:sp>
      <p:sp>
        <p:nvSpPr>
          <p:cNvPr id="656" name="Shape 656"/>
          <p:cNvSpPr txBox="1">
            <a:spLocks noGrp="1"/>
          </p:cNvSpPr>
          <p:nvPr>
            <p:ph type="sldNum" idx="12"/>
          </p:nvPr>
        </p:nvSpPr>
        <p:spPr>
          <a:xfrm>
            <a:off x="6553201" y="6356349"/>
            <a:ext cx="2133599" cy="3652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
              <a:t>23</a:t>
            </a:fld>
            <a:endParaRPr lang="en"/>
          </a:p>
        </p:txBody>
      </p:sp>
      <p:sp>
        <p:nvSpPr>
          <p:cNvPr id="5" name="TextBox 4"/>
          <p:cNvSpPr txBox="1"/>
          <p:nvPr/>
        </p:nvSpPr>
        <p:spPr>
          <a:xfrm>
            <a:off x="461810" y="5721374"/>
            <a:ext cx="8261928" cy="707886"/>
          </a:xfrm>
          <a:prstGeom prst="rect">
            <a:avLst/>
          </a:prstGeom>
          <a:noFill/>
          <a:ln w="19050" cmpd="sng">
            <a:solidFill>
              <a:schemeClr val="tx1"/>
            </a:solidFill>
          </a:ln>
        </p:spPr>
        <p:txBody>
          <a:bodyPr wrap="square" rtlCol="0">
            <a:spAutoFit/>
          </a:bodyPr>
          <a:lstStyle/>
          <a:p>
            <a:r>
              <a:rPr lang="en-US" sz="2000" dirty="0">
                <a:solidFill>
                  <a:srgbClr val="3366FF"/>
                </a:solidFill>
                <a:latin typeface="Comic Sans MS"/>
                <a:cs typeface="Comic Sans MS"/>
              </a:rPr>
              <a:t>Modeling word forms using latent underlying morphs and </a:t>
            </a:r>
            <a:r>
              <a:rPr lang="en-US" sz="2000" dirty="0" smtClean="0">
                <a:solidFill>
                  <a:srgbClr val="3366FF"/>
                </a:solidFill>
                <a:latin typeface="Comic Sans MS"/>
                <a:cs typeface="Comic Sans MS"/>
              </a:rPr>
              <a:t>phonology.</a:t>
            </a:r>
          </a:p>
          <a:p>
            <a:r>
              <a:rPr lang="en-US" sz="2000" dirty="0" smtClean="0">
                <a:solidFill>
                  <a:srgbClr val="3366FF"/>
                </a:solidFill>
                <a:latin typeface="Comic Sans MS"/>
                <a:cs typeface="Comic Sans MS"/>
              </a:rPr>
              <a:t>Cotterell et. al. TACL 201</a:t>
            </a:r>
            <a:r>
              <a:rPr lang="en-US" altLang="zh-TW" sz="2000" dirty="0" smtClean="0">
                <a:solidFill>
                  <a:srgbClr val="3366FF"/>
                </a:solidFill>
                <a:latin typeface="Comic Sans MS"/>
                <a:cs typeface="Comic Sans MS"/>
              </a:rPr>
              <a:t>5</a:t>
            </a:r>
            <a:endParaRPr lang="en-US" sz="2000" dirty="0">
              <a:solidFill>
                <a:srgbClr val="3366FF"/>
              </a:solidFill>
              <a:latin typeface="Comic Sans MS"/>
              <a:cs typeface="Comic Sans MS"/>
            </a:endParaRPr>
          </a:p>
        </p:txBody>
      </p:sp>
    </p:spTree>
    <p:extLst>
      <p:ext uri="{BB962C8B-B14F-4D97-AF65-F5344CB8AC3E}">
        <p14:creationId xmlns:p14="http://schemas.microsoft.com/office/powerpoint/2010/main" val="38611819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xfrm>
            <a:off x="457200" y="274637"/>
            <a:ext cx="8229600" cy="11432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mbria"/>
              <a:buNone/>
            </a:pPr>
            <a:r>
              <a:rPr lang="en" sz="4400" b="0" i="0" u="none" strike="noStrike" cap="none" baseline="0">
                <a:solidFill>
                  <a:schemeClr val="dk1"/>
                </a:solidFill>
                <a:latin typeface="Cambria"/>
                <a:ea typeface="Cambria"/>
                <a:cs typeface="Cambria"/>
                <a:sym typeface="Cambria"/>
              </a:rPr>
              <a:t>A Model of Phonology</a:t>
            </a:r>
          </a:p>
        </p:txBody>
      </p:sp>
      <p:sp>
        <p:nvSpPr>
          <p:cNvPr id="663" name="Shape 663"/>
          <p:cNvSpPr/>
          <p:nvPr/>
        </p:nvSpPr>
        <p:spPr>
          <a:xfrm>
            <a:off x="2078164" y="1469457"/>
            <a:ext cx="1964999" cy="842800"/>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3500" b="0" i="0" u="none" strike="noStrike" cap="none" baseline="0" dirty="0">
                <a:solidFill>
                  <a:srgbClr val="37AAED"/>
                </a:solidFill>
                <a:latin typeface="Calibri"/>
                <a:ea typeface="Calibri"/>
                <a:cs typeface="Calibri"/>
                <a:sym typeface="Calibri"/>
              </a:rPr>
              <a:t>rizaign</a:t>
            </a:r>
          </a:p>
        </p:txBody>
      </p:sp>
      <p:sp>
        <p:nvSpPr>
          <p:cNvPr id="664" name="Shape 664"/>
          <p:cNvSpPr/>
          <p:nvPr/>
        </p:nvSpPr>
        <p:spPr>
          <a:xfrm>
            <a:off x="5197427" y="1469457"/>
            <a:ext cx="1964999" cy="842800"/>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3500" dirty="0" smtClean="0">
                <a:solidFill>
                  <a:srgbClr val="FE2A2A"/>
                </a:solidFill>
                <a:latin typeface="Calibri"/>
                <a:ea typeface="Calibri"/>
                <a:cs typeface="Calibri"/>
                <a:sym typeface="Calibri"/>
              </a:rPr>
              <a:t>ation</a:t>
            </a:r>
            <a:endParaRPr lang="en" sz="3500" b="0" i="0" u="none" strike="noStrike" cap="none" baseline="0" dirty="0">
              <a:solidFill>
                <a:srgbClr val="FE2A2A"/>
              </a:solidFill>
              <a:latin typeface="Calibri"/>
              <a:ea typeface="Calibri"/>
              <a:cs typeface="Calibri"/>
              <a:sym typeface="Calibri"/>
            </a:endParaRPr>
          </a:p>
        </p:txBody>
      </p:sp>
      <p:sp>
        <p:nvSpPr>
          <p:cNvPr id="665" name="Shape 665"/>
          <p:cNvSpPr/>
          <p:nvPr/>
        </p:nvSpPr>
        <p:spPr>
          <a:xfrm>
            <a:off x="3001818" y="2880959"/>
            <a:ext cx="3105728" cy="842800"/>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3000" b="0" i="0" u="none" strike="noStrike" cap="none" baseline="0" dirty="0" smtClean="0">
                <a:solidFill>
                  <a:srgbClr val="37AAED"/>
                </a:solidFill>
                <a:latin typeface="Calibri"/>
                <a:ea typeface="Calibri"/>
                <a:cs typeface="Calibri"/>
                <a:sym typeface="Calibri"/>
              </a:rPr>
              <a:t>rizaign</a:t>
            </a:r>
            <a:r>
              <a:rPr lang="en-US" sz="3000" b="0" i="0" u="none" strike="noStrike" cap="none" baseline="0" dirty="0" smtClean="0">
                <a:solidFill>
                  <a:srgbClr val="37AAED"/>
                </a:solidFill>
                <a:latin typeface="Calibri"/>
                <a:ea typeface="Calibri"/>
                <a:cs typeface="Calibri"/>
                <a:sym typeface="Calibri"/>
              </a:rPr>
              <a:t>#</a:t>
            </a:r>
            <a:r>
              <a:rPr lang="en-US" sz="3000" dirty="0" smtClean="0">
                <a:solidFill>
                  <a:srgbClr val="FE2A2A"/>
                </a:solidFill>
                <a:latin typeface="Calibri"/>
                <a:ea typeface="Calibri"/>
                <a:cs typeface="Calibri"/>
                <a:sym typeface="Calibri"/>
              </a:rPr>
              <a:t>ation</a:t>
            </a:r>
            <a:endParaRPr lang="en" sz="3000" b="0" i="0" u="none" strike="noStrike" cap="none" baseline="0" dirty="0">
              <a:solidFill>
                <a:srgbClr val="FE2A2A"/>
              </a:solidFill>
              <a:latin typeface="Calibri"/>
              <a:ea typeface="Calibri"/>
              <a:cs typeface="Calibri"/>
              <a:sym typeface="Calibri"/>
            </a:endParaRPr>
          </a:p>
        </p:txBody>
      </p:sp>
      <p:sp>
        <p:nvSpPr>
          <p:cNvPr id="666" name="Shape 666"/>
          <p:cNvSpPr/>
          <p:nvPr/>
        </p:nvSpPr>
        <p:spPr>
          <a:xfrm>
            <a:off x="3001819" y="4860031"/>
            <a:ext cx="3071086" cy="842800"/>
          </a:xfrm>
          <a:prstGeom prst="ellipse">
            <a:avLst/>
          </a:prstGeom>
          <a:solidFill>
            <a:schemeClr val="bg1">
              <a:lumMod val="85000"/>
            </a:scheme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lvl="0" algn="ctr">
              <a:buSzPct val="25000"/>
            </a:pPr>
            <a:r>
              <a:rPr lang="en" sz="3200" dirty="0" smtClean="0">
                <a:solidFill>
                  <a:srgbClr val="E013FF"/>
                </a:solidFill>
                <a:latin typeface="Calibri"/>
                <a:ea typeface="Calibri"/>
                <a:cs typeface="Calibri"/>
              </a:rPr>
              <a:t>rεzɪgneɪʃn</a:t>
            </a:r>
            <a:endParaRPr lang="en" sz="3200" dirty="0">
              <a:solidFill>
                <a:srgbClr val="E013FF"/>
              </a:solidFill>
              <a:latin typeface="Calibri"/>
              <a:ea typeface="Calibri"/>
              <a:cs typeface="Calibri"/>
              <a:sym typeface="Calibri"/>
            </a:endParaRPr>
          </a:p>
        </p:txBody>
      </p:sp>
      <p:cxnSp>
        <p:nvCxnSpPr>
          <p:cNvPr id="667" name="Shape 667"/>
          <p:cNvCxnSpPr/>
          <p:nvPr/>
        </p:nvCxnSpPr>
        <p:spPr>
          <a:xfrm flipH="1">
            <a:off x="5101524" y="2233537"/>
            <a:ext cx="450599" cy="788399"/>
          </a:xfrm>
          <a:prstGeom prst="straightConnector1">
            <a:avLst/>
          </a:prstGeom>
          <a:noFill/>
          <a:ln w="50800" cap="flat" cmpd="sng">
            <a:solidFill>
              <a:schemeClr val="dk1"/>
            </a:solidFill>
            <a:prstDash val="solid"/>
            <a:round/>
            <a:headEnd type="none" w="med" len="med"/>
            <a:tailEnd type="stealth" w="lg" len="lg"/>
          </a:ln>
        </p:spPr>
      </p:cxnSp>
      <p:cxnSp>
        <p:nvCxnSpPr>
          <p:cNvPr id="668" name="Shape 668"/>
          <p:cNvCxnSpPr/>
          <p:nvPr/>
        </p:nvCxnSpPr>
        <p:spPr>
          <a:xfrm>
            <a:off x="3482157" y="2233537"/>
            <a:ext cx="561000" cy="788399"/>
          </a:xfrm>
          <a:prstGeom prst="straightConnector1">
            <a:avLst/>
          </a:prstGeom>
          <a:noFill/>
          <a:ln w="50800" cap="flat" cmpd="sng">
            <a:solidFill>
              <a:schemeClr val="dk1"/>
            </a:solidFill>
            <a:prstDash val="solid"/>
            <a:round/>
            <a:headEnd type="none" w="med" len="med"/>
            <a:tailEnd type="stealth" w="lg" len="lg"/>
          </a:ln>
        </p:spPr>
      </p:cxnSp>
      <p:cxnSp>
        <p:nvCxnSpPr>
          <p:cNvPr id="669" name="Shape 669"/>
          <p:cNvCxnSpPr>
            <a:stCxn id="665" idx="4"/>
            <a:endCxn id="666" idx="0"/>
          </p:cNvCxnSpPr>
          <p:nvPr/>
        </p:nvCxnSpPr>
        <p:spPr>
          <a:xfrm flipH="1">
            <a:off x="4537362" y="3723759"/>
            <a:ext cx="17320" cy="1136272"/>
          </a:xfrm>
          <a:prstGeom prst="straightConnector1">
            <a:avLst/>
          </a:prstGeom>
          <a:noFill/>
          <a:ln w="50800" cap="flat" cmpd="sng">
            <a:solidFill>
              <a:schemeClr val="dk1"/>
            </a:solidFill>
            <a:prstDash val="solid"/>
            <a:round/>
            <a:headEnd type="none" w="med" len="med"/>
            <a:tailEnd type="stealth" w="lg" len="lg"/>
          </a:ln>
        </p:spPr>
      </p:cxnSp>
      <p:sp>
        <p:nvSpPr>
          <p:cNvPr id="670" name="Shape 670"/>
          <p:cNvSpPr txBox="1"/>
          <p:nvPr/>
        </p:nvSpPr>
        <p:spPr>
          <a:xfrm>
            <a:off x="2909449" y="5774124"/>
            <a:ext cx="3163455" cy="708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4000" b="0" i="0" u="none" strike="noStrike" cap="none" baseline="0" dirty="0">
                <a:solidFill>
                  <a:schemeClr val="dk1"/>
                </a:solidFill>
                <a:latin typeface="Cambria"/>
                <a:ea typeface="Cambria"/>
                <a:cs typeface="Cambria"/>
                <a:sym typeface="Cambria"/>
              </a:rPr>
              <a:t>“</a:t>
            </a:r>
            <a:r>
              <a:rPr lang="en" sz="4000" b="0" i="0" u="none" strike="noStrike" cap="none" baseline="0" dirty="0" smtClean="0">
                <a:solidFill>
                  <a:schemeClr val="dk1"/>
                </a:solidFill>
                <a:latin typeface="Cambria"/>
                <a:ea typeface="Cambria"/>
                <a:cs typeface="Cambria"/>
                <a:sym typeface="Cambria"/>
              </a:rPr>
              <a:t>resign</a:t>
            </a:r>
            <a:r>
              <a:rPr lang="en-US" sz="4000" b="0" i="0" u="none" strike="noStrike" cap="none" baseline="0" dirty="0" err="1" smtClean="0">
                <a:solidFill>
                  <a:schemeClr val="dk1"/>
                </a:solidFill>
                <a:latin typeface="Cambria"/>
                <a:ea typeface="Cambria"/>
                <a:cs typeface="Cambria"/>
                <a:sym typeface="Cambria"/>
              </a:rPr>
              <a:t>ation</a:t>
            </a:r>
            <a:r>
              <a:rPr lang="en" sz="4000" b="0" i="0" u="none" strike="noStrike" cap="none" baseline="0" dirty="0" smtClean="0">
                <a:solidFill>
                  <a:schemeClr val="dk1"/>
                </a:solidFill>
                <a:latin typeface="Cambria"/>
                <a:ea typeface="Cambria"/>
                <a:cs typeface="Cambria"/>
                <a:sym typeface="Cambria"/>
              </a:rPr>
              <a:t>”</a:t>
            </a:r>
            <a:endParaRPr lang="en" sz="4000" b="0" i="0" u="none" strike="noStrike" cap="none" baseline="0" dirty="0">
              <a:solidFill>
                <a:schemeClr val="dk1"/>
              </a:solidFill>
              <a:latin typeface="Cambria"/>
              <a:ea typeface="Cambria"/>
              <a:cs typeface="Cambria"/>
              <a:sym typeface="Cambria"/>
            </a:endParaRPr>
          </a:p>
        </p:txBody>
      </p:sp>
      <p:sp>
        <p:nvSpPr>
          <p:cNvPr id="671" name="Shape 671"/>
          <p:cNvSpPr txBox="1"/>
          <p:nvPr/>
        </p:nvSpPr>
        <p:spPr>
          <a:xfrm>
            <a:off x="3620375" y="2233534"/>
            <a:ext cx="1839900" cy="492799"/>
          </a:xfrm>
          <a:prstGeom prst="rect">
            <a:avLst/>
          </a:prstGeom>
          <a:solidFill>
            <a:schemeClr val="lt1"/>
          </a:solidFill>
          <a:ln w="381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SzPct val="25000"/>
              <a:buNone/>
            </a:pPr>
            <a:r>
              <a:rPr lang="en" sz="2400" b="0" i="0" u="none" strike="noStrike" cap="none" baseline="0">
                <a:solidFill>
                  <a:srgbClr val="595959"/>
                </a:solidFill>
                <a:latin typeface="Cambria"/>
                <a:ea typeface="Cambria"/>
                <a:cs typeface="Cambria"/>
                <a:sym typeface="Cambria"/>
              </a:rPr>
              <a:t>Concatenate</a:t>
            </a:r>
          </a:p>
        </p:txBody>
      </p:sp>
      <p:sp>
        <p:nvSpPr>
          <p:cNvPr id="673" name="Shape 673"/>
          <p:cNvSpPr txBox="1">
            <a:spLocks noGrp="1"/>
          </p:cNvSpPr>
          <p:nvPr>
            <p:ph type="sldNum" idx="12"/>
          </p:nvPr>
        </p:nvSpPr>
        <p:spPr>
          <a:xfrm>
            <a:off x="6553201" y="6356349"/>
            <a:ext cx="2133599" cy="3652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
              <a:t>24</a:t>
            </a:fld>
            <a:endParaRPr lang="en"/>
          </a:p>
        </p:txBody>
      </p:sp>
      <p:sp>
        <p:nvSpPr>
          <p:cNvPr id="16" name="Shape 654"/>
          <p:cNvSpPr txBox="1"/>
          <p:nvPr/>
        </p:nvSpPr>
        <p:spPr>
          <a:xfrm>
            <a:off x="2874814" y="3913915"/>
            <a:ext cx="3368442" cy="507990"/>
          </a:xfrm>
          <a:prstGeom prst="rect">
            <a:avLst/>
          </a:prstGeom>
          <a:solidFill>
            <a:schemeClr val="lt1"/>
          </a:solidFill>
          <a:ln w="38100"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en" sz="2400" b="0" i="0" u="none" strike="noStrike" cap="none" baseline="0" dirty="0" smtClean="0">
                <a:solidFill>
                  <a:srgbClr val="595959"/>
                </a:solidFill>
                <a:latin typeface="Cambria"/>
                <a:ea typeface="Cambria"/>
                <a:cs typeface="Cambria"/>
                <a:sym typeface="Cambria"/>
              </a:rPr>
              <a:t>Phonology</a:t>
            </a:r>
            <a:r>
              <a:rPr lang="en-US" sz="2400" b="0" i="0" u="none" strike="noStrike" cap="none" baseline="0" dirty="0" smtClean="0">
                <a:solidFill>
                  <a:srgbClr val="595959"/>
                </a:solidFill>
                <a:latin typeface="Cambria"/>
                <a:ea typeface="Cambria"/>
                <a:cs typeface="Cambria"/>
                <a:sym typeface="Cambria"/>
              </a:rPr>
              <a:t> (stochastic)</a:t>
            </a:r>
            <a:endParaRPr lang="en" sz="2400" b="0" i="0" u="none" strike="noStrike" cap="none" baseline="0" dirty="0">
              <a:solidFill>
                <a:srgbClr val="595959"/>
              </a:solidFill>
              <a:latin typeface="Cambria"/>
              <a:ea typeface="Cambria"/>
              <a:cs typeface="Cambria"/>
              <a:sym typeface="Cambria"/>
            </a:endParaRPr>
          </a:p>
        </p:txBody>
      </p:sp>
    </p:spTree>
    <p:extLst>
      <p:ext uri="{BB962C8B-B14F-4D97-AF65-F5344CB8AC3E}">
        <p14:creationId xmlns:p14="http://schemas.microsoft.com/office/powerpoint/2010/main" val="38336163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Phonology</a:t>
            </a:r>
            <a:endParaRPr lang="en-US" dirty="0"/>
          </a:p>
        </p:txBody>
      </p:sp>
      <p:pic>
        <p:nvPicPr>
          <p:cNvPr id="8" name="Picture 7"/>
          <p:cNvPicPr>
            <a:picLocks noChangeAspect="1"/>
          </p:cNvPicPr>
          <p:nvPr/>
        </p:nvPicPr>
        <p:blipFill>
          <a:blip r:embed="rId3"/>
          <a:stretch>
            <a:fillRect/>
          </a:stretch>
        </p:blipFill>
        <p:spPr>
          <a:xfrm>
            <a:off x="6971937" y="1524000"/>
            <a:ext cx="1896278" cy="1896278"/>
          </a:xfrm>
          <a:prstGeom prst="rect">
            <a:avLst/>
          </a:prstGeom>
        </p:spPr>
      </p:pic>
      <p:pic>
        <p:nvPicPr>
          <p:cNvPr id="10" name="Content Placeholder 9"/>
          <p:cNvPicPr>
            <a:picLocks noGrp="1" noChangeAspect="1"/>
          </p:cNvPicPr>
          <p:nvPr>
            <p:ph idx="1"/>
          </p:nvPr>
        </p:nvPicPr>
        <p:blipFill>
          <a:blip r:embed="rId4"/>
          <a:srcRect t="10925" b="10925"/>
          <a:stretch>
            <a:fillRect/>
          </a:stretch>
        </p:blipFill>
        <p:spPr>
          <a:xfrm>
            <a:off x="5643563" y="4648200"/>
            <a:ext cx="3500437" cy="1924050"/>
          </a:xfrm>
        </p:spPr>
      </p:pic>
      <p:pic>
        <p:nvPicPr>
          <p:cNvPr id="11" name="Picture 10"/>
          <p:cNvPicPr>
            <a:picLocks noChangeAspect="1"/>
          </p:cNvPicPr>
          <p:nvPr/>
        </p:nvPicPr>
        <p:blipFill>
          <a:blip r:embed="rId5"/>
          <a:stretch>
            <a:fillRect/>
          </a:stretch>
        </p:blipFill>
        <p:spPr>
          <a:xfrm>
            <a:off x="4613371" y="1668861"/>
            <a:ext cx="2177151" cy="2978739"/>
          </a:xfrm>
          <a:prstGeom prst="rect">
            <a:avLst/>
          </a:prstGeom>
        </p:spPr>
      </p:pic>
      <p:sp>
        <p:nvSpPr>
          <p:cNvPr id="14" name="Content Placeholder 2"/>
          <p:cNvSpPr txBox="1">
            <a:spLocks/>
          </p:cNvSpPr>
          <p:nvPr/>
        </p:nvSpPr>
        <p:spPr>
          <a:xfrm>
            <a:off x="457199" y="1600200"/>
            <a:ext cx="4156172" cy="452596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 system that </a:t>
            </a:r>
            <a:r>
              <a:rPr lang="en-US" b="1" dirty="0" smtClean="0"/>
              <a:t>generates</a:t>
            </a:r>
            <a:r>
              <a:rPr lang="en-US" dirty="0" smtClean="0"/>
              <a:t> exactly those attested forms</a:t>
            </a:r>
          </a:p>
          <a:p>
            <a:r>
              <a:rPr lang="en-US" dirty="0"/>
              <a:t>Primary research program in phonology since the </a:t>
            </a:r>
            <a:r>
              <a:rPr lang="en-US" dirty="0" smtClean="0"/>
              <a:t>1950s</a:t>
            </a:r>
          </a:p>
          <a:p>
            <a:r>
              <a:rPr lang="en-US" b="1" dirty="0" smtClean="0"/>
              <a:t>Example: </a:t>
            </a:r>
            <a:r>
              <a:rPr lang="en-US" dirty="0" smtClean="0"/>
              <a:t>[</a:t>
            </a:r>
            <a:r>
              <a:rPr lang="en-US" dirty="0" err="1" smtClean="0">
                <a:solidFill>
                  <a:schemeClr val="accent1">
                    <a:lumMod val="60000"/>
                    <a:lumOff val="40000"/>
                  </a:schemeClr>
                </a:solidFill>
              </a:rPr>
              <a:t>rezɪɡn</a:t>
            </a:r>
            <a:r>
              <a:rPr lang="en-US" dirty="0" err="1" smtClean="0">
                <a:solidFill>
                  <a:srgbClr val="FF0000"/>
                </a:solidFill>
              </a:rPr>
              <a:t>eɪʃən</a:t>
            </a:r>
            <a:r>
              <a:rPr lang="en-US" dirty="0" smtClean="0"/>
              <a:t>] “resignation” and </a:t>
            </a:r>
            <a:r>
              <a:rPr lang="en-US" dirty="0"/>
              <a:t>[</a:t>
            </a:r>
            <a:r>
              <a:rPr lang="en-US" dirty="0" err="1" smtClean="0">
                <a:solidFill>
                  <a:srgbClr val="37AAED"/>
                </a:solidFill>
              </a:rPr>
              <a:t>rizain</a:t>
            </a:r>
            <a:r>
              <a:rPr lang="en-US" dirty="0" err="1" smtClean="0">
                <a:solidFill>
                  <a:srgbClr val="FF0000"/>
                </a:solidFill>
              </a:rPr>
              <a:t>z</a:t>
            </a:r>
            <a:r>
              <a:rPr lang="en-US" dirty="0" smtClean="0"/>
              <a:t>] “resigns” </a:t>
            </a:r>
            <a:endParaRPr lang="en-US" dirty="0"/>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25</a:t>
            </a:fld>
            <a:endParaRPr lang="en-US"/>
          </a:p>
        </p:txBody>
      </p:sp>
    </p:spTree>
    <p:extLst>
      <p:ext uri="{BB962C8B-B14F-4D97-AF65-F5344CB8AC3E}">
        <p14:creationId xmlns:p14="http://schemas.microsoft.com/office/powerpoint/2010/main" val="2745898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matters</a:t>
            </a:r>
            <a:endParaRPr lang="en-US" dirty="0"/>
          </a:p>
        </p:txBody>
      </p:sp>
      <p:sp>
        <p:nvSpPr>
          <p:cNvPr id="3" name="Content Placeholder 2"/>
          <p:cNvSpPr>
            <a:spLocks noGrp="1"/>
          </p:cNvSpPr>
          <p:nvPr>
            <p:ph idx="1"/>
          </p:nvPr>
        </p:nvSpPr>
        <p:spPr/>
        <p:txBody>
          <a:bodyPr>
            <a:normAutofit fontScale="92500"/>
          </a:bodyPr>
          <a:lstStyle/>
          <a:p>
            <a:r>
              <a:rPr lang="en-US" dirty="0" smtClean="0"/>
              <a:t>Linguists hand engineer phonological grammars </a:t>
            </a:r>
          </a:p>
          <a:p>
            <a:r>
              <a:rPr lang="en-US" b="1" dirty="0" smtClean="0"/>
              <a:t>Linguistically Interesting: </a:t>
            </a:r>
            <a:r>
              <a:rPr lang="en-US" dirty="0" smtClean="0"/>
              <a:t>can we create an automated </a:t>
            </a:r>
            <a:r>
              <a:rPr lang="en-US" dirty="0" err="1" smtClean="0"/>
              <a:t>phonologist</a:t>
            </a:r>
            <a:r>
              <a:rPr lang="en-US" dirty="0" smtClean="0"/>
              <a:t>?</a:t>
            </a:r>
          </a:p>
          <a:p>
            <a:r>
              <a:rPr lang="en-US" b="1" dirty="0" smtClean="0"/>
              <a:t>Cognitively Interesting</a:t>
            </a:r>
            <a:r>
              <a:rPr lang="en-US" dirty="0" smtClean="0"/>
              <a:t>: can we model how babies learn phonology? </a:t>
            </a:r>
          </a:p>
          <a:p>
            <a:r>
              <a:rPr lang="en-US" b="1" dirty="0"/>
              <a:t>“</a:t>
            </a:r>
            <a:r>
              <a:rPr lang="en-US" b="1" dirty="0" err="1"/>
              <a:t>Engineeringly</a:t>
            </a:r>
            <a:r>
              <a:rPr lang="en-US" b="1" dirty="0"/>
              <a:t>” Interesting: </a:t>
            </a:r>
            <a:r>
              <a:rPr lang="en-US" dirty="0" smtClean="0"/>
              <a:t>can we analyze and generate words we haven’t heard before? (i.e., matrix completion for large vocabularies)</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26</a:t>
            </a:fld>
            <a:endParaRPr lang="en-US"/>
          </a:p>
        </p:txBody>
      </p:sp>
    </p:spTree>
    <p:extLst>
      <p:ext uri="{BB962C8B-B14F-4D97-AF65-F5344CB8AC3E}">
        <p14:creationId xmlns:p14="http://schemas.microsoft.com/office/powerpoint/2010/main" val="14484391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Probability </a:t>
            </a:r>
            <a:r>
              <a:rPr lang="en-US" dirty="0"/>
              <a:t>Model </a:t>
            </a:r>
          </a:p>
        </p:txBody>
      </p:sp>
      <p:sp>
        <p:nvSpPr>
          <p:cNvPr id="3" name="Content Placeholder 2"/>
          <p:cNvSpPr>
            <a:spLocks noGrp="1"/>
          </p:cNvSpPr>
          <p:nvPr>
            <p:ph sz="half" idx="1"/>
          </p:nvPr>
        </p:nvSpPr>
        <p:spPr>
          <a:xfrm>
            <a:off x="457200" y="1600199"/>
            <a:ext cx="8229600" cy="4466819"/>
          </a:xfrm>
        </p:spPr>
        <p:txBody>
          <a:bodyPr>
            <a:normAutofit/>
          </a:bodyPr>
          <a:lstStyle/>
          <a:p>
            <a:r>
              <a:rPr lang="en-US" dirty="0" smtClean="0"/>
              <a:t>Describes the generating process of the observed surface words:</a:t>
            </a:r>
          </a:p>
          <a:p>
            <a:pPr lvl="1"/>
            <a:r>
              <a:rPr lang="en-US" altLang="zh-CN" dirty="0" smtClean="0"/>
              <a:t>We </a:t>
            </a:r>
            <a:r>
              <a:rPr lang="en-US" dirty="0" smtClean="0"/>
              <a:t>model </a:t>
            </a:r>
            <a:r>
              <a:rPr lang="en-US" dirty="0"/>
              <a:t>the </a:t>
            </a:r>
            <a:r>
              <a:rPr lang="en-US" dirty="0" smtClean="0"/>
              <a:t>morpheme </a:t>
            </a:r>
            <a:r>
              <a:rPr lang="en-US" i="1" dirty="0"/>
              <a:t>M (a) ∈ </a:t>
            </a:r>
            <a:r>
              <a:rPr lang="en-US" dirty="0">
                <a:latin typeface="Apple Chancery"/>
                <a:cs typeface="Apple Chancery"/>
              </a:rPr>
              <a:t>M</a:t>
            </a:r>
            <a:r>
              <a:rPr lang="en-US" dirty="0"/>
              <a:t> as an IID sample from a </a:t>
            </a:r>
            <a:r>
              <a:rPr lang="en-US" i="1" dirty="0" smtClean="0"/>
              <a:t>probability </a:t>
            </a:r>
            <a:r>
              <a:rPr lang="en-US" i="1" dirty="0"/>
              <a:t>distribution M</a:t>
            </a:r>
            <a:r>
              <a:rPr lang="en-US" i="1" baseline="-25000" dirty="0"/>
              <a:t>φ</a:t>
            </a:r>
            <a:r>
              <a:rPr lang="en-US" i="1" dirty="0"/>
              <a:t> (m)</a:t>
            </a:r>
            <a:r>
              <a:rPr lang="en-US" dirty="0" smtClean="0"/>
              <a:t>.</a:t>
            </a:r>
          </a:p>
          <a:p>
            <a:pPr lvl="1"/>
            <a:r>
              <a:rPr lang="en-US" dirty="0" smtClean="0"/>
              <a:t>We model </a:t>
            </a:r>
            <a:r>
              <a:rPr lang="en-US" dirty="0"/>
              <a:t>the surface form </a:t>
            </a:r>
            <a:r>
              <a:rPr lang="en-US" i="1" dirty="0"/>
              <a:t>S(u)</a:t>
            </a:r>
            <a:r>
              <a:rPr lang="en-US" dirty="0"/>
              <a:t> </a:t>
            </a:r>
            <a:r>
              <a:rPr lang="en-US" dirty="0" smtClean="0"/>
              <a:t>as </a:t>
            </a:r>
            <a:r>
              <a:rPr lang="en-US" dirty="0"/>
              <a:t>a sample from a </a:t>
            </a:r>
            <a:r>
              <a:rPr lang="en-US" i="1" dirty="0"/>
              <a:t>conditional distribution S</a:t>
            </a:r>
            <a:r>
              <a:rPr lang="en-US" i="1" baseline="-25000" dirty="0"/>
              <a:t>θ</a:t>
            </a:r>
            <a:r>
              <a:rPr lang="en-US" i="1" dirty="0"/>
              <a:t>(s | u) </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pPr>
                <a:defRPr/>
              </a:pPr>
              <a:t>27</a:t>
            </a:fld>
            <a:endParaRPr lang="en-US"/>
          </a:p>
        </p:txBody>
      </p:sp>
    </p:spTree>
    <p:extLst>
      <p:ext uri="{BB962C8B-B14F-4D97-AF65-F5344CB8AC3E}">
        <p14:creationId xmlns:p14="http://schemas.microsoft.com/office/powerpoint/2010/main" val="2503946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Generative Story</a:t>
            </a:r>
            <a:endParaRPr lang="en-US" dirty="0"/>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pPr>
                <a:defRPr/>
              </a:pPr>
              <a:t>28</a:t>
            </a:fld>
            <a:endParaRPr lang="en-US"/>
          </a:p>
        </p:txBody>
      </p:sp>
      <p:sp>
        <p:nvSpPr>
          <p:cNvPr id="6" name="Text Placeholder 3"/>
          <p:cNvSpPr>
            <a:spLocks noGrp="1"/>
          </p:cNvSpPr>
          <p:nvPr>
            <p:ph type="body" sz="half" idx="2"/>
          </p:nvPr>
        </p:nvSpPr>
        <p:spPr>
          <a:xfrm>
            <a:off x="457200" y="1417638"/>
            <a:ext cx="8229600" cy="4810125"/>
          </a:xfrm>
        </p:spPr>
        <p:txBody>
          <a:bodyPr>
            <a:normAutofit/>
          </a:bodyPr>
          <a:lstStyle/>
          <a:p>
            <a:r>
              <a:rPr lang="en-US" dirty="0" smtClean="0"/>
              <a:t>The process of generating a surface word:</a:t>
            </a:r>
          </a:p>
          <a:p>
            <a:pPr lvl="1"/>
            <a:r>
              <a:rPr lang="en-US" sz="2600" dirty="0"/>
              <a:t>Sample </a:t>
            </a:r>
            <a:r>
              <a:rPr lang="en-US" sz="2600" dirty="0" smtClean="0"/>
              <a:t>the parameters </a:t>
            </a:r>
            <a:r>
              <a:rPr lang="en-US" sz="2600" dirty="0" err="1" smtClean="0"/>
              <a:t>φ</a:t>
            </a:r>
            <a:r>
              <a:rPr lang="en-US" sz="2600" dirty="0" smtClean="0"/>
              <a:t> </a:t>
            </a:r>
            <a:r>
              <a:rPr lang="en-US" sz="2600" dirty="0"/>
              <a:t>and </a:t>
            </a:r>
            <a:r>
              <a:rPr lang="en-US" sz="2600" dirty="0" err="1"/>
              <a:t>θ</a:t>
            </a:r>
            <a:r>
              <a:rPr lang="en-US" sz="2600" dirty="0"/>
              <a:t> from </a:t>
            </a:r>
            <a:r>
              <a:rPr lang="en-US" sz="2600" dirty="0" smtClean="0"/>
              <a:t>priors. </a:t>
            </a:r>
            <a:endParaRPr lang="en-US" sz="2600" dirty="0"/>
          </a:p>
          <a:p>
            <a:pPr lvl="1"/>
            <a:r>
              <a:rPr lang="en-US" sz="2600" dirty="0" smtClean="0"/>
              <a:t>For each abstract morpheme </a:t>
            </a:r>
            <a:r>
              <a:rPr lang="en-US" sz="2600" i="1" dirty="0" err="1" smtClean="0"/>
              <a:t>a</a:t>
            </a:r>
            <a:r>
              <a:rPr lang="en-US" sz="2600" i="1" dirty="0" err="1"/>
              <a:t>∈A</a:t>
            </a:r>
            <a:r>
              <a:rPr lang="en-US" sz="2600" dirty="0" smtClean="0"/>
              <a:t>, Sample the morph </a:t>
            </a:r>
            <a:r>
              <a:rPr lang="en-US" sz="2600" i="1" dirty="0" smtClean="0"/>
              <a:t>M</a:t>
            </a:r>
            <a:r>
              <a:rPr lang="en-US" sz="2600" i="1" dirty="0"/>
              <a:t>(a)∼M</a:t>
            </a:r>
            <a:r>
              <a:rPr lang="en-US" sz="2600" i="1" baseline="-25000" dirty="0"/>
              <a:t>φ</a:t>
            </a:r>
            <a:r>
              <a:rPr lang="en-US" sz="2600" dirty="0"/>
              <a:t>. </a:t>
            </a:r>
          </a:p>
          <a:p>
            <a:pPr lvl="1"/>
            <a:r>
              <a:rPr lang="en-US" sz="2600" dirty="0" smtClean="0"/>
              <a:t>Whenever a new abstract word     =</a:t>
            </a:r>
            <a:r>
              <a:rPr lang="en-US" sz="2600" dirty="0"/>
              <a:t>a</a:t>
            </a:r>
            <a:r>
              <a:rPr lang="en-US" sz="2600" baseline="-25000" dirty="0"/>
              <a:t>1</a:t>
            </a:r>
            <a:r>
              <a:rPr lang="en-US" sz="2600" dirty="0"/>
              <a:t>,a</a:t>
            </a:r>
            <a:r>
              <a:rPr lang="en-US" sz="2600" baseline="-25000" dirty="0"/>
              <a:t>2</a:t>
            </a:r>
            <a:r>
              <a:rPr lang="en-US" sz="2600" dirty="0"/>
              <a:t>··· </a:t>
            </a:r>
            <a:r>
              <a:rPr lang="en-US" sz="2600" dirty="0" smtClean="0"/>
              <a:t>must </a:t>
            </a:r>
            <a:r>
              <a:rPr lang="en-US" sz="2600" dirty="0"/>
              <a:t>be pronounced for the first time, </a:t>
            </a:r>
            <a:r>
              <a:rPr lang="en-US" sz="2600" dirty="0" smtClean="0"/>
              <a:t>construct its underlying form </a:t>
            </a:r>
            <a:r>
              <a:rPr lang="en-US" sz="2600" i="1" dirty="0" smtClean="0"/>
              <a:t>u</a:t>
            </a:r>
            <a:r>
              <a:rPr lang="en-US" sz="2600" dirty="0" smtClean="0"/>
              <a:t> by concatenating the morphs </a:t>
            </a:r>
            <a:r>
              <a:rPr lang="en-US" sz="2600" i="1" dirty="0"/>
              <a:t>M(</a:t>
            </a:r>
            <a:r>
              <a:rPr lang="en-US" sz="2600" i="1" dirty="0" smtClean="0"/>
              <a:t>a</a:t>
            </a:r>
            <a:r>
              <a:rPr lang="en-US" sz="2600" i="1" baseline="-25000" dirty="0" smtClean="0"/>
              <a:t>1</a:t>
            </a:r>
            <a:r>
              <a:rPr lang="en-US" sz="2600" i="1" dirty="0" smtClean="0"/>
              <a:t>),M</a:t>
            </a:r>
            <a:r>
              <a:rPr lang="en-US" sz="2600" i="1" dirty="0"/>
              <a:t>(</a:t>
            </a:r>
            <a:r>
              <a:rPr lang="en-US" sz="2600" i="1" dirty="0" smtClean="0"/>
              <a:t>a</a:t>
            </a:r>
            <a:r>
              <a:rPr lang="en-US" sz="2600" i="1" baseline="-25000" dirty="0" smtClean="0"/>
              <a:t>2</a:t>
            </a:r>
            <a:r>
              <a:rPr lang="en-US" sz="2600" i="1" dirty="0" smtClean="0"/>
              <a:t>)</a:t>
            </a:r>
            <a:r>
              <a:rPr lang="en-US" sz="2600" dirty="0"/>
              <a:t> ··· </a:t>
            </a:r>
            <a:r>
              <a:rPr lang="en-US" sz="2600" dirty="0" smtClean="0"/>
              <a:t>, </a:t>
            </a:r>
            <a:r>
              <a:rPr lang="en-US" sz="2600" dirty="0"/>
              <a:t>and </a:t>
            </a:r>
            <a:r>
              <a:rPr lang="en-US" sz="2600" dirty="0" smtClean="0"/>
              <a:t>sample the surface word </a:t>
            </a:r>
            <a:r>
              <a:rPr lang="en-US" sz="2600" i="1" dirty="0"/>
              <a:t>S(u) ∼ S</a:t>
            </a:r>
            <a:r>
              <a:rPr lang="en-US" sz="2600" i="1" baseline="-25000" dirty="0"/>
              <a:t>θ</a:t>
            </a:r>
            <a:r>
              <a:rPr lang="en-US" sz="2600" i="1" dirty="0"/>
              <a:t>(· | u)</a:t>
            </a:r>
            <a:r>
              <a:rPr lang="en-US" sz="2600" dirty="0"/>
              <a:t>. </a:t>
            </a:r>
            <a:endParaRPr lang="en-US" sz="2600" dirty="0" smtClean="0"/>
          </a:p>
          <a:p>
            <a:pPr lvl="1"/>
            <a:r>
              <a:rPr lang="en-US" sz="2600" dirty="0" smtClean="0"/>
              <a:t>Reuse </a:t>
            </a:r>
            <a:r>
              <a:rPr lang="en-US" sz="2600" dirty="0"/>
              <a:t>this </a:t>
            </a:r>
            <a:r>
              <a:rPr lang="en-US" sz="2600" i="1" dirty="0"/>
              <a:t>S(u)</a:t>
            </a:r>
            <a:r>
              <a:rPr lang="en-US" sz="2600" dirty="0"/>
              <a:t> in future. </a:t>
            </a:r>
          </a:p>
        </p:txBody>
      </p:sp>
      <p:graphicFrame>
        <p:nvGraphicFramePr>
          <p:cNvPr id="7" name="Object 6"/>
          <p:cNvGraphicFramePr>
            <a:graphicFrameLocks noChangeAspect="1"/>
          </p:cNvGraphicFramePr>
          <p:nvPr>
            <p:extLst>
              <p:ext uri="{D42A27DB-BD31-4B8C-83A1-F6EECF244321}">
                <p14:modId xmlns:p14="http://schemas.microsoft.com/office/powerpoint/2010/main" val="254228050"/>
              </p:ext>
            </p:extLst>
          </p:nvPr>
        </p:nvGraphicFramePr>
        <p:xfrm>
          <a:off x="5786833" y="3272908"/>
          <a:ext cx="307001" cy="521902"/>
        </p:xfrm>
        <a:graphic>
          <a:graphicData uri="http://schemas.openxmlformats.org/presentationml/2006/ole">
            <mc:AlternateContent xmlns:mc="http://schemas.openxmlformats.org/markup-compatibility/2006">
              <mc:Choice xmlns:v="urn:schemas-microsoft-com:vml" Requires="v">
                <p:oleObj spid="_x0000_s2049" name="Equation" r:id="rId3" imgW="127000" imgH="215900" progId="Equation.3">
                  <p:embed/>
                </p:oleObj>
              </mc:Choice>
              <mc:Fallback>
                <p:oleObj name="Equation" r:id="rId3" imgW="127000" imgH="215900" progId="Equation.3">
                  <p:embed/>
                  <p:pic>
                    <p:nvPicPr>
                      <p:cNvPr id="0" name=""/>
                      <p:cNvPicPr/>
                      <p:nvPr/>
                    </p:nvPicPr>
                    <p:blipFill>
                      <a:blip r:embed="rId4"/>
                      <a:stretch>
                        <a:fillRect/>
                      </a:stretch>
                    </p:blipFill>
                    <p:spPr>
                      <a:xfrm>
                        <a:off x="5786833" y="3272908"/>
                        <a:ext cx="307001" cy="521902"/>
                      </a:xfrm>
                      <a:prstGeom prst="rect">
                        <a:avLst/>
                      </a:prstGeom>
                    </p:spPr>
                  </p:pic>
                </p:oleObj>
              </mc:Fallback>
            </mc:AlternateContent>
          </a:graphicData>
        </a:graphic>
      </p:graphicFrame>
    </p:spTree>
    <p:extLst>
      <p:ext uri="{BB962C8B-B14F-4D97-AF65-F5344CB8AC3E}">
        <p14:creationId xmlns:p14="http://schemas.microsoft.com/office/powerpoint/2010/main" val="5430280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Probability?</a:t>
            </a:r>
            <a:endParaRPr lang="en-US" dirty="0"/>
          </a:p>
        </p:txBody>
      </p:sp>
      <p:sp>
        <p:nvSpPr>
          <p:cNvPr id="3" name="Content Placeholder 2"/>
          <p:cNvSpPr>
            <a:spLocks noGrp="1"/>
          </p:cNvSpPr>
          <p:nvPr>
            <p:ph idx="1"/>
          </p:nvPr>
        </p:nvSpPr>
        <p:spPr>
          <a:xfrm>
            <a:off x="273756" y="1642533"/>
            <a:ext cx="8229600" cy="4525963"/>
          </a:xfrm>
        </p:spPr>
        <p:txBody>
          <a:bodyPr>
            <a:normAutofit lnSpcReduction="10000"/>
          </a:bodyPr>
          <a:lstStyle/>
          <a:p>
            <a:r>
              <a:rPr lang="en-US" dirty="0" smtClean="0"/>
              <a:t>A language’s morphology and phonology are deterministic</a:t>
            </a:r>
          </a:p>
          <a:p>
            <a:r>
              <a:rPr lang="en-US" b="1" dirty="0" smtClean="0"/>
              <a:t>Advantages:</a:t>
            </a:r>
          </a:p>
          <a:p>
            <a:pPr lvl="1"/>
            <a:r>
              <a:rPr lang="en-US" dirty="0" smtClean="0"/>
              <a:t>Soft models admit efficient learning and inference</a:t>
            </a:r>
          </a:p>
          <a:p>
            <a:pPr lvl="1"/>
            <a:r>
              <a:rPr lang="en-US" dirty="0" smtClean="0"/>
              <a:t>Quantification of irregularity (“sing” and “sang”)</a:t>
            </a:r>
            <a:endParaRPr lang="en-US" dirty="0"/>
          </a:p>
          <a:p>
            <a:r>
              <a:rPr lang="en-US" dirty="0" smtClean="0"/>
              <a:t>Our use is </a:t>
            </a:r>
            <a:r>
              <a:rPr lang="en-US" dirty="0"/>
              <a:t>o</a:t>
            </a:r>
            <a:r>
              <a:rPr lang="en-US" dirty="0" smtClean="0"/>
              <a:t>rthogonal to </a:t>
            </a:r>
            <a:r>
              <a:rPr lang="en-US" dirty="0" err="1" smtClean="0"/>
              <a:t>phonologists</a:t>
            </a:r>
            <a:r>
              <a:rPr lang="en-US" dirty="0" smtClean="0"/>
              <a:t>’ use of probability, e.g., to explain gradient phenomena </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29</a:t>
            </a:fld>
            <a:endParaRPr lang="en-US"/>
          </a:p>
        </p:txBody>
      </p:sp>
    </p:spTree>
    <p:extLst>
      <p:ext uri="{BB962C8B-B14F-4D97-AF65-F5344CB8AC3E}">
        <p14:creationId xmlns:p14="http://schemas.microsoft.com/office/powerpoint/2010/main" val="34561974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jor_levels_of_linguistic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3" y="1251125"/>
            <a:ext cx="3832412" cy="3832412"/>
          </a:xfrm>
          <a:prstGeom prst="rect">
            <a:avLst/>
          </a:prstGeom>
        </p:spPr>
      </p:pic>
      <p:sp>
        <p:nvSpPr>
          <p:cNvPr id="2" name="Title 1"/>
          <p:cNvSpPr>
            <a:spLocks noGrp="1"/>
          </p:cNvSpPr>
          <p:nvPr>
            <p:ph type="title"/>
          </p:nvPr>
        </p:nvSpPr>
        <p:spPr/>
        <p:txBody>
          <a:bodyPr/>
          <a:lstStyle/>
          <a:p>
            <a:r>
              <a:rPr lang="en-US" dirty="0" smtClean="0"/>
              <a:t>What is Phonology?</a:t>
            </a:r>
            <a:endParaRPr lang="en-US" dirty="0"/>
          </a:p>
        </p:txBody>
      </p:sp>
      <p:sp>
        <p:nvSpPr>
          <p:cNvPr id="8" name="Oval 7"/>
          <p:cNvSpPr/>
          <p:nvPr/>
        </p:nvSpPr>
        <p:spPr>
          <a:xfrm>
            <a:off x="361160" y="1461855"/>
            <a:ext cx="3360616" cy="338992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pPr>
              <a:defRPr/>
            </a:pPr>
            <a:fld id="{0E11CC8F-329F-8C41-AC6A-3ECAF67E5476}" type="slidenum">
              <a:rPr lang="en-US" smtClean="0"/>
              <a:pPr>
                <a:defRPr/>
              </a:pPr>
              <a:t>3</a:t>
            </a:fld>
            <a:endParaRPr lang="en-US"/>
          </a:p>
        </p:txBody>
      </p:sp>
    </p:spTree>
    <p:extLst>
      <p:ext uri="{BB962C8B-B14F-4D97-AF65-F5344CB8AC3E}">
        <p14:creationId xmlns:p14="http://schemas.microsoft.com/office/powerpoint/2010/main" val="20653755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789562" y="3065300"/>
            <a:ext cx="1789562"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4" name="TextBox 23"/>
          <p:cNvSpPr txBox="1"/>
          <p:nvPr/>
        </p:nvSpPr>
        <p:spPr>
          <a:xfrm>
            <a:off x="-952475" y="1535745"/>
            <a:ext cx="1789561"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3" name="TextBox 22"/>
          <p:cNvSpPr txBox="1"/>
          <p:nvPr/>
        </p:nvSpPr>
        <p:spPr>
          <a:xfrm>
            <a:off x="837086" y="1531721"/>
            <a:ext cx="197641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smtClean="0"/>
              <a:t>Phonology as an Edit Process</a:t>
            </a:r>
            <a:endParaRPr lang="en-US" dirty="0"/>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r</a:t>
            </a:r>
            <a:endParaRPr lang="en-US" sz="5000" dirty="0">
              <a:solidFill>
                <a:schemeClr val="accent1">
                  <a:lumMod val="60000"/>
                  <a:lumOff val="40000"/>
                </a:schemeClr>
              </a:solidFill>
            </a:endParaRPr>
          </a:p>
        </p:txBody>
      </p:sp>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chemeClr val="accent1">
                    <a:lumMod val="60000"/>
                    <a:lumOff val="40000"/>
                  </a:schemeClr>
                </a:solidFill>
              </a:rPr>
              <a:t>i</a:t>
            </a: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z</a:t>
            </a:r>
            <a:endParaRPr lang="en-US" sz="5000" dirty="0">
              <a:solidFill>
                <a:schemeClr val="accent1">
                  <a:lumMod val="60000"/>
                  <a:lumOff val="40000"/>
                </a:schemeClr>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a</a:t>
            </a:r>
            <a:endParaRPr lang="en-US" sz="5000" dirty="0">
              <a:solidFill>
                <a:schemeClr val="accent1">
                  <a:lumMod val="60000"/>
                  <a:lumOff val="40000"/>
                </a:schemeClr>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accent1">
                    <a:lumMod val="60000"/>
                    <a:lumOff val="40000"/>
                  </a:schemeClr>
                </a:solidFill>
              </a:rPr>
              <a:t>i</a:t>
            </a:r>
            <a:endParaRPr lang="en-US" sz="5000" dirty="0">
              <a:solidFill>
                <a:schemeClr val="accent1">
                  <a:lumMod val="60000"/>
                  <a:lumOff val="40000"/>
                </a:schemeClr>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g</a:t>
            </a:r>
            <a:endParaRPr lang="en-US" sz="5000" dirty="0">
              <a:solidFill>
                <a:schemeClr val="accent1">
                  <a:lumMod val="60000"/>
                  <a:lumOff val="40000"/>
                </a:schemeClr>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594718" y="2944866"/>
            <a:ext cx="448852"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30</a:t>
            </a:fld>
            <a:endParaRPr lang="en-US"/>
          </a:p>
        </p:txBody>
      </p:sp>
    </p:spTree>
    <p:extLst>
      <p:ext uri="{BB962C8B-B14F-4D97-AF65-F5344CB8AC3E}">
        <p14:creationId xmlns:p14="http://schemas.microsoft.com/office/powerpoint/2010/main" val="41761039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977124" y="1545231"/>
            <a:ext cx="1789561"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4" name="TextBox 23"/>
          <p:cNvSpPr txBox="1"/>
          <p:nvPr/>
        </p:nvSpPr>
        <p:spPr>
          <a:xfrm>
            <a:off x="-992471" y="3099201"/>
            <a:ext cx="1789562"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19" name="TextBox 18"/>
          <p:cNvSpPr txBox="1"/>
          <p:nvPr/>
        </p:nvSpPr>
        <p:spPr>
          <a:xfrm>
            <a:off x="812437" y="1545231"/>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chemeClr val="accent1">
                    <a:lumMod val="60000"/>
                    <a:lumOff val="40000"/>
                  </a:schemeClr>
                </a:solidFill>
              </a:rPr>
              <a:t>r</a:t>
            </a:r>
          </a:p>
        </p:txBody>
      </p:sp>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i</a:t>
            </a:r>
            <a:endParaRPr lang="en-US" sz="5000" dirty="0">
              <a:solidFill>
                <a:schemeClr val="accent1">
                  <a:lumMod val="60000"/>
                  <a:lumOff val="40000"/>
                </a:schemeClr>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z</a:t>
            </a:r>
            <a:endParaRPr lang="en-US" sz="5000" dirty="0">
              <a:solidFill>
                <a:schemeClr val="accent1">
                  <a:lumMod val="60000"/>
                  <a:lumOff val="40000"/>
                </a:schemeClr>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a</a:t>
            </a:r>
            <a:endParaRPr lang="en-US" sz="5000" dirty="0">
              <a:solidFill>
                <a:schemeClr val="accent1">
                  <a:lumMod val="60000"/>
                  <a:lumOff val="40000"/>
                </a:schemeClr>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accent1">
                    <a:lumMod val="60000"/>
                    <a:lumOff val="40000"/>
                  </a:schemeClr>
                </a:solidFill>
              </a:rPr>
              <a:t>i</a:t>
            </a:r>
            <a:endParaRPr lang="en-US" sz="5000" dirty="0">
              <a:solidFill>
                <a:schemeClr val="accent1">
                  <a:lumMod val="60000"/>
                  <a:lumOff val="40000"/>
                </a:schemeClr>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chemeClr val="accent1">
                    <a:lumMod val="60000"/>
                    <a:lumOff val="40000"/>
                  </a:schemeClr>
                </a:solidFill>
              </a:rPr>
              <a:t>g</a:t>
            </a: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n</a:t>
            </a:r>
            <a:endParaRPr lang="en-US" sz="5000" dirty="0">
              <a:solidFill>
                <a:schemeClr val="accent1">
                  <a:lumMod val="60000"/>
                  <a:lumOff val="40000"/>
                </a:schemeClr>
              </a:solidFill>
            </a:endParaRPr>
          </a:p>
        </p:txBody>
      </p:sp>
      <p:sp>
        <p:nvSpPr>
          <p:cNvPr id="18" name="Down Arrow 17"/>
          <p:cNvSpPr/>
          <p:nvPr/>
        </p:nvSpPr>
        <p:spPr>
          <a:xfrm rot="9929825">
            <a:off x="1876624" y="2952645"/>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16" name="TextBox 15"/>
          <p:cNvSpPr txBox="1"/>
          <p:nvPr/>
        </p:nvSpPr>
        <p:spPr>
          <a:xfrm rot="20107705">
            <a:off x="345046" y="3029701"/>
            <a:ext cx="78135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31</a:t>
            </a:fld>
            <a:endParaRPr lang="en-US"/>
          </a:p>
        </p:txBody>
      </p:sp>
    </p:spTree>
    <p:extLst>
      <p:ext uri="{BB962C8B-B14F-4D97-AF65-F5344CB8AC3E}">
        <p14:creationId xmlns:p14="http://schemas.microsoft.com/office/powerpoint/2010/main" val="4999262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79469" y="1545231"/>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4" name="TextBox 23"/>
          <p:cNvSpPr txBox="1"/>
          <p:nvPr/>
        </p:nvSpPr>
        <p:spPr>
          <a:xfrm>
            <a:off x="-173492" y="3087367"/>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19" name="TextBox 18"/>
          <p:cNvSpPr txBox="1"/>
          <p:nvPr/>
        </p:nvSpPr>
        <p:spPr>
          <a:xfrm>
            <a:off x="1847216" y="1545231"/>
            <a:ext cx="1878604"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r</a:t>
            </a:r>
            <a:endParaRPr lang="en-US" sz="5000" dirty="0">
              <a:solidFill>
                <a:schemeClr val="accent1">
                  <a:lumMod val="60000"/>
                  <a:lumOff val="40000"/>
                </a:schemeClr>
              </a:solidFill>
            </a:endParaRPr>
          </a:p>
        </p:txBody>
      </p:sp>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37AAED"/>
                </a:solidFill>
              </a:rPr>
              <a:t>i</a:t>
            </a: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37AAED"/>
                </a:solidFill>
              </a:rPr>
              <a:t>n</a:t>
            </a:r>
          </a:p>
        </p:txBody>
      </p:sp>
      <p:sp>
        <p:nvSpPr>
          <p:cNvPr id="18" name="Down Arrow 17"/>
          <p:cNvSpPr/>
          <p:nvPr/>
        </p:nvSpPr>
        <p:spPr>
          <a:xfrm rot="9929825">
            <a:off x="2638368" y="2919074"/>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1" name="Rectangle 20"/>
          <p:cNvSpPr/>
          <p:nvPr/>
        </p:nvSpPr>
        <p:spPr>
          <a:xfrm>
            <a:off x="1968436" y="3147318"/>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16" name="TextBox 15"/>
          <p:cNvSpPr txBox="1"/>
          <p:nvPr/>
        </p:nvSpPr>
        <p:spPr>
          <a:xfrm rot="20107705">
            <a:off x="1374124" y="2902700"/>
            <a:ext cx="78135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32</a:t>
            </a:fld>
            <a:endParaRPr lang="en-US"/>
          </a:p>
        </p:txBody>
      </p:sp>
    </p:spTree>
    <p:extLst>
      <p:ext uri="{BB962C8B-B14F-4D97-AF65-F5344CB8AC3E}">
        <p14:creationId xmlns:p14="http://schemas.microsoft.com/office/powerpoint/2010/main" val="3779076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87114" y="154751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4" name="TextBox 23"/>
          <p:cNvSpPr txBox="1"/>
          <p:nvPr/>
        </p:nvSpPr>
        <p:spPr>
          <a:xfrm>
            <a:off x="799068" y="3078092"/>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19" name="TextBox 18"/>
          <p:cNvSpPr txBox="1"/>
          <p:nvPr/>
        </p:nvSpPr>
        <p:spPr>
          <a:xfrm>
            <a:off x="2803763" y="1527075"/>
            <a:ext cx="1887621"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37AAED"/>
                </a:solidFill>
              </a:rPr>
              <a:t>i</a:t>
            </a:r>
            <a:r>
              <a:rPr lang="en-US" sz="5000" dirty="0" smtClean="0">
                <a:solidFill>
                  <a:srgbClr val="37AAED"/>
                </a:solidFill>
              </a:rPr>
              <a:t>	</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3655820" y="2925256"/>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16" name="TextBox 15"/>
          <p:cNvSpPr txBox="1"/>
          <p:nvPr/>
        </p:nvSpPr>
        <p:spPr>
          <a:xfrm rot="20107705">
            <a:off x="2278405" y="2837892"/>
            <a:ext cx="78135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sp>
        <p:nvSpPr>
          <p:cNvPr id="22" name="Rectangle 21"/>
          <p:cNvSpPr/>
          <p:nvPr/>
        </p:nvSpPr>
        <p:spPr>
          <a:xfrm>
            <a:off x="2900785" y="3147318"/>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33</a:t>
            </a:fld>
            <a:endParaRPr lang="en-US"/>
          </a:p>
        </p:txBody>
      </p:sp>
    </p:spTree>
    <p:extLst>
      <p:ext uri="{BB962C8B-B14F-4D97-AF65-F5344CB8AC3E}">
        <p14:creationId xmlns:p14="http://schemas.microsoft.com/office/powerpoint/2010/main" val="13531639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748051" y="1545231"/>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4" name="TextBox 23"/>
          <p:cNvSpPr txBox="1"/>
          <p:nvPr/>
        </p:nvSpPr>
        <p:spPr>
          <a:xfrm>
            <a:off x="1770500" y="3049494"/>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9" name="TextBox 18"/>
          <p:cNvSpPr txBox="1"/>
          <p:nvPr/>
        </p:nvSpPr>
        <p:spPr>
          <a:xfrm>
            <a:off x="3770927" y="1545231"/>
            <a:ext cx="1865031"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37AAED"/>
                </a:solidFill>
              </a:rPr>
              <a:t>g</a:t>
            </a: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4607397" y="2937086"/>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16" name="TextBox 15"/>
          <p:cNvSpPr txBox="1"/>
          <p:nvPr/>
        </p:nvSpPr>
        <p:spPr>
          <a:xfrm rot="20107705">
            <a:off x="3142632" y="2837891"/>
            <a:ext cx="78135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sp>
        <p:nvSpPr>
          <p:cNvPr id="25" name="Rectangle 24"/>
          <p:cNvSpPr/>
          <p:nvPr/>
        </p:nvSpPr>
        <p:spPr>
          <a:xfrm>
            <a:off x="3849183" y="3142121"/>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34</a:t>
            </a:fld>
            <a:endParaRPr lang="en-US"/>
          </a:p>
        </p:txBody>
      </p:sp>
    </p:spTree>
    <p:extLst>
      <p:ext uri="{BB962C8B-B14F-4D97-AF65-F5344CB8AC3E}">
        <p14:creationId xmlns:p14="http://schemas.microsoft.com/office/powerpoint/2010/main" val="16015105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2675060" y="3049494"/>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2675060" y="1509445"/>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4697936" y="1509445"/>
            <a:ext cx="1935071"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37AAED"/>
                </a:solidFill>
              </a:rPr>
              <a:t>z</a:t>
            </a: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37AAED"/>
                </a:solidFill>
              </a:rPr>
              <a:t>g</a:t>
            </a: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5588469" y="3059120"/>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chemeClr val="tx1"/>
                </a:solidFill>
              </a:rPr>
              <a:t>a</a:t>
            </a:r>
          </a:p>
        </p:txBody>
      </p:sp>
      <p:sp>
        <p:nvSpPr>
          <p:cNvPr id="26" name="Rectangle 25"/>
          <p:cNvSpPr/>
          <p:nvPr/>
        </p:nvSpPr>
        <p:spPr>
          <a:xfrm>
            <a:off x="4800759" y="3142121"/>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4159152" y="2715859"/>
            <a:ext cx="78135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35</a:t>
            </a:fld>
            <a:endParaRPr lang="en-US"/>
          </a:p>
        </p:txBody>
      </p:sp>
    </p:spTree>
    <p:extLst>
      <p:ext uri="{BB962C8B-B14F-4D97-AF65-F5344CB8AC3E}">
        <p14:creationId xmlns:p14="http://schemas.microsoft.com/office/powerpoint/2010/main" val="40423697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59574" y="3049494"/>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62130" y="1537184"/>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96960" y="1529138"/>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36</a:t>
            </a:fld>
            <a:endParaRPr lang="en-US"/>
          </a:p>
        </p:txBody>
      </p:sp>
    </p:spTree>
    <p:extLst>
      <p:ext uri="{BB962C8B-B14F-4D97-AF65-F5344CB8AC3E}">
        <p14:creationId xmlns:p14="http://schemas.microsoft.com/office/powerpoint/2010/main" val="378549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24" name="TextBox 23"/>
          <p:cNvSpPr txBox="1"/>
          <p:nvPr/>
        </p:nvSpPr>
        <p:spPr>
          <a:xfrm>
            <a:off x="4649059" y="3083094"/>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4655627" y="157717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6629627" y="1572761"/>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7550608"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FF0000"/>
                </a:solidFill>
              </a:rPr>
              <a:t>s</a:t>
            </a: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chemeClr val="tx1"/>
                </a:solidFill>
              </a:rPr>
              <a:t>r</a:t>
            </a: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7" name="Rectangle 26"/>
          <p:cNvSpPr/>
          <p:nvPr/>
        </p:nvSpPr>
        <p:spPr>
          <a:xfrm>
            <a:off x="5763284" y="3139473"/>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16" name="TextBox 15"/>
          <p:cNvSpPr txBox="1"/>
          <p:nvPr/>
        </p:nvSpPr>
        <p:spPr>
          <a:xfrm rot="20107705">
            <a:off x="6001455" y="2693961"/>
            <a:ext cx="78135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sp>
        <p:nvSpPr>
          <p:cNvPr id="28" name="Rectangle 27"/>
          <p:cNvSpPr/>
          <p:nvPr/>
        </p:nvSpPr>
        <p:spPr>
          <a:xfrm>
            <a:off x="674770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n</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37</a:t>
            </a:fld>
            <a:endParaRPr lang="en-US"/>
          </a:p>
        </p:txBody>
      </p:sp>
    </p:spTree>
    <p:extLst>
      <p:ext uri="{BB962C8B-B14F-4D97-AF65-F5344CB8AC3E}">
        <p14:creationId xmlns:p14="http://schemas.microsoft.com/office/powerpoint/2010/main" val="535569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accent1">
                    <a:lumMod val="60000"/>
                    <a:lumOff val="40000"/>
                  </a:schemeClr>
                </a:solidFill>
              </a:rPr>
              <a:t>i</a:t>
            </a:r>
            <a:endParaRPr lang="en-US" sz="5000" dirty="0">
              <a:solidFill>
                <a:schemeClr val="accent1">
                  <a:lumMod val="60000"/>
                  <a:lumOff val="40000"/>
                </a:schemeClr>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24" name="TextBox 23"/>
          <p:cNvSpPr txBox="1"/>
          <p:nvPr/>
        </p:nvSpPr>
        <p:spPr>
          <a:xfrm>
            <a:off x="5606591" y="3047861"/>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5609094" y="1510725"/>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smtClean="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7639469" y="1496312"/>
            <a:ext cx="1812468" cy="1431161"/>
          </a:xfrm>
          <a:prstGeom prst="rect">
            <a:avLst/>
          </a:prstGeom>
          <a:solidFill>
            <a:schemeClr val="bg1"/>
          </a:solidFill>
          <a:ln w="63500">
            <a:solidFill>
              <a:schemeClr val="bg2">
                <a:lumMod val="75000"/>
              </a:schemeClr>
            </a:solidFill>
          </a:ln>
        </p:spPr>
        <p:txBody>
          <a:bodyPr wrap="square" rtlCol="0">
            <a:spAutoFit/>
          </a:bodyPr>
          <a:lstStyle/>
          <a:p>
            <a:r>
              <a:rPr lang="en-US" sz="1500" dirty="0" smtClean="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r</a:t>
            </a:r>
            <a:endParaRPr lang="en-US" sz="5000" dirty="0">
              <a:solidFill>
                <a:schemeClr val="accent1">
                  <a:lumMod val="60000"/>
                  <a:lumOff val="40000"/>
                </a:schemeClr>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z</a:t>
            </a:r>
            <a:endParaRPr lang="en-US" sz="5000" dirty="0">
              <a:solidFill>
                <a:schemeClr val="accent1">
                  <a:lumMod val="60000"/>
                  <a:lumOff val="40000"/>
                </a:schemeClr>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a</a:t>
            </a:r>
            <a:endParaRPr lang="en-US" sz="5000" dirty="0">
              <a:solidFill>
                <a:schemeClr val="accent1">
                  <a:lumMod val="60000"/>
                  <a:lumOff val="40000"/>
                </a:schemeClr>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accent1">
                    <a:lumMod val="60000"/>
                    <a:lumOff val="40000"/>
                  </a:schemeClr>
                </a:solidFill>
              </a:rPr>
              <a:t>i</a:t>
            </a:r>
            <a:endParaRPr lang="en-US" sz="5000" dirty="0">
              <a:solidFill>
                <a:schemeClr val="accent1">
                  <a:lumMod val="60000"/>
                  <a:lumOff val="40000"/>
                </a:schemeClr>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g</a:t>
            </a:r>
            <a:endParaRPr lang="en-US" sz="5000" dirty="0">
              <a:solidFill>
                <a:schemeClr val="accent1">
                  <a:lumMod val="60000"/>
                  <a:lumOff val="40000"/>
                </a:schemeClr>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n</a:t>
            </a:r>
            <a:endParaRPr lang="en-US" sz="5000" dirty="0">
              <a:solidFill>
                <a:schemeClr val="accent1">
                  <a:lumMod val="60000"/>
                  <a:lumOff val="40000"/>
                </a:schemeClr>
              </a:solidFill>
            </a:endParaRPr>
          </a:p>
        </p:txBody>
      </p:sp>
      <p:sp>
        <p:nvSpPr>
          <p:cNvPr id="18" name="Down Arrow 17"/>
          <p:cNvSpPr/>
          <p:nvPr/>
        </p:nvSpPr>
        <p:spPr>
          <a:xfrm rot="9929825">
            <a:off x="8481188"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27" name="Rectangle 26"/>
          <p:cNvSpPr/>
          <p:nvPr/>
        </p:nvSpPr>
        <p:spPr>
          <a:xfrm>
            <a:off x="5763284" y="3139473"/>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28" name="Rectangle 27"/>
          <p:cNvSpPr/>
          <p:nvPr/>
        </p:nvSpPr>
        <p:spPr>
          <a:xfrm>
            <a:off x="6747704" y="3156203"/>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n</a:t>
            </a:r>
            <a:endParaRPr lang="en-US" sz="5000" dirty="0">
              <a:solidFill>
                <a:schemeClr val="tx1"/>
              </a:solidFill>
            </a:endParaRPr>
          </a:p>
        </p:txBody>
      </p:sp>
      <p:sp>
        <p:nvSpPr>
          <p:cNvPr id="16" name="TextBox 15"/>
          <p:cNvSpPr txBox="1"/>
          <p:nvPr/>
        </p:nvSpPr>
        <p:spPr>
          <a:xfrm rot="20107705">
            <a:off x="7118198" y="2716766"/>
            <a:ext cx="660307"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SUB</a:t>
            </a:r>
            <a:endParaRPr lang="en-US" b="1" dirty="0">
              <a:solidFill>
                <a:schemeClr val="accent6">
                  <a:lumMod val="40000"/>
                  <a:lumOff val="60000"/>
                </a:schemeClr>
              </a:solidFill>
              <a:latin typeface="Comic Sans MS"/>
              <a:cs typeface="Comic Sans MS"/>
            </a:endParaRPr>
          </a:p>
        </p:txBody>
      </p:sp>
      <p:sp>
        <p:nvSpPr>
          <p:cNvPr id="29" name="Rectangle 28"/>
          <p:cNvSpPr/>
          <p:nvPr/>
        </p:nvSpPr>
        <p:spPr>
          <a:xfrm>
            <a:off x="7693477" y="315620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38</a:t>
            </a:fld>
            <a:endParaRPr lang="en-US"/>
          </a:p>
        </p:txBody>
      </p:sp>
    </p:spTree>
    <p:extLst>
      <p:ext uri="{BB962C8B-B14F-4D97-AF65-F5344CB8AC3E}">
        <p14:creationId xmlns:p14="http://schemas.microsoft.com/office/powerpoint/2010/main" val="3554493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accent1">
                    <a:lumMod val="60000"/>
                    <a:lumOff val="40000"/>
                  </a:schemeClr>
                </a:solidFill>
              </a:rPr>
              <a:t>i</a:t>
            </a:r>
            <a:endParaRPr lang="en-US" sz="5000" dirty="0">
              <a:solidFill>
                <a:schemeClr val="accent1">
                  <a:lumMod val="60000"/>
                  <a:lumOff val="40000"/>
                </a:schemeClr>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24" name="TextBox 23"/>
          <p:cNvSpPr txBox="1"/>
          <p:nvPr/>
        </p:nvSpPr>
        <p:spPr>
          <a:xfrm>
            <a:off x="5618545" y="3043823"/>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5619589" y="1510725"/>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7649964" y="1493920"/>
            <a:ext cx="1812468" cy="1431161"/>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r</a:t>
            </a:r>
            <a:endParaRPr lang="en-US" sz="5000" dirty="0">
              <a:solidFill>
                <a:schemeClr val="accent1">
                  <a:lumMod val="60000"/>
                  <a:lumOff val="40000"/>
                </a:schemeClr>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z</a:t>
            </a:r>
            <a:endParaRPr lang="en-US" sz="5000" dirty="0">
              <a:solidFill>
                <a:schemeClr val="accent1">
                  <a:lumMod val="60000"/>
                  <a:lumOff val="40000"/>
                </a:schemeClr>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a</a:t>
            </a:r>
            <a:endParaRPr lang="en-US" sz="5000" dirty="0">
              <a:solidFill>
                <a:schemeClr val="accent1">
                  <a:lumMod val="60000"/>
                  <a:lumOff val="40000"/>
                </a:schemeClr>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accent1">
                    <a:lumMod val="60000"/>
                    <a:lumOff val="40000"/>
                  </a:schemeClr>
                </a:solidFill>
              </a:rPr>
              <a:t>i</a:t>
            </a:r>
            <a:endParaRPr lang="en-US" sz="5000" dirty="0">
              <a:solidFill>
                <a:schemeClr val="accent1">
                  <a:lumMod val="60000"/>
                  <a:lumOff val="40000"/>
                </a:schemeClr>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g</a:t>
            </a:r>
            <a:endParaRPr lang="en-US" sz="5000" dirty="0">
              <a:solidFill>
                <a:schemeClr val="accent1">
                  <a:lumMod val="60000"/>
                  <a:lumOff val="40000"/>
                </a:schemeClr>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accent1">
                    <a:lumMod val="60000"/>
                    <a:lumOff val="40000"/>
                  </a:schemeClr>
                </a:solidFill>
              </a:rPr>
              <a:t>n</a:t>
            </a:r>
            <a:endParaRPr lang="en-US" sz="5000" dirty="0">
              <a:solidFill>
                <a:schemeClr val="accent1">
                  <a:lumMod val="60000"/>
                  <a:lumOff val="40000"/>
                </a:schemeClr>
              </a:solidFill>
            </a:endParaRPr>
          </a:p>
        </p:txBody>
      </p:sp>
      <p:sp>
        <p:nvSpPr>
          <p:cNvPr id="18" name="Down Arrow 17"/>
          <p:cNvSpPr/>
          <p:nvPr/>
        </p:nvSpPr>
        <p:spPr>
          <a:xfrm rot="9929825">
            <a:off x="8481188"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27" name="Rectangle 26"/>
          <p:cNvSpPr/>
          <p:nvPr/>
        </p:nvSpPr>
        <p:spPr>
          <a:xfrm>
            <a:off x="5763284" y="3139473"/>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28" name="Rectangle 27"/>
          <p:cNvSpPr/>
          <p:nvPr/>
        </p:nvSpPr>
        <p:spPr>
          <a:xfrm>
            <a:off x="6747704" y="3156203"/>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n</a:t>
            </a:r>
            <a:endParaRPr lang="en-US" sz="5000" dirty="0">
              <a:solidFill>
                <a:schemeClr val="tx1"/>
              </a:solidFill>
            </a:endParaRPr>
          </a:p>
        </p:txBody>
      </p:sp>
      <p:sp>
        <p:nvSpPr>
          <p:cNvPr id="16" name="TextBox 15"/>
          <p:cNvSpPr txBox="1"/>
          <p:nvPr/>
        </p:nvSpPr>
        <p:spPr>
          <a:xfrm rot="20107705">
            <a:off x="7118198" y="2716766"/>
            <a:ext cx="660307"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SUB</a:t>
            </a:r>
            <a:endParaRPr lang="en-US" b="1" dirty="0">
              <a:solidFill>
                <a:schemeClr val="accent6">
                  <a:lumMod val="40000"/>
                  <a:lumOff val="60000"/>
                </a:schemeClr>
              </a:solidFill>
              <a:latin typeface="Comic Sans MS"/>
              <a:cs typeface="Comic Sans MS"/>
            </a:endParaRPr>
          </a:p>
        </p:txBody>
      </p:sp>
      <p:sp>
        <p:nvSpPr>
          <p:cNvPr id="29" name="Rectangle 28"/>
          <p:cNvSpPr/>
          <p:nvPr/>
        </p:nvSpPr>
        <p:spPr>
          <a:xfrm>
            <a:off x="7693477" y="315620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39</a:t>
            </a:fld>
            <a:endParaRPr lang="en-US"/>
          </a:p>
        </p:txBody>
      </p:sp>
    </p:spTree>
    <p:extLst>
      <p:ext uri="{BB962C8B-B14F-4D97-AF65-F5344CB8AC3E}">
        <p14:creationId xmlns:p14="http://schemas.microsoft.com/office/powerpoint/2010/main" val="4097206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jor_levels_of_linguistic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3" y="1251125"/>
            <a:ext cx="3832412" cy="3832412"/>
          </a:xfrm>
          <a:prstGeom prst="rect">
            <a:avLst/>
          </a:prstGeom>
        </p:spPr>
      </p:pic>
      <p:sp>
        <p:nvSpPr>
          <p:cNvPr id="2" name="Title 1"/>
          <p:cNvSpPr>
            <a:spLocks noGrp="1"/>
          </p:cNvSpPr>
          <p:nvPr>
            <p:ph type="title"/>
          </p:nvPr>
        </p:nvSpPr>
        <p:spPr/>
        <p:txBody>
          <a:bodyPr/>
          <a:lstStyle/>
          <a:p>
            <a:r>
              <a:rPr lang="en-US" dirty="0" smtClean="0"/>
              <a:t>What is Phonology?</a:t>
            </a:r>
            <a:endParaRPr lang="en-US" dirty="0"/>
          </a:p>
        </p:txBody>
      </p:sp>
      <p:sp>
        <p:nvSpPr>
          <p:cNvPr id="5" name="Oval 4"/>
          <p:cNvSpPr/>
          <p:nvPr/>
        </p:nvSpPr>
        <p:spPr>
          <a:xfrm>
            <a:off x="611770" y="1759956"/>
            <a:ext cx="2862383" cy="280376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a:t>
            </a:fld>
            <a:endParaRPr lang="en-US"/>
          </a:p>
        </p:txBody>
      </p:sp>
    </p:spTree>
    <p:extLst>
      <p:ext uri="{BB962C8B-B14F-4D97-AF65-F5344CB8AC3E}">
        <p14:creationId xmlns:p14="http://schemas.microsoft.com/office/powerpoint/2010/main" val="349896090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i</a:t>
            </a:r>
            <a:endParaRPr lang="en-US" sz="5000" dirty="0">
              <a:solidFill>
                <a:schemeClr val="tx1"/>
              </a:solidFill>
            </a:endParaRPr>
          </a:p>
        </p:txBody>
      </p:sp>
      <p:sp>
        <p:nvSpPr>
          <p:cNvPr id="24" name="TextBox 23"/>
          <p:cNvSpPr txBox="1"/>
          <p:nvPr/>
        </p:nvSpPr>
        <p:spPr>
          <a:xfrm>
            <a:off x="4649059" y="3054498"/>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4645132" y="157717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6619132" y="1569264"/>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7550608"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rgbClr val="FF0000"/>
                </a:solidFill>
              </a:rPr>
              <a:t>s</a:t>
            </a: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a:solidFill>
                  <a:schemeClr val="tx1"/>
                </a:solidFill>
              </a:rPr>
              <a:t>r</a:t>
            </a: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7" name="Rectangle 26"/>
          <p:cNvSpPr/>
          <p:nvPr/>
        </p:nvSpPr>
        <p:spPr>
          <a:xfrm>
            <a:off x="5763284" y="3139473"/>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16" name="TextBox 15"/>
          <p:cNvSpPr txBox="1"/>
          <p:nvPr/>
        </p:nvSpPr>
        <p:spPr>
          <a:xfrm rot="20107705">
            <a:off x="6001455" y="2693961"/>
            <a:ext cx="78135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sp>
        <p:nvSpPr>
          <p:cNvPr id="28" name="Rectangle 27"/>
          <p:cNvSpPr/>
          <p:nvPr/>
        </p:nvSpPr>
        <p:spPr>
          <a:xfrm>
            <a:off x="674770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n</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40</a:t>
            </a:fld>
            <a:endParaRPr lang="en-US"/>
          </a:p>
        </p:txBody>
      </p:sp>
    </p:spTree>
    <p:extLst>
      <p:ext uri="{BB962C8B-B14F-4D97-AF65-F5344CB8AC3E}">
        <p14:creationId xmlns:p14="http://schemas.microsoft.com/office/powerpoint/2010/main" val="338505456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59574" y="3050559"/>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6061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9544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41</a:t>
            </a:fld>
            <a:endParaRPr lang="en-US"/>
          </a:p>
        </p:txBody>
      </p:sp>
    </p:spTree>
    <p:extLst>
      <p:ext uri="{BB962C8B-B14F-4D97-AF65-F5344CB8AC3E}">
        <p14:creationId xmlns:p14="http://schemas.microsoft.com/office/powerpoint/2010/main" val="13340925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59574" y="3049494"/>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6061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9544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42</a:t>
            </a:fld>
            <a:endParaRPr lang="en-US"/>
          </a:p>
        </p:txBody>
      </p:sp>
      <p:sp>
        <p:nvSpPr>
          <p:cNvPr id="28" name="TextBox 27"/>
          <p:cNvSpPr txBox="1"/>
          <p:nvPr/>
        </p:nvSpPr>
        <p:spPr>
          <a:xfrm>
            <a:off x="6100005" y="4146999"/>
            <a:ext cx="2931252" cy="2616101"/>
          </a:xfrm>
          <a:prstGeom prst="rect">
            <a:avLst/>
          </a:prstGeom>
          <a:solidFill>
            <a:schemeClr val="bg1"/>
          </a:solidFill>
          <a:ln w="38100">
            <a:solidFill>
              <a:schemeClr val="accent6">
                <a:lumMod val="75000"/>
              </a:schemeClr>
            </a:solidFill>
          </a:ln>
          <a:effectLst>
            <a:outerShdw blurRad="50800" dist="38100" dir="2700000" sx="103000" sy="103000" algn="tl" rotWithShape="0">
              <a:srgbClr val="000000">
                <a:alpha val="43000"/>
              </a:srgbClr>
            </a:outerShdw>
          </a:effectLst>
        </p:spPr>
        <p:txBody>
          <a:bodyPr wrap="square" rtlCol="0">
            <a:spAutoFit/>
          </a:bodyPr>
          <a:lstStyle/>
          <a:p>
            <a:r>
              <a:rPr lang="en-US" sz="2000" b="1" dirty="0" smtClean="0"/>
              <a:t>Action		</a:t>
            </a:r>
            <a:r>
              <a:rPr lang="en-US" sz="2000" b="1" dirty="0" err="1" smtClean="0"/>
              <a:t>Prob</a:t>
            </a:r>
            <a:endParaRPr lang="en-US" sz="2000" b="1" dirty="0" smtClean="0"/>
          </a:p>
          <a:p>
            <a:r>
              <a:rPr lang="en-US" dirty="0" smtClean="0"/>
              <a:t>DEL		         .75	</a:t>
            </a:r>
          </a:p>
          <a:p>
            <a:r>
              <a:rPr lang="en-US" dirty="0" smtClean="0"/>
              <a:t>COPY		.01</a:t>
            </a:r>
          </a:p>
          <a:p>
            <a:r>
              <a:rPr lang="en-US" dirty="0" smtClean="0"/>
              <a:t>SUB(A)		.05</a:t>
            </a:r>
            <a:br>
              <a:rPr lang="en-US" dirty="0" smtClean="0"/>
            </a:br>
            <a:r>
              <a:rPr lang="en-US" dirty="0" smtClean="0"/>
              <a:t>SUB(B)		.03</a:t>
            </a:r>
          </a:p>
          <a:p>
            <a:r>
              <a:rPr lang="en-US" dirty="0" smtClean="0"/>
              <a:t>...			...</a:t>
            </a:r>
          </a:p>
          <a:p>
            <a:r>
              <a:rPr lang="en-US" dirty="0" smtClean="0"/>
              <a:t>INS(A)		.02</a:t>
            </a:r>
          </a:p>
          <a:p>
            <a:r>
              <a:rPr lang="en-US" dirty="0" smtClean="0"/>
              <a:t>INS(B)		.01</a:t>
            </a:r>
          </a:p>
          <a:p>
            <a:r>
              <a:rPr lang="en-US" dirty="0" smtClean="0"/>
              <a:t>...			...</a:t>
            </a:r>
            <a:endParaRPr lang="en-US" dirty="0"/>
          </a:p>
        </p:txBody>
      </p:sp>
    </p:spTree>
    <p:extLst>
      <p:ext uri="{BB962C8B-B14F-4D97-AF65-F5344CB8AC3E}">
        <p14:creationId xmlns:p14="http://schemas.microsoft.com/office/powerpoint/2010/main" val="26211174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59574" y="3050475"/>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6061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9544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43</a:t>
            </a:fld>
            <a:endParaRPr lang="en-US"/>
          </a:p>
        </p:txBody>
      </p:sp>
      <p:sp>
        <p:nvSpPr>
          <p:cNvPr id="28" name="TextBox 27"/>
          <p:cNvSpPr txBox="1"/>
          <p:nvPr/>
        </p:nvSpPr>
        <p:spPr>
          <a:xfrm>
            <a:off x="6100005" y="4146999"/>
            <a:ext cx="2931252" cy="2616101"/>
          </a:xfrm>
          <a:prstGeom prst="rect">
            <a:avLst/>
          </a:prstGeom>
          <a:solidFill>
            <a:schemeClr val="bg1"/>
          </a:solidFill>
          <a:ln w="38100">
            <a:solidFill>
              <a:schemeClr val="accent6">
                <a:lumMod val="75000"/>
              </a:schemeClr>
            </a:solidFill>
          </a:ln>
          <a:effectLst>
            <a:outerShdw blurRad="50800" dist="38100" dir="2700000" sx="103000" sy="103000" algn="tl" rotWithShape="0">
              <a:srgbClr val="000000">
                <a:alpha val="43000"/>
              </a:srgbClr>
            </a:outerShdw>
          </a:effectLst>
        </p:spPr>
        <p:txBody>
          <a:bodyPr wrap="square" rtlCol="0">
            <a:spAutoFit/>
          </a:bodyPr>
          <a:lstStyle/>
          <a:p>
            <a:r>
              <a:rPr lang="en-US" sz="2000" b="1" dirty="0" smtClean="0"/>
              <a:t>Action		</a:t>
            </a:r>
            <a:r>
              <a:rPr lang="en-US" sz="2000" b="1" dirty="0" err="1" smtClean="0"/>
              <a:t>Prob</a:t>
            </a:r>
            <a:endParaRPr lang="en-US" sz="2000" b="1" dirty="0" smtClean="0"/>
          </a:p>
          <a:p>
            <a:r>
              <a:rPr lang="en-US" dirty="0" smtClean="0"/>
              <a:t>DEL		         .75	</a:t>
            </a:r>
          </a:p>
          <a:p>
            <a:r>
              <a:rPr lang="en-US" dirty="0" smtClean="0"/>
              <a:t>COPY		.01</a:t>
            </a:r>
          </a:p>
          <a:p>
            <a:r>
              <a:rPr lang="en-US" dirty="0" smtClean="0"/>
              <a:t>SUB(A)		.05</a:t>
            </a:r>
            <a:br>
              <a:rPr lang="en-US" dirty="0" smtClean="0"/>
            </a:br>
            <a:r>
              <a:rPr lang="en-US" dirty="0" smtClean="0"/>
              <a:t>SUB(B)		.03</a:t>
            </a:r>
          </a:p>
          <a:p>
            <a:r>
              <a:rPr lang="en-US" dirty="0" smtClean="0"/>
              <a:t>...			...</a:t>
            </a:r>
          </a:p>
          <a:p>
            <a:r>
              <a:rPr lang="en-US" dirty="0" smtClean="0"/>
              <a:t>INS(A)		.02</a:t>
            </a:r>
          </a:p>
          <a:p>
            <a:r>
              <a:rPr lang="en-US" dirty="0" smtClean="0"/>
              <a:t>INS(B)		.01</a:t>
            </a:r>
          </a:p>
          <a:p>
            <a:r>
              <a:rPr lang="en-US" dirty="0" smtClean="0"/>
              <a:t>...			...</a:t>
            </a:r>
            <a:endParaRPr lang="en-US" dirty="0"/>
          </a:p>
        </p:txBody>
      </p:sp>
      <p:pic>
        <p:nvPicPr>
          <p:cNvPr id="30" name="Picture 29"/>
          <p:cNvPicPr>
            <a:picLocks noChangeAspect="1"/>
          </p:cNvPicPr>
          <p:nvPr/>
        </p:nvPicPr>
        <p:blipFill>
          <a:blip r:embed="rId3"/>
          <a:stretch>
            <a:fillRect/>
          </a:stretch>
        </p:blipFill>
        <p:spPr>
          <a:xfrm>
            <a:off x="197518" y="5233485"/>
            <a:ext cx="5121896" cy="869624"/>
          </a:xfrm>
          <a:prstGeom prst="rect">
            <a:avLst/>
          </a:prstGeom>
        </p:spPr>
      </p:pic>
    </p:spTree>
    <p:extLst>
      <p:ext uri="{BB962C8B-B14F-4D97-AF65-F5344CB8AC3E}">
        <p14:creationId xmlns:p14="http://schemas.microsoft.com/office/powerpoint/2010/main" val="358352921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80622" y="3050475"/>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80622"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715452"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44</a:t>
            </a:fld>
            <a:endParaRPr lang="en-US"/>
          </a:p>
        </p:txBody>
      </p:sp>
      <p:sp>
        <p:nvSpPr>
          <p:cNvPr id="28" name="TextBox 27"/>
          <p:cNvSpPr txBox="1"/>
          <p:nvPr/>
        </p:nvSpPr>
        <p:spPr>
          <a:xfrm>
            <a:off x="6100005" y="4146999"/>
            <a:ext cx="2931252" cy="2616101"/>
          </a:xfrm>
          <a:prstGeom prst="rect">
            <a:avLst/>
          </a:prstGeom>
          <a:solidFill>
            <a:schemeClr val="bg1"/>
          </a:solidFill>
          <a:ln w="38100">
            <a:solidFill>
              <a:schemeClr val="accent6">
                <a:lumMod val="75000"/>
              </a:schemeClr>
            </a:solidFill>
          </a:ln>
          <a:effectLst>
            <a:outerShdw blurRad="50800" dist="38100" dir="2700000" sx="103000" sy="103000" algn="tl" rotWithShape="0">
              <a:srgbClr val="000000">
                <a:alpha val="43000"/>
              </a:srgbClr>
            </a:outerShdw>
          </a:effectLst>
        </p:spPr>
        <p:txBody>
          <a:bodyPr wrap="square" rtlCol="0">
            <a:spAutoFit/>
          </a:bodyPr>
          <a:lstStyle/>
          <a:p>
            <a:r>
              <a:rPr lang="en-US" sz="2000" b="1" dirty="0" smtClean="0"/>
              <a:t>Action		</a:t>
            </a:r>
            <a:r>
              <a:rPr lang="en-US" sz="2000" b="1" dirty="0" err="1" smtClean="0"/>
              <a:t>Prob</a:t>
            </a:r>
            <a:endParaRPr lang="en-US" sz="2000" b="1" dirty="0" smtClean="0"/>
          </a:p>
          <a:p>
            <a:r>
              <a:rPr lang="en-US" dirty="0" smtClean="0"/>
              <a:t>DEL		         .75	</a:t>
            </a:r>
          </a:p>
          <a:p>
            <a:r>
              <a:rPr lang="en-US" dirty="0" smtClean="0"/>
              <a:t>COPY		.01</a:t>
            </a:r>
          </a:p>
          <a:p>
            <a:r>
              <a:rPr lang="en-US" dirty="0" smtClean="0"/>
              <a:t>SUB(A)		.05</a:t>
            </a:r>
            <a:br>
              <a:rPr lang="en-US" dirty="0" smtClean="0"/>
            </a:br>
            <a:r>
              <a:rPr lang="en-US" dirty="0" smtClean="0"/>
              <a:t>SUB(B)		.03</a:t>
            </a:r>
          </a:p>
          <a:p>
            <a:r>
              <a:rPr lang="en-US" dirty="0" smtClean="0"/>
              <a:t>...			...</a:t>
            </a:r>
          </a:p>
          <a:p>
            <a:r>
              <a:rPr lang="en-US" dirty="0" smtClean="0"/>
              <a:t>INS(A)		.02</a:t>
            </a:r>
          </a:p>
          <a:p>
            <a:r>
              <a:rPr lang="en-US" dirty="0" smtClean="0"/>
              <a:t>INS(B)		.01</a:t>
            </a:r>
          </a:p>
          <a:p>
            <a:r>
              <a:rPr lang="en-US" dirty="0" smtClean="0"/>
              <a:t>...			...</a:t>
            </a:r>
            <a:endParaRPr lang="en-US" dirty="0"/>
          </a:p>
        </p:txBody>
      </p:sp>
      <p:pic>
        <p:nvPicPr>
          <p:cNvPr id="30" name="Picture 29"/>
          <p:cNvPicPr>
            <a:picLocks noChangeAspect="1"/>
          </p:cNvPicPr>
          <p:nvPr/>
        </p:nvPicPr>
        <p:blipFill>
          <a:blip r:embed="rId3"/>
          <a:stretch>
            <a:fillRect/>
          </a:stretch>
        </p:blipFill>
        <p:spPr>
          <a:xfrm>
            <a:off x="197518" y="5233485"/>
            <a:ext cx="5121896" cy="869624"/>
          </a:xfrm>
          <a:prstGeom prst="rect">
            <a:avLst/>
          </a:prstGeom>
        </p:spPr>
      </p:pic>
      <p:sp>
        <p:nvSpPr>
          <p:cNvPr id="31" name="TextBox 30"/>
          <p:cNvSpPr txBox="1"/>
          <p:nvPr/>
        </p:nvSpPr>
        <p:spPr>
          <a:xfrm>
            <a:off x="2638211" y="4696803"/>
            <a:ext cx="2061557"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Feature Function</a:t>
            </a:r>
            <a:endParaRPr lang="en-US" sz="2000" dirty="0">
              <a:solidFill>
                <a:srgbClr val="595959"/>
              </a:solidFill>
              <a:latin typeface="Cambria"/>
              <a:cs typeface="Cambria"/>
            </a:endParaRPr>
          </a:p>
        </p:txBody>
      </p:sp>
      <p:sp>
        <p:nvSpPr>
          <p:cNvPr id="32" name="TextBox 31"/>
          <p:cNvSpPr txBox="1"/>
          <p:nvPr/>
        </p:nvSpPr>
        <p:spPr>
          <a:xfrm>
            <a:off x="4254369" y="6354987"/>
            <a:ext cx="1082598"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Weights</a:t>
            </a:r>
            <a:endParaRPr lang="en-US" sz="2000" dirty="0">
              <a:solidFill>
                <a:srgbClr val="595959"/>
              </a:solidFill>
              <a:latin typeface="Cambria"/>
              <a:cs typeface="Cambria"/>
            </a:endParaRPr>
          </a:p>
        </p:txBody>
      </p:sp>
      <p:cxnSp>
        <p:nvCxnSpPr>
          <p:cNvPr id="33" name="Straight Arrow Connector 32"/>
          <p:cNvCxnSpPr/>
          <p:nvPr/>
        </p:nvCxnSpPr>
        <p:spPr>
          <a:xfrm flipH="1" flipV="1">
            <a:off x="3653598" y="5813767"/>
            <a:ext cx="600771" cy="54122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54369" y="5066135"/>
            <a:ext cx="295462" cy="24399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71788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707718" y="3050475"/>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707718" y="1531163"/>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742548" y="1531163"/>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a:t>
            </a:r>
            <a:r>
              <a:rPr lang="en-US" sz="1500" dirty="0" smtClean="0">
                <a:solidFill>
                  <a:schemeClr val="bg2">
                    <a:lumMod val="75000"/>
                  </a:schemeClr>
                </a:solidFill>
              </a:rPr>
              <a:t>Context</a:t>
            </a:r>
          </a:p>
          <a:p>
            <a:endParaRPr lang="en-US" sz="1500" dirty="0">
              <a:solidFill>
                <a:schemeClr val="bg2">
                  <a:lumMod val="75000"/>
                </a:schemeClr>
              </a:solidFill>
            </a:endParaRPr>
          </a:p>
          <a:p>
            <a:endParaRPr lang="en-US" sz="1500" dirty="0" smtClean="0">
              <a:solidFill>
                <a:schemeClr val="bg2">
                  <a:lumMod val="75000"/>
                </a:schemeClr>
              </a:solidFill>
            </a:endParaRPr>
          </a:p>
          <a:p>
            <a:endParaRPr lang="en-US" sz="1500" dirty="0">
              <a:solidFill>
                <a:schemeClr val="bg2">
                  <a:lumMod val="75000"/>
                </a:schemeClr>
              </a:solidFill>
            </a:endParaRPr>
          </a:p>
          <a:p>
            <a:endParaRPr lang="en-US" sz="1500" dirty="0" smtClean="0">
              <a:solidFill>
                <a:schemeClr val="bg2">
                  <a:lumMod val="75000"/>
                </a:schemeClr>
              </a:solidFill>
            </a:endParaRPr>
          </a:p>
          <a:p>
            <a:endParaRPr lang="en-US" sz="1500" dirty="0">
              <a:solidFill>
                <a:schemeClr val="bg2">
                  <a:lumMod val="75000"/>
                </a:schemeClr>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45</a:t>
            </a:fld>
            <a:endParaRPr lang="en-US"/>
          </a:p>
        </p:txBody>
      </p:sp>
      <p:pic>
        <p:nvPicPr>
          <p:cNvPr id="30" name="Picture 29"/>
          <p:cNvPicPr>
            <a:picLocks noChangeAspect="1"/>
          </p:cNvPicPr>
          <p:nvPr/>
        </p:nvPicPr>
        <p:blipFill>
          <a:blip r:embed="rId3"/>
          <a:stretch>
            <a:fillRect/>
          </a:stretch>
        </p:blipFill>
        <p:spPr>
          <a:xfrm>
            <a:off x="197518" y="5233485"/>
            <a:ext cx="5121896" cy="869624"/>
          </a:xfrm>
          <a:prstGeom prst="rect">
            <a:avLst/>
          </a:prstGeom>
        </p:spPr>
      </p:pic>
      <p:sp>
        <p:nvSpPr>
          <p:cNvPr id="31" name="TextBox 30"/>
          <p:cNvSpPr txBox="1"/>
          <p:nvPr/>
        </p:nvSpPr>
        <p:spPr>
          <a:xfrm>
            <a:off x="2638211" y="4696803"/>
            <a:ext cx="2061557"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Feature Function</a:t>
            </a:r>
            <a:endParaRPr lang="en-US" sz="2000" dirty="0">
              <a:solidFill>
                <a:srgbClr val="595959"/>
              </a:solidFill>
              <a:latin typeface="Cambria"/>
              <a:cs typeface="Cambria"/>
            </a:endParaRPr>
          </a:p>
        </p:txBody>
      </p:sp>
      <p:sp>
        <p:nvSpPr>
          <p:cNvPr id="32" name="TextBox 31"/>
          <p:cNvSpPr txBox="1"/>
          <p:nvPr/>
        </p:nvSpPr>
        <p:spPr>
          <a:xfrm>
            <a:off x="4254369" y="6354987"/>
            <a:ext cx="1082598"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Weights</a:t>
            </a:r>
            <a:endParaRPr lang="en-US" sz="2000" dirty="0">
              <a:solidFill>
                <a:srgbClr val="595959"/>
              </a:solidFill>
              <a:latin typeface="Cambria"/>
              <a:cs typeface="Cambria"/>
            </a:endParaRPr>
          </a:p>
        </p:txBody>
      </p:sp>
      <p:cxnSp>
        <p:nvCxnSpPr>
          <p:cNvPr id="33" name="Straight Arrow Connector 32"/>
          <p:cNvCxnSpPr/>
          <p:nvPr/>
        </p:nvCxnSpPr>
        <p:spPr>
          <a:xfrm flipH="1" flipV="1">
            <a:off x="3653598" y="5813767"/>
            <a:ext cx="600771" cy="54122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54369" y="5066135"/>
            <a:ext cx="295462" cy="24399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40540" y="4185980"/>
            <a:ext cx="2931252" cy="2631490"/>
          </a:xfrm>
          <a:prstGeom prst="rect">
            <a:avLst/>
          </a:prstGeom>
          <a:solidFill>
            <a:schemeClr val="bg1"/>
          </a:solidFill>
          <a:ln w="38100">
            <a:solidFill>
              <a:schemeClr val="accent4"/>
            </a:solidFill>
          </a:ln>
          <a:effectLst>
            <a:outerShdw blurRad="50800" dist="38100" dir="2700000" sx="103000" sy="103000" algn="tl" rotWithShape="0">
              <a:srgbClr val="000000">
                <a:alpha val="43000"/>
              </a:srgbClr>
            </a:outerShdw>
          </a:effectLst>
        </p:spPr>
        <p:txBody>
          <a:bodyPr wrap="square" rtlCol="0">
            <a:spAutoFit/>
          </a:bodyPr>
          <a:lstStyle/>
          <a:p>
            <a:r>
              <a:rPr lang="en-US" sz="3000" b="1" dirty="0"/>
              <a:t>Features</a:t>
            </a:r>
          </a:p>
          <a:p>
            <a:endParaRPr lang="en-US" sz="2400" b="1" dirty="0"/>
          </a:p>
          <a:p>
            <a:endParaRPr lang="en-US" sz="2500" dirty="0" smtClean="0">
              <a:latin typeface="Cambria"/>
              <a:cs typeface="Cambria"/>
            </a:endParaRPr>
          </a:p>
          <a:p>
            <a:endParaRPr lang="en-US" sz="2500" dirty="0">
              <a:latin typeface="Cambria"/>
              <a:cs typeface="Cambria"/>
            </a:endParaRPr>
          </a:p>
          <a:p>
            <a:endParaRPr lang="en-US" sz="2500" dirty="0">
              <a:latin typeface="Cambria"/>
              <a:cs typeface="Cambria"/>
            </a:endParaRPr>
          </a:p>
          <a:p>
            <a:endParaRPr lang="en-US" dirty="0" smtClean="0">
              <a:latin typeface="Times"/>
              <a:cs typeface="Times"/>
            </a:endParaRPr>
          </a:p>
          <a:p>
            <a:endParaRPr lang="en-US" dirty="0">
              <a:latin typeface="Times"/>
              <a:cs typeface="Times"/>
            </a:endParaRPr>
          </a:p>
        </p:txBody>
      </p:sp>
    </p:spTree>
    <p:extLst>
      <p:ext uri="{BB962C8B-B14F-4D97-AF65-F5344CB8AC3E}">
        <p14:creationId xmlns:p14="http://schemas.microsoft.com/office/powerpoint/2010/main" val="223650046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80694" y="3063985"/>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8160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71643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46</a:t>
            </a:fld>
            <a:endParaRPr lang="en-US"/>
          </a:p>
        </p:txBody>
      </p:sp>
      <p:pic>
        <p:nvPicPr>
          <p:cNvPr id="30" name="Picture 29"/>
          <p:cNvPicPr>
            <a:picLocks noChangeAspect="1"/>
          </p:cNvPicPr>
          <p:nvPr/>
        </p:nvPicPr>
        <p:blipFill>
          <a:blip r:embed="rId3"/>
          <a:stretch>
            <a:fillRect/>
          </a:stretch>
        </p:blipFill>
        <p:spPr>
          <a:xfrm>
            <a:off x="197518" y="5233485"/>
            <a:ext cx="5121896" cy="869624"/>
          </a:xfrm>
          <a:prstGeom prst="rect">
            <a:avLst/>
          </a:prstGeom>
        </p:spPr>
      </p:pic>
      <p:sp>
        <p:nvSpPr>
          <p:cNvPr id="31" name="TextBox 30"/>
          <p:cNvSpPr txBox="1"/>
          <p:nvPr/>
        </p:nvSpPr>
        <p:spPr>
          <a:xfrm>
            <a:off x="2638211" y="4696803"/>
            <a:ext cx="2061557"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Feature Function</a:t>
            </a:r>
            <a:endParaRPr lang="en-US" sz="2000" dirty="0">
              <a:solidFill>
                <a:srgbClr val="595959"/>
              </a:solidFill>
              <a:latin typeface="Cambria"/>
              <a:cs typeface="Cambria"/>
            </a:endParaRPr>
          </a:p>
        </p:txBody>
      </p:sp>
      <p:sp>
        <p:nvSpPr>
          <p:cNvPr id="32" name="TextBox 31"/>
          <p:cNvSpPr txBox="1"/>
          <p:nvPr/>
        </p:nvSpPr>
        <p:spPr>
          <a:xfrm>
            <a:off x="4254369" y="6354987"/>
            <a:ext cx="1082598"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Weights</a:t>
            </a:r>
            <a:endParaRPr lang="en-US" sz="2000" dirty="0">
              <a:solidFill>
                <a:srgbClr val="595959"/>
              </a:solidFill>
              <a:latin typeface="Cambria"/>
              <a:cs typeface="Cambria"/>
            </a:endParaRPr>
          </a:p>
        </p:txBody>
      </p:sp>
      <p:cxnSp>
        <p:nvCxnSpPr>
          <p:cNvPr id="33" name="Straight Arrow Connector 32"/>
          <p:cNvCxnSpPr/>
          <p:nvPr/>
        </p:nvCxnSpPr>
        <p:spPr>
          <a:xfrm flipH="1" flipV="1">
            <a:off x="3653598" y="5813767"/>
            <a:ext cx="600771" cy="54122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54369" y="5066135"/>
            <a:ext cx="295462" cy="24399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40540" y="4185980"/>
            <a:ext cx="2931252" cy="2631490"/>
          </a:xfrm>
          <a:prstGeom prst="rect">
            <a:avLst/>
          </a:prstGeom>
          <a:solidFill>
            <a:schemeClr val="bg1"/>
          </a:solidFill>
          <a:ln w="38100">
            <a:solidFill>
              <a:schemeClr val="accent4"/>
            </a:solidFill>
          </a:ln>
          <a:effectLst>
            <a:outerShdw blurRad="50800" dist="38100" dir="2700000" sx="103000" sy="103000" algn="tl" rotWithShape="0">
              <a:srgbClr val="000000">
                <a:alpha val="43000"/>
              </a:srgbClr>
            </a:outerShdw>
          </a:effectLst>
        </p:spPr>
        <p:txBody>
          <a:bodyPr wrap="square" rtlCol="0">
            <a:spAutoFit/>
          </a:bodyPr>
          <a:lstStyle/>
          <a:p>
            <a:r>
              <a:rPr lang="en-US" sz="3000" b="1" dirty="0"/>
              <a:t>Features</a:t>
            </a:r>
          </a:p>
          <a:p>
            <a:endParaRPr lang="en-US" sz="2400" b="1" dirty="0"/>
          </a:p>
          <a:p>
            <a:r>
              <a:rPr lang="en-US" sz="2500" dirty="0">
                <a:latin typeface="Cambria"/>
                <a:cs typeface="Cambria"/>
              </a:rPr>
              <a:t>Surface Form</a:t>
            </a:r>
          </a:p>
          <a:p>
            <a:endParaRPr lang="en-US" sz="2500" dirty="0">
              <a:latin typeface="Cambria"/>
              <a:cs typeface="Cambria"/>
            </a:endParaRPr>
          </a:p>
          <a:p>
            <a:endParaRPr lang="en-US" sz="2500" dirty="0">
              <a:latin typeface="Cambria"/>
              <a:cs typeface="Cambria"/>
            </a:endParaRPr>
          </a:p>
          <a:p>
            <a:endParaRPr lang="en-US" dirty="0" smtClean="0">
              <a:latin typeface="Times"/>
              <a:cs typeface="Times"/>
            </a:endParaRPr>
          </a:p>
          <a:p>
            <a:endParaRPr lang="en-US" dirty="0">
              <a:latin typeface="Times"/>
              <a:cs typeface="Times"/>
            </a:endParaRPr>
          </a:p>
        </p:txBody>
      </p:sp>
      <p:cxnSp>
        <p:nvCxnSpPr>
          <p:cNvPr id="36" name="Curved Connector 35"/>
          <p:cNvCxnSpPr>
            <a:stCxn id="29" idx="1"/>
          </p:cNvCxnSpPr>
          <p:nvPr/>
        </p:nvCxnSpPr>
        <p:spPr>
          <a:xfrm rot="10800000">
            <a:off x="5861480" y="3963891"/>
            <a:ext cx="279060" cy="1537834"/>
          </a:xfrm>
          <a:prstGeom prst="curvedConnector2">
            <a:avLst/>
          </a:prstGeom>
          <a:ln w="508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29" idx="1"/>
            <a:endCxn id="26" idx="2"/>
          </p:cNvCxnSpPr>
          <p:nvPr/>
        </p:nvCxnSpPr>
        <p:spPr>
          <a:xfrm rot="10800000">
            <a:off x="5151084" y="4007069"/>
            <a:ext cx="989457" cy="1494656"/>
          </a:xfrm>
          <a:prstGeom prst="curvedConnector2">
            <a:avLst/>
          </a:prstGeom>
          <a:ln w="508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28669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59574" y="3050475"/>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6061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9544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47</a:t>
            </a:fld>
            <a:endParaRPr lang="en-US"/>
          </a:p>
        </p:txBody>
      </p:sp>
      <p:pic>
        <p:nvPicPr>
          <p:cNvPr id="30" name="Picture 29"/>
          <p:cNvPicPr>
            <a:picLocks noChangeAspect="1"/>
          </p:cNvPicPr>
          <p:nvPr/>
        </p:nvPicPr>
        <p:blipFill>
          <a:blip r:embed="rId3"/>
          <a:stretch>
            <a:fillRect/>
          </a:stretch>
        </p:blipFill>
        <p:spPr>
          <a:xfrm>
            <a:off x="197518" y="5233485"/>
            <a:ext cx="5121896" cy="869624"/>
          </a:xfrm>
          <a:prstGeom prst="rect">
            <a:avLst/>
          </a:prstGeom>
        </p:spPr>
      </p:pic>
      <p:sp>
        <p:nvSpPr>
          <p:cNvPr id="31" name="TextBox 30"/>
          <p:cNvSpPr txBox="1"/>
          <p:nvPr/>
        </p:nvSpPr>
        <p:spPr>
          <a:xfrm>
            <a:off x="2638211" y="4696803"/>
            <a:ext cx="2061557"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Feature Function</a:t>
            </a:r>
            <a:endParaRPr lang="en-US" sz="2000" dirty="0">
              <a:solidFill>
                <a:srgbClr val="595959"/>
              </a:solidFill>
              <a:latin typeface="Cambria"/>
              <a:cs typeface="Cambria"/>
            </a:endParaRPr>
          </a:p>
        </p:txBody>
      </p:sp>
      <p:sp>
        <p:nvSpPr>
          <p:cNvPr id="32" name="TextBox 31"/>
          <p:cNvSpPr txBox="1"/>
          <p:nvPr/>
        </p:nvSpPr>
        <p:spPr>
          <a:xfrm>
            <a:off x="4254369" y="6354987"/>
            <a:ext cx="1082598"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Weights</a:t>
            </a:r>
            <a:endParaRPr lang="en-US" sz="2000" dirty="0">
              <a:solidFill>
                <a:srgbClr val="595959"/>
              </a:solidFill>
              <a:latin typeface="Cambria"/>
              <a:cs typeface="Cambria"/>
            </a:endParaRPr>
          </a:p>
        </p:txBody>
      </p:sp>
      <p:cxnSp>
        <p:nvCxnSpPr>
          <p:cNvPr id="33" name="Straight Arrow Connector 32"/>
          <p:cNvCxnSpPr/>
          <p:nvPr/>
        </p:nvCxnSpPr>
        <p:spPr>
          <a:xfrm flipH="1" flipV="1">
            <a:off x="3653598" y="5813767"/>
            <a:ext cx="600771" cy="54122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54369" y="5066135"/>
            <a:ext cx="295462" cy="24399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40540" y="4185980"/>
            <a:ext cx="2931252" cy="2631490"/>
          </a:xfrm>
          <a:prstGeom prst="rect">
            <a:avLst/>
          </a:prstGeom>
          <a:solidFill>
            <a:schemeClr val="bg1"/>
          </a:solidFill>
          <a:ln w="38100">
            <a:solidFill>
              <a:schemeClr val="accent4"/>
            </a:solidFill>
          </a:ln>
          <a:effectLst>
            <a:outerShdw blurRad="50800" dist="38100" dir="2700000" sx="103000" sy="103000" algn="tl" rotWithShape="0">
              <a:srgbClr val="000000">
                <a:alpha val="43000"/>
              </a:srgbClr>
            </a:outerShdw>
          </a:effectLst>
        </p:spPr>
        <p:txBody>
          <a:bodyPr wrap="square" rtlCol="0">
            <a:spAutoFit/>
          </a:bodyPr>
          <a:lstStyle/>
          <a:p>
            <a:r>
              <a:rPr lang="en-US" sz="3000" b="1" dirty="0"/>
              <a:t>Features</a:t>
            </a:r>
          </a:p>
          <a:p>
            <a:endParaRPr lang="en-US" sz="2400" b="1" dirty="0"/>
          </a:p>
          <a:p>
            <a:r>
              <a:rPr lang="en-US" sz="2500" dirty="0">
                <a:latin typeface="Cambria"/>
                <a:cs typeface="Cambria"/>
              </a:rPr>
              <a:t>Surface Form</a:t>
            </a:r>
          </a:p>
          <a:p>
            <a:r>
              <a:rPr lang="en-US" sz="2500" dirty="0" smtClean="0">
                <a:latin typeface="Cambria"/>
                <a:cs typeface="Cambria"/>
              </a:rPr>
              <a:t>Transduction</a:t>
            </a:r>
          </a:p>
          <a:p>
            <a:endParaRPr lang="en-US" sz="2500" dirty="0" smtClean="0">
              <a:latin typeface="Cambria"/>
              <a:cs typeface="Cambria"/>
            </a:endParaRPr>
          </a:p>
          <a:p>
            <a:endParaRPr lang="en-US" dirty="0" smtClean="0">
              <a:latin typeface="Times"/>
              <a:cs typeface="Times"/>
            </a:endParaRPr>
          </a:p>
          <a:p>
            <a:endParaRPr lang="en-US" dirty="0">
              <a:latin typeface="Times"/>
              <a:cs typeface="Times"/>
            </a:endParaRPr>
          </a:p>
        </p:txBody>
      </p:sp>
      <p:cxnSp>
        <p:nvCxnSpPr>
          <p:cNvPr id="36" name="Curved Connector 35"/>
          <p:cNvCxnSpPr/>
          <p:nvPr/>
        </p:nvCxnSpPr>
        <p:spPr>
          <a:xfrm rot="16200000" flipV="1">
            <a:off x="5996575" y="2734203"/>
            <a:ext cx="1595743" cy="1307812"/>
          </a:xfrm>
          <a:prstGeom prst="curvedConnector3">
            <a:avLst>
              <a:gd name="adj1" fmla="val 50000"/>
            </a:avLst>
          </a:prstGeom>
          <a:ln w="508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29" idx="1"/>
          </p:cNvCxnSpPr>
          <p:nvPr/>
        </p:nvCxnSpPr>
        <p:spPr>
          <a:xfrm rot="10800000">
            <a:off x="5861480" y="3786531"/>
            <a:ext cx="279060" cy="1715194"/>
          </a:xfrm>
          <a:prstGeom prst="curvedConnector2">
            <a:avLst/>
          </a:prstGeom>
          <a:ln w="508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03329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76318" y="3036965"/>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71113"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smtClean="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705943"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48</a:t>
            </a:fld>
            <a:endParaRPr lang="en-US"/>
          </a:p>
        </p:txBody>
      </p:sp>
      <p:pic>
        <p:nvPicPr>
          <p:cNvPr id="30" name="Picture 29"/>
          <p:cNvPicPr>
            <a:picLocks noChangeAspect="1"/>
          </p:cNvPicPr>
          <p:nvPr/>
        </p:nvPicPr>
        <p:blipFill>
          <a:blip r:embed="rId3"/>
          <a:stretch>
            <a:fillRect/>
          </a:stretch>
        </p:blipFill>
        <p:spPr>
          <a:xfrm>
            <a:off x="197518" y="5233485"/>
            <a:ext cx="5121896" cy="869624"/>
          </a:xfrm>
          <a:prstGeom prst="rect">
            <a:avLst/>
          </a:prstGeom>
        </p:spPr>
      </p:pic>
      <p:sp>
        <p:nvSpPr>
          <p:cNvPr id="31" name="TextBox 30"/>
          <p:cNvSpPr txBox="1"/>
          <p:nvPr/>
        </p:nvSpPr>
        <p:spPr>
          <a:xfrm>
            <a:off x="2638211" y="4696803"/>
            <a:ext cx="2061557"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Feature Function</a:t>
            </a:r>
            <a:endParaRPr lang="en-US" sz="2000" dirty="0">
              <a:solidFill>
                <a:srgbClr val="595959"/>
              </a:solidFill>
              <a:latin typeface="Cambria"/>
              <a:cs typeface="Cambria"/>
            </a:endParaRPr>
          </a:p>
        </p:txBody>
      </p:sp>
      <p:sp>
        <p:nvSpPr>
          <p:cNvPr id="32" name="TextBox 31"/>
          <p:cNvSpPr txBox="1"/>
          <p:nvPr/>
        </p:nvSpPr>
        <p:spPr>
          <a:xfrm>
            <a:off x="4254369" y="6354987"/>
            <a:ext cx="1082598" cy="400110"/>
          </a:xfrm>
          <a:prstGeom prst="rect">
            <a:avLst/>
          </a:prstGeom>
          <a:noFill/>
          <a:ln w="38100">
            <a:solidFill>
              <a:schemeClr val="tx1"/>
            </a:solidFill>
          </a:ln>
        </p:spPr>
        <p:txBody>
          <a:bodyPr wrap="none" rtlCol="0">
            <a:spAutoFit/>
          </a:bodyPr>
          <a:lstStyle/>
          <a:p>
            <a:r>
              <a:rPr lang="en-US" sz="2000" dirty="0" smtClean="0">
                <a:solidFill>
                  <a:srgbClr val="595959"/>
                </a:solidFill>
                <a:latin typeface="Cambria"/>
                <a:cs typeface="Cambria"/>
              </a:rPr>
              <a:t>Weights</a:t>
            </a:r>
            <a:endParaRPr lang="en-US" sz="2000" dirty="0">
              <a:solidFill>
                <a:srgbClr val="595959"/>
              </a:solidFill>
              <a:latin typeface="Cambria"/>
              <a:cs typeface="Cambria"/>
            </a:endParaRPr>
          </a:p>
        </p:txBody>
      </p:sp>
      <p:cxnSp>
        <p:nvCxnSpPr>
          <p:cNvPr id="33" name="Straight Arrow Connector 32"/>
          <p:cNvCxnSpPr/>
          <p:nvPr/>
        </p:nvCxnSpPr>
        <p:spPr>
          <a:xfrm flipH="1" flipV="1">
            <a:off x="3653598" y="5813767"/>
            <a:ext cx="600771" cy="54122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54369" y="5066135"/>
            <a:ext cx="295462" cy="24399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40540" y="4185980"/>
            <a:ext cx="2931252" cy="2631490"/>
          </a:xfrm>
          <a:prstGeom prst="rect">
            <a:avLst/>
          </a:prstGeom>
          <a:solidFill>
            <a:schemeClr val="bg1"/>
          </a:solidFill>
          <a:ln w="38100">
            <a:solidFill>
              <a:schemeClr val="accent4"/>
            </a:solidFill>
          </a:ln>
          <a:effectLst>
            <a:outerShdw blurRad="50800" dist="38100" dir="2700000" sx="103000" sy="103000" algn="tl" rotWithShape="0">
              <a:srgbClr val="000000">
                <a:alpha val="43000"/>
              </a:srgbClr>
            </a:outerShdw>
          </a:effectLst>
        </p:spPr>
        <p:txBody>
          <a:bodyPr wrap="square" rtlCol="0">
            <a:spAutoFit/>
          </a:bodyPr>
          <a:lstStyle/>
          <a:p>
            <a:r>
              <a:rPr lang="en-US" sz="3000" b="1" dirty="0"/>
              <a:t>Features</a:t>
            </a:r>
          </a:p>
          <a:p>
            <a:endParaRPr lang="en-US" sz="2400" b="1" dirty="0"/>
          </a:p>
          <a:p>
            <a:r>
              <a:rPr lang="en-US" sz="2500" dirty="0">
                <a:latin typeface="Cambria"/>
                <a:cs typeface="Cambria"/>
              </a:rPr>
              <a:t>Surface Form</a:t>
            </a:r>
          </a:p>
          <a:p>
            <a:r>
              <a:rPr lang="en-US" sz="2500" dirty="0" smtClean="0">
                <a:latin typeface="Cambria"/>
                <a:cs typeface="Cambria"/>
              </a:rPr>
              <a:t>Transduction</a:t>
            </a:r>
          </a:p>
          <a:p>
            <a:r>
              <a:rPr lang="en-US" sz="2500" dirty="0">
                <a:latin typeface="Cambria"/>
                <a:cs typeface="Cambria"/>
              </a:rPr>
              <a:t>Upper </a:t>
            </a:r>
            <a:r>
              <a:rPr lang="en-US" sz="2500" dirty="0" smtClean="0">
                <a:latin typeface="Cambria"/>
                <a:cs typeface="Cambria"/>
              </a:rPr>
              <a:t>String</a:t>
            </a:r>
            <a:endParaRPr lang="en-US" sz="2500" dirty="0">
              <a:latin typeface="Cambria"/>
              <a:cs typeface="Cambria"/>
            </a:endParaRPr>
          </a:p>
          <a:p>
            <a:endParaRPr lang="en-US" dirty="0" smtClean="0">
              <a:latin typeface="Times"/>
              <a:cs typeface="Times"/>
            </a:endParaRPr>
          </a:p>
          <a:p>
            <a:endParaRPr lang="en-US" dirty="0">
              <a:latin typeface="Times"/>
              <a:cs typeface="Times"/>
            </a:endParaRPr>
          </a:p>
        </p:txBody>
      </p:sp>
      <p:cxnSp>
        <p:nvCxnSpPr>
          <p:cNvPr id="36" name="Curved Connector 35"/>
          <p:cNvCxnSpPr/>
          <p:nvPr/>
        </p:nvCxnSpPr>
        <p:spPr>
          <a:xfrm rot="16200000" flipV="1">
            <a:off x="5996575" y="2734203"/>
            <a:ext cx="1595743" cy="1307812"/>
          </a:xfrm>
          <a:prstGeom prst="curvedConnector3">
            <a:avLst>
              <a:gd name="adj1" fmla="val 50000"/>
            </a:avLst>
          </a:prstGeom>
          <a:ln w="508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29" idx="1"/>
          </p:cNvCxnSpPr>
          <p:nvPr/>
        </p:nvCxnSpPr>
        <p:spPr>
          <a:xfrm rot="10800000">
            <a:off x="5861480" y="3786531"/>
            <a:ext cx="279060" cy="1715194"/>
          </a:xfrm>
          <a:prstGeom prst="curvedConnector2">
            <a:avLst/>
          </a:prstGeom>
          <a:ln w="508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Curved Connector 37"/>
          <p:cNvCxnSpPr>
            <a:endCxn id="15" idx="2"/>
          </p:cNvCxnSpPr>
          <p:nvPr/>
        </p:nvCxnSpPr>
        <p:spPr>
          <a:xfrm rot="16200000" flipV="1">
            <a:off x="6966492" y="3018465"/>
            <a:ext cx="1299053" cy="1035980"/>
          </a:xfrm>
          <a:prstGeom prst="curvedConnector3">
            <a:avLst>
              <a:gd name="adj1" fmla="val 50000"/>
            </a:avLst>
          </a:prstGeom>
          <a:ln w="508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74369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Phonological Attributes</a:t>
            </a:r>
            <a:endParaRPr lang="en-US" dirty="0"/>
          </a:p>
        </p:txBody>
      </p:sp>
      <p:pic>
        <p:nvPicPr>
          <p:cNvPr id="9" name="Picture 8"/>
          <p:cNvPicPr>
            <a:picLocks noChangeAspect="1"/>
          </p:cNvPicPr>
          <p:nvPr/>
        </p:nvPicPr>
        <p:blipFill>
          <a:blip r:embed="rId2"/>
          <a:stretch>
            <a:fillRect/>
          </a:stretch>
        </p:blipFill>
        <p:spPr>
          <a:xfrm>
            <a:off x="229899" y="1187714"/>
            <a:ext cx="8577324" cy="5041131"/>
          </a:xfrm>
          <a:prstGeom prst="rect">
            <a:avLst/>
          </a:prstGeom>
        </p:spPr>
      </p:pic>
      <p:sp>
        <p:nvSpPr>
          <p:cNvPr id="3" name="TextBox 2"/>
          <p:cNvSpPr txBox="1"/>
          <p:nvPr/>
        </p:nvSpPr>
        <p:spPr>
          <a:xfrm>
            <a:off x="5445188" y="3386706"/>
            <a:ext cx="3104300" cy="1015663"/>
          </a:xfrm>
          <a:prstGeom prst="rect">
            <a:avLst/>
          </a:prstGeom>
          <a:solidFill>
            <a:schemeClr val="bg1"/>
          </a:solidFill>
          <a:ln w="38100">
            <a:solidFill>
              <a:schemeClr val="tx1"/>
            </a:solidFill>
          </a:ln>
        </p:spPr>
        <p:txBody>
          <a:bodyPr wrap="square" rtlCol="0">
            <a:spAutoFit/>
          </a:bodyPr>
          <a:lstStyle/>
          <a:p>
            <a:pPr algn="ctr"/>
            <a:r>
              <a:rPr lang="en-US" sz="3000" dirty="0" smtClean="0">
                <a:latin typeface="Cambria"/>
                <a:cs typeface="Cambria"/>
              </a:rPr>
              <a:t>Binary Attributes (+ and -)</a:t>
            </a:r>
          </a:p>
        </p:txBody>
      </p:sp>
      <p:sp>
        <p:nvSpPr>
          <p:cNvPr id="4" name="Oval 3"/>
          <p:cNvSpPr/>
          <p:nvPr/>
        </p:nvSpPr>
        <p:spPr>
          <a:xfrm>
            <a:off x="3350886" y="2404775"/>
            <a:ext cx="256721" cy="2837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705822" y="2192406"/>
            <a:ext cx="256721" cy="2837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584356" y="3533683"/>
            <a:ext cx="256721" cy="28371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4962543" y="2476116"/>
            <a:ext cx="482645" cy="91059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4" idx="5"/>
          </p:cNvCxnSpPr>
          <p:nvPr/>
        </p:nvCxnSpPr>
        <p:spPr>
          <a:xfrm flipH="1" flipV="1">
            <a:off x="3570011" y="2646937"/>
            <a:ext cx="1875177" cy="892169"/>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6"/>
          </p:cNvCxnSpPr>
          <p:nvPr/>
        </p:nvCxnSpPr>
        <p:spPr>
          <a:xfrm flipH="1" flipV="1">
            <a:off x="3841077" y="3675538"/>
            <a:ext cx="1604111" cy="1597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841077" y="1187714"/>
            <a:ext cx="1698694" cy="2299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12"/>
          </p:nvPr>
        </p:nvSpPr>
        <p:spPr/>
        <p:txBody>
          <a:bodyPr/>
          <a:lstStyle/>
          <a:p>
            <a:pPr>
              <a:defRPr/>
            </a:pPr>
            <a:fld id="{07A13D44-7F41-7544-994B-5AE41C38D294}" type="slidenum">
              <a:rPr lang="en-US" smtClean="0"/>
              <a:pPr>
                <a:defRPr/>
              </a:pPr>
              <a:t>49</a:t>
            </a:fld>
            <a:endParaRPr lang="en-US"/>
          </a:p>
        </p:txBody>
      </p:sp>
    </p:spTree>
    <p:extLst>
      <p:ext uri="{BB962C8B-B14F-4D97-AF65-F5344CB8AC3E}">
        <p14:creationId xmlns:p14="http://schemas.microsoft.com/office/powerpoint/2010/main" val="100123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jor_levels_of_linguistic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3" y="1251125"/>
            <a:ext cx="3832412" cy="3832412"/>
          </a:xfrm>
          <a:prstGeom prst="rect">
            <a:avLst/>
          </a:prstGeom>
        </p:spPr>
      </p:pic>
      <p:sp>
        <p:nvSpPr>
          <p:cNvPr id="2" name="Title 1"/>
          <p:cNvSpPr>
            <a:spLocks noGrp="1"/>
          </p:cNvSpPr>
          <p:nvPr>
            <p:ph type="title"/>
          </p:nvPr>
        </p:nvSpPr>
        <p:spPr/>
        <p:txBody>
          <a:bodyPr/>
          <a:lstStyle/>
          <a:p>
            <a:r>
              <a:rPr lang="en-US" dirty="0" smtClean="0"/>
              <a:t>What is Phonology?</a:t>
            </a:r>
            <a:endParaRPr lang="en-US" dirty="0"/>
          </a:p>
        </p:txBody>
      </p:sp>
      <p:sp>
        <p:nvSpPr>
          <p:cNvPr id="6" name="Oval 5"/>
          <p:cNvSpPr/>
          <p:nvPr/>
        </p:nvSpPr>
        <p:spPr>
          <a:xfrm>
            <a:off x="887567" y="2003058"/>
            <a:ext cx="2305537" cy="23153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5</a:t>
            </a:fld>
            <a:endParaRPr lang="en-US"/>
          </a:p>
        </p:txBody>
      </p:sp>
    </p:spTree>
    <p:extLst>
      <p:ext uri="{BB962C8B-B14F-4D97-AF65-F5344CB8AC3E}">
        <p14:creationId xmlns:p14="http://schemas.microsoft.com/office/powerpoint/2010/main" val="274951009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59574" y="3049494"/>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6061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smtClean="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9544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50</a:t>
            </a:fld>
            <a:endParaRPr lang="en-US"/>
          </a:p>
        </p:txBody>
      </p:sp>
    </p:spTree>
    <p:extLst>
      <p:ext uri="{BB962C8B-B14F-4D97-AF65-F5344CB8AC3E}">
        <p14:creationId xmlns:p14="http://schemas.microsoft.com/office/powerpoint/2010/main" val="275225729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4638112" y="3049494"/>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462615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666098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51</a:t>
            </a:fld>
            <a:endParaRPr lang="en-US"/>
          </a:p>
        </p:txBody>
      </p:sp>
      <p:sp>
        <p:nvSpPr>
          <p:cNvPr id="31" name="TextBox 30"/>
          <p:cNvSpPr txBox="1"/>
          <p:nvPr/>
        </p:nvSpPr>
        <p:spPr>
          <a:xfrm>
            <a:off x="1613038" y="4280946"/>
            <a:ext cx="4750971" cy="2492990"/>
          </a:xfrm>
          <a:prstGeom prst="rect">
            <a:avLst/>
          </a:prstGeom>
          <a:solidFill>
            <a:schemeClr val="bg1"/>
          </a:solidFill>
          <a:ln w="50800">
            <a:solidFill>
              <a:schemeClr val="tx1"/>
            </a:solidFill>
          </a:ln>
        </p:spPr>
        <p:txBody>
          <a:bodyPr wrap="square" rtlCol="0">
            <a:spAutoFit/>
          </a:bodyPr>
          <a:lstStyle/>
          <a:p>
            <a:r>
              <a:rPr lang="en-US" sz="3500" b="1" dirty="0" smtClean="0">
                <a:latin typeface="Cambria"/>
                <a:cs typeface="Cambria"/>
              </a:rPr>
              <a:t>Faithfulness Features</a:t>
            </a:r>
          </a:p>
          <a:p>
            <a:endParaRPr lang="en-US" sz="2500" dirty="0">
              <a:latin typeface="Times"/>
              <a:cs typeface="Times"/>
            </a:endParaRPr>
          </a:p>
          <a:p>
            <a:r>
              <a:rPr lang="en-US" sz="2500" dirty="0" smtClean="0">
                <a:latin typeface="Times"/>
                <a:cs typeface="Times"/>
              </a:rPr>
              <a:t>EDIT(g, </a:t>
            </a:r>
            <a:r>
              <a:rPr lang="en-US" sz="2500" dirty="0" err="1" smtClean="0">
                <a:latin typeface="Times"/>
                <a:cs typeface="Times"/>
              </a:rPr>
              <a:t>ɛ</a:t>
            </a:r>
            <a:r>
              <a:rPr lang="en-US" sz="2500" dirty="0" smtClean="0">
                <a:latin typeface="Times"/>
                <a:cs typeface="Times"/>
              </a:rPr>
              <a:t>)</a:t>
            </a:r>
          </a:p>
          <a:p>
            <a:r>
              <a:rPr lang="en-US" sz="2500" dirty="0" smtClean="0">
                <a:latin typeface="Times"/>
                <a:cs typeface="Times"/>
              </a:rPr>
              <a:t>EDIT(+</a:t>
            </a:r>
            <a:r>
              <a:rPr lang="en-US" sz="2500" dirty="0">
                <a:latin typeface="Times"/>
                <a:cs typeface="Times"/>
              </a:rPr>
              <a:t>cons, </a:t>
            </a:r>
            <a:r>
              <a:rPr lang="en-US" sz="2500" dirty="0" err="1">
                <a:latin typeface="Times"/>
                <a:cs typeface="Times"/>
              </a:rPr>
              <a:t>ɛ</a:t>
            </a:r>
            <a:r>
              <a:rPr lang="en-US" sz="2500" dirty="0">
                <a:latin typeface="Times"/>
                <a:cs typeface="Times"/>
              </a:rPr>
              <a:t>)</a:t>
            </a:r>
            <a:endParaRPr lang="en-US" sz="2500" dirty="0" smtClean="0">
              <a:latin typeface="Times"/>
              <a:cs typeface="Times"/>
            </a:endParaRPr>
          </a:p>
          <a:p>
            <a:r>
              <a:rPr lang="en-US" sz="2500" dirty="0" smtClean="0">
                <a:latin typeface="Times"/>
                <a:cs typeface="Times"/>
              </a:rPr>
              <a:t>EDIT(+voiced</a:t>
            </a:r>
            <a:r>
              <a:rPr lang="en-US" sz="2500" dirty="0">
                <a:latin typeface="Times"/>
                <a:cs typeface="Times"/>
              </a:rPr>
              <a:t>, </a:t>
            </a:r>
            <a:r>
              <a:rPr lang="en-US" sz="2500">
                <a:latin typeface="Times"/>
                <a:cs typeface="Times"/>
              </a:rPr>
              <a:t>ɛ) </a:t>
            </a:r>
            <a:endParaRPr lang="en-US" sz="2500" dirty="0" smtClean="0">
              <a:latin typeface="Times"/>
              <a:cs typeface="Times"/>
            </a:endParaRPr>
          </a:p>
          <a:p>
            <a:endParaRPr lang="en-US" dirty="0"/>
          </a:p>
        </p:txBody>
      </p:sp>
      <p:cxnSp>
        <p:nvCxnSpPr>
          <p:cNvPr id="32" name="Straight Arrow Connector 31"/>
          <p:cNvCxnSpPr/>
          <p:nvPr/>
        </p:nvCxnSpPr>
        <p:spPr>
          <a:xfrm flipV="1">
            <a:off x="2211819" y="2568671"/>
            <a:ext cx="3722191" cy="1712275"/>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4889607" y="3711614"/>
            <a:ext cx="951576" cy="569332"/>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654409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59574" y="3026661"/>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50123"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84953"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smtClean="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52</a:t>
            </a:fld>
            <a:endParaRPr lang="en-US"/>
          </a:p>
        </p:txBody>
      </p:sp>
      <p:sp>
        <p:nvSpPr>
          <p:cNvPr id="28" name="TextBox 27"/>
          <p:cNvSpPr txBox="1"/>
          <p:nvPr/>
        </p:nvSpPr>
        <p:spPr>
          <a:xfrm>
            <a:off x="4389997" y="4280946"/>
            <a:ext cx="4568496" cy="2446824"/>
          </a:xfrm>
          <a:prstGeom prst="rect">
            <a:avLst/>
          </a:prstGeom>
          <a:solidFill>
            <a:schemeClr val="bg1"/>
          </a:solidFill>
          <a:ln w="50800">
            <a:solidFill>
              <a:schemeClr val="tx1"/>
            </a:solidFill>
          </a:ln>
        </p:spPr>
        <p:txBody>
          <a:bodyPr wrap="square" rtlCol="0">
            <a:spAutoFit/>
          </a:bodyPr>
          <a:lstStyle/>
          <a:p>
            <a:r>
              <a:rPr lang="en-US" sz="3500" b="1" dirty="0" err="1" smtClean="0">
                <a:latin typeface="Cambria"/>
                <a:cs typeface="Cambria"/>
              </a:rPr>
              <a:t>Markedness</a:t>
            </a:r>
            <a:r>
              <a:rPr lang="en-US" sz="3500" b="1" dirty="0" smtClean="0">
                <a:latin typeface="Cambria"/>
                <a:cs typeface="Cambria"/>
              </a:rPr>
              <a:t> Features</a:t>
            </a:r>
          </a:p>
          <a:p>
            <a:endParaRPr lang="en-US" sz="2500" dirty="0">
              <a:latin typeface="Times"/>
              <a:cs typeface="Times"/>
            </a:endParaRPr>
          </a:p>
          <a:p>
            <a:r>
              <a:rPr lang="en-US" sz="2500" dirty="0" smtClean="0">
                <a:latin typeface="Times"/>
                <a:cs typeface="Times"/>
              </a:rPr>
              <a:t>BIGRAM(a, </a:t>
            </a:r>
            <a:r>
              <a:rPr lang="en-US" sz="2500" dirty="0" err="1" smtClean="0">
                <a:latin typeface="Times"/>
                <a:cs typeface="Times"/>
              </a:rPr>
              <a:t>i</a:t>
            </a:r>
            <a:r>
              <a:rPr lang="en-US" sz="2500" dirty="0" smtClean="0">
                <a:latin typeface="Times"/>
                <a:cs typeface="Times"/>
              </a:rPr>
              <a:t>)</a:t>
            </a:r>
          </a:p>
          <a:p>
            <a:r>
              <a:rPr lang="en-US" sz="2500" dirty="0" smtClean="0">
                <a:latin typeface="Times"/>
                <a:cs typeface="Times"/>
              </a:rPr>
              <a:t>BIGRAM(-high, -low)</a:t>
            </a:r>
          </a:p>
          <a:p>
            <a:r>
              <a:rPr lang="en-US" sz="2500" dirty="0" smtClean="0">
                <a:latin typeface="Times"/>
                <a:cs typeface="Times"/>
              </a:rPr>
              <a:t>BIGRAM(+back, -back) </a:t>
            </a:r>
          </a:p>
          <a:p>
            <a:endParaRPr lang="en-US" dirty="0"/>
          </a:p>
        </p:txBody>
      </p:sp>
      <p:cxnSp>
        <p:nvCxnSpPr>
          <p:cNvPr id="29" name="Straight Arrow Connector 28"/>
          <p:cNvCxnSpPr/>
          <p:nvPr/>
        </p:nvCxnSpPr>
        <p:spPr>
          <a:xfrm flipH="1" flipV="1">
            <a:off x="5861480" y="3786525"/>
            <a:ext cx="389612" cy="494422"/>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4945259" y="3786525"/>
            <a:ext cx="145386" cy="494422"/>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536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46031"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rgbClr val="37AAED"/>
                </a:solidFill>
              </a:rPr>
              <a:t>i</a:t>
            </a:r>
            <a:endParaRPr lang="en-US" sz="5000" dirty="0">
              <a:solidFill>
                <a:srgbClr val="37AAED"/>
              </a:solidFill>
            </a:endParaRPr>
          </a:p>
        </p:txBody>
      </p:sp>
      <p:sp>
        <p:nvSpPr>
          <p:cNvPr id="21" name="Rectangle 20"/>
          <p:cNvSpPr/>
          <p:nvPr/>
        </p:nvSpPr>
        <p:spPr>
          <a:xfrm>
            <a:off x="1968436"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24" name="TextBox 23"/>
          <p:cNvSpPr txBox="1"/>
          <p:nvPr/>
        </p:nvSpPr>
        <p:spPr>
          <a:xfrm>
            <a:off x="3664798" y="3068473"/>
            <a:ext cx="1957075" cy="1477328"/>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endParaRPr lang="en-US" sz="1500" dirty="0" smtClean="0">
              <a:solidFill>
                <a:srgbClr val="008000"/>
              </a:solidFill>
            </a:endParaRPr>
          </a:p>
          <a:p>
            <a:pPr algn="r"/>
            <a:r>
              <a:rPr lang="en-US" sz="1500" dirty="0" smtClean="0">
                <a:solidFill>
                  <a:srgbClr val="008000"/>
                </a:solidFill>
              </a:rPr>
              <a:t>Lower Left Context</a:t>
            </a:r>
            <a:endParaRPr lang="en-US" dirty="0" smtClean="0">
              <a:solidFill>
                <a:srgbClr val="3366FF"/>
              </a:solidFill>
            </a:endParaRPr>
          </a:p>
        </p:txBody>
      </p:sp>
      <p:sp>
        <p:nvSpPr>
          <p:cNvPr id="23" name="TextBox 22"/>
          <p:cNvSpPr txBox="1"/>
          <p:nvPr/>
        </p:nvSpPr>
        <p:spPr>
          <a:xfrm>
            <a:off x="3660618" y="1545230"/>
            <a:ext cx="1969029" cy="1477328"/>
          </a:xfrm>
          <a:prstGeom prst="rect">
            <a:avLst/>
          </a:prstGeom>
          <a:solidFill>
            <a:schemeClr val="bg1"/>
          </a:solidFill>
          <a:ln w="63500">
            <a:solidFill>
              <a:schemeClr val="accent5">
                <a:lumMod val="75000"/>
              </a:schemeClr>
            </a:solidFill>
          </a:ln>
        </p:spPr>
        <p:txBody>
          <a:bodyPr wrap="square" rtlCol="0">
            <a:spAutoFit/>
          </a:bodyPr>
          <a:lstStyle/>
          <a:p>
            <a:pPr algn="r"/>
            <a:r>
              <a:rPr lang="en-US" sz="1500" dirty="0">
                <a:solidFill>
                  <a:schemeClr val="accent5">
                    <a:lumMod val="75000"/>
                  </a:schemeClr>
                </a:solidFill>
              </a:rPr>
              <a:t>Upper Left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19" name="TextBox 18"/>
          <p:cNvSpPr txBox="1"/>
          <p:nvPr/>
        </p:nvSpPr>
        <p:spPr>
          <a:xfrm>
            <a:off x="5695448" y="1545230"/>
            <a:ext cx="1969029" cy="1477328"/>
          </a:xfrm>
          <a:prstGeom prst="rect">
            <a:avLst/>
          </a:prstGeom>
          <a:solidFill>
            <a:schemeClr val="bg1"/>
          </a:solidFill>
          <a:ln w="63500">
            <a:solidFill>
              <a:schemeClr val="bg2">
                <a:lumMod val="75000"/>
              </a:schemeClr>
            </a:solidFill>
          </a:ln>
        </p:spPr>
        <p:txBody>
          <a:bodyPr wrap="square" rtlCol="0">
            <a:spAutoFit/>
          </a:bodyPr>
          <a:lstStyle/>
          <a:p>
            <a:r>
              <a:rPr lang="en-US" sz="1500" dirty="0">
                <a:solidFill>
                  <a:schemeClr val="bg2">
                    <a:lumMod val="75000"/>
                  </a:schemeClr>
                </a:solidFill>
              </a:rPr>
              <a:t>Upper Right Context</a:t>
            </a:r>
          </a:p>
          <a:p>
            <a:endParaRPr lang="en-US" dirty="0">
              <a:solidFill>
                <a:srgbClr val="3366FF"/>
              </a:solidFill>
            </a:endParaRPr>
          </a:p>
          <a:p>
            <a:endParaRPr lang="en-US" dirty="0" smtClean="0">
              <a:solidFill>
                <a:srgbClr val="3366FF"/>
              </a:solidFill>
            </a:endParaRPr>
          </a:p>
          <a:p>
            <a:endParaRPr lang="en-US" dirty="0">
              <a:solidFill>
                <a:srgbClr val="3366FF"/>
              </a:solidFill>
            </a:endParaRPr>
          </a:p>
          <a:p>
            <a:endParaRPr lang="en-US" dirty="0" smtClean="0">
              <a:solidFill>
                <a:srgbClr val="3366FF"/>
              </a:solidFill>
            </a:endParaRPr>
          </a:p>
        </p:txBody>
      </p:sp>
      <p:sp>
        <p:nvSpPr>
          <p:cNvPr id="2" name="Title 1"/>
          <p:cNvSpPr>
            <a:spLocks noGrp="1"/>
          </p:cNvSpPr>
          <p:nvPr>
            <p:ph type="title"/>
          </p:nvPr>
        </p:nvSpPr>
        <p:spPr/>
        <p:txBody>
          <a:bodyPr/>
          <a:lstStyle/>
          <a:p>
            <a:r>
              <a:rPr lang="en-US" dirty="0"/>
              <a:t>Phonology as an Edit Process</a:t>
            </a:r>
          </a:p>
        </p:txBody>
      </p:sp>
      <p:sp>
        <p:nvSpPr>
          <p:cNvPr id="8" name="Rectangle 7"/>
          <p:cNvSpPr/>
          <p:nvPr/>
        </p:nvSpPr>
        <p:spPr>
          <a:xfrm>
            <a:off x="972559"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r</a:t>
            </a:r>
            <a:endParaRPr lang="en-US" sz="5000" dirty="0">
              <a:solidFill>
                <a:srgbClr val="37AAED"/>
              </a:solidFill>
            </a:endParaRPr>
          </a:p>
        </p:txBody>
      </p:sp>
      <p:sp>
        <p:nvSpPr>
          <p:cNvPr id="11" name="Rectangle 10"/>
          <p:cNvSpPr/>
          <p:nvPr/>
        </p:nvSpPr>
        <p:spPr>
          <a:xfrm>
            <a:off x="2919502" y="2035577"/>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z</a:t>
            </a:r>
            <a:endParaRPr lang="en-US" sz="5000" dirty="0">
              <a:solidFill>
                <a:srgbClr val="37AAED"/>
              </a:solidFill>
            </a:endParaRPr>
          </a:p>
        </p:txBody>
      </p:sp>
      <p:sp>
        <p:nvSpPr>
          <p:cNvPr id="12" name="Rectangle 11"/>
          <p:cNvSpPr/>
          <p:nvPr/>
        </p:nvSpPr>
        <p:spPr>
          <a:xfrm>
            <a:off x="3849183"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a</a:t>
            </a:r>
            <a:endParaRPr lang="en-US" sz="5000" dirty="0">
              <a:solidFill>
                <a:srgbClr val="37AAED"/>
              </a:solidFill>
            </a:endParaRPr>
          </a:p>
        </p:txBody>
      </p:sp>
      <p:sp>
        <p:nvSpPr>
          <p:cNvPr id="13" name="Rectangle 12"/>
          <p:cNvSpPr/>
          <p:nvPr/>
        </p:nvSpPr>
        <p:spPr>
          <a:xfrm>
            <a:off x="4800759"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rgbClr val="37AAED"/>
                </a:solidFill>
              </a:rPr>
              <a:t>i</a:t>
            </a:r>
            <a:endParaRPr lang="en-US" sz="5000" dirty="0">
              <a:solidFill>
                <a:srgbClr val="37AAED"/>
              </a:solidFill>
            </a:endParaRPr>
          </a:p>
        </p:txBody>
      </p:sp>
      <p:sp>
        <p:nvSpPr>
          <p:cNvPr id="14" name="Rectangle 13"/>
          <p:cNvSpPr/>
          <p:nvPr/>
        </p:nvSpPr>
        <p:spPr>
          <a:xfrm>
            <a:off x="5763284" y="202374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g</a:t>
            </a:r>
            <a:endParaRPr lang="en-US" sz="5000" dirty="0">
              <a:solidFill>
                <a:srgbClr val="37AAED"/>
              </a:solidFill>
            </a:endParaRPr>
          </a:p>
        </p:txBody>
      </p:sp>
      <p:sp>
        <p:nvSpPr>
          <p:cNvPr id="15" name="Rectangle 14"/>
          <p:cNvSpPr/>
          <p:nvPr/>
        </p:nvSpPr>
        <p:spPr>
          <a:xfrm>
            <a:off x="6747704" y="2021980"/>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37AAED"/>
                </a:solidFill>
              </a:rPr>
              <a:t>n</a:t>
            </a:r>
            <a:endParaRPr lang="en-US" sz="5000" dirty="0">
              <a:solidFill>
                <a:srgbClr val="37AAED"/>
              </a:solidFill>
            </a:endParaRPr>
          </a:p>
        </p:txBody>
      </p:sp>
      <p:sp>
        <p:nvSpPr>
          <p:cNvPr id="18" name="Down Arrow 17"/>
          <p:cNvSpPr/>
          <p:nvPr/>
        </p:nvSpPr>
        <p:spPr>
          <a:xfrm rot="9929825">
            <a:off x="6554340" y="3005451"/>
            <a:ext cx="386724" cy="744512"/>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712452" y="2017566"/>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rgbClr val="FF0000"/>
                </a:solidFill>
              </a:rPr>
              <a:t>s</a:t>
            </a:r>
            <a:endParaRPr lang="en-US" sz="5000" dirty="0">
              <a:solidFill>
                <a:srgbClr val="FF0000"/>
              </a:solidFill>
            </a:endParaRPr>
          </a:p>
        </p:txBody>
      </p:sp>
      <p:sp>
        <p:nvSpPr>
          <p:cNvPr id="17" name="Rectangle 16"/>
          <p:cNvSpPr/>
          <p:nvPr/>
        </p:nvSpPr>
        <p:spPr>
          <a:xfrm>
            <a:off x="972559"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r</a:t>
            </a:r>
            <a:endParaRPr lang="en-US" sz="5000" dirty="0">
              <a:solidFill>
                <a:schemeClr val="tx1"/>
              </a:solidFill>
            </a:endParaRPr>
          </a:p>
        </p:txBody>
      </p:sp>
      <p:sp>
        <p:nvSpPr>
          <p:cNvPr id="22" name="Rectangle 21"/>
          <p:cNvSpPr/>
          <p:nvPr/>
        </p:nvSpPr>
        <p:spPr>
          <a:xfrm>
            <a:off x="2900785" y="3147318"/>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z</a:t>
            </a:r>
            <a:endParaRPr lang="en-US" sz="5000" dirty="0">
              <a:solidFill>
                <a:schemeClr val="tx1"/>
              </a:solidFill>
            </a:endParaRPr>
          </a:p>
        </p:txBody>
      </p:sp>
      <p:sp>
        <p:nvSpPr>
          <p:cNvPr id="25" name="Rectangle 24"/>
          <p:cNvSpPr/>
          <p:nvPr/>
        </p:nvSpPr>
        <p:spPr>
          <a:xfrm>
            <a:off x="3849183"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smtClean="0">
                <a:solidFill>
                  <a:schemeClr val="tx1"/>
                </a:solidFill>
              </a:rPr>
              <a:t>a</a:t>
            </a:r>
            <a:endParaRPr lang="en-US" sz="5000" dirty="0">
              <a:solidFill>
                <a:schemeClr val="tx1"/>
              </a:solidFill>
            </a:endParaRPr>
          </a:p>
        </p:txBody>
      </p:sp>
      <p:sp>
        <p:nvSpPr>
          <p:cNvPr id="26" name="Rectangle 25"/>
          <p:cNvSpPr/>
          <p:nvPr/>
        </p:nvSpPr>
        <p:spPr>
          <a:xfrm>
            <a:off x="4800759" y="3142121"/>
            <a:ext cx="700648" cy="86494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smtClean="0">
                <a:solidFill>
                  <a:schemeClr val="tx1"/>
                </a:solidFill>
              </a:rPr>
              <a:t>i</a:t>
            </a:r>
            <a:endParaRPr lang="en-US" sz="5000" dirty="0">
              <a:solidFill>
                <a:schemeClr val="tx1"/>
              </a:solidFill>
            </a:endParaRPr>
          </a:p>
        </p:txBody>
      </p:sp>
      <p:sp>
        <p:nvSpPr>
          <p:cNvPr id="16" name="TextBox 15"/>
          <p:cNvSpPr txBox="1"/>
          <p:nvPr/>
        </p:nvSpPr>
        <p:spPr>
          <a:xfrm rot="20107705">
            <a:off x="5190132" y="2704028"/>
            <a:ext cx="622549" cy="369332"/>
          </a:xfrm>
          <a:prstGeom prst="rect">
            <a:avLst/>
          </a:prstGeom>
          <a:solidFill>
            <a:schemeClr val="bg1"/>
          </a:solidFill>
          <a:ln w="38100">
            <a:solidFill>
              <a:schemeClr val="tx1"/>
            </a:solidFill>
          </a:ln>
        </p:spPr>
        <p:txBody>
          <a:bodyPr wrap="none" rtlCol="0">
            <a:spAutoFit/>
          </a:bodyPr>
          <a:lstStyle/>
          <a:p>
            <a:r>
              <a:rPr lang="en-US" b="1" dirty="0" smtClean="0">
                <a:solidFill>
                  <a:schemeClr val="accent6">
                    <a:lumMod val="40000"/>
                    <a:lumOff val="60000"/>
                  </a:schemeClr>
                </a:solidFill>
                <a:latin typeface="Comic Sans MS"/>
                <a:cs typeface="Comic Sans MS"/>
              </a:rPr>
              <a:t>DEL</a:t>
            </a:r>
            <a:endParaRPr lang="en-US" b="1" dirty="0">
              <a:solidFill>
                <a:schemeClr val="accent6">
                  <a:lumMod val="40000"/>
                  <a:lumOff val="60000"/>
                </a:schemeClr>
              </a:solidFill>
              <a:latin typeface="Comic Sans MS"/>
              <a:cs typeface="Comic Sans MS"/>
            </a:endParaRPr>
          </a:p>
        </p:txBody>
      </p:sp>
      <p:sp>
        <p:nvSpPr>
          <p:cNvPr id="27" name="Rectangle 26"/>
          <p:cNvSpPr/>
          <p:nvPr/>
        </p:nvSpPr>
        <p:spPr>
          <a:xfrm>
            <a:off x="5763284" y="3139473"/>
            <a:ext cx="700648" cy="864948"/>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dirty="0" err="1">
                <a:solidFill>
                  <a:schemeClr val="tx1"/>
                </a:solidFill>
              </a:rPr>
              <a:t>ɛ</a:t>
            </a:r>
            <a:endParaRPr lang="en-US" sz="5000" dirty="0">
              <a:solidFill>
                <a:schemeClr val="tx1"/>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53</a:t>
            </a:fld>
            <a:endParaRPr lang="en-US"/>
          </a:p>
        </p:txBody>
      </p:sp>
      <p:sp>
        <p:nvSpPr>
          <p:cNvPr id="28" name="TextBox 27"/>
          <p:cNvSpPr txBox="1"/>
          <p:nvPr/>
        </p:nvSpPr>
        <p:spPr>
          <a:xfrm>
            <a:off x="4389997" y="4280946"/>
            <a:ext cx="4568496" cy="2446824"/>
          </a:xfrm>
          <a:prstGeom prst="rect">
            <a:avLst/>
          </a:prstGeom>
          <a:solidFill>
            <a:schemeClr val="bg1"/>
          </a:solidFill>
          <a:ln w="50800">
            <a:solidFill>
              <a:schemeClr val="tx1"/>
            </a:solidFill>
          </a:ln>
        </p:spPr>
        <p:txBody>
          <a:bodyPr wrap="square" rtlCol="0">
            <a:spAutoFit/>
          </a:bodyPr>
          <a:lstStyle/>
          <a:p>
            <a:r>
              <a:rPr lang="en-US" sz="3500" b="1" dirty="0" err="1" smtClean="0">
                <a:latin typeface="Cambria"/>
                <a:cs typeface="Cambria"/>
              </a:rPr>
              <a:t>Markedness</a:t>
            </a:r>
            <a:r>
              <a:rPr lang="en-US" sz="3500" b="1" dirty="0" smtClean="0">
                <a:latin typeface="Cambria"/>
                <a:cs typeface="Cambria"/>
              </a:rPr>
              <a:t> Features</a:t>
            </a:r>
          </a:p>
          <a:p>
            <a:endParaRPr lang="en-US" sz="2500" dirty="0">
              <a:latin typeface="Times"/>
              <a:cs typeface="Times"/>
            </a:endParaRPr>
          </a:p>
          <a:p>
            <a:r>
              <a:rPr lang="en-US" sz="2500" dirty="0" smtClean="0">
                <a:latin typeface="Times"/>
                <a:cs typeface="Times"/>
              </a:rPr>
              <a:t>BIGRAM(a, </a:t>
            </a:r>
            <a:r>
              <a:rPr lang="en-US" sz="2500" dirty="0" err="1" smtClean="0">
                <a:latin typeface="Times"/>
                <a:cs typeface="Times"/>
              </a:rPr>
              <a:t>i</a:t>
            </a:r>
            <a:r>
              <a:rPr lang="en-US" sz="2500" dirty="0" smtClean="0">
                <a:latin typeface="Times"/>
                <a:cs typeface="Times"/>
              </a:rPr>
              <a:t>)</a:t>
            </a:r>
          </a:p>
          <a:p>
            <a:r>
              <a:rPr lang="en-US" sz="2500" dirty="0" smtClean="0">
                <a:latin typeface="Times"/>
                <a:cs typeface="Times"/>
              </a:rPr>
              <a:t>BIGRAM(-high, -low)</a:t>
            </a:r>
          </a:p>
          <a:p>
            <a:r>
              <a:rPr lang="en-US" sz="2500" dirty="0" smtClean="0">
                <a:latin typeface="Times"/>
                <a:cs typeface="Times"/>
              </a:rPr>
              <a:t>BIGRAM(+back, -back) </a:t>
            </a:r>
          </a:p>
          <a:p>
            <a:endParaRPr lang="en-US" dirty="0"/>
          </a:p>
        </p:txBody>
      </p:sp>
      <p:cxnSp>
        <p:nvCxnSpPr>
          <p:cNvPr id="29" name="Straight Arrow Connector 28"/>
          <p:cNvCxnSpPr/>
          <p:nvPr/>
        </p:nvCxnSpPr>
        <p:spPr>
          <a:xfrm flipH="1" flipV="1">
            <a:off x="5861480" y="3786525"/>
            <a:ext cx="389612" cy="494422"/>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4945259" y="3786525"/>
            <a:ext cx="145386" cy="494422"/>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20212293">
            <a:off x="810416" y="2107554"/>
            <a:ext cx="7478830" cy="2477601"/>
          </a:xfrm>
          <a:prstGeom prst="rect">
            <a:avLst/>
          </a:prstGeom>
          <a:solidFill>
            <a:schemeClr val="bg1"/>
          </a:solidFill>
          <a:ln w="88900">
            <a:solidFill>
              <a:schemeClr val="accent4">
                <a:lumMod val="60000"/>
                <a:lumOff val="40000"/>
              </a:schemeClr>
            </a:solidFill>
          </a:ln>
        </p:spPr>
        <p:txBody>
          <a:bodyPr wrap="none" rtlCol="0">
            <a:spAutoFit/>
          </a:bodyPr>
          <a:lstStyle/>
          <a:p>
            <a:pPr algn="ctr"/>
            <a:endParaRPr lang="en-US" sz="4000" b="1" dirty="0" smtClean="0">
              <a:latin typeface="Cambria"/>
              <a:cs typeface="Cambria"/>
            </a:endParaRPr>
          </a:p>
          <a:p>
            <a:pPr algn="ctr"/>
            <a:r>
              <a:rPr lang="en-US" altLang="zh-CN" sz="4000" b="1" dirty="0" smtClean="0">
                <a:latin typeface="Cambria"/>
                <a:cs typeface="Cambria"/>
              </a:rPr>
              <a:t>Inspired by </a:t>
            </a:r>
            <a:r>
              <a:rPr lang="en-US" sz="4000" b="1" dirty="0" smtClean="0">
                <a:latin typeface="Cambria"/>
                <a:cs typeface="Cambria"/>
              </a:rPr>
              <a:t>Optimality Theory: </a:t>
            </a:r>
          </a:p>
          <a:p>
            <a:pPr algn="ctr"/>
            <a:r>
              <a:rPr lang="en-US" sz="2500" dirty="0" smtClean="0">
                <a:latin typeface="Cambria"/>
                <a:cs typeface="Cambria"/>
              </a:rPr>
              <a:t>A popular Constraint Based Phonology Formalism</a:t>
            </a:r>
          </a:p>
          <a:p>
            <a:pPr algn="ctr"/>
            <a:endParaRPr lang="en-US" sz="2500" dirty="0" smtClean="0">
              <a:latin typeface="Cambria"/>
              <a:cs typeface="Cambria"/>
            </a:endParaRPr>
          </a:p>
          <a:p>
            <a:pPr algn="ctr"/>
            <a:endParaRPr lang="en-US" sz="2500" dirty="0">
              <a:latin typeface="Cambria"/>
              <a:cs typeface="Cambria"/>
            </a:endParaRPr>
          </a:p>
        </p:txBody>
      </p:sp>
    </p:spTree>
    <p:extLst>
      <p:ext uri="{BB962C8B-B14F-4D97-AF65-F5344CB8AC3E}">
        <p14:creationId xmlns:p14="http://schemas.microsoft.com/office/powerpoint/2010/main" val="161164397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D9D9D9"/>
                </a:solidFill>
              </a:rPr>
              <a:t>A generative model for phonology</a:t>
            </a:r>
          </a:p>
          <a:p>
            <a:pPr lvl="1"/>
            <a:r>
              <a:rPr lang="en-US" dirty="0">
                <a:solidFill>
                  <a:srgbClr val="D9D9D9"/>
                </a:solidFill>
              </a:rPr>
              <a:t>Generative </a:t>
            </a:r>
            <a:r>
              <a:rPr lang="en-US" dirty="0" smtClean="0">
                <a:solidFill>
                  <a:srgbClr val="D9D9D9"/>
                </a:solidFill>
              </a:rPr>
              <a:t>Phonology</a:t>
            </a:r>
          </a:p>
          <a:p>
            <a:pPr lvl="1"/>
            <a:r>
              <a:rPr lang="en-US" dirty="0" smtClean="0">
                <a:solidFill>
                  <a:srgbClr val="D9D9D9"/>
                </a:solidFill>
              </a:rPr>
              <a:t>A Probabilistic Model</a:t>
            </a:r>
          </a:p>
          <a:p>
            <a:pPr lvl="1"/>
            <a:r>
              <a:rPr lang="en-US" dirty="0" smtClean="0">
                <a:solidFill>
                  <a:srgbClr val="D9D9D9"/>
                </a:solidFill>
              </a:rPr>
              <a:t>Stochastic Edit Process for Phonology</a:t>
            </a:r>
          </a:p>
          <a:p>
            <a:r>
              <a:rPr lang="en-US" dirty="0" smtClean="0"/>
              <a:t>Inference and Learning</a:t>
            </a:r>
          </a:p>
          <a:p>
            <a:pPr lvl="1"/>
            <a:r>
              <a:rPr lang="en-US" dirty="0" smtClean="0"/>
              <a:t>A Hill Climbing Example</a:t>
            </a:r>
          </a:p>
          <a:p>
            <a:pPr lvl="1"/>
            <a:r>
              <a:rPr lang="en-US" dirty="0" smtClean="0"/>
              <a:t>EM Algorithm with Finite State Operations</a:t>
            </a:r>
          </a:p>
          <a:p>
            <a:r>
              <a:rPr lang="en-US" dirty="0" smtClean="0">
                <a:solidFill>
                  <a:srgbClr val="D9D9D9"/>
                </a:solidFill>
              </a:rPr>
              <a:t>Evaluation and Results</a:t>
            </a:r>
          </a:p>
          <a:p>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54</a:t>
            </a:fld>
            <a:endParaRPr lang="en-US"/>
          </a:p>
        </p:txBody>
      </p:sp>
    </p:spTree>
    <p:extLst>
      <p:ext uri="{BB962C8B-B14F-4D97-AF65-F5344CB8AC3E}">
        <p14:creationId xmlns:p14="http://schemas.microsoft.com/office/powerpoint/2010/main" val="3208708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5" name="Oval 4"/>
          <p:cNvSpPr/>
          <p:nvPr/>
        </p:nvSpPr>
        <p:spPr>
          <a:xfrm>
            <a:off x="4730157" y="5487593"/>
            <a:ext cx="1964863" cy="842823"/>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8" name="Oval 7"/>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14" name="Oval 1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17" name="Straight Arrow Connector 16"/>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z</a:t>
            </a:r>
            <a:endParaRPr lang="en-US" sz="2500" dirty="0">
              <a:solidFill>
                <a:srgbClr val="FF0000"/>
              </a:solidFill>
              <a:latin typeface="Calibri"/>
              <a:cs typeface="Calibri"/>
            </a:endParaRPr>
          </a:p>
        </p:txBody>
      </p:sp>
      <p:sp>
        <p:nvSpPr>
          <p:cNvPr id="45" name="Slide Number Placeholder 44"/>
          <p:cNvSpPr>
            <a:spLocks noGrp="1"/>
          </p:cNvSpPr>
          <p:nvPr>
            <p:ph type="sldNum" sz="quarter" idx="12"/>
          </p:nvPr>
        </p:nvSpPr>
        <p:spPr/>
        <p:txBody>
          <a:bodyPr/>
          <a:lstStyle/>
          <a:p>
            <a:pPr>
              <a:defRPr/>
            </a:pPr>
            <a:fld id="{0E11CC8F-329F-8C41-AC6A-3ECAF67E5476}" type="slidenum">
              <a:rPr lang="en-US" smtClean="0"/>
              <a:pPr>
                <a:defRPr/>
              </a:pPr>
              <a:t>55</a:t>
            </a:fld>
            <a:endParaRPr lang="en-US"/>
          </a:p>
        </p:txBody>
      </p:sp>
    </p:spTree>
    <p:extLst>
      <p:ext uri="{BB962C8B-B14F-4D97-AF65-F5344CB8AC3E}">
        <p14:creationId xmlns:p14="http://schemas.microsoft.com/office/powerpoint/2010/main" val="19212444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8" name="Oval 7"/>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14" name="Oval 1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17" name="Straight Arrow Connector 16"/>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cs typeface="Calibri"/>
              </a:rPr>
              <a:t>z</a:t>
            </a:r>
            <a:endParaRPr lang="en-US" sz="2500" dirty="0">
              <a:solidFill>
                <a:srgbClr val="FF0000"/>
              </a:solidFill>
              <a:latin typeface="Calibri"/>
              <a:cs typeface="Calibri"/>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56</a:t>
            </a:fld>
            <a:endParaRPr lang="en-US"/>
          </a:p>
        </p:txBody>
      </p:sp>
    </p:spTree>
    <p:extLst>
      <p:ext uri="{BB962C8B-B14F-4D97-AF65-F5344CB8AC3E}">
        <p14:creationId xmlns:p14="http://schemas.microsoft.com/office/powerpoint/2010/main" val="152335380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7" name="Oval 6"/>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cxnSp>
        <p:nvCxnSpPr>
          <p:cNvPr id="24" name="Straight Arrow Connector 23"/>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28" name="Oval 27"/>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29" name="Oval 28"/>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31" name="Oval 3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32" name="Straight Arrow Connector 3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z</a:t>
            </a:r>
            <a:endParaRPr lang="en-US" sz="2500" dirty="0">
              <a:solidFill>
                <a:srgbClr val="FF0000"/>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57</a:t>
            </a:fld>
            <a:endParaRPr lang="en-US"/>
          </a:p>
        </p:txBody>
      </p:sp>
    </p:spTree>
    <p:extLst>
      <p:ext uri="{BB962C8B-B14F-4D97-AF65-F5344CB8AC3E}">
        <p14:creationId xmlns:p14="http://schemas.microsoft.com/office/powerpoint/2010/main" val="215332146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7" name="Oval 6"/>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a:solidFill>
                  <a:srgbClr val="FF0000"/>
                </a:solidFill>
                <a:cs typeface="Calibri"/>
              </a:rPr>
              <a:t>z</a:t>
            </a:r>
            <a:endParaRPr lang="en-US" sz="2500" dirty="0">
              <a:solidFill>
                <a:srgbClr val="FF0000"/>
              </a:solidFill>
              <a:latin typeface="Calibri"/>
              <a:cs typeface="Calibri"/>
            </a:endParaRPr>
          </a:p>
        </p:txBody>
      </p:sp>
      <p:cxnSp>
        <p:nvCxnSpPr>
          <p:cNvPr id="16" name="Straight Arrow Connector 15"/>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28" name="Oval 27"/>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29" name="Oval 28"/>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31" name="Oval 3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32" name="Straight Arrow Connector 3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z</a:t>
            </a:r>
            <a:endParaRPr lang="en-US" sz="2500" dirty="0">
              <a:solidFill>
                <a:srgbClr val="FF0000"/>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58</a:t>
            </a:fld>
            <a:endParaRPr lang="en-US"/>
          </a:p>
        </p:txBody>
      </p:sp>
    </p:spTree>
    <p:extLst>
      <p:ext uri="{BB962C8B-B14F-4D97-AF65-F5344CB8AC3E}">
        <p14:creationId xmlns:p14="http://schemas.microsoft.com/office/powerpoint/2010/main" val="215332146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7" name="Oval 6"/>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13" name="Oval 12"/>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16" name="Straight Arrow Connector 15"/>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28" name="Oval 27"/>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29" name="Oval 28"/>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31" name="Oval 3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32" name="Straight Arrow Connector 3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z</a:t>
            </a:r>
            <a:endParaRPr lang="en-US" sz="2500" dirty="0">
              <a:solidFill>
                <a:srgbClr val="FF0000"/>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59</a:t>
            </a:fld>
            <a:endParaRPr lang="en-US"/>
          </a:p>
        </p:txBody>
      </p:sp>
    </p:spTree>
    <p:extLst>
      <p:ext uri="{BB962C8B-B14F-4D97-AF65-F5344CB8AC3E}">
        <p14:creationId xmlns:p14="http://schemas.microsoft.com/office/powerpoint/2010/main" val="13910507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jor_levels_of_linguistic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3" y="1251125"/>
            <a:ext cx="3832412" cy="3832412"/>
          </a:xfrm>
          <a:prstGeom prst="rect">
            <a:avLst/>
          </a:prstGeom>
        </p:spPr>
      </p:pic>
      <p:sp>
        <p:nvSpPr>
          <p:cNvPr id="2" name="Title 1"/>
          <p:cNvSpPr>
            <a:spLocks noGrp="1"/>
          </p:cNvSpPr>
          <p:nvPr>
            <p:ph type="title"/>
          </p:nvPr>
        </p:nvSpPr>
        <p:spPr/>
        <p:txBody>
          <a:bodyPr/>
          <a:lstStyle/>
          <a:p>
            <a:r>
              <a:rPr lang="en-US" dirty="0" smtClean="0"/>
              <a:t>What is Phonology?</a:t>
            </a:r>
            <a:endParaRPr lang="en-US" dirty="0"/>
          </a:p>
        </p:txBody>
      </p:sp>
      <p:sp>
        <p:nvSpPr>
          <p:cNvPr id="5" name="Oval 4"/>
          <p:cNvSpPr/>
          <p:nvPr/>
        </p:nvSpPr>
        <p:spPr>
          <a:xfrm>
            <a:off x="1140436" y="2267955"/>
            <a:ext cx="1805688" cy="179753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6</a:t>
            </a:fld>
            <a:endParaRPr lang="en-US"/>
          </a:p>
        </p:txBody>
      </p:sp>
    </p:spTree>
    <p:extLst>
      <p:ext uri="{BB962C8B-B14F-4D97-AF65-F5344CB8AC3E}">
        <p14:creationId xmlns:p14="http://schemas.microsoft.com/office/powerpoint/2010/main" val="256357476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6" name="Oval 5"/>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7" name="Oval 6"/>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9" name="Oval 8"/>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13" name="Oval 12"/>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16" name="Straight Arrow Connector 15"/>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28" name="Oval 27"/>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29" name="Oval 28"/>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31" name="Oval 3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32" name="Straight Arrow Connector 3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z</a:t>
            </a:r>
            <a:endParaRPr lang="en-US" sz="2500" dirty="0">
              <a:solidFill>
                <a:srgbClr val="FF0000"/>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60</a:t>
            </a:fld>
            <a:endParaRPr lang="en-US"/>
          </a:p>
        </p:txBody>
      </p:sp>
    </p:spTree>
    <p:extLst>
      <p:ext uri="{BB962C8B-B14F-4D97-AF65-F5344CB8AC3E}">
        <p14:creationId xmlns:p14="http://schemas.microsoft.com/office/powerpoint/2010/main" val="132804576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6" name="Oval 5"/>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7" name="Oval 6"/>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9" name="Oval 8"/>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13" name="Oval 12"/>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16" name="Straight Arrow Connector 15"/>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28" name="Oval 27"/>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29" name="Oval 28"/>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31" name="Oval 3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32" name="Straight Arrow Connector 3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z</a:t>
            </a:r>
            <a:endParaRPr lang="en-US" sz="2500" dirty="0">
              <a:solidFill>
                <a:srgbClr val="FF0000"/>
              </a:solidFill>
              <a:latin typeface="Calibri"/>
              <a:cs typeface="Calibri"/>
            </a:endParaRPr>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61</a:t>
            </a:fld>
            <a:endParaRPr lang="en-US"/>
          </a:p>
        </p:txBody>
      </p:sp>
    </p:spTree>
    <p:extLst>
      <p:ext uri="{BB962C8B-B14F-4D97-AF65-F5344CB8AC3E}">
        <p14:creationId xmlns:p14="http://schemas.microsoft.com/office/powerpoint/2010/main" val="80856231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6" name="Oval 5"/>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7" name="Oval 6"/>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9" name="Oval 8"/>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12" name="Oval 1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eɪʃən</a:t>
            </a:r>
            <a:endParaRPr lang="en-US" sz="2500" dirty="0">
              <a:solidFill>
                <a:srgbClr val="FF0000"/>
              </a:solidFill>
              <a:latin typeface="Calibri"/>
              <a:cs typeface="Calibri"/>
            </a:endParaRPr>
          </a:p>
        </p:txBody>
      </p:sp>
      <p:sp>
        <p:nvSpPr>
          <p:cNvPr id="13" name="Oval 12"/>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16" name="Straight Arrow Connector 15"/>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5"/>
            <a:endCxn id="9"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28" name="Oval 27"/>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29" name="Oval 28"/>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is-IS" sz="2500" dirty="0">
                <a:solidFill>
                  <a:srgbClr val="FF0000"/>
                </a:solidFill>
                <a:cs typeface="Calibri"/>
              </a:rPr>
              <a:t>z</a:t>
            </a:r>
            <a:endParaRPr lang="en-US" sz="2500" dirty="0">
              <a:solidFill>
                <a:srgbClr val="FF0000"/>
              </a:solidFill>
              <a:latin typeface="Calibri"/>
              <a:cs typeface="Calibri"/>
            </a:endParaRPr>
          </a:p>
        </p:txBody>
      </p:sp>
      <p:sp>
        <p:nvSpPr>
          <p:cNvPr id="31" name="Oval 3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32" name="Straight Arrow Connector 3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z</a:t>
            </a: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62</a:t>
            </a:fld>
            <a:endParaRPr lang="en-US"/>
          </a:p>
        </p:txBody>
      </p:sp>
    </p:spTree>
    <p:extLst>
      <p:ext uri="{BB962C8B-B14F-4D97-AF65-F5344CB8AC3E}">
        <p14:creationId xmlns:p14="http://schemas.microsoft.com/office/powerpoint/2010/main" val="377836435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000" dirty="0" smtClean="0">
                <a:solidFill>
                  <a:srgbClr val="37AAED"/>
                </a:solidFill>
                <a:latin typeface="Calibri"/>
                <a:cs typeface="Calibri"/>
              </a:rPr>
              <a:t>dæmn</a:t>
            </a:r>
            <a:r>
              <a:rPr lang="is-IS" sz="2000" dirty="0" smtClean="0">
                <a:solidFill>
                  <a:srgbClr val="FF0000"/>
                </a:solidFill>
                <a:latin typeface="Calibri"/>
                <a:cs typeface="Calibri"/>
              </a:rPr>
              <a:t>eɪʃən</a:t>
            </a: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eɪʃən</a:t>
            </a: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en-US" sz="2500" dirty="0" err="1" smtClean="0">
                <a:solidFill>
                  <a:srgbClr val="FF0000"/>
                </a:solidFill>
                <a:latin typeface="Calibri"/>
                <a:cs typeface="Calibri"/>
              </a:rPr>
              <a:t>z</a:t>
            </a: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5" name="Slide Number Placeholder 4"/>
          <p:cNvSpPr>
            <a:spLocks noGrp="1"/>
          </p:cNvSpPr>
          <p:nvPr>
            <p:ph type="sldNum" sz="quarter" idx="12"/>
          </p:nvPr>
        </p:nvSpPr>
        <p:spPr/>
        <p:txBody>
          <a:bodyPr/>
          <a:lstStyle/>
          <a:p>
            <a:pPr>
              <a:defRPr/>
            </a:pPr>
            <a:fld id="{0E11CC8F-329F-8C41-AC6A-3ECAF67E5476}" type="slidenum">
              <a:rPr lang="en-US" smtClean="0"/>
              <a:pPr>
                <a:defRPr/>
              </a:pPr>
              <a:t>63</a:t>
            </a:fld>
            <a:endParaRPr lang="en-US"/>
          </a:p>
        </p:txBody>
      </p:sp>
    </p:spTree>
    <p:extLst>
      <p:ext uri="{BB962C8B-B14F-4D97-AF65-F5344CB8AC3E}">
        <p14:creationId xmlns:p14="http://schemas.microsoft.com/office/powerpoint/2010/main" val="36838054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accent1">
                    <a:lumMod val="60000"/>
                    <a:lumOff val="40000"/>
                  </a:schemeClr>
                </a:solidFill>
                <a:latin typeface="Calibri"/>
                <a:cs typeface="Calibri"/>
              </a:rPr>
              <a:t>dˌæmnˈ</a:t>
            </a:r>
            <a:r>
              <a:rPr lang="is-IS" dirty="0">
                <a:solidFill>
                  <a:srgbClr val="FF0000"/>
                </a:solidFill>
                <a:latin typeface="Calibri"/>
                <a:cs typeface="Calibri"/>
              </a:rPr>
              <a:t>eɪʃən</a:t>
            </a: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000" dirty="0" smtClean="0">
                <a:solidFill>
                  <a:srgbClr val="37AAED"/>
                </a:solidFill>
                <a:latin typeface="Calibri"/>
                <a:cs typeface="Calibri"/>
              </a:rPr>
              <a:t>dæmn</a:t>
            </a:r>
            <a:r>
              <a:rPr lang="is-IS" sz="2000" dirty="0" smtClean="0">
                <a:solidFill>
                  <a:srgbClr val="FF0000"/>
                </a:solidFill>
                <a:latin typeface="Calibri"/>
                <a:cs typeface="Calibri"/>
              </a:rPr>
              <a:t>eɪʃən</a:t>
            </a: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eɪʃən</a:t>
            </a: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en-US" sz="2500" dirty="0" err="1" smtClean="0">
                <a:solidFill>
                  <a:srgbClr val="FF0000"/>
                </a:solidFill>
                <a:latin typeface="Calibri"/>
                <a:cs typeface="Calibri"/>
              </a:rPr>
              <a:t>z</a:t>
            </a: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64</a:t>
            </a:fld>
            <a:endParaRPr lang="en-US"/>
          </a:p>
        </p:txBody>
      </p:sp>
    </p:spTree>
    <p:extLst>
      <p:ext uri="{BB962C8B-B14F-4D97-AF65-F5344CB8AC3E}">
        <p14:creationId xmlns:p14="http://schemas.microsoft.com/office/powerpoint/2010/main" val="30025323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smtClean="0"/>
              <a:t>Graphical models are flexible</a:t>
            </a:r>
            <a:endParaRPr lang="en-US" sz="4500" dirty="0"/>
          </a:p>
        </p:txBody>
      </p:sp>
      <p:sp>
        <p:nvSpPr>
          <p:cNvPr id="5" name="Oval 4"/>
          <p:cNvSpPr/>
          <p:nvPr/>
        </p:nvSpPr>
        <p:spPr>
          <a:xfrm>
            <a:off x="3747725" y="5324435"/>
            <a:ext cx="1964863" cy="842823"/>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chemeClr val="tx1"/>
                </a:solidFill>
                <a:cs typeface="Calibri"/>
              </a:rPr>
              <a:t>gəliːpt</a:t>
            </a:r>
            <a:endParaRPr lang="en-US" sz="2500" dirty="0">
              <a:solidFill>
                <a:schemeClr val="tx1"/>
              </a:solidFill>
              <a:cs typeface="Calibri"/>
            </a:endParaRPr>
          </a:p>
        </p:txBody>
      </p:sp>
      <p:sp>
        <p:nvSpPr>
          <p:cNvPr id="8" name="Oval 7"/>
          <p:cNvSpPr/>
          <p:nvPr/>
        </p:nvSpPr>
        <p:spPr>
          <a:xfrm>
            <a:off x="3679069" y="401676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FF0000"/>
                </a:solidFill>
                <a:cs typeface="Calibri"/>
              </a:rPr>
              <a:t>gə</a:t>
            </a:r>
            <a:r>
              <a:rPr lang="en-US" sz="2500" dirty="0" err="1">
                <a:solidFill>
                  <a:schemeClr val="accent1">
                    <a:lumMod val="60000"/>
                    <a:lumOff val="40000"/>
                  </a:schemeClr>
                </a:solidFill>
                <a:cs typeface="Calibri"/>
              </a:rPr>
              <a:t>liːb</a:t>
            </a:r>
            <a:r>
              <a:rPr lang="en-US" sz="2500" dirty="0" err="1">
                <a:solidFill>
                  <a:srgbClr val="008000"/>
                </a:solidFill>
                <a:cs typeface="Calibri"/>
              </a:rPr>
              <a:t>t</a:t>
            </a:r>
            <a:endParaRPr lang="en-US" sz="2500" dirty="0">
              <a:solidFill>
                <a:srgbClr val="008000"/>
              </a:solidFill>
              <a:latin typeface="Calibri"/>
              <a:cs typeface="Calibri"/>
            </a:endParaRPr>
          </a:p>
        </p:txBody>
      </p:sp>
      <p:sp>
        <p:nvSpPr>
          <p:cNvPr id="14" name="Oval 13"/>
          <p:cNvSpPr/>
          <p:nvPr/>
        </p:nvSpPr>
        <p:spPr>
          <a:xfrm>
            <a:off x="5947234" y="292840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smtClean="0">
                <a:solidFill>
                  <a:srgbClr val="008000"/>
                </a:solidFill>
                <a:latin typeface="Calibri"/>
                <a:cs typeface="Calibri"/>
              </a:rPr>
              <a:t>t</a:t>
            </a:r>
            <a:endParaRPr lang="en-US" sz="2500" dirty="0">
              <a:solidFill>
                <a:srgbClr val="008000"/>
              </a:solidFill>
              <a:latin typeface="Calibri"/>
              <a:cs typeface="Calibri"/>
            </a:endParaRPr>
          </a:p>
        </p:txBody>
      </p:sp>
      <p:cxnSp>
        <p:nvCxnSpPr>
          <p:cNvPr id="17" name="Straight Arrow Connector 16"/>
          <p:cNvCxnSpPr>
            <a:stCxn id="33" idx="4"/>
            <a:endCxn id="8" idx="1"/>
          </p:cNvCxnSpPr>
          <p:nvPr/>
        </p:nvCxnSpPr>
        <p:spPr>
          <a:xfrm>
            <a:off x="2109074" y="3771227"/>
            <a:ext cx="1857743" cy="36897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4" idx="3"/>
            <a:endCxn id="8" idx="7"/>
          </p:cNvCxnSpPr>
          <p:nvPr/>
        </p:nvCxnSpPr>
        <p:spPr>
          <a:xfrm flipH="1">
            <a:off x="5356184" y="3647798"/>
            <a:ext cx="878798" cy="49239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5" idx="0"/>
          </p:cNvCxnSpPr>
          <p:nvPr/>
        </p:nvCxnSpPr>
        <p:spPr>
          <a:xfrm>
            <a:off x="4730157" y="4859591"/>
            <a:ext cx="0" cy="464844"/>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1126642" y="292840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a:solidFill>
                  <a:srgbClr val="FF0000"/>
                </a:solidFill>
                <a:cs typeface="Calibri"/>
              </a:rPr>
              <a:t>gə</a:t>
            </a:r>
            <a:endParaRPr lang="en-US" sz="2500" dirty="0">
              <a:solidFill>
                <a:srgbClr val="FF0000"/>
              </a:solidFill>
              <a:latin typeface="Calibri"/>
              <a:cs typeface="Calibri"/>
            </a:endParaRPr>
          </a:p>
        </p:txBody>
      </p:sp>
      <p:sp>
        <p:nvSpPr>
          <p:cNvPr id="45" name="Slide Number Placeholder 44"/>
          <p:cNvSpPr>
            <a:spLocks noGrp="1"/>
          </p:cNvSpPr>
          <p:nvPr>
            <p:ph type="sldNum" sz="quarter" idx="12"/>
          </p:nvPr>
        </p:nvSpPr>
        <p:spPr>
          <a:xfrm>
            <a:off x="5570768" y="5951330"/>
            <a:ext cx="2133600" cy="365125"/>
          </a:xfrm>
        </p:spPr>
        <p:txBody>
          <a:bodyPr/>
          <a:lstStyle/>
          <a:p>
            <a:pPr>
              <a:defRPr/>
            </a:pPr>
            <a:fld id="{0E11CC8F-329F-8C41-AC6A-3ECAF67E5476}" type="slidenum">
              <a:rPr lang="en-US" smtClean="0"/>
              <a:pPr>
                <a:defRPr/>
              </a:pPr>
              <a:t>65</a:t>
            </a:fld>
            <a:endParaRPr lang="en-US"/>
          </a:p>
        </p:txBody>
      </p:sp>
      <p:sp>
        <p:nvSpPr>
          <p:cNvPr id="11" name="Oval 10"/>
          <p:cNvSpPr/>
          <p:nvPr/>
        </p:nvSpPr>
        <p:spPr>
          <a:xfrm>
            <a:off x="3679069" y="292840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cs typeface="Calibri"/>
              </a:rPr>
              <a:t>liːb</a:t>
            </a:r>
            <a:endParaRPr lang="en-US" sz="2500" dirty="0">
              <a:solidFill>
                <a:srgbClr val="37AAED"/>
              </a:solidFill>
              <a:latin typeface="Calibri"/>
              <a:cs typeface="Calibri"/>
            </a:endParaRPr>
          </a:p>
        </p:txBody>
      </p:sp>
      <p:cxnSp>
        <p:nvCxnSpPr>
          <p:cNvPr id="15" name="Straight Arrow Connector 14"/>
          <p:cNvCxnSpPr>
            <a:stCxn id="11" idx="4"/>
            <a:endCxn id="8" idx="0"/>
          </p:cNvCxnSpPr>
          <p:nvPr/>
        </p:nvCxnSpPr>
        <p:spPr>
          <a:xfrm>
            <a:off x="4661501" y="3771227"/>
            <a:ext cx="0" cy="24554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869465" y="6167258"/>
            <a:ext cx="4208829" cy="553998"/>
          </a:xfrm>
          <a:prstGeom prst="rect">
            <a:avLst/>
          </a:prstGeom>
          <a:noFill/>
        </p:spPr>
        <p:txBody>
          <a:bodyPr wrap="none" rtlCol="0">
            <a:spAutoFit/>
          </a:bodyPr>
          <a:lstStyle/>
          <a:p>
            <a:r>
              <a:rPr lang="en-US" sz="3000" dirty="0" smtClean="0"/>
              <a:t>“</a:t>
            </a:r>
            <a:r>
              <a:rPr lang="en-US" sz="3000" dirty="0" err="1" smtClean="0"/>
              <a:t>geliebt</a:t>
            </a:r>
            <a:r>
              <a:rPr lang="en-US" sz="3000" dirty="0" smtClean="0"/>
              <a:t>” (German: loved)</a:t>
            </a:r>
            <a:endParaRPr lang="en-US" sz="3000" dirty="0"/>
          </a:p>
        </p:txBody>
      </p:sp>
      <p:sp>
        <p:nvSpPr>
          <p:cNvPr id="38" name="Content Placeholder 2"/>
          <p:cNvSpPr>
            <a:spLocks noGrp="1"/>
          </p:cNvSpPr>
          <p:nvPr>
            <p:ph idx="1"/>
          </p:nvPr>
        </p:nvSpPr>
        <p:spPr>
          <a:xfrm>
            <a:off x="457200" y="1298108"/>
            <a:ext cx="8686800" cy="4525963"/>
          </a:xfrm>
        </p:spPr>
        <p:txBody>
          <a:bodyPr>
            <a:normAutofit/>
          </a:bodyPr>
          <a:lstStyle/>
          <a:p>
            <a:r>
              <a:rPr lang="en-US" sz="2200" dirty="0"/>
              <a:t>Matrix completion: each word built from one stem (row) + one suffix (column).  </a:t>
            </a:r>
            <a:r>
              <a:rPr lang="en-US" sz="2200" dirty="0" smtClean="0"/>
              <a:t>WRONG</a:t>
            </a:r>
          </a:p>
          <a:p>
            <a:r>
              <a:rPr lang="en-US" sz="2200" dirty="0"/>
              <a:t>Graphical model: a word can be built from any # of morphemes (parents).  RIGHT</a:t>
            </a:r>
            <a:endParaRPr lang="en-US" sz="2200" dirty="0" smtClean="0"/>
          </a:p>
        </p:txBody>
      </p:sp>
    </p:spTree>
    <p:extLst>
      <p:ext uri="{BB962C8B-B14F-4D97-AF65-F5344CB8AC3E}">
        <p14:creationId xmlns:p14="http://schemas.microsoft.com/office/powerpoint/2010/main" val="2460226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66</a:t>
            </a:fld>
            <a:endParaRPr lang="en-US"/>
          </a:p>
        </p:txBody>
      </p:sp>
    </p:spTree>
    <p:extLst>
      <p:ext uri="{BB962C8B-B14F-4D97-AF65-F5344CB8AC3E}">
        <p14:creationId xmlns:p14="http://schemas.microsoft.com/office/powerpoint/2010/main" val="391576801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67</a:t>
            </a:fld>
            <a:endParaRPr lang="en-US"/>
          </a:p>
        </p:txBody>
      </p:sp>
      <p:sp>
        <p:nvSpPr>
          <p:cNvPr id="30" name="TextBox 29"/>
          <p:cNvSpPr txBox="1"/>
          <p:nvPr/>
        </p:nvSpPr>
        <p:spPr>
          <a:xfrm rot="20212293">
            <a:off x="649119" y="1530474"/>
            <a:ext cx="7801435" cy="3631763"/>
          </a:xfrm>
          <a:prstGeom prst="rect">
            <a:avLst/>
          </a:prstGeom>
          <a:solidFill>
            <a:schemeClr val="bg1"/>
          </a:solidFill>
          <a:ln w="88900">
            <a:solidFill>
              <a:schemeClr val="accent4">
                <a:lumMod val="60000"/>
                <a:lumOff val="40000"/>
              </a:schemeClr>
            </a:solidFill>
          </a:ln>
        </p:spPr>
        <p:txBody>
          <a:bodyPr wrap="none" rtlCol="0">
            <a:spAutoFit/>
          </a:bodyPr>
          <a:lstStyle/>
          <a:p>
            <a:pPr algn="ctr"/>
            <a:endParaRPr lang="en-US" sz="4000" b="1" dirty="0" smtClean="0">
              <a:latin typeface="Cambria"/>
              <a:cs typeface="Cambria"/>
            </a:endParaRPr>
          </a:p>
          <a:p>
            <a:pPr algn="ctr"/>
            <a:r>
              <a:rPr lang="en-US" sz="4000" b="1" dirty="0">
                <a:latin typeface="Cambria"/>
                <a:cs typeface="Cambria"/>
              </a:rPr>
              <a:t>(Approximate) Inference</a:t>
            </a:r>
          </a:p>
          <a:p>
            <a:r>
              <a:rPr lang="en-US" sz="2500" dirty="0" smtClean="0">
                <a:latin typeface="Cambria"/>
                <a:cs typeface="Cambria"/>
              </a:rPr>
              <a:t>MCMC </a:t>
            </a:r>
            <a:r>
              <a:rPr lang="en-US" sz="2500" dirty="0">
                <a:latin typeface="Cambria"/>
                <a:cs typeface="Cambria"/>
              </a:rPr>
              <a:t>– </a:t>
            </a:r>
            <a:r>
              <a:rPr lang="en-US" sz="2500" dirty="0" smtClean="0">
                <a:latin typeface="Cambria"/>
                <a:cs typeface="Cambria"/>
              </a:rPr>
              <a:t>Bouchard-</a:t>
            </a:r>
            <a:r>
              <a:rPr lang="en-US" sz="2500" dirty="0" err="1" smtClean="0">
                <a:latin typeface="Cambria"/>
                <a:cs typeface="Cambria"/>
              </a:rPr>
              <a:t>Côté</a:t>
            </a:r>
            <a:r>
              <a:rPr lang="en-US" sz="2500" dirty="0" smtClean="0">
                <a:latin typeface="Cambria"/>
                <a:cs typeface="Cambria"/>
              </a:rPr>
              <a:t> (2007)</a:t>
            </a:r>
          </a:p>
          <a:p>
            <a:r>
              <a:rPr lang="en-US" sz="2500" dirty="0" smtClean="0">
                <a:latin typeface="Cambria"/>
                <a:cs typeface="Cambria"/>
              </a:rPr>
              <a:t>Belief Propagation </a:t>
            </a:r>
            <a:r>
              <a:rPr lang="en-US" sz="2500" dirty="0">
                <a:latin typeface="Cambria"/>
                <a:cs typeface="Cambria"/>
              </a:rPr>
              <a:t>– </a:t>
            </a:r>
            <a:r>
              <a:rPr lang="en-US" sz="2500" dirty="0" smtClean="0">
                <a:latin typeface="Cambria"/>
                <a:cs typeface="Cambria"/>
              </a:rPr>
              <a:t>Dreyer and Eisner (2009)</a:t>
            </a:r>
          </a:p>
          <a:p>
            <a:r>
              <a:rPr lang="en-US" sz="2500" dirty="0" smtClean="0">
                <a:latin typeface="Cambria"/>
                <a:cs typeface="Cambria"/>
              </a:rPr>
              <a:t>Expectation Propagation </a:t>
            </a:r>
            <a:r>
              <a:rPr lang="en-US" sz="2500" dirty="0">
                <a:latin typeface="Cambria"/>
                <a:cs typeface="Cambria"/>
              </a:rPr>
              <a:t>– </a:t>
            </a:r>
            <a:r>
              <a:rPr lang="en-US" sz="2500" dirty="0" smtClean="0">
                <a:latin typeface="Cambria"/>
                <a:cs typeface="Cambria"/>
              </a:rPr>
              <a:t>Cotterell and Eisner (2015)</a:t>
            </a:r>
          </a:p>
          <a:p>
            <a:r>
              <a:rPr lang="en-US" sz="2500" dirty="0" smtClean="0">
                <a:latin typeface="Cambria"/>
                <a:cs typeface="Cambria"/>
              </a:rPr>
              <a:t>Dual Decomposition </a:t>
            </a:r>
            <a:r>
              <a:rPr lang="en-US" sz="2500" dirty="0">
                <a:latin typeface="Cambria"/>
                <a:cs typeface="Cambria"/>
              </a:rPr>
              <a:t>– </a:t>
            </a:r>
            <a:r>
              <a:rPr lang="en-US" sz="2500" dirty="0" err="1" smtClean="0">
                <a:latin typeface="Cambria"/>
                <a:cs typeface="Cambria"/>
              </a:rPr>
              <a:t>Peng</a:t>
            </a:r>
            <a:r>
              <a:rPr lang="en-US" sz="2500" dirty="0" smtClean="0">
                <a:latin typeface="Cambria"/>
                <a:cs typeface="Cambria"/>
              </a:rPr>
              <a:t> et al. (2015)</a:t>
            </a:r>
          </a:p>
          <a:p>
            <a:pPr algn="ctr"/>
            <a:endParaRPr lang="en-US" sz="2500" dirty="0" smtClean="0">
              <a:latin typeface="Cambria"/>
              <a:cs typeface="Cambria"/>
            </a:endParaRPr>
          </a:p>
          <a:p>
            <a:pPr algn="ctr"/>
            <a:endParaRPr lang="en-US" sz="2500" dirty="0">
              <a:latin typeface="Cambria"/>
              <a:cs typeface="Cambria"/>
            </a:endParaRPr>
          </a:p>
        </p:txBody>
      </p:sp>
    </p:spTree>
    <p:extLst>
      <p:ext uri="{BB962C8B-B14F-4D97-AF65-F5344CB8AC3E}">
        <p14:creationId xmlns:p14="http://schemas.microsoft.com/office/powerpoint/2010/main" val="97109770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68</a:t>
            </a:fld>
            <a:endParaRPr lang="en-US"/>
          </a:p>
        </p:txBody>
      </p:sp>
      <p:sp>
        <p:nvSpPr>
          <p:cNvPr id="33" name="TextBox 32"/>
          <p:cNvSpPr txBox="1"/>
          <p:nvPr/>
        </p:nvSpPr>
        <p:spPr>
          <a:xfrm rot="20212293">
            <a:off x="649119" y="1530474"/>
            <a:ext cx="7801435" cy="3631763"/>
          </a:xfrm>
          <a:prstGeom prst="rect">
            <a:avLst/>
          </a:prstGeom>
          <a:solidFill>
            <a:schemeClr val="bg1"/>
          </a:solidFill>
          <a:ln w="88900">
            <a:solidFill>
              <a:schemeClr val="accent4">
                <a:lumMod val="60000"/>
                <a:lumOff val="40000"/>
              </a:schemeClr>
            </a:solidFill>
          </a:ln>
        </p:spPr>
        <p:txBody>
          <a:bodyPr wrap="none" rtlCol="0">
            <a:spAutoFit/>
          </a:bodyPr>
          <a:lstStyle/>
          <a:p>
            <a:pPr algn="ctr"/>
            <a:endParaRPr lang="en-US" sz="4000" b="1" dirty="0" smtClean="0">
              <a:latin typeface="Cambria"/>
              <a:cs typeface="Cambria"/>
            </a:endParaRPr>
          </a:p>
          <a:p>
            <a:pPr algn="ctr"/>
            <a:r>
              <a:rPr lang="en-US" sz="4000" b="1" dirty="0">
                <a:latin typeface="Cambria"/>
                <a:cs typeface="Cambria"/>
              </a:rPr>
              <a:t>(Approximate) Inference</a:t>
            </a:r>
          </a:p>
          <a:p>
            <a:r>
              <a:rPr lang="en-US" sz="2500" dirty="0" smtClean="0">
                <a:latin typeface="Cambria"/>
                <a:cs typeface="Cambria"/>
              </a:rPr>
              <a:t>MCMC </a:t>
            </a:r>
            <a:r>
              <a:rPr lang="en-US" sz="2500" dirty="0">
                <a:latin typeface="Cambria"/>
                <a:cs typeface="Cambria"/>
              </a:rPr>
              <a:t>– </a:t>
            </a:r>
            <a:r>
              <a:rPr lang="en-US" sz="2500" dirty="0" smtClean="0">
                <a:latin typeface="Cambria"/>
                <a:cs typeface="Cambria"/>
              </a:rPr>
              <a:t>Bouchard-</a:t>
            </a:r>
            <a:r>
              <a:rPr lang="en-US" sz="2500" dirty="0" err="1" smtClean="0">
                <a:latin typeface="Cambria"/>
                <a:cs typeface="Cambria"/>
              </a:rPr>
              <a:t>Côté</a:t>
            </a:r>
            <a:r>
              <a:rPr lang="en-US" sz="2500" dirty="0" smtClean="0">
                <a:latin typeface="Cambria"/>
                <a:cs typeface="Cambria"/>
              </a:rPr>
              <a:t> (2007)</a:t>
            </a:r>
          </a:p>
          <a:p>
            <a:r>
              <a:rPr lang="en-US" sz="2500" dirty="0" smtClean="0">
                <a:solidFill>
                  <a:srgbClr val="000090"/>
                </a:solidFill>
                <a:latin typeface="Comic Sans MS"/>
                <a:cs typeface="Comic Sans MS"/>
              </a:rPr>
              <a:t>Belief Propagation </a:t>
            </a:r>
            <a:r>
              <a:rPr lang="en-US" sz="2500" dirty="0">
                <a:solidFill>
                  <a:srgbClr val="000090"/>
                </a:solidFill>
                <a:latin typeface="Comic Sans MS"/>
                <a:cs typeface="Comic Sans MS"/>
              </a:rPr>
              <a:t>– </a:t>
            </a:r>
            <a:r>
              <a:rPr lang="en-US" sz="2500" dirty="0" smtClean="0">
                <a:solidFill>
                  <a:srgbClr val="000090"/>
                </a:solidFill>
                <a:latin typeface="Comic Sans MS"/>
                <a:cs typeface="Comic Sans MS"/>
              </a:rPr>
              <a:t>Dreyer and Eisner (2009)</a:t>
            </a:r>
          </a:p>
          <a:p>
            <a:r>
              <a:rPr lang="en-US" sz="2500" dirty="0" smtClean="0">
                <a:latin typeface="Cambria"/>
                <a:cs typeface="Cambria"/>
              </a:rPr>
              <a:t>Expectation Propagation </a:t>
            </a:r>
            <a:r>
              <a:rPr lang="en-US" sz="2500" dirty="0">
                <a:latin typeface="Cambria"/>
                <a:cs typeface="Cambria"/>
              </a:rPr>
              <a:t>– </a:t>
            </a:r>
            <a:r>
              <a:rPr lang="en-US" sz="2500" dirty="0" smtClean="0">
                <a:latin typeface="Cambria"/>
                <a:cs typeface="Cambria"/>
              </a:rPr>
              <a:t>Cotterell and Eisner (2015)</a:t>
            </a:r>
          </a:p>
          <a:p>
            <a:r>
              <a:rPr lang="en-US" sz="2500" dirty="0" smtClean="0">
                <a:latin typeface="Cambria"/>
                <a:cs typeface="Cambria"/>
              </a:rPr>
              <a:t>Dual Decomposition </a:t>
            </a:r>
            <a:r>
              <a:rPr lang="en-US" sz="2500" dirty="0">
                <a:latin typeface="Cambria"/>
                <a:cs typeface="Cambria"/>
              </a:rPr>
              <a:t>– </a:t>
            </a:r>
            <a:r>
              <a:rPr lang="en-US" sz="2500" dirty="0" err="1" smtClean="0">
                <a:latin typeface="Cambria"/>
                <a:cs typeface="Cambria"/>
              </a:rPr>
              <a:t>Peng</a:t>
            </a:r>
            <a:r>
              <a:rPr lang="en-US" sz="2500" dirty="0" smtClean="0">
                <a:latin typeface="Cambria"/>
                <a:cs typeface="Cambria"/>
              </a:rPr>
              <a:t> et al. (2015)</a:t>
            </a:r>
          </a:p>
          <a:p>
            <a:pPr algn="ctr"/>
            <a:endParaRPr lang="en-US" sz="2500" dirty="0" smtClean="0">
              <a:latin typeface="Cambria"/>
              <a:cs typeface="Cambria"/>
            </a:endParaRPr>
          </a:p>
          <a:p>
            <a:pPr algn="ctr"/>
            <a:endParaRPr lang="en-US" sz="2500" dirty="0">
              <a:latin typeface="Cambria"/>
              <a:cs typeface="Cambria"/>
            </a:endParaRPr>
          </a:p>
        </p:txBody>
      </p:sp>
    </p:spTree>
    <p:extLst>
      <p:ext uri="{BB962C8B-B14F-4D97-AF65-F5344CB8AC3E}">
        <p14:creationId xmlns:p14="http://schemas.microsoft.com/office/powerpoint/2010/main" val="19101012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69</a:t>
            </a:fld>
            <a:endParaRPr lang="en-US"/>
          </a:p>
        </p:txBody>
      </p:sp>
    </p:spTree>
    <p:extLst>
      <p:ext uri="{BB962C8B-B14F-4D97-AF65-F5344CB8AC3E}">
        <p14:creationId xmlns:p14="http://schemas.microsoft.com/office/powerpoint/2010/main" val="13016482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jor_levels_of_linguistic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3" y="1251125"/>
            <a:ext cx="3832412" cy="3832412"/>
          </a:xfrm>
          <a:prstGeom prst="rect">
            <a:avLst/>
          </a:prstGeom>
        </p:spPr>
      </p:pic>
      <p:sp>
        <p:nvSpPr>
          <p:cNvPr id="2" name="Title 1"/>
          <p:cNvSpPr>
            <a:spLocks noGrp="1"/>
          </p:cNvSpPr>
          <p:nvPr>
            <p:ph type="title"/>
          </p:nvPr>
        </p:nvSpPr>
        <p:spPr/>
        <p:txBody>
          <a:bodyPr/>
          <a:lstStyle/>
          <a:p>
            <a:r>
              <a:rPr lang="en-US" dirty="0" smtClean="0"/>
              <a:t>What is Phonology?</a:t>
            </a:r>
            <a:endParaRPr lang="en-US" dirty="0"/>
          </a:p>
        </p:txBody>
      </p:sp>
      <p:sp>
        <p:nvSpPr>
          <p:cNvPr id="5" name="Oval 4"/>
          <p:cNvSpPr/>
          <p:nvPr/>
        </p:nvSpPr>
        <p:spPr>
          <a:xfrm>
            <a:off x="1395567" y="2528339"/>
            <a:ext cx="1279769" cy="128953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7</a:t>
            </a:fld>
            <a:endParaRPr lang="en-US"/>
          </a:p>
        </p:txBody>
      </p:sp>
    </p:spTree>
    <p:extLst>
      <p:ext uri="{BB962C8B-B14F-4D97-AF65-F5344CB8AC3E}">
        <p14:creationId xmlns:p14="http://schemas.microsoft.com/office/powerpoint/2010/main" val="256357476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70</a:t>
            </a:fld>
            <a:endParaRPr lang="en-US"/>
          </a:p>
        </p:txBody>
      </p:sp>
      <p:cxnSp>
        <p:nvCxnSpPr>
          <p:cNvPr id="33" name="Straight Arrow Connector 32"/>
          <p:cNvCxnSpPr/>
          <p:nvPr/>
        </p:nvCxnSpPr>
        <p:spPr>
          <a:xfrm flipH="1">
            <a:off x="3850299" y="5009887"/>
            <a:ext cx="477424" cy="548601"/>
          </a:xfrm>
          <a:prstGeom prst="straightConnector1">
            <a:avLst/>
          </a:prstGeom>
          <a:ln w="63500">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275425" y="1268654"/>
            <a:ext cx="3690919" cy="4262706"/>
          </a:xfrm>
          <a:prstGeom prst="rect">
            <a:avLst/>
          </a:prstGeom>
          <a:solidFill>
            <a:schemeClr val="bg1"/>
          </a:solidFill>
          <a:ln w="50800">
            <a:solidFill>
              <a:schemeClr val="tx1"/>
            </a:solidFill>
          </a:ln>
        </p:spPr>
        <p:txBody>
          <a:bodyPr wrap="square" rtlCol="0">
            <a:spAutoFit/>
          </a:bodyPr>
          <a:lstStyle/>
          <a:p>
            <a:pPr algn="ctr"/>
            <a:r>
              <a:rPr lang="en-US" sz="3000" dirty="0" smtClean="0">
                <a:latin typeface="Cambria"/>
                <a:cs typeface="Cambria"/>
              </a:rPr>
              <a:t>Distribution Over Surface Form:</a:t>
            </a:r>
          </a:p>
          <a:p>
            <a:r>
              <a:rPr lang="en-US" sz="2500" b="1" dirty="0" smtClean="0">
                <a:solidFill>
                  <a:srgbClr val="000000"/>
                </a:solidFill>
                <a:latin typeface="Times"/>
                <a:cs typeface="Times"/>
              </a:rPr>
              <a:t>UR                 </a:t>
            </a:r>
            <a:r>
              <a:rPr lang="en-US" sz="2500" b="1" dirty="0" err="1" smtClean="0">
                <a:solidFill>
                  <a:srgbClr val="000000"/>
                </a:solidFill>
                <a:latin typeface="Times"/>
                <a:cs typeface="Times"/>
              </a:rPr>
              <a:t>Prob</a:t>
            </a:r>
            <a:endParaRPr lang="en-US" sz="2500" b="1" dirty="0">
              <a:solidFill>
                <a:srgbClr val="000000"/>
              </a:solidFill>
              <a:latin typeface="Times"/>
              <a:cs typeface="Times"/>
            </a:endParaRPr>
          </a:p>
          <a:p>
            <a:r>
              <a:rPr lang="is-IS" sz="2400" dirty="0" smtClean="0">
                <a:solidFill>
                  <a:srgbClr val="000000"/>
                </a:solidFill>
                <a:latin typeface="Times"/>
                <a:cs typeface="Times"/>
              </a:rPr>
              <a:t>dæm</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a:t>
            </a:r>
            <a:r>
              <a:rPr lang="en-US" sz="2400" dirty="0">
                <a:solidFill>
                  <a:srgbClr val="000000"/>
                </a:solidFill>
                <a:latin typeface="Times"/>
                <a:cs typeface="Times"/>
              </a:rPr>
              <a:t> </a:t>
            </a:r>
            <a:r>
              <a:rPr lang="en-US" sz="2400" dirty="0" smtClean="0">
                <a:solidFill>
                  <a:srgbClr val="000000"/>
                </a:solidFill>
                <a:latin typeface="Times"/>
                <a:cs typeface="Times"/>
              </a:rPr>
              <a:t> .80</a:t>
            </a:r>
            <a:endParaRPr lang="en-US" sz="2400" dirty="0" smtClean="0">
              <a:latin typeface="Times"/>
              <a:cs typeface="Times"/>
            </a:endParaRPr>
          </a:p>
          <a:p>
            <a:r>
              <a:rPr lang="is-IS" sz="2400" dirty="0" smtClean="0">
                <a:solidFill>
                  <a:srgbClr val="000000"/>
                </a:solidFill>
                <a:latin typeface="Times"/>
                <a:cs typeface="Times"/>
              </a:rPr>
              <a:t>dæmn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.10</a:t>
            </a:r>
          </a:p>
          <a:p>
            <a:r>
              <a:rPr lang="is-IS" sz="2400" dirty="0" smtClean="0">
                <a:solidFill>
                  <a:srgbClr val="000000"/>
                </a:solidFill>
                <a:latin typeface="Times"/>
                <a:cs typeface="Times"/>
              </a:rPr>
              <a:t>dæmin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.001</a:t>
            </a:r>
          </a:p>
          <a:p>
            <a:r>
              <a:rPr lang="is-IS" sz="2400" dirty="0" smtClean="0">
                <a:solidFill>
                  <a:srgbClr val="000000"/>
                </a:solidFill>
                <a:latin typeface="Times"/>
                <a:cs typeface="Times"/>
              </a:rPr>
              <a:t>dæmiin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.0001</a:t>
            </a:r>
          </a:p>
          <a:p>
            <a:r>
              <a:rPr lang="en-US" sz="2400" dirty="0" smtClean="0">
                <a:solidFill>
                  <a:srgbClr val="000000"/>
                </a:solidFill>
                <a:latin typeface="Times"/>
                <a:cs typeface="Times"/>
              </a:rPr>
              <a:t>…                    </a:t>
            </a:r>
            <a:r>
              <a:rPr lang="en-US" sz="2400" dirty="0">
                <a:latin typeface="Times"/>
                <a:cs typeface="Times"/>
              </a:rPr>
              <a:t>… </a:t>
            </a:r>
            <a:r>
              <a:rPr lang="en-US" sz="2400" dirty="0" err="1">
                <a:latin typeface="Times"/>
                <a:cs typeface="Times"/>
              </a:rPr>
              <a:t>chomsky</a:t>
            </a:r>
            <a:r>
              <a:rPr lang="en-US" sz="2400" dirty="0">
                <a:latin typeface="Times"/>
                <a:cs typeface="Times"/>
              </a:rPr>
              <a:t>          </a:t>
            </a:r>
            <a:r>
              <a:rPr lang="en-US" sz="2400" dirty="0" smtClean="0">
                <a:latin typeface="Times"/>
                <a:cs typeface="Times"/>
              </a:rPr>
              <a:t>.000001</a:t>
            </a:r>
          </a:p>
          <a:p>
            <a:r>
              <a:rPr lang="en-US" sz="2400" dirty="0" smtClean="0">
                <a:latin typeface="Times"/>
                <a:cs typeface="Times"/>
              </a:rPr>
              <a:t>…                    </a:t>
            </a:r>
            <a:r>
              <a:rPr lang="en-US" sz="2400" dirty="0">
                <a:latin typeface="Times"/>
                <a:cs typeface="Times"/>
              </a:rPr>
              <a:t> </a:t>
            </a:r>
            <a:r>
              <a:rPr lang="en-US" sz="2400" dirty="0" smtClean="0">
                <a:latin typeface="Times"/>
                <a:cs typeface="Times"/>
              </a:rPr>
              <a:t>…</a:t>
            </a:r>
          </a:p>
          <a:p>
            <a:pPr algn="ctr"/>
            <a:endParaRPr lang="en-US" dirty="0"/>
          </a:p>
        </p:txBody>
      </p:sp>
    </p:spTree>
    <p:extLst>
      <p:ext uri="{BB962C8B-B14F-4D97-AF65-F5344CB8AC3E}">
        <p14:creationId xmlns:p14="http://schemas.microsoft.com/office/powerpoint/2010/main" val="1861823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71</a:t>
            </a:fld>
            <a:endParaRPr lang="en-US"/>
          </a:p>
        </p:txBody>
      </p:sp>
      <p:sp>
        <p:nvSpPr>
          <p:cNvPr id="30" name="TextBox 29"/>
          <p:cNvSpPr txBox="1"/>
          <p:nvPr/>
        </p:nvSpPr>
        <p:spPr>
          <a:xfrm>
            <a:off x="4275425" y="1268654"/>
            <a:ext cx="3690919" cy="4262706"/>
          </a:xfrm>
          <a:prstGeom prst="rect">
            <a:avLst/>
          </a:prstGeom>
          <a:solidFill>
            <a:schemeClr val="bg1"/>
          </a:solidFill>
          <a:ln w="50800">
            <a:solidFill>
              <a:schemeClr val="tx1"/>
            </a:solidFill>
          </a:ln>
        </p:spPr>
        <p:txBody>
          <a:bodyPr wrap="square" rtlCol="0">
            <a:spAutoFit/>
          </a:bodyPr>
          <a:lstStyle/>
          <a:p>
            <a:pPr algn="ctr"/>
            <a:r>
              <a:rPr lang="en-US" sz="3000" dirty="0" smtClean="0">
                <a:latin typeface="Cambria"/>
                <a:cs typeface="Cambria"/>
              </a:rPr>
              <a:t>Distribution Over Surface Form:</a:t>
            </a:r>
          </a:p>
          <a:p>
            <a:r>
              <a:rPr lang="en-US" sz="2500" b="1" dirty="0" smtClean="0">
                <a:solidFill>
                  <a:srgbClr val="000000"/>
                </a:solidFill>
                <a:latin typeface="Times"/>
                <a:cs typeface="Times"/>
              </a:rPr>
              <a:t>UR                 </a:t>
            </a:r>
            <a:r>
              <a:rPr lang="en-US" sz="2500" b="1" dirty="0" err="1" smtClean="0">
                <a:solidFill>
                  <a:srgbClr val="000000"/>
                </a:solidFill>
                <a:latin typeface="Times"/>
                <a:cs typeface="Times"/>
              </a:rPr>
              <a:t>Prob</a:t>
            </a:r>
            <a:endParaRPr lang="en-US" sz="2500" b="1" dirty="0">
              <a:solidFill>
                <a:srgbClr val="000000"/>
              </a:solidFill>
              <a:latin typeface="Times"/>
              <a:cs typeface="Times"/>
            </a:endParaRPr>
          </a:p>
          <a:p>
            <a:r>
              <a:rPr lang="is-IS" sz="2400" dirty="0" smtClean="0">
                <a:solidFill>
                  <a:srgbClr val="000000"/>
                </a:solidFill>
                <a:latin typeface="Times"/>
                <a:cs typeface="Times"/>
              </a:rPr>
              <a:t>dæm</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a:t>
            </a:r>
            <a:r>
              <a:rPr lang="en-US" sz="2400" dirty="0">
                <a:solidFill>
                  <a:srgbClr val="000000"/>
                </a:solidFill>
                <a:latin typeface="Times"/>
                <a:cs typeface="Times"/>
              </a:rPr>
              <a:t> </a:t>
            </a:r>
            <a:r>
              <a:rPr lang="en-US" sz="2400" dirty="0" smtClean="0">
                <a:solidFill>
                  <a:srgbClr val="000000"/>
                </a:solidFill>
                <a:latin typeface="Times"/>
                <a:cs typeface="Times"/>
              </a:rPr>
              <a:t> .80</a:t>
            </a:r>
            <a:endParaRPr lang="en-US" sz="2400" dirty="0" smtClean="0">
              <a:latin typeface="Times"/>
              <a:cs typeface="Times"/>
            </a:endParaRPr>
          </a:p>
          <a:p>
            <a:r>
              <a:rPr lang="is-IS" sz="2400" dirty="0" smtClean="0">
                <a:solidFill>
                  <a:srgbClr val="000000"/>
                </a:solidFill>
                <a:latin typeface="Times"/>
                <a:cs typeface="Times"/>
              </a:rPr>
              <a:t>dæmn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.10</a:t>
            </a:r>
          </a:p>
          <a:p>
            <a:r>
              <a:rPr lang="is-IS" sz="2400" dirty="0" smtClean="0">
                <a:solidFill>
                  <a:srgbClr val="000000"/>
                </a:solidFill>
                <a:latin typeface="Times"/>
                <a:cs typeface="Times"/>
              </a:rPr>
              <a:t>dæmin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.001</a:t>
            </a:r>
          </a:p>
          <a:p>
            <a:r>
              <a:rPr lang="is-IS" sz="2400" dirty="0" smtClean="0">
                <a:solidFill>
                  <a:srgbClr val="000000"/>
                </a:solidFill>
                <a:latin typeface="Times"/>
                <a:cs typeface="Times"/>
              </a:rPr>
              <a:t>dæmiin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.0001</a:t>
            </a:r>
          </a:p>
          <a:p>
            <a:r>
              <a:rPr lang="en-US" sz="2400" dirty="0" smtClean="0">
                <a:solidFill>
                  <a:srgbClr val="000000"/>
                </a:solidFill>
                <a:latin typeface="Times"/>
                <a:cs typeface="Times"/>
              </a:rPr>
              <a:t>…                    </a:t>
            </a:r>
            <a:r>
              <a:rPr lang="en-US" sz="2400" dirty="0">
                <a:latin typeface="Times"/>
                <a:cs typeface="Times"/>
              </a:rPr>
              <a:t>… </a:t>
            </a:r>
            <a:r>
              <a:rPr lang="en-US" sz="2400" dirty="0" err="1">
                <a:latin typeface="Times"/>
                <a:cs typeface="Times"/>
              </a:rPr>
              <a:t>chomsky</a:t>
            </a:r>
            <a:r>
              <a:rPr lang="en-US" sz="2400" dirty="0">
                <a:latin typeface="Times"/>
                <a:cs typeface="Times"/>
              </a:rPr>
              <a:t>          </a:t>
            </a:r>
            <a:r>
              <a:rPr lang="en-US" sz="2400" dirty="0" smtClean="0">
                <a:latin typeface="Times"/>
                <a:cs typeface="Times"/>
              </a:rPr>
              <a:t>.000001</a:t>
            </a:r>
          </a:p>
          <a:p>
            <a:r>
              <a:rPr lang="en-US" sz="2400" dirty="0" smtClean="0">
                <a:latin typeface="Times"/>
                <a:cs typeface="Times"/>
              </a:rPr>
              <a:t>…                    </a:t>
            </a:r>
            <a:r>
              <a:rPr lang="en-US" sz="2400" dirty="0">
                <a:latin typeface="Times"/>
                <a:cs typeface="Times"/>
              </a:rPr>
              <a:t> </a:t>
            </a:r>
            <a:r>
              <a:rPr lang="en-US" sz="2400" dirty="0" smtClean="0">
                <a:latin typeface="Times"/>
                <a:cs typeface="Times"/>
              </a:rPr>
              <a:t>…</a:t>
            </a:r>
          </a:p>
          <a:p>
            <a:pPr algn="ctr"/>
            <a:endParaRPr lang="en-US" dirty="0"/>
          </a:p>
        </p:txBody>
      </p:sp>
      <p:cxnSp>
        <p:nvCxnSpPr>
          <p:cNvPr id="33" name="Straight Arrow Connector 32"/>
          <p:cNvCxnSpPr/>
          <p:nvPr/>
        </p:nvCxnSpPr>
        <p:spPr>
          <a:xfrm flipH="1">
            <a:off x="3850299" y="5009887"/>
            <a:ext cx="477424" cy="548601"/>
          </a:xfrm>
          <a:prstGeom prst="straightConnector1">
            <a:avLst/>
          </a:prstGeom>
          <a:ln w="63500">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2051174" y="4564446"/>
            <a:ext cx="2054891" cy="1528552"/>
            <a:chOff x="6977611" y="4298857"/>
            <a:chExt cx="1816644" cy="1219047"/>
          </a:xfrm>
        </p:grpSpPr>
        <p:sp>
          <p:nvSpPr>
            <p:cNvPr id="50" name="Oval 49"/>
            <p:cNvSpPr/>
            <p:nvPr/>
          </p:nvSpPr>
          <p:spPr>
            <a:xfrm>
              <a:off x="6977611" y="477772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endCxn id="52" idx="2"/>
            </p:cNvCxnSpPr>
            <p:nvPr/>
          </p:nvCxnSpPr>
          <p:spPr>
            <a:xfrm>
              <a:off x="7140664" y="485906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7390170" y="477939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Arrow Connector 52"/>
            <p:cNvCxnSpPr>
              <a:endCxn id="54" idx="2"/>
            </p:cNvCxnSpPr>
            <p:nvPr/>
          </p:nvCxnSpPr>
          <p:spPr>
            <a:xfrm>
              <a:off x="7536852"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7786357"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a:endCxn id="56" idx="2"/>
            </p:cNvCxnSpPr>
            <p:nvPr/>
          </p:nvCxnSpPr>
          <p:spPr>
            <a:xfrm>
              <a:off x="7959274"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8208779"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Arrow Connector 56"/>
            <p:cNvCxnSpPr>
              <a:endCxn id="58" idx="2"/>
            </p:cNvCxnSpPr>
            <p:nvPr/>
          </p:nvCxnSpPr>
          <p:spPr>
            <a:xfrm>
              <a:off x="8381696" y="4855566"/>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8631201" y="4775896"/>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 name="Straight Arrow Connector 44"/>
            <p:cNvCxnSpPr>
              <a:stCxn id="52" idx="5"/>
              <a:endCxn id="54" idx="4"/>
            </p:cNvCxnSpPr>
            <p:nvPr/>
          </p:nvCxnSpPr>
          <p:spPr>
            <a:xfrm rot="16200000" flipH="1">
              <a:off x="7688218" y="4756531"/>
              <a:ext cx="20795" cy="338538"/>
            </a:xfrm>
            <a:prstGeom prst="curvedConnector3">
              <a:avLst>
                <a:gd name="adj1" fmla="val 139874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7612418" y="535856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Arrow Connector 44"/>
            <p:cNvCxnSpPr>
              <a:stCxn id="52" idx="3"/>
              <a:endCxn id="60" idx="2"/>
            </p:cNvCxnSpPr>
            <p:nvPr/>
          </p:nvCxnSpPr>
          <p:spPr>
            <a:xfrm rot="16200000" flipH="1">
              <a:off x="7251819" y="5077633"/>
              <a:ext cx="522830" cy="198368"/>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44"/>
            <p:cNvCxnSpPr>
              <a:stCxn id="60" idx="6"/>
              <a:endCxn id="56" idx="4"/>
            </p:cNvCxnSpPr>
            <p:nvPr/>
          </p:nvCxnSpPr>
          <p:spPr>
            <a:xfrm flipV="1">
              <a:off x="7775472" y="4936199"/>
              <a:ext cx="514834" cy="502035"/>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44"/>
            <p:cNvCxnSpPr>
              <a:stCxn id="50" idx="0"/>
              <a:endCxn id="52" idx="1"/>
            </p:cNvCxnSpPr>
            <p:nvPr/>
          </p:nvCxnSpPr>
          <p:spPr>
            <a:xfrm rot="16200000" flipH="1">
              <a:off x="7224088" y="4612773"/>
              <a:ext cx="25010" cy="354912"/>
            </a:xfrm>
            <a:prstGeom prst="curvedConnector3">
              <a:avLst>
                <a:gd name="adj1" fmla="val -83209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44"/>
            <p:cNvCxnSpPr>
              <a:stCxn id="52" idx="0"/>
              <a:endCxn id="56" idx="1"/>
            </p:cNvCxnSpPr>
            <p:nvPr/>
          </p:nvCxnSpPr>
          <p:spPr>
            <a:xfrm rot="16200000" flipH="1">
              <a:off x="7841780" y="4409316"/>
              <a:ext cx="20795" cy="760961"/>
            </a:xfrm>
            <a:prstGeom prst="curvedConnector3">
              <a:avLst>
                <a:gd name="adj1" fmla="val -81037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44"/>
            <p:cNvCxnSpPr>
              <a:stCxn id="56" idx="0"/>
              <a:endCxn id="58" idx="0"/>
            </p:cNvCxnSpPr>
            <p:nvPr/>
          </p:nvCxnSpPr>
          <p:spPr>
            <a:xfrm rot="5400000" flipH="1" flipV="1">
              <a:off x="8501035" y="4565167"/>
              <a:ext cx="963" cy="422422"/>
            </a:xfrm>
            <a:prstGeom prst="curvedConnector3">
              <a:avLst>
                <a:gd name="adj1" fmla="val 21706805"/>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8679532" y="4817646"/>
              <a:ext cx="66392" cy="66392"/>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Arrow Connector 44"/>
            <p:cNvCxnSpPr>
              <a:stCxn id="52" idx="7"/>
              <a:endCxn id="54" idx="0"/>
            </p:cNvCxnSpPr>
            <p:nvPr/>
          </p:nvCxnSpPr>
          <p:spPr>
            <a:xfrm rot="5400000" flipH="1" flipV="1">
              <a:off x="7685678" y="4620528"/>
              <a:ext cx="25874" cy="338539"/>
            </a:xfrm>
            <a:prstGeom prst="curvedConnector3">
              <a:avLst>
                <a:gd name="adj1" fmla="val 1152517"/>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68" name="Group 67"/>
            <p:cNvGrpSpPr/>
            <p:nvPr/>
          </p:nvGrpSpPr>
          <p:grpSpPr>
            <a:xfrm>
              <a:off x="7091131" y="4298857"/>
              <a:ext cx="1531869" cy="1066556"/>
              <a:chOff x="2954628" y="1188732"/>
              <a:chExt cx="1682752" cy="1171608"/>
            </a:xfrm>
          </p:grpSpPr>
          <p:grpSp>
            <p:nvGrpSpPr>
              <p:cNvPr id="69" name="Group 68"/>
              <p:cNvGrpSpPr/>
              <p:nvPr/>
            </p:nvGrpSpPr>
            <p:grpSpPr>
              <a:xfrm>
                <a:off x="2954628" y="1252724"/>
                <a:ext cx="1682752" cy="1107616"/>
                <a:chOff x="3029436" y="2887849"/>
                <a:chExt cx="2109824" cy="1388726"/>
              </a:xfrm>
            </p:grpSpPr>
            <p:sp>
              <p:nvSpPr>
                <p:cNvPr id="71" name="TextBox 70"/>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r</a:t>
                  </a:r>
                </a:p>
              </p:txBody>
            </p:sp>
            <p:sp>
              <p:nvSpPr>
                <p:cNvPr id="72" name="TextBox 71"/>
                <p:cNvSpPr txBox="1"/>
                <p:nvPr/>
              </p:nvSpPr>
              <p:spPr>
                <a:xfrm>
                  <a:off x="3629738" y="3297628"/>
                  <a:ext cx="345928" cy="216347"/>
                </a:xfrm>
                <a:prstGeom prst="rect">
                  <a:avLst/>
                </a:prstGeom>
                <a:noFill/>
              </p:spPr>
              <p:txBody>
                <a:bodyPr wrap="square" rtlCol="0" anchor="ctr">
                  <a:noAutofit/>
                </a:bodyPr>
                <a:lstStyle/>
                <a:p>
                  <a:pPr algn="ctr"/>
                  <a:r>
                    <a:rPr lang="en-US" sz="2200" dirty="0" err="1" smtClean="0">
                      <a:solidFill>
                        <a:schemeClr val="accent1"/>
                      </a:solidFill>
                      <a:latin typeface="Handwriting - Dakota"/>
                      <a:cs typeface="Handwriting - Dakota"/>
                    </a:rPr>
                    <a:t>i</a:t>
                  </a:r>
                  <a:endParaRPr lang="en-US" sz="2200" dirty="0" smtClean="0">
                    <a:solidFill>
                      <a:schemeClr val="accent1"/>
                    </a:solidFill>
                    <a:latin typeface="Handwriting - Dakota"/>
                    <a:cs typeface="Handwriting - Dakota"/>
                  </a:endParaRPr>
                </a:p>
              </p:txBody>
            </p:sp>
            <p:sp>
              <p:nvSpPr>
                <p:cNvPr id="73" name="TextBox 72"/>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n</a:t>
                  </a:r>
                  <a:endParaRPr lang="en-US" sz="2200" dirty="0" smtClean="0">
                    <a:solidFill>
                      <a:schemeClr val="accent1"/>
                    </a:solidFill>
                    <a:latin typeface="Handwriting - Dakota"/>
                    <a:cs typeface="Handwriting - Dakota"/>
                  </a:endParaRPr>
                </a:p>
              </p:txBody>
            </p:sp>
            <p:sp>
              <p:nvSpPr>
                <p:cNvPr id="74" name="TextBox 73"/>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g</a:t>
                  </a:r>
                </a:p>
              </p:txBody>
            </p:sp>
            <p:sp>
              <p:nvSpPr>
                <p:cNvPr id="75" name="TextBox 74"/>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u</a:t>
                  </a:r>
                </a:p>
              </p:txBody>
            </p:sp>
            <p:sp>
              <p:nvSpPr>
                <p:cNvPr id="76" name="TextBox 75"/>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e</a:t>
                  </a:r>
                  <a:endParaRPr lang="en-US" sz="2200" dirty="0" smtClean="0">
                    <a:solidFill>
                      <a:schemeClr val="accent1"/>
                    </a:solidFill>
                    <a:latin typeface="Handwriting - Dakota"/>
                    <a:cs typeface="Handwriting - Dakota"/>
                  </a:endParaRPr>
                </a:p>
              </p:txBody>
            </p:sp>
            <p:sp>
              <p:nvSpPr>
                <p:cNvPr id="77" name="TextBox 76"/>
                <p:cNvSpPr txBox="1"/>
                <p:nvPr/>
              </p:nvSpPr>
              <p:spPr>
                <a:xfrm>
                  <a:off x="4409234" y="4060229"/>
                  <a:ext cx="345928" cy="216346"/>
                </a:xfrm>
                <a:prstGeom prst="rect">
                  <a:avLst/>
                </a:prstGeom>
                <a:noFill/>
              </p:spPr>
              <p:txBody>
                <a:bodyPr wrap="square" rtlCol="0" anchor="ctr">
                  <a:noAutofit/>
                </a:bodyPr>
                <a:lstStyle/>
                <a:p>
                  <a:pPr algn="ctr"/>
                  <a:r>
                    <a:rPr lang="el-GR" sz="2200" dirty="0">
                      <a:solidFill>
                        <a:schemeClr val="accent1"/>
                      </a:solidFill>
                      <a:latin typeface="Handwriting - Dakota"/>
                      <a:cs typeface="Handwriting - Dakota"/>
                    </a:rPr>
                    <a:t>ε</a:t>
                  </a:r>
                  <a:endParaRPr lang="en-US" sz="2200" dirty="0">
                    <a:solidFill>
                      <a:schemeClr val="accent1"/>
                    </a:solidFill>
                    <a:latin typeface="Handwriting - Dakota"/>
                    <a:cs typeface="Handwriting - Dakota"/>
                  </a:endParaRPr>
                </a:p>
              </p:txBody>
            </p:sp>
            <p:sp>
              <p:nvSpPr>
                <p:cNvPr id="78" name="TextBox 77"/>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s</a:t>
                  </a:r>
                </a:p>
              </p:txBody>
            </p:sp>
            <p:sp>
              <p:nvSpPr>
                <p:cNvPr id="79" name="TextBox 78"/>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e</a:t>
                  </a:r>
                </a:p>
              </p:txBody>
            </p:sp>
            <p:sp>
              <p:nvSpPr>
                <p:cNvPr id="80" name="TextBox 79"/>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h</a:t>
                  </a:r>
                </a:p>
              </p:txBody>
            </p:sp>
          </p:grpSp>
          <p:sp>
            <p:nvSpPr>
              <p:cNvPr id="70" name="TextBox 69"/>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a</a:t>
                </a:r>
              </a:p>
            </p:txBody>
          </p:sp>
        </p:grpSp>
      </p:grpSp>
      <p:sp>
        <p:nvSpPr>
          <p:cNvPr id="113" name="TextBox 112"/>
          <p:cNvSpPr txBox="1"/>
          <p:nvPr/>
        </p:nvSpPr>
        <p:spPr>
          <a:xfrm rot="20212293">
            <a:off x="257069" y="1168874"/>
            <a:ext cx="4343762" cy="3323987"/>
          </a:xfrm>
          <a:prstGeom prst="rect">
            <a:avLst/>
          </a:prstGeom>
          <a:solidFill>
            <a:schemeClr val="bg1"/>
          </a:solidFill>
          <a:ln w="88900">
            <a:solidFill>
              <a:schemeClr val="accent4">
                <a:lumMod val="60000"/>
                <a:lumOff val="40000"/>
              </a:schemeClr>
            </a:solidFill>
          </a:ln>
        </p:spPr>
        <p:txBody>
          <a:bodyPr wrap="square" rtlCol="0">
            <a:spAutoFit/>
          </a:bodyPr>
          <a:lstStyle/>
          <a:p>
            <a:pPr algn="ctr"/>
            <a:endParaRPr lang="en-US" sz="4000" b="1" dirty="0" smtClean="0">
              <a:latin typeface="Cambria"/>
              <a:cs typeface="Cambria"/>
            </a:endParaRPr>
          </a:p>
          <a:p>
            <a:pPr algn="ctr"/>
            <a:r>
              <a:rPr lang="en-US" sz="4000" b="1" dirty="0" smtClean="0">
                <a:latin typeface="Cambria"/>
                <a:cs typeface="Cambria"/>
              </a:rPr>
              <a:t>Encoded as Weighted Finite-State Automaton</a:t>
            </a:r>
            <a:endParaRPr lang="en-US" sz="2500" dirty="0" smtClean="0">
              <a:latin typeface="Cambria"/>
              <a:cs typeface="Cambria"/>
            </a:endParaRPr>
          </a:p>
          <a:p>
            <a:pPr algn="ctr"/>
            <a:endParaRPr lang="en-US" sz="2500" dirty="0" smtClean="0">
              <a:latin typeface="Cambria"/>
              <a:cs typeface="Cambria"/>
            </a:endParaRPr>
          </a:p>
          <a:p>
            <a:pPr algn="ctr"/>
            <a:endParaRPr lang="en-US" sz="2500" dirty="0">
              <a:latin typeface="Cambria"/>
              <a:cs typeface="Cambria"/>
            </a:endParaRPr>
          </a:p>
        </p:txBody>
      </p:sp>
    </p:spTree>
    <p:extLst>
      <p:ext uri="{BB962C8B-B14F-4D97-AF65-F5344CB8AC3E}">
        <p14:creationId xmlns:p14="http://schemas.microsoft.com/office/powerpoint/2010/main" val="1357944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sz="2500" dirty="0"/>
              <a:t>Discovering the Underlying </a:t>
            </a:r>
            <a:r>
              <a:rPr lang="en-US" sz="2500" dirty="0" smtClean="0"/>
              <a:t>Forms = Inference in a Graphical Model </a:t>
            </a:r>
            <a:endParaRPr lang="en-US" sz="2500" dirty="0"/>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4"/>
            <a:endCxn id="40" idx="3"/>
          </p:cNvCxnSpPr>
          <p:nvPr/>
        </p:nvCxnSpPr>
        <p:spPr>
          <a:xfrm flipH="1">
            <a:off x="3555004" y="2342428"/>
            <a:ext cx="2193069" cy="61646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362860" y="5383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50" name="Oval 49"/>
          <p:cNvSpPr/>
          <p:nvPr/>
        </p:nvSpPr>
        <p:spPr>
          <a:xfrm>
            <a:off x="7031364" y="539199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51" name="Oval 50"/>
          <p:cNvSpPr/>
          <p:nvPr/>
        </p:nvSpPr>
        <p:spPr>
          <a:xfrm>
            <a:off x="167294" y="539403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52" name="Oval 51"/>
          <p:cNvSpPr/>
          <p:nvPr/>
        </p:nvSpPr>
        <p:spPr>
          <a:xfrm>
            <a:off x="4728687" y="538365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72</a:t>
            </a:fld>
            <a:endParaRPr lang="en-US"/>
          </a:p>
        </p:txBody>
      </p:sp>
    </p:spTree>
    <p:extLst>
      <p:ext uri="{BB962C8B-B14F-4D97-AF65-F5344CB8AC3E}">
        <p14:creationId xmlns:p14="http://schemas.microsoft.com/office/powerpoint/2010/main" val="364515595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sz="2500" dirty="0"/>
              <a:t>Discovering the Underlying </a:t>
            </a:r>
            <a:r>
              <a:rPr lang="en-US" sz="2500" dirty="0" smtClean="0"/>
              <a:t>Forms = Inference in a Graphical Model </a:t>
            </a:r>
            <a:endParaRPr lang="en-US" sz="2500" dirty="0"/>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4"/>
            <a:endCxn id="40" idx="3"/>
          </p:cNvCxnSpPr>
          <p:nvPr/>
        </p:nvCxnSpPr>
        <p:spPr>
          <a:xfrm flipH="1">
            <a:off x="3555004" y="2342428"/>
            <a:ext cx="2193069" cy="61646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2362860" y="5383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a:t>
            </a:r>
            <a:endParaRPr lang="en-US" dirty="0">
              <a:solidFill>
                <a:schemeClr val="tx1"/>
              </a:solidFill>
              <a:latin typeface="Cambria"/>
              <a:cs typeface="Cambria"/>
            </a:endParaRPr>
          </a:p>
        </p:txBody>
      </p:sp>
      <p:sp>
        <p:nvSpPr>
          <p:cNvPr id="44" name="Oval 43"/>
          <p:cNvSpPr/>
          <p:nvPr/>
        </p:nvSpPr>
        <p:spPr>
          <a:xfrm>
            <a:off x="7031364" y="539199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46" name="Oval 45"/>
          <p:cNvSpPr/>
          <p:nvPr/>
        </p:nvSpPr>
        <p:spPr>
          <a:xfrm>
            <a:off x="167294" y="539403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7" name="Oval 46"/>
          <p:cNvSpPr/>
          <p:nvPr/>
        </p:nvSpPr>
        <p:spPr>
          <a:xfrm>
            <a:off x="4728687" y="538365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73</a:t>
            </a:fld>
            <a:endParaRPr lang="en-US"/>
          </a:p>
        </p:txBody>
      </p:sp>
    </p:spTree>
    <p:extLst>
      <p:ext uri="{BB962C8B-B14F-4D97-AF65-F5344CB8AC3E}">
        <p14:creationId xmlns:p14="http://schemas.microsoft.com/office/powerpoint/2010/main" val="316764456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dˈæmz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 y="1250066"/>
            <a:ext cx="9156212" cy="5607934"/>
          </a:xfrm>
          <a:custGeom>
            <a:avLst/>
            <a:gdLst/>
            <a:ahLst/>
            <a:cxnLst/>
            <a:rect l="l" t="t" r="r" b="b"/>
            <a:pathLst>
              <a:path w="9182009" h="5607934">
                <a:moveTo>
                  <a:pt x="5821449" y="100318"/>
                </a:moveTo>
                <a:cubicBezTo>
                  <a:pt x="5006778" y="100318"/>
                  <a:pt x="4346357" y="820470"/>
                  <a:pt x="4346357" y="1708822"/>
                </a:cubicBezTo>
                <a:cubicBezTo>
                  <a:pt x="4346357" y="2597174"/>
                  <a:pt x="5006778" y="3317326"/>
                  <a:pt x="5821449" y="3317326"/>
                </a:cubicBezTo>
                <a:cubicBezTo>
                  <a:pt x="6636120" y="3317326"/>
                  <a:pt x="7296541" y="2597174"/>
                  <a:pt x="7296541" y="1708822"/>
                </a:cubicBezTo>
                <a:cubicBezTo>
                  <a:pt x="7296541" y="820470"/>
                  <a:pt x="6636120" y="100318"/>
                  <a:pt x="5821449" y="100318"/>
                </a:cubicBezTo>
                <a:close/>
                <a:moveTo>
                  <a:pt x="0" y="0"/>
                </a:moveTo>
                <a:lnTo>
                  <a:pt x="9182009" y="0"/>
                </a:lnTo>
                <a:lnTo>
                  <a:pt x="9182009" y="5607934"/>
                </a:lnTo>
                <a:lnTo>
                  <a:pt x="0" y="5607934"/>
                </a:lnTo>
                <a:close/>
              </a:path>
            </a:pathLst>
          </a:custGeom>
          <a:solidFill>
            <a:schemeClr val="tx1">
              <a:lumMod val="75000"/>
              <a:lumOff val="2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pPr>
              <a:defRPr/>
            </a:pPr>
            <a:fld id="{0E11CC8F-329F-8C41-AC6A-3ECAF67E5476}" type="slidenum">
              <a:rPr lang="en-US" smtClean="0"/>
              <a:pPr>
                <a:defRPr/>
              </a:pPr>
              <a:t>74</a:t>
            </a:fld>
            <a:endParaRPr lang="en-US"/>
          </a:p>
        </p:txBody>
      </p:sp>
    </p:spTree>
    <p:extLst>
      <p:ext uri="{BB962C8B-B14F-4D97-AF65-F5344CB8AC3E}">
        <p14:creationId xmlns:p14="http://schemas.microsoft.com/office/powerpoint/2010/main" val="36390381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dˈæmz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 y="1250066"/>
            <a:ext cx="9156212" cy="5607934"/>
          </a:xfrm>
          <a:custGeom>
            <a:avLst/>
            <a:gdLst/>
            <a:ahLst/>
            <a:cxnLst/>
            <a:rect l="l" t="t" r="r" b="b"/>
            <a:pathLst>
              <a:path w="9182009" h="5607934">
                <a:moveTo>
                  <a:pt x="5821449" y="100318"/>
                </a:moveTo>
                <a:cubicBezTo>
                  <a:pt x="5006778" y="100318"/>
                  <a:pt x="4346357" y="820470"/>
                  <a:pt x="4346357" y="1708822"/>
                </a:cubicBezTo>
                <a:cubicBezTo>
                  <a:pt x="4346357" y="2597174"/>
                  <a:pt x="5006778" y="3317326"/>
                  <a:pt x="5821449" y="3317326"/>
                </a:cubicBezTo>
                <a:cubicBezTo>
                  <a:pt x="6636120" y="3317326"/>
                  <a:pt x="7296541" y="2597174"/>
                  <a:pt x="7296541" y="1708822"/>
                </a:cubicBezTo>
                <a:cubicBezTo>
                  <a:pt x="7296541" y="820470"/>
                  <a:pt x="6636120" y="100318"/>
                  <a:pt x="5821449" y="100318"/>
                </a:cubicBezTo>
                <a:close/>
                <a:moveTo>
                  <a:pt x="0" y="0"/>
                </a:moveTo>
                <a:lnTo>
                  <a:pt x="9182009" y="0"/>
                </a:lnTo>
                <a:lnTo>
                  <a:pt x="9182009" y="5607934"/>
                </a:lnTo>
                <a:lnTo>
                  <a:pt x="0" y="5607934"/>
                </a:lnTo>
                <a:close/>
              </a:path>
            </a:pathLst>
          </a:custGeom>
          <a:solidFill>
            <a:schemeClr val="tx1">
              <a:lumMod val="75000"/>
              <a:lumOff val="2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ight Arrow 47"/>
          <p:cNvSpPr/>
          <p:nvPr/>
        </p:nvSpPr>
        <p:spPr>
          <a:xfrm rot="19794585">
            <a:off x="5914789" y="2355355"/>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50" name="Right Arrow 49"/>
          <p:cNvSpPr/>
          <p:nvPr/>
        </p:nvSpPr>
        <p:spPr>
          <a:xfrm rot="12157282">
            <a:off x="4978156" y="2410961"/>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52" name="Right Arrow 51"/>
          <p:cNvSpPr/>
          <p:nvPr/>
        </p:nvSpPr>
        <p:spPr>
          <a:xfrm rot="5400000">
            <a:off x="5084309" y="3044054"/>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15" name="TextBox 14"/>
          <p:cNvSpPr txBox="1"/>
          <p:nvPr/>
        </p:nvSpPr>
        <p:spPr>
          <a:xfrm>
            <a:off x="1001129" y="2895169"/>
            <a:ext cx="3138543" cy="1292662"/>
          </a:xfrm>
          <a:prstGeom prst="rect">
            <a:avLst/>
          </a:prstGeom>
          <a:solidFill>
            <a:schemeClr val="bg1"/>
          </a:solidFill>
          <a:ln w="50800">
            <a:solidFill>
              <a:schemeClr val="tx1"/>
            </a:solidFill>
          </a:ln>
        </p:spPr>
        <p:txBody>
          <a:bodyPr wrap="square" rtlCol="0">
            <a:spAutoFit/>
          </a:bodyPr>
          <a:lstStyle/>
          <a:p>
            <a:pPr algn="ctr"/>
            <a:r>
              <a:rPr lang="en-US" sz="3000" dirty="0" smtClean="0">
                <a:solidFill>
                  <a:schemeClr val="accent3">
                    <a:lumMod val="75000"/>
                  </a:schemeClr>
                </a:solidFill>
              </a:rPr>
              <a:t>Factor to Variable Messages</a:t>
            </a:r>
          </a:p>
          <a:p>
            <a:pPr algn="ctr"/>
            <a:endParaRPr lang="en-US" dirty="0"/>
          </a:p>
        </p:txBody>
      </p:sp>
      <p:sp>
        <p:nvSpPr>
          <p:cNvPr id="16" name="Slide Number Placeholder 15"/>
          <p:cNvSpPr>
            <a:spLocks noGrp="1"/>
          </p:cNvSpPr>
          <p:nvPr>
            <p:ph type="sldNum" sz="quarter" idx="12"/>
          </p:nvPr>
        </p:nvSpPr>
        <p:spPr/>
        <p:txBody>
          <a:bodyPr/>
          <a:lstStyle/>
          <a:p>
            <a:pPr>
              <a:defRPr/>
            </a:pPr>
            <a:fld id="{0E11CC8F-329F-8C41-AC6A-3ECAF67E5476}" type="slidenum">
              <a:rPr lang="en-US" smtClean="0"/>
              <a:pPr>
                <a:defRPr/>
              </a:pPr>
              <a:t>75</a:t>
            </a:fld>
            <a:endParaRPr lang="en-US"/>
          </a:p>
        </p:txBody>
      </p:sp>
    </p:spTree>
    <p:extLst>
      <p:ext uri="{BB962C8B-B14F-4D97-AF65-F5344CB8AC3E}">
        <p14:creationId xmlns:p14="http://schemas.microsoft.com/office/powerpoint/2010/main" val="858118505"/>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dˈæmz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 y="1250066"/>
            <a:ext cx="9156212" cy="5607934"/>
          </a:xfrm>
          <a:custGeom>
            <a:avLst/>
            <a:gdLst/>
            <a:ahLst/>
            <a:cxnLst/>
            <a:rect l="l" t="t" r="r" b="b"/>
            <a:pathLst>
              <a:path w="9182009" h="5607934">
                <a:moveTo>
                  <a:pt x="5821449" y="100318"/>
                </a:moveTo>
                <a:cubicBezTo>
                  <a:pt x="5006778" y="100318"/>
                  <a:pt x="4346357" y="820470"/>
                  <a:pt x="4346357" y="1708822"/>
                </a:cubicBezTo>
                <a:cubicBezTo>
                  <a:pt x="4346357" y="2597174"/>
                  <a:pt x="5006778" y="3317326"/>
                  <a:pt x="5821449" y="3317326"/>
                </a:cubicBezTo>
                <a:cubicBezTo>
                  <a:pt x="6636120" y="3317326"/>
                  <a:pt x="7296541" y="2597174"/>
                  <a:pt x="7296541" y="1708822"/>
                </a:cubicBezTo>
                <a:cubicBezTo>
                  <a:pt x="7296541" y="820470"/>
                  <a:pt x="6636120" y="100318"/>
                  <a:pt x="5821449" y="100318"/>
                </a:cubicBezTo>
                <a:close/>
                <a:moveTo>
                  <a:pt x="0" y="0"/>
                </a:moveTo>
                <a:lnTo>
                  <a:pt x="9182009" y="0"/>
                </a:lnTo>
                <a:lnTo>
                  <a:pt x="9182009" y="5607934"/>
                </a:lnTo>
                <a:lnTo>
                  <a:pt x="0" y="5607934"/>
                </a:lnTo>
                <a:close/>
              </a:path>
            </a:pathLst>
          </a:custGeom>
          <a:solidFill>
            <a:schemeClr val="tx1">
              <a:lumMod val="75000"/>
              <a:lumOff val="2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Arrow 43"/>
          <p:cNvSpPr/>
          <p:nvPr/>
        </p:nvSpPr>
        <p:spPr>
          <a:xfrm rot="16200000">
            <a:off x="5878883" y="3050132"/>
            <a:ext cx="515155" cy="351982"/>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48" name="Right Arrow 47"/>
          <p:cNvSpPr/>
          <p:nvPr/>
        </p:nvSpPr>
        <p:spPr>
          <a:xfrm rot="19794585">
            <a:off x="5914789" y="2355355"/>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50" name="Right Arrow 49"/>
          <p:cNvSpPr/>
          <p:nvPr/>
        </p:nvSpPr>
        <p:spPr>
          <a:xfrm rot="12157282">
            <a:off x="4978156" y="2410961"/>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52" name="Right Arrow 51"/>
          <p:cNvSpPr/>
          <p:nvPr/>
        </p:nvSpPr>
        <p:spPr>
          <a:xfrm rot="5400000">
            <a:off x="5084309" y="3044054"/>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53" name="Right Arrow 52"/>
          <p:cNvSpPr/>
          <p:nvPr/>
        </p:nvSpPr>
        <p:spPr>
          <a:xfrm rot="9334813">
            <a:off x="6300463" y="2656232"/>
            <a:ext cx="515155" cy="351982"/>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54" name="Right Arrow 53"/>
          <p:cNvSpPr/>
          <p:nvPr/>
        </p:nvSpPr>
        <p:spPr>
          <a:xfrm rot="718630">
            <a:off x="4511893" y="2862382"/>
            <a:ext cx="515155" cy="351982"/>
          </a:xfrm>
          <a:prstGeom prst="right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51" name="TextBox 50"/>
          <p:cNvSpPr txBox="1"/>
          <p:nvPr/>
        </p:nvSpPr>
        <p:spPr>
          <a:xfrm>
            <a:off x="1001129" y="2895169"/>
            <a:ext cx="3138543" cy="1292662"/>
          </a:xfrm>
          <a:prstGeom prst="rect">
            <a:avLst/>
          </a:prstGeom>
          <a:solidFill>
            <a:schemeClr val="bg1"/>
          </a:solidFill>
          <a:ln w="50800">
            <a:solidFill>
              <a:schemeClr val="tx1"/>
            </a:solidFill>
          </a:ln>
        </p:spPr>
        <p:txBody>
          <a:bodyPr wrap="square" rtlCol="0">
            <a:spAutoFit/>
          </a:bodyPr>
          <a:lstStyle/>
          <a:p>
            <a:pPr algn="ctr"/>
            <a:r>
              <a:rPr lang="en-US" sz="3000" dirty="0" smtClean="0">
                <a:solidFill>
                  <a:schemeClr val="accent1">
                    <a:lumMod val="75000"/>
                  </a:schemeClr>
                </a:solidFill>
              </a:rPr>
              <a:t>Variable to Factor Messages</a:t>
            </a:r>
          </a:p>
          <a:p>
            <a:pPr algn="ctr"/>
            <a:endParaRPr lang="en-US" dirty="0"/>
          </a:p>
        </p:txBody>
      </p:sp>
      <p:sp>
        <p:nvSpPr>
          <p:cNvPr id="15" name="Slide Number Placeholder 14"/>
          <p:cNvSpPr>
            <a:spLocks noGrp="1"/>
          </p:cNvSpPr>
          <p:nvPr>
            <p:ph type="sldNum" sz="quarter" idx="12"/>
          </p:nvPr>
        </p:nvSpPr>
        <p:spPr/>
        <p:txBody>
          <a:bodyPr/>
          <a:lstStyle/>
          <a:p>
            <a:pPr>
              <a:defRPr/>
            </a:pPr>
            <a:fld id="{0E11CC8F-329F-8C41-AC6A-3ECAF67E5476}" type="slidenum">
              <a:rPr lang="en-US" smtClean="0"/>
              <a:pPr>
                <a:defRPr/>
              </a:pPr>
              <a:t>76</a:t>
            </a:fld>
            <a:endParaRPr lang="en-US"/>
          </a:p>
        </p:txBody>
      </p:sp>
    </p:spTree>
    <p:extLst>
      <p:ext uri="{BB962C8B-B14F-4D97-AF65-F5344CB8AC3E}">
        <p14:creationId xmlns:p14="http://schemas.microsoft.com/office/powerpoint/2010/main" val="386314333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dˈæmz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0" y="1250065"/>
            <a:ext cx="9156212" cy="5607935"/>
          </a:xfrm>
          <a:custGeom>
            <a:avLst/>
            <a:gdLst/>
            <a:ahLst/>
            <a:cxnLst/>
            <a:rect l="l" t="t" r="r" b="b"/>
            <a:pathLst>
              <a:path w="9182009" h="5607934">
                <a:moveTo>
                  <a:pt x="5821449" y="100318"/>
                </a:moveTo>
                <a:cubicBezTo>
                  <a:pt x="5006778" y="100318"/>
                  <a:pt x="4346357" y="820470"/>
                  <a:pt x="4346357" y="1708822"/>
                </a:cubicBezTo>
                <a:cubicBezTo>
                  <a:pt x="4346357" y="2597174"/>
                  <a:pt x="5006778" y="3317326"/>
                  <a:pt x="5821449" y="3317326"/>
                </a:cubicBezTo>
                <a:cubicBezTo>
                  <a:pt x="6636120" y="3317326"/>
                  <a:pt x="7296541" y="2597174"/>
                  <a:pt x="7296541" y="1708822"/>
                </a:cubicBezTo>
                <a:cubicBezTo>
                  <a:pt x="7296541" y="820470"/>
                  <a:pt x="6636120" y="100318"/>
                  <a:pt x="5821449" y="100318"/>
                </a:cubicBezTo>
                <a:close/>
                <a:moveTo>
                  <a:pt x="0" y="0"/>
                </a:moveTo>
                <a:lnTo>
                  <a:pt x="9182009" y="0"/>
                </a:lnTo>
                <a:lnTo>
                  <a:pt x="9182009" y="5607934"/>
                </a:lnTo>
                <a:lnTo>
                  <a:pt x="0" y="5607934"/>
                </a:lnTo>
                <a:close/>
              </a:path>
            </a:pathLst>
          </a:custGeom>
          <a:solidFill>
            <a:schemeClr val="tx1">
              <a:lumMod val="75000"/>
              <a:lumOff val="2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001129" y="2895169"/>
            <a:ext cx="3138543" cy="1292662"/>
          </a:xfrm>
          <a:prstGeom prst="rect">
            <a:avLst/>
          </a:prstGeom>
          <a:solidFill>
            <a:schemeClr val="bg1"/>
          </a:solidFill>
          <a:ln w="50800">
            <a:solidFill>
              <a:schemeClr val="tx1"/>
            </a:solidFill>
          </a:ln>
        </p:spPr>
        <p:txBody>
          <a:bodyPr wrap="square" rtlCol="0">
            <a:spAutoFit/>
          </a:bodyPr>
          <a:lstStyle/>
          <a:p>
            <a:pPr algn="ctr"/>
            <a:r>
              <a:rPr lang="en-US" sz="3000" dirty="0" smtClean="0"/>
              <a:t>Encoded as Finite-State Machines</a:t>
            </a:r>
          </a:p>
          <a:p>
            <a:pPr algn="ctr"/>
            <a:endParaRPr lang="en-US" dirty="0"/>
          </a:p>
        </p:txBody>
      </p:sp>
      <p:grpSp>
        <p:nvGrpSpPr>
          <p:cNvPr id="56" name="Group 55"/>
          <p:cNvGrpSpPr/>
          <p:nvPr/>
        </p:nvGrpSpPr>
        <p:grpSpPr>
          <a:xfrm>
            <a:off x="5814029" y="2943958"/>
            <a:ext cx="1185825" cy="768204"/>
            <a:chOff x="6977611" y="4298857"/>
            <a:chExt cx="1816644" cy="1219047"/>
          </a:xfrm>
        </p:grpSpPr>
        <p:sp>
          <p:nvSpPr>
            <p:cNvPr id="57" name="Oval 56"/>
            <p:cNvSpPr/>
            <p:nvPr/>
          </p:nvSpPr>
          <p:spPr>
            <a:xfrm>
              <a:off x="6977611" y="477772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a:endCxn id="59" idx="2"/>
            </p:cNvCxnSpPr>
            <p:nvPr/>
          </p:nvCxnSpPr>
          <p:spPr>
            <a:xfrm>
              <a:off x="7140664" y="485906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7390170" y="477939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Arrow Connector 59"/>
            <p:cNvCxnSpPr>
              <a:endCxn id="62" idx="2"/>
            </p:cNvCxnSpPr>
            <p:nvPr/>
          </p:nvCxnSpPr>
          <p:spPr>
            <a:xfrm>
              <a:off x="7536852"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786357"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Arrow Connector 62"/>
            <p:cNvCxnSpPr>
              <a:endCxn id="65" idx="2"/>
            </p:cNvCxnSpPr>
            <p:nvPr/>
          </p:nvCxnSpPr>
          <p:spPr>
            <a:xfrm>
              <a:off x="7959274"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8208779"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Arrow Connector 65"/>
            <p:cNvCxnSpPr>
              <a:endCxn id="67" idx="2"/>
            </p:cNvCxnSpPr>
            <p:nvPr/>
          </p:nvCxnSpPr>
          <p:spPr>
            <a:xfrm>
              <a:off x="8381696" y="4855566"/>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8631201" y="4775896"/>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 name="Straight Arrow Connector 44"/>
            <p:cNvCxnSpPr>
              <a:stCxn id="59" idx="5"/>
              <a:endCxn id="62" idx="4"/>
            </p:cNvCxnSpPr>
            <p:nvPr/>
          </p:nvCxnSpPr>
          <p:spPr>
            <a:xfrm rot="16200000" flipH="1">
              <a:off x="7688218" y="4756531"/>
              <a:ext cx="20795" cy="338538"/>
            </a:xfrm>
            <a:prstGeom prst="curvedConnector3">
              <a:avLst>
                <a:gd name="adj1" fmla="val 139874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7612418" y="535856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Arrow Connector 44"/>
            <p:cNvCxnSpPr>
              <a:stCxn id="59" idx="3"/>
              <a:endCxn id="70" idx="2"/>
            </p:cNvCxnSpPr>
            <p:nvPr/>
          </p:nvCxnSpPr>
          <p:spPr>
            <a:xfrm rot="16200000" flipH="1">
              <a:off x="7251819" y="5077633"/>
              <a:ext cx="522830" cy="198368"/>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44"/>
            <p:cNvCxnSpPr>
              <a:stCxn id="70" idx="6"/>
              <a:endCxn id="65" idx="4"/>
            </p:cNvCxnSpPr>
            <p:nvPr/>
          </p:nvCxnSpPr>
          <p:spPr>
            <a:xfrm flipV="1">
              <a:off x="7775472" y="4936199"/>
              <a:ext cx="514834" cy="502035"/>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44"/>
            <p:cNvCxnSpPr>
              <a:stCxn id="57" idx="0"/>
              <a:endCxn id="59" idx="1"/>
            </p:cNvCxnSpPr>
            <p:nvPr/>
          </p:nvCxnSpPr>
          <p:spPr>
            <a:xfrm rot="16200000" flipH="1">
              <a:off x="7224088" y="4612773"/>
              <a:ext cx="25010" cy="354912"/>
            </a:xfrm>
            <a:prstGeom prst="curvedConnector3">
              <a:avLst>
                <a:gd name="adj1" fmla="val -83209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44"/>
            <p:cNvCxnSpPr>
              <a:stCxn id="59" idx="0"/>
              <a:endCxn id="65" idx="1"/>
            </p:cNvCxnSpPr>
            <p:nvPr/>
          </p:nvCxnSpPr>
          <p:spPr>
            <a:xfrm rot="16200000" flipH="1">
              <a:off x="7841780" y="4409316"/>
              <a:ext cx="20795" cy="760961"/>
            </a:xfrm>
            <a:prstGeom prst="curvedConnector3">
              <a:avLst>
                <a:gd name="adj1" fmla="val -81037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44"/>
            <p:cNvCxnSpPr>
              <a:stCxn id="65" idx="0"/>
              <a:endCxn id="67" idx="0"/>
            </p:cNvCxnSpPr>
            <p:nvPr/>
          </p:nvCxnSpPr>
          <p:spPr>
            <a:xfrm rot="5400000" flipH="1" flipV="1">
              <a:off x="8501035" y="4565167"/>
              <a:ext cx="963" cy="422422"/>
            </a:xfrm>
            <a:prstGeom prst="curvedConnector3">
              <a:avLst>
                <a:gd name="adj1" fmla="val 21706805"/>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6" name="Oval 75"/>
            <p:cNvSpPr/>
            <p:nvPr/>
          </p:nvSpPr>
          <p:spPr>
            <a:xfrm>
              <a:off x="8679532" y="4817646"/>
              <a:ext cx="66392" cy="66392"/>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Arrow Connector 44"/>
            <p:cNvCxnSpPr>
              <a:stCxn id="59" idx="7"/>
              <a:endCxn id="62" idx="0"/>
            </p:cNvCxnSpPr>
            <p:nvPr/>
          </p:nvCxnSpPr>
          <p:spPr>
            <a:xfrm rot="5400000" flipH="1" flipV="1">
              <a:off x="7685678" y="4620528"/>
              <a:ext cx="25874" cy="338539"/>
            </a:xfrm>
            <a:prstGeom prst="curvedConnector3">
              <a:avLst>
                <a:gd name="adj1" fmla="val 1152517"/>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7091131" y="4298857"/>
              <a:ext cx="1531869" cy="1066556"/>
              <a:chOff x="2954628" y="1188732"/>
              <a:chExt cx="1682752" cy="1171608"/>
            </a:xfrm>
          </p:grpSpPr>
          <p:grpSp>
            <p:nvGrpSpPr>
              <p:cNvPr id="79" name="Group 78"/>
              <p:cNvGrpSpPr/>
              <p:nvPr/>
            </p:nvGrpSpPr>
            <p:grpSpPr>
              <a:xfrm>
                <a:off x="2954628" y="1252724"/>
                <a:ext cx="1682752" cy="1107616"/>
                <a:chOff x="3029436" y="2887849"/>
                <a:chExt cx="2109824" cy="1388726"/>
              </a:xfrm>
            </p:grpSpPr>
            <p:sp>
              <p:nvSpPr>
                <p:cNvPr id="81" name="TextBox 80"/>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r</a:t>
                  </a:r>
                </a:p>
              </p:txBody>
            </p:sp>
            <p:sp>
              <p:nvSpPr>
                <p:cNvPr id="82" name="TextBox 81"/>
                <p:cNvSpPr txBox="1"/>
                <p:nvPr/>
              </p:nvSpPr>
              <p:spPr>
                <a:xfrm>
                  <a:off x="3629738" y="3297628"/>
                  <a:ext cx="345928" cy="216347"/>
                </a:xfrm>
                <a:prstGeom prst="rect">
                  <a:avLst/>
                </a:prstGeom>
                <a:noFill/>
              </p:spPr>
              <p:txBody>
                <a:bodyPr wrap="square" rtlCol="0" anchor="ctr">
                  <a:noAutofit/>
                </a:bodyPr>
                <a:lstStyle/>
                <a:p>
                  <a:pPr algn="ctr"/>
                  <a:r>
                    <a:rPr lang="en-US" sz="2200" dirty="0" err="1" smtClean="0">
                      <a:solidFill>
                        <a:schemeClr val="accent1"/>
                      </a:solidFill>
                      <a:latin typeface="Handwriting - Dakota"/>
                      <a:cs typeface="Handwriting - Dakota"/>
                    </a:rPr>
                    <a:t>i</a:t>
                  </a:r>
                  <a:endParaRPr lang="en-US" sz="2200" dirty="0" smtClean="0">
                    <a:solidFill>
                      <a:schemeClr val="accent1"/>
                    </a:solidFill>
                    <a:latin typeface="Handwriting - Dakota"/>
                    <a:cs typeface="Handwriting - Dakota"/>
                  </a:endParaRPr>
                </a:p>
              </p:txBody>
            </p:sp>
            <p:sp>
              <p:nvSpPr>
                <p:cNvPr id="83" name="TextBox 82"/>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n</a:t>
                  </a:r>
                  <a:endParaRPr lang="en-US" sz="2200" dirty="0" smtClean="0">
                    <a:solidFill>
                      <a:schemeClr val="accent1"/>
                    </a:solidFill>
                    <a:latin typeface="Handwriting - Dakota"/>
                    <a:cs typeface="Handwriting - Dakota"/>
                  </a:endParaRPr>
                </a:p>
              </p:txBody>
            </p:sp>
            <p:sp>
              <p:nvSpPr>
                <p:cNvPr id="84" name="TextBox 83"/>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g</a:t>
                  </a:r>
                </a:p>
              </p:txBody>
            </p:sp>
            <p:sp>
              <p:nvSpPr>
                <p:cNvPr id="85" name="TextBox 84"/>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u</a:t>
                  </a:r>
                </a:p>
              </p:txBody>
            </p:sp>
            <p:sp>
              <p:nvSpPr>
                <p:cNvPr id="86" name="TextBox 85"/>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e</a:t>
                  </a:r>
                  <a:endParaRPr lang="en-US" sz="2200" dirty="0" smtClean="0">
                    <a:solidFill>
                      <a:schemeClr val="accent1"/>
                    </a:solidFill>
                    <a:latin typeface="Handwriting - Dakota"/>
                    <a:cs typeface="Handwriting - Dakota"/>
                  </a:endParaRPr>
                </a:p>
              </p:txBody>
            </p:sp>
            <p:sp>
              <p:nvSpPr>
                <p:cNvPr id="87" name="TextBox 86"/>
                <p:cNvSpPr txBox="1"/>
                <p:nvPr/>
              </p:nvSpPr>
              <p:spPr>
                <a:xfrm>
                  <a:off x="4409234" y="4060229"/>
                  <a:ext cx="345928" cy="216346"/>
                </a:xfrm>
                <a:prstGeom prst="rect">
                  <a:avLst/>
                </a:prstGeom>
                <a:noFill/>
              </p:spPr>
              <p:txBody>
                <a:bodyPr wrap="square" rtlCol="0" anchor="ctr">
                  <a:noAutofit/>
                </a:bodyPr>
                <a:lstStyle/>
                <a:p>
                  <a:pPr algn="ctr"/>
                  <a:r>
                    <a:rPr lang="el-GR" sz="2200" dirty="0">
                      <a:solidFill>
                        <a:schemeClr val="accent1"/>
                      </a:solidFill>
                      <a:latin typeface="Handwriting - Dakota"/>
                      <a:cs typeface="Handwriting - Dakota"/>
                    </a:rPr>
                    <a:t>ε</a:t>
                  </a:r>
                  <a:endParaRPr lang="en-US" sz="2200" dirty="0">
                    <a:solidFill>
                      <a:schemeClr val="accent1"/>
                    </a:solidFill>
                    <a:latin typeface="Handwriting - Dakota"/>
                    <a:cs typeface="Handwriting - Dakota"/>
                  </a:endParaRPr>
                </a:p>
              </p:txBody>
            </p:sp>
            <p:sp>
              <p:nvSpPr>
                <p:cNvPr id="88" name="TextBox 87"/>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s</a:t>
                  </a:r>
                </a:p>
              </p:txBody>
            </p:sp>
            <p:sp>
              <p:nvSpPr>
                <p:cNvPr id="90" name="TextBox 89"/>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e</a:t>
                  </a:r>
                </a:p>
              </p:txBody>
            </p:sp>
            <p:sp>
              <p:nvSpPr>
                <p:cNvPr id="91" name="TextBox 90"/>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h</a:t>
                  </a:r>
                </a:p>
              </p:txBody>
            </p:sp>
          </p:grpSp>
          <p:sp>
            <p:nvSpPr>
              <p:cNvPr id="80" name="TextBox 79"/>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a</a:t>
                </a:r>
              </a:p>
            </p:txBody>
          </p:sp>
        </p:grpSp>
      </p:grpSp>
      <p:grpSp>
        <p:nvGrpSpPr>
          <p:cNvPr id="93" name="Group 92"/>
          <p:cNvGrpSpPr/>
          <p:nvPr/>
        </p:nvGrpSpPr>
        <p:grpSpPr>
          <a:xfrm>
            <a:off x="5687173" y="1877113"/>
            <a:ext cx="1285103" cy="908581"/>
            <a:chOff x="6955475" y="1306321"/>
            <a:chExt cx="2183531" cy="1219047"/>
          </a:xfrm>
        </p:grpSpPr>
        <p:sp>
          <p:nvSpPr>
            <p:cNvPr id="94" name="Oval 93"/>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5" name="Straight Arrow Connector 94"/>
            <p:cNvCxnSpPr>
              <a:endCxn id="96"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Arrow Connector 98"/>
            <p:cNvCxnSpPr>
              <a:endCxn id="100"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endCxn id="102" idx="2"/>
            </p:cNvCxnSpPr>
            <p:nvPr/>
          </p:nvCxnSpPr>
          <p:spPr>
            <a:xfrm>
              <a:off x="7937138"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8186643"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Arrow Connector 102"/>
            <p:cNvCxnSpPr>
              <a:endCxn id="104"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4" name="Oval 103"/>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44"/>
            <p:cNvCxnSpPr>
              <a:stCxn id="96" idx="5"/>
              <a:endCxn id="100"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8" name="Straight Arrow Connector 44"/>
            <p:cNvCxnSpPr>
              <a:stCxn id="96" idx="3"/>
              <a:endCxn id="107"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44"/>
            <p:cNvCxnSpPr>
              <a:stCxn id="107" idx="6"/>
              <a:endCxn id="100"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44"/>
            <p:cNvCxnSpPr>
              <a:stCxn id="104" idx="5"/>
              <a:endCxn id="104"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44"/>
            <p:cNvCxnSpPr>
              <a:stCxn id="94" idx="0"/>
              <a:endCxn id="96"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44"/>
            <p:cNvCxnSpPr>
              <a:stCxn id="96" idx="0"/>
              <a:endCxn id="102"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44"/>
            <p:cNvCxnSpPr>
              <a:stCxn id="102" idx="0"/>
              <a:endCxn id="104"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44"/>
            <p:cNvCxnSpPr>
              <a:stCxn id="100" idx="5"/>
              <a:endCxn id="104"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Arrow Connector 44"/>
            <p:cNvCxnSpPr>
              <a:stCxn id="96" idx="7"/>
              <a:endCxn id="100"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Group 119"/>
            <p:cNvGrpSpPr/>
            <p:nvPr/>
          </p:nvGrpSpPr>
          <p:grpSpPr>
            <a:xfrm>
              <a:off x="7068995" y="1306321"/>
              <a:ext cx="2070011" cy="1050576"/>
              <a:chOff x="2954628" y="1188732"/>
              <a:chExt cx="2273899" cy="1154054"/>
            </a:xfrm>
          </p:grpSpPr>
          <p:grpSp>
            <p:nvGrpSpPr>
              <p:cNvPr id="121" name="Group 120"/>
              <p:cNvGrpSpPr/>
              <p:nvPr/>
            </p:nvGrpSpPr>
            <p:grpSpPr>
              <a:xfrm>
                <a:off x="2954628" y="1252724"/>
                <a:ext cx="2273899" cy="1090062"/>
                <a:chOff x="3029436" y="2887849"/>
                <a:chExt cx="2851000" cy="1366717"/>
              </a:xfrm>
            </p:grpSpPr>
            <p:sp>
              <p:nvSpPr>
                <p:cNvPr id="124" name="TextBox 123"/>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125" name="TextBox 124"/>
                <p:cNvSpPr txBox="1"/>
                <p:nvPr/>
              </p:nvSpPr>
              <p:spPr>
                <a:xfrm>
                  <a:off x="3629738" y="3297628"/>
                  <a:ext cx="345928"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126" name="TextBox 125"/>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127" name="TextBox 126"/>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128" name="TextBox 127"/>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129" name="TextBox 128"/>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30" name="TextBox 129"/>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131" name="TextBox 130"/>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2" name="TextBox 131"/>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33" name="TextBox 132"/>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134" name="TextBox 133"/>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6" name="TextBox 135"/>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22" name="TextBox 121"/>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137" name="Group 136"/>
          <p:cNvGrpSpPr/>
          <p:nvPr/>
        </p:nvGrpSpPr>
        <p:grpSpPr>
          <a:xfrm>
            <a:off x="4490725" y="2005126"/>
            <a:ext cx="1285103" cy="908581"/>
            <a:chOff x="6955475" y="1306321"/>
            <a:chExt cx="2183531" cy="1219047"/>
          </a:xfrm>
        </p:grpSpPr>
        <p:sp>
          <p:nvSpPr>
            <p:cNvPr id="138" name="Oval 137"/>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9" name="Straight Arrow Connector 138"/>
            <p:cNvCxnSpPr>
              <a:endCxn id="140"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Arrow Connector 141"/>
            <p:cNvCxnSpPr>
              <a:endCxn id="143"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a:endCxn id="145" idx="2"/>
            </p:cNvCxnSpPr>
            <p:nvPr/>
          </p:nvCxnSpPr>
          <p:spPr>
            <a:xfrm>
              <a:off x="7937138"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5" name="Oval 144"/>
            <p:cNvSpPr/>
            <p:nvPr/>
          </p:nvSpPr>
          <p:spPr>
            <a:xfrm>
              <a:off x="8186643"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a:endCxn id="148"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8" name="Oval 147"/>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Arrow Connector 44"/>
            <p:cNvCxnSpPr>
              <a:stCxn id="140" idx="5"/>
              <a:endCxn id="143"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1" name="Straight Arrow Connector 44"/>
            <p:cNvCxnSpPr>
              <a:stCxn id="140" idx="3"/>
              <a:endCxn id="150"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44"/>
            <p:cNvCxnSpPr>
              <a:stCxn id="150" idx="6"/>
              <a:endCxn id="143"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44"/>
            <p:cNvCxnSpPr>
              <a:stCxn id="148" idx="5"/>
              <a:endCxn id="148"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44"/>
            <p:cNvCxnSpPr>
              <a:stCxn id="138" idx="0"/>
              <a:endCxn id="140"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44"/>
            <p:cNvCxnSpPr>
              <a:stCxn id="140" idx="0"/>
              <a:endCxn id="145"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44"/>
            <p:cNvCxnSpPr>
              <a:stCxn id="145" idx="0"/>
              <a:endCxn id="148"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44"/>
            <p:cNvCxnSpPr>
              <a:stCxn id="143" idx="5"/>
              <a:endCxn id="148"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8" name="Oval 157"/>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9" name="Straight Arrow Connector 44"/>
            <p:cNvCxnSpPr>
              <a:stCxn id="140" idx="7"/>
              <a:endCxn id="143"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0" name="Group 159"/>
            <p:cNvGrpSpPr/>
            <p:nvPr/>
          </p:nvGrpSpPr>
          <p:grpSpPr>
            <a:xfrm>
              <a:off x="7068995" y="1306321"/>
              <a:ext cx="2070011" cy="1050576"/>
              <a:chOff x="2954628" y="1188732"/>
              <a:chExt cx="2273899" cy="1154054"/>
            </a:xfrm>
          </p:grpSpPr>
          <p:grpSp>
            <p:nvGrpSpPr>
              <p:cNvPr id="161" name="Group 160"/>
              <p:cNvGrpSpPr/>
              <p:nvPr/>
            </p:nvGrpSpPr>
            <p:grpSpPr>
              <a:xfrm>
                <a:off x="2954628" y="1252724"/>
                <a:ext cx="2273899" cy="1090062"/>
                <a:chOff x="3029436" y="2887849"/>
                <a:chExt cx="2851000" cy="1366717"/>
              </a:xfrm>
            </p:grpSpPr>
            <p:sp>
              <p:nvSpPr>
                <p:cNvPr id="163" name="TextBox 162"/>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164" name="TextBox 163"/>
                <p:cNvSpPr txBox="1"/>
                <p:nvPr/>
              </p:nvSpPr>
              <p:spPr>
                <a:xfrm>
                  <a:off x="3629738" y="3297628"/>
                  <a:ext cx="345928"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166" name="TextBox 165"/>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167" name="TextBox 166"/>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168" name="TextBox 167"/>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169" name="TextBox 168"/>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70" name="TextBox 169"/>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171" name="TextBox 170"/>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72" name="TextBox 171"/>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73" name="TextBox 172"/>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174" name="TextBox 173"/>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75" name="TextBox 174"/>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62" name="TextBox 161"/>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176" name="Group 175"/>
          <p:cNvGrpSpPr/>
          <p:nvPr/>
        </p:nvGrpSpPr>
        <p:grpSpPr>
          <a:xfrm>
            <a:off x="4957062" y="2874208"/>
            <a:ext cx="1285103" cy="908581"/>
            <a:chOff x="6955475" y="1306321"/>
            <a:chExt cx="2183531" cy="1219047"/>
          </a:xfrm>
        </p:grpSpPr>
        <p:sp>
          <p:nvSpPr>
            <p:cNvPr id="177" name="Oval 176"/>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8" name="Straight Arrow Connector 177"/>
            <p:cNvCxnSpPr>
              <a:endCxn id="179"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0" name="Straight Arrow Connector 179"/>
            <p:cNvCxnSpPr>
              <a:endCxn id="182"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2" name="Oval 181"/>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3" name="Straight Arrow Connector 182"/>
            <p:cNvCxnSpPr>
              <a:endCxn id="184"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4" name="Oval 183"/>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5" name="Straight Arrow Connector 184"/>
            <p:cNvCxnSpPr>
              <a:endCxn id="186"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6" name="Oval 185"/>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7" name="Straight Arrow Connector 44"/>
            <p:cNvCxnSpPr>
              <a:stCxn id="179" idx="5"/>
              <a:endCxn id="182"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8" name="Oval 187"/>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9" name="Straight Arrow Connector 44"/>
            <p:cNvCxnSpPr>
              <a:stCxn id="179" idx="3"/>
              <a:endCxn id="188"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44"/>
            <p:cNvCxnSpPr>
              <a:stCxn id="188" idx="6"/>
              <a:endCxn id="182"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1" name="Straight Arrow Connector 44"/>
            <p:cNvCxnSpPr>
              <a:stCxn id="186" idx="5"/>
              <a:endCxn id="186"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44"/>
            <p:cNvCxnSpPr>
              <a:stCxn id="177" idx="0"/>
              <a:endCxn id="179"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44"/>
            <p:cNvCxnSpPr>
              <a:stCxn id="179" idx="0"/>
              <a:endCxn id="184"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4" name="Straight Arrow Connector 44"/>
            <p:cNvCxnSpPr>
              <a:stCxn id="184" idx="0"/>
              <a:endCxn id="186"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44"/>
            <p:cNvCxnSpPr>
              <a:stCxn id="182" idx="5"/>
              <a:endCxn id="186"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6" name="Oval 195"/>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7" name="Straight Arrow Connector 44"/>
            <p:cNvCxnSpPr>
              <a:stCxn id="179" idx="7"/>
              <a:endCxn id="182"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98" name="Group 197"/>
            <p:cNvGrpSpPr/>
            <p:nvPr/>
          </p:nvGrpSpPr>
          <p:grpSpPr>
            <a:xfrm>
              <a:off x="7068995" y="1306321"/>
              <a:ext cx="2070011" cy="1050576"/>
              <a:chOff x="2954628" y="1188732"/>
              <a:chExt cx="2273899" cy="1154054"/>
            </a:xfrm>
          </p:grpSpPr>
          <p:grpSp>
            <p:nvGrpSpPr>
              <p:cNvPr id="199" name="Group 198"/>
              <p:cNvGrpSpPr/>
              <p:nvPr/>
            </p:nvGrpSpPr>
            <p:grpSpPr>
              <a:xfrm>
                <a:off x="2954628" y="1252724"/>
                <a:ext cx="2273899" cy="1090062"/>
                <a:chOff x="3029436" y="2887849"/>
                <a:chExt cx="2851000" cy="1366717"/>
              </a:xfrm>
            </p:grpSpPr>
            <p:sp>
              <p:nvSpPr>
                <p:cNvPr id="201" name="TextBox 200"/>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202" name="TextBox 201"/>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203" name="TextBox 202"/>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204" name="TextBox 203"/>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205" name="TextBox 204"/>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206" name="TextBox 205"/>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207" name="TextBox 206"/>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208" name="TextBox 207"/>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209" name="TextBox 208"/>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210" name="TextBox 209"/>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211" name="TextBox 210"/>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212" name="TextBox 211"/>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200" name="TextBox 199"/>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213" name="Group 212"/>
          <p:cNvGrpSpPr/>
          <p:nvPr/>
        </p:nvGrpSpPr>
        <p:grpSpPr>
          <a:xfrm>
            <a:off x="6403147" y="2474758"/>
            <a:ext cx="1185825" cy="768204"/>
            <a:chOff x="6977611" y="4298857"/>
            <a:chExt cx="1816644" cy="1219047"/>
          </a:xfrm>
        </p:grpSpPr>
        <p:sp>
          <p:nvSpPr>
            <p:cNvPr id="214" name="Oval 213"/>
            <p:cNvSpPr/>
            <p:nvPr/>
          </p:nvSpPr>
          <p:spPr>
            <a:xfrm>
              <a:off x="6977611" y="477772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5" name="Straight Arrow Connector 214"/>
            <p:cNvCxnSpPr>
              <a:endCxn id="216" idx="2"/>
            </p:cNvCxnSpPr>
            <p:nvPr/>
          </p:nvCxnSpPr>
          <p:spPr>
            <a:xfrm>
              <a:off x="7140664" y="485906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6" name="Oval 215"/>
            <p:cNvSpPr/>
            <p:nvPr/>
          </p:nvSpPr>
          <p:spPr>
            <a:xfrm>
              <a:off x="7390170" y="477939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7" name="Straight Arrow Connector 216"/>
            <p:cNvCxnSpPr>
              <a:endCxn id="218" idx="2"/>
            </p:cNvCxnSpPr>
            <p:nvPr/>
          </p:nvCxnSpPr>
          <p:spPr>
            <a:xfrm>
              <a:off x="7536852"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8" name="Oval 217"/>
            <p:cNvSpPr/>
            <p:nvPr/>
          </p:nvSpPr>
          <p:spPr>
            <a:xfrm>
              <a:off x="7786357"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9" name="Straight Arrow Connector 218"/>
            <p:cNvCxnSpPr>
              <a:endCxn id="220" idx="2"/>
            </p:cNvCxnSpPr>
            <p:nvPr/>
          </p:nvCxnSpPr>
          <p:spPr>
            <a:xfrm>
              <a:off x="7959274"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0" name="Oval 219"/>
            <p:cNvSpPr/>
            <p:nvPr/>
          </p:nvSpPr>
          <p:spPr>
            <a:xfrm>
              <a:off x="8208779"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1" name="Straight Arrow Connector 220"/>
            <p:cNvCxnSpPr>
              <a:endCxn id="222" idx="2"/>
            </p:cNvCxnSpPr>
            <p:nvPr/>
          </p:nvCxnSpPr>
          <p:spPr>
            <a:xfrm>
              <a:off x="8381696" y="4855566"/>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2" name="Oval 221"/>
            <p:cNvSpPr/>
            <p:nvPr/>
          </p:nvSpPr>
          <p:spPr>
            <a:xfrm>
              <a:off x="8631201" y="4775896"/>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3" name="Straight Arrow Connector 44"/>
            <p:cNvCxnSpPr>
              <a:stCxn id="216" idx="5"/>
              <a:endCxn id="218" idx="4"/>
            </p:cNvCxnSpPr>
            <p:nvPr/>
          </p:nvCxnSpPr>
          <p:spPr>
            <a:xfrm rot="16200000" flipH="1">
              <a:off x="7688218" y="4756531"/>
              <a:ext cx="20795" cy="338538"/>
            </a:xfrm>
            <a:prstGeom prst="curvedConnector3">
              <a:avLst>
                <a:gd name="adj1" fmla="val 139874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4" name="Oval 223"/>
            <p:cNvSpPr/>
            <p:nvPr/>
          </p:nvSpPr>
          <p:spPr>
            <a:xfrm>
              <a:off x="7612418" y="535856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5" name="Straight Arrow Connector 44"/>
            <p:cNvCxnSpPr>
              <a:stCxn id="216" idx="3"/>
              <a:endCxn id="224" idx="2"/>
            </p:cNvCxnSpPr>
            <p:nvPr/>
          </p:nvCxnSpPr>
          <p:spPr>
            <a:xfrm rot="16200000" flipH="1">
              <a:off x="7251819" y="5077633"/>
              <a:ext cx="522830" cy="198368"/>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6" name="Straight Arrow Connector 44"/>
            <p:cNvCxnSpPr>
              <a:stCxn id="224" idx="6"/>
              <a:endCxn id="220" idx="4"/>
            </p:cNvCxnSpPr>
            <p:nvPr/>
          </p:nvCxnSpPr>
          <p:spPr>
            <a:xfrm flipV="1">
              <a:off x="7775472" y="4936199"/>
              <a:ext cx="514834" cy="502035"/>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7" name="Straight Arrow Connector 44"/>
            <p:cNvCxnSpPr>
              <a:stCxn id="214" idx="0"/>
              <a:endCxn id="216" idx="1"/>
            </p:cNvCxnSpPr>
            <p:nvPr/>
          </p:nvCxnSpPr>
          <p:spPr>
            <a:xfrm rot="16200000" flipH="1">
              <a:off x="7224088" y="4612773"/>
              <a:ext cx="25010" cy="354912"/>
            </a:xfrm>
            <a:prstGeom prst="curvedConnector3">
              <a:avLst>
                <a:gd name="adj1" fmla="val -83209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8" name="Straight Arrow Connector 44"/>
            <p:cNvCxnSpPr>
              <a:stCxn id="216" idx="0"/>
              <a:endCxn id="220" idx="1"/>
            </p:cNvCxnSpPr>
            <p:nvPr/>
          </p:nvCxnSpPr>
          <p:spPr>
            <a:xfrm rot="16200000" flipH="1">
              <a:off x="7841780" y="4409316"/>
              <a:ext cx="20795" cy="760961"/>
            </a:xfrm>
            <a:prstGeom prst="curvedConnector3">
              <a:avLst>
                <a:gd name="adj1" fmla="val -81037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9" name="Straight Arrow Connector 44"/>
            <p:cNvCxnSpPr>
              <a:stCxn id="220" idx="0"/>
              <a:endCxn id="222" idx="0"/>
            </p:cNvCxnSpPr>
            <p:nvPr/>
          </p:nvCxnSpPr>
          <p:spPr>
            <a:xfrm rot="5400000" flipH="1" flipV="1">
              <a:off x="8501035" y="4565167"/>
              <a:ext cx="963" cy="422422"/>
            </a:xfrm>
            <a:prstGeom prst="curvedConnector3">
              <a:avLst>
                <a:gd name="adj1" fmla="val 21706805"/>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0" name="Oval 229"/>
            <p:cNvSpPr/>
            <p:nvPr/>
          </p:nvSpPr>
          <p:spPr>
            <a:xfrm>
              <a:off x="8679532" y="4817646"/>
              <a:ext cx="66392" cy="66392"/>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1" name="Straight Arrow Connector 44"/>
            <p:cNvCxnSpPr>
              <a:stCxn id="216" idx="7"/>
              <a:endCxn id="218" idx="0"/>
            </p:cNvCxnSpPr>
            <p:nvPr/>
          </p:nvCxnSpPr>
          <p:spPr>
            <a:xfrm rot="5400000" flipH="1" flipV="1">
              <a:off x="7685678" y="4620528"/>
              <a:ext cx="25874" cy="338539"/>
            </a:xfrm>
            <a:prstGeom prst="curvedConnector3">
              <a:avLst>
                <a:gd name="adj1" fmla="val 1152517"/>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32" name="Group 231"/>
            <p:cNvGrpSpPr/>
            <p:nvPr/>
          </p:nvGrpSpPr>
          <p:grpSpPr>
            <a:xfrm>
              <a:off x="7091131" y="4298857"/>
              <a:ext cx="1531869" cy="1066556"/>
              <a:chOff x="2954628" y="1188732"/>
              <a:chExt cx="1682752" cy="1171608"/>
            </a:xfrm>
          </p:grpSpPr>
          <p:grpSp>
            <p:nvGrpSpPr>
              <p:cNvPr id="233" name="Group 232"/>
              <p:cNvGrpSpPr/>
              <p:nvPr/>
            </p:nvGrpSpPr>
            <p:grpSpPr>
              <a:xfrm>
                <a:off x="2954628" y="1252724"/>
                <a:ext cx="1682752" cy="1107616"/>
                <a:chOff x="3029436" y="2887849"/>
                <a:chExt cx="2109824" cy="1388726"/>
              </a:xfrm>
            </p:grpSpPr>
            <p:sp>
              <p:nvSpPr>
                <p:cNvPr id="235" name="TextBox 234"/>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r</a:t>
                  </a:r>
                </a:p>
              </p:txBody>
            </p:sp>
            <p:sp>
              <p:nvSpPr>
                <p:cNvPr id="236" name="TextBox 235"/>
                <p:cNvSpPr txBox="1"/>
                <p:nvPr/>
              </p:nvSpPr>
              <p:spPr>
                <a:xfrm>
                  <a:off x="3629738" y="3297628"/>
                  <a:ext cx="345928" cy="216347"/>
                </a:xfrm>
                <a:prstGeom prst="rect">
                  <a:avLst/>
                </a:prstGeom>
                <a:noFill/>
              </p:spPr>
              <p:txBody>
                <a:bodyPr wrap="square" rtlCol="0" anchor="ctr">
                  <a:noAutofit/>
                </a:bodyPr>
                <a:lstStyle/>
                <a:p>
                  <a:pPr algn="ctr"/>
                  <a:r>
                    <a:rPr lang="en-US" sz="2200" dirty="0" err="1" smtClean="0">
                      <a:solidFill>
                        <a:schemeClr val="accent1"/>
                      </a:solidFill>
                      <a:latin typeface="Handwriting - Dakota"/>
                      <a:cs typeface="Handwriting - Dakota"/>
                    </a:rPr>
                    <a:t>i</a:t>
                  </a:r>
                  <a:endParaRPr lang="en-US" sz="2200" dirty="0" smtClean="0">
                    <a:solidFill>
                      <a:schemeClr val="accent1"/>
                    </a:solidFill>
                    <a:latin typeface="Handwriting - Dakota"/>
                    <a:cs typeface="Handwriting - Dakota"/>
                  </a:endParaRPr>
                </a:p>
              </p:txBody>
            </p:sp>
            <p:sp>
              <p:nvSpPr>
                <p:cNvPr id="237" name="TextBox 236"/>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n</a:t>
                  </a:r>
                  <a:endParaRPr lang="en-US" sz="2200" dirty="0" smtClean="0">
                    <a:solidFill>
                      <a:schemeClr val="accent1"/>
                    </a:solidFill>
                    <a:latin typeface="Handwriting - Dakota"/>
                    <a:cs typeface="Handwriting - Dakota"/>
                  </a:endParaRPr>
                </a:p>
              </p:txBody>
            </p:sp>
            <p:sp>
              <p:nvSpPr>
                <p:cNvPr id="238" name="TextBox 237"/>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g</a:t>
                  </a:r>
                </a:p>
              </p:txBody>
            </p:sp>
            <p:sp>
              <p:nvSpPr>
                <p:cNvPr id="239" name="TextBox 238"/>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u</a:t>
                  </a:r>
                </a:p>
              </p:txBody>
            </p:sp>
            <p:sp>
              <p:nvSpPr>
                <p:cNvPr id="240" name="TextBox 239"/>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e</a:t>
                  </a:r>
                  <a:endParaRPr lang="en-US" sz="2200" dirty="0" smtClean="0">
                    <a:solidFill>
                      <a:schemeClr val="accent1"/>
                    </a:solidFill>
                    <a:latin typeface="Handwriting - Dakota"/>
                    <a:cs typeface="Handwriting - Dakota"/>
                  </a:endParaRPr>
                </a:p>
              </p:txBody>
            </p:sp>
            <p:sp>
              <p:nvSpPr>
                <p:cNvPr id="241" name="TextBox 240"/>
                <p:cNvSpPr txBox="1"/>
                <p:nvPr/>
              </p:nvSpPr>
              <p:spPr>
                <a:xfrm>
                  <a:off x="4409234" y="4060229"/>
                  <a:ext cx="345928" cy="216346"/>
                </a:xfrm>
                <a:prstGeom prst="rect">
                  <a:avLst/>
                </a:prstGeom>
                <a:noFill/>
              </p:spPr>
              <p:txBody>
                <a:bodyPr wrap="square" rtlCol="0" anchor="ctr">
                  <a:noAutofit/>
                </a:bodyPr>
                <a:lstStyle/>
                <a:p>
                  <a:pPr algn="ctr"/>
                  <a:r>
                    <a:rPr lang="el-GR" sz="2200" dirty="0">
                      <a:solidFill>
                        <a:schemeClr val="accent1"/>
                      </a:solidFill>
                      <a:latin typeface="Handwriting - Dakota"/>
                      <a:cs typeface="Handwriting - Dakota"/>
                    </a:rPr>
                    <a:t>ε</a:t>
                  </a:r>
                  <a:endParaRPr lang="en-US" sz="2200" dirty="0">
                    <a:solidFill>
                      <a:schemeClr val="accent1"/>
                    </a:solidFill>
                    <a:latin typeface="Handwriting - Dakota"/>
                    <a:cs typeface="Handwriting - Dakota"/>
                  </a:endParaRPr>
                </a:p>
              </p:txBody>
            </p:sp>
            <p:sp>
              <p:nvSpPr>
                <p:cNvPr id="242" name="TextBox 241"/>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s</a:t>
                  </a:r>
                </a:p>
              </p:txBody>
            </p:sp>
            <p:sp>
              <p:nvSpPr>
                <p:cNvPr id="243" name="TextBox 242"/>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e</a:t>
                  </a:r>
                </a:p>
              </p:txBody>
            </p:sp>
            <p:sp>
              <p:nvSpPr>
                <p:cNvPr id="244" name="TextBox 243"/>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h</a:t>
                  </a:r>
                </a:p>
              </p:txBody>
            </p:sp>
          </p:grpSp>
          <p:sp>
            <p:nvSpPr>
              <p:cNvPr id="234" name="TextBox 233"/>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a</a:t>
                </a:r>
              </a:p>
            </p:txBody>
          </p:sp>
        </p:grpSp>
      </p:grpSp>
      <p:grpSp>
        <p:nvGrpSpPr>
          <p:cNvPr id="245" name="Group 244"/>
          <p:cNvGrpSpPr/>
          <p:nvPr/>
        </p:nvGrpSpPr>
        <p:grpSpPr>
          <a:xfrm>
            <a:off x="4140621" y="2685470"/>
            <a:ext cx="1185825" cy="768204"/>
            <a:chOff x="6977611" y="4298857"/>
            <a:chExt cx="1816644" cy="1219047"/>
          </a:xfrm>
        </p:grpSpPr>
        <p:sp>
          <p:nvSpPr>
            <p:cNvPr id="246" name="Oval 245"/>
            <p:cNvSpPr/>
            <p:nvPr/>
          </p:nvSpPr>
          <p:spPr>
            <a:xfrm>
              <a:off x="6977611" y="477772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7" name="Straight Arrow Connector 246"/>
            <p:cNvCxnSpPr>
              <a:endCxn id="248" idx="2"/>
            </p:cNvCxnSpPr>
            <p:nvPr/>
          </p:nvCxnSpPr>
          <p:spPr>
            <a:xfrm>
              <a:off x="7140664" y="485906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8" name="Oval 247"/>
            <p:cNvSpPr/>
            <p:nvPr/>
          </p:nvSpPr>
          <p:spPr>
            <a:xfrm>
              <a:off x="7390170" y="477939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9" name="Straight Arrow Connector 248"/>
            <p:cNvCxnSpPr>
              <a:endCxn id="250" idx="2"/>
            </p:cNvCxnSpPr>
            <p:nvPr/>
          </p:nvCxnSpPr>
          <p:spPr>
            <a:xfrm>
              <a:off x="7536852"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0" name="Oval 249"/>
            <p:cNvSpPr/>
            <p:nvPr/>
          </p:nvSpPr>
          <p:spPr>
            <a:xfrm>
              <a:off x="7786357"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1" name="Straight Arrow Connector 250"/>
            <p:cNvCxnSpPr>
              <a:endCxn id="252" idx="2"/>
            </p:cNvCxnSpPr>
            <p:nvPr/>
          </p:nvCxnSpPr>
          <p:spPr>
            <a:xfrm>
              <a:off x="7959274"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2" name="Oval 251"/>
            <p:cNvSpPr/>
            <p:nvPr/>
          </p:nvSpPr>
          <p:spPr>
            <a:xfrm>
              <a:off x="8208779"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3" name="Straight Arrow Connector 252"/>
            <p:cNvCxnSpPr>
              <a:endCxn id="254" idx="2"/>
            </p:cNvCxnSpPr>
            <p:nvPr/>
          </p:nvCxnSpPr>
          <p:spPr>
            <a:xfrm>
              <a:off x="8381696" y="4855566"/>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4" name="Oval 253"/>
            <p:cNvSpPr/>
            <p:nvPr/>
          </p:nvSpPr>
          <p:spPr>
            <a:xfrm>
              <a:off x="8631201" y="4775896"/>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5" name="Straight Arrow Connector 44"/>
            <p:cNvCxnSpPr>
              <a:stCxn id="248" idx="5"/>
              <a:endCxn id="250" idx="4"/>
            </p:cNvCxnSpPr>
            <p:nvPr/>
          </p:nvCxnSpPr>
          <p:spPr>
            <a:xfrm rot="16200000" flipH="1">
              <a:off x="7688218" y="4756531"/>
              <a:ext cx="20795" cy="338538"/>
            </a:xfrm>
            <a:prstGeom prst="curvedConnector3">
              <a:avLst>
                <a:gd name="adj1" fmla="val 139874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6" name="Oval 255"/>
            <p:cNvSpPr/>
            <p:nvPr/>
          </p:nvSpPr>
          <p:spPr>
            <a:xfrm>
              <a:off x="7612418" y="535856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7" name="Straight Arrow Connector 44"/>
            <p:cNvCxnSpPr>
              <a:stCxn id="248" idx="3"/>
              <a:endCxn id="256" idx="2"/>
            </p:cNvCxnSpPr>
            <p:nvPr/>
          </p:nvCxnSpPr>
          <p:spPr>
            <a:xfrm rot="16200000" flipH="1">
              <a:off x="7251819" y="5077633"/>
              <a:ext cx="522830" cy="198368"/>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44"/>
            <p:cNvCxnSpPr>
              <a:stCxn id="256" idx="6"/>
              <a:endCxn id="252" idx="4"/>
            </p:cNvCxnSpPr>
            <p:nvPr/>
          </p:nvCxnSpPr>
          <p:spPr>
            <a:xfrm flipV="1">
              <a:off x="7775472" y="4936199"/>
              <a:ext cx="514834" cy="502035"/>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9" name="Straight Arrow Connector 44"/>
            <p:cNvCxnSpPr>
              <a:stCxn id="246" idx="0"/>
              <a:endCxn id="248" idx="1"/>
            </p:cNvCxnSpPr>
            <p:nvPr/>
          </p:nvCxnSpPr>
          <p:spPr>
            <a:xfrm rot="16200000" flipH="1">
              <a:off x="7224088" y="4612773"/>
              <a:ext cx="25010" cy="354912"/>
            </a:xfrm>
            <a:prstGeom prst="curvedConnector3">
              <a:avLst>
                <a:gd name="adj1" fmla="val -83209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44"/>
            <p:cNvCxnSpPr>
              <a:stCxn id="248" idx="0"/>
              <a:endCxn id="252" idx="1"/>
            </p:cNvCxnSpPr>
            <p:nvPr/>
          </p:nvCxnSpPr>
          <p:spPr>
            <a:xfrm rot="16200000" flipH="1">
              <a:off x="7841780" y="4409316"/>
              <a:ext cx="20795" cy="760961"/>
            </a:xfrm>
            <a:prstGeom prst="curvedConnector3">
              <a:avLst>
                <a:gd name="adj1" fmla="val -81037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1" name="Straight Arrow Connector 44"/>
            <p:cNvCxnSpPr>
              <a:stCxn id="252" idx="0"/>
              <a:endCxn id="254" idx="0"/>
            </p:cNvCxnSpPr>
            <p:nvPr/>
          </p:nvCxnSpPr>
          <p:spPr>
            <a:xfrm rot="5400000" flipH="1" flipV="1">
              <a:off x="8501035" y="4565167"/>
              <a:ext cx="963" cy="422422"/>
            </a:xfrm>
            <a:prstGeom prst="curvedConnector3">
              <a:avLst>
                <a:gd name="adj1" fmla="val 21706805"/>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2" name="Oval 261"/>
            <p:cNvSpPr/>
            <p:nvPr/>
          </p:nvSpPr>
          <p:spPr>
            <a:xfrm>
              <a:off x="8679532" y="4817646"/>
              <a:ext cx="66392" cy="66392"/>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3" name="Straight Arrow Connector 44"/>
            <p:cNvCxnSpPr>
              <a:stCxn id="248" idx="7"/>
              <a:endCxn id="250" idx="0"/>
            </p:cNvCxnSpPr>
            <p:nvPr/>
          </p:nvCxnSpPr>
          <p:spPr>
            <a:xfrm rot="5400000" flipH="1" flipV="1">
              <a:off x="7685678" y="4620528"/>
              <a:ext cx="25874" cy="338539"/>
            </a:xfrm>
            <a:prstGeom prst="curvedConnector3">
              <a:avLst>
                <a:gd name="adj1" fmla="val 1152517"/>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64" name="Group 263"/>
            <p:cNvGrpSpPr/>
            <p:nvPr/>
          </p:nvGrpSpPr>
          <p:grpSpPr>
            <a:xfrm>
              <a:off x="7091131" y="4298857"/>
              <a:ext cx="1531869" cy="1066556"/>
              <a:chOff x="2954628" y="1188732"/>
              <a:chExt cx="1682752" cy="1171608"/>
            </a:xfrm>
          </p:grpSpPr>
          <p:grpSp>
            <p:nvGrpSpPr>
              <p:cNvPr id="265" name="Group 264"/>
              <p:cNvGrpSpPr/>
              <p:nvPr/>
            </p:nvGrpSpPr>
            <p:grpSpPr>
              <a:xfrm>
                <a:off x="2954628" y="1252724"/>
                <a:ext cx="1682752" cy="1107616"/>
                <a:chOff x="3029436" y="2887849"/>
                <a:chExt cx="2109824" cy="1388726"/>
              </a:xfrm>
            </p:grpSpPr>
            <p:sp>
              <p:nvSpPr>
                <p:cNvPr id="267" name="TextBox 266"/>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r</a:t>
                  </a:r>
                </a:p>
              </p:txBody>
            </p:sp>
            <p:sp>
              <p:nvSpPr>
                <p:cNvPr id="268" name="TextBox 267"/>
                <p:cNvSpPr txBox="1"/>
                <p:nvPr/>
              </p:nvSpPr>
              <p:spPr>
                <a:xfrm>
                  <a:off x="3629738" y="3297628"/>
                  <a:ext cx="345928" cy="216347"/>
                </a:xfrm>
                <a:prstGeom prst="rect">
                  <a:avLst/>
                </a:prstGeom>
                <a:noFill/>
              </p:spPr>
              <p:txBody>
                <a:bodyPr wrap="square" rtlCol="0" anchor="ctr">
                  <a:noAutofit/>
                </a:bodyPr>
                <a:lstStyle/>
                <a:p>
                  <a:pPr algn="ctr"/>
                  <a:r>
                    <a:rPr lang="en-US" sz="2200" dirty="0" err="1" smtClean="0">
                      <a:solidFill>
                        <a:schemeClr val="accent1"/>
                      </a:solidFill>
                      <a:latin typeface="Handwriting - Dakota"/>
                      <a:cs typeface="Handwriting - Dakota"/>
                    </a:rPr>
                    <a:t>i</a:t>
                  </a:r>
                  <a:endParaRPr lang="en-US" sz="2200" dirty="0" smtClean="0">
                    <a:solidFill>
                      <a:schemeClr val="accent1"/>
                    </a:solidFill>
                    <a:latin typeface="Handwriting - Dakota"/>
                    <a:cs typeface="Handwriting - Dakota"/>
                  </a:endParaRPr>
                </a:p>
              </p:txBody>
            </p:sp>
            <p:sp>
              <p:nvSpPr>
                <p:cNvPr id="269" name="TextBox 268"/>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n</a:t>
                  </a:r>
                  <a:endParaRPr lang="en-US" sz="2200" dirty="0" smtClean="0">
                    <a:solidFill>
                      <a:schemeClr val="accent1"/>
                    </a:solidFill>
                    <a:latin typeface="Handwriting - Dakota"/>
                    <a:cs typeface="Handwriting - Dakota"/>
                  </a:endParaRPr>
                </a:p>
              </p:txBody>
            </p:sp>
            <p:sp>
              <p:nvSpPr>
                <p:cNvPr id="270" name="TextBox 269"/>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g</a:t>
                  </a:r>
                </a:p>
              </p:txBody>
            </p:sp>
            <p:sp>
              <p:nvSpPr>
                <p:cNvPr id="271" name="TextBox 270"/>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u</a:t>
                  </a:r>
                </a:p>
              </p:txBody>
            </p:sp>
            <p:sp>
              <p:nvSpPr>
                <p:cNvPr id="272" name="TextBox 271"/>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e</a:t>
                  </a:r>
                  <a:endParaRPr lang="en-US" sz="2200" dirty="0" smtClean="0">
                    <a:solidFill>
                      <a:schemeClr val="accent1"/>
                    </a:solidFill>
                    <a:latin typeface="Handwriting - Dakota"/>
                    <a:cs typeface="Handwriting - Dakota"/>
                  </a:endParaRPr>
                </a:p>
              </p:txBody>
            </p:sp>
            <p:sp>
              <p:nvSpPr>
                <p:cNvPr id="273" name="TextBox 272"/>
                <p:cNvSpPr txBox="1"/>
                <p:nvPr/>
              </p:nvSpPr>
              <p:spPr>
                <a:xfrm>
                  <a:off x="4409234" y="4060229"/>
                  <a:ext cx="345928" cy="216346"/>
                </a:xfrm>
                <a:prstGeom prst="rect">
                  <a:avLst/>
                </a:prstGeom>
                <a:noFill/>
              </p:spPr>
              <p:txBody>
                <a:bodyPr wrap="square" rtlCol="0" anchor="ctr">
                  <a:noAutofit/>
                </a:bodyPr>
                <a:lstStyle/>
                <a:p>
                  <a:pPr algn="ctr"/>
                  <a:r>
                    <a:rPr lang="el-GR" sz="2200" dirty="0">
                      <a:solidFill>
                        <a:schemeClr val="accent1"/>
                      </a:solidFill>
                      <a:latin typeface="Handwriting - Dakota"/>
                      <a:cs typeface="Handwriting - Dakota"/>
                    </a:rPr>
                    <a:t>ε</a:t>
                  </a:r>
                  <a:endParaRPr lang="en-US" sz="2200" dirty="0">
                    <a:solidFill>
                      <a:schemeClr val="accent1"/>
                    </a:solidFill>
                    <a:latin typeface="Handwriting - Dakota"/>
                    <a:cs typeface="Handwriting - Dakota"/>
                  </a:endParaRPr>
                </a:p>
              </p:txBody>
            </p:sp>
            <p:sp>
              <p:nvSpPr>
                <p:cNvPr id="274" name="TextBox 273"/>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s</a:t>
                  </a:r>
                </a:p>
              </p:txBody>
            </p:sp>
            <p:sp>
              <p:nvSpPr>
                <p:cNvPr id="275" name="TextBox 274"/>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e</a:t>
                  </a:r>
                </a:p>
              </p:txBody>
            </p:sp>
            <p:sp>
              <p:nvSpPr>
                <p:cNvPr id="276" name="TextBox 275"/>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h</a:t>
                  </a:r>
                </a:p>
              </p:txBody>
            </p:sp>
          </p:grpSp>
          <p:sp>
            <p:nvSpPr>
              <p:cNvPr id="266" name="TextBox 265"/>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a</a:t>
                </a:r>
              </a:p>
            </p:txBody>
          </p:sp>
        </p:grpSp>
      </p:grpSp>
      <p:sp>
        <p:nvSpPr>
          <p:cNvPr id="15" name="Slide Number Placeholder 14"/>
          <p:cNvSpPr>
            <a:spLocks noGrp="1"/>
          </p:cNvSpPr>
          <p:nvPr>
            <p:ph type="sldNum" sz="quarter" idx="12"/>
          </p:nvPr>
        </p:nvSpPr>
        <p:spPr/>
        <p:txBody>
          <a:bodyPr/>
          <a:lstStyle/>
          <a:p>
            <a:pPr>
              <a:defRPr/>
            </a:pPr>
            <a:fld id="{0E11CC8F-329F-8C41-AC6A-3ECAF67E5476}" type="slidenum">
              <a:rPr lang="en-US" smtClean="0"/>
              <a:pPr>
                <a:defRPr/>
              </a:pPr>
              <a:t>77</a:t>
            </a:fld>
            <a:endParaRPr lang="en-US"/>
          </a:p>
        </p:txBody>
      </p:sp>
    </p:spTree>
    <p:extLst>
      <p:ext uri="{BB962C8B-B14F-4D97-AF65-F5344CB8AC3E}">
        <p14:creationId xmlns:p14="http://schemas.microsoft.com/office/powerpoint/2010/main" val="487885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dˈæmz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284941"/>
            <a:ext cx="9144000" cy="5573059"/>
          </a:xfrm>
          <a:custGeom>
            <a:avLst/>
            <a:gdLst/>
            <a:ahLst/>
            <a:cxnLst/>
            <a:rect l="l" t="t" r="r" b="b"/>
            <a:pathLst>
              <a:path w="9144000" h="5573059">
                <a:moveTo>
                  <a:pt x="5712589" y="1472203"/>
                </a:moveTo>
                <a:cubicBezTo>
                  <a:pt x="5031917" y="1472203"/>
                  <a:pt x="4480123" y="2006861"/>
                  <a:pt x="4480123" y="2666396"/>
                </a:cubicBezTo>
                <a:cubicBezTo>
                  <a:pt x="4480123" y="3325931"/>
                  <a:pt x="5031917" y="3860589"/>
                  <a:pt x="5712589" y="3860589"/>
                </a:cubicBezTo>
                <a:cubicBezTo>
                  <a:pt x="6393261" y="3860589"/>
                  <a:pt x="6945055" y="3325931"/>
                  <a:pt x="6945055" y="2666396"/>
                </a:cubicBezTo>
                <a:cubicBezTo>
                  <a:pt x="6945055" y="2006861"/>
                  <a:pt x="6393261" y="1472203"/>
                  <a:pt x="5712589" y="1472203"/>
                </a:cubicBezTo>
                <a:close/>
                <a:moveTo>
                  <a:pt x="0" y="0"/>
                </a:moveTo>
                <a:lnTo>
                  <a:pt x="9144000" y="0"/>
                </a:lnTo>
                <a:lnTo>
                  <a:pt x="9144000" y="5573059"/>
                </a:lnTo>
                <a:lnTo>
                  <a:pt x="0" y="5573059"/>
                </a:lnTo>
                <a:close/>
              </a:path>
            </a:pathLst>
          </a:custGeom>
          <a:solidFill>
            <a:schemeClr val="tx1">
              <a:lumMod val="75000"/>
              <a:lumOff val="25000"/>
              <a:alpha val="49000"/>
            </a:schemeClr>
          </a:solidFill>
          <a:ln>
            <a:solidFill>
              <a:schemeClr val="tx1">
                <a:lumMod val="65000"/>
                <a:lumOff val="3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ight Arrow 46"/>
          <p:cNvSpPr/>
          <p:nvPr/>
        </p:nvSpPr>
        <p:spPr>
          <a:xfrm rot="5400000">
            <a:off x="5084309" y="3044054"/>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48" name="Right Arrow 47"/>
          <p:cNvSpPr/>
          <p:nvPr/>
        </p:nvSpPr>
        <p:spPr>
          <a:xfrm rot="16200000">
            <a:off x="5785263" y="4460206"/>
            <a:ext cx="515155" cy="351982"/>
          </a:xfrm>
          <a:prstGeom prs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53735"/>
              </a:solidFill>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78</a:t>
            </a:fld>
            <a:endParaRPr lang="en-US"/>
          </a:p>
        </p:txBody>
      </p:sp>
    </p:spTree>
    <p:extLst>
      <p:ext uri="{BB962C8B-B14F-4D97-AF65-F5344CB8AC3E}">
        <p14:creationId xmlns:p14="http://schemas.microsoft.com/office/powerpoint/2010/main" val="2422077144"/>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dˈæmz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284941"/>
            <a:ext cx="9143999" cy="5573059"/>
          </a:xfrm>
          <a:custGeom>
            <a:avLst/>
            <a:gdLst/>
            <a:ahLst/>
            <a:cxnLst/>
            <a:rect l="l" t="t" r="r" b="b"/>
            <a:pathLst>
              <a:path w="9144000" h="5573059">
                <a:moveTo>
                  <a:pt x="5712589" y="1472203"/>
                </a:moveTo>
                <a:cubicBezTo>
                  <a:pt x="5031917" y="1472203"/>
                  <a:pt x="4480123" y="2006861"/>
                  <a:pt x="4480123" y="2666396"/>
                </a:cubicBezTo>
                <a:cubicBezTo>
                  <a:pt x="4480123" y="3325931"/>
                  <a:pt x="5031917" y="3860589"/>
                  <a:pt x="5712589" y="3860589"/>
                </a:cubicBezTo>
                <a:cubicBezTo>
                  <a:pt x="6393261" y="3860589"/>
                  <a:pt x="6945055" y="3325931"/>
                  <a:pt x="6945055" y="2666396"/>
                </a:cubicBezTo>
                <a:cubicBezTo>
                  <a:pt x="6945055" y="2006861"/>
                  <a:pt x="6393261" y="1472203"/>
                  <a:pt x="5712589" y="1472203"/>
                </a:cubicBezTo>
                <a:close/>
                <a:moveTo>
                  <a:pt x="0" y="0"/>
                </a:moveTo>
                <a:lnTo>
                  <a:pt x="9144000" y="0"/>
                </a:lnTo>
                <a:lnTo>
                  <a:pt x="9144000" y="5573059"/>
                </a:lnTo>
                <a:lnTo>
                  <a:pt x="0" y="5573059"/>
                </a:lnTo>
                <a:close/>
              </a:path>
            </a:pathLst>
          </a:custGeom>
          <a:solidFill>
            <a:schemeClr val="tx1">
              <a:lumMod val="75000"/>
              <a:lumOff val="25000"/>
              <a:alpha val="49000"/>
            </a:schemeClr>
          </a:solidFill>
          <a:ln>
            <a:solidFill>
              <a:schemeClr val="tx1">
                <a:lumMod val="65000"/>
                <a:lumOff val="3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6" name="Group 45"/>
          <p:cNvGrpSpPr/>
          <p:nvPr/>
        </p:nvGrpSpPr>
        <p:grpSpPr>
          <a:xfrm>
            <a:off x="4730157" y="2876587"/>
            <a:ext cx="1285103" cy="908581"/>
            <a:chOff x="6955475" y="1306321"/>
            <a:chExt cx="2183531" cy="1219047"/>
          </a:xfrm>
        </p:grpSpPr>
        <p:sp>
          <p:nvSpPr>
            <p:cNvPr id="50" name="Oval 49"/>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endCxn id="52"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Arrow Connector 52"/>
            <p:cNvCxnSpPr>
              <a:endCxn id="54"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p:cNvCxnSpPr>
              <a:endCxn id="57"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a:endCxn id="59"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Arrow Connector 44"/>
            <p:cNvCxnSpPr>
              <a:stCxn id="52" idx="5"/>
              <a:endCxn id="54"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Arrow Connector 44"/>
            <p:cNvCxnSpPr>
              <a:stCxn id="52" idx="3"/>
              <a:endCxn id="62"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44"/>
            <p:cNvCxnSpPr>
              <a:stCxn id="62" idx="6"/>
              <a:endCxn id="54"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44"/>
            <p:cNvCxnSpPr>
              <a:stCxn id="59" idx="5"/>
              <a:endCxn id="59"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44"/>
            <p:cNvCxnSpPr>
              <a:stCxn id="50" idx="0"/>
              <a:endCxn id="52"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44"/>
            <p:cNvCxnSpPr>
              <a:stCxn id="52" idx="0"/>
              <a:endCxn id="57"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44"/>
            <p:cNvCxnSpPr>
              <a:stCxn id="57" idx="0"/>
              <a:endCxn id="59"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44"/>
            <p:cNvCxnSpPr>
              <a:stCxn id="54" idx="5"/>
              <a:endCxn id="59"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2" name="Oval 71"/>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Arrow Connector 44"/>
            <p:cNvCxnSpPr>
              <a:stCxn id="52" idx="7"/>
              <a:endCxn id="54"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7068995" y="1306321"/>
              <a:ext cx="2070011" cy="1050576"/>
              <a:chOff x="2954628" y="1188732"/>
              <a:chExt cx="2273899" cy="1154054"/>
            </a:xfrm>
          </p:grpSpPr>
          <p:grpSp>
            <p:nvGrpSpPr>
              <p:cNvPr id="75" name="Group 74"/>
              <p:cNvGrpSpPr/>
              <p:nvPr/>
            </p:nvGrpSpPr>
            <p:grpSpPr>
              <a:xfrm>
                <a:off x="2954628" y="1252724"/>
                <a:ext cx="2273899" cy="1090062"/>
                <a:chOff x="3029436" y="2887849"/>
                <a:chExt cx="2851000" cy="1366717"/>
              </a:xfrm>
            </p:grpSpPr>
            <p:sp>
              <p:nvSpPr>
                <p:cNvPr id="77" name="TextBox 76"/>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78" name="TextBox 77"/>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79" name="TextBox 78"/>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80" name="TextBox 79"/>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81" name="TextBox 80"/>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82" name="TextBox 81"/>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83" name="TextBox 82"/>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84" name="TextBox 83"/>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85" name="TextBox 84"/>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86" name="TextBox 85"/>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87" name="TextBox 86"/>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88" name="TextBox 87"/>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76" name="TextBox 75"/>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90" name="Group 89"/>
          <p:cNvGrpSpPr/>
          <p:nvPr/>
        </p:nvGrpSpPr>
        <p:grpSpPr>
          <a:xfrm>
            <a:off x="5482611" y="4180355"/>
            <a:ext cx="1285103" cy="908581"/>
            <a:chOff x="6955475" y="1306321"/>
            <a:chExt cx="2183531" cy="1219047"/>
          </a:xfrm>
        </p:grpSpPr>
        <p:sp>
          <p:nvSpPr>
            <p:cNvPr id="91" name="Oval 90"/>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3" name="Straight Arrow Connector 92"/>
            <p:cNvCxnSpPr>
              <a:endCxn id="94"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5" name="Straight Arrow Connector 94"/>
            <p:cNvCxnSpPr>
              <a:endCxn id="96"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Arrow Connector 98"/>
            <p:cNvCxnSpPr>
              <a:endCxn id="100"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endCxn id="102"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Arrow Connector 44"/>
            <p:cNvCxnSpPr>
              <a:stCxn id="94" idx="5"/>
              <a:endCxn id="96"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4" name="Oval 103"/>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44"/>
            <p:cNvCxnSpPr>
              <a:stCxn id="94" idx="3"/>
              <a:endCxn id="104"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44"/>
            <p:cNvCxnSpPr>
              <a:stCxn id="104" idx="6"/>
              <a:endCxn id="96"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44"/>
            <p:cNvCxnSpPr>
              <a:stCxn id="102" idx="5"/>
              <a:endCxn id="102"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44"/>
            <p:cNvCxnSpPr>
              <a:stCxn id="91" idx="0"/>
              <a:endCxn id="94"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44"/>
            <p:cNvCxnSpPr>
              <a:stCxn id="94" idx="0"/>
              <a:endCxn id="100"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44"/>
            <p:cNvCxnSpPr>
              <a:stCxn id="100" idx="0"/>
              <a:endCxn id="102"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44"/>
            <p:cNvCxnSpPr>
              <a:stCxn id="96" idx="5"/>
              <a:endCxn id="102"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4" name="Oval 113"/>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5" name="Straight Arrow Connector 44"/>
            <p:cNvCxnSpPr>
              <a:stCxn id="94" idx="7"/>
              <a:endCxn id="96"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17" name="Group 116"/>
            <p:cNvGrpSpPr/>
            <p:nvPr/>
          </p:nvGrpSpPr>
          <p:grpSpPr>
            <a:xfrm>
              <a:off x="7068995" y="1306321"/>
              <a:ext cx="2070011" cy="1050576"/>
              <a:chOff x="2954628" y="1188732"/>
              <a:chExt cx="2273899" cy="1154054"/>
            </a:xfrm>
          </p:grpSpPr>
          <p:grpSp>
            <p:nvGrpSpPr>
              <p:cNvPr id="118" name="Group 117"/>
              <p:cNvGrpSpPr/>
              <p:nvPr/>
            </p:nvGrpSpPr>
            <p:grpSpPr>
              <a:xfrm>
                <a:off x="2954628" y="1252724"/>
                <a:ext cx="2273899" cy="1090062"/>
                <a:chOff x="3029436" y="2887849"/>
                <a:chExt cx="2851000" cy="1366717"/>
              </a:xfrm>
            </p:grpSpPr>
            <p:sp>
              <p:nvSpPr>
                <p:cNvPr id="121" name="TextBox 120"/>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122" name="TextBox 121"/>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124" name="TextBox 123"/>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125" name="TextBox 124"/>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126" name="TextBox 125"/>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127" name="TextBox 126"/>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28" name="TextBox 127"/>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129" name="TextBox 128"/>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0" name="TextBox 129"/>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31" name="TextBox 130"/>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132" name="TextBox 131"/>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3" name="TextBox 132"/>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20" name="TextBox 119"/>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79</a:t>
            </a:fld>
            <a:endParaRPr lang="en-US"/>
          </a:p>
        </p:txBody>
      </p:sp>
    </p:spTree>
    <p:extLst>
      <p:ext uri="{BB962C8B-B14F-4D97-AF65-F5344CB8AC3E}">
        <p14:creationId xmlns:p14="http://schemas.microsoft.com/office/powerpoint/2010/main" val="13508432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jor_levels_of_linguistic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3" y="1251125"/>
            <a:ext cx="3832412" cy="3832412"/>
          </a:xfrm>
          <a:prstGeom prst="rect">
            <a:avLst/>
          </a:prstGeom>
        </p:spPr>
      </p:pic>
      <p:sp>
        <p:nvSpPr>
          <p:cNvPr id="2" name="Title 1"/>
          <p:cNvSpPr>
            <a:spLocks noGrp="1"/>
          </p:cNvSpPr>
          <p:nvPr>
            <p:ph type="title"/>
          </p:nvPr>
        </p:nvSpPr>
        <p:spPr/>
        <p:txBody>
          <a:bodyPr/>
          <a:lstStyle/>
          <a:p>
            <a:r>
              <a:rPr lang="en-US" dirty="0" smtClean="0"/>
              <a:t>What is Phonology?</a:t>
            </a:r>
            <a:endParaRPr lang="en-US" dirty="0"/>
          </a:p>
        </p:txBody>
      </p:sp>
      <p:sp>
        <p:nvSpPr>
          <p:cNvPr id="4" name="TextBox 3"/>
          <p:cNvSpPr txBox="1"/>
          <p:nvPr/>
        </p:nvSpPr>
        <p:spPr>
          <a:xfrm>
            <a:off x="6756213" y="2687917"/>
            <a:ext cx="1300757" cy="707886"/>
          </a:xfrm>
          <a:prstGeom prst="rect">
            <a:avLst/>
          </a:prstGeom>
          <a:noFill/>
        </p:spPr>
        <p:txBody>
          <a:bodyPr wrap="none" rtlCol="0">
            <a:spAutoFit/>
          </a:bodyPr>
          <a:lstStyle/>
          <a:p>
            <a:r>
              <a:rPr lang="en-US" sz="4000" dirty="0" smtClean="0"/>
              <a:t>[</a:t>
            </a:r>
            <a:r>
              <a:rPr lang="en-US" sz="4000" dirty="0" err="1" smtClean="0"/>
              <a:t>kæt</a:t>
            </a:r>
            <a:r>
              <a:rPr lang="en-US" sz="4000" dirty="0" smtClean="0"/>
              <a:t>]</a:t>
            </a:r>
            <a:endParaRPr lang="en-US" sz="4000" dirty="0"/>
          </a:p>
        </p:txBody>
      </p:sp>
      <p:sp>
        <p:nvSpPr>
          <p:cNvPr id="7" name="TextBox 6"/>
          <p:cNvSpPr txBox="1"/>
          <p:nvPr/>
        </p:nvSpPr>
        <p:spPr>
          <a:xfrm>
            <a:off x="4024403" y="2832868"/>
            <a:ext cx="2009193" cy="553998"/>
          </a:xfrm>
          <a:prstGeom prst="rect">
            <a:avLst/>
          </a:prstGeom>
          <a:noFill/>
        </p:spPr>
        <p:txBody>
          <a:bodyPr wrap="square" rtlCol="0">
            <a:spAutoFit/>
          </a:bodyPr>
          <a:lstStyle/>
          <a:p>
            <a:r>
              <a:rPr lang="en-US" sz="3000" b="1" dirty="0" smtClean="0">
                <a:solidFill>
                  <a:srgbClr val="1B65AB"/>
                </a:solidFill>
              </a:rPr>
              <a:t>Phonology:</a:t>
            </a:r>
            <a:endParaRPr lang="en-US" sz="3000" b="1" dirty="0">
              <a:solidFill>
                <a:srgbClr val="1B65AB"/>
              </a:solidFill>
            </a:endParaRPr>
          </a:p>
        </p:txBody>
      </p:sp>
      <p:sp>
        <p:nvSpPr>
          <p:cNvPr id="8" name="TextBox 7"/>
          <p:cNvSpPr txBox="1"/>
          <p:nvPr/>
        </p:nvSpPr>
        <p:spPr>
          <a:xfrm>
            <a:off x="4024403" y="1834599"/>
            <a:ext cx="2441176" cy="553998"/>
          </a:xfrm>
          <a:prstGeom prst="rect">
            <a:avLst/>
          </a:prstGeom>
          <a:noFill/>
        </p:spPr>
        <p:txBody>
          <a:bodyPr wrap="square" rtlCol="0">
            <a:spAutoFit/>
          </a:bodyPr>
          <a:lstStyle/>
          <a:p>
            <a:r>
              <a:rPr lang="en-US" sz="3000" b="1" dirty="0" smtClean="0"/>
              <a:t>Orthography:</a:t>
            </a:r>
            <a:endParaRPr lang="en-US" sz="3000" b="1" dirty="0"/>
          </a:p>
        </p:txBody>
      </p:sp>
      <p:sp>
        <p:nvSpPr>
          <p:cNvPr id="9" name="TextBox 8"/>
          <p:cNvSpPr txBox="1"/>
          <p:nvPr/>
        </p:nvSpPr>
        <p:spPr>
          <a:xfrm>
            <a:off x="6756213" y="1726830"/>
            <a:ext cx="819104" cy="707886"/>
          </a:xfrm>
          <a:prstGeom prst="rect">
            <a:avLst/>
          </a:prstGeom>
          <a:noFill/>
        </p:spPr>
        <p:txBody>
          <a:bodyPr wrap="none" rtlCol="0">
            <a:spAutoFit/>
          </a:bodyPr>
          <a:lstStyle/>
          <a:p>
            <a:r>
              <a:rPr lang="en-US" sz="4000" dirty="0" smtClean="0"/>
              <a:t>cat</a:t>
            </a:r>
            <a:endParaRPr lang="en-US" sz="4000" dirty="0"/>
          </a:p>
        </p:txBody>
      </p:sp>
      <p:sp>
        <p:nvSpPr>
          <p:cNvPr id="15" name="Oval 14"/>
          <p:cNvSpPr/>
          <p:nvPr/>
        </p:nvSpPr>
        <p:spPr>
          <a:xfrm>
            <a:off x="1395567" y="2528339"/>
            <a:ext cx="1279769" cy="128953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ontent Placeholder 2"/>
          <p:cNvSpPr>
            <a:spLocks noGrp="1"/>
          </p:cNvSpPr>
          <p:nvPr>
            <p:ph idx="1"/>
          </p:nvPr>
        </p:nvSpPr>
        <p:spPr>
          <a:xfrm>
            <a:off x="379443" y="5189018"/>
            <a:ext cx="8229600" cy="2668954"/>
          </a:xfrm>
        </p:spPr>
        <p:txBody>
          <a:bodyPr/>
          <a:lstStyle/>
          <a:p>
            <a:r>
              <a:rPr lang="en-US" dirty="0" smtClean="0"/>
              <a:t>Phonology explains regular sound patterns </a:t>
            </a:r>
          </a:p>
          <a:p>
            <a:endParaRPr lang="en-US" dirty="0" smtClean="0"/>
          </a:p>
        </p:txBody>
      </p:sp>
      <p:sp>
        <p:nvSpPr>
          <p:cNvPr id="17" name="Slide Number Placeholder 16"/>
          <p:cNvSpPr>
            <a:spLocks noGrp="1"/>
          </p:cNvSpPr>
          <p:nvPr>
            <p:ph type="sldNum" sz="quarter" idx="12"/>
          </p:nvPr>
        </p:nvSpPr>
        <p:spPr/>
        <p:txBody>
          <a:bodyPr/>
          <a:lstStyle/>
          <a:p>
            <a:pPr>
              <a:defRPr/>
            </a:pPr>
            <a:fld id="{0E11CC8F-329F-8C41-AC6A-3ECAF67E5476}" type="slidenum">
              <a:rPr lang="en-US" smtClean="0"/>
              <a:pPr>
                <a:defRPr/>
              </a:pPr>
              <a:t>8</a:t>
            </a:fld>
            <a:endParaRPr lang="en-US"/>
          </a:p>
        </p:txBody>
      </p:sp>
    </p:spTree>
    <p:extLst>
      <p:ext uri="{BB962C8B-B14F-4D97-AF65-F5344CB8AC3E}">
        <p14:creationId xmlns:p14="http://schemas.microsoft.com/office/powerpoint/2010/main" val="295464176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dˈæmz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284941"/>
            <a:ext cx="9143999" cy="5573059"/>
          </a:xfrm>
          <a:custGeom>
            <a:avLst/>
            <a:gdLst/>
            <a:ahLst/>
            <a:cxnLst/>
            <a:rect l="l" t="t" r="r" b="b"/>
            <a:pathLst>
              <a:path w="9144000" h="5573059">
                <a:moveTo>
                  <a:pt x="5712589" y="1472203"/>
                </a:moveTo>
                <a:cubicBezTo>
                  <a:pt x="5031917" y="1472203"/>
                  <a:pt x="4480123" y="2006861"/>
                  <a:pt x="4480123" y="2666396"/>
                </a:cubicBezTo>
                <a:cubicBezTo>
                  <a:pt x="4480123" y="3325931"/>
                  <a:pt x="5031917" y="3860589"/>
                  <a:pt x="5712589" y="3860589"/>
                </a:cubicBezTo>
                <a:cubicBezTo>
                  <a:pt x="6393261" y="3860589"/>
                  <a:pt x="6945055" y="3325931"/>
                  <a:pt x="6945055" y="2666396"/>
                </a:cubicBezTo>
                <a:cubicBezTo>
                  <a:pt x="6945055" y="2006861"/>
                  <a:pt x="6393261" y="1472203"/>
                  <a:pt x="5712589" y="1472203"/>
                </a:cubicBezTo>
                <a:close/>
                <a:moveTo>
                  <a:pt x="0" y="0"/>
                </a:moveTo>
                <a:lnTo>
                  <a:pt x="9144000" y="0"/>
                </a:lnTo>
                <a:lnTo>
                  <a:pt x="9144000" y="5573059"/>
                </a:lnTo>
                <a:lnTo>
                  <a:pt x="0" y="5573059"/>
                </a:lnTo>
                <a:close/>
              </a:path>
            </a:pathLst>
          </a:custGeom>
          <a:solidFill>
            <a:schemeClr val="tx1">
              <a:lumMod val="75000"/>
              <a:lumOff val="25000"/>
              <a:alpha val="49000"/>
            </a:schemeClr>
          </a:solidFill>
          <a:ln>
            <a:solidFill>
              <a:schemeClr val="tx1">
                <a:lumMod val="65000"/>
                <a:lumOff val="3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0" name="Group 89"/>
          <p:cNvGrpSpPr/>
          <p:nvPr/>
        </p:nvGrpSpPr>
        <p:grpSpPr>
          <a:xfrm>
            <a:off x="5781829" y="3518646"/>
            <a:ext cx="1285103" cy="908581"/>
            <a:chOff x="6955475" y="1306321"/>
            <a:chExt cx="2183531" cy="1219047"/>
          </a:xfrm>
        </p:grpSpPr>
        <p:sp>
          <p:nvSpPr>
            <p:cNvPr id="91" name="Oval 90"/>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3" name="Straight Arrow Connector 92"/>
            <p:cNvCxnSpPr>
              <a:endCxn id="94"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5" name="Straight Arrow Connector 94"/>
            <p:cNvCxnSpPr>
              <a:endCxn id="96"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Arrow Connector 98"/>
            <p:cNvCxnSpPr>
              <a:endCxn id="100"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endCxn id="102"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Arrow Connector 44"/>
            <p:cNvCxnSpPr>
              <a:stCxn id="94" idx="5"/>
              <a:endCxn id="96"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4" name="Oval 103"/>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44"/>
            <p:cNvCxnSpPr>
              <a:stCxn id="94" idx="3"/>
              <a:endCxn id="104"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44"/>
            <p:cNvCxnSpPr>
              <a:stCxn id="104" idx="6"/>
              <a:endCxn id="96"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44"/>
            <p:cNvCxnSpPr>
              <a:stCxn id="102" idx="5"/>
              <a:endCxn id="102"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44"/>
            <p:cNvCxnSpPr>
              <a:stCxn id="91" idx="0"/>
              <a:endCxn id="94"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44"/>
            <p:cNvCxnSpPr>
              <a:stCxn id="94" idx="0"/>
              <a:endCxn id="100"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44"/>
            <p:cNvCxnSpPr>
              <a:stCxn id="100" idx="0"/>
              <a:endCxn id="102"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44"/>
            <p:cNvCxnSpPr>
              <a:stCxn id="96" idx="5"/>
              <a:endCxn id="102"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4" name="Oval 113"/>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5" name="Straight Arrow Connector 44"/>
            <p:cNvCxnSpPr>
              <a:stCxn id="94" idx="7"/>
              <a:endCxn id="96"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17" name="Group 116"/>
            <p:cNvGrpSpPr/>
            <p:nvPr/>
          </p:nvGrpSpPr>
          <p:grpSpPr>
            <a:xfrm>
              <a:off x="7068995" y="1306321"/>
              <a:ext cx="2070011" cy="1050576"/>
              <a:chOff x="2954628" y="1188732"/>
              <a:chExt cx="2273899" cy="1154054"/>
            </a:xfrm>
          </p:grpSpPr>
          <p:grpSp>
            <p:nvGrpSpPr>
              <p:cNvPr id="118" name="Group 117"/>
              <p:cNvGrpSpPr/>
              <p:nvPr/>
            </p:nvGrpSpPr>
            <p:grpSpPr>
              <a:xfrm>
                <a:off x="2954628" y="1252724"/>
                <a:ext cx="2273899" cy="1090062"/>
                <a:chOff x="3029436" y="2887849"/>
                <a:chExt cx="2851000" cy="1366717"/>
              </a:xfrm>
            </p:grpSpPr>
            <p:sp>
              <p:nvSpPr>
                <p:cNvPr id="121" name="TextBox 120"/>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122" name="TextBox 121"/>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124" name="TextBox 123"/>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125" name="TextBox 124"/>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126" name="TextBox 125"/>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127" name="TextBox 126"/>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28" name="TextBox 127"/>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129" name="TextBox 128"/>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0" name="TextBox 129"/>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31" name="TextBox 130"/>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132" name="TextBox 131"/>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3" name="TextBox 132"/>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20" name="TextBox 119"/>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134" name="Group 133"/>
          <p:cNvGrpSpPr/>
          <p:nvPr/>
        </p:nvGrpSpPr>
        <p:grpSpPr>
          <a:xfrm>
            <a:off x="5004130" y="3203042"/>
            <a:ext cx="1285103" cy="908581"/>
            <a:chOff x="6955475" y="1306321"/>
            <a:chExt cx="2183531" cy="1219047"/>
          </a:xfrm>
        </p:grpSpPr>
        <p:sp>
          <p:nvSpPr>
            <p:cNvPr id="136" name="Oval 135"/>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7" name="Straight Arrow Connector 136"/>
            <p:cNvCxnSpPr>
              <a:endCxn id="138"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8" name="Oval 137"/>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9" name="Straight Arrow Connector 138"/>
            <p:cNvCxnSpPr>
              <a:endCxn id="140"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Arrow Connector 141"/>
            <p:cNvCxnSpPr>
              <a:endCxn id="143"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a:endCxn id="145"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5" name="Oval 144"/>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44"/>
            <p:cNvCxnSpPr>
              <a:stCxn id="138" idx="5"/>
              <a:endCxn id="140"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8" name="Oval 147"/>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Arrow Connector 44"/>
            <p:cNvCxnSpPr>
              <a:stCxn id="138" idx="3"/>
              <a:endCxn id="148"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44"/>
            <p:cNvCxnSpPr>
              <a:stCxn id="148" idx="6"/>
              <a:endCxn id="140"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44"/>
            <p:cNvCxnSpPr>
              <a:stCxn id="145" idx="5"/>
              <a:endCxn id="145"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44"/>
            <p:cNvCxnSpPr>
              <a:stCxn id="136" idx="0"/>
              <a:endCxn id="138"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44"/>
            <p:cNvCxnSpPr>
              <a:stCxn id="138" idx="0"/>
              <a:endCxn id="143"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44"/>
            <p:cNvCxnSpPr>
              <a:stCxn id="143" idx="0"/>
              <a:endCxn id="145"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44"/>
            <p:cNvCxnSpPr>
              <a:stCxn id="140" idx="5"/>
              <a:endCxn id="145"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6" name="Oval 155"/>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7" name="Straight Arrow Connector 44"/>
            <p:cNvCxnSpPr>
              <a:stCxn id="138" idx="7"/>
              <a:endCxn id="140"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58" name="Group 157"/>
            <p:cNvGrpSpPr/>
            <p:nvPr/>
          </p:nvGrpSpPr>
          <p:grpSpPr>
            <a:xfrm>
              <a:off x="7068995" y="1306321"/>
              <a:ext cx="2070011" cy="1050576"/>
              <a:chOff x="2954628" y="1188732"/>
              <a:chExt cx="2273899" cy="1154054"/>
            </a:xfrm>
          </p:grpSpPr>
          <p:grpSp>
            <p:nvGrpSpPr>
              <p:cNvPr id="159" name="Group 158"/>
              <p:cNvGrpSpPr/>
              <p:nvPr/>
            </p:nvGrpSpPr>
            <p:grpSpPr>
              <a:xfrm>
                <a:off x="2954628" y="1252724"/>
                <a:ext cx="2273899" cy="1090062"/>
                <a:chOff x="3029436" y="2887849"/>
                <a:chExt cx="2851000" cy="1366717"/>
              </a:xfrm>
            </p:grpSpPr>
            <p:sp>
              <p:nvSpPr>
                <p:cNvPr id="161" name="TextBox 160"/>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162" name="TextBox 161"/>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163" name="TextBox 162"/>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164" name="TextBox 163"/>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166" name="TextBox 165"/>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167" name="TextBox 166"/>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68" name="TextBox 167"/>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169" name="TextBox 168"/>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70" name="TextBox 169"/>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71" name="TextBox 170"/>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172" name="TextBox 171"/>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73" name="TextBox 172"/>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60" name="TextBox 159"/>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174" name="Group 173"/>
          <p:cNvGrpSpPr/>
          <p:nvPr/>
        </p:nvGrpSpPr>
        <p:grpSpPr>
          <a:xfrm>
            <a:off x="5073472" y="3705874"/>
            <a:ext cx="1285103" cy="908581"/>
            <a:chOff x="6955475" y="1306321"/>
            <a:chExt cx="2183531" cy="1219047"/>
          </a:xfrm>
        </p:grpSpPr>
        <p:sp>
          <p:nvSpPr>
            <p:cNvPr id="175" name="Oval 174"/>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6" name="Straight Arrow Connector 175"/>
            <p:cNvCxnSpPr>
              <a:endCxn id="177"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7" name="Oval 176"/>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8" name="Straight Arrow Connector 177"/>
            <p:cNvCxnSpPr>
              <a:endCxn id="179"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0" name="Straight Arrow Connector 179"/>
            <p:cNvCxnSpPr>
              <a:endCxn id="182"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2" name="Oval 181"/>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3" name="Straight Arrow Connector 182"/>
            <p:cNvCxnSpPr>
              <a:endCxn id="184"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4" name="Oval 183"/>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5" name="Straight Arrow Connector 44"/>
            <p:cNvCxnSpPr>
              <a:stCxn id="177" idx="5"/>
              <a:endCxn id="179"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6" name="Oval 185"/>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7" name="Straight Arrow Connector 44"/>
            <p:cNvCxnSpPr>
              <a:stCxn id="177" idx="3"/>
              <a:endCxn id="186"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44"/>
            <p:cNvCxnSpPr>
              <a:stCxn id="186" idx="6"/>
              <a:endCxn id="179"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9" name="Straight Arrow Connector 44"/>
            <p:cNvCxnSpPr>
              <a:stCxn id="184" idx="5"/>
              <a:endCxn id="184"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44"/>
            <p:cNvCxnSpPr>
              <a:stCxn id="175" idx="0"/>
              <a:endCxn id="177"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1" name="Straight Arrow Connector 44"/>
            <p:cNvCxnSpPr>
              <a:stCxn id="177" idx="0"/>
              <a:endCxn id="182"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44"/>
            <p:cNvCxnSpPr>
              <a:stCxn id="182" idx="0"/>
              <a:endCxn id="184"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44"/>
            <p:cNvCxnSpPr>
              <a:stCxn id="179" idx="5"/>
              <a:endCxn id="184"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4" name="Oval 193"/>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5" name="Straight Arrow Connector 44"/>
            <p:cNvCxnSpPr>
              <a:stCxn id="177" idx="7"/>
              <a:endCxn id="179"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96" name="Group 195"/>
            <p:cNvGrpSpPr/>
            <p:nvPr/>
          </p:nvGrpSpPr>
          <p:grpSpPr>
            <a:xfrm>
              <a:off x="7068995" y="1306321"/>
              <a:ext cx="2070011" cy="1050576"/>
              <a:chOff x="2954628" y="1188732"/>
              <a:chExt cx="2273899" cy="1154054"/>
            </a:xfrm>
          </p:grpSpPr>
          <p:grpSp>
            <p:nvGrpSpPr>
              <p:cNvPr id="197" name="Group 196"/>
              <p:cNvGrpSpPr/>
              <p:nvPr/>
            </p:nvGrpSpPr>
            <p:grpSpPr>
              <a:xfrm>
                <a:off x="2954628" y="1252724"/>
                <a:ext cx="2273899" cy="1090062"/>
                <a:chOff x="3029436" y="2887849"/>
                <a:chExt cx="2851000" cy="1366717"/>
              </a:xfrm>
            </p:grpSpPr>
            <p:sp>
              <p:nvSpPr>
                <p:cNvPr id="199" name="TextBox 198"/>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200" name="TextBox 199"/>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201" name="TextBox 200"/>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202" name="TextBox 201"/>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203" name="TextBox 202"/>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204" name="TextBox 203"/>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205" name="TextBox 204"/>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206" name="TextBox 205"/>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207" name="TextBox 206"/>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208" name="TextBox 207"/>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209" name="TextBox 208"/>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210" name="TextBox 209"/>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98" name="TextBox 197"/>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sp>
        <p:nvSpPr>
          <p:cNvPr id="211" name="TextBox 210"/>
          <p:cNvSpPr txBox="1"/>
          <p:nvPr/>
        </p:nvSpPr>
        <p:spPr>
          <a:xfrm>
            <a:off x="172622" y="1856417"/>
            <a:ext cx="4221192" cy="2862322"/>
          </a:xfrm>
          <a:prstGeom prst="rect">
            <a:avLst/>
          </a:prstGeom>
          <a:solidFill>
            <a:schemeClr val="bg1"/>
          </a:solidFill>
          <a:ln w="50800">
            <a:solidFill>
              <a:schemeClr val="tx1"/>
            </a:solidFill>
          </a:ln>
        </p:spPr>
        <p:txBody>
          <a:bodyPr wrap="square" rtlCol="0">
            <a:spAutoFit/>
          </a:bodyPr>
          <a:lstStyle/>
          <a:p>
            <a:pPr algn="ctr"/>
            <a:endParaRPr lang="en-US" sz="3000" dirty="0" smtClean="0">
              <a:latin typeface="Cambria"/>
              <a:cs typeface="Cambria"/>
            </a:endParaRPr>
          </a:p>
          <a:p>
            <a:pPr algn="ctr"/>
            <a:r>
              <a:rPr lang="en-US" sz="3000" dirty="0" smtClean="0">
                <a:latin typeface="Cambria"/>
                <a:cs typeface="Cambria"/>
              </a:rPr>
              <a:t>Point-wise product </a:t>
            </a:r>
          </a:p>
          <a:p>
            <a:pPr algn="ctr"/>
            <a:r>
              <a:rPr lang="en-US" sz="3000" dirty="0" smtClean="0">
                <a:latin typeface="Cambria"/>
                <a:cs typeface="Cambria"/>
              </a:rPr>
              <a:t>(finite-state intersection) yields </a:t>
            </a:r>
            <a:r>
              <a:rPr lang="en-US" sz="3000" b="1" dirty="0" smtClean="0">
                <a:latin typeface="Cambria"/>
                <a:cs typeface="Cambria"/>
              </a:rPr>
              <a:t>marginal belief</a:t>
            </a:r>
            <a:endParaRPr lang="en-US" sz="3000" b="1" dirty="0">
              <a:latin typeface="Cambria"/>
              <a:cs typeface="Cambria"/>
            </a:endParaRPr>
          </a:p>
          <a:p>
            <a:pPr algn="ctr"/>
            <a:endParaRPr lang="en-US" sz="3000" dirty="0">
              <a:latin typeface="Cambria"/>
              <a:cs typeface="Cambria"/>
            </a:endParaRPr>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80</a:t>
            </a:fld>
            <a:endParaRPr lang="en-US"/>
          </a:p>
        </p:txBody>
      </p:sp>
    </p:spTree>
    <p:extLst>
      <p:ext uri="{BB962C8B-B14F-4D97-AF65-F5344CB8AC3E}">
        <p14:creationId xmlns:p14="http://schemas.microsoft.com/office/powerpoint/2010/main" val="2411574335"/>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endCxn id="41" idx="0"/>
          </p:cNvCxnSpPr>
          <p:nvPr/>
        </p:nvCxnSpPr>
        <p:spPr>
          <a:xfrm>
            <a:off x="1155053"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Belief Propagation (BP) in a Nutshell</a:t>
            </a:r>
          </a:p>
        </p:txBody>
      </p:sp>
      <p:sp>
        <p:nvSpPr>
          <p:cNvPr id="4" name="Oval 3"/>
          <p:cNvSpPr/>
          <p:nvPr/>
        </p:nvSpPr>
        <p:spPr>
          <a:xfrm>
            <a:off x="2362860" y="537393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dˌæmnˈeɪʃən</a:t>
            </a:r>
            <a:endParaRPr lang="en-US" dirty="0">
              <a:solidFill>
                <a:schemeClr val="tx1"/>
              </a:solidFill>
              <a:latin typeface="Cambria"/>
              <a:cs typeface="Cambria"/>
            </a:endParaRPr>
          </a:p>
        </p:txBody>
      </p:sp>
      <p:sp>
        <p:nvSpPr>
          <p:cNvPr id="5" name="Oval 4"/>
          <p:cNvSpPr/>
          <p:nvPr/>
        </p:nvSpPr>
        <p:spPr>
          <a:xfrm>
            <a:off x="4730157" y="5383006"/>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rizˈajnz</a:t>
            </a:r>
            <a:endParaRPr lang="en-US" dirty="0">
              <a:solidFill>
                <a:srgbClr val="000000"/>
              </a:solidFill>
              <a:latin typeface="Cambria"/>
              <a:cs typeface="Cambria"/>
            </a:endParaRPr>
          </a:p>
        </p:txBody>
      </p:sp>
      <p:sp>
        <p:nvSpPr>
          <p:cNvPr id="6" name="Oval 5"/>
          <p:cNvSpPr/>
          <p:nvPr/>
        </p:nvSpPr>
        <p:spPr>
          <a:xfrm>
            <a:off x="6945054" y="538197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rˌɛzɪgnˈeɪʃən</a:t>
            </a:r>
            <a:endParaRPr lang="en-US" dirty="0">
              <a:solidFill>
                <a:srgbClr val="000000"/>
              </a:solidFill>
              <a:latin typeface="Cambria"/>
              <a:cs typeface="Cambria"/>
            </a:endParaRPr>
          </a:p>
        </p:txBody>
      </p:sp>
      <p:sp>
        <p:nvSpPr>
          <p:cNvPr id="7" name="Oval 6"/>
          <p:cNvSpPr/>
          <p:nvPr/>
        </p:nvSpPr>
        <p:spPr>
          <a:xfrm>
            <a:off x="172621" y="3483701"/>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dæmnz</a:t>
            </a:r>
            <a:endParaRPr lang="en-US" dirty="0">
              <a:solidFill>
                <a:schemeClr val="tx1"/>
              </a:solidFill>
              <a:latin typeface="Cambria"/>
              <a:cs typeface="Cambria"/>
            </a:endParaRPr>
          </a:p>
        </p:txBody>
      </p:sp>
      <p:sp>
        <p:nvSpPr>
          <p:cNvPr id="8" name="Oval 7"/>
          <p:cNvSpPr/>
          <p:nvPr/>
        </p:nvSpPr>
        <p:spPr>
          <a:xfrm>
            <a:off x="4730157"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rizajgnz</a:t>
            </a:r>
            <a:endParaRPr lang="en-US" dirty="0">
              <a:solidFill>
                <a:srgbClr val="000000"/>
              </a:solidFill>
              <a:latin typeface="Cambria"/>
              <a:cs typeface="Cambria"/>
            </a:endParaRPr>
          </a:p>
        </p:txBody>
      </p:sp>
      <p:sp>
        <p:nvSpPr>
          <p:cNvPr id="9" name="Oval 8"/>
          <p:cNvSpPr/>
          <p:nvPr/>
        </p:nvSpPr>
        <p:spPr>
          <a:xfrm>
            <a:off x="6945054"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Cambria"/>
                <a:cs typeface="Cambria"/>
              </a:rPr>
              <a:t>rizajgn</a:t>
            </a:r>
            <a:r>
              <a:rPr lang="en-US" dirty="0" err="1" smtClean="0">
                <a:solidFill>
                  <a:srgbClr val="000000"/>
                </a:solidFill>
                <a:latin typeface="Cambria"/>
                <a:cs typeface="Cambria"/>
              </a:rPr>
              <a:t>eɪʃən</a:t>
            </a:r>
            <a:endParaRPr lang="en-US" dirty="0">
              <a:solidFill>
                <a:srgbClr val="000000"/>
              </a:solidFill>
              <a:latin typeface="Cambria"/>
              <a:cs typeface="Cambria"/>
            </a:endParaRPr>
          </a:p>
        </p:txBody>
      </p:sp>
      <p:sp>
        <p:nvSpPr>
          <p:cNvPr id="10" name="Oval 9"/>
          <p:cNvSpPr/>
          <p:nvPr/>
        </p:nvSpPr>
        <p:spPr>
          <a:xfrm>
            <a:off x="2428950" y="348267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dæmneɪʃən</a:t>
            </a:r>
            <a:endParaRPr lang="en-US" dirty="0">
              <a:solidFill>
                <a:schemeClr val="tx1"/>
              </a:solidFill>
              <a:latin typeface="Cambria"/>
              <a:cs typeface="Cambria"/>
            </a:endParaRPr>
          </a:p>
        </p:txBody>
      </p:sp>
      <p:sp>
        <p:nvSpPr>
          <p:cNvPr id="11" name="Oval 10"/>
          <p:cNvSpPr/>
          <p:nvPr/>
        </p:nvSpPr>
        <p:spPr>
          <a:xfrm>
            <a:off x="4765641" y="149960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eɪʃən</a:t>
            </a:r>
            <a:endParaRPr lang="en-US" dirty="0">
              <a:solidFill>
                <a:schemeClr val="tx1"/>
              </a:solidFill>
              <a:latin typeface="Cambria"/>
              <a:cs typeface="Cambria"/>
            </a:endParaRPr>
          </a:p>
        </p:txBody>
      </p:sp>
      <p:sp>
        <p:nvSpPr>
          <p:cNvPr id="12" name="Oval 11"/>
          <p:cNvSpPr/>
          <p:nvPr/>
        </p:nvSpPr>
        <p:spPr>
          <a:xfrm>
            <a:off x="32654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Cambria"/>
                <a:cs typeface="Cambria"/>
              </a:rPr>
              <a:t>z</a:t>
            </a:r>
            <a:endParaRPr lang="en-US" dirty="0">
              <a:solidFill>
                <a:srgbClr val="000000"/>
              </a:solidFill>
              <a:latin typeface="Cambria"/>
              <a:cs typeface="Cambria"/>
            </a:endParaRPr>
          </a:p>
        </p:txBody>
      </p:sp>
      <p:sp>
        <p:nvSpPr>
          <p:cNvPr id="13" name="Oval 12"/>
          <p:cNvSpPr/>
          <p:nvPr/>
        </p:nvSpPr>
        <p:spPr>
          <a:xfrm>
            <a:off x="7031364"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Cambria"/>
                <a:cs typeface="Cambria"/>
              </a:rPr>
              <a:t>rizajgn</a:t>
            </a:r>
            <a:endParaRPr lang="en-US" dirty="0">
              <a:solidFill>
                <a:srgbClr val="000000"/>
              </a:solidFill>
              <a:latin typeface="Cambria"/>
              <a:cs typeface="Cambria"/>
            </a:endParaRPr>
          </a:p>
        </p:txBody>
      </p:sp>
      <p:sp>
        <p:nvSpPr>
          <p:cNvPr id="14" name="Oval 13"/>
          <p:cNvSpPr/>
          <p:nvPr/>
        </p:nvSpPr>
        <p:spPr>
          <a:xfrm>
            <a:off x="2515260" y="149047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mbria"/>
                <a:cs typeface="Cambria"/>
              </a:rPr>
              <a:t>dæmn</a:t>
            </a:r>
            <a:endParaRPr lang="en-US" dirty="0">
              <a:solidFill>
                <a:schemeClr val="tx1"/>
              </a:solidFill>
              <a:latin typeface="Cambria"/>
              <a:cs typeface="Cambria"/>
            </a:endParaRPr>
          </a:p>
        </p:txBody>
      </p:sp>
      <p:sp>
        <p:nvSpPr>
          <p:cNvPr id="27" name="Oval 26"/>
          <p:cNvSpPr/>
          <p:nvPr/>
        </p:nvSpPr>
        <p:spPr>
          <a:xfrm>
            <a:off x="187445" y="5384021"/>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tx1"/>
                </a:solidFill>
                <a:latin typeface="Cambria"/>
                <a:cs typeface="Cambria"/>
              </a:rPr>
              <a:t>dˈæmnz</a:t>
            </a:r>
            <a:endParaRPr lang="en-US" dirty="0">
              <a:solidFill>
                <a:schemeClr val="tx1"/>
              </a:solidFill>
              <a:latin typeface="Cambria"/>
              <a:cs typeface="Cambria"/>
            </a:endParaRPr>
          </a:p>
        </p:txBody>
      </p:sp>
      <p:sp>
        <p:nvSpPr>
          <p:cNvPr id="33" name="Rectangle 32"/>
          <p:cNvSpPr/>
          <p:nvPr/>
        </p:nvSpPr>
        <p:spPr>
          <a:xfrm>
            <a:off x="7773562"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559002"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263476" y="4636198"/>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015953" y="4634646"/>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59872"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558665" y="275714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247157"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001129" y="2785694"/>
            <a:ext cx="307847" cy="3463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endCxn id="41" idx="0"/>
          </p:cNvCxnSpPr>
          <p:nvPr/>
        </p:nvCxnSpPr>
        <p:spPr>
          <a:xfrm flipH="1">
            <a:off x="1155053" y="2333293"/>
            <a:ext cx="2092105"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40" idx="0"/>
          </p:cNvCxnSpPr>
          <p:nvPr/>
        </p:nvCxnSpPr>
        <p:spPr>
          <a:xfrm>
            <a:off x="3390780" y="2342428"/>
            <a:ext cx="10301" cy="443266"/>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1" idx="3"/>
            <a:endCxn id="40" idx="3"/>
          </p:cNvCxnSpPr>
          <p:nvPr/>
        </p:nvCxnSpPr>
        <p:spPr>
          <a:xfrm flipH="1">
            <a:off x="3555004" y="2218999"/>
            <a:ext cx="1498385"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9" idx="1"/>
            <a:endCxn id="12" idx="5"/>
          </p:cNvCxnSpPr>
          <p:nvPr/>
        </p:nvCxnSpPr>
        <p:spPr>
          <a:xfrm flipH="1" flipV="1">
            <a:off x="2003659" y="2209864"/>
            <a:ext cx="3555006"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9" idx="3"/>
            <a:endCxn id="13" idx="3"/>
          </p:cNvCxnSpPr>
          <p:nvPr/>
        </p:nvCxnSpPr>
        <p:spPr>
          <a:xfrm flipV="1">
            <a:off x="5866512" y="2209864"/>
            <a:ext cx="1452600" cy="72047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11" idx="5"/>
            <a:endCxn id="38" idx="1"/>
          </p:cNvCxnSpPr>
          <p:nvPr/>
        </p:nvCxnSpPr>
        <p:spPr>
          <a:xfrm>
            <a:off x="6442756" y="2218999"/>
            <a:ext cx="1417116" cy="73988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13" idx="4"/>
            <a:endCxn id="38" idx="0"/>
          </p:cNvCxnSpPr>
          <p:nvPr/>
        </p:nvCxnSpPr>
        <p:spPr>
          <a:xfrm>
            <a:off x="8013796" y="2333293"/>
            <a:ext cx="0" cy="45240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41" idx="2"/>
            <a:endCxn id="7" idx="0"/>
          </p:cNvCxnSpPr>
          <p:nvPr/>
        </p:nvCxnSpPr>
        <p:spPr>
          <a:xfrm>
            <a:off x="1155053" y="3132082"/>
            <a:ext cx="0" cy="351619"/>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7" idx="4"/>
            <a:endCxn id="36" idx="0"/>
          </p:cNvCxnSpPr>
          <p:nvPr/>
        </p:nvCxnSpPr>
        <p:spPr>
          <a:xfrm>
            <a:off x="1155053" y="4326524"/>
            <a:ext cx="14824" cy="30812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27" idx="0"/>
            <a:endCxn id="36" idx="2"/>
          </p:cNvCxnSpPr>
          <p:nvPr/>
        </p:nvCxnSpPr>
        <p:spPr>
          <a:xfrm flipV="1">
            <a:off x="1169877" y="4981034"/>
            <a:ext cx="0" cy="40298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3415876" y="4981034"/>
            <a:ext cx="1524" cy="392897"/>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5" idx="0"/>
            <a:endCxn id="34" idx="2"/>
          </p:cNvCxnSpPr>
          <p:nvPr/>
        </p:nvCxnSpPr>
        <p:spPr>
          <a:xfrm flipV="1">
            <a:off x="5712589" y="4982586"/>
            <a:ext cx="337" cy="40042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 idx="0"/>
            <a:endCxn id="33" idx="2"/>
          </p:cNvCxnSpPr>
          <p:nvPr/>
        </p:nvCxnSpPr>
        <p:spPr>
          <a:xfrm flipV="1">
            <a:off x="7927486" y="4981034"/>
            <a:ext cx="0" cy="400944"/>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35" idx="0"/>
            <a:endCxn id="10" idx="4"/>
          </p:cNvCxnSpPr>
          <p:nvPr/>
        </p:nvCxnSpPr>
        <p:spPr>
          <a:xfrm flipH="1" flipV="1">
            <a:off x="3411382" y="4325496"/>
            <a:ext cx="6018"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endCxn id="40" idx="2"/>
          </p:cNvCxnSpPr>
          <p:nvPr/>
        </p:nvCxnSpPr>
        <p:spPr>
          <a:xfrm flipV="1">
            <a:off x="3390780" y="3132082"/>
            <a:ext cx="10301" cy="35059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4" idx="0"/>
            <a:endCxn id="8" idx="4"/>
          </p:cNvCxnSpPr>
          <p:nvPr/>
        </p:nvCxnSpPr>
        <p:spPr>
          <a:xfrm flipH="1" flipV="1">
            <a:off x="5712589" y="4325496"/>
            <a:ext cx="337" cy="310702"/>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33" idx="0"/>
            <a:endCxn id="9" idx="4"/>
          </p:cNvCxnSpPr>
          <p:nvPr/>
        </p:nvCxnSpPr>
        <p:spPr>
          <a:xfrm flipV="1">
            <a:off x="7927486" y="4325496"/>
            <a:ext cx="0" cy="309150"/>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8" idx="0"/>
            <a:endCxn id="39" idx="2"/>
          </p:cNvCxnSpPr>
          <p:nvPr/>
        </p:nvCxnSpPr>
        <p:spPr>
          <a:xfrm flipV="1">
            <a:off x="5712589" y="3103532"/>
            <a:ext cx="0" cy="37914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a:endCxn id="38" idx="2"/>
          </p:cNvCxnSpPr>
          <p:nvPr/>
        </p:nvCxnSpPr>
        <p:spPr>
          <a:xfrm flipV="1">
            <a:off x="8013796" y="3132082"/>
            <a:ext cx="0" cy="350591"/>
          </a:xfrm>
          <a:prstGeom prst="line">
            <a:avLst/>
          </a:prstGeom>
          <a:ln w="5080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284941"/>
            <a:ext cx="9144000" cy="5573059"/>
          </a:xfrm>
          <a:custGeom>
            <a:avLst/>
            <a:gdLst/>
            <a:ahLst/>
            <a:cxnLst/>
            <a:rect l="l" t="t" r="r" b="b"/>
            <a:pathLst>
              <a:path w="9144000" h="5573059">
                <a:moveTo>
                  <a:pt x="5712589" y="1472203"/>
                </a:moveTo>
                <a:cubicBezTo>
                  <a:pt x="5031917" y="1472203"/>
                  <a:pt x="4480123" y="2006861"/>
                  <a:pt x="4480123" y="2666396"/>
                </a:cubicBezTo>
                <a:cubicBezTo>
                  <a:pt x="4480123" y="3325931"/>
                  <a:pt x="5031917" y="3860589"/>
                  <a:pt x="5712589" y="3860589"/>
                </a:cubicBezTo>
                <a:cubicBezTo>
                  <a:pt x="6393261" y="3860589"/>
                  <a:pt x="6945055" y="3325931"/>
                  <a:pt x="6945055" y="2666396"/>
                </a:cubicBezTo>
                <a:cubicBezTo>
                  <a:pt x="6945055" y="2006861"/>
                  <a:pt x="6393261" y="1472203"/>
                  <a:pt x="5712589" y="1472203"/>
                </a:cubicBezTo>
                <a:close/>
                <a:moveTo>
                  <a:pt x="0" y="0"/>
                </a:moveTo>
                <a:lnTo>
                  <a:pt x="9144000" y="0"/>
                </a:lnTo>
                <a:lnTo>
                  <a:pt x="9144000" y="5573059"/>
                </a:lnTo>
                <a:lnTo>
                  <a:pt x="0" y="5573059"/>
                </a:lnTo>
                <a:close/>
              </a:path>
            </a:pathLst>
          </a:custGeom>
          <a:solidFill>
            <a:schemeClr val="tx1">
              <a:lumMod val="75000"/>
              <a:lumOff val="25000"/>
              <a:alpha val="49000"/>
            </a:schemeClr>
          </a:solidFill>
          <a:ln>
            <a:solidFill>
              <a:schemeClr val="tx1">
                <a:lumMod val="65000"/>
                <a:lumOff val="3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702894" y="1819863"/>
            <a:ext cx="3690919" cy="4262706"/>
          </a:xfrm>
          <a:prstGeom prst="rect">
            <a:avLst/>
          </a:prstGeom>
          <a:solidFill>
            <a:schemeClr val="bg1"/>
          </a:solidFill>
          <a:ln w="50800">
            <a:solidFill>
              <a:schemeClr val="tx1"/>
            </a:solidFill>
          </a:ln>
        </p:spPr>
        <p:txBody>
          <a:bodyPr wrap="square" rtlCol="0">
            <a:spAutoFit/>
          </a:bodyPr>
          <a:lstStyle/>
          <a:p>
            <a:pPr algn="ctr"/>
            <a:r>
              <a:rPr lang="en-US" sz="3000" dirty="0" smtClean="0">
                <a:latin typeface="Cambria"/>
                <a:cs typeface="Cambria"/>
              </a:rPr>
              <a:t>Distribution Over Underlying Forms:</a:t>
            </a:r>
          </a:p>
          <a:p>
            <a:r>
              <a:rPr lang="en-US" sz="2500" b="1" dirty="0" smtClean="0">
                <a:solidFill>
                  <a:srgbClr val="000000"/>
                </a:solidFill>
                <a:latin typeface="Times"/>
                <a:cs typeface="Times"/>
              </a:rPr>
              <a:t>UR                 </a:t>
            </a:r>
            <a:r>
              <a:rPr lang="en-US" sz="2500" b="1" dirty="0" err="1" smtClean="0">
                <a:solidFill>
                  <a:srgbClr val="000000"/>
                </a:solidFill>
                <a:latin typeface="Times"/>
                <a:cs typeface="Times"/>
              </a:rPr>
              <a:t>Prob</a:t>
            </a:r>
            <a:endParaRPr lang="en-US" sz="2500" b="1" dirty="0">
              <a:solidFill>
                <a:srgbClr val="000000"/>
              </a:solidFill>
              <a:latin typeface="Times"/>
              <a:cs typeface="Times"/>
            </a:endParaRPr>
          </a:p>
          <a:p>
            <a:r>
              <a:rPr lang="en-US" sz="2400" dirty="0" err="1" smtClean="0">
                <a:solidFill>
                  <a:srgbClr val="000000"/>
                </a:solidFill>
                <a:latin typeface="Times"/>
                <a:cs typeface="Times"/>
              </a:rPr>
              <a:t>rizajgnz</a:t>
            </a:r>
            <a:r>
              <a:rPr lang="en-US" sz="2400" dirty="0" smtClean="0">
                <a:solidFill>
                  <a:srgbClr val="000000"/>
                </a:solidFill>
                <a:latin typeface="Times"/>
                <a:cs typeface="Times"/>
              </a:rPr>
              <a:t>            .95</a:t>
            </a:r>
          </a:p>
          <a:p>
            <a:r>
              <a:rPr lang="en-US" sz="2400" dirty="0" err="1" smtClean="0">
                <a:solidFill>
                  <a:srgbClr val="000000"/>
                </a:solidFill>
                <a:latin typeface="Times"/>
                <a:cs typeface="Times"/>
              </a:rPr>
              <a:t>rezajnz</a:t>
            </a:r>
            <a:r>
              <a:rPr lang="en-US" sz="2400" dirty="0" smtClean="0">
                <a:solidFill>
                  <a:srgbClr val="000000"/>
                </a:solidFill>
                <a:latin typeface="Times"/>
                <a:cs typeface="Times"/>
              </a:rPr>
              <a:t>             .02</a:t>
            </a:r>
            <a:endParaRPr lang="en-US" sz="2400" dirty="0">
              <a:solidFill>
                <a:srgbClr val="000000"/>
              </a:solidFill>
              <a:latin typeface="Times"/>
              <a:cs typeface="Times"/>
            </a:endParaRPr>
          </a:p>
          <a:p>
            <a:r>
              <a:rPr lang="en-US" sz="2400" dirty="0" err="1" smtClean="0">
                <a:solidFill>
                  <a:srgbClr val="000000"/>
                </a:solidFill>
                <a:latin typeface="Times"/>
                <a:cs typeface="Times"/>
              </a:rPr>
              <a:t>rezigz</a:t>
            </a:r>
            <a:r>
              <a:rPr lang="en-US" sz="2400" dirty="0" smtClean="0">
                <a:solidFill>
                  <a:srgbClr val="000000"/>
                </a:solidFill>
                <a:latin typeface="Times"/>
                <a:cs typeface="Times"/>
              </a:rPr>
              <a:t>               .02</a:t>
            </a:r>
          </a:p>
          <a:p>
            <a:r>
              <a:rPr lang="en-US" sz="2400" dirty="0" err="1" smtClean="0">
                <a:solidFill>
                  <a:srgbClr val="000000"/>
                </a:solidFill>
                <a:latin typeface="Times"/>
                <a:cs typeface="Times"/>
              </a:rPr>
              <a:t>rezgz</a:t>
            </a:r>
            <a:r>
              <a:rPr lang="en-US" sz="2400" dirty="0" smtClean="0">
                <a:solidFill>
                  <a:srgbClr val="000000"/>
                </a:solidFill>
                <a:latin typeface="Times"/>
                <a:cs typeface="Times"/>
              </a:rPr>
              <a:t>                .0001</a:t>
            </a:r>
          </a:p>
          <a:p>
            <a:r>
              <a:rPr lang="en-US" sz="2400" dirty="0" smtClean="0">
                <a:solidFill>
                  <a:srgbClr val="000000"/>
                </a:solidFill>
                <a:latin typeface="Times"/>
                <a:cs typeface="Times"/>
              </a:rPr>
              <a:t>…                    </a:t>
            </a:r>
            <a:r>
              <a:rPr lang="en-US" sz="2400" dirty="0">
                <a:latin typeface="Times"/>
                <a:cs typeface="Times"/>
              </a:rPr>
              <a:t>… </a:t>
            </a:r>
            <a:r>
              <a:rPr lang="en-US" sz="2400" dirty="0" err="1">
                <a:latin typeface="Times"/>
                <a:cs typeface="Times"/>
              </a:rPr>
              <a:t>chomsky</a:t>
            </a:r>
            <a:r>
              <a:rPr lang="en-US" sz="2400" dirty="0">
                <a:latin typeface="Times"/>
                <a:cs typeface="Times"/>
              </a:rPr>
              <a:t>          </a:t>
            </a:r>
            <a:r>
              <a:rPr lang="en-US" sz="2400" dirty="0" smtClean="0">
                <a:latin typeface="Times"/>
                <a:cs typeface="Times"/>
              </a:rPr>
              <a:t>.000001</a:t>
            </a:r>
          </a:p>
          <a:p>
            <a:r>
              <a:rPr lang="en-US" sz="2400" dirty="0" smtClean="0">
                <a:latin typeface="Times"/>
                <a:cs typeface="Times"/>
              </a:rPr>
              <a:t>…                    </a:t>
            </a:r>
            <a:r>
              <a:rPr lang="en-US" sz="2400" dirty="0">
                <a:latin typeface="Times"/>
                <a:cs typeface="Times"/>
              </a:rPr>
              <a:t> </a:t>
            </a:r>
            <a:r>
              <a:rPr lang="en-US" sz="2400" dirty="0" smtClean="0">
                <a:latin typeface="Times"/>
                <a:cs typeface="Times"/>
              </a:rPr>
              <a:t>…</a:t>
            </a:r>
          </a:p>
          <a:p>
            <a:pPr algn="ctr"/>
            <a:endParaRPr lang="en-US" dirty="0"/>
          </a:p>
        </p:txBody>
      </p:sp>
      <p:grpSp>
        <p:nvGrpSpPr>
          <p:cNvPr id="51" name="Group 50"/>
          <p:cNvGrpSpPr/>
          <p:nvPr/>
        </p:nvGrpSpPr>
        <p:grpSpPr>
          <a:xfrm>
            <a:off x="5781829" y="3518646"/>
            <a:ext cx="1285103" cy="908581"/>
            <a:chOff x="6955475" y="1306321"/>
            <a:chExt cx="2183531" cy="1219047"/>
          </a:xfrm>
        </p:grpSpPr>
        <p:sp>
          <p:nvSpPr>
            <p:cNvPr id="52" name="Oval 51"/>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Arrow Connector 52"/>
            <p:cNvCxnSpPr>
              <a:endCxn id="54"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p:cNvCxnSpPr>
              <a:endCxn id="57"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a:endCxn id="59"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Arrow Connector 59"/>
            <p:cNvCxnSpPr>
              <a:endCxn id="62"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Arrow Connector 44"/>
            <p:cNvCxnSpPr>
              <a:stCxn id="54" idx="5"/>
              <a:endCxn id="57"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Arrow Connector 44"/>
            <p:cNvCxnSpPr>
              <a:stCxn id="54" idx="3"/>
              <a:endCxn id="65"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44"/>
            <p:cNvCxnSpPr>
              <a:stCxn id="65" idx="6"/>
              <a:endCxn id="57"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44"/>
            <p:cNvCxnSpPr>
              <a:stCxn id="62" idx="5"/>
              <a:endCxn id="62"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44"/>
            <p:cNvCxnSpPr>
              <a:stCxn id="52" idx="0"/>
              <a:endCxn id="54"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44"/>
            <p:cNvCxnSpPr>
              <a:stCxn id="54" idx="0"/>
              <a:endCxn id="59"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44"/>
            <p:cNvCxnSpPr>
              <a:stCxn id="59" idx="0"/>
              <a:endCxn id="62"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44"/>
            <p:cNvCxnSpPr>
              <a:stCxn id="57" idx="5"/>
              <a:endCxn id="62"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Arrow Connector 44"/>
            <p:cNvCxnSpPr>
              <a:stCxn id="54" idx="7"/>
              <a:endCxn id="57"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7068995" y="1306321"/>
              <a:ext cx="2070011" cy="1050576"/>
              <a:chOff x="2954628" y="1188732"/>
              <a:chExt cx="2273899" cy="1154054"/>
            </a:xfrm>
          </p:grpSpPr>
          <p:grpSp>
            <p:nvGrpSpPr>
              <p:cNvPr id="77" name="Group 76"/>
              <p:cNvGrpSpPr/>
              <p:nvPr/>
            </p:nvGrpSpPr>
            <p:grpSpPr>
              <a:xfrm>
                <a:off x="2954628" y="1252724"/>
                <a:ext cx="2273899" cy="1090062"/>
                <a:chOff x="3029436" y="2887849"/>
                <a:chExt cx="2851000" cy="1366717"/>
              </a:xfrm>
            </p:grpSpPr>
            <p:sp>
              <p:nvSpPr>
                <p:cNvPr id="79" name="TextBox 78"/>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80" name="TextBox 79"/>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81" name="TextBox 80"/>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82" name="TextBox 81"/>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83" name="TextBox 82"/>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84" name="TextBox 83"/>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85" name="TextBox 84"/>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86" name="TextBox 85"/>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87" name="TextBox 86"/>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88" name="TextBox 87"/>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90" name="TextBox 89"/>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91" name="TextBox 90"/>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78" name="TextBox 77"/>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93" name="Group 92"/>
          <p:cNvGrpSpPr/>
          <p:nvPr/>
        </p:nvGrpSpPr>
        <p:grpSpPr>
          <a:xfrm>
            <a:off x="5004130" y="3203042"/>
            <a:ext cx="1285103" cy="908581"/>
            <a:chOff x="6955475" y="1306321"/>
            <a:chExt cx="2183531" cy="1219047"/>
          </a:xfrm>
        </p:grpSpPr>
        <p:sp>
          <p:nvSpPr>
            <p:cNvPr id="94" name="Oval 93"/>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5" name="Straight Arrow Connector 94"/>
            <p:cNvCxnSpPr>
              <a:endCxn id="96"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Arrow Connector 98"/>
            <p:cNvCxnSpPr>
              <a:endCxn id="100"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endCxn id="102"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3" name="Straight Arrow Connector 102"/>
            <p:cNvCxnSpPr>
              <a:endCxn id="104"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4" name="Oval 103"/>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44"/>
            <p:cNvCxnSpPr>
              <a:stCxn id="96" idx="5"/>
              <a:endCxn id="100"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8" name="Straight Arrow Connector 44"/>
            <p:cNvCxnSpPr>
              <a:stCxn id="96" idx="3"/>
              <a:endCxn id="107"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44"/>
            <p:cNvCxnSpPr>
              <a:stCxn id="107" idx="6"/>
              <a:endCxn id="100"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44"/>
            <p:cNvCxnSpPr>
              <a:stCxn id="104" idx="5"/>
              <a:endCxn id="104"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44"/>
            <p:cNvCxnSpPr>
              <a:stCxn id="94" idx="0"/>
              <a:endCxn id="96"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44"/>
            <p:cNvCxnSpPr>
              <a:stCxn id="96" idx="0"/>
              <a:endCxn id="102"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44"/>
            <p:cNvCxnSpPr>
              <a:stCxn id="102" idx="0"/>
              <a:endCxn id="104"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44"/>
            <p:cNvCxnSpPr>
              <a:stCxn id="100" idx="5"/>
              <a:endCxn id="104"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Arrow Connector 44"/>
            <p:cNvCxnSpPr>
              <a:stCxn id="96" idx="7"/>
              <a:endCxn id="100"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Group 119"/>
            <p:cNvGrpSpPr/>
            <p:nvPr/>
          </p:nvGrpSpPr>
          <p:grpSpPr>
            <a:xfrm>
              <a:off x="7068995" y="1306321"/>
              <a:ext cx="2070011" cy="1050576"/>
              <a:chOff x="2954628" y="1188732"/>
              <a:chExt cx="2273899" cy="1154054"/>
            </a:xfrm>
          </p:grpSpPr>
          <p:grpSp>
            <p:nvGrpSpPr>
              <p:cNvPr id="121" name="Group 120"/>
              <p:cNvGrpSpPr/>
              <p:nvPr/>
            </p:nvGrpSpPr>
            <p:grpSpPr>
              <a:xfrm>
                <a:off x="2954628" y="1252724"/>
                <a:ext cx="2273899" cy="1090062"/>
                <a:chOff x="3029436" y="2887849"/>
                <a:chExt cx="2851000" cy="1366717"/>
              </a:xfrm>
            </p:grpSpPr>
            <p:sp>
              <p:nvSpPr>
                <p:cNvPr id="124" name="TextBox 123"/>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125" name="TextBox 124"/>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126" name="TextBox 125"/>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127" name="TextBox 126"/>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128" name="TextBox 127"/>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129" name="TextBox 128"/>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30" name="TextBox 129"/>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131" name="TextBox 130"/>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2" name="TextBox 131"/>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33" name="TextBox 132"/>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134" name="TextBox 133"/>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36" name="TextBox 135"/>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22" name="TextBox 121"/>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137" name="Group 136"/>
          <p:cNvGrpSpPr/>
          <p:nvPr/>
        </p:nvGrpSpPr>
        <p:grpSpPr>
          <a:xfrm>
            <a:off x="5073472" y="3705874"/>
            <a:ext cx="1285103" cy="908581"/>
            <a:chOff x="6955475" y="1306321"/>
            <a:chExt cx="2183531" cy="1219047"/>
          </a:xfrm>
        </p:grpSpPr>
        <p:sp>
          <p:nvSpPr>
            <p:cNvPr id="138" name="Oval 137"/>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9" name="Straight Arrow Connector 138"/>
            <p:cNvCxnSpPr>
              <a:endCxn id="140"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Arrow Connector 141"/>
            <p:cNvCxnSpPr>
              <a:endCxn id="143"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a:endCxn id="145"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5" name="Oval 144"/>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a:endCxn id="148"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8" name="Oval 147"/>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Arrow Connector 44"/>
            <p:cNvCxnSpPr>
              <a:stCxn id="140" idx="5"/>
              <a:endCxn id="143"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1" name="Straight Arrow Connector 44"/>
            <p:cNvCxnSpPr>
              <a:stCxn id="140" idx="3"/>
              <a:endCxn id="150"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44"/>
            <p:cNvCxnSpPr>
              <a:stCxn id="150" idx="6"/>
              <a:endCxn id="143"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44"/>
            <p:cNvCxnSpPr>
              <a:stCxn id="148" idx="5"/>
              <a:endCxn id="148"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44"/>
            <p:cNvCxnSpPr>
              <a:stCxn id="138" idx="0"/>
              <a:endCxn id="140"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44"/>
            <p:cNvCxnSpPr>
              <a:stCxn id="140" idx="0"/>
              <a:endCxn id="145"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44"/>
            <p:cNvCxnSpPr>
              <a:stCxn id="145" idx="0"/>
              <a:endCxn id="148"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44"/>
            <p:cNvCxnSpPr>
              <a:stCxn id="143" idx="5"/>
              <a:endCxn id="148"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8" name="Oval 157"/>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9" name="Straight Arrow Connector 44"/>
            <p:cNvCxnSpPr>
              <a:stCxn id="140" idx="7"/>
              <a:endCxn id="143"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0" name="Group 159"/>
            <p:cNvGrpSpPr/>
            <p:nvPr/>
          </p:nvGrpSpPr>
          <p:grpSpPr>
            <a:xfrm>
              <a:off x="7068995" y="1306321"/>
              <a:ext cx="2070011" cy="1050576"/>
              <a:chOff x="2954628" y="1188732"/>
              <a:chExt cx="2273899" cy="1154054"/>
            </a:xfrm>
          </p:grpSpPr>
          <p:grpSp>
            <p:nvGrpSpPr>
              <p:cNvPr id="161" name="Group 160"/>
              <p:cNvGrpSpPr/>
              <p:nvPr/>
            </p:nvGrpSpPr>
            <p:grpSpPr>
              <a:xfrm>
                <a:off x="2954628" y="1252724"/>
                <a:ext cx="2273899" cy="1090062"/>
                <a:chOff x="3029436" y="2887849"/>
                <a:chExt cx="2851000" cy="1366717"/>
              </a:xfrm>
            </p:grpSpPr>
            <p:sp>
              <p:nvSpPr>
                <p:cNvPr id="163" name="TextBox 162"/>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164" name="TextBox 163"/>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166" name="TextBox 165"/>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167" name="TextBox 166"/>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168" name="TextBox 167"/>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169" name="TextBox 168"/>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70" name="TextBox 169"/>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171" name="TextBox 170"/>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72" name="TextBox 171"/>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173" name="TextBox 172"/>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174" name="TextBox 173"/>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175" name="TextBox 174"/>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162" name="TextBox 161"/>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81</a:t>
            </a:fld>
            <a:endParaRPr lang="en-US"/>
          </a:p>
        </p:txBody>
      </p:sp>
    </p:spTree>
    <p:extLst>
      <p:ext uri="{BB962C8B-B14F-4D97-AF65-F5344CB8AC3E}">
        <p14:creationId xmlns:p14="http://schemas.microsoft.com/office/powerpoint/2010/main" val="3724889409"/>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the Model</a:t>
            </a:r>
            <a:endParaRPr lang="en-US" dirty="0"/>
          </a:p>
        </p:txBody>
      </p:sp>
      <p:sp>
        <p:nvSpPr>
          <p:cNvPr id="3" name="Content Placeholder 2"/>
          <p:cNvSpPr>
            <a:spLocks noGrp="1"/>
          </p:cNvSpPr>
          <p:nvPr>
            <p:ph idx="1"/>
          </p:nvPr>
        </p:nvSpPr>
        <p:spPr/>
        <p:txBody>
          <a:bodyPr/>
          <a:lstStyle/>
          <a:p>
            <a:r>
              <a:rPr lang="en-US" dirty="0" smtClean="0"/>
              <a:t>Trained with EM (</a:t>
            </a:r>
            <a:r>
              <a:rPr lang="en-US" dirty="0" err="1" smtClean="0"/>
              <a:t>Dempster</a:t>
            </a:r>
            <a:r>
              <a:rPr lang="en-US" dirty="0" smtClean="0"/>
              <a:t> et al. 1977)</a:t>
            </a:r>
          </a:p>
          <a:p>
            <a:r>
              <a:rPr lang="en-US" b="1" dirty="0" smtClean="0"/>
              <a:t>E-Step:</a:t>
            </a:r>
          </a:p>
          <a:p>
            <a:pPr lvl="1"/>
            <a:r>
              <a:rPr lang="en-US" dirty="0" smtClean="0"/>
              <a:t>Finite-State Belief Propagation</a:t>
            </a:r>
          </a:p>
          <a:p>
            <a:r>
              <a:rPr lang="en-US" b="1" dirty="0" smtClean="0"/>
              <a:t>M-Step:</a:t>
            </a:r>
          </a:p>
          <a:p>
            <a:pPr lvl="1"/>
            <a:r>
              <a:rPr lang="en-US" dirty="0" smtClean="0"/>
              <a:t>Train stochastic phonology with gradient descent</a:t>
            </a:r>
          </a:p>
          <a:p>
            <a:pPr lvl="1"/>
            <a:endParaRPr lang="en-US" dirty="0"/>
          </a:p>
        </p:txBody>
      </p:sp>
      <p:grpSp>
        <p:nvGrpSpPr>
          <p:cNvPr id="24" name="Group 23"/>
          <p:cNvGrpSpPr/>
          <p:nvPr/>
        </p:nvGrpSpPr>
        <p:grpSpPr>
          <a:xfrm>
            <a:off x="2290862" y="4784557"/>
            <a:ext cx="4561046" cy="1503188"/>
            <a:chOff x="2290862" y="4784557"/>
            <a:chExt cx="4561046" cy="1503188"/>
          </a:xfrm>
        </p:grpSpPr>
        <p:sp>
          <p:nvSpPr>
            <p:cNvPr id="4" name="Rectangle 3"/>
            <p:cNvSpPr/>
            <p:nvPr/>
          </p:nvSpPr>
          <p:spPr>
            <a:xfrm>
              <a:off x="2887600" y="5014028"/>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err="1" smtClean="0">
                  <a:solidFill>
                    <a:srgbClr val="37AAED"/>
                  </a:solidFill>
                </a:rPr>
                <a:t>i</a:t>
              </a:r>
              <a:endParaRPr lang="en-US" sz="3000" dirty="0">
                <a:solidFill>
                  <a:srgbClr val="37AAED"/>
                </a:solidFill>
              </a:endParaRPr>
            </a:p>
          </p:txBody>
        </p:sp>
        <p:sp>
          <p:nvSpPr>
            <p:cNvPr id="5" name="Rectangle 4"/>
            <p:cNvSpPr/>
            <p:nvPr/>
          </p:nvSpPr>
          <p:spPr>
            <a:xfrm>
              <a:off x="2901334" y="5521111"/>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err="1" smtClean="0">
                  <a:solidFill>
                    <a:schemeClr val="tx1"/>
                  </a:solidFill>
                </a:rPr>
                <a:t>i</a:t>
              </a:r>
              <a:endParaRPr lang="en-US" sz="3000" dirty="0">
                <a:solidFill>
                  <a:schemeClr val="tx1"/>
                </a:solidFill>
              </a:endParaRPr>
            </a:p>
          </p:txBody>
        </p:sp>
        <p:sp>
          <p:nvSpPr>
            <p:cNvPr id="6" name="TextBox 5"/>
            <p:cNvSpPr txBox="1"/>
            <p:nvPr/>
          </p:nvSpPr>
          <p:spPr>
            <a:xfrm>
              <a:off x="3934337" y="5502915"/>
              <a:ext cx="1199685" cy="784830"/>
            </a:xfrm>
            <a:prstGeom prst="rect">
              <a:avLst/>
            </a:prstGeom>
            <a:solidFill>
              <a:schemeClr val="bg1"/>
            </a:solidFill>
            <a:ln w="63500">
              <a:solidFill>
                <a:schemeClr val="accent3">
                  <a:lumMod val="75000"/>
                </a:schemeClr>
              </a:solidFill>
            </a:ln>
          </p:spPr>
          <p:txBody>
            <a:bodyPr wrap="square" rtlCol="0">
              <a:spAutoFit/>
            </a:bodyPr>
            <a:lstStyle/>
            <a:p>
              <a:pPr algn="r"/>
              <a:endParaRPr lang="en-US" sz="1500" dirty="0" smtClean="0">
                <a:solidFill>
                  <a:srgbClr val="008000"/>
                </a:solidFill>
              </a:endParaRPr>
            </a:p>
            <a:p>
              <a:pPr algn="r"/>
              <a:endParaRPr lang="en-US" sz="1500" dirty="0">
                <a:solidFill>
                  <a:srgbClr val="008000"/>
                </a:solidFill>
              </a:endParaRPr>
            </a:p>
            <a:p>
              <a:pPr algn="r"/>
              <a:endParaRPr lang="en-US" sz="1500" dirty="0" smtClean="0">
                <a:solidFill>
                  <a:srgbClr val="008000"/>
                </a:solidFill>
              </a:endParaRPr>
            </a:p>
          </p:txBody>
        </p:sp>
        <p:sp>
          <p:nvSpPr>
            <p:cNvPr id="7" name="TextBox 6"/>
            <p:cNvSpPr txBox="1"/>
            <p:nvPr/>
          </p:nvSpPr>
          <p:spPr>
            <a:xfrm>
              <a:off x="3934337" y="4784557"/>
              <a:ext cx="1207013" cy="646331"/>
            </a:xfrm>
            <a:prstGeom prst="rect">
              <a:avLst/>
            </a:prstGeom>
            <a:solidFill>
              <a:schemeClr val="bg1"/>
            </a:solidFill>
            <a:ln w="63500">
              <a:solidFill>
                <a:schemeClr val="accent5">
                  <a:lumMod val="75000"/>
                </a:schemeClr>
              </a:solidFill>
            </a:ln>
          </p:spPr>
          <p:txBody>
            <a:bodyPr wrap="square" rtlCol="0">
              <a:spAutoFit/>
            </a:bodyPr>
            <a:lstStyle/>
            <a:p>
              <a:endParaRPr lang="en-US" dirty="0" smtClean="0">
                <a:solidFill>
                  <a:srgbClr val="3366FF"/>
                </a:solidFill>
              </a:endParaRPr>
            </a:p>
            <a:p>
              <a:endParaRPr lang="en-US" dirty="0" smtClean="0">
                <a:solidFill>
                  <a:srgbClr val="3366FF"/>
                </a:solidFill>
              </a:endParaRPr>
            </a:p>
          </p:txBody>
        </p:sp>
        <p:sp>
          <p:nvSpPr>
            <p:cNvPr id="8" name="TextBox 7"/>
            <p:cNvSpPr txBox="1"/>
            <p:nvPr/>
          </p:nvSpPr>
          <p:spPr>
            <a:xfrm>
              <a:off x="5187870" y="4784557"/>
              <a:ext cx="1248053" cy="923330"/>
            </a:xfrm>
            <a:prstGeom prst="rect">
              <a:avLst/>
            </a:prstGeom>
            <a:solidFill>
              <a:schemeClr val="bg1"/>
            </a:solidFill>
            <a:ln w="63500">
              <a:solidFill>
                <a:schemeClr val="bg2">
                  <a:lumMod val="75000"/>
                </a:schemeClr>
              </a:solidFill>
            </a:ln>
          </p:spPr>
          <p:txBody>
            <a:bodyPr wrap="square" rtlCol="0">
              <a:spAutoFit/>
            </a:bodyPr>
            <a:lstStyle/>
            <a:p>
              <a:endParaRPr lang="en-US" dirty="0">
                <a:solidFill>
                  <a:srgbClr val="3366FF"/>
                </a:solidFill>
              </a:endParaRPr>
            </a:p>
            <a:p>
              <a:endParaRPr lang="en-US" dirty="0">
                <a:solidFill>
                  <a:srgbClr val="3366FF"/>
                </a:solidFill>
              </a:endParaRPr>
            </a:p>
            <a:p>
              <a:endParaRPr lang="en-US" dirty="0">
                <a:solidFill>
                  <a:srgbClr val="3366FF"/>
                </a:solidFill>
              </a:endParaRPr>
            </a:p>
          </p:txBody>
        </p:sp>
        <p:sp>
          <p:nvSpPr>
            <p:cNvPr id="9" name="Rectangle 8"/>
            <p:cNvSpPr/>
            <p:nvPr/>
          </p:nvSpPr>
          <p:spPr>
            <a:xfrm>
              <a:off x="2290862" y="5019367"/>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rgbClr val="37AAED"/>
                  </a:solidFill>
                </a:rPr>
                <a:t>r</a:t>
              </a:r>
              <a:endParaRPr lang="en-US" sz="3000" dirty="0">
                <a:solidFill>
                  <a:srgbClr val="37AAED"/>
                </a:solidFill>
              </a:endParaRPr>
            </a:p>
          </p:txBody>
        </p:sp>
        <p:sp>
          <p:nvSpPr>
            <p:cNvPr id="10" name="Rectangle 9"/>
            <p:cNvSpPr/>
            <p:nvPr/>
          </p:nvSpPr>
          <p:spPr>
            <a:xfrm>
              <a:off x="3484337" y="5019367"/>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rgbClr val="37AAED"/>
                  </a:solidFill>
                </a:rPr>
                <a:t>z</a:t>
              </a:r>
            </a:p>
          </p:txBody>
        </p:sp>
        <p:sp>
          <p:nvSpPr>
            <p:cNvPr id="11" name="Rectangle 10"/>
            <p:cNvSpPr/>
            <p:nvPr/>
          </p:nvSpPr>
          <p:spPr>
            <a:xfrm>
              <a:off x="4054230" y="5014028"/>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rgbClr val="37AAED"/>
                  </a:solidFill>
                </a:rPr>
                <a:t>a</a:t>
              </a:r>
              <a:endParaRPr lang="en-US" sz="3000" dirty="0">
                <a:solidFill>
                  <a:srgbClr val="37AAED"/>
                </a:solidFill>
              </a:endParaRPr>
            </a:p>
          </p:txBody>
        </p:sp>
        <p:sp>
          <p:nvSpPr>
            <p:cNvPr id="12" name="Rectangle 11"/>
            <p:cNvSpPr/>
            <p:nvPr/>
          </p:nvSpPr>
          <p:spPr>
            <a:xfrm>
              <a:off x="4637546" y="5013231"/>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err="1" smtClean="0">
                  <a:solidFill>
                    <a:srgbClr val="37AAED"/>
                  </a:solidFill>
                </a:rPr>
                <a:t>i</a:t>
              </a:r>
              <a:endParaRPr lang="en-US" sz="3000" dirty="0">
                <a:solidFill>
                  <a:srgbClr val="37AAED"/>
                </a:solidFill>
              </a:endParaRPr>
            </a:p>
          </p:txBody>
        </p:sp>
        <p:sp>
          <p:nvSpPr>
            <p:cNvPr id="13" name="Rectangle 12"/>
            <p:cNvSpPr/>
            <p:nvPr/>
          </p:nvSpPr>
          <p:spPr>
            <a:xfrm>
              <a:off x="5227573" y="5014028"/>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rgbClr val="37AAED"/>
                  </a:solidFill>
                </a:rPr>
                <a:t>g</a:t>
              </a:r>
            </a:p>
          </p:txBody>
        </p:sp>
        <p:sp>
          <p:nvSpPr>
            <p:cNvPr id="14" name="Rectangle 13"/>
            <p:cNvSpPr/>
            <p:nvPr/>
          </p:nvSpPr>
          <p:spPr>
            <a:xfrm>
              <a:off x="5831022" y="5013231"/>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rgbClr val="37AAED"/>
                  </a:solidFill>
                </a:rPr>
                <a:t>n</a:t>
              </a:r>
              <a:endParaRPr lang="en-US" sz="3000" dirty="0">
                <a:solidFill>
                  <a:srgbClr val="37AAED"/>
                </a:solidFill>
              </a:endParaRPr>
            </a:p>
          </p:txBody>
        </p:sp>
        <p:sp>
          <p:nvSpPr>
            <p:cNvPr id="15" name="Down Arrow 14"/>
            <p:cNvSpPr/>
            <p:nvPr/>
          </p:nvSpPr>
          <p:spPr>
            <a:xfrm rot="9929825">
              <a:off x="5120411" y="5481306"/>
              <a:ext cx="237062" cy="336009"/>
            </a:xfrm>
            <a:prstGeom prst="down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422411" y="5011238"/>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rgbClr val="FF0000"/>
                  </a:solidFill>
                </a:rPr>
                <a:t>s</a:t>
              </a:r>
              <a:endParaRPr lang="en-US" sz="3000" dirty="0">
                <a:solidFill>
                  <a:srgbClr val="FF0000"/>
                </a:solidFill>
              </a:endParaRPr>
            </a:p>
          </p:txBody>
        </p:sp>
        <p:sp>
          <p:nvSpPr>
            <p:cNvPr id="17" name="Rectangle 16"/>
            <p:cNvSpPr/>
            <p:nvPr/>
          </p:nvSpPr>
          <p:spPr>
            <a:xfrm>
              <a:off x="2290862" y="5521111"/>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chemeClr val="tx1"/>
                  </a:solidFill>
                </a:rPr>
                <a:t>r</a:t>
              </a:r>
              <a:endParaRPr lang="en-US" sz="3000" dirty="0">
                <a:solidFill>
                  <a:schemeClr val="tx1"/>
                </a:solidFill>
              </a:endParaRPr>
            </a:p>
          </p:txBody>
        </p:sp>
        <p:sp>
          <p:nvSpPr>
            <p:cNvPr id="18" name="Rectangle 17"/>
            <p:cNvSpPr/>
            <p:nvPr/>
          </p:nvSpPr>
          <p:spPr>
            <a:xfrm>
              <a:off x="3472863" y="5521111"/>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chemeClr val="tx1"/>
                  </a:solidFill>
                </a:rPr>
                <a:t>z</a:t>
              </a:r>
              <a:endParaRPr lang="en-US" sz="3000" dirty="0">
                <a:solidFill>
                  <a:schemeClr val="tx1"/>
                </a:solidFill>
              </a:endParaRPr>
            </a:p>
          </p:txBody>
        </p:sp>
        <p:sp>
          <p:nvSpPr>
            <p:cNvPr id="19" name="Rectangle 18"/>
            <p:cNvSpPr/>
            <p:nvPr/>
          </p:nvSpPr>
          <p:spPr>
            <a:xfrm>
              <a:off x="4054230" y="5518766"/>
              <a:ext cx="429497" cy="390363"/>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tx1"/>
                  </a:solidFill>
                </a:rPr>
                <a:t>a</a:t>
              </a:r>
            </a:p>
          </p:txBody>
        </p:sp>
        <p:sp>
          <p:nvSpPr>
            <p:cNvPr id="20" name="Rectangle 19"/>
            <p:cNvSpPr/>
            <p:nvPr/>
          </p:nvSpPr>
          <p:spPr>
            <a:xfrm>
              <a:off x="4637546" y="5518766"/>
              <a:ext cx="429497" cy="390363"/>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err="1" smtClean="0">
                  <a:solidFill>
                    <a:schemeClr val="tx1"/>
                  </a:solidFill>
                </a:rPr>
                <a:t>i</a:t>
              </a:r>
              <a:endParaRPr lang="en-US" sz="3000" dirty="0">
                <a:solidFill>
                  <a:schemeClr val="tx1"/>
                </a:solidFill>
              </a:endParaRPr>
            </a:p>
          </p:txBody>
        </p:sp>
        <p:sp>
          <p:nvSpPr>
            <p:cNvPr id="21" name="TextBox 20"/>
            <p:cNvSpPr txBox="1"/>
            <p:nvPr/>
          </p:nvSpPr>
          <p:spPr>
            <a:xfrm rot="20107705">
              <a:off x="4263161" y="5233556"/>
              <a:ext cx="772120" cy="369332"/>
            </a:xfrm>
            <a:prstGeom prst="rect">
              <a:avLst/>
            </a:prstGeom>
            <a:solidFill>
              <a:schemeClr val="bg1"/>
            </a:solidFill>
            <a:ln w="38100">
              <a:solidFill>
                <a:schemeClr val="tx1"/>
              </a:solidFill>
            </a:ln>
          </p:spPr>
          <p:txBody>
            <a:bodyPr wrap="square" rtlCol="0">
              <a:spAutoFit/>
            </a:bodyPr>
            <a:lstStyle/>
            <a:p>
              <a:r>
                <a:rPr lang="en-US" b="1" dirty="0" smtClean="0">
                  <a:solidFill>
                    <a:schemeClr val="accent6">
                      <a:lumMod val="40000"/>
                      <a:lumOff val="60000"/>
                    </a:schemeClr>
                  </a:solidFill>
                  <a:latin typeface="Comic Sans MS"/>
                  <a:cs typeface="Comic Sans MS"/>
                </a:rPr>
                <a:t>COPY</a:t>
              </a:r>
              <a:endParaRPr lang="en-US" b="1" dirty="0">
                <a:solidFill>
                  <a:schemeClr val="accent6">
                    <a:lumMod val="40000"/>
                    <a:lumOff val="60000"/>
                  </a:schemeClr>
                </a:solidFill>
                <a:latin typeface="Comic Sans MS"/>
                <a:cs typeface="Comic Sans MS"/>
              </a:endParaRPr>
            </a:p>
          </p:txBody>
        </p:sp>
      </p:grpSp>
      <p:sp>
        <p:nvSpPr>
          <p:cNvPr id="23" name="TextBox 22"/>
          <p:cNvSpPr txBox="1"/>
          <p:nvPr/>
        </p:nvSpPr>
        <p:spPr>
          <a:xfrm>
            <a:off x="9458146" y="6687437"/>
            <a:ext cx="184666" cy="369332"/>
          </a:xfrm>
          <a:prstGeom prst="rect">
            <a:avLst/>
          </a:prstGeom>
          <a:noFill/>
        </p:spPr>
        <p:txBody>
          <a:bodyPr wrap="none" rtlCol="0">
            <a:spAutoFit/>
          </a:bodyPr>
          <a:lstStyle/>
          <a:p>
            <a:endParaRPr lang="en-US" dirty="0"/>
          </a:p>
        </p:txBody>
      </p:sp>
      <p:grpSp>
        <p:nvGrpSpPr>
          <p:cNvPr id="25" name="Group 24"/>
          <p:cNvGrpSpPr/>
          <p:nvPr/>
        </p:nvGrpSpPr>
        <p:grpSpPr>
          <a:xfrm>
            <a:off x="6290796" y="2770130"/>
            <a:ext cx="1285103" cy="908581"/>
            <a:chOff x="6955475" y="1306321"/>
            <a:chExt cx="2183531" cy="1219047"/>
          </a:xfrm>
        </p:grpSpPr>
        <p:sp>
          <p:nvSpPr>
            <p:cNvPr id="26" name="Oval 25"/>
            <p:cNvSpPr/>
            <p:nvPr/>
          </p:nvSpPr>
          <p:spPr>
            <a:xfrm>
              <a:off x="6955475" y="178518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Arrow Connector 26"/>
            <p:cNvCxnSpPr>
              <a:endCxn id="28" idx="2"/>
            </p:cNvCxnSpPr>
            <p:nvPr/>
          </p:nvCxnSpPr>
          <p:spPr>
            <a:xfrm>
              <a:off x="7118528" y="186653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368034" y="178686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a:endCxn id="30" idx="2"/>
            </p:cNvCxnSpPr>
            <p:nvPr/>
          </p:nvCxnSpPr>
          <p:spPr>
            <a:xfrm>
              <a:off x="7514716"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7764221" y="1784323"/>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p:cNvCxnSpPr>
              <a:endCxn id="32" idx="2"/>
            </p:cNvCxnSpPr>
            <p:nvPr/>
          </p:nvCxnSpPr>
          <p:spPr>
            <a:xfrm>
              <a:off x="7937137" y="1863992"/>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8186643" y="1784323"/>
              <a:ext cx="163053" cy="159339"/>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a:endCxn id="34" idx="2"/>
            </p:cNvCxnSpPr>
            <p:nvPr/>
          </p:nvCxnSpPr>
          <p:spPr>
            <a:xfrm>
              <a:off x="8359560" y="1863030"/>
              <a:ext cx="249506" cy="0"/>
            </a:xfrm>
            <a:prstGeom prst="straightConnector1">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8609065" y="1783360"/>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44"/>
            <p:cNvCxnSpPr>
              <a:stCxn id="28" idx="5"/>
              <a:endCxn id="30" idx="4"/>
            </p:cNvCxnSpPr>
            <p:nvPr/>
          </p:nvCxnSpPr>
          <p:spPr>
            <a:xfrm rot="16200000" flipH="1">
              <a:off x="7666082" y="1763995"/>
              <a:ext cx="20795" cy="338538"/>
            </a:xfrm>
            <a:prstGeom prst="curvedConnector3">
              <a:avLst>
                <a:gd name="adj1" fmla="val 139874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7590282" y="2366028"/>
              <a:ext cx="163054" cy="159340"/>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Arrow Connector 44"/>
            <p:cNvCxnSpPr>
              <a:stCxn id="28" idx="3"/>
              <a:endCxn id="36" idx="2"/>
            </p:cNvCxnSpPr>
            <p:nvPr/>
          </p:nvCxnSpPr>
          <p:spPr>
            <a:xfrm rot="16200000" flipH="1">
              <a:off x="7229683" y="2085097"/>
              <a:ext cx="522830" cy="198368"/>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44"/>
            <p:cNvCxnSpPr>
              <a:stCxn id="36" idx="6"/>
              <a:endCxn id="30" idx="5"/>
            </p:cNvCxnSpPr>
            <p:nvPr/>
          </p:nvCxnSpPr>
          <p:spPr>
            <a:xfrm flipV="1">
              <a:off x="7753336" y="1920328"/>
              <a:ext cx="150061" cy="525370"/>
            </a:xfrm>
            <a:prstGeom prst="curvedConnector2">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44"/>
            <p:cNvCxnSpPr>
              <a:stCxn id="34" idx="5"/>
              <a:endCxn id="34" idx="6"/>
            </p:cNvCxnSpPr>
            <p:nvPr/>
          </p:nvCxnSpPr>
          <p:spPr>
            <a:xfrm rot="5400000" flipH="1" flipV="1">
              <a:off x="8732011" y="1879258"/>
              <a:ext cx="56335" cy="23879"/>
            </a:xfrm>
            <a:prstGeom prst="curvedConnector4">
              <a:avLst>
                <a:gd name="adj1" fmla="val -410822"/>
                <a:gd name="adj2" fmla="val 971488"/>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44"/>
            <p:cNvCxnSpPr>
              <a:stCxn id="26" idx="0"/>
              <a:endCxn id="28" idx="1"/>
            </p:cNvCxnSpPr>
            <p:nvPr/>
          </p:nvCxnSpPr>
          <p:spPr>
            <a:xfrm rot="16200000" flipH="1">
              <a:off x="7201952" y="1620237"/>
              <a:ext cx="25010" cy="354912"/>
            </a:xfrm>
            <a:prstGeom prst="curvedConnector3">
              <a:avLst>
                <a:gd name="adj1" fmla="val -83209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4"/>
            <p:cNvCxnSpPr>
              <a:stCxn id="28" idx="0"/>
              <a:endCxn id="32" idx="1"/>
            </p:cNvCxnSpPr>
            <p:nvPr/>
          </p:nvCxnSpPr>
          <p:spPr>
            <a:xfrm rot="16200000" flipH="1">
              <a:off x="7819644" y="1416780"/>
              <a:ext cx="20795" cy="760961"/>
            </a:xfrm>
            <a:prstGeom prst="curvedConnector3">
              <a:avLst>
                <a:gd name="adj1" fmla="val -810370"/>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4"/>
            <p:cNvCxnSpPr>
              <a:stCxn id="32" idx="0"/>
              <a:endCxn id="34" idx="0"/>
            </p:cNvCxnSpPr>
            <p:nvPr/>
          </p:nvCxnSpPr>
          <p:spPr>
            <a:xfrm rot="5400000" flipH="1" flipV="1">
              <a:off x="8478899" y="1572631"/>
              <a:ext cx="963" cy="422422"/>
            </a:xfrm>
            <a:prstGeom prst="curvedConnector3">
              <a:avLst>
                <a:gd name="adj1" fmla="val 21706805"/>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4"/>
            <p:cNvCxnSpPr>
              <a:stCxn id="30" idx="5"/>
              <a:endCxn id="34" idx="4"/>
            </p:cNvCxnSpPr>
            <p:nvPr/>
          </p:nvCxnSpPr>
          <p:spPr>
            <a:xfrm rot="16200000" flipH="1">
              <a:off x="8285809" y="1537916"/>
              <a:ext cx="22371" cy="787196"/>
            </a:xfrm>
            <a:prstGeom prst="curvedConnector3">
              <a:avLst>
                <a:gd name="adj1" fmla="val 1034519"/>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8657396" y="1825110"/>
              <a:ext cx="66392" cy="66392"/>
            </a:xfrm>
            <a:prstGeom prst="ellipse">
              <a:avLst/>
            </a:prstGeom>
            <a:noFill/>
            <a:ln w="381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Arrow Connector 44"/>
            <p:cNvCxnSpPr>
              <a:stCxn id="28" idx="7"/>
              <a:endCxn id="30" idx="0"/>
            </p:cNvCxnSpPr>
            <p:nvPr/>
          </p:nvCxnSpPr>
          <p:spPr>
            <a:xfrm rot="5400000" flipH="1" flipV="1">
              <a:off x="7663542" y="1627992"/>
              <a:ext cx="25874" cy="338539"/>
            </a:xfrm>
            <a:prstGeom prst="curvedConnector3">
              <a:avLst>
                <a:gd name="adj1" fmla="val 1152517"/>
              </a:avLst>
            </a:prstGeom>
            <a:ln w="38100" cmpd="sng">
              <a:solidFill>
                <a:schemeClr val="accent3"/>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7068995" y="1306321"/>
              <a:ext cx="2070011" cy="1050576"/>
              <a:chOff x="2954628" y="1188732"/>
              <a:chExt cx="2273899" cy="1154054"/>
            </a:xfrm>
          </p:grpSpPr>
          <p:grpSp>
            <p:nvGrpSpPr>
              <p:cNvPr id="47" name="Group 46"/>
              <p:cNvGrpSpPr/>
              <p:nvPr/>
            </p:nvGrpSpPr>
            <p:grpSpPr>
              <a:xfrm>
                <a:off x="2954628" y="1252724"/>
                <a:ext cx="2273899" cy="1090062"/>
                <a:chOff x="3029436" y="2887849"/>
                <a:chExt cx="2851000" cy="1366717"/>
              </a:xfrm>
            </p:grpSpPr>
            <p:sp>
              <p:nvSpPr>
                <p:cNvPr id="49" name="TextBox 48"/>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r</a:t>
                  </a:r>
                </a:p>
              </p:txBody>
            </p:sp>
            <p:sp>
              <p:nvSpPr>
                <p:cNvPr id="50" name="TextBox 49"/>
                <p:cNvSpPr txBox="1"/>
                <p:nvPr/>
              </p:nvSpPr>
              <p:spPr>
                <a:xfrm>
                  <a:off x="3629739" y="3297630"/>
                  <a:ext cx="345927" cy="216347"/>
                </a:xfrm>
                <a:prstGeom prst="rect">
                  <a:avLst/>
                </a:prstGeom>
                <a:noFill/>
              </p:spPr>
              <p:txBody>
                <a:bodyPr wrap="square" rtlCol="0" anchor="ctr">
                  <a:noAutofit/>
                </a:bodyPr>
                <a:lstStyle/>
                <a:p>
                  <a:pPr algn="ctr"/>
                  <a:r>
                    <a:rPr lang="en-US" sz="2200" dirty="0" err="1" smtClean="0">
                      <a:solidFill>
                        <a:schemeClr val="accent3"/>
                      </a:solidFill>
                      <a:latin typeface="Handwriting - Dakota"/>
                      <a:cs typeface="Handwriting - Dakota"/>
                    </a:rPr>
                    <a:t>i</a:t>
                  </a:r>
                  <a:endParaRPr lang="en-US" sz="2200" dirty="0" smtClean="0">
                    <a:solidFill>
                      <a:schemeClr val="accent3"/>
                    </a:solidFill>
                    <a:latin typeface="Handwriting - Dakota"/>
                    <a:cs typeface="Handwriting - Dakota"/>
                  </a:endParaRPr>
                </a:p>
              </p:txBody>
            </p:sp>
            <p:sp>
              <p:nvSpPr>
                <p:cNvPr id="51" name="TextBox 50"/>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n</a:t>
                  </a:r>
                  <a:endParaRPr lang="en-US" sz="2200" dirty="0" smtClean="0">
                    <a:solidFill>
                      <a:schemeClr val="accent3"/>
                    </a:solidFill>
                    <a:latin typeface="Handwriting - Dakota"/>
                    <a:cs typeface="Handwriting - Dakota"/>
                  </a:endParaRPr>
                </a:p>
              </p:txBody>
            </p:sp>
            <p:sp>
              <p:nvSpPr>
                <p:cNvPr id="52" name="TextBox 51"/>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g</a:t>
                  </a:r>
                </a:p>
              </p:txBody>
            </p:sp>
            <p:sp>
              <p:nvSpPr>
                <p:cNvPr id="53" name="TextBox 52"/>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u</a:t>
                  </a:r>
                </a:p>
              </p:txBody>
            </p:sp>
            <p:sp>
              <p:nvSpPr>
                <p:cNvPr id="54" name="TextBox 53"/>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55" name="TextBox 54"/>
                <p:cNvSpPr txBox="1"/>
                <p:nvPr/>
              </p:nvSpPr>
              <p:spPr>
                <a:xfrm>
                  <a:off x="4068880" y="4038219"/>
                  <a:ext cx="345928" cy="216347"/>
                </a:xfrm>
                <a:prstGeom prst="rect">
                  <a:avLst/>
                </a:prstGeom>
                <a:noFill/>
              </p:spPr>
              <p:txBody>
                <a:bodyPr wrap="square" rtlCol="0" anchor="ctr">
                  <a:noAutofit/>
                </a:bodyPr>
                <a:lstStyle/>
                <a:p>
                  <a:pPr algn="ctr"/>
                  <a:r>
                    <a:rPr lang="el-GR" sz="2200" dirty="0">
                      <a:solidFill>
                        <a:schemeClr val="accent3"/>
                      </a:solidFill>
                      <a:latin typeface="Handwriting - Dakota"/>
                      <a:cs typeface="Handwriting - Dakota"/>
                    </a:rPr>
                    <a:t>ε</a:t>
                  </a:r>
                  <a:endParaRPr lang="en-US" sz="2200" dirty="0">
                    <a:solidFill>
                      <a:schemeClr val="accent3"/>
                    </a:solidFill>
                    <a:latin typeface="Handwriting - Dakota"/>
                    <a:cs typeface="Handwriting - Dakota"/>
                  </a:endParaRPr>
                </a:p>
              </p:txBody>
            </p:sp>
            <p:sp>
              <p:nvSpPr>
                <p:cNvPr id="56" name="TextBox 55"/>
                <p:cNvSpPr txBox="1"/>
                <p:nvPr/>
              </p:nvSpPr>
              <p:spPr>
                <a:xfrm>
                  <a:off x="5534508" y="386565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57" name="TextBox 56"/>
                <p:cNvSpPr txBox="1"/>
                <p:nvPr/>
              </p:nvSpPr>
              <p:spPr>
                <a:xfrm>
                  <a:off x="4633952" y="3973833"/>
                  <a:ext cx="345928" cy="216347"/>
                </a:xfrm>
                <a:prstGeom prst="rect">
                  <a:avLst/>
                </a:prstGeom>
                <a:noFill/>
              </p:spPr>
              <p:txBody>
                <a:bodyPr wrap="square" rtlCol="0" anchor="ctr">
                  <a:noAutofit/>
                </a:bodyPr>
                <a:lstStyle/>
                <a:p>
                  <a:pPr algn="ctr"/>
                  <a:r>
                    <a:rPr lang="en-US" sz="2200" dirty="0">
                      <a:solidFill>
                        <a:schemeClr val="accent3"/>
                      </a:solidFill>
                      <a:latin typeface="Handwriting - Dakota"/>
                      <a:cs typeface="Handwriting - Dakota"/>
                    </a:rPr>
                    <a:t>e</a:t>
                  </a:r>
                  <a:endParaRPr lang="en-US" sz="2200" dirty="0" smtClean="0">
                    <a:solidFill>
                      <a:schemeClr val="accent3"/>
                    </a:solidFill>
                    <a:latin typeface="Handwriting - Dakota"/>
                    <a:cs typeface="Handwriting - Dakota"/>
                  </a:endParaRPr>
                </a:p>
              </p:txBody>
            </p:sp>
            <p:sp>
              <p:nvSpPr>
                <p:cNvPr id="58" name="TextBox 57"/>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s</a:t>
                  </a:r>
                </a:p>
              </p:txBody>
            </p:sp>
            <p:sp>
              <p:nvSpPr>
                <p:cNvPr id="59" name="TextBox 58"/>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e</a:t>
                  </a:r>
                </a:p>
              </p:txBody>
            </p:sp>
            <p:sp>
              <p:nvSpPr>
                <p:cNvPr id="60" name="TextBox 59"/>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h</a:t>
                  </a:r>
                </a:p>
              </p:txBody>
            </p:sp>
          </p:grpSp>
          <p:sp>
            <p:nvSpPr>
              <p:cNvPr id="48" name="TextBox 47"/>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3"/>
                    </a:solidFill>
                    <a:latin typeface="Handwriting - Dakota"/>
                    <a:cs typeface="Handwriting - Dakota"/>
                  </a:rPr>
                  <a:t>a</a:t>
                </a:r>
              </a:p>
            </p:txBody>
          </p:sp>
        </p:grpSp>
      </p:grpSp>
      <p:grpSp>
        <p:nvGrpSpPr>
          <p:cNvPr id="61" name="Group 60"/>
          <p:cNvGrpSpPr/>
          <p:nvPr/>
        </p:nvGrpSpPr>
        <p:grpSpPr>
          <a:xfrm>
            <a:off x="7588972" y="2865223"/>
            <a:ext cx="1185825" cy="768204"/>
            <a:chOff x="6977611" y="4298857"/>
            <a:chExt cx="1816644" cy="1219047"/>
          </a:xfrm>
        </p:grpSpPr>
        <p:sp>
          <p:nvSpPr>
            <p:cNvPr id="62" name="Oval 61"/>
            <p:cNvSpPr/>
            <p:nvPr/>
          </p:nvSpPr>
          <p:spPr>
            <a:xfrm>
              <a:off x="6977611" y="477772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Arrow Connector 62"/>
            <p:cNvCxnSpPr>
              <a:endCxn id="64" idx="2"/>
            </p:cNvCxnSpPr>
            <p:nvPr/>
          </p:nvCxnSpPr>
          <p:spPr>
            <a:xfrm>
              <a:off x="7140664" y="485906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7390170" y="477939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 name="Straight Arrow Connector 64"/>
            <p:cNvCxnSpPr>
              <a:endCxn id="66" idx="2"/>
            </p:cNvCxnSpPr>
            <p:nvPr/>
          </p:nvCxnSpPr>
          <p:spPr>
            <a:xfrm>
              <a:off x="7536852"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7786357"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Arrow Connector 66"/>
            <p:cNvCxnSpPr>
              <a:endCxn id="68" idx="2"/>
            </p:cNvCxnSpPr>
            <p:nvPr/>
          </p:nvCxnSpPr>
          <p:spPr>
            <a:xfrm>
              <a:off x="7959274" y="4856528"/>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8208779" y="4776859"/>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Arrow Connector 68"/>
            <p:cNvCxnSpPr>
              <a:endCxn id="70" idx="2"/>
            </p:cNvCxnSpPr>
            <p:nvPr/>
          </p:nvCxnSpPr>
          <p:spPr>
            <a:xfrm>
              <a:off x="8381696" y="4855566"/>
              <a:ext cx="249506" cy="0"/>
            </a:xfrm>
            <a:prstGeom prst="straightConnector1">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8631201" y="4775896"/>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Arrow Connector 44"/>
            <p:cNvCxnSpPr>
              <a:stCxn id="64" idx="5"/>
              <a:endCxn id="66" idx="4"/>
            </p:cNvCxnSpPr>
            <p:nvPr/>
          </p:nvCxnSpPr>
          <p:spPr>
            <a:xfrm rot="16200000" flipH="1">
              <a:off x="7688218" y="4756531"/>
              <a:ext cx="20795" cy="338538"/>
            </a:xfrm>
            <a:prstGeom prst="curvedConnector3">
              <a:avLst>
                <a:gd name="adj1" fmla="val 139874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2" name="Oval 71"/>
            <p:cNvSpPr/>
            <p:nvPr/>
          </p:nvSpPr>
          <p:spPr>
            <a:xfrm>
              <a:off x="7612418" y="5358564"/>
              <a:ext cx="163054" cy="159340"/>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3" name="Straight Arrow Connector 44"/>
            <p:cNvCxnSpPr>
              <a:stCxn id="64" idx="3"/>
              <a:endCxn id="72" idx="2"/>
            </p:cNvCxnSpPr>
            <p:nvPr/>
          </p:nvCxnSpPr>
          <p:spPr>
            <a:xfrm rot="16200000" flipH="1">
              <a:off x="7251819" y="5077633"/>
              <a:ext cx="522830" cy="198368"/>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44"/>
            <p:cNvCxnSpPr>
              <a:stCxn id="72" idx="6"/>
              <a:endCxn id="68" idx="4"/>
            </p:cNvCxnSpPr>
            <p:nvPr/>
          </p:nvCxnSpPr>
          <p:spPr>
            <a:xfrm flipV="1">
              <a:off x="7775472" y="4936199"/>
              <a:ext cx="514834" cy="502035"/>
            </a:xfrm>
            <a:prstGeom prst="curvedConnector2">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44"/>
            <p:cNvCxnSpPr>
              <a:stCxn id="62" idx="0"/>
              <a:endCxn id="64" idx="1"/>
            </p:cNvCxnSpPr>
            <p:nvPr/>
          </p:nvCxnSpPr>
          <p:spPr>
            <a:xfrm rot="16200000" flipH="1">
              <a:off x="7224088" y="4612773"/>
              <a:ext cx="25010" cy="354912"/>
            </a:xfrm>
            <a:prstGeom prst="curvedConnector3">
              <a:avLst>
                <a:gd name="adj1" fmla="val -83209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44"/>
            <p:cNvCxnSpPr>
              <a:stCxn id="64" idx="0"/>
              <a:endCxn id="68" idx="1"/>
            </p:cNvCxnSpPr>
            <p:nvPr/>
          </p:nvCxnSpPr>
          <p:spPr>
            <a:xfrm rot="16200000" flipH="1">
              <a:off x="7841780" y="4409316"/>
              <a:ext cx="20795" cy="760961"/>
            </a:xfrm>
            <a:prstGeom prst="curvedConnector3">
              <a:avLst>
                <a:gd name="adj1" fmla="val -810370"/>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44"/>
            <p:cNvCxnSpPr>
              <a:stCxn id="68" idx="0"/>
              <a:endCxn id="70" idx="0"/>
            </p:cNvCxnSpPr>
            <p:nvPr/>
          </p:nvCxnSpPr>
          <p:spPr>
            <a:xfrm rot="5400000" flipH="1" flipV="1">
              <a:off x="8501035" y="4565167"/>
              <a:ext cx="963" cy="422422"/>
            </a:xfrm>
            <a:prstGeom prst="curvedConnector3">
              <a:avLst>
                <a:gd name="adj1" fmla="val 21706805"/>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8679532" y="4817646"/>
              <a:ext cx="66392" cy="66392"/>
            </a:xfrm>
            <a:prstGeom prst="ellipse">
              <a:avLst/>
            </a:prstGeom>
            <a:noFill/>
            <a:ln w="381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9" name="Straight Arrow Connector 44"/>
            <p:cNvCxnSpPr>
              <a:stCxn id="64" idx="7"/>
              <a:endCxn id="66" idx="0"/>
            </p:cNvCxnSpPr>
            <p:nvPr/>
          </p:nvCxnSpPr>
          <p:spPr>
            <a:xfrm rot="5400000" flipH="1" flipV="1">
              <a:off x="7685678" y="4620528"/>
              <a:ext cx="25874" cy="338539"/>
            </a:xfrm>
            <a:prstGeom prst="curvedConnector3">
              <a:avLst>
                <a:gd name="adj1" fmla="val 1152517"/>
              </a:avLst>
            </a:prstGeom>
            <a:ln w="38100"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7091131" y="4298857"/>
              <a:ext cx="1531869" cy="1066556"/>
              <a:chOff x="2954628" y="1188732"/>
              <a:chExt cx="1682752" cy="1171608"/>
            </a:xfrm>
          </p:grpSpPr>
          <p:grpSp>
            <p:nvGrpSpPr>
              <p:cNvPr id="81" name="Group 80"/>
              <p:cNvGrpSpPr/>
              <p:nvPr/>
            </p:nvGrpSpPr>
            <p:grpSpPr>
              <a:xfrm>
                <a:off x="2954628" y="1252724"/>
                <a:ext cx="1682752" cy="1107616"/>
                <a:chOff x="3029436" y="2887849"/>
                <a:chExt cx="2109824" cy="1388726"/>
              </a:xfrm>
            </p:grpSpPr>
            <p:sp>
              <p:nvSpPr>
                <p:cNvPr id="83" name="TextBox 82"/>
                <p:cNvSpPr txBox="1"/>
                <p:nvPr/>
              </p:nvSpPr>
              <p:spPr>
                <a:xfrm>
                  <a:off x="3084075" y="330112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r</a:t>
                  </a:r>
                </a:p>
              </p:txBody>
            </p:sp>
            <p:sp>
              <p:nvSpPr>
                <p:cNvPr id="84" name="TextBox 83"/>
                <p:cNvSpPr txBox="1"/>
                <p:nvPr/>
              </p:nvSpPr>
              <p:spPr>
                <a:xfrm>
                  <a:off x="3629738" y="3297628"/>
                  <a:ext cx="345928" cy="216347"/>
                </a:xfrm>
                <a:prstGeom prst="rect">
                  <a:avLst/>
                </a:prstGeom>
                <a:noFill/>
              </p:spPr>
              <p:txBody>
                <a:bodyPr wrap="square" rtlCol="0" anchor="ctr">
                  <a:noAutofit/>
                </a:bodyPr>
                <a:lstStyle/>
                <a:p>
                  <a:pPr algn="ctr"/>
                  <a:r>
                    <a:rPr lang="en-US" sz="2200" dirty="0" err="1" smtClean="0">
                      <a:solidFill>
                        <a:schemeClr val="accent1"/>
                      </a:solidFill>
                      <a:latin typeface="Handwriting - Dakota"/>
                      <a:cs typeface="Handwriting - Dakota"/>
                    </a:rPr>
                    <a:t>i</a:t>
                  </a:r>
                  <a:endParaRPr lang="en-US" sz="2200" dirty="0" smtClean="0">
                    <a:solidFill>
                      <a:schemeClr val="accent1"/>
                    </a:solidFill>
                    <a:latin typeface="Handwriting - Dakota"/>
                    <a:cs typeface="Handwriting - Dakota"/>
                  </a:endParaRPr>
                </a:p>
              </p:txBody>
            </p:sp>
            <p:sp>
              <p:nvSpPr>
                <p:cNvPr id="85" name="TextBox 84"/>
                <p:cNvSpPr txBox="1"/>
                <p:nvPr/>
              </p:nvSpPr>
              <p:spPr>
                <a:xfrm>
                  <a:off x="4211535" y="3297628"/>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n</a:t>
                  </a:r>
                  <a:endParaRPr lang="en-US" sz="2200" dirty="0" smtClean="0">
                    <a:solidFill>
                      <a:schemeClr val="accent1"/>
                    </a:solidFill>
                    <a:latin typeface="Handwriting - Dakota"/>
                    <a:cs typeface="Handwriting - Dakota"/>
                  </a:endParaRPr>
                </a:p>
              </p:txBody>
            </p:sp>
            <p:sp>
              <p:nvSpPr>
                <p:cNvPr id="86" name="TextBox 85"/>
                <p:cNvSpPr txBox="1"/>
                <p:nvPr/>
              </p:nvSpPr>
              <p:spPr>
                <a:xfrm>
                  <a:off x="4793332" y="3296302"/>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g</a:t>
                  </a:r>
                </a:p>
              </p:txBody>
            </p:sp>
            <p:sp>
              <p:nvSpPr>
                <p:cNvPr id="87" name="TextBox 86"/>
                <p:cNvSpPr txBox="1"/>
                <p:nvPr/>
              </p:nvSpPr>
              <p:spPr>
                <a:xfrm>
                  <a:off x="3637149" y="3777646"/>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u</a:t>
                  </a:r>
                </a:p>
              </p:txBody>
            </p:sp>
            <p:sp>
              <p:nvSpPr>
                <p:cNvPr id="88" name="TextBox 87"/>
                <p:cNvSpPr txBox="1"/>
                <p:nvPr/>
              </p:nvSpPr>
              <p:spPr>
                <a:xfrm>
                  <a:off x="3257039" y="3952056"/>
                  <a:ext cx="345928" cy="216347"/>
                </a:xfrm>
                <a:prstGeom prst="rect">
                  <a:avLst/>
                </a:prstGeom>
                <a:noFill/>
              </p:spPr>
              <p:txBody>
                <a:bodyPr wrap="square" rtlCol="0" anchor="ctr">
                  <a:noAutofit/>
                </a:bodyPr>
                <a:lstStyle/>
                <a:p>
                  <a:pPr algn="ctr"/>
                  <a:r>
                    <a:rPr lang="en-US" sz="2200" dirty="0">
                      <a:solidFill>
                        <a:schemeClr val="accent1"/>
                      </a:solidFill>
                      <a:latin typeface="Handwriting - Dakota"/>
                      <a:cs typeface="Handwriting - Dakota"/>
                    </a:rPr>
                    <a:t>e</a:t>
                  </a:r>
                  <a:endParaRPr lang="en-US" sz="2200" dirty="0" smtClean="0">
                    <a:solidFill>
                      <a:schemeClr val="accent1"/>
                    </a:solidFill>
                    <a:latin typeface="Handwriting - Dakota"/>
                    <a:cs typeface="Handwriting - Dakota"/>
                  </a:endParaRPr>
                </a:p>
              </p:txBody>
            </p:sp>
            <p:sp>
              <p:nvSpPr>
                <p:cNvPr id="89" name="TextBox 88"/>
                <p:cNvSpPr txBox="1"/>
                <p:nvPr/>
              </p:nvSpPr>
              <p:spPr>
                <a:xfrm>
                  <a:off x="4409234" y="4060229"/>
                  <a:ext cx="345928" cy="216346"/>
                </a:xfrm>
                <a:prstGeom prst="rect">
                  <a:avLst/>
                </a:prstGeom>
                <a:noFill/>
              </p:spPr>
              <p:txBody>
                <a:bodyPr wrap="square" rtlCol="0" anchor="ctr">
                  <a:noAutofit/>
                </a:bodyPr>
                <a:lstStyle/>
                <a:p>
                  <a:pPr algn="ctr"/>
                  <a:r>
                    <a:rPr lang="el-GR" sz="2200" dirty="0">
                      <a:solidFill>
                        <a:schemeClr val="accent1"/>
                      </a:solidFill>
                      <a:latin typeface="Handwriting - Dakota"/>
                      <a:cs typeface="Handwriting - Dakota"/>
                    </a:rPr>
                    <a:t>ε</a:t>
                  </a:r>
                  <a:endParaRPr lang="en-US" sz="2200" dirty="0">
                    <a:solidFill>
                      <a:schemeClr val="accent1"/>
                    </a:solidFill>
                    <a:latin typeface="Handwriting - Dakota"/>
                    <a:cs typeface="Handwriting - Dakota"/>
                  </a:endParaRPr>
                </a:p>
              </p:txBody>
            </p:sp>
            <p:sp>
              <p:nvSpPr>
                <p:cNvPr id="90" name="TextBox 89"/>
                <p:cNvSpPr txBox="1"/>
                <p:nvPr/>
              </p:nvSpPr>
              <p:spPr>
                <a:xfrm>
                  <a:off x="3029436" y="2887849"/>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s</a:t>
                  </a:r>
                </a:p>
              </p:txBody>
            </p:sp>
            <p:sp>
              <p:nvSpPr>
                <p:cNvPr id="91" name="TextBox 90"/>
                <p:cNvSpPr txBox="1"/>
                <p:nvPr/>
              </p:nvSpPr>
              <p:spPr>
                <a:xfrm>
                  <a:off x="3971970" y="2975750"/>
                  <a:ext cx="345928" cy="216347"/>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e</a:t>
                  </a:r>
                </a:p>
              </p:txBody>
            </p:sp>
            <p:sp>
              <p:nvSpPr>
                <p:cNvPr id="92" name="TextBox 91"/>
                <p:cNvSpPr txBox="1"/>
                <p:nvPr/>
              </p:nvSpPr>
              <p:spPr>
                <a:xfrm>
                  <a:off x="4788295" y="2896084"/>
                  <a:ext cx="345928" cy="216348"/>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h</a:t>
                  </a:r>
                </a:p>
              </p:txBody>
            </p:sp>
          </p:grpSp>
          <p:sp>
            <p:nvSpPr>
              <p:cNvPr id="82" name="TextBox 81"/>
              <p:cNvSpPr txBox="1"/>
              <p:nvPr/>
            </p:nvSpPr>
            <p:spPr>
              <a:xfrm>
                <a:off x="3449633" y="1188732"/>
                <a:ext cx="275905" cy="172553"/>
              </a:xfrm>
              <a:prstGeom prst="rect">
                <a:avLst/>
              </a:prstGeom>
              <a:noFill/>
            </p:spPr>
            <p:txBody>
              <a:bodyPr wrap="square" rtlCol="0" anchor="ctr">
                <a:noAutofit/>
              </a:bodyPr>
              <a:lstStyle/>
              <a:p>
                <a:pPr algn="ctr"/>
                <a:r>
                  <a:rPr lang="en-US" sz="2200" dirty="0" smtClean="0">
                    <a:solidFill>
                      <a:schemeClr val="accent1"/>
                    </a:solidFill>
                    <a:latin typeface="Handwriting - Dakota"/>
                    <a:cs typeface="Handwriting - Dakota"/>
                  </a:rPr>
                  <a:t>a</a:t>
                </a:r>
              </a:p>
            </p:txBody>
          </p:sp>
        </p:grpSp>
      </p:grpSp>
      <p:sp>
        <p:nvSpPr>
          <p:cNvPr id="93" name="Slide Number Placeholder 92"/>
          <p:cNvSpPr>
            <a:spLocks noGrp="1"/>
          </p:cNvSpPr>
          <p:nvPr>
            <p:ph type="sldNum" sz="quarter" idx="12"/>
          </p:nvPr>
        </p:nvSpPr>
        <p:spPr/>
        <p:txBody>
          <a:bodyPr/>
          <a:lstStyle/>
          <a:p>
            <a:pPr>
              <a:defRPr/>
            </a:pPr>
            <a:fld id="{0E11CC8F-329F-8C41-AC6A-3ECAF67E5476}" type="slidenum">
              <a:rPr lang="en-US" smtClean="0"/>
              <a:pPr>
                <a:defRPr/>
              </a:pPr>
              <a:t>82</a:t>
            </a:fld>
            <a:endParaRPr lang="en-US"/>
          </a:p>
        </p:txBody>
      </p:sp>
    </p:spTree>
    <p:extLst>
      <p:ext uri="{BB962C8B-B14F-4D97-AF65-F5344CB8AC3E}">
        <p14:creationId xmlns:p14="http://schemas.microsoft.com/office/powerpoint/2010/main" val="10912407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normAutofit lnSpcReduction="10000"/>
          </a:bodyPr>
          <a:lstStyle/>
          <a:p>
            <a:r>
              <a:rPr lang="en-US" dirty="0" smtClean="0"/>
              <a:t>Experiments on 7 languages from different families</a:t>
            </a:r>
          </a:p>
          <a:p>
            <a:pPr lvl="1"/>
            <a:r>
              <a:rPr lang="en-US" dirty="0" smtClean="0"/>
              <a:t>English (CELEX)</a:t>
            </a:r>
          </a:p>
          <a:p>
            <a:pPr lvl="1"/>
            <a:r>
              <a:rPr lang="en-US" dirty="0" smtClean="0"/>
              <a:t>Dutch (CELEX)</a:t>
            </a:r>
          </a:p>
          <a:p>
            <a:pPr lvl="1"/>
            <a:r>
              <a:rPr lang="en-US" dirty="0" smtClean="0"/>
              <a:t>German (CELEX)</a:t>
            </a:r>
          </a:p>
          <a:p>
            <a:pPr lvl="1"/>
            <a:r>
              <a:rPr lang="en-US" dirty="0" smtClean="0"/>
              <a:t>Maori (</a:t>
            </a:r>
            <a:r>
              <a:rPr lang="en-US" dirty="0" err="1" smtClean="0"/>
              <a:t>Kenstowicz</a:t>
            </a:r>
            <a:r>
              <a:rPr lang="en-US" dirty="0" smtClean="0"/>
              <a:t>)</a:t>
            </a:r>
          </a:p>
          <a:p>
            <a:pPr lvl="1"/>
            <a:r>
              <a:rPr lang="en-US" dirty="0" err="1" smtClean="0"/>
              <a:t>Tangale</a:t>
            </a:r>
            <a:r>
              <a:rPr lang="en-US" dirty="0" smtClean="0"/>
              <a:t> (</a:t>
            </a:r>
            <a:r>
              <a:rPr lang="en-US" dirty="0" err="1"/>
              <a:t>Kenstowicz</a:t>
            </a:r>
            <a:r>
              <a:rPr lang="en-US" dirty="0" smtClean="0"/>
              <a:t>)</a:t>
            </a:r>
          </a:p>
          <a:p>
            <a:pPr lvl="1"/>
            <a:r>
              <a:rPr lang="en-US" dirty="0" smtClean="0"/>
              <a:t>Indonesian (</a:t>
            </a:r>
            <a:r>
              <a:rPr lang="en-US" dirty="0" err="1"/>
              <a:t>Kenstowicz</a:t>
            </a:r>
            <a:r>
              <a:rPr lang="en-US" dirty="0" smtClean="0"/>
              <a:t>)</a:t>
            </a:r>
          </a:p>
          <a:p>
            <a:pPr lvl="1"/>
            <a:r>
              <a:rPr lang="en-US" dirty="0" smtClean="0"/>
              <a:t>Catalan(</a:t>
            </a:r>
            <a:r>
              <a:rPr lang="en-US" dirty="0" err="1"/>
              <a:t>Kenstowicz</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3"/>
          <a:stretch>
            <a:fillRect/>
          </a:stretch>
        </p:blipFill>
        <p:spPr>
          <a:xfrm>
            <a:off x="5135285" y="2564704"/>
            <a:ext cx="2606883" cy="3732759"/>
          </a:xfrm>
          <a:prstGeom prst="rect">
            <a:avLst/>
          </a:prstGeom>
        </p:spPr>
      </p:pic>
      <p:sp>
        <p:nvSpPr>
          <p:cNvPr id="5" name="Slide Number Placeholder 4"/>
          <p:cNvSpPr>
            <a:spLocks noGrp="1"/>
          </p:cNvSpPr>
          <p:nvPr>
            <p:ph type="sldNum" sz="quarter" idx="12"/>
          </p:nvPr>
        </p:nvSpPr>
        <p:spPr/>
        <p:txBody>
          <a:bodyPr/>
          <a:lstStyle/>
          <a:p>
            <a:pPr>
              <a:defRPr/>
            </a:pPr>
            <a:fld id="{0E11CC8F-329F-8C41-AC6A-3ECAF67E5476}" type="slidenum">
              <a:rPr lang="en-US" smtClean="0"/>
              <a:pPr>
                <a:defRPr/>
              </a:pPr>
              <a:t>83</a:t>
            </a:fld>
            <a:endParaRPr lang="en-US"/>
          </a:p>
        </p:txBody>
      </p:sp>
    </p:spTree>
    <p:extLst>
      <p:ext uri="{BB962C8B-B14F-4D97-AF65-F5344CB8AC3E}">
        <p14:creationId xmlns:p14="http://schemas.microsoft.com/office/powerpoint/2010/main" val="3032535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1" name="Oval 30"/>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chemeClr val="tx1"/>
                </a:solidFill>
                <a:latin typeface="Calibri"/>
                <a:cs typeface="Calibri"/>
              </a:rPr>
              <a:t>????</a:t>
            </a:r>
            <a:endParaRPr lang="en-US" dirty="0">
              <a:solidFill>
                <a:schemeClr val="tx1"/>
              </a:solidFill>
              <a:latin typeface="Calibri"/>
              <a:cs typeface="Calibri"/>
            </a:endParaRPr>
          </a:p>
        </p:txBody>
      </p:sp>
      <p:sp>
        <p:nvSpPr>
          <p:cNvPr id="32" name="Oval 31"/>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000" dirty="0" smtClean="0">
                <a:solidFill>
                  <a:srgbClr val="37AAED"/>
                </a:solidFill>
                <a:latin typeface="Calibri"/>
                <a:cs typeface="Calibri"/>
              </a:rPr>
              <a:t>dæmn</a:t>
            </a:r>
            <a:r>
              <a:rPr lang="is-IS" sz="2000" dirty="0" smtClean="0">
                <a:solidFill>
                  <a:srgbClr val="FF0000"/>
                </a:solidFill>
                <a:latin typeface="Calibri"/>
                <a:cs typeface="Calibri"/>
              </a:rPr>
              <a:t>eɪʃən</a:t>
            </a:r>
            <a:endParaRPr lang="en-US" sz="2000" dirty="0">
              <a:solidFill>
                <a:srgbClr val="FF0000"/>
              </a:solidFill>
              <a:latin typeface="Calibri"/>
              <a:cs typeface="Calibri"/>
            </a:endParaRPr>
          </a:p>
        </p:txBody>
      </p:sp>
      <p:cxnSp>
        <p:nvCxnSpPr>
          <p:cNvPr id="34" name="Straight Arrow Connector 33"/>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2"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38" name="Oval 37"/>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39" name="Oval 38"/>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40" name="Oval 39"/>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eɪʃən</a:t>
            </a:r>
            <a:endParaRPr lang="en-US" sz="2500" dirty="0">
              <a:solidFill>
                <a:srgbClr val="FF0000"/>
              </a:solidFill>
              <a:latin typeface="Calibri"/>
              <a:cs typeface="Calibri"/>
            </a:endParaRPr>
          </a:p>
        </p:txBody>
      </p:sp>
      <p:sp>
        <p:nvSpPr>
          <p:cNvPr id="41" name="Oval 40"/>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42" name="Straight Arrow Connector 41"/>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5"/>
            <a:endCxn id="39"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9" name="Oval 48"/>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50" name="Oval 49"/>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en-US" sz="2500" dirty="0" err="1" smtClean="0">
                <a:solidFill>
                  <a:srgbClr val="FF0000"/>
                </a:solidFill>
                <a:latin typeface="Calibri"/>
                <a:cs typeface="Calibri"/>
              </a:rPr>
              <a:t>z</a:t>
            </a:r>
            <a:endParaRPr lang="en-US" sz="2500" dirty="0">
              <a:solidFill>
                <a:srgbClr val="FF0000"/>
              </a:solidFill>
              <a:latin typeface="Calibri"/>
              <a:cs typeface="Calibri"/>
            </a:endParaRPr>
          </a:p>
        </p:txBody>
      </p:sp>
      <p:sp>
        <p:nvSpPr>
          <p:cNvPr id="51" name="Oval 5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52" name="Straight Arrow Connector 5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56" name="TextBox 55"/>
          <p:cNvSpPr txBox="1"/>
          <p:nvPr/>
        </p:nvSpPr>
        <p:spPr>
          <a:xfrm>
            <a:off x="4643847" y="3747708"/>
            <a:ext cx="3281250" cy="1938992"/>
          </a:xfrm>
          <a:prstGeom prst="rect">
            <a:avLst/>
          </a:prstGeom>
          <a:solidFill>
            <a:schemeClr val="bg1"/>
          </a:solidFill>
          <a:ln w="63500">
            <a:solidFill>
              <a:schemeClr val="tx1"/>
            </a:solidFill>
          </a:ln>
        </p:spPr>
        <p:txBody>
          <a:bodyPr wrap="square" rtlCol="0">
            <a:spAutoFit/>
          </a:bodyPr>
          <a:lstStyle/>
          <a:p>
            <a:pPr algn="ctr"/>
            <a:r>
              <a:rPr lang="en-US" sz="4000" dirty="0" smtClean="0">
                <a:solidFill>
                  <a:schemeClr val="tx2">
                    <a:lumMod val="60000"/>
                    <a:lumOff val="40000"/>
                  </a:schemeClr>
                </a:solidFill>
                <a:latin typeface="Cambria"/>
                <a:cs typeface="Cambria"/>
              </a:rPr>
              <a:t>How do you pronounce this word?</a:t>
            </a:r>
            <a:endParaRPr lang="en-US" sz="4000" dirty="0">
              <a:solidFill>
                <a:schemeClr val="tx2">
                  <a:lumMod val="60000"/>
                  <a:lumOff val="40000"/>
                </a:schemeClr>
              </a:solidFill>
              <a:latin typeface="Cambria"/>
              <a:cs typeface="Cambria"/>
            </a:endParaRPr>
          </a:p>
        </p:txBody>
      </p:sp>
      <p:cxnSp>
        <p:nvCxnSpPr>
          <p:cNvPr id="57" name="Straight Arrow Connector 56"/>
          <p:cNvCxnSpPr/>
          <p:nvPr/>
        </p:nvCxnSpPr>
        <p:spPr>
          <a:xfrm flipH="1">
            <a:off x="3850298" y="5009887"/>
            <a:ext cx="793549" cy="548601"/>
          </a:xfrm>
          <a:prstGeom prst="straightConnector1">
            <a:avLst/>
          </a:prstGeom>
          <a:ln w="63500">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84</a:t>
            </a:fld>
            <a:endParaRPr lang="en-US"/>
          </a:p>
        </p:txBody>
      </p:sp>
    </p:spTree>
    <p:extLst>
      <p:ext uri="{BB962C8B-B14F-4D97-AF65-F5344CB8AC3E}">
        <p14:creationId xmlns:p14="http://schemas.microsoft.com/office/powerpoint/2010/main" val="3077185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1" name="Oval 30"/>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smtClean="0">
                <a:solidFill>
                  <a:srgbClr val="37AAED"/>
                </a:solidFill>
                <a:cs typeface="Calibri"/>
              </a:rPr>
              <a:t>dˈæmn</a:t>
            </a:r>
            <a:r>
              <a:rPr lang="en-US" dirty="0" smtClean="0">
                <a:solidFill>
                  <a:srgbClr val="37AAED"/>
                </a:solidFill>
                <a:cs typeface="Calibri"/>
              </a:rPr>
              <a:t>ˈ</a:t>
            </a:r>
            <a:r>
              <a:rPr lang="en-US" dirty="0" err="1" smtClean="0">
                <a:solidFill>
                  <a:srgbClr val="FF0000"/>
                </a:solidFill>
                <a:cs typeface="Calibri"/>
              </a:rPr>
              <a:t>eɪʃən</a:t>
            </a:r>
            <a:endParaRPr lang="en-US" dirty="0">
              <a:solidFill>
                <a:srgbClr val="FF0000"/>
              </a:solidFill>
              <a:cs typeface="Calibri"/>
            </a:endParaRPr>
          </a:p>
        </p:txBody>
      </p:sp>
      <p:sp>
        <p:nvSpPr>
          <p:cNvPr id="32" name="Oval 31"/>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000" dirty="0" smtClean="0">
                <a:solidFill>
                  <a:srgbClr val="37AAED"/>
                </a:solidFill>
                <a:latin typeface="Calibri"/>
                <a:cs typeface="Calibri"/>
              </a:rPr>
              <a:t>dæmn</a:t>
            </a:r>
            <a:r>
              <a:rPr lang="is-IS" sz="2000" dirty="0" smtClean="0">
                <a:solidFill>
                  <a:srgbClr val="FF0000"/>
                </a:solidFill>
                <a:latin typeface="Calibri"/>
                <a:cs typeface="Calibri"/>
              </a:rPr>
              <a:t>eɪʃən</a:t>
            </a:r>
            <a:endParaRPr lang="en-US" sz="2000" dirty="0">
              <a:solidFill>
                <a:srgbClr val="FF0000"/>
              </a:solidFill>
              <a:latin typeface="Calibri"/>
              <a:cs typeface="Calibri"/>
            </a:endParaRPr>
          </a:p>
        </p:txBody>
      </p:sp>
      <p:cxnSp>
        <p:nvCxnSpPr>
          <p:cNvPr id="34" name="Straight Arrow Connector 33"/>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2"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38" name="Oval 37"/>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39" name="Oval 38"/>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40" name="Oval 39"/>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eɪʃən</a:t>
            </a:r>
            <a:endParaRPr lang="en-US" sz="2500" dirty="0">
              <a:solidFill>
                <a:srgbClr val="FF0000"/>
              </a:solidFill>
              <a:latin typeface="Calibri"/>
              <a:cs typeface="Calibri"/>
            </a:endParaRPr>
          </a:p>
        </p:txBody>
      </p:sp>
      <p:sp>
        <p:nvSpPr>
          <p:cNvPr id="41" name="Oval 40"/>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42" name="Straight Arrow Connector 41"/>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0" idx="5"/>
            <a:endCxn id="39"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9" name="Oval 48"/>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50" name="Oval 49"/>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en-US" sz="2500" dirty="0" err="1" smtClean="0">
                <a:solidFill>
                  <a:srgbClr val="FF0000"/>
                </a:solidFill>
                <a:latin typeface="Calibri"/>
                <a:cs typeface="Calibri"/>
              </a:rPr>
              <a:t>z</a:t>
            </a:r>
            <a:endParaRPr lang="en-US" sz="2500" dirty="0">
              <a:solidFill>
                <a:srgbClr val="FF0000"/>
              </a:solidFill>
              <a:latin typeface="Calibri"/>
              <a:cs typeface="Calibri"/>
            </a:endParaRPr>
          </a:p>
        </p:txBody>
      </p:sp>
      <p:sp>
        <p:nvSpPr>
          <p:cNvPr id="51" name="Oval 50"/>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52" name="Straight Arrow Connector 51"/>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1"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56" name="TextBox 55"/>
          <p:cNvSpPr txBox="1"/>
          <p:nvPr/>
        </p:nvSpPr>
        <p:spPr>
          <a:xfrm>
            <a:off x="4643847" y="3747708"/>
            <a:ext cx="3281250" cy="1938992"/>
          </a:xfrm>
          <a:prstGeom prst="rect">
            <a:avLst/>
          </a:prstGeom>
          <a:solidFill>
            <a:schemeClr val="bg1"/>
          </a:solidFill>
          <a:ln w="63500">
            <a:solidFill>
              <a:schemeClr val="tx1"/>
            </a:solidFill>
          </a:ln>
        </p:spPr>
        <p:txBody>
          <a:bodyPr wrap="square" rtlCol="0">
            <a:spAutoFit/>
          </a:bodyPr>
          <a:lstStyle/>
          <a:p>
            <a:pPr algn="ctr"/>
            <a:r>
              <a:rPr lang="en-US" sz="4000" dirty="0" smtClean="0">
                <a:solidFill>
                  <a:schemeClr val="tx2">
                    <a:lumMod val="60000"/>
                    <a:lumOff val="40000"/>
                  </a:schemeClr>
                </a:solidFill>
                <a:latin typeface="Cambria"/>
                <a:cs typeface="Cambria"/>
              </a:rPr>
              <a:t>How do you pronounce this word?</a:t>
            </a:r>
            <a:endParaRPr lang="en-US" sz="4000" dirty="0">
              <a:solidFill>
                <a:schemeClr val="tx2">
                  <a:lumMod val="60000"/>
                  <a:lumOff val="40000"/>
                </a:schemeClr>
              </a:solidFill>
              <a:latin typeface="Cambria"/>
              <a:cs typeface="Cambria"/>
            </a:endParaRPr>
          </a:p>
        </p:txBody>
      </p:sp>
      <p:cxnSp>
        <p:nvCxnSpPr>
          <p:cNvPr id="57" name="Straight Arrow Connector 56"/>
          <p:cNvCxnSpPr/>
          <p:nvPr/>
        </p:nvCxnSpPr>
        <p:spPr>
          <a:xfrm flipH="1">
            <a:off x="3850298" y="5009887"/>
            <a:ext cx="793549" cy="548601"/>
          </a:xfrm>
          <a:prstGeom prst="straightConnector1">
            <a:avLst/>
          </a:prstGeom>
          <a:ln w="63500">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85</a:t>
            </a:fld>
            <a:endParaRPr lang="en-US"/>
          </a:p>
        </p:txBody>
      </p:sp>
    </p:spTree>
    <p:extLst>
      <p:ext uri="{BB962C8B-B14F-4D97-AF65-F5344CB8AC3E}">
        <p14:creationId xmlns:p14="http://schemas.microsoft.com/office/powerpoint/2010/main" val="2643640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457200" y="1396641"/>
            <a:ext cx="8229600" cy="4525963"/>
          </a:xfrm>
        </p:spPr>
        <p:txBody>
          <a:bodyPr>
            <a:normAutofit fontScale="92500"/>
          </a:bodyPr>
          <a:lstStyle/>
          <a:p>
            <a:r>
              <a:rPr lang="en-US" b="1" dirty="0" smtClean="0"/>
              <a:t>Metrics: </a:t>
            </a:r>
            <a:r>
              <a:rPr lang="en-US" i="1" dirty="0" smtClean="0"/>
              <a:t>(Lower is Always Better) </a:t>
            </a:r>
            <a:endParaRPr lang="en-US" i="1" dirty="0"/>
          </a:p>
          <a:p>
            <a:pPr lvl="1"/>
            <a:r>
              <a:rPr lang="en-US" dirty="0" smtClean="0"/>
              <a:t>1</a:t>
            </a:r>
            <a:r>
              <a:rPr lang="en-US" dirty="0"/>
              <a:t>-best error </a:t>
            </a:r>
            <a:r>
              <a:rPr lang="en-US" dirty="0" smtClean="0"/>
              <a:t>rate </a:t>
            </a:r>
            <a:r>
              <a:rPr lang="en-US" sz="2000" dirty="0" smtClean="0"/>
              <a:t>(did we get it right?)</a:t>
            </a:r>
          </a:p>
          <a:p>
            <a:pPr lvl="1"/>
            <a:r>
              <a:rPr lang="en-US" dirty="0" smtClean="0"/>
              <a:t>cross-entropy </a:t>
            </a:r>
            <a:r>
              <a:rPr lang="en-US" sz="2000" dirty="0" smtClean="0"/>
              <a:t>(what probability did we give the right answer?)</a:t>
            </a:r>
          </a:p>
          <a:p>
            <a:pPr lvl="1"/>
            <a:r>
              <a:rPr lang="en-US" dirty="0" smtClean="0"/>
              <a:t>expected edit-distance </a:t>
            </a:r>
            <a:r>
              <a:rPr lang="en-US" sz="2000" dirty="0" smtClean="0"/>
              <a:t>(how far away on average are we?)</a:t>
            </a:r>
          </a:p>
          <a:p>
            <a:pPr lvl="1"/>
            <a:r>
              <a:rPr lang="en-US" i="1" dirty="0">
                <a:solidFill>
                  <a:schemeClr val="tx2">
                    <a:lumMod val="60000"/>
                    <a:lumOff val="40000"/>
                  </a:schemeClr>
                </a:solidFill>
              </a:rPr>
              <a:t>Average each metric over many training-test splits</a:t>
            </a:r>
            <a:endParaRPr lang="en-US" i="1" dirty="0" smtClean="0">
              <a:solidFill>
                <a:schemeClr val="tx2">
                  <a:lumMod val="60000"/>
                  <a:lumOff val="40000"/>
                </a:schemeClr>
              </a:solidFill>
            </a:endParaRPr>
          </a:p>
          <a:p>
            <a:r>
              <a:rPr lang="en-US" b="1" dirty="0" smtClean="0"/>
              <a:t>Comparisons: </a:t>
            </a:r>
          </a:p>
          <a:p>
            <a:pPr lvl="1"/>
            <a:r>
              <a:rPr lang="en-US" b="1" dirty="0" smtClean="0"/>
              <a:t>Lower Bound: </a:t>
            </a:r>
            <a:r>
              <a:rPr lang="en-US" dirty="0" smtClean="0"/>
              <a:t>Phonology as noisy concatenation </a:t>
            </a:r>
            <a:endParaRPr lang="en-US" dirty="0"/>
          </a:p>
          <a:p>
            <a:pPr lvl="1"/>
            <a:r>
              <a:rPr lang="en-US" b="1" dirty="0" smtClean="0"/>
              <a:t>Upper Bound: </a:t>
            </a:r>
            <a:r>
              <a:rPr lang="en-US" dirty="0" smtClean="0"/>
              <a:t>Oracle URs from linguists </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86</a:t>
            </a:fld>
            <a:endParaRPr lang="en-US"/>
          </a:p>
        </p:txBody>
      </p:sp>
    </p:spTree>
    <p:extLst>
      <p:ext uri="{BB962C8B-B14F-4D97-AF65-F5344CB8AC3E}">
        <p14:creationId xmlns:p14="http://schemas.microsoft.com/office/powerpoint/2010/main" val="1865974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75425" y="1268654"/>
            <a:ext cx="3690919" cy="4262706"/>
          </a:xfrm>
          <a:prstGeom prst="rect">
            <a:avLst/>
          </a:prstGeom>
          <a:solidFill>
            <a:schemeClr val="bg1"/>
          </a:solidFill>
          <a:ln w="50800">
            <a:solidFill>
              <a:schemeClr val="tx1"/>
            </a:solidFill>
          </a:ln>
        </p:spPr>
        <p:txBody>
          <a:bodyPr wrap="square" rtlCol="0">
            <a:spAutoFit/>
          </a:bodyPr>
          <a:lstStyle/>
          <a:p>
            <a:pPr algn="ctr"/>
            <a:r>
              <a:rPr lang="en-US" sz="3000" dirty="0" smtClean="0">
                <a:latin typeface="Cambria"/>
                <a:cs typeface="Cambria"/>
              </a:rPr>
              <a:t>Distribution Over Surface Form:</a:t>
            </a:r>
          </a:p>
          <a:p>
            <a:r>
              <a:rPr lang="en-US" sz="2500" b="1" dirty="0" smtClean="0">
                <a:solidFill>
                  <a:srgbClr val="000000"/>
                </a:solidFill>
                <a:latin typeface="Times"/>
                <a:cs typeface="Times"/>
              </a:rPr>
              <a:t>UR                 </a:t>
            </a:r>
            <a:r>
              <a:rPr lang="en-US" sz="2500" b="1" dirty="0" err="1" smtClean="0">
                <a:solidFill>
                  <a:srgbClr val="000000"/>
                </a:solidFill>
                <a:latin typeface="Times"/>
                <a:cs typeface="Times"/>
              </a:rPr>
              <a:t>Prob</a:t>
            </a:r>
            <a:endParaRPr lang="en-US" sz="2500" b="1" dirty="0">
              <a:solidFill>
                <a:srgbClr val="000000"/>
              </a:solidFill>
              <a:latin typeface="Times"/>
              <a:cs typeface="Times"/>
            </a:endParaRPr>
          </a:p>
          <a:p>
            <a:r>
              <a:rPr lang="is-IS" sz="2400" dirty="0" smtClean="0">
                <a:solidFill>
                  <a:srgbClr val="000000"/>
                </a:solidFill>
                <a:latin typeface="Times"/>
                <a:cs typeface="Times"/>
              </a:rPr>
              <a:t>dæm</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a:t>
            </a:r>
            <a:r>
              <a:rPr lang="en-US" sz="2400" dirty="0">
                <a:solidFill>
                  <a:srgbClr val="000000"/>
                </a:solidFill>
                <a:latin typeface="Times"/>
                <a:cs typeface="Times"/>
              </a:rPr>
              <a:t> </a:t>
            </a:r>
            <a:r>
              <a:rPr lang="en-US" sz="2400" dirty="0" smtClean="0">
                <a:solidFill>
                  <a:srgbClr val="000000"/>
                </a:solidFill>
                <a:latin typeface="Times"/>
                <a:cs typeface="Times"/>
              </a:rPr>
              <a:t> .80</a:t>
            </a:r>
            <a:endParaRPr lang="en-US" sz="2400" dirty="0" smtClean="0">
              <a:latin typeface="Times"/>
              <a:cs typeface="Times"/>
            </a:endParaRPr>
          </a:p>
          <a:p>
            <a:r>
              <a:rPr lang="is-IS" sz="2400" dirty="0" smtClean="0">
                <a:solidFill>
                  <a:srgbClr val="000000"/>
                </a:solidFill>
                <a:latin typeface="Times"/>
                <a:cs typeface="Times"/>
              </a:rPr>
              <a:t>dæmn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.10</a:t>
            </a:r>
          </a:p>
          <a:p>
            <a:r>
              <a:rPr lang="is-IS" sz="2400" dirty="0" smtClean="0">
                <a:solidFill>
                  <a:srgbClr val="000000"/>
                </a:solidFill>
                <a:latin typeface="Times"/>
                <a:cs typeface="Times"/>
              </a:rPr>
              <a:t>dæmin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.001</a:t>
            </a:r>
          </a:p>
          <a:p>
            <a:r>
              <a:rPr lang="is-IS" sz="2400" dirty="0" smtClean="0">
                <a:solidFill>
                  <a:srgbClr val="000000"/>
                </a:solidFill>
                <a:latin typeface="Times"/>
                <a:cs typeface="Times"/>
              </a:rPr>
              <a:t>dæmiin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.0001</a:t>
            </a:r>
          </a:p>
          <a:p>
            <a:r>
              <a:rPr lang="en-US" sz="2400" dirty="0" smtClean="0">
                <a:solidFill>
                  <a:srgbClr val="000000"/>
                </a:solidFill>
                <a:latin typeface="Times"/>
                <a:cs typeface="Times"/>
              </a:rPr>
              <a:t>…                    </a:t>
            </a:r>
            <a:r>
              <a:rPr lang="en-US" sz="2400" dirty="0">
                <a:latin typeface="Times"/>
                <a:cs typeface="Times"/>
              </a:rPr>
              <a:t>… </a:t>
            </a:r>
            <a:r>
              <a:rPr lang="en-US" sz="2400" dirty="0" err="1">
                <a:latin typeface="Times"/>
                <a:cs typeface="Times"/>
              </a:rPr>
              <a:t>chomsky</a:t>
            </a:r>
            <a:r>
              <a:rPr lang="en-US" sz="2400" dirty="0">
                <a:latin typeface="Times"/>
                <a:cs typeface="Times"/>
              </a:rPr>
              <a:t>          </a:t>
            </a:r>
            <a:r>
              <a:rPr lang="en-US" sz="2400" dirty="0" smtClean="0">
                <a:latin typeface="Times"/>
                <a:cs typeface="Times"/>
              </a:rPr>
              <a:t>.000001</a:t>
            </a:r>
          </a:p>
          <a:p>
            <a:r>
              <a:rPr lang="en-US" sz="2400" dirty="0" smtClean="0">
                <a:latin typeface="Times"/>
                <a:cs typeface="Times"/>
              </a:rPr>
              <a:t>…                    </a:t>
            </a:r>
            <a:r>
              <a:rPr lang="en-US" sz="2400" dirty="0">
                <a:latin typeface="Times"/>
                <a:cs typeface="Times"/>
              </a:rPr>
              <a:t> </a:t>
            </a:r>
            <a:r>
              <a:rPr lang="en-US" sz="2400" dirty="0" smtClean="0">
                <a:latin typeface="Times"/>
                <a:cs typeface="Times"/>
              </a:rPr>
              <a:t>…</a:t>
            </a:r>
          </a:p>
          <a:p>
            <a:pPr algn="ctr"/>
            <a:endParaRPr lang="en-US" dirty="0"/>
          </a:p>
        </p:txBody>
      </p:sp>
      <p:sp>
        <p:nvSpPr>
          <p:cNvPr id="2" name="Title 1"/>
          <p:cNvSpPr>
            <a:spLocks noGrp="1"/>
          </p:cNvSpPr>
          <p:nvPr>
            <p:ph type="title"/>
          </p:nvPr>
        </p:nvSpPr>
        <p:spPr/>
        <p:txBody>
          <a:bodyPr/>
          <a:lstStyle/>
          <a:p>
            <a:r>
              <a:rPr lang="en-US" dirty="0" smtClean="0"/>
              <a:t>Exploring the Evaluation Metrics</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87</a:t>
            </a:fld>
            <a:endParaRPr lang="en-US"/>
          </a:p>
        </p:txBody>
      </p:sp>
      <p:sp>
        <p:nvSpPr>
          <p:cNvPr id="5" name="Content Placeholder 4"/>
          <p:cNvSpPr>
            <a:spLocks noGrp="1"/>
          </p:cNvSpPr>
          <p:nvPr>
            <p:ph idx="1"/>
          </p:nvPr>
        </p:nvSpPr>
        <p:spPr>
          <a:xfrm>
            <a:off x="287297" y="1600200"/>
            <a:ext cx="3874287" cy="5390315"/>
          </a:xfrm>
        </p:spPr>
        <p:txBody>
          <a:bodyPr>
            <a:normAutofit/>
          </a:bodyPr>
          <a:lstStyle/>
          <a:p>
            <a:r>
              <a:rPr lang="en-US" sz="2500" dirty="0" smtClean="0"/>
              <a:t>1-best error rate</a:t>
            </a:r>
          </a:p>
          <a:p>
            <a:pPr lvl="1"/>
            <a:r>
              <a:rPr lang="en-US" sz="2500" dirty="0" smtClean="0"/>
              <a:t>Is the 1-best correct?</a:t>
            </a:r>
          </a:p>
          <a:p>
            <a:pPr marL="457200" lvl="1" indent="0">
              <a:buNone/>
            </a:pPr>
            <a:endParaRPr lang="en-US" sz="2500" dirty="0" smtClean="0"/>
          </a:p>
          <a:p>
            <a:pPr lvl="1"/>
            <a:endParaRPr lang="en-US" sz="2500" dirty="0" smtClean="0"/>
          </a:p>
          <a:p>
            <a:pPr marL="457200" lvl="1" indent="0">
              <a:buNone/>
            </a:pPr>
            <a:endParaRPr lang="en-US" dirty="0"/>
          </a:p>
          <a:p>
            <a:pPr marL="457200" lvl="1" indent="0">
              <a:buNone/>
            </a:pPr>
            <a:endParaRPr lang="en-US" dirty="0"/>
          </a:p>
        </p:txBody>
      </p:sp>
      <p:sp>
        <p:nvSpPr>
          <p:cNvPr id="7" name="Oval 6"/>
          <p:cNvSpPr/>
          <p:nvPr/>
        </p:nvSpPr>
        <p:spPr>
          <a:xfrm>
            <a:off x="4275425" y="2909216"/>
            <a:ext cx="1750764" cy="513379"/>
          </a:xfrm>
          <a:prstGeom prst="ellipse">
            <a:avLst/>
          </a:prstGeom>
          <a:noFill/>
          <a:ln w="38100">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82479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75425" y="1268654"/>
            <a:ext cx="3690919" cy="4262706"/>
          </a:xfrm>
          <a:prstGeom prst="rect">
            <a:avLst/>
          </a:prstGeom>
          <a:solidFill>
            <a:schemeClr val="bg1"/>
          </a:solidFill>
          <a:ln w="50800">
            <a:solidFill>
              <a:schemeClr val="tx1"/>
            </a:solidFill>
          </a:ln>
        </p:spPr>
        <p:txBody>
          <a:bodyPr wrap="square" rtlCol="0">
            <a:spAutoFit/>
          </a:bodyPr>
          <a:lstStyle/>
          <a:p>
            <a:pPr algn="ctr"/>
            <a:r>
              <a:rPr lang="en-US" sz="3000" dirty="0" smtClean="0">
                <a:latin typeface="Cambria"/>
                <a:cs typeface="Cambria"/>
              </a:rPr>
              <a:t>Distribution Over Surface Form:</a:t>
            </a:r>
          </a:p>
          <a:p>
            <a:r>
              <a:rPr lang="en-US" sz="2500" b="1" dirty="0" smtClean="0">
                <a:solidFill>
                  <a:srgbClr val="000000"/>
                </a:solidFill>
                <a:latin typeface="Times"/>
                <a:cs typeface="Times"/>
              </a:rPr>
              <a:t>UR                 </a:t>
            </a:r>
            <a:r>
              <a:rPr lang="en-US" sz="2500" b="1" dirty="0" err="1" smtClean="0">
                <a:solidFill>
                  <a:srgbClr val="000000"/>
                </a:solidFill>
                <a:latin typeface="Times"/>
                <a:cs typeface="Times"/>
              </a:rPr>
              <a:t>Prob</a:t>
            </a:r>
            <a:endParaRPr lang="en-US" sz="2500" b="1" dirty="0">
              <a:solidFill>
                <a:srgbClr val="000000"/>
              </a:solidFill>
              <a:latin typeface="Times"/>
              <a:cs typeface="Times"/>
            </a:endParaRPr>
          </a:p>
          <a:p>
            <a:r>
              <a:rPr lang="is-IS" sz="2400" dirty="0" smtClean="0">
                <a:solidFill>
                  <a:srgbClr val="000000"/>
                </a:solidFill>
                <a:latin typeface="Times"/>
                <a:cs typeface="Times"/>
              </a:rPr>
              <a:t>dæm</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a:t>
            </a:r>
            <a:r>
              <a:rPr lang="en-US" sz="2400" dirty="0">
                <a:solidFill>
                  <a:srgbClr val="000000"/>
                </a:solidFill>
                <a:latin typeface="Times"/>
                <a:cs typeface="Times"/>
              </a:rPr>
              <a:t> </a:t>
            </a:r>
            <a:r>
              <a:rPr lang="en-US" sz="2400" dirty="0" smtClean="0">
                <a:solidFill>
                  <a:srgbClr val="000000"/>
                </a:solidFill>
                <a:latin typeface="Times"/>
                <a:cs typeface="Times"/>
              </a:rPr>
              <a:t> .80</a:t>
            </a:r>
            <a:endParaRPr lang="en-US" sz="2400" dirty="0" smtClean="0">
              <a:latin typeface="Times"/>
              <a:cs typeface="Times"/>
            </a:endParaRPr>
          </a:p>
          <a:p>
            <a:r>
              <a:rPr lang="is-IS" sz="2400" dirty="0" smtClean="0">
                <a:solidFill>
                  <a:srgbClr val="000000"/>
                </a:solidFill>
                <a:latin typeface="Times"/>
                <a:cs typeface="Times"/>
              </a:rPr>
              <a:t>dæmn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.10</a:t>
            </a:r>
          </a:p>
          <a:p>
            <a:r>
              <a:rPr lang="is-IS" sz="2400" dirty="0" smtClean="0">
                <a:solidFill>
                  <a:srgbClr val="000000"/>
                </a:solidFill>
                <a:latin typeface="Times"/>
                <a:cs typeface="Times"/>
              </a:rPr>
              <a:t>dæmin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.001</a:t>
            </a:r>
          </a:p>
          <a:p>
            <a:r>
              <a:rPr lang="is-IS" sz="2400" dirty="0" smtClean="0">
                <a:solidFill>
                  <a:srgbClr val="000000"/>
                </a:solidFill>
                <a:latin typeface="Times"/>
                <a:cs typeface="Times"/>
              </a:rPr>
              <a:t>dæmiin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.0001</a:t>
            </a:r>
          </a:p>
          <a:p>
            <a:r>
              <a:rPr lang="en-US" sz="2400" dirty="0" smtClean="0">
                <a:solidFill>
                  <a:srgbClr val="000000"/>
                </a:solidFill>
                <a:latin typeface="Times"/>
                <a:cs typeface="Times"/>
              </a:rPr>
              <a:t>…                    </a:t>
            </a:r>
            <a:r>
              <a:rPr lang="en-US" sz="2400" dirty="0">
                <a:latin typeface="Times"/>
                <a:cs typeface="Times"/>
              </a:rPr>
              <a:t>… </a:t>
            </a:r>
            <a:r>
              <a:rPr lang="en-US" sz="2400" dirty="0" err="1">
                <a:latin typeface="Times"/>
                <a:cs typeface="Times"/>
              </a:rPr>
              <a:t>chomsky</a:t>
            </a:r>
            <a:r>
              <a:rPr lang="en-US" sz="2400" dirty="0">
                <a:latin typeface="Times"/>
                <a:cs typeface="Times"/>
              </a:rPr>
              <a:t>          </a:t>
            </a:r>
            <a:r>
              <a:rPr lang="en-US" sz="2400" dirty="0" smtClean="0">
                <a:latin typeface="Times"/>
                <a:cs typeface="Times"/>
              </a:rPr>
              <a:t>.000001</a:t>
            </a:r>
          </a:p>
          <a:p>
            <a:r>
              <a:rPr lang="en-US" sz="2400" dirty="0" smtClean="0">
                <a:latin typeface="Times"/>
                <a:cs typeface="Times"/>
              </a:rPr>
              <a:t>…                    </a:t>
            </a:r>
            <a:r>
              <a:rPr lang="en-US" sz="2400" dirty="0">
                <a:latin typeface="Times"/>
                <a:cs typeface="Times"/>
              </a:rPr>
              <a:t> </a:t>
            </a:r>
            <a:r>
              <a:rPr lang="en-US" sz="2400" dirty="0" smtClean="0">
                <a:latin typeface="Times"/>
                <a:cs typeface="Times"/>
              </a:rPr>
              <a:t>…</a:t>
            </a:r>
          </a:p>
          <a:p>
            <a:pPr algn="ctr"/>
            <a:endParaRPr lang="en-US" dirty="0"/>
          </a:p>
        </p:txBody>
      </p:sp>
      <p:sp>
        <p:nvSpPr>
          <p:cNvPr id="2" name="Title 1"/>
          <p:cNvSpPr>
            <a:spLocks noGrp="1"/>
          </p:cNvSpPr>
          <p:nvPr>
            <p:ph type="title"/>
          </p:nvPr>
        </p:nvSpPr>
        <p:spPr/>
        <p:txBody>
          <a:bodyPr/>
          <a:lstStyle/>
          <a:p>
            <a:r>
              <a:rPr lang="en-US" dirty="0" smtClean="0"/>
              <a:t>Exploring the Evaluation Metrics</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88</a:t>
            </a:fld>
            <a:endParaRPr lang="en-US"/>
          </a:p>
        </p:txBody>
      </p:sp>
      <p:sp>
        <p:nvSpPr>
          <p:cNvPr id="5" name="Content Placeholder 4"/>
          <p:cNvSpPr>
            <a:spLocks noGrp="1"/>
          </p:cNvSpPr>
          <p:nvPr>
            <p:ph idx="1"/>
          </p:nvPr>
        </p:nvSpPr>
        <p:spPr>
          <a:xfrm>
            <a:off x="287297" y="1600200"/>
            <a:ext cx="3874287" cy="5390315"/>
          </a:xfrm>
        </p:spPr>
        <p:txBody>
          <a:bodyPr>
            <a:normAutofit/>
          </a:bodyPr>
          <a:lstStyle/>
          <a:p>
            <a:r>
              <a:rPr lang="en-US" sz="2500" dirty="0" smtClean="0"/>
              <a:t>1-best error rate</a:t>
            </a:r>
          </a:p>
          <a:p>
            <a:pPr lvl="1"/>
            <a:r>
              <a:rPr lang="en-US" sz="2500" dirty="0" smtClean="0"/>
              <a:t>Is the 1-best correct?</a:t>
            </a:r>
          </a:p>
          <a:p>
            <a:r>
              <a:rPr lang="en-US" sz="2500" dirty="0" smtClean="0"/>
              <a:t>Cross Entropy</a:t>
            </a:r>
          </a:p>
          <a:p>
            <a:pPr lvl="1"/>
            <a:r>
              <a:rPr lang="en-US" sz="2500" dirty="0" smtClean="0"/>
              <a:t>What is the probability of the correct answer?</a:t>
            </a:r>
            <a:endParaRPr lang="en-US" sz="2500" b="1" dirty="0" smtClean="0"/>
          </a:p>
          <a:p>
            <a:pPr marL="457200" lvl="1" indent="0">
              <a:buNone/>
            </a:pPr>
            <a:endParaRPr lang="en-US" sz="2500" dirty="0" smtClean="0"/>
          </a:p>
          <a:p>
            <a:pPr lvl="1"/>
            <a:endParaRPr lang="en-US" sz="2500" dirty="0" smtClean="0"/>
          </a:p>
          <a:p>
            <a:pPr marL="457200" lvl="1" indent="0">
              <a:buNone/>
            </a:pPr>
            <a:endParaRPr lang="en-US" dirty="0"/>
          </a:p>
          <a:p>
            <a:pPr marL="457200" lvl="1" indent="0">
              <a:buNone/>
            </a:pPr>
            <a:endParaRPr lang="en-US" dirty="0"/>
          </a:p>
        </p:txBody>
      </p:sp>
      <p:sp>
        <p:nvSpPr>
          <p:cNvPr id="7" name="Oval 6"/>
          <p:cNvSpPr/>
          <p:nvPr/>
        </p:nvSpPr>
        <p:spPr>
          <a:xfrm>
            <a:off x="6024281" y="2985704"/>
            <a:ext cx="1285513" cy="405299"/>
          </a:xfrm>
          <a:prstGeom prst="ellipse">
            <a:avLst/>
          </a:prstGeom>
          <a:noFill/>
          <a:ln w="38100">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998171"/>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75425" y="1268654"/>
            <a:ext cx="3690919" cy="4262706"/>
          </a:xfrm>
          <a:prstGeom prst="rect">
            <a:avLst/>
          </a:prstGeom>
          <a:solidFill>
            <a:schemeClr val="bg1"/>
          </a:solidFill>
          <a:ln w="50800">
            <a:solidFill>
              <a:schemeClr val="tx1"/>
            </a:solidFill>
          </a:ln>
        </p:spPr>
        <p:txBody>
          <a:bodyPr wrap="square" rtlCol="0">
            <a:spAutoFit/>
          </a:bodyPr>
          <a:lstStyle/>
          <a:p>
            <a:pPr algn="ctr"/>
            <a:r>
              <a:rPr lang="en-US" sz="3000" dirty="0" smtClean="0">
                <a:latin typeface="Cambria"/>
                <a:cs typeface="Cambria"/>
              </a:rPr>
              <a:t>Distribution Over Surface Form:</a:t>
            </a:r>
          </a:p>
          <a:p>
            <a:r>
              <a:rPr lang="en-US" sz="2500" b="1" dirty="0" smtClean="0">
                <a:solidFill>
                  <a:srgbClr val="000000"/>
                </a:solidFill>
                <a:latin typeface="Times"/>
                <a:cs typeface="Times"/>
              </a:rPr>
              <a:t>UR                 </a:t>
            </a:r>
            <a:r>
              <a:rPr lang="en-US" sz="2500" b="1" dirty="0" err="1" smtClean="0">
                <a:solidFill>
                  <a:srgbClr val="000000"/>
                </a:solidFill>
                <a:latin typeface="Times"/>
                <a:cs typeface="Times"/>
              </a:rPr>
              <a:t>Prob</a:t>
            </a:r>
            <a:endParaRPr lang="en-US" sz="2500" b="1" dirty="0">
              <a:solidFill>
                <a:srgbClr val="000000"/>
              </a:solidFill>
              <a:latin typeface="Times"/>
              <a:cs typeface="Times"/>
            </a:endParaRPr>
          </a:p>
          <a:p>
            <a:r>
              <a:rPr lang="is-IS" sz="2400" dirty="0" smtClean="0">
                <a:solidFill>
                  <a:srgbClr val="000000"/>
                </a:solidFill>
                <a:latin typeface="Times"/>
                <a:cs typeface="Times"/>
              </a:rPr>
              <a:t>dæm</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a:t>
            </a:r>
            <a:r>
              <a:rPr lang="en-US" sz="2400" dirty="0">
                <a:solidFill>
                  <a:srgbClr val="000000"/>
                </a:solidFill>
                <a:latin typeface="Times"/>
                <a:cs typeface="Times"/>
              </a:rPr>
              <a:t> </a:t>
            </a:r>
            <a:r>
              <a:rPr lang="en-US" sz="2400" dirty="0" smtClean="0">
                <a:solidFill>
                  <a:srgbClr val="000000"/>
                </a:solidFill>
                <a:latin typeface="Times"/>
                <a:cs typeface="Times"/>
              </a:rPr>
              <a:t> .80</a:t>
            </a:r>
            <a:endParaRPr lang="en-US" sz="2400" dirty="0" smtClean="0">
              <a:latin typeface="Times"/>
              <a:cs typeface="Times"/>
            </a:endParaRPr>
          </a:p>
          <a:p>
            <a:r>
              <a:rPr lang="is-IS" sz="2400" dirty="0" smtClean="0">
                <a:solidFill>
                  <a:srgbClr val="000000"/>
                </a:solidFill>
                <a:latin typeface="Times"/>
                <a:cs typeface="Times"/>
              </a:rPr>
              <a:t>dæmn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.10</a:t>
            </a:r>
          </a:p>
          <a:p>
            <a:r>
              <a:rPr lang="is-IS" sz="2400" dirty="0" smtClean="0">
                <a:solidFill>
                  <a:srgbClr val="000000"/>
                </a:solidFill>
                <a:latin typeface="Times"/>
                <a:cs typeface="Times"/>
              </a:rPr>
              <a:t>dæmin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.001</a:t>
            </a:r>
          </a:p>
          <a:p>
            <a:r>
              <a:rPr lang="is-IS" sz="2400" dirty="0" smtClean="0">
                <a:solidFill>
                  <a:srgbClr val="000000"/>
                </a:solidFill>
                <a:latin typeface="Times"/>
                <a:cs typeface="Times"/>
              </a:rPr>
              <a:t>dæmiin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.0001</a:t>
            </a:r>
          </a:p>
          <a:p>
            <a:r>
              <a:rPr lang="en-US" sz="2400" dirty="0" smtClean="0">
                <a:solidFill>
                  <a:srgbClr val="000000"/>
                </a:solidFill>
                <a:latin typeface="Times"/>
                <a:cs typeface="Times"/>
              </a:rPr>
              <a:t>…                    </a:t>
            </a:r>
            <a:r>
              <a:rPr lang="en-US" sz="2400" dirty="0">
                <a:latin typeface="Times"/>
                <a:cs typeface="Times"/>
              </a:rPr>
              <a:t>… </a:t>
            </a:r>
            <a:r>
              <a:rPr lang="en-US" sz="2400" dirty="0" err="1">
                <a:latin typeface="Times"/>
                <a:cs typeface="Times"/>
              </a:rPr>
              <a:t>chomsky</a:t>
            </a:r>
            <a:r>
              <a:rPr lang="en-US" sz="2400" dirty="0">
                <a:latin typeface="Times"/>
                <a:cs typeface="Times"/>
              </a:rPr>
              <a:t>          </a:t>
            </a:r>
            <a:r>
              <a:rPr lang="en-US" sz="2400" dirty="0" smtClean="0">
                <a:latin typeface="Times"/>
                <a:cs typeface="Times"/>
              </a:rPr>
              <a:t>.000001</a:t>
            </a:r>
          </a:p>
          <a:p>
            <a:r>
              <a:rPr lang="en-US" sz="2400" dirty="0" smtClean="0">
                <a:latin typeface="Times"/>
                <a:cs typeface="Times"/>
              </a:rPr>
              <a:t>…                    </a:t>
            </a:r>
            <a:r>
              <a:rPr lang="en-US" sz="2400" dirty="0">
                <a:latin typeface="Times"/>
                <a:cs typeface="Times"/>
              </a:rPr>
              <a:t> </a:t>
            </a:r>
            <a:r>
              <a:rPr lang="en-US" sz="2400" dirty="0" smtClean="0">
                <a:latin typeface="Times"/>
                <a:cs typeface="Times"/>
              </a:rPr>
              <a:t>…</a:t>
            </a:r>
          </a:p>
          <a:p>
            <a:pPr algn="ctr"/>
            <a:endParaRPr lang="en-US" dirty="0"/>
          </a:p>
        </p:txBody>
      </p:sp>
      <p:sp>
        <p:nvSpPr>
          <p:cNvPr id="2" name="Title 1"/>
          <p:cNvSpPr>
            <a:spLocks noGrp="1"/>
          </p:cNvSpPr>
          <p:nvPr>
            <p:ph type="title"/>
          </p:nvPr>
        </p:nvSpPr>
        <p:spPr/>
        <p:txBody>
          <a:bodyPr/>
          <a:lstStyle/>
          <a:p>
            <a:r>
              <a:rPr lang="en-US" dirty="0" smtClean="0"/>
              <a:t>Exploring the Evaluation Metrics</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89</a:t>
            </a:fld>
            <a:endParaRPr lang="en-US"/>
          </a:p>
        </p:txBody>
      </p:sp>
      <p:sp>
        <p:nvSpPr>
          <p:cNvPr id="5" name="Content Placeholder 4"/>
          <p:cNvSpPr>
            <a:spLocks noGrp="1"/>
          </p:cNvSpPr>
          <p:nvPr>
            <p:ph idx="1"/>
          </p:nvPr>
        </p:nvSpPr>
        <p:spPr>
          <a:xfrm>
            <a:off x="287297" y="1600200"/>
            <a:ext cx="3874287" cy="5390315"/>
          </a:xfrm>
        </p:spPr>
        <p:txBody>
          <a:bodyPr>
            <a:normAutofit/>
          </a:bodyPr>
          <a:lstStyle/>
          <a:p>
            <a:r>
              <a:rPr lang="en-US" sz="2500" dirty="0" smtClean="0"/>
              <a:t>1-best error rate</a:t>
            </a:r>
          </a:p>
          <a:p>
            <a:pPr lvl="1"/>
            <a:r>
              <a:rPr lang="en-US" sz="2500" dirty="0" smtClean="0"/>
              <a:t>Is the 1-best correct?</a:t>
            </a:r>
          </a:p>
          <a:p>
            <a:r>
              <a:rPr lang="en-US" sz="2500" dirty="0" smtClean="0"/>
              <a:t>Cross Entropy</a:t>
            </a:r>
          </a:p>
          <a:p>
            <a:pPr lvl="1"/>
            <a:r>
              <a:rPr lang="en-US" sz="2500" dirty="0" smtClean="0"/>
              <a:t>What is the probability of the correct answer?</a:t>
            </a:r>
            <a:endParaRPr lang="en-US" sz="2500" b="1" dirty="0" smtClean="0"/>
          </a:p>
          <a:p>
            <a:r>
              <a:rPr lang="en-US" sz="2500" dirty="0" smtClean="0"/>
              <a:t>Expected Edit Distance</a:t>
            </a:r>
          </a:p>
          <a:p>
            <a:pPr lvl="1"/>
            <a:r>
              <a:rPr lang="en-US" sz="2500" dirty="0" smtClean="0"/>
              <a:t>How </a:t>
            </a:r>
            <a:r>
              <a:rPr lang="en-US" sz="2500" dirty="0"/>
              <a:t>close am I on average</a:t>
            </a:r>
            <a:r>
              <a:rPr lang="en-US" sz="2500" dirty="0" smtClean="0"/>
              <a:t>?</a:t>
            </a:r>
          </a:p>
          <a:p>
            <a:pPr marL="457200" lvl="1" indent="0">
              <a:buNone/>
            </a:pPr>
            <a:endParaRPr lang="en-US" sz="2500" dirty="0" smtClean="0"/>
          </a:p>
          <a:p>
            <a:pPr lvl="1"/>
            <a:endParaRPr lang="en-US" sz="2500" dirty="0" smtClean="0"/>
          </a:p>
          <a:p>
            <a:pPr marL="457200" lvl="1" indent="0">
              <a:buNone/>
            </a:pPr>
            <a:endParaRPr lang="en-US" dirty="0"/>
          </a:p>
          <a:p>
            <a:pPr marL="457200" lvl="1" indent="0">
              <a:buNone/>
            </a:pPr>
            <a:endParaRPr lang="en-US" dirty="0"/>
          </a:p>
        </p:txBody>
      </p:sp>
      <p:sp>
        <p:nvSpPr>
          <p:cNvPr id="8" name="Oval 7"/>
          <p:cNvSpPr/>
          <p:nvPr/>
        </p:nvSpPr>
        <p:spPr>
          <a:xfrm>
            <a:off x="4269788" y="2350735"/>
            <a:ext cx="3912684" cy="3363985"/>
          </a:xfrm>
          <a:prstGeom prst="ellipse">
            <a:avLst/>
          </a:prstGeom>
          <a:noFill/>
          <a:ln w="38100">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1902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Major_levels_of_linguistic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3" y="1251125"/>
            <a:ext cx="3832412" cy="3832412"/>
          </a:xfrm>
          <a:prstGeom prst="rect">
            <a:avLst/>
          </a:prstGeom>
        </p:spPr>
      </p:pic>
      <p:sp>
        <p:nvSpPr>
          <p:cNvPr id="2" name="Title 1"/>
          <p:cNvSpPr>
            <a:spLocks noGrp="1"/>
          </p:cNvSpPr>
          <p:nvPr>
            <p:ph type="title"/>
          </p:nvPr>
        </p:nvSpPr>
        <p:spPr/>
        <p:txBody>
          <a:bodyPr/>
          <a:lstStyle/>
          <a:p>
            <a:r>
              <a:rPr lang="en-US" dirty="0" smtClean="0"/>
              <a:t>What is Phonology?</a:t>
            </a:r>
            <a:endParaRPr lang="en-US" dirty="0"/>
          </a:p>
        </p:txBody>
      </p:sp>
      <p:sp>
        <p:nvSpPr>
          <p:cNvPr id="4" name="TextBox 3"/>
          <p:cNvSpPr txBox="1"/>
          <p:nvPr/>
        </p:nvSpPr>
        <p:spPr>
          <a:xfrm>
            <a:off x="6756213" y="2687917"/>
            <a:ext cx="1300757" cy="707886"/>
          </a:xfrm>
          <a:prstGeom prst="rect">
            <a:avLst/>
          </a:prstGeom>
          <a:noFill/>
        </p:spPr>
        <p:txBody>
          <a:bodyPr wrap="none" rtlCol="0">
            <a:spAutoFit/>
          </a:bodyPr>
          <a:lstStyle/>
          <a:p>
            <a:r>
              <a:rPr lang="en-US" sz="4000" dirty="0" smtClean="0"/>
              <a:t>[</a:t>
            </a:r>
            <a:r>
              <a:rPr lang="en-US" sz="4000" dirty="0" err="1" smtClean="0"/>
              <a:t>kæt</a:t>
            </a:r>
            <a:r>
              <a:rPr lang="en-US" sz="4000" dirty="0" smtClean="0"/>
              <a:t>]</a:t>
            </a:r>
            <a:endParaRPr lang="en-US" sz="4000" dirty="0"/>
          </a:p>
        </p:txBody>
      </p:sp>
      <p:sp>
        <p:nvSpPr>
          <p:cNvPr id="5" name="TextBox 4"/>
          <p:cNvSpPr txBox="1"/>
          <p:nvPr/>
        </p:nvSpPr>
        <p:spPr>
          <a:xfrm>
            <a:off x="4010891" y="3942360"/>
            <a:ext cx="1845292" cy="553998"/>
          </a:xfrm>
          <a:prstGeom prst="rect">
            <a:avLst/>
          </a:prstGeom>
          <a:noFill/>
        </p:spPr>
        <p:txBody>
          <a:bodyPr wrap="square" rtlCol="0">
            <a:spAutoFit/>
          </a:bodyPr>
          <a:lstStyle/>
          <a:p>
            <a:r>
              <a:rPr lang="en-US" sz="3000" b="1" dirty="0" smtClean="0">
                <a:solidFill>
                  <a:srgbClr val="15A26B"/>
                </a:solidFill>
              </a:rPr>
              <a:t>Phonetics:</a:t>
            </a:r>
            <a:endParaRPr lang="en-US" sz="3000" b="1" dirty="0">
              <a:solidFill>
                <a:srgbClr val="15A26B"/>
              </a:solidFill>
            </a:endParaRPr>
          </a:p>
        </p:txBody>
      </p:sp>
      <p:sp>
        <p:nvSpPr>
          <p:cNvPr id="7" name="TextBox 6"/>
          <p:cNvSpPr txBox="1"/>
          <p:nvPr/>
        </p:nvSpPr>
        <p:spPr>
          <a:xfrm>
            <a:off x="4024403" y="2832868"/>
            <a:ext cx="2009193" cy="553998"/>
          </a:xfrm>
          <a:prstGeom prst="rect">
            <a:avLst/>
          </a:prstGeom>
          <a:noFill/>
        </p:spPr>
        <p:txBody>
          <a:bodyPr wrap="square" rtlCol="0">
            <a:spAutoFit/>
          </a:bodyPr>
          <a:lstStyle/>
          <a:p>
            <a:r>
              <a:rPr lang="en-US" sz="3000" b="1" dirty="0" smtClean="0">
                <a:solidFill>
                  <a:srgbClr val="1B65AB"/>
                </a:solidFill>
              </a:rPr>
              <a:t>Phonology:</a:t>
            </a:r>
            <a:endParaRPr lang="en-US" sz="3000" b="1" dirty="0">
              <a:solidFill>
                <a:srgbClr val="1B65AB"/>
              </a:solidFill>
            </a:endParaRPr>
          </a:p>
        </p:txBody>
      </p:sp>
      <p:sp>
        <p:nvSpPr>
          <p:cNvPr id="8" name="TextBox 7"/>
          <p:cNvSpPr txBox="1"/>
          <p:nvPr/>
        </p:nvSpPr>
        <p:spPr>
          <a:xfrm>
            <a:off x="4024403" y="1834599"/>
            <a:ext cx="2441176" cy="553998"/>
          </a:xfrm>
          <a:prstGeom prst="rect">
            <a:avLst/>
          </a:prstGeom>
          <a:noFill/>
        </p:spPr>
        <p:txBody>
          <a:bodyPr wrap="square" rtlCol="0">
            <a:spAutoFit/>
          </a:bodyPr>
          <a:lstStyle/>
          <a:p>
            <a:r>
              <a:rPr lang="en-US" sz="3000" b="1" dirty="0" smtClean="0"/>
              <a:t>Orthography:</a:t>
            </a:r>
            <a:endParaRPr lang="en-US" sz="3000" b="1" dirty="0"/>
          </a:p>
        </p:txBody>
      </p:sp>
      <p:sp>
        <p:nvSpPr>
          <p:cNvPr id="9" name="TextBox 8"/>
          <p:cNvSpPr txBox="1"/>
          <p:nvPr/>
        </p:nvSpPr>
        <p:spPr>
          <a:xfrm>
            <a:off x="6756213" y="1726830"/>
            <a:ext cx="819104" cy="707886"/>
          </a:xfrm>
          <a:prstGeom prst="rect">
            <a:avLst/>
          </a:prstGeom>
          <a:noFill/>
        </p:spPr>
        <p:txBody>
          <a:bodyPr wrap="none" rtlCol="0">
            <a:spAutoFit/>
          </a:bodyPr>
          <a:lstStyle/>
          <a:p>
            <a:r>
              <a:rPr lang="en-US" sz="4000" dirty="0" smtClean="0"/>
              <a:t>cat</a:t>
            </a:r>
            <a:endParaRPr lang="en-US" sz="4000" dirty="0"/>
          </a:p>
        </p:txBody>
      </p:sp>
      <p:pic>
        <p:nvPicPr>
          <p:cNvPr id="6" name="Picture 5"/>
          <p:cNvPicPr>
            <a:picLocks noChangeAspect="1"/>
          </p:cNvPicPr>
          <p:nvPr/>
        </p:nvPicPr>
        <p:blipFill>
          <a:blip r:embed="rId3"/>
          <a:stretch>
            <a:fillRect/>
          </a:stretch>
        </p:blipFill>
        <p:spPr>
          <a:xfrm>
            <a:off x="6365703" y="3698958"/>
            <a:ext cx="2108200" cy="1143000"/>
          </a:xfrm>
          <a:prstGeom prst="rect">
            <a:avLst/>
          </a:prstGeom>
        </p:spPr>
      </p:pic>
      <p:sp>
        <p:nvSpPr>
          <p:cNvPr id="11" name="Content Placeholder 2"/>
          <p:cNvSpPr>
            <a:spLocks noGrp="1"/>
          </p:cNvSpPr>
          <p:nvPr>
            <p:ph idx="1"/>
          </p:nvPr>
        </p:nvSpPr>
        <p:spPr>
          <a:xfrm>
            <a:off x="379443" y="5189018"/>
            <a:ext cx="8229600" cy="2668954"/>
          </a:xfrm>
        </p:spPr>
        <p:txBody>
          <a:bodyPr/>
          <a:lstStyle/>
          <a:p>
            <a:r>
              <a:rPr lang="en-US" dirty="0" smtClean="0"/>
              <a:t>Phonology explains regular sound patterns </a:t>
            </a:r>
          </a:p>
          <a:p>
            <a:r>
              <a:rPr lang="en-US" dirty="0" smtClean="0"/>
              <a:t>Not phonetics, which deals with acoustics</a:t>
            </a:r>
          </a:p>
          <a:p>
            <a:endParaRPr lang="en-US" dirty="0" smtClean="0"/>
          </a:p>
        </p:txBody>
      </p:sp>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9</a:t>
            </a:fld>
            <a:endParaRPr lang="en-US"/>
          </a:p>
        </p:txBody>
      </p:sp>
    </p:spTree>
    <p:extLst>
      <p:ext uri="{BB962C8B-B14F-4D97-AF65-F5344CB8AC3E}">
        <p14:creationId xmlns:p14="http://schemas.microsoft.com/office/powerpoint/2010/main" val="299106998"/>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275425" y="1268654"/>
            <a:ext cx="3690919" cy="4262706"/>
          </a:xfrm>
          <a:prstGeom prst="rect">
            <a:avLst/>
          </a:prstGeom>
          <a:solidFill>
            <a:schemeClr val="bg1"/>
          </a:solidFill>
          <a:ln w="50800">
            <a:solidFill>
              <a:schemeClr val="tx1"/>
            </a:solidFill>
          </a:ln>
        </p:spPr>
        <p:txBody>
          <a:bodyPr wrap="square" rtlCol="0">
            <a:spAutoFit/>
          </a:bodyPr>
          <a:lstStyle/>
          <a:p>
            <a:pPr algn="ctr"/>
            <a:r>
              <a:rPr lang="en-US" sz="3000" dirty="0" smtClean="0">
                <a:latin typeface="Cambria"/>
                <a:cs typeface="Cambria"/>
              </a:rPr>
              <a:t>Distribution Over Surface Form:</a:t>
            </a:r>
          </a:p>
          <a:p>
            <a:r>
              <a:rPr lang="en-US" sz="2500" b="1" dirty="0" smtClean="0">
                <a:solidFill>
                  <a:srgbClr val="000000"/>
                </a:solidFill>
                <a:latin typeface="Times"/>
                <a:cs typeface="Times"/>
              </a:rPr>
              <a:t>UR                 </a:t>
            </a:r>
            <a:r>
              <a:rPr lang="en-US" sz="2500" b="1" dirty="0" err="1" smtClean="0">
                <a:solidFill>
                  <a:srgbClr val="000000"/>
                </a:solidFill>
                <a:latin typeface="Times"/>
                <a:cs typeface="Times"/>
              </a:rPr>
              <a:t>Prob</a:t>
            </a:r>
            <a:endParaRPr lang="en-US" sz="2500" b="1" dirty="0">
              <a:solidFill>
                <a:srgbClr val="000000"/>
              </a:solidFill>
              <a:latin typeface="Times"/>
              <a:cs typeface="Times"/>
            </a:endParaRPr>
          </a:p>
          <a:p>
            <a:r>
              <a:rPr lang="is-IS" sz="2400" dirty="0" smtClean="0">
                <a:solidFill>
                  <a:srgbClr val="000000"/>
                </a:solidFill>
                <a:latin typeface="Times"/>
                <a:cs typeface="Times"/>
              </a:rPr>
              <a:t>dæm</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a:t>
            </a:r>
            <a:r>
              <a:rPr lang="en-US" sz="2400" dirty="0">
                <a:solidFill>
                  <a:srgbClr val="000000"/>
                </a:solidFill>
                <a:latin typeface="Times"/>
                <a:cs typeface="Times"/>
              </a:rPr>
              <a:t> </a:t>
            </a:r>
            <a:r>
              <a:rPr lang="en-US" sz="2400" dirty="0" smtClean="0">
                <a:solidFill>
                  <a:srgbClr val="000000"/>
                </a:solidFill>
                <a:latin typeface="Times"/>
                <a:cs typeface="Times"/>
              </a:rPr>
              <a:t> .80</a:t>
            </a:r>
            <a:endParaRPr lang="en-US" sz="2400" dirty="0" smtClean="0">
              <a:latin typeface="Times"/>
              <a:cs typeface="Times"/>
            </a:endParaRPr>
          </a:p>
          <a:p>
            <a:r>
              <a:rPr lang="is-IS" sz="2400" dirty="0" smtClean="0">
                <a:solidFill>
                  <a:srgbClr val="000000"/>
                </a:solidFill>
                <a:latin typeface="Times"/>
                <a:cs typeface="Times"/>
              </a:rPr>
              <a:t>dæmn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.10</a:t>
            </a:r>
          </a:p>
          <a:p>
            <a:r>
              <a:rPr lang="is-IS" sz="2400" dirty="0" smtClean="0">
                <a:solidFill>
                  <a:srgbClr val="000000"/>
                </a:solidFill>
                <a:latin typeface="Times"/>
                <a:cs typeface="Times"/>
              </a:rPr>
              <a:t>dæmin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.001</a:t>
            </a:r>
          </a:p>
          <a:p>
            <a:r>
              <a:rPr lang="is-IS" sz="2400" dirty="0" smtClean="0">
                <a:solidFill>
                  <a:srgbClr val="000000"/>
                </a:solidFill>
                <a:latin typeface="Times"/>
                <a:cs typeface="Times"/>
              </a:rPr>
              <a:t>dæmiin</a:t>
            </a:r>
            <a:r>
              <a:rPr lang="en-US" sz="2400" dirty="0" err="1" smtClean="0">
                <a:solidFill>
                  <a:srgbClr val="000000"/>
                </a:solidFill>
                <a:latin typeface="Times"/>
                <a:cs typeface="Times"/>
              </a:rPr>
              <a:t>eɪʃən</a:t>
            </a:r>
            <a:r>
              <a:rPr lang="en-US" sz="2400" dirty="0" smtClean="0">
                <a:solidFill>
                  <a:srgbClr val="000000"/>
                </a:solidFill>
                <a:latin typeface="Times"/>
                <a:cs typeface="Times"/>
              </a:rPr>
              <a:t>    .0001</a:t>
            </a:r>
          </a:p>
          <a:p>
            <a:r>
              <a:rPr lang="en-US" sz="2400" dirty="0" smtClean="0">
                <a:solidFill>
                  <a:srgbClr val="000000"/>
                </a:solidFill>
                <a:latin typeface="Times"/>
                <a:cs typeface="Times"/>
              </a:rPr>
              <a:t>…                    </a:t>
            </a:r>
            <a:r>
              <a:rPr lang="en-US" sz="2400" dirty="0">
                <a:latin typeface="Times"/>
                <a:cs typeface="Times"/>
              </a:rPr>
              <a:t>… </a:t>
            </a:r>
            <a:r>
              <a:rPr lang="en-US" sz="2400" dirty="0" err="1">
                <a:latin typeface="Times"/>
                <a:cs typeface="Times"/>
              </a:rPr>
              <a:t>chomsky</a:t>
            </a:r>
            <a:r>
              <a:rPr lang="en-US" sz="2400" dirty="0">
                <a:latin typeface="Times"/>
                <a:cs typeface="Times"/>
              </a:rPr>
              <a:t>          </a:t>
            </a:r>
            <a:r>
              <a:rPr lang="en-US" sz="2400" dirty="0" smtClean="0">
                <a:latin typeface="Times"/>
                <a:cs typeface="Times"/>
              </a:rPr>
              <a:t>.000001</a:t>
            </a:r>
          </a:p>
          <a:p>
            <a:r>
              <a:rPr lang="en-US" sz="2400" dirty="0" smtClean="0">
                <a:latin typeface="Times"/>
                <a:cs typeface="Times"/>
              </a:rPr>
              <a:t>…                    </a:t>
            </a:r>
            <a:r>
              <a:rPr lang="en-US" sz="2400" dirty="0">
                <a:latin typeface="Times"/>
                <a:cs typeface="Times"/>
              </a:rPr>
              <a:t> </a:t>
            </a:r>
            <a:r>
              <a:rPr lang="en-US" sz="2400" dirty="0" smtClean="0">
                <a:latin typeface="Times"/>
                <a:cs typeface="Times"/>
              </a:rPr>
              <a:t>…</a:t>
            </a:r>
          </a:p>
          <a:p>
            <a:pPr algn="ctr"/>
            <a:endParaRPr lang="en-US" dirty="0"/>
          </a:p>
        </p:txBody>
      </p:sp>
      <p:sp>
        <p:nvSpPr>
          <p:cNvPr id="2" name="Title 1"/>
          <p:cNvSpPr>
            <a:spLocks noGrp="1"/>
          </p:cNvSpPr>
          <p:nvPr>
            <p:ph type="title"/>
          </p:nvPr>
        </p:nvSpPr>
        <p:spPr/>
        <p:txBody>
          <a:bodyPr/>
          <a:lstStyle/>
          <a:p>
            <a:r>
              <a:rPr lang="en-US" dirty="0" smtClean="0"/>
              <a:t>Exploring the Evaluation Metrics</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90</a:t>
            </a:fld>
            <a:endParaRPr lang="en-US"/>
          </a:p>
        </p:txBody>
      </p:sp>
      <p:sp>
        <p:nvSpPr>
          <p:cNvPr id="5" name="Content Placeholder 4"/>
          <p:cNvSpPr>
            <a:spLocks noGrp="1"/>
          </p:cNvSpPr>
          <p:nvPr>
            <p:ph idx="1"/>
          </p:nvPr>
        </p:nvSpPr>
        <p:spPr>
          <a:xfrm>
            <a:off x="287297" y="1600200"/>
            <a:ext cx="3874287" cy="5390315"/>
          </a:xfrm>
        </p:spPr>
        <p:txBody>
          <a:bodyPr>
            <a:normAutofit/>
          </a:bodyPr>
          <a:lstStyle/>
          <a:p>
            <a:r>
              <a:rPr lang="en-US" sz="2500" dirty="0" smtClean="0"/>
              <a:t>1-best error rate</a:t>
            </a:r>
          </a:p>
          <a:p>
            <a:pPr lvl="1"/>
            <a:r>
              <a:rPr lang="en-US" sz="2500" dirty="0" smtClean="0"/>
              <a:t>Is the 1-best correct?</a:t>
            </a:r>
          </a:p>
          <a:p>
            <a:r>
              <a:rPr lang="en-US" sz="2500" dirty="0" smtClean="0"/>
              <a:t>Cross Entropy</a:t>
            </a:r>
          </a:p>
          <a:p>
            <a:pPr lvl="1"/>
            <a:r>
              <a:rPr lang="en-US" sz="2500" dirty="0" smtClean="0"/>
              <a:t>What is the probability of the correct answer?</a:t>
            </a:r>
            <a:endParaRPr lang="en-US" sz="2500" b="1" dirty="0" smtClean="0"/>
          </a:p>
          <a:p>
            <a:r>
              <a:rPr lang="en-US" sz="2500" dirty="0" smtClean="0"/>
              <a:t>Expected Edit Distance</a:t>
            </a:r>
          </a:p>
          <a:p>
            <a:pPr lvl="1"/>
            <a:r>
              <a:rPr lang="en-US" sz="2500" dirty="0" smtClean="0"/>
              <a:t>How </a:t>
            </a:r>
            <a:r>
              <a:rPr lang="en-US" sz="2500" dirty="0"/>
              <a:t>close am I on average</a:t>
            </a:r>
            <a:r>
              <a:rPr lang="en-US" sz="2500" dirty="0" smtClean="0"/>
              <a:t>?</a:t>
            </a:r>
          </a:p>
          <a:p>
            <a:r>
              <a:rPr lang="en-US" sz="2500" dirty="0" smtClean="0"/>
              <a:t>Average over many training-test splits</a:t>
            </a:r>
          </a:p>
          <a:p>
            <a:pPr marL="457200" lvl="1" indent="0">
              <a:buNone/>
            </a:pPr>
            <a:endParaRPr lang="en-US" sz="2500" dirty="0" smtClean="0"/>
          </a:p>
          <a:p>
            <a:pPr lvl="1"/>
            <a:endParaRPr lang="en-US" sz="2500" dirty="0" smtClean="0"/>
          </a:p>
          <a:p>
            <a:pPr marL="457200" lvl="1" indent="0">
              <a:buNone/>
            </a:pPr>
            <a:endParaRPr lang="en-US" dirty="0"/>
          </a:p>
          <a:p>
            <a:pPr marL="457200" lvl="1" indent="0">
              <a:buNone/>
            </a:pPr>
            <a:endParaRPr lang="en-US" dirty="0"/>
          </a:p>
        </p:txBody>
      </p:sp>
      <p:sp>
        <p:nvSpPr>
          <p:cNvPr id="8" name="Oval 7"/>
          <p:cNvSpPr/>
          <p:nvPr/>
        </p:nvSpPr>
        <p:spPr>
          <a:xfrm>
            <a:off x="4269788" y="2350735"/>
            <a:ext cx="3912684" cy="3363985"/>
          </a:xfrm>
          <a:prstGeom prst="ellipse">
            <a:avLst/>
          </a:prstGeom>
          <a:noFill/>
          <a:ln w="38100">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624606"/>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German Results</a:t>
            </a:r>
            <a:endParaRPr lang="en-US" dirty="0"/>
          </a:p>
        </p:txBody>
      </p:sp>
      <p:sp>
        <p:nvSpPr>
          <p:cNvPr id="5" name="Slide Number Placeholder 4"/>
          <p:cNvSpPr>
            <a:spLocks noGrp="1"/>
          </p:cNvSpPr>
          <p:nvPr>
            <p:ph type="sldNum" sz="quarter" idx="12"/>
          </p:nvPr>
        </p:nvSpPr>
        <p:spPr/>
        <p:txBody>
          <a:bodyPr/>
          <a:lstStyle/>
          <a:p>
            <a:pPr>
              <a:defRPr/>
            </a:pPr>
            <a:fld id="{0E11CC8F-329F-8C41-AC6A-3ECAF67E5476}" type="slidenum">
              <a:rPr lang="en-US" smtClean="0"/>
              <a:pPr>
                <a:defRPr/>
              </a:pPr>
              <a:t>91</a:t>
            </a:fld>
            <a:endParaRPr lang="en-US"/>
          </a:p>
        </p:txBody>
      </p:sp>
      <p:pic>
        <p:nvPicPr>
          <p:cNvPr id="7" name="Picture 6"/>
          <p:cNvPicPr>
            <a:picLocks noChangeAspect="1"/>
          </p:cNvPicPr>
          <p:nvPr/>
        </p:nvPicPr>
        <p:blipFill>
          <a:blip r:embed="rId3"/>
          <a:stretch>
            <a:fillRect/>
          </a:stretch>
        </p:blipFill>
        <p:spPr>
          <a:xfrm>
            <a:off x="457200" y="1417637"/>
            <a:ext cx="7739584" cy="5038375"/>
          </a:xfrm>
          <a:prstGeom prst="rect">
            <a:avLst/>
          </a:prstGeom>
        </p:spPr>
      </p:pic>
      <p:pic>
        <p:nvPicPr>
          <p:cNvPr id="8" name="Picture 7"/>
          <p:cNvPicPr>
            <a:picLocks noChangeAspect="1"/>
          </p:cNvPicPr>
          <p:nvPr/>
        </p:nvPicPr>
        <p:blipFill>
          <a:blip r:embed="rId4"/>
          <a:stretch>
            <a:fillRect/>
          </a:stretch>
        </p:blipFill>
        <p:spPr>
          <a:xfrm>
            <a:off x="4684942" y="246709"/>
            <a:ext cx="4269660" cy="1685217"/>
          </a:xfrm>
          <a:prstGeom prst="rect">
            <a:avLst/>
          </a:prstGeom>
        </p:spPr>
      </p:pic>
      <p:sp>
        <p:nvSpPr>
          <p:cNvPr id="9" name="TextBox 8"/>
          <p:cNvSpPr txBox="1"/>
          <p:nvPr/>
        </p:nvSpPr>
        <p:spPr>
          <a:xfrm>
            <a:off x="6301533" y="3433305"/>
            <a:ext cx="2653070" cy="1246495"/>
          </a:xfrm>
          <a:prstGeom prst="rect">
            <a:avLst/>
          </a:prstGeom>
          <a:solidFill>
            <a:schemeClr val="bg1"/>
          </a:solidFill>
          <a:ln w="50800">
            <a:solidFill>
              <a:schemeClr val="tx1"/>
            </a:solidFill>
          </a:ln>
        </p:spPr>
        <p:txBody>
          <a:bodyPr wrap="square" rtlCol="0">
            <a:spAutoFit/>
          </a:bodyPr>
          <a:lstStyle/>
          <a:p>
            <a:pPr algn="ctr"/>
            <a:r>
              <a:rPr lang="en-US" sz="2500" dirty="0" smtClean="0">
                <a:latin typeface="Cambria"/>
                <a:cs typeface="Cambria"/>
              </a:rPr>
              <a:t>Error Bars with bootstrap resampling!</a:t>
            </a:r>
            <a:endParaRPr lang="en-US" sz="2500" b="1" dirty="0">
              <a:latin typeface="Cambria"/>
              <a:cs typeface="Cambria"/>
            </a:endParaRPr>
          </a:p>
        </p:txBody>
      </p:sp>
      <p:cxnSp>
        <p:nvCxnSpPr>
          <p:cNvPr id="10" name="Straight Arrow Connector 9"/>
          <p:cNvCxnSpPr/>
          <p:nvPr/>
        </p:nvCxnSpPr>
        <p:spPr>
          <a:xfrm flipH="1" flipV="1">
            <a:off x="5110920" y="3120302"/>
            <a:ext cx="1190612" cy="75263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4844401" y="4029736"/>
            <a:ext cx="1457131" cy="17247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110920" y="4453094"/>
            <a:ext cx="1190612" cy="564477"/>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709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CELEX Results</a:t>
            </a:r>
            <a:endParaRPr lang="en-US" dirty="0"/>
          </a:p>
        </p:txBody>
      </p:sp>
      <p:pic>
        <p:nvPicPr>
          <p:cNvPr id="4" name="Picture 3"/>
          <p:cNvPicPr>
            <a:picLocks noChangeAspect="1"/>
          </p:cNvPicPr>
          <p:nvPr/>
        </p:nvPicPr>
        <p:blipFill>
          <a:blip r:embed="rId3"/>
          <a:stretch>
            <a:fillRect/>
          </a:stretch>
        </p:blipFill>
        <p:spPr>
          <a:xfrm>
            <a:off x="457200" y="1196537"/>
            <a:ext cx="8180629" cy="5259477"/>
          </a:xfrm>
          <a:prstGeom prst="rect">
            <a:avLst/>
          </a:prstGeom>
        </p:spPr>
      </p:pic>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92</a:t>
            </a:fld>
            <a:endParaRPr lang="en-US"/>
          </a:p>
        </p:txBody>
      </p:sp>
    </p:spTree>
    <p:extLst>
      <p:ext uri="{BB962C8B-B14F-4D97-AF65-F5344CB8AC3E}">
        <p14:creationId xmlns:p14="http://schemas.microsoft.com/office/powerpoint/2010/main" val="1823735477"/>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Phonological Exercise Results</a:t>
            </a:r>
            <a:endParaRPr lang="en-US" dirty="0"/>
          </a:p>
        </p:txBody>
      </p:sp>
      <p:pic>
        <p:nvPicPr>
          <p:cNvPr id="4" name="Picture 3"/>
          <p:cNvPicPr>
            <a:picLocks noChangeAspect="1"/>
          </p:cNvPicPr>
          <p:nvPr/>
        </p:nvPicPr>
        <p:blipFill>
          <a:blip r:embed="rId2"/>
          <a:stretch>
            <a:fillRect/>
          </a:stretch>
        </p:blipFill>
        <p:spPr>
          <a:xfrm>
            <a:off x="0" y="2197100"/>
            <a:ext cx="9144000" cy="2451704"/>
          </a:xfrm>
          <a:prstGeom prst="rect">
            <a:avLst/>
          </a:prstGeom>
        </p:spPr>
      </p:pic>
      <p:sp>
        <p:nvSpPr>
          <p:cNvPr id="3" name="Slide Number Placeholder 2"/>
          <p:cNvSpPr>
            <a:spLocks noGrp="1"/>
          </p:cNvSpPr>
          <p:nvPr>
            <p:ph type="sldNum" sz="quarter" idx="12"/>
          </p:nvPr>
        </p:nvSpPr>
        <p:spPr/>
        <p:txBody>
          <a:bodyPr/>
          <a:lstStyle/>
          <a:p>
            <a:pPr>
              <a:defRPr/>
            </a:pPr>
            <a:fld id="{0E11CC8F-329F-8C41-AC6A-3ECAF67E5476}" type="slidenum">
              <a:rPr lang="en-US" smtClean="0"/>
              <a:pPr>
                <a:defRPr/>
              </a:pPr>
              <a:t>93</a:t>
            </a:fld>
            <a:endParaRPr lang="en-US"/>
          </a:p>
        </p:txBody>
      </p:sp>
    </p:spTree>
    <p:extLst>
      <p:ext uri="{BB962C8B-B14F-4D97-AF65-F5344CB8AC3E}">
        <p14:creationId xmlns:p14="http://schemas.microsoft.com/office/powerpoint/2010/main" val="2701521902"/>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presented a novel framework for computational phonology</a:t>
            </a:r>
          </a:p>
          <a:p>
            <a:r>
              <a:rPr lang="en-US" dirty="0" smtClean="0"/>
              <a:t>New datasets for research in the area</a:t>
            </a:r>
          </a:p>
          <a:p>
            <a:r>
              <a:rPr lang="en-US" dirty="0" smtClean="0"/>
              <a:t>A fair evaluation strategy for phonological learners</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94</a:t>
            </a:fld>
            <a:endParaRPr lang="en-US"/>
          </a:p>
        </p:txBody>
      </p:sp>
    </p:spTree>
    <p:extLst>
      <p:ext uri="{BB962C8B-B14F-4D97-AF65-F5344CB8AC3E}">
        <p14:creationId xmlns:p14="http://schemas.microsoft.com/office/powerpoint/2010/main" val="2528193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t>
            </a:r>
            <a:endParaRPr lang="en-US" dirty="0"/>
          </a:p>
        </p:txBody>
      </p:sp>
      <p:sp>
        <p:nvSpPr>
          <p:cNvPr id="3" name="Content Placeholder 2"/>
          <p:cNvSpPr>
            <a:spLocks noGrp="1"/>
          </p:cNvSpPr>
          <p:nvPr>
            <p:ph idx="1"/>
          </p:nvPr>
        </p:nvSpPr>
        <p:spPr/>
        <p:txBody>
          <a:bodyPr/>
          <a:lstStyle/>
          <a:p>
            <a:pPr marL="0" indent="0" algn="ctr">
              <a:buNone/>
            </a:pPr>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95</a:t>
            </a:fld>
            <a:endParaRPr lang="en-US"/>
          </a:p>
        </p:txBody>
      </p:sp>
    </p:spTree>
    <p:extLst>
      <p:ext uri="{BB962C8B-B14F-4D97-AF65-F5344CB8AC3E}">
        <p14:creationId xmlns:p14="http://schemas.microsoft.com/office/powerpoint/2010/main" val="2779794925"/>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Generative Model of Phonology</a:t>
            </a:r>
            <a:endParaRPr lang="en-US" dirty="0"/>
          </a:p>
        </p:txBody>
      </p:sp>
      <p:sp>
        <p:nvSpPr>
          <p:cNvPr id="3" name="Content Placeholder 2"/>
          <p:cNvSpPr>
            <a:spLocks noGrp="1"/>
          </p:cNvSpPr>
          <p:nvPr>
            <p:ph idx="1"/>
          </p:nvPr>
        </p:nvSpPr>
        <p:spPr>
          <a:xfrm>
            <a:off x="457200" y="1298108"/>
            <a:ext cx="8229600" cy="4525963"/>
          </a:xfrm>
        </p:spPr>
        <p:txBody>
          <a:bodyPr/>
          <a:lstStyle/>
          <a:p>
            <a:r>
              <a:rPr lang="en-US" sz="3000" dirty="0" smtClean="0"/>
              <a:t>A Directed Graphical Model of the lexicon</a:t>
            </a:r>
          </a:p>
        </p:txBody>
      </p:sp>
      <p:sp>
        <p:nvSpPr>
          <p:cNvPr id="4" name="Oval 3"/>
          <p:cNvSpPr/>
          <p:nvPr/>
        </p:nvSpPr>
        <p:spPr>
          <a:xfrm>
            <a:off x="2362860" y="547851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dirty="0">
                <a:solidFill>
                  <a:schemeClr val="accent1">
                    <a:lumMod val="60000"/>
                    <a:lumOff val="40000"/>
                  </a:schemeClr>
                </a:solidFill>
                <a:latin typeface="Calibri"/>
                <a:cs typeface="Calibri"/>
              </a:rPr>
              <a:t>dˌæmnˈ</a:t>
            </a:r>
            <a:r>
              <a:rPr lang="is-IS" dirty="0">
                <a:solidFill>
                  <a:srgbClr val="FF0000"/>
                </a:solidFill>
                <a:latin typeface="Calibri"/>
                <a:cs typeface="Calibri"/>
              </a:rPr>
              <a:t>eɪʃən</a:t>
            </a:r>
            <a:endParaRPr lang="en-US" dirty="0">
              <a:solidFill>
                <a:srgbClr val="FF0000"/>
              </a:solidFill>
              <a:latin typeface="Calibri"/>
              <a:cs typeface="Calibri"/>
            </a:endParaRPr>
          </a:p>
        </p:txBody>
      </p:sp>
      <p:sp>
        <p:nvSpPr>
          <p:cNvPr id="10" name="Oval 9"/>
          <p:cNvSpPr/>
          <p:nvPr/>
        </p:nvSpPr>
        <p:spPr>
          <a:xfrm>
            <a:off x="2428950"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000" dirty="0" smtClean="0">
                <a:solidFill>
                  <a:srgbClr val="37AAED"/>
                </a:solidFill>
                <a:latin typeface="Calibri"/>
                <a:cs typeface="Calibri"/>
              </a:rPr>
              <a:t>dæmn</a:t>
            </a:r>
            <a:r>
              <a:rPr lang="is-IS" sz="2000" dirty="0" smtClean="0">
                <a:solidFill>
                  <a:srgbClr val="FF0000"/>
                </a:solidFill>
                <a:latin typeface="Calibri"/>
                <a:cs typeface="Calibri"/>
              </a:rPr>
              <a:t>eɪʃən</a:t>
            </a:r>
            <a:endParaRPr lang="en-US" sz="2000" dirty="0">
              <a:solidFill>
                <a:srgbClr val="FF0000"/>
              </a:solidFill>
              <a:latin typeface="Calibri"/>
              <a:cs typeface="Calibri"/>
            </a:endParaRPr>
          </a:p>
        </p:txBody>
      </p:sp>
      <p:cxnSp>
        <p:nvCxnSpPr>
          <p:cNvPr id="18" name="Straight Arrow Connector 17"/>
          <p:cNvCxnSpPr/>
          <p:nvPr/>
        </p:nvCxnSpPr>
        <p:spPr>
          <a:xfrm>
            <a:off x="1491891" y="3343376"/>
            <a:ext cx="1311117"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0" idx="7"/>
          </p:cNvCxnSpPr>
          <p:nvPr/>
        </p:nvCxnSpPr>
        <p:spPr>
          <a:xfrm flipH="1">
            <a:off x="4106065" y="3343376"/>
            <a:ext cx="1520214" cy="655973"/>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411382" y="4727818"/>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7031364" y="5486565"/>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solidFill>
                  <a:srgbClr val="37AAED"/>
                </a:solidFill>
                <a:latin typeface="Calibri"/>
                <a:cs typeface="Calibri"/>
              </a:rPr>
              <a:t>rˌɛzɪgnˈ</a:t>
            </a:r>
            <a:r>
              <a:rPr lang="en-US" sz="1900" dirty="0" err="1" smtClean="0">
                <a:solidFill>
                  <a:srgbClr val="FF0000"/>
                </a:solidFill>
                <a:latin typeface="Calibri"/>
                <a:cs typeface="Calibri"/>
              </a:rPr>
              <a:t>eɪʃən</a:t>
            </a:r>
            <a:endParaRPr lang="en-US" sz="1900" dirty="0">
              <a:solidFill>
                <a:srgbClr val="FF0000"/>
              </a:solidFill>
              <a:latin typeface="Calibri"/>
              <a:cs typeface="Calibri"/>
            </a:endParaRPr>
          </a:p>
        </p:txBody>
      </p:sp>
      <p:sp>
        <p:nvSpPr>
          <p:cNvPr id="29" name="Oval 28"/>
          <p:cNvSpPr/>
          <p:nvPr/>
        </p:nvSpPr>
        <p:spPr>
          <a:xfrm>
            <a:off x="86311"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31" name="Oval 30"/>
          <p:cNvSpPr/>
          <p:nvPr/>
        </p:nvSpPr>
        <p:spPr>
          <a:xfrm>
            <a:off x="6945054" y="3875920"/>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solidFill>
                  <a:srgbClr val="37AAED"/>
                </a:solidFill>
                <a:latin typeface="Calibri"/>
                <a:cs typeface="Calibri"/>
              </a:rPr>
              <a:t>rizajgn</a:t>
            </a:r>
            <a:r>
              <a:rPr lang="en-US" sz="2000" dirty="0" err="1" smtClean="0">
                <a:solidFill>
                  <a:srgbClr val="FF0000"/>
                </a:solidFill>
                <a:latin typeface="Calibri"/>
                <a:cs typeface="Calibri"/>
              </a:rPr>
              <a:t>eɪʃən</a:t>
            </a:r>
            <a:endParaRPr lang="en-US" sz="2000" dirty="0">
              <a:solidFill>
                <a:srgbClr val="FF0000"/>
              </a:solidFill>
              <a:latin typeface="Calibri"/>
              <a:cs typeface="Calibri"/>
            </a:endParaRPr>
          </a:p>
        </p:txBody>
      </p:sp>
      <p:sp>
        <p:nvSpPr>
          <p:cNvPr id="32" name="Oval 31"/>
          <p:cNvSpPr/>
          <p:nvPr/>
        </p:nvSpPr>
        <p:spPr>
          <a:xfrm>
            <a:off x="172621"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eɪʃən</a:t>
            </a:r>
            <a:endParaRPr lang="en-US" sz="2500" dirty="0">
              <a:solidFill>
                <a:srgbClr val="FF0000"/>
              </a:solidFill>
              <a:latin typeface="Calibri"/>
              <a:cs typeface="Calibri"/>
            </a:endParaRPr>
          </a:p>
        </p:txBody>
      </p:sp>
      <p:sp>
        <p:nvSpPr>
          <p:cNvPr id="34" name="Oval 33"/>
          <p:cNvSpPr/>
          <p:nvPr/>
        </p:nvSpPr>
        <p:spPr>
          <a:xfrm>
            <a:off x="4730157" y="2500553"/>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dæmn</a:t>
            </a:r>
            <a:endParaRPr lang="en-US" sz="2500" dirty="0">
              <a:solidFill>
                <a:srgbClr val="37AAED"/>
              </a:solidFill>
              <a:latin typeface="Calibri"/>
              <a:cs typeface="Calibri"/>
            </a:endParaRPr>
          </a:p>
        </p:txBody>
      </p:sp>
      <p:cxnSp>
        <p:nvCxnSpPr>
          <p:cNvPr id="35" name="Straight Arrow Connector 34"/>
          <p:cNvCxnSpPr/>
          <p:nvPr/>
        </p:nvCxnSpPr>
        <p:spPr>
          <a:xfrm flipH="1">
            <a:off x="1164466" y="3218919"/>
            <a:ext cx="1638542" cy="658029"/>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753914" y="3219947"/>
            <a:ext cx="3254479" cy="780430"/>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8013796" y="3342348"/>
            <a:ext cx="0"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5"/>
            <a:endCxn id="31" idx="1"/>
          </p:cNvCxnSpPr>
          <p:nvPr/>
        </p:nvCxnSpPr>
        <p:spPr>
          <a:xfrm>
            <a:off x="1849736" y="3219947"/>
            <a:ext cx="5383066" cy="77940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149726" y="4718743"/>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975779" y="471720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67294" y="5488608"/>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37AAED"/>
                </a:solidFill>
                <a:latin typeface="Calibri"/>
                <a:cs typeface="Calibri"/>
              </a:rPr>
              <a:t>dˈæm</a:t>
            </a: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42" name="Oval 41"/>
          <p:cNvSpPr/>
          <p:nvPr/>
        </p:nvSpPr>
        <p:spPr>
          <a:xfrm>
            <a:off x="4728687" y="5478229"/>
            <a:ext cx="1964863" cy="84282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a:solidFill>
                  <a:srgbClr val="37AAED"/>
                </a:solidFill>
                <a:latin typeface="Calibri"/>
                <a:cs typeface="Calibri"/>
              </a:rPr>
              <a:t>rizˈajn</a:t>
            </a:r>
            <a:r>
              <a:rPr lang="en-US" sz="2500" dirty="0" err="1">
                <a:solidFill>
                  <a:srgbClr val="FF0000"/>
                </a:solidFill>
                <a:latin typeface="Calibri"/>
                <a:cs typeface="Calibri"/>
              </a:rPr>
              <a:t>z</a:t>
            </a:r>
            <a:endParaRPr lang="en-US" sz="2500" dirty="0">
              <a:solidFill>
                <a:srgbClr val="FF0000"/>
              </a:solidFill>
              <a:latin typeface="Calibri"/>
              <a:cs typeface="Calibri"/>
            </a:endParaRPr>
          </a:p>
        </p:txBody>
      </p:sp>
      <p:sp>
        <p:nvSpPr>
          <p:cNvPr id="43" name="Oval 42"/>
          <p:cNvSpPr/>
          <p:nvPr/>
        </p:nvSpPr>
        <p:spPr>
          <a:xfrm>
            <a:off x="4643847" y="3876948"/>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chemeClr val="accent1">
                    <a:lumMod val="60000"/>
                    <a:lumOff val="40000"/>
                  </a:schemeClr>
                </a:solidFill>
                <a:latin typeface="Calibri"/>
                <a:cs typeface="Calibri"/>
              </a:rPr>
              <a:t>rizajgn</a:t>
            </a:r>
            <a:r>
              <a:rPr lang="en-US" sz="2500" dirty="0" err="1" smtClean="0">
                <a:solidFill>
                  <a:srgbClr val="FF0000"/>
                </a:solidFill>
                <a:latin typeface="Calibri"/>
                <a:cs typeface="Calibri"/>
              </a:rPr>
              <a:t>z</a:t>
            </a:r>
            <a:endParaRPr lang="en-US" sz="2500" dirty="0">
              <a:solidFill>
                <a:srgbClr val="FF0000"/>
              </a:solidFill>
              <a:latin typeface="Calibri"/>
              <a:cs typeface="Calibri"/>
            </a:endParaRPr>
          </a:p>
        </p:txBody>
      </p:sp>
      <p:sp>
        <p:nvSpPr>
          <p:cNvPr id="44" name="Oval 43"/>
          <p:cNvSpPr/>
          <p:nvPr/>
        </p:nvSpPr>
        <p:spPr>
          <a:xfrm>
            <a:off x="7031364" y="2499525"/>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err="1" smtClean="0">
                <a:solidFill>
                  <a:srgbClr val="37AAED"/>
                </a:solidFill>
                <a:latin typeface="Calibri"/>
                <a:cs typeface="Calibri"/>
              </a:rPr>
              <a:t>rizajgn</a:t>
            </a:r>
            <a:endParaRPr lang="en-US" sz="2500" dirty="0">
              <a:solidFill>
                <a:srgbClr val="37AAED"/>
              </a:solidFill>
              <a:latin typeface="Calibri"/>
              <a:cs typeface="Calibri"/>
            </a:endParaRPr>
          </a:p>
        </p:txBody>
      </p:sp>
      <p:cxnSp>
        <p:nvCxnSpPr>
          <p:cNvPr id="45" name="Straight Arrow Connector 44"/>
          <p:cNvCxnSpPr/>
          <p:nvPr/>
        </p:nvCxnSpPr>
        <p:spPr>
          <a:xfrm>
            <a:off x="3523879" y="3343376"/>
            <a:ext cx="1745659" cy="53357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4" idx="3"/>
          </p:cNvCxnSpPr>
          <p:nvPr/>
        </p:nvCxnSpPr>
        <p:spPr>
          <a:xfrm flipH="1">
            <a:off x="5778679" y="3218919"/>
            <a:ext cx="1540433" cy="65700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629193" y="4758984"/>
            <a:ext cx="14740" cy="75977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2541447" y="2458364"/>
            <a:ext cx="1964863" cy="842823"/>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is-IS" sz="2500" dirty="0" smtClean="0">
                <a:solidFill>
                  <a:srgbClr val="FF0000"/>
                </a:solidFill>
                <a:latin typeface="Calibri"/>
                <a:cs typeface="Calibri"/>
              </a:rPr>
              <a:t>z</a:t>
            </a:r>
            <a:endParaRPr lang="en-US" sz="2500" dirty="0">
              <a:solidFill>
                <a:srgbClr val="FF0000"/>
              </a:solidFill>
              <a:latin typeface="Calibri"/>
              <a:cs typeface="Calibri"/>
            </a:endParaRPr>
          </a:p>
        </p:txBody>
      </p:sp>
      <p:sp>
        <p:nvSpPr>
          <p:cNvPr id="11" name="Slide Number Placeholder 10"/>
          <p:cNvSpPr>
            <a:spLocks noGrp="1"/>
          </p:cNvSpPr>
          <p:nvPr>
            <p:ph type="sldNum" sz="quarter" idx="12"/>
          </p:nvPr>
        </p:nvSpPr>
        <p:spPr/>
        <p:txBody>
          <a:bodyPr/>
          <a:lstStyle/>
          <a:p>
            <a:pPr>
              <a:defRPr/>
            </a:pPr>
            <a:fld id="{0E11CC8F-329F-8C41-AC6A-3ECAF67E5476}" type="slidenum">
              <a:rPr lang="en-US" smtClean="0"/>
              <a:pPr>
                <a:defRPr/>
              </a:pPr>
              <a:t>96</a:t>
            </a:fld>
            <a:endParaRPr lang="en-US"/>
          </a:p>
        </p:txBody>
      </p:sp>
    </p:spTree>
    <p:extLst>
      <p:ext uri="{BB962C8B-B14F-4D97-AF65-F5344CB8AC3E}">
        <p14:creationId xmlns:p14="http://schemas.microsoft.com/office/powerpoint/2010/main" val="135435829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 UR Recovery</a:t>
            </a:r>
            <a:endParaRPr lang="en-US" dirty="0"/>
          </a:p>
        </p:txBody>
      </p:sp>
      <p:sp>
        <p:nvSpPr>
          <p:cNvPr id="4" name="Slide Number Placeholder 3"/>
          <p:cNvSpPr>
            <a:spLocks noGrp="1"/>
          </p:cNvSpPr>
          <p:nvPr>
            <p:ph type="sldNum" sz="quarter" idx="12"/>
          </p:nvPr>
        </p:nvSpPr>
        <p:spPr/>
        <p:txBody>
          <a:bodyPr/>
          <a:lstStyle/>
          <a:p>
            <a:pPr>
              <a:defRPr/>
            </a:pPr>
            <a:fld id="{0E11CC8F-329F-8C41-AC6A-3ECAF67E5476}" type="slidenum">
              <a:rPr lang="en-US" smtClean="0"/>
              <a:pPr>
                <a:defRPr/>
              </a:pPr>
              <a:t>97</a:t>
            </a:fld>
            <a:endParaRPr lang="en-US"/>
          </a:p>
        </p:txBody>
      </p:sp>
      <p:pic>
        <p:nvPicPr>
          <p:cNvPr id="5" name="Picture 4"/>
          <p:cNvPicPr>
            <a:picLocks noChangeAspect="1"/>
          </p:cNvPicPr>
          <p:nvPr/>
        </p:nvPicPr>
        <p:blipFill>
          <a:blip r:embed="rId3"/>
          <a:stretch>
            <a:fillRect/>
          </a:stretch>
        </p:blipFill>
        <p:spPr>
          <a:xfrm>
            <a:off x="0" y="1518590"/>
            <a:ext cx="9144000" cy="4064000"/>
          </a:xfrm>
          <a:prstGeom prst="rect">
            <a:avLst/>
          </a:prstGeom>
        </p:spPr>
      </p:pic>
    </p:spTree>
    <p:extLst>
      <p:ext uri="{BB962C8B-B14F-4D97-AF65-F5344CB8AC3E}">
        <p14:creationId xmlns:p14="http://schemas.microsoft.com/office/powerpoint/2010/main" val="24323957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HU Theme">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19390</TotalTime>
  <Words>5288</Words>
  <Application>Microsoft Macintosh PowerPoint</Application>
  <PresentationFormat>On-screen Show (4:3)</PresentationFormat>
  <Paragraphs>2165</Paragraphs>
  <Slides>97</Slides>
  <Notes>71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JHU Theme</vt:lpstr>
      <vt:lpstr>Microsoft Equation</vt:lpstr>
      <vt:lpstr>[TACL] Modeling Word Forms Using Latent Underlying Morphs and Phonology</vt:lpstr>
      <vt:lpstr>What is Phonology?</vt:lpstr>
      <vt:lpstr>What is Phonology?</vt:lpstr>
      <vt:lpstr>What is Phonology?</vt:lpstr>
      <vt:lpstr>What is Phonology?</vt:lpstr>
      <vt:lpstr>What is Phonology?</vt:lpstr>
      <vt:lpstr>What is Phonology?</vt:lpstr>
      <vt:lpstr>What is Phonology?</vt:lpstr>
      <vt:lpstr>What is Phonology?</vt:lpstr>
      <vt:lpstr>Q: What do phonologists do?</vt:lpstr>
      <vt:lpstr>A Phonological Exercise</vt:lpstr>
      <vt:lpstr>A Phonological Exercise</vt:lpstr>
      <vt:lpstr>A Phonological Exercise</vt:lpstr>
      <vt:lpstr>A Phonological Exercise</vt:lpstr>
      <vt:lpstr>A Phonological Exercise</vt:lpstr>
      <vt:lpstr>A Phonological Exercise</vt:lpstr>
      <vt:lpstr>A Phonological Exercise</vt:lpstr>
      <vt:lpstr>A Phonological Exercise</vt:lpstr>
      <vt:lpstr>A Model of Phonology</vt:lpstr>
      <vt:lpstr>A Phonological Exercise</vt:lpstr>
      <vt:lpstr>A Phonological Exercise</vt:lpstr>
      <vt:lpstr>A Phonological Exercise</vt:lpstr>
      <vt:lpstr>A Model of Phonology</vt:lpstr>
      <vt:lpstr>A Model of Phonology</vt:lpstr>
      <vt:lpstr>Generative Phonology</vt:lpstr>
      <vt:lpstr>Why this matters</vt:lpstr>
      <vt:lpstr>A Probability Model </vt:lpstr>
      <vt:lpstr>The Generative Story</vt:lpstr>
      <vt:lpstr>Why Probability?</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Phonology as an Edit Process</vt:lpstr>
      <vt:lpstr>Phonological Attributes</vt:lpstr>
      <vt:lpstr>Phonology as an Edit Process</vt:lpstr>
      <vt:lpstr>Phonology as an Edit Process</vt:lpstr>
      <vt:lpstr>Phonology as an Edit Process</vt:lpstr>
      <vt:lpstr>Phonology as an Edit Process</vt:lpstr>
      <vt:lpstr>Outline</vt:lpstr>
      <vt:lpstr>A Generative Model of Phonology</vt:lpstr>
      <vt:lpstr>A Generative Model of Phonology</vt:lpstr>
      <vt:lpstr>A Generative Model of Phonology</vt:lpstr>
      <vt:lpstr>A Generative Model of Phonology</vt:lpstr>
      <vt:lpstr>A Generative Model of Phonology</vt:lpstr>
      <vt:lpstr>A Generative Model of Phonology</vt:lpstr>
      <vt:lpstr>A Generative Model of Phonology</vt:lpstr>
      <vt:lpstr>A Generative Model of Phonology</vt:lpstr>
      <vt:lpstr>A Generative Model of Phonology</vt:lpstr>
      <vt:lpstr>A Generative Model of Phonology</vt:lpstr>
      <vt:lpstr>Graphical models are flexible</vt:lpstr>
      <vt:lpstr>A Generative Model of Phonology</vt:lpstr>
      <vt:lpstr>A Generative Model of Phonology</vt:lpstr>
      <vt:lpstr>A Generative Model of Phonology</vt:lpstr>
      <vt:lpstr>A Generative Model of Phonology</vt:lpstr>
      <vt:lpstr>A Generative Model of Phonology</vt:lpstr>
      <vt:lpstr>A Generative Model of Phonology</vt:lpstr>
      <vt:lpstr>Discovering the Underlying Forms = Inference in a Graphical Model </vt:lpstr>
      <vt:lpstr>Discovering the Underlying Forms = Inference in a Graphical Model </vt:lpstr>
      <vt:lpstr>Belief Propagation (BP) in a Nutshell</vt:lpstr>
      <vt:lpstr>Belief Propagation (BP) in a Nutshell</vt:lpstr>
      <vt:lpstr>Belief Propagation (BP) in a Nutshell</vt:lpstr>
      <vt:lpstr>Belief Propagation (BP) in a Nutshell</vt:lpstr>
      <vt:lpstr>Belief Propagation (BP) in a Nutshell</vt:lpstr>
      <vt:lpstr>Belief Propagation (BP) in a Nutshell</vt:lpstr>
      <vt:lpstr>Belief Propagation (BP) in a Nutshell</vt:lpstr>
      <vt:lpstr>Belief Propagation (BP) in a Nutshell</vt:lpstr>
      <vt:lpstr>Training the Model</vt:lpstr>
      <vt:lpstr>Datasets</vt:lpstr>
      <vt:lpstr>A Generative Model of Phonology</vt:lpstr>
      <vt:lpstr>A Generative Model of Phonology</vt:lpstr>
      <vt:lpstr>Evaluation</vt:lpstr>
      <vt:lpstr>Exploring the Evaluation Metrics</vt:lpstr>
      <vt:lpstr>Exploring the Evaluation Metrics</vt:lpstr>
      <vt:lpstr>Exploring the Evaluation Metrics</vt:lpstr>
      <vt:lpstr>Exploring the Evaluation Metrics</vt:lpstr>
      <vt:lpstr>German Results</vt:lpstr>
      <vt:lpstr>CELEX Results</vt:lpstr>
      <vt:lpstr>Phonological Exercise Results</vt:lpstr>
      <vt:lpstr>Conclusion</vt:lpstr>
      <vt:lpstr>Fin</vt:lpstr>
      <vt:lpstr>A Generative Model of Phonology</vt:lpstr>
      <vt:lpstr>Gold UR Recovery</vt:lpstr>
    </vt:vector>
  </TitlesOfParts>
  <Company>Human Language Technology Center of Excellence, Johns Hopkins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Deck</dc:title>
  <dc:creator>Benjamin Van Durme</dc:creator>
  <cp:lastModifiedBy>Ryan Cotterell</cp:lastModifiedBy>
  <cp:revision>525</cp:revision>
  <cp:lastPrinted>2015-05-29T01:35:20Z</cp:lastPrinted>
  <dcterms:created xsi:type="dcterms:W3CDTF">2014-05-05T18:24:13Z</dcterms:created>
  <dcterms:modified xsi:type="dcterms:W3CDTF">2015-11-17T23:48:24Z</dcterms:modified>
</cp:coreProperties>
</file>