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AE200E8-66CE-4456-A9D8-1813482642C2}">
  <a:tblStyle styleId="{2AE200E8-66CE-4456-A9D8-1813482642C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8" name="Shape 68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2" name="Shape 3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Shape 3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8154887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49" name="Shape 49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Shape 5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ivri/dmorp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2225" y="2804150"/>
            <a:ext cx="9144000" cy="233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ctrTitle"/>
          </p:nvPr>
        </p:nvSpPr>
        <p:spPr>
          <a:xfrm>
            <a:off x="60975" y="1775225"/>
            <a:ext cx="8759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Context-Aware Derivation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Prediction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976088" y="306218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Ekaterina Vylomova, Ryan Cotterell, Tim Baldwin, Trevor Cohn</a:t>
            </a:r>
          </a:p>
        </p:txBody>
      </p:sp>
      <p:pic>
        <p:nvPicPr>
          <p:cNvPr descr="jhulogo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650" y="3495099"/>
            <a:ext cx="2949182" cy="1527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_of_Melb_logo.jpg"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5" y="3495099"/>
            <a:ext cx="4577173" cy="15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4"/>
                </a:solidFill>
              </a:rPr>
              <a:t>How well we can predict derivations directly from the context?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20450" y="1889450"/>
            <a:ext cx="8876400" cy="213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. . the ergometer ’s inability to properly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  <a:r>
              <a:rPr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larger rowers drag on a boat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. . . this </a:t>
            </a:r>
            <a:r>
              <a:rPr i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package is based on Simula 's object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                           oriented features and its coroutine concept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. . . Bay pilots trained for the visit on a </a:t>
            </a:r>
            <a:r>
              <a:rPr i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at the California Maritime Academy . .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4"/>
                </a:solidFill>
              </a:rPr>
              <a:t>How well we can predict derivations directly from the context?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8" name="Shape 198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20450" y="1889450"/>
            <a:ext cx="8876400" cy="213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. . the ergometer ’s inability to properly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  <a:r>
              <a:rPr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larger rowers drag on a boat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. . . this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SIMULATION</a:t>
            </a: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package is based on Simula 's object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                           oriented features and its coroutine concept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. . . Bay pilots trained for the visit on a </a:t>
            </a:r>
            <a:r>
              <a:rPr i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at the California Maritime Academy . .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4"/>
                </a:solidFill>
              </a:rPr>
              <a:t>How well we can predict derivations directly from the context?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7" name="Shape 207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20450" y="1889450"/>
            <a:ext cx="8876400" cy="213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. . the ergometer ’s inability to properly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  <a:r>
              <a:rPr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larger rowers drag on a boat . . 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. . . 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his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SIMULATION</a:t>
            </a: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package is based on Simula 's object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                           oriented features and its coroutine concept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. . . Bay pilots trained for the visit on a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SIMULATOR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at the California Maritime Academy . .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BASELINE : 3-gram Modified KN smoothing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5" name="Shape 215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80450" y="129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{2AE200E8-66CE-4456-A9D8-1813482642C2}</a:tableStyleId>
              </a:tblPr>
              <a:tblGrid>
                <a:gridCol w="988725"/>
                <a:gridCol w="1513175"/>
                <a:gridCol w="5718575"/>
                <a:gridCol w="755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47.9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-50.0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-49.0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-49.5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-46.1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-48.9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SIMULATORS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-50.7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7" name="Shape 217"/>
          <p:cNvSpPr txBox="1"/>
          <p:nvPr/>
        </p:nvSpPr>
        <p:spPr>
          <a:xfrm>
            <a:off x="8236400" y="940325"/>
            <a:ext cx="715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log 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BASELINE : 3-gram Modified KN smoothing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4" name="Shape 224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80450" y="129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{2AE200E8-66CE-4456-A9D8-1813482642C2}</a:tableStyleId>
              </a:tblPr>
              <a:tblGrid>
                <a:gridCol w="988725"/>
                <a:gridCol w="1513175"/>
                <a:gridCol w="5718575"/>
                <a:gridCol w="755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-47.9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-50.0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-49.0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-49.5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-46.1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-48.9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SIMULATORS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is based on Simula 's object oriented features 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-50.7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6" name="Shape 226"/>
          <p:cNvSpPr txBox="1"/>
          <p:nvPr/>
        </p:nvSpPr>
        <p:spPr>
          <a:xfrm>
            <a:off x="8236400" y="940325"/>
            <a:ext cx="715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log 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29875"/>
            <a:ext cx="8074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Char char="➔"/>
            </a:pPr>
            <a:r>
              <a:rPr lang="en" sz="2000"/>
              <a:t>English Verb Nominalizations only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➔"/>
            </a:pPr>
            <a:r>
              <a:rPr lang="en" sz="2000"/>
              <a:t>CELEX: &lt;accusation, accuse+ation&gt;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000"/>
              <a:t>24 </a:t>
            </a:r>
            <a:r>
              <a:rPr lang="en" sz="2000"/>
              <a:t>suffix classes / </a:t>
            </a:r>
            <a:r>
              <a:rPr b="1" lang="en" sz="2000"/>
              <a:t>1,456 </a:t>
            </a:r>
            <a:r>
              <a:rPr lang="en" sz="2000"/>
              <a:t>base lemmas / </a:t>
            </a:r>
            <a:r>
              <a:rPr b="1" lang="en" sz="2000"/>
              <a:t>3,079 </a:t>
            </a:r>
            <a:r>
              <a:rPr lang="en" sz="2000"/>
              <a:t>unique lemma pairs</a:t>
            </a:r>
          </a:p>
          <a:p>
            <a:pPr indent="-355600" lvl="0" marL="457200">
              <a:spcBef>
                <a:spcPts val="0"/>
              </a:spcBef>
              <a:buSzPct val="100000"/>
              <a:buFont typeface="Oswald"/>
              <a:buChar char="➔"/>
            </a:pPr>
            <a:r>
              <a:rPr lang="en" sz="2000"/>
              <a:t>Contexts:</a:t>
            </a:r>
            <a:r>
              <a:rPr b="1" lang="en" sz="2000"/>
              <a:t> 107,041 </a:t>
            </a:r>
            <a:r>
              <a:rPr lang="en" sz="2000"/>
              <a:t>contextual instances from English Wikipedia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➔"/>
            </a:pPr>
            <a:r>
              <a:rPr lang="en" sz="2000"/>
              <a:t>Pre-trained word embeddings: word2vec trained on Google News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4" name="Shape 234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THE MODEL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1" name="Shape 241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pic>
        <p:nvPicPr>
          <p:cNvPr descr="arch1-1.png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00" y="915800"/>
            <a:ext cx="1920850" cy="39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			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2-1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00" y="932775"/>
            <a:ext cx="2770549" cy="38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THE MODEL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1" name="Shape 251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3-1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00" y="932775"/>
            <a:ext cx="3960124" cy="38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THE MODEL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0" name="Shape 260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							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4-1.png"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00" y="932775"/>
            <a:ext cx="3994099" cy="38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THE MODEL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9" name="Shape 269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SIGMORPHON SHARED TASK ON INFLECTION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/>
              <a:t>run + </a:t>
            </a:r>
            <a:r>
              <a:rPr lang="en" sz="2400"/>
              <a:t>PRESENT PARTICIPLE </a:t>
            </a:r>
            <a:r>
              <a:rPr i="1" lang="en" sz="2400"/>
              <a:t>                 running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422600" y="1518525"/>
            <a:ext cx="70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5" name="Shape 9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" name="Shape 96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5-1.pn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99" y="932775"/>
            <a:ext cx="3994099" cy="388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THE MODEL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8" name="Shape 278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6-1.png"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00" y="932775"/>
            <a:ext cx="3994099" cy="38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THE MODEL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7" name="Shape 287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-1.png"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00" y="932775"/>
            <a:ext cx="3994099" cy="38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THE MODEL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6" name="Shape 296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8-1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50" y="885550"/>
            <a:ext cx="4209399" cy="39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THE MODEL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5" name="Shape 305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uracy.png"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00" y="331387"/>
            <a:ext cx="7290750" cy="45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Accuracy For Predicted Lemmas (inc. bases)</a:t>
            </a:r>
          </a:p>
        </p:txBody>
      </p:sp>
      <p:sp>
        <p:nvSpPr>
          <p:cNvPr id="313" name="Shape 313"/>
          <p:cNvSpPr/>
          <p:nvPr/>
        </p:nvSpPr>
        <p:spPr>
          <a:xfrm>
            <a:off x="5039075" y="4025675"/>
            <a:ext cx="2304000" cy="79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5" name="Shape 315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316" name="Shape 316"/>
          <p:cNvSpPr txBox="1"/>
          <p:nvPr/>
        </p:nvSpPr>
        <p:spPr>
          <a:xfrm rot="-1722905">
            <a:off x="1090040" y="4258452"/>
            <a:ext cx="1062119" cy="39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</a:p>
        </p:txBody>
      </p:sp>
      <p:sp>
        <p:nvSpPr>
          <p:cNvPr id="317" name="Shape 317"/>
          <p:cNvSpPr txBox="1"/>
          <p:nvPr/>
        </p:nvSpPr>
        <p:spPr>
          <a:xfrm rot="-1723122">
            <a:off x="2135413" y="4258453"/>
            <a:ext cx="1013923" cy="39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Base Only</a:t>
            </a:r>
          </a:p>
        </p:txBody>
      </p:sp>
      <p:sp>
        <p:nvSpPr>
          <p:cNvPr id="318" name="Shape 318"/>
          <p:cNvSpPr txBox="1"/>
          <p:nvPr/>
        </p:nvSpPr>
        <p:spPr>
          <a:xfrm rot="-1722939">
            <a:off x="3219034" y="4258454"/>
            <a:ext cx="925981" cy="39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CTX Only</a:t>
            </a:r>
          </a:p>
        </p:txBody>
      </p:sp>
      <p:sp>
        <p:nvSpPr>
          <p:cNvPr id="319" name="Shape 319"/>
          <p:cNvSpPr txBox="1"/>
          <p:nvPr/>
        </p:nvSpPr>
        <p:spPr>
          <a:xfrm rot="-1722905">
            <a:off x="4040940" y="4258452"/>
            <a:ext cx="1062119" cy="39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Base+CTX</a:t>
            </a:r>
          </a:p>
        </p:txBody>
      </p:sp>
      <p:sp>
        <p:nvSpPr>
          <p:cNvPr id="320" name="Shape 320"/>
          <p:cNvSpPr txBox="1"/>
          <p:nvPr/>
        </p:nvSpPr>
        <p:spPr>
          <a:xfrm rot="-1722905">
            <a:off x="5068265" y="4258452"/>
            <a:ext cx="1062119" cy="39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Base+CTX</a:t>
            </a:r>
          </a:p>
        </p:txBody>
      </p:sp>
      <p:sp>
        <p:nvSpPr>
          <p:cNvPr id="321" name="Shape 321"/>
          <p:cNvSpPr txBox="1"/>
          <p:nvPr/>
        </p:nvSpPr>
        <p:spPr>
          <a:xfrm rot="-1722707">
            <a:off x="5688297" y="4352274"/>
            <a:ext cx="676930" cy="3385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+POS</a:t>
            </a:r>
          </a:p>
        </p:txBody>
      </p:sp>
      <p:sp>
        <p:nvSpPr>
          <p:cNvPr id="322" name="Shape 322"/>
          <p:cNvSpPr txBox="1"/>
          <p:nvPr/>
        </p:nvSpPr>
        <p:spPr>
          <a:xfrm rot="-1722905">
            <a:off x="6337340" y="4258452"/>
            <a:ext cx="1062119" cy="39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Base+CTX</a:t>
            </a:r>
          </a:p>
        </p:txBody>
      </p:sp>
      <p:sp>
        <p:nvSpPr>
          <p:cNvPr id="323" name="Shape 323"/>
          <p:cNvSpPr txBox="1"/>
          <p:nvPr/>
        </p:nvSpPr>
        <p:spPr>
          <a:xfrm rot="-1721561">
            <a:off x="6714866" y="4423894"/>
            <a:ext cx="1001017" cy="1953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+POS+SD</a:t>
            </a:r>
          </a:p>
        </p:txBody>
      </p:sp>
      <p:sp>
        <p:nvSpPr>
          <p:cNvPr id="324" name="Shape 324"/>
          <p:cNvSpPr/>
          <p:nvPr/>
        </p:nvSpPr>
        <p:spPr>
          <a:xfrm>
            <a:off x="4929200" y="4478000"/>
            <a:ext cx="203100" cy="3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ne-1.png"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300" y="1130600"/>
            <a:ext cx="5718776" cy="376314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ERROR ANALYSIS: ambiguity and vagueness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3" name="Shape 333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 ANALYSIS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1" name="Shape 341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19175" y="1200900"/>
            <a:ext cx="7375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43" name="Shape 343"/>
          <p:cNvGraphicFramePr/>
          <p:nvPr/>
        </p:nvGraphicFramePr>
        <p:xfrm>
          <a:off x="363075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{2AE200E8-66CE-4456-A9D8-1813482642C2}</a:tableStyleId>
              </a:tblPr>
              <a:tblGrid>
                <a:gridCol w="4183125"/>
                <a:gridCol w="4183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 (Context of ...)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Predicted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 Variety of Forms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studint, studion,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studyant, student</a:t>
                      </a: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Especially in Split Lexicon Setting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trailer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trailer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trailation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trailment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 ANALYSIS</a:t>
            </a: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1" name="Shape 351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419175" y="1200900"/>
            <a:ext cx="7375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363075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{2AE200E8-66CE-4456-A9D8-1813482642C2}</a:tableStyleId>
              </a:tblPr>
              <a:tblGrid>
                <a:gridCol w="4183125"/>
                <a:gridCol w="4183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 (Context of ...)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Predicted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Lack of Forms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government and governance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government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Bias Towards Productive Suffixes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stoppage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stoption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NONCE WORDS</a:t>
            </a: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1" name="Shape 361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graphicFrame>
        <p:nvGraphicFramePr>
          <p:cNvPr id="362" name="Shape 362"/>
          <p:cNvGraphicFramePr/>
          <p:nvPr/>
        </p:nvGraphicFramePr>
        <p:xfrm>
          <a:off x="485187" y="61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{2AE200E8-66CE-4456-A9D8-1813482642C2}</a:tableStyleId>
              </a:tblPr>
              <a:tblGrid>
                <a:gridCol w="1731025"/>
                <a:gridCol w="1731025"/>
                <a:gridCol w="1731025"/>
                <a:gridCol w="1731025"/>
                <a:gridCol w="1731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4139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transcribe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laptify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fape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crimmle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beteive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4139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transcription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laptification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fape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crimmle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beterve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transcription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laptification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fapery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crimmler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betention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transcription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laptification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fapication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crimmler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beteption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transcription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laptification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fapionment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crimmler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betention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transcription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laptification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fapist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crimmler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betention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transcription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laptification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fapist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crimmler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beteption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transcript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laptification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fapery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crimmler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betention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13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transcript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laptification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fapist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crimmler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beteption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3" name="Shape 363"/>
          <p:cNvSpPr txBox="1"/>
          <p:nvPr/>
        </p:nvSpPr>
        <p:spPr>
          <a:xfrm>
            <a:off x="1416150" y="781725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1" name="Shape 371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419175" y="1200900"/>
            <a:ext cx="7375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There is regularity in derivational processes!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SIGMORPHON SHARED TASK ON INFLECTION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/>
              <a:t>run </a:t>
            </a:r>
            <a:r>
              <a:rPr lang="en" sz="2400"/>
              <a:t>+ PRESENT PARTICIPLE </a:t>
            </a:r>
            <a:r>
              <a:rPr i="1" lang="en" sz="2400"/>
              <a:t>                 running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r</a:t>
            </a:r>
            <a:r>
              <a:rPr i="1" lang="en" sz="2400"/>
              <a:t>an </a:t>
            </a:r>
            <a:r>
              <a:rPr lang="en" sz="2400"/>
              <a:t>+ PAST +</a:t>
            </a:r>
            <a:r>
              <a:rPr i="1" lang="en" sz="2400"/>
              <a:t> </a:t>
            </a:r>
            <a:r>
              <a:rPr lang="en" sz="2400"/>
              <a:t>PRESENT PARTICIPLE </a:t>
            </a:r>
            <a:r>
              <a:rPr i="1" lang="en" sz="2400"/>
              <a:t>                 running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4422600" y="1518525"/>
            <a:ext cx="70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5" name="Shape 105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5584400" y="2144675"/>
            <a:ext cx="70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0" name="Shape 380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19175" y="1200900"/>
            <a:ext cx="7375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There is regularity in derivational processes!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311775" y="2254525"/>
            <a:ext cx="8520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Code and data available at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https://github.com/ivri/dmorph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634450" y="3387450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Thank you for your { A T T E N D }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 rot="10800000">
            <a:off x="2315400" y="1597350"/>
            <a:ext cx="775200" cy="1200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SIGMORPHON SHARED TASK ON INFLECTION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/>
              <a:t>run </a:t>
            </a:r>
            <a:r>
              <a:rPr lang="en" sz="2400"/>
              <a:t>+ PRESENT PARTICIPLE </a:t>
            </a:r>
            <a:r>
              <a:rPr i="1" lang="en" sz="2400"/>
              <a:t>                 running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ran </a:t>
            </a:r>
            <a:r>
              <a:rPr lang="en" sz="2400"/>
              <a:t>+ </a:t>
            </a:r>
            <a:r>
              <a:rPr lang="en" sz="2400">
                <a:solidFill>
                  <a:srgbClr val="B7B7B7"/>
                </a:solidFill>
              </a:rPr>
              <a:t>PAST</a:t>
            </a:r>
            <a:r>
              <a:rPr lang="en" sz="2400">
                <a:solidFill>
                  <a:srgbClr val="D9D9D9"/>
                </a:solidFill>
              </a:rPr>
              <a:t> </a:t>
            </a:r>
            <a:r>
              <a:rPr lang="en" sz="2400"/>
              <a:t>+</a:t>
            </a:r>
            <a:r>
              <a:rPr i="1" lang="en" sz="2400"/>
              <a:t> </a:t>
            </a:r>
            <a:r>
              <a:rPr lang="en" sz="2400"/>
              <a:t>PRESENT PARTICIPLE </a:t>
            </a:r>
            <a:r>
              <a:rPr i="1" lang="en" sz="2400"/>
              <a:t>                 running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4422600" y="1518525"/>
            <a:ext cx="70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5" name="Shape 1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6" name="Shape 116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5584400" y="2144675"/>
            <a:ext cx="70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8" name="Shape 118"/>
          <p:cNvCxnSpPr/>
          <p:nvPr/>
        </p:nvCxnSpPr>
        <p:spPr>
          <a:xfrm rot="10800000">
            <a:off x="1520225" y="2324725"/>
            <a:ext cx="1559100" cy="483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3079325" y="2278400"/>
            <a:ext cx="338400" cy="541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2729650" y="2770687"/>
            <a:ext cx="3090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GRAMMAR TAGS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 rot="10800000">
            <a:off x="2315400" y="1597350"/>
            <a:ext cx="775200" cy="1200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SIGMORPHON SHARED TASK ON INFLECTION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/>
              <a:t>run </a:t>
            </a:r>
            <a:r>
              <a:rPr lang="en" sz="2400"/>
              <a:t>+ PRESENT PARTICIPLE </a:t>
            </a:r>
            <a:r>
              <a:rPr i="1" lang="en" sz="2400"/>
              <a:t>                 running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ran </a:t>
            </a:r>
            <a:r>
              <a:rPr lang="en" sz="2400"/>
              <a:t>+ </a:t>
            </a:r>
            <a:r>
              <a:rPr lang="en" sz="2400">
                <a:solidFill>
                  <a:srgbClr val="B7B7B7"/>
                </a:solidFill>
              </a:rPr>
              <a:t>PAST</a:t>
            </a:r>
            <a:r>
              <a:rPr lang="en" sz="2400">
                <a:solidFill>
                  <a:srgbClr val="D9D9D9"/>
                </a:solidFill>
              </a:rPr>
              <a:t> </a:t>
            </a:r>
            <a:r>
              <a:rPr lang="en" sz="2400"/>
              <a:t>+</a:t>
            </a:r>
            <a:r>
              <a:rPr i="1" lang="en" sz="2400"/>
              <a:t> </a:t>
            </a:r>
            <a:r>
              <a:rPr lang="en" sz="2400"/>
              <a:t>PRESENT PARTICIPLE </a:t>
            </a:r>
            <a:r>
              <a:rPr i="1" lang="en" sz="2400"/>
              <a:t>                 running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4422600" y="1518525"/>
            <a:ext cx="70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9" name="Shape 1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5584400" y="2144675"/>
            <a:ext cx="70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1520225" y="2324725"/>
            <a:ext cx="1559100" cy="483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flipH="1" rot="10800000">
            <a:off x="3079325" y="2278400"/>
            <a:ext cx="338400" cy="541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2729650" y="2770687"/>
            <a:ext cx="3090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GRAMMAR TAGS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569225" y="3376900"/>
            <a:ext cx="28224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Well-studied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Regular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High Accuracy</a:t>
            </a:r>
          </a:p>
        </p:txBody>
      </p:sp>
      <p:sp>
        <p:nvSpPr>
          <p:cNvPr id="136" name="Shape 136"/>
          <p:cNvSpPr/>
          <p:nvPr/>
        </p:nvSpPr>
        <p:spPr>
          <a:xfrm rot="-907">
            <a:off x="453801" y="3957005"/>
            <a:ext cx="1136700" cy="49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>
            <a:off x="170675" y="3376900"/>
            <a:ext cx="798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DERIVATION?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170675" y="125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{2AE200E8-66CE-4456-A9D8-1813482642C2}</a:tableStyleId>
              </a:tblPr>
              <a:tblGrid>
                <a:gridCol w="1781700"/>
                <a:gridCol w="1781700"/>
                <a:gridCol w="1560800"/>
                <a:gridCol w="2002575"/>
                <a:gridCol w="178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PATIENT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ABILITY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bringer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standee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simulatable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employment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employable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DERIVATION?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2" name="Shape 152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170675" y="125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{2AE200E8-66CE-4456-A9D8-1813482642C2}</a:tableStyleId>
              </a:tblPr>
              <a:tblGrid>
                <a:gridCol w="1781700"/>
                <a:gridCol w="1781700"/>
                <a:gridCol w="1560800"/>
                <a:gridCol w="2002575"/>
                <a:gridCol w="178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PATIENT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ABILITY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bring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bring</a:t>
                      </a:r>
                      <a:r>
                        <a:rPr lang="en" sz="24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</a:t>
                      </a:r>
                      <a:r>
                        <a:rPr lang="en" sz="24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</a:t>
                      </a:r>
                      <a:r>
                        <a:rPr lang="en" sz="24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simulatable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</a:t>
                      </a:r>
                      <a:r>
                        <a:rPr lang="en" sz="24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employment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employable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 rot="-5400000">
            <a:off x="5359300" y="-2462075"/>
            <a:ext cx="322200" cy="7117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5" name="Shape 155"/>
          <p:cNvCxnSpPr/>
          <p:nvPr/>
        </p:nvCxnSpPr>
        <p:spPr>
          <a:xfrm flipH="1">
            <a:off x="5651125" y="704600"/>
            <a:ext cx="1419300" cy="313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6327850" y="244600"/>
            <a:ext cx="3147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Derivational slots?</a:t>
            </a:r>
          </a:p>
        </p:txBody>
      </p:sp>
      <p:cxnSp>
        <p:nvCxnSpPr>
          <p:cNvPr id="157" name="Shape 157"/>
          <p:cNvCxnSpPr/>
          <p:nvPr/>
        </p:nvCxnSpPr>
        <p:spPr>
          <a:xfrm rot="10800000">
            <a:off x="4917025" y="3079250"/>
            <a:ext cx="564900" cy="1105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4334000" y="3914225"/>
            <a:ext cx="3231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Empty cells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11700" y="3575625"/>
            <a:ext cx="35346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DISTRIBUTIONAL SEMANTICS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6" name="Shape 166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pic>
        <p:nvPicPr>
          <p:cNvPr descr="firth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269" y="1126725"/>
            <a:ext cx="2060655" cy="337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rris.jp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425" y="1467725"/>
            <a:ext cx="2230925" cy="3258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tgenstein.jpg"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849" y="1465625"/>
            <a:ext cx="2230925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792689" y="4241200"/>
            <a:ext cx="1549800" cy="48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J.R.FIRTH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5597925" y="1070325"/>
            <a:ext cx="212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Z. HARRIS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77175" y="10703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L. WITTGENSTEIN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4"/>
                </a:solidFill>
              </a:rPr>
              <a:t>How well we can predict derivations directly from the context?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170675" y="4780950"/>
            <a:ext cx="7022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Ekaterina Vylomova, evylomova@gmail.com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20450" y="1889450"/>
            <a:ext cx="8876400" cy="213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. 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ergometer ’s inability to properly </a:t>
            </a:r>
            <a:r>
              <a:rPr i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  <a:r>
              <a:rPr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larger rowers drag on a boat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. . . this </a:t>
            </a:r>
            <a:r>
              <a:rPr i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package is based on Simula 's object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                           oriented features and its coroutine concept . .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. . . Bay pilots trained for the visit on a </a:t>
            </a:r>
            <a:r>
              <a:rPr i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at the California Maritime Academy . .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