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55"/>
  </p:notesMasterIdLst>
  <p:sldIdLst>
    <p:sldId id="256" r:id="rId2"/>
    <p:sldId id="298" r:id="rId3"/>
    <p:sldId id="299" r:id="rId4"/>
    <p:sldId id="301" r:id="rId5"/>
    <p:sldId id="302" r:id="rId6"/>
    <p:sldId id="373" r:id="rId7"/>
    <p:sldId id="374" r:id="rId8"/>
    <p:sldId id="375" r:id="rId9"/>
    <p:sldId id="361" r:id="rId10"/>
    <p:sldId id="369" r:id="rId11"/>
    <p:sldId id="322" r:id="rId12"/>
    <p:sldId id="260" r:id="rId13"/>
    <p:sldId id="262" r:id="rId14"/>
    <p:sldId id="362" r:id="rId15"/>
    <p:sldId id="364" r:id="rId16"/>
    <p:sldId id="328" r:id="rId17"/>
    <p:sldId id="263" r:id="rId18"/>
    <p:sldId id="264" r:id="rId19"/>
    <p:sldId id="323" r:id="rId20"/>
    <p:sldId id="324" r:id="rId21"/>
    <p:sldId id="325" r:id="rId22"/>
    <p:sldId id="326" r:id="rId23"/>
    <p:sldId id="265" r:id="rId24"/>
    <p:sldId id="266" r:id="rId25"/>
    <p:sldId id="371" r:id="rId26"/>
    <p:sldId id="267" r:id="rId27"/>
    <p:sldId id="331" r:id="rId28"/>
    <p:sldId id="370" r:id="rId29"/>
    <p:sldId id="332" r:id="rId30"/>
    <p:sldId id="338" r:id="rId31"/>
    <p:sldId id="337" r:id="rId32"/>
    <p:sldId id="353" r:id="rId33"/>
    <p:sldId id="273" r:id="rId34"/>
    <p:sldId id="354" r:id="rId35"/>
    <p:sldId id="357" r:id="rId36"/>
    <p:sldId id="340" r:id="rId37"/>
    <p:sldId id="320" r:id="rId38"/>
    <p:sldId id="316" r:id="rId39"/>
    <p:sldId id="317" r:id="rId40"/>
    <p:sldId id="318" r:id="rId41"/>
    <p:sldId id="319" r:id="rId42"/>
    <p:sldId id="348" r:id="rId43"/>
    <p:sldId id="344" r:id="rId44"/>
    <p:sldId id="345" r:id="rId45"/>
    <p:sldId id="346" r:id="rId46"/>
    <p:sldId id="347" r:id="rId47"/>
    <p:sldId id="355" r:id="rId48"/>
    <p:sldId id="367" r:id="rId49"/>
    <p:sldId id="349" r:id="rId50"/>
    <p:sldId id="351" r:id="rId51"/>
    <p:sldId id="350" r:id="rId52"/>
    <p:sldId id="296" r:id="rId53"/>
    <p:sldId id="297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1" autoAdjust="0"/>
    <p:restoredTop sz="85882" autoAdjust="0"/>
  </p:normalViewPr>
  <p:slideViewPr>
    <p:cSldViewPr snapToGrid="0" snapToObjects="1">
      <p:cViewPr>
        <p:scale>
          <a:sx n="103" d="100"/>
          <a:sy n="103" d="100"/>
        </p:scale>
        <p:origin x="-15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24AA7-3825-8640-9584-8C061EA785CB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1EBD3-C39C-A744-A44F-A5876F2F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p should broadcast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Simple model – finite support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Where did the support come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thus three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5425-6311-2D4C-A781-B0E3A2B4E3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Log-linear</a:t>
            </a:r>
            <a:r>
              <a:rPr lang="en-US" baseline="0" dirty="0" smtClean="0"/>
              <a:t> model = exponential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7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small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</a:t>
            </a:r>
          </a:p>
          <a:p>
            <a:endParaRPr lang="en-US" dirty="0" smtClean="0"/>
          </a:p>
          <a:p>
            <a:r>
              <a:rPr lang="en-US" dirty="0" smtClean="0"/>
              <a:t>So our log-linear model q. We're going to encode it as a deterministic</a:t>
            </a:r>
          </a:p>
          <a:p>
            <a:r>
              <a:rPr lang="en-US" dirty="0" smtClean="0"/>
              <a:t>WFSA. Why? We're going to use a bunch of n-gram features so </a:t>
            </a:r>
          </a:p>
          <a:p>
            <a:r>
              <a:rPr lang="en-US" dirty="0" smtClean="0"/>
              <a:t>this model is going to simply be a character-</a:t>
            </a:r>
            <a:r>
              <a:rPr lang="en-US" dirty="0" err="1" smtClean="0"/>
              <a:t>leve</a:t>
            </a:r>
            <a:r>
              <a:rPr lang="en-US" dirty="0" smtClean="0"/>
              <a:t> log-linear language model,</a:t>
            </a:r>
          </a:p>
          <a:p>
            <a:r>
              <a:rPr lang="en-US" dirty="0" smtClean="0"/>
              <a:t>which is very </a:t>
            </a:r>
            <a:r>
              <a:rPr lang="en-US" dirty="0" err="1" smtClean="0"/>
              <a:t>natrually</a:t>
            </a:r>
            <a:r>
              <a:rPr lang="en-US" dirty="0" smtClean="0"/>
              <a:t> encoded as a DFA&gt;</a:t>
            </a:r>
          </a:p>
          <a:p>
            <a:endParaRPr lang="en-US" dirty="0" smtClean="0"/>
          </a:p>
          <a:p>
            <a:r>
              <a:rPr lang="en-US" dirty="0" smtClean="0"/>
              <a:t>Determinism also opens up a garden of delights. For one, </a:t>
            </a:r>
            <a:r>
              <a:rPr lang="en-US" dirty="0" err="1" smtClean="0"/>
              <a:t>determinsitic</a:t>
            </a:r>
            <a:endParaRPr lang="en-US" dirty="0" smtClean="0"/>
          </a:p>
          <a:p>
            <a:r>
              <a:rPr lang="en-US" dirty="0" smtClean="0"/>
              <a:t>machines are fast. This speed is a prime reason we want to </a:t>
            </a:r>
            <a:r>
              <a:rPr lang="en-US" dirty="0" err="1" smtClean="0"/>
              <a:t>determinize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Second, it is tractable to compute the one one-best. In a non-</a:t>
            </a:r>
            <a:r>
              <a:rPr lang="en-US" dirty="0" err="1" smtClean="0"/>
              <a:t>determinsitic</a:t>
            </a:r>
            <a:endParaRPr lang="en-US" dirty="0" smtClean="0"/>
          </a:p>
          <a:p>
            <a:r>
              <a:rPr lang="en-US" dirty="0" smtClean="0"/>
              <a:t>machine, Viterbi gives us the one-best derivation, whose corresponding</a:t>
            </a:r>
          </a:p>
          <a:p>
            <a:r>
              <a:rPr lang="en-US" dirty="0" smtClean="0"/>
              <a:t>derived string may not correspond to the 1-best string in the whole machine.</a:t>
            </a:r>
          </a:p>
          <a:p>
            <a:r>
              <a:rPr lang="en-US" dirty="0" smtClean="0"/>
              <a:t>Third, we can compute the inverse </a:t>
            </a:r>
            <a:r>
              <a:rPr lang="en-US" dirty="0" err="1" smtClean="0"/>
              <a:t>parition</a:t>
            </a:r>
            <a:r>
              <a:rPr lang="en-US" dirty="0" smtClean="0"/>
              <a:t> function, that is 1/Z, by </a:t>
            </a:r>
            <a:r>
              <a:rPr lang="en-US" dirty="0" err="1" smtClean="0"/>
              <a:t>simplying</a:t>
            </a:r>
            <a:endParaRPr lang="en-US" dirty="0" smtClean="0"/>
          </a:p>
          <a:p>
            <a:r>
              <a:rPr lang="en-US" dirty="0" smtClean="0"/>
              <a:t>inverting the weights. Stay tuned for a cool use case of this in our future work.</a:t>
            </a:r>
          </a:p>
          <a:p>
            <a:endParaRPr lang="en-US" dirty="0"/>
          </a:p>
          <a:p>
            <a:r>
              <a:rPr lang="en-US" dirty="0"/>
              <a:t>----- Meeting Notes (5/29/15 19:57) -----</a:t>
            </a:r>
          </a:p>
          <a:p>
            <a:r>
              <a:rPr lang="en-US" dirty="0"/>
              <a:t>deterministic approximation Finite-state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REFORMAT</a:t>
            </a:r>
          </a:p>
          <a:p>
            <a:endParaRPr lang="en-US" dirty="0" smtClean="0"/>
          </a:p>
          <a:p>
            <a:r>
              <a:rPr lang="en-US" dirty="0" smtClean="0"/>
              <a:t>Gradient-based minimization</a:t>
            </a:r>
          </a:p>
          <a:p>
            <a:endParaRPr lang="en-US" dirty="0" smtClean="0"/>
          </a:p>
          <a:p>
            <a:r>
              <a:rPr lang="en-US" dirty="0" smtClean="0"/>
              <a:t>Our objective is to minimize the KL divergence and I've added a theta here</a:t>
            </a:r>
          </a:p>
          <a:p>
            <a:r>
              <a:rPr lang="en-US" dirty="0" smtClean="0"/>
              <a:t>since, while our modeled is encoded as a DFA, it has as simple parameter vector</a:t>
            </a:r>
          </a:p>
          <a:p>
            <a:r>
              <a:rPr lang="en-US" dirty="0" smtClean="0"/>
              <a:t>just like any log-linear model.</a:t>
            </a:r>
          </a:p>
          <a:p>
            <a:endParaRPr lang="en-US" dirty="0" smtClean="0"/>
          </a:p>
          <a:p>
            <a:r>
              <a:rPr lang="en-US" dirty="0" smtClean="0"/>
              <a:t>We take the gradient with respect to theta and we get the difference between</a:t>
            </a:r>
          </a:p>
          <a:p>
            <a:r>
              <a:rPr lang="en-US" dirty="0" smtClean="0"/>
              <a:t>two feature expectations, just as were are used to. The first is the </a:t>
            </a:r>
          </a:p>
          <a:p>
            <a:r>
              <a:rPr lang="en-US" dirty="0" smtClean="0"/>
              <a:t>observed feature expectations, that is, how often we see that feature</a:t>
            </a:r>
          </a:p>
          <a:p>
            <a:r>
              <a:rPr lang="en-US" dirty="0" smtClean="0"/>
              <a:t>fire under the true distribution p and the second is expected feature</a:t>
            </a:r>
          </a:p>
          <a:p>
            <a:r>
              <a:rPr lang="en-US" dirty="0" smtClean="0"/>
              <a:t>expectation, which is what our approximation </a:t>
            </a:r>
            <a:r>
              <a:rPr lang="en-US" dirty="0" err="1" smtClean="0"/>
              <a:t>currenty</a:t>
            </a:r>
            <a:r>
              <a:rPr lang="en-US" dirty="0" smtClean="0"/>
              <a:t> things.</a:t>
            </a:r>
          </a:p>
          <a:p>
            <a:endParaRPr lang="en-US" dirty="0" smtClean="0"/>
          </a:p>
          <a:p>
            <a:r>
              <a:rPr lang="en-US" dirty="0" smtClean="0"/>
              <a:t>As I said earlier, the features here are just n-gram counts.</a:t>
            </a:r>
          </a:p>
          <a:p>
            <a:r>
              <a:rPr lang="en-US" baseline="0" dirty="0" smtClean="0"/>
              <a:t>----- Meeting Notes (5/29/15 19:57) -----</a:t>
            </a:r>
          </a:p>
          <a:p>
            <a:r>
              <a:rPr lang="en-US" baseline="0" dirty="0" smtClean="0"/>
              <a:t>Don't mention closed form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 we just need expected feature counts to get the gradient. </a:t>
            </a:r>
          </a:p>
          <a:p>
            <a:r>
              <a:rPr lang="en-US" dirty="0" smtClean="0"/>
              <a:t>So how do we extract n-gram counts from our true distribution p. </a:t>
            </a:r>
          </a:p>
          <a:p>
            <a:r>
              <a:rPr lang="en-US" dirty="0" smtClean="0"/>
              <a:t>We rely on the well-known forward-backward algorithm. </a:t>
            </a:r>
          </a:p>
          <a:p>
            <a:endParaRPr lang="en-US" dirty="0" smtClean="0"/>
          </a:p>
          <a:p>
            <a:r>
              <a:rPr lang="en-US" dirty="0" smtClean="0"/>
              <a:t>Here's an example of extracting a particular trigram. We have our machine p.</a:t>
            </a:r>
          </a:p>
          <a:p>
            <a:endParaRPr lang="en-US" dirty="0" smtClean="0"/>
          </a:p>
          <a:p>
            <a:r>
              <a:rPr lang="en-US" dirty="0" smtClean="0"/>
              <a:t>1)  We look a </a:t>
            </a:r>
            <a:r>
              <a:rPr lang="en-US" dirty="0" err="1" smtClean="0"/>
              <a:t>lenght</a:t>
            </a:r>
            <a:r>
              <a:rPr lang="en-US" dirty="0" smtClean="0"/>
              <a:t> 3 path. </a:t>
            </a:r>
          </a:p>
          <a:p>
            <a:endParaRPr lang="en-US" dirty="0" smtClean="0"/>
          </a:p>
          <a:p>
            <a:r>
              <a:rPr lang="en-US" dirty="0" smtClean="0"/>
              <a:t>2) We run forward</a:t>
            </a:r>
          </a:p>
          <a:p>
            <a:endParaRPr lang="en-US" dirty="0" smtClean="0"/>
          </a:p>
          <a:p>
            <a:r>
              <a:rPr lang="en-US" dirty="0" smtClean="0"/>
              <a:t>3) we run backward</a:t>
            </a:r>
          </a:p>
          <a:p>
            <a:endParaRPr lang="en-US" dirty="0" smtClean="0"/>
          </a:p>
          <a:p>
            <a:r>
              <a:rPr lang="en-US" dirty="0" smtClean="0"/>
              <a:t>4) We get a weight, that we can renormalize by the sum over all</a:t>
            </a:r>
          </a:p>
          <a:p>
            <a:r>
              <a:rPr lang="en-US" dirty="0" smtClean="0"/>
              <a:t>paths to get a probability. </a:t>
            </a:r>
          </a:p>
          <a:p>
            <a:endParaRPr lang="en-US" dirty="0" smtClean="0"/>
          </a:p>
          <a:p>
            <a:r>
              <a:rPr lang="en-US" dirty="0" smtClean="0"/>
              <a:t>So as you can see, </a:t>
            </a:r>
            <a:r>
              <a:rPr lang="en-US" dirty="0" err="1" smtClean="0"/>
              <a:t>extractin</a:t>
            </a:r>
            <a:r>
              <a:rPr lang="en-US" dirty="0" smtClean="0"/>
              <a:t> these counts is very efficient </a:t>
            </a:r>
          </a:p>
          <a:p>
            <a:r>
              <a:rPr lang="en-US" dirty="0" smtClean="0"/>
              <a:t>and only requires simple algorithms that we have seen before.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forward-backward. Extract</a:t>
            </a:r>
            <a:r>
              <a:rPr lang="en-US" baseline="0" dirty="0" smtClean="0"/>
              <a:t> n-gram counts. Then we can just count and divide as with a traditional unsmoothed language model. Note that are counts here are</a:t>
            </a:r>
          </a:p>
          <a:p>
            <a:r>
              <a:rPr lang="en-US" baseline="0" dirty="0" smtClean="0"/>
              <a:t>Fractional.</a:t>
            </a:r>
          </a:p>
          <a:p>
            <a:r>
              <a:rPr lang="en-US" baseline="0" dirty="0" smtClean="0"/>
              <a:t>----- Meeting Notes (5/29/15 19:57) -----</a:t>
            </a:r>
          </a:p>
          <a:p>
            <a:r>
              <a:rPr lang="en-US" baseline="0" dirty="0" smtClean="0"/>
              <a:t>cut locally normalized part </a:t>
            </a:r>
          </a:p>
          <a:p>
            <a:r>
              <a:rPr lang="en-US" baseline="0" dirty="0" smtClean="0"/>
              <a:t>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forward-backward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Just as we can arrange the elements form the periodic table, we can </a:t>
            </a:r>
          </a:p>
          <a:p>
            <a:r>
              <a:rPr lang="en-US" dirty="0" smtClean="0"/>
              <a:t>structure words in a similar way.</a:t>
            </a:r>
          </a:p>
          <a:p>
            <a:endParaRPr lang="en-US" dirty="0" smtClean="0"/>
          </a:p>
          <a:p>
            <a:r>
              <a:rPr lang="en-US" dirty="0" smtClean="0"/>
              <a:t>Here is an indexed table with various layers of information</a:t>
            </a:r>
          </a:p>
          <a:p>
            <a:r>
              <a:rPr lang="en-US" dirty="0" smtClean="0"/>
              <a:t>about each word.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Sentences </a:t>
            </a:r>
            <a:r>
              <a:rPr lang="en-US" dirty="0"/>
              <a:t>are built out of words.  The words are the atomic elements of the language …</a:t>
            </a:r>
          </a:p>
          <a:p>
            <a:r>
              <a:rPr lang="en-US" dirty="0"/>
              <a:t>Store various information about each element in a table – name, symbol, atomic weight, boiling point, electronegativity, etc.</a:t>
            </a:r>
          </a:p>
          <a:p>
            <a:r>
              <a:rPr lang="en-US" dirty="0"/>
              <a:t>The elements are idiosyncratic, so this is the easiest way to do it.</a:t>
            </a:r>
          </a:p>
          <a:p>
            <a:r>
              <a:rPr lang="en-US" dirty="0"/>
              <a:t>It</a:t>
            </a:r>
            <a:r>
              <a:rPr lang="ja-JP" altLang="en-US" dirty="0"/>
              <a:t>’</a:t>
            </a:r>
            <a:r>
              <a:rPr lang="en-US" dirty="0"/>
              <a:t>s like adding a proton to Carbon and you get Nitrogen, which is totally different.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forward-backward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forward-backward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forward-backward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</a:t>
            </a:r>
            <a:r>
              <a:rPr lang="en-US" baseline="0" dirty="0" smtClean="0"/>
              <a:t> VERY CLEARLY</a:t>
            </a:r>
          </a:p>
          <a:p>
            <a:endParaRPr lang="en-US" dirty="0" smtClean="0"/>
          </a:p>
          <a:p>
            <a:r>
              <a:rPr lang="en-US" dirty="0" smtClean="0"/>
              <a:t>So how </a:t>
            </a:r>
            <a:r>
              <a:rPr lang="en-US" dirty="0" err="1" smtClean="0"/>
              <a:t>ot</a:t>
            </a:r>
            <a:r>
              <a:rPr lang="en-US" dirty="0" smtClean="0"/>
              <a:t> choose q? So I said earlier that q was deterministic, </a:t>
            </a:r>
          </a:p>
          <a:p>
            <a:r>
              <a:rPr lang="en-US" dirty="0" smtClean="0"/>
              <a:t>but clearly more to say about the subject. In fact, topology</a:t>
            </a:r>
          </a:p>
          <a:p>
            <a:r>
              <a:rPr lang="en-US" dirty="0" smtClean="0"/>
              <a:t>of the q machine deterministic more or less which features</a:t>
            </a:r>
          </a:p>
          <a:p>
            <a:r>
              <a:rPr lang="en-US" dirty="0" smtClean="0"/>
              <a:t>we can throw in our log-linear mode.</a:t>
            </a:r>
          </a:p>
          <a:p>
            <a:endParaRPr lang="en-US" dirty="0" smtClean="0"/>
          </a:p>
          <a:p>
            <a:r>
              <a:rPr lang="en-US" dirty="0" smtClean="0"/>
              <a:t>So get some intuitions across, let's play a simple game.</a:t>
            </a:r>
          </a:p>
          <a:p>
            <a:endParaRPr lang="en-US" dirty="0" smtClean="0"/>
          </a:p>
          <a:p>
            <a:r>
              <a:rPr lang="en-US" dirty="0" smtClean="0"/>
              <a:t>The game is how order n-grams do we need to put probability </a:t>
            </a:r>
          </a:p>
          <a:p>
            <a:r>
              <a:rPr lang="en-US" dirty="0" smtClean="0"/>
              <a:t>1 on a string?</a:t>
            </a:r>
          </a:p>
          <a:p>
            <a:endParaRPr lang="en-US" dirty="0" smtClean="0"/>
          </a:p>
          <a:p>
            <a:r>
              <a:rPr lang="en-US" dirty="0" smtClean="0"/>
              <a:t>First Word 1: How order model do we need to put probability 1</a:t>
            </a:r>
          </a:p>
          <a:p>
            <a:r>
              <a:rPr lang="en-US" dirty="0" smtClean="0"/>
              <a:t>on the string noon. Well, it's a bigram, because we have 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differnet</a:t>
            </a:r>
            <a:r>
              <a:rPr lang="en-US" dirty="0" smtClean="0"/>
              <a:t> contexts with 0</a:t>
            </a:r>
          </a:p>
          <a:p>
            <a:endParaRPr lang="en-US" dirty="0" smtClean="0"/>
          </a:p>
          <a:p>
            <a:r>
              <a:rPr lang="en-US" dirty="0" smtClean="0"/>
              <a:t>Second Word 2: Papa</a:t>
            </a:r>
          </a:p>
          <a:p>
            <a:endParaRPr lang="en-US" dirty="0" smtClean="0"/>
          </a:p>
          <a:p>
            <a:r>
              <a:rPr lang="en-US" dirty="0" smtClean="0"/>
              <a:t>Third Word 3 : </a:t>
            </a:r>
            <a:r>
              <a:rPr lang="en-US" dirty="0" err="1" smtClean="0"/>
              <a:t>Abracabra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we often want to put high probability on this words, </a:t>
            </a:r>
          </a:p>
          <a:p>
            <a:r>
              <a:rPr lang="en-US" dirty="0" smtClean="0"/>
              <a:t>but the cost of such a model is prohibitive.</a:t>
            </a:r>
          </a:p>
          <a:p>
            <a:endParaRPr lang="en-US" dirty="0"/>
          </a:p>
          <a:p>
            <a:r>
              <a:rPr lang="en-US" dirty="0"/>
              <a:t>----- Meeting Notes (5/29/15 20:42) -----</a:t>
            </a:r>
          </a:p>
          <a:p>
            <a:r>
              <a:rPr lang="en-US" dirty="0" err="1"/>
              <a:t>TimV</a:t>
            </a:r>
            <a:r>
              <a:rPr lang="en-US" dirty="0"/>
              <a:t>: Almost - picture of a distribution</a:t>
            </a:r>
          </a:p>
          <a:p>
            <a:endParaRPr lang="en-US" dirty="0"/>
          </a:p>
          <a:p>
            <a:r>
              <a:rPr lang="en-US" dirty="0"/>
              <a:t>Table of words that a unigram didn't work</a:t>
            </a:r>
          </a:p>
          <a:p>
            <a:endParaRPr lang="en-US" dirty="0"/>
          </a:p>
          <a:p>
            <a:r>
              <a:rPr lang="en-US" dirty="0" err="1"/>
              <a:t>abracabra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could have gotten away with much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r>
              <a:rPr lang="en-US" baseline="0" dirty="0" smtClean="0"/>
              <a:t> – the antenna only tunes in to strong frequency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</a:t>
            </a:r>
            <a:r>
              <a:rPr lang="en-US" baseline="0" dirty="0" smtClean="0"/>
              <a:t> ARC NOT STATES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solution to this lies in variable order approximations.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Mention Bayesian language</a:t>
            </a:r>
            <a:r>
              <a:rPr lang="en-US" baseline="0" dirty="0" smtClean="0"/>
              <a:t> models or RNN language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Sparse</a:t>
            </a:r>
            <a:r>
              <a:rPr lang="en-US" baseline="0" dirty="0" smtClean="0"/>
              <a:t> estimation problem 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actual use group lasso – structured </a:t>
            </a:r>
            <a:r>
              <a:rPr lang="en-US" baseline="0" dirty="0" err="1" smtClean="0"/>
              <a:t>sparsity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The intuition is that we only want to put a lot of probability mass on</a:t>
            </a:r>
          </a:p>
          <a:p>
            <a:r>
              <a:rPr lang="en-US" dirty="0" smtClean="0"/>
              <a:t>a few strings</a:t>
            </a:r>
          </a:p>
          <a:p>
            <a:endParaRPr lang="en-US" dirty="0" smtClean="0"/>
          </a:p>
          <a:p>
            <a:r>
              <a:rPr lang="en-US" dirty="0" smtClean="0"/>
              <a:t>We simply need a machine with just a few longer n-grams</a:t>
            </a:r>
          </a:p>
          <a:p>
            <a:r>
              <a:rPr lang="en-US" dirty="0" smtClean="0"/>
              <a:t>so that the encoding is compact, but we can still put most</a:t>
            </a:r>
          </a:p>
          <a:p>
            <a:r>
              <a:rPr lang="en-US" dirty="0" smtClean="0"/>
              <a:t>of the probability mass where we want it.</a:t>
            </a:r>
          </a:p>
          <a:p>
            <a:endParaRPr lang="en-US" dirty="0" smtClean="0"/>
          </a:p>
          <a:p>
            <a:r>
              <a:rPr lang="en-US" dirty="0" smtClean="0"/>
              <a:t>To achieve this in practice, we used a penalized approximation, which</a:t>
            </a:r>
          </a:p>
          <a:p>
            <a:r>
              <a:rPr lang="en-US" dirty="0" smtClean="0"/>
              <a:t>means that we incur a penalty for each n-gram we throw in the machine.</a:t>
            </a:r>
          </a:p>
          <a:p>
            <a:r>
              <a:rPr lang="en-US" dirty="0" smtClean="0"/>
              <a:t>The details of this are in the paper.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consider our example </a:t>
            </a:r>
            <a:r>
              <a:rPr lang="en-US" dirty="0" err="1" smtClean="0"/>
              <a:t>abracabadra</a:t>
            </a:r>
            <a:r>
              <a:rPr lang="en-US" dirty="0" smtClean="0"/>
              <a:t> again. The corresponding 5-gram </a:t>
            </a:r>
          </a:p>
          <a:p>
            <a:r>
              <a:rPr lang="en-US" dirty="0" smtClean="0"/>
              <a:t>table will be huge compared to a variable order machine</a:t>
            </a:r>
          </a:p>
          <a:p>
            <a:r>
              <a:rPr lang="en-US" dirty="0" smtClean="0"/>
              <a:t>that will have a few 5-grams with mostly unigrams and bigrams. </a:t>
            </a:r>
          </a:p>
          <a:p>
            <a:endParaRPr lang="en-US" dirty="0"/>
          </a:p>
          <a:p>
            <a:r>
              <a:rPr lang="en-US" dirty="0"/>
              <a:t>----- Meeting Notes (5/29/15 19:57) -----</a:t>
            </a:r>
          </a:p>
          <a:p>
            <a:r>
              <a:rPr lang="en-US" dirty="0"/>
              <a:t>None of the points were very crisp</a:t>
            </a:r>
          </a:p>
          <a:p>
            <a:endParaRPr lang="en-US" dirty="0"/>
          </a:p>
          <a:p>
            <a:r>
              <a:rPr lang="en-US" dirty="0"/>
              <a:t>memorize an arbitrarily long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20:42) -----</a:t>
            </a:r>
          </a:p>
          <a:p>
            <a:r>
              <a:rPr lang="en-US"/>
              <a:t>split the equation over two lines (generally reformat)</a:t>
            </a:r>
          </a:p>
          <a:p>
            <a:endParaRPr lang="en-US"/>
          </a:p>
          <a:p>
            <a:r>
              <a:rPr lang="en-US"/>
              <a:t>This Work should not be in the title (NEW STICK instead of this work)</a:t>
            </a:r>
          </a:p>
          <a:p>
            <a:endParaRPr lang="en-US"/>
          </a:p>
          <a:p>
            <a:r>
              <a:rPr lang="en-US"/>
              <a:t>point out that this is a small modification to the algorithm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6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graphicalk</a:t>
            </a:r>
            <a:r>
              <a:rPr lang="en-US" dirty="0" smtClean="0"/>
              <a:t> models over strings, </a:t>
            </a:r>
          </a:p>
          <a:p>
            <a:endParaRPr lang="en-US" dirty="0" smtClean="0"/>
          </a:p>
          <a:p>
            <a:r>
              <a:rPr lang="en-US" dirty="0" smtClean="0"/>
              <a:t>To review, in NLP we want complex joint distributions</a:t>
            </a:r>
          </a:p>
          <a:p>
            <a:r>
              <a:rPr lang="en-US" dirty="0" smtClean="0"/>
              <a:t>Factor graphs are convenient formalism for representing them</a:t>
            </a:r>
          </a:p>
          <a:p>
            <a:endParaRPr lang="en-US" dirty="0" smtClean="0"/>
          </a:p>
          <a:p>
            <a:r>
              <a:rPr lang="en-US" dirty="0" smtClean="0"/>
              <a:t>Factor graphs for </a:t>
            </a:r>
            <a:r>
              <a:rPr lang="en-US" dirty="0" err="1" smtClean="0"/>
              <a:t>sring</a:t>
            </a:r>
            <a:r>
              <a:rPr lang="en-US" dirty="0" smtClean="0"/>
              <a:t>-valued models</a:t>
            </a:r>
          </a:p>
          <a:p>
            <a:endParaRPr lang="en-US" dirty="0" smtClean="0"/>
          </a:p>
          <a:p>
            <a:r>
              <a:rPr lang="en-US" dirty="0" smtClean="0"/>
              <a:t>Variables are string-valued</a:t>
            </a:r>
          </a:p>
          <a:p>
            <a:r>
              <a:rPr lang="en-US" dirty="0" smtClean="0"/>
              <a:t>Unary Factors are finite-state acceptors</a:t>
            </a:r>
          </a:p>
          <a:p>
            <a:r>
              <a:rPr lang="en-US" dirty="0" smtClean="0"/>
              <a:t>Binary Factors are finite-state transducers</a:t>
            </a:r>
          </a:p>
          <a:p>
            <a:endParaRPr lang="en-US" dirty="0" smtClean="0"/>
          </a:p>
          <a:p>
            <a:r>
              <a:rPr lang="en-US" dirty="0" smtClean="0"/>
              <a:t>And inference can be performed with loop belief propagation</a:t>
            </a:r>
          </a:p>
          <a:p>
            <a:r>
              <a:rPr lang="en-US" dirty="0" smtClean="0"/>
              <a:t>using standard finite-state </a:t>
            </a:r>
            <a:r>
              <a:rPr lang="en-US" dirty="0" err="1" smtClean="0"/>
              <a:t>oprations</a:t>
            </a:r>
            <a:r>
              <a:rPr lang="en-US" dirty="0" smtClean="0"/>
              <a:t> - see Dreyer and Eisner (2009)</a:t>
            </a:r>
          </a:p>
          <a:p>
            <a:r>
              <a:rPr lang="en-US" dirty="0" smtClean="0"/>
              <a:t>for the details</a:t>
            </a:r>
          </a:p>
          <a:p>
            <a:endParaRPr lang="en-US" dirty="0"/>
          </a:p>
          <a:p>
            <a:r>
              <a:rPr lang="en-US" dirty="0"/>
              <a:t>----- Meeting Notes (5/29/15 19:57) -----</a:t>
            </a:r>
          </a:p>
          <a:p>
            <a:r>
              <a:rPr lang="en-US" dirty="0"/>
              <a:t>missing parenthesis</a:t>
            </a:r>
          </a:p>
          <a:p>
            <a:endParaRPr lang="en-US" dirty="0"/>
          </a:p>
          <a:p>
            <a:r>
              <a:rPr lang="en-US" dirty="0"/>
              <a:t>unary, binary, string-valued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 had this</a:t>
            </a:r>
            <a:r>
              <a:rPr lang="en-US" baseline="0" dirty="0" smtClean="0"/>
              <a:t> problem of inference in my graphical model. The actual algorithm I used was a pruned version of belief propagation. This work</a:t>
            </a:r>
          </a:p>
          <a:p>
            <a:r>
              <a:rPr lang="en-US" baseline="0" dirty="0" smtClean="0"/>
              <a:t>can be thought of as a more principled pruning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1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answers the</a:t>
            </a:r>
            <a:r>
              <a:rPr lang="en-US" baseline="0" dirty="0" smtClean="0"/>
              <a:t> question: how do we pronounce damn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1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Belief</a:t>
            </a:r>
            <a:r>
              <a:rPr lang="en-US" baseline="0" dirty="0" smtClean="0"/>
              <a:t> propagation is a </a:t>
            </a:r>
            <a:r>
              <a:rPr lang="en-US" baseline="0" dirty="0" err="1" smtClean="0"/>
              <a:t>messaing</a:t>
            </a:r>
            <a:r>
              <a:rPr lang="en-US" baseline="0" dirty="0" smtClean="0"/>
              <a:t> passing </a:t>
            </a:r>
            <a:r>
              <a:rPr lang="en-US" baseline="0" dirty="0" err="1" smtClean="0"/>
              <a:t>algorthim</a:t>
            </a:r>
            <a:r>
              <a:rPr lang="en-US" baseline="0" dirty="0" smtClean="0"/>
              <a:t>. We pass messages from variables to factors and factors to variables. Messages are just opinions expressed as  non-negative functions. </a:t>
            </a:r>
          </a:p>
          <a:p>
            <a:r>
              <a:rPr lang="en-US" baseline="0" dirty="0" smtClean="0"/>
              <a:t>A message tells a variable what its neighbors think its values should be – rescored by the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 is an indexed table with various layers of information</a:t>
            </a:r>
          </a:p>
          <a:p>
            <a:r>
              <a:rPr lang="en-US" dirty="0" smtClean="0"/>
              <a:t>about each word.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words can be quite idiosyncratic too.  As you add letters to the spelling, the info can change quite radically.</a:t>
            </a:r>
          </a:p>
          <a:p>
            <a:r>
              <a:rPr lang="en-US" dirty="0"/>
              <a:t>So you should just memorize it all, right?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I think we've motivated the problem of inference</a:t>
            </a:r>
          </a:p>
          <a:p>
            <a:r>
              <a:rPr lang="en-US" dirty="0" smtClean="0"/>
              <a:t>in string-valued graphical models. We are going</a:t>
            </a:r>
          </a:p>
          <a:p>
            <a:r>
              <a:rPr lang="en-US" dirty="0" smtClean="0"/>
              <a:t>to present a novel variant of EP as a solution.</a:t>
            </a:r>
          </a:p>
          <a:p>
            <a:endParaRPr lang="en-US" dirty="0" smtClean="0"/>
          </a:p>
          <a:p>
            <a:r>
              <a:rPr lang="en-US" dirty="0" smtClean="0"/>
              <a:t>So there is some what of a cloud of mystery</a:t>
            </a:r>
          </a:p>
          <a:p>
            <a:r>
              <a:rPr lang="en-US" dirty="0" smtClean="0"/>
              <a:t>surrounding the algorithm, which is a shame because</a:t>
            </a:r>
          </a:p>
          <a:p>
            <a:r>
              <a:rPr lang="en-US" dirty="0" smtClean="0"/>
              <a:t>it's quite straight-forward and very </a:t>
            </a:r>
            <a:r>
              <a:rPr lang="en-US" dirty="0" err="1" smtClean="0"/>
              <a:t>uesful</a:t>
            </a:r>
            <a:r>
              <a:rPr lang="en-US" dirty="0" smtClean="0"/>
              <a:t> for NLP. </a:t>
            </a:r>
          </a:p>
          <a:p>
            <a:r>
              <a:rPr lang="en-US" dirty="0" smtClean="0"/>
              <a:t>A quick note. The EP literature uses the term exponential</a:t>
            </a:r>
          </a:p>
          <a:p>
            <a:r>
              <a:rPr lang="en-US" dirty="0" smtClean="0"/>
              <a:t>family to refer to a log-linear model. In general,</a:t>
            </a:r>
          </a:p>
          <a:p>
            <a:r>
              <a:rPr lang="en-US" dirty="0" smtClean="0"/>
              <a:t>these two terms are synonymous so as an NLP person, I will</a:t>
            </a:r>
          </a:p>
          <a:p>
            <a:r>
              <a:rPr lang="en-US" dirty="0" smtClean="0"/>
              <a:t>stick to log-linear model to cut down on the statistical jargon.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consider passing messages to a variable. We have a bunch of</a:t>
            </a:r>
          </a:p>
          <a:p>
            <a:r>
              <a:rPr lang="en-US" dirty="0" err="1" smtClean="0"/>
              <a:t>incomming</a:t>
            </a:r>
            <a:r>
              <a:rPr lang="en-US" dirty="0" smtClean="0"/>
              <a:t> messages. </a:t>
            </a:r>
          </a:p>
          <a:p>
            <a:endParaRPr lang="en-US" dirty="0" smtClean="0"/>
          </a:p>
          <a:p>
            <a:r>
              <a:rPr lang="en-US" dirty="0" smtClean="0"/>
              <a:t>Recall these are really finite-state acceptors in our </a:t>
            </a:r>
            <a:r>
              <a:rPr lang="en-US" dirty="0" err="1" smtClean="0"/>
              <a:t>framewwork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say we want to compute the belief? We </a:t>
            </a:r>
            <a:r>
              <a:rPr lang="en-US" dirty="0" err="1" smtClean="0"/>
              <a:t>imsply</a:t>
            </a:r>
            <a:r>
              <a:rPr lang="en-US" dirty="0" smtClean="0"/>
              <a:t> intersect them</a:t>
            </a:r>
          </a:p>
          <a:p>
            <a:r>
              <a:rPr lang="en-US" dirty="0" smtClean="0"/>
              <a:t>all. And we get a big mess...that looks like a giant hairball.</a:t>
            </a:r>
          </a:p>
          <a:p>
            <a:endParaRPr lang="en-US" dirty="0" smtClean="0"/>
          </a:p>
          <a:p>
            <a:r>
              <a:rPr lang="en-US" dirty="0" smtClean="0"/>
              <a:t>We need some sort of approximation.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0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 THE MARGINAL BELIEF, we simply take the consensus</a:t>
            </a:r>
            <a:r>
              <a:rPr lang="en-US" baseline="0" dirty="0" smtClean="0"/>
              <a:t> of the messages to get the marginal </a:t>
            </a:r>
            <a:r>
              <a:rPr lang="en-US" baseline="0" smtClean="0"/>
              <a:t>beleif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5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 graph defines a joint</a:t>
            </a:r>
            <a:r>
              <a:rPr lang="en-US" baseline="0" dirty="0" smtClean="0"/>
              <a:t> probability distribution over the </a:t>
            </a:r>
            <a:r>
              <a:rPr lang="en-US" baseline="0" smtClean="0"/>
              <a:t>following 6 variables</a:t>
            </a:r>
          </a:p>
          <a:p>
            <a:r>
              <a:rPr lang="en-US" baseline="0" smtClean="0"/>
              <a:t>----- Meeting Notes (5/29/15 20:24) -----</a:t>
            </a:r>
          </a:p>
          <a:p>
            <a:r>
              <a:rPr lang="en-US" baseline="0" smtClean="0"/>
              <a:t>each variable communicates to the a factor a distribution over values it would like to take</a:t>
            </a:r>
          </a:p>
          <a:p>
            <a:endParaRPr lang="en-US" baseline="0" smtClean="0"/>
          </a:p>
          <a:p>
            <a:r>
              <a:rPr lang="en-US" baseline="0" smtClean="0"/>
              <a:t>two arrows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2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20:24) -----</a:t>
            </a:r>
          </a:p>
          <a:p>
            <a:r>
              <a:rPr lang="en-US"/>
              <a:t>  Product of these messages is very big</a:t>
            </a:r>
          </a:p>
          <a:p>
            <a:endParaRPr lang="en-US"/>
          </a:p>
          <a:p>
            <a:r>
              <a:rPr lang="en-US"/>
              <a:t>SHOW CLOUD OF CARTESIAN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20:24) -----</a:t>
            </a:r>
          </a:p>
          <a:p>
            <a:r>
              <a:rPr lang="en-US"/>
              <a:t>  Product of these messages is very big</a:t>
            </a:r>
          </a:p>
          <a:p>
            <a:endParaRPr lang="en-US"/>
          </a:p>
          <a:p>
            <a:r>
              <a:rPr lang="en-US"/>
              <a:t>SHOW CLOUD OF CARTESIAN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(5/29/15 20:24) -----</a:t>
            </a:r>
          </a:p>
          <a:p>
            <a:r>
              <a:rPr lang="en-US" dirty="0"/>
              <a:t>  Product of these messages is very big</a:t>
            </a:r>
          </a:p>
          <a:p>
            <a:endParaRPr lang="en-US" dirty="0"/>
          </a:p>
          <a:p>
            <a:r>
              <a:rPr lang="en-US" dirty="0"/>
              <a:t>SHOW CLOUD OF CARTESIAN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BP for strings has some special problems. Namely, if naively</a:t>
            </a:r>
          </a:p>
          <a:p>
            <a:r>
              <a:rPr lang="en-US" dirty="0" smtClean="0"/>
              <a:t>implement the algorithm and pass strings around we get that the strings blow up.</a:t>
            </a:r>
          </a:p>
          <a:p>
            <a:endParaRPr lang="en-US" dirty="0" smtClean="0"/>
          </a:p>
          <a:p>
            <a:r>
              <a:rPr lang="en-US" dirty="0" smtClean="0"/>
              <a:t>This is because the vector matrix operations in standard BP correspond</a:t>
            </a:r>
          </a:p>
          <a:p>
            <a:r>
              <a:rPr lang="en-US" dirty="0" smtClean="0"/>
              <a:t>to finite-state operations. The point-wise product required</a:t>
            </a:r>
          </a:p>
          <a:p>
            <a:r>
              <a:rPr lang="en-US" dirty="0" smtClean="0"/>
              <a:t>corresponds to finite-state composition, which has a Cartesian </a:t>
            </a:r>
          </a:p>
          <a:p>
            <a:r>
              <a:rPr lang="en-US" dirty="0" smtClean="0"/>
              <a:t>product constructions. </a:t>
            </a:r>
          </a:p>
          <a:p>
            <a:endParaRPr lang="en-US" dirty="0" smtClean="0"/>
          </a:p>
          <a:p>
            <a:r>
              <a:rPr lang="en-US" dirty="0" smtClean="0"/>
              <a:t>So the messages grow to an unbounded size (SHOW ANIMATION)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these machines can get bigger and bigger and bigger!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these machines can get bigger and bigger and bigger!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these machines can get bigger and bigger and bigger!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While adopting this view seems natural, we run into a problem.</a:t>
            </a:r>
          </a:p>
          <a:p>
            <a:r>
              <a:rPr lang="en-US" dirty="0" err="1" smtClean="0"/>
              <a:t>Technicallhy</a:t>
            </a:r>
            <a:r>
              <a:rPr lang="en-US" dirty="0" smtClean="0"/>
              <a:t> speaking, the number of words is infinite.</a:t>
            </a:r>
          </a:p>
          <a:p>
            <a:r>
              <a:rPr lang="en-US" dirty="0" smtClean="0"/>
              <a:t>This isn't always something we think about it. It would</a:t>
            </a:r>
          </a:p>
          <a:p>
            <a:r>
              <a:rPr lang="en-US" dirty="0" smtClean="0"/>
              <a:t>be absurd to posit that all English sentences are attested in Wikipedia,</a:t>
            </a:r>
          </a:p>
          <a:p>
            <a:r>
              <a:rPr lang="en-US" dirty="0" smtClean="0"/>
              <a:t>and indeed we adapt our parsers and other syntactic / semantic</a:t>
            </a:r>
          </a:p>
          <a:p>
            <a:r>
              <a:rPr lang="en-US" dirty="0" smtClean="0"/>
              <a:t>models to cope. Yet in NLP we often *don't* apply the</a:t>
            </a:r>
          </a:p>
          <a:p>
            <a:r>
              <a:rPr lang="en-US" dirty="0" smtClean="0"/>
              <a:t>same level of interest in the generative story of individual words!</a:t>
            </a:r>
          </a:p>
          <a:p>
            <a:endParaRPr lang="en-US" dirty="0" smtClean="0"/>
          </a:p>
          <a:p>
            <a:r>
              <a:rPr lang="en-US" dirty="0" smtClean="0"/>
              <a:t>Just to review, new words </a:t>
            </a:r>
            <a:r>
              <a:rPr lang="en-US" dirty="0" err="1" smtClean="0"/>
              <a:t>arrise</a:t>
            </a:r>
            <a:r>
              <a:rPr lang="en-US" dirty="0" smtClean="0"/>
              <a:t> </a:t>
            </a:r>
            <a:r>
              <a:rPr lang="en-US" dirty="0" err="1" smtClean="0"/>
              <a:t>throuh</a:t>
            </a:r>
            <a:r>
              <a:rPr lang="en-US" dirty="0" smtClean="0"/>
              <a:t> various processes --</a:t>
            </a:r>
          </a:p>
          <a:p>
            <a:r>
              <a:rPr lang="en-US" dirty="0" smtClean="0"/>
              <a:t>names, neologisms typos and productive morphological </a:t>
            </a:r>
            <a:r>
              <a:rPr lang="en-US" dirty="0" err="1" smtClean="0"/>
              <a:t>proceses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many </a:t>
            </a:r>
            <a:r>
              <a:rPr lang="en-US" dirty="0" err="1" smtClean="0"/>
              <a:t>languaes</a:t>
            </a:r>
            <a:r>
              <a:rPr lang="en-US" dirty="0" smtClean="0"/>
              <a:t>, the morphological generation is </a:t>
            </a:r>
          </a:p>
          <a:p>
            <a:r>
              <a:rPr lang="en-US" dirty="0" smtClean="0"/>
              <a:t>highly productive, take for instance the </a:t>
            </a:r>
            <a:r>
              <a:rPr lang="en-US" dirty="0" err="1" smtClean="0"/>
              <a:t>Gemran</a:t>
            </a:r>
            <a:endParaRPr lang="en-US" dirty="0" smtClean="0"/>
          </a:p>
          <a:p>
            <a:r>
              <a:rPr lang="en-US" dirty="0" smtClean="0"/>
              <a:t>word </a:t>
            </a:r>
            <a:r>
              <a:rPr lang="en-US" dirty="0" err="1" smtClean="0"/>
              <a:t>Flugzeugentfuehrung</a:t>
            </a:r>
            <a:r>
              <a:rPr lang="en-US" dirty="0" smtClean="0"/>
              <a:t> (airline hijacking), it's generative process</a:t>
            </a:r>
          </a:p>
          <a:p>
            <a:r>
              <a:rPr lang="en-US" dirty="0" smtClean="0"/>
              <a:t>takes the form of a tree as show.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Plane hijacking</a:t>
            </a:r>
            <a:r>
              <a:rPr lang="en-US" baseline="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aircraft + </a:t>
            </a:r>
            <a:r>
              <a:rPr lang="en-US" dirty="0" smtClean="0"/>
              <a:t>hijacking= </a:t>
            </a:r>
            <a:r>
              <a:rPr lang="en-US" dirty="0"/>
              <a:t>(</a:t>
            </a:r>
            <a:r>
              <a:rPr lang="en-US" dirty="0" err="1"/>
              <a:t>flight+stuff</a:t>
            </a:r>
            <a:r>
              <a:rPr lang="en-US" dirty="0"/>
              <a:t>)-((away-lead)-</a:t>
            </a:r>
            <a:r>
              <a:rPr lang="en-US" dirty="0" err="1"/>
              <a:t>ing</a:t>
            </a:r>
            <a:r>
              <a:rPr lang="en-US" dirty="0"/>
              <a:t>)</a:t>
            </a:r>
            <a:r>
              <a:rPr lang="ja-JP" altLang="en-US" dirty="0"/>
              <a:t>”</a:t>
            </a:r>
          </a:p>
          <a:p>
            <a:r>
              <a:rPr lang="ja-JP" altLang="en-US" dirty="0"/>
              <a:t>----- Meeting Notes (5/29/15 19:57) -----</a:t>
            </a:r>
          </a:p>
          <a:p>
            <a:r>
              <a:rPr lang="ja-JP" altLang="en-US" dirty="0"/>
              <a:t>Animate derivational morphology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these machines can get bigger and bigger and bigger!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1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sparsity</a:t>
            </a:r>
            <a:r>
              <a:rPr lang="en-US" baseline="0" dirty="0" smtClean="0"/>
              <a:t> . The machine that comes out of the intersection has the same intersection.</a:t>
            </a:r>
            <a:endParaRPr lang="en-US" dirty="0"/>
          </a:p>
          <a:p>
            <a:r>
              <a:rPr lang="en-US" dirty="0"/>
              <a:t>----- Meeting Notes (5/29/15 20:24) -----</a:t>
            </a:r>
          </a:p>
          <a:p>
            <a:r>
              <a:rPr lang="en-US" dirty="0"/>
              <a:t>How do we approximate a single message?</a:t>
            </a:r>
          </a:p>
          <a:p>
            <a:endParaRPr lang="en-US" dirty="0"/>
          </a:p>
          <a:p>
            <a:r>
              <a:rPr lang="en-US" dirty="0"/>
              <a:t>We want to update a message</a:t>
            </a:r>
          </a:p>
          <a:p>
            <a:endParaRPr lang="en-US" dirty="0"/>
          </a:p>
          <a:p>
            <a:r>
              <a:rPr lang="en-US" dirty="0"/>
              <a:t>You need a slide to represent the cavity belief on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20:24) -----</a:t>
            </a:r>
          </a:p>
          <a:p>
            <a:r>
              <a:rPr lang="en-US"/>
              <a:t>How do we approximate a single message?</a:t>
            </a:r>
          </a:p>
          <a:p>
            <a:endParaRPr lang="en-US"/>
          </a:p>
          <a:p>
            <a:r>
              <a:rPr lang="en-US"/>
              <a:t>We want to update a message</a:t>
            </a:r>
          </a:p>
          <a:p>
            <a:endParaRPr lang="en-US"/>
          </a:p>
          <a:p>
            <a:r>
              <a:rPr lang="en-US"/>
              <a:t>You need a slide to represent the cavity belief on THIS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to approximate a finite-state function (message) with a log-linear function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wait, messages aren’t distributions  - we might not even be able to normalize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key insight here is to approximate each message in context – that is. estimate </a:t>
            </a:r>
            <a:r>
              <a:rPr lang="en-US" baseline="0" dirty="0" err="1" smtClean="0"/>
              <a:t>hthe</a:t>
            </a:r>
            <a:r>
              <a:rPr lang="en-US" baseline="0" dirty="0" smtClean="0"/>
              <a:t> belief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2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(5/29/15 20:24) -----</a:t>
            </a:r>
          </a:p>
          <a:p>
            <a:r>
              <a:rPr lang="en-US" dirty="0"/>
              <a:t>say approximate belief</a:t>
            </a:r>
          </a:p>
          <a:p>
            <a:endParaRPr lang="en-US" dirty="0"/>
          </a:p>
          <a:p>
            <a:r>
              <a:rPr lang="en-US" dirty="0"/>
              <a:t>which numbers are being adjusted</a:t>
            </a:r>
          </a:p>
          <a:p>
            <a:endParaRPr lang="en-US" dirty="0"/>
          </a:p>
          <a:p>
            <a:r>
              <a:rPr lang="en-US" dirty="0"/>
              <a:t>adjust the message</a:t>
            </a:r>
          </a:p>
          <a:p>
            <a:endParaRPr lang="en-US" dirty="0"/>
          </a:p>
          <a:p>
            <a:r>
              <a:rPr lang="en-US" dirty="0"/>
              <a:t>Do put in a theta</a:t>
            </a:r>
          </a:p>
          <a:p>
            <a:endParaRPr lang="en-US" dirty="0"/>
          </a:p>
          <a:p>
            <a:r>
              <a:rPr lang="en-US" dirty="0"/>
              <a:t>drop this on top of previous graph</a:t>
            </a:r>
          </a:p>
          <a:p>
            <a:endParaRPr lang="en-US" dirty="0"/>
          </a:p>
          <a:p>
            <a:r>
              <a:rPr lang="en-US" dirty="0"/>
              <a:t>go back to rainbow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always normalize belief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5425-6311-2D4C-A781-B0E3A2B4E3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7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20:24) -----</a:t>
            </a:r>
          </a:p>
          <a:p>
            <a:r>
              <a:rPr lang="en-US"/>
              <a:t>acceptors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61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(5/29/15 20:24) -----</a:t>
            </a:r>
          </a:p>
          <a:p>
            <a:r>
              <a:rPr lang="en-US"/>
              <a:t>show just one language</a:t>
            </a:r>
          </a:p>
          <a:p>
            <a:endParaRPr lang="en-US"/>
          </a:p>
          <a:p>
            <a:r>
              <a:rPr lang="en-US"/>
              <a:t>tell the audience what  the axis were</a:t>
            </a:r>
          </a:p>
          <a:p>
            <a:endParaRPr lang="en-US"/>
          </a:p>
          <a:p>
            <a:r>
              <a:rPr lang="en-US"/>
              <a:t>variable-order approximations are better than fixed topologies</a:t>
            </a:r>
          </a:p>
          <a:p>
            <a:endParaRPr lang="en-US"/>
          </a:p>
          <a:p>
            <a:r>
              <a:rPr lang="en-US"/>
              <a:t>What questions did we ask?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Sentences are built out of words.  The words are the atomic elements of the language …</a:t>
            </a:r>
          </a:p>
          <a:p>
            <a:r>
              <a:rPr lang="en-US"/>
              <a:t>Store various information about each element in a table – name, symbol, atomic weight, boiling point, electronegativity, etc.</a:t>
            </a:r>
          </a:p>
          <a:p>
            <a:r>
              <a:rPr lang="en-US"/>
              <a:t>The elements are idiosyncratic, so this is the easiest way to do it.</a:t>
            </a:r>
          </a:p>
          <a:p>
            <a:r>
              <a:rPr lang="en-US"/>
              <a:t>It</a:t>
            </a:r>
            <a:r>
              <a:rPr lang="ja-JP" altLang="en-US"/>
              <a:t>’</a:t>
            </a:r>
            <a:r>
              <a:rPr lang="en-US"/>
              <a:t>s like adding a proton to Carbon and you get Nitrogen, which is totally different.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The words can be quite idiosyncratic too.  As you add letters to the spelling, the info can change quite radically.</a:t>
            </a:r>
          </a:p>
          <a:p>
            <a:r>
              <a:rPr lang="en-US"/>
              <a:t>So you should just memorize it all, right?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words can be quite idiosyncratic too.  As you add letters to the spelling, the info can change quite radically.</a:t>
            </a:r>
          </a:p>
          <a:p>
            <a:r>
              <a:rPr lang="en-US" dirty="0"/>
              <a:t>So you should just memorize it all, right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Our</a:t>
            </a:r>
            <a:r>
              <a:rPr lang="en-US" baseline="0" dirty="0" smtClean="0"/>
              <a:t> goal at JHU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Our goal is model all the words,</a:t>
            </a:r>
            <a:r>
              <a:rPr lang="en-US" baseline="0" dirty="0" smtClean="0"/>
              <a:t> which includes </a:t>
            </a:r>
            <a:r>
              <a:rPr lang="en-US" dirty="0" smtClean="0"/>
              <a:t>historical</a:t>
            </a:r>
            <a:r>
              <a:rPr lang="en-US" baseline="0" dirty="0" smtClean="0"/>
              <a:t> linguistics, social media, transliteration , inflections.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would like a joint model of all of the above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Linguists</a:t>
            </a:r>
            <a:r>
              <a:rPr lang="en-US" baseline="0" dirty="0" smtClean="0"/>
              <a:t> say that this is how word are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1EBD3-C39C-A744-A44F-A5876F2FF7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7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0252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1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36978-910E-4643-AF3C-743FA84274A2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25FC2-0549-6E43-A78B-81E28C78D0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university.logo.small.horizontal.blue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62" y="3607676"/>
            <a:ext cx="6194090" cy="25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DBA64-21B8-B347-A9C8-0323641E1E2A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C0148-8F41-D247-8546-A86EA31B84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4D3E5-7ED1-474D-A966-E458B66FDDBA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E1FFE-23AE-904B-A539-50A8C94D7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0250-65DF-E048-81AB-AB7257A4D743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0250-65DF-E048-81AB-AB7257A4D743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0250-65DF-E048-81AB-AB7257A4D743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020E-5E33-B446-8494-584D4EE02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96038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FA981B30-0BBD-224C-A217-4B33AE590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7E07CD-948C-6440-AE85-CE75A2754626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1CC8F-329F-8C41-AC6A-3ECAF67E54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3186D-703A-5B46-BBD8-CBD7D894DC94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D2390-1410-BA46-8722-0F5A6BDEB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6631E-B160-A949-AE9D-7DF1EDDC4D14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13D44-7F41-7544-994B-5AE41C38D2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739DE8-6C63-2A47-8B60-4B80AF2588D9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74EB9-AB52-7644-8162-48E91E5E42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33BF0C-A9B9-7646-A501-F8D95F063A7A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3E00-4D5C-C74E-9C55-72F1C3B9E2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50D63-F08A-8747-B8BF-60287C60664C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ACDA1-45D0-4146-AE69-40AAC188E9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32CAF-D96D-6E4C-B725-FB4623C5BBC1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2EE75-9451-C64D-B270-07D48A9FE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730790-E48F-B348-82B3-7D921817019A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B3EAD-C379-2348-AD7D-B5E1C3E03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70" y="5941391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340250-65DF-E048-81AB-AB7257A4D743}" type="datetimeFigureOut">
              <a:rPr lang="en-US" smtClean="0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53020E-5E33-B446-8494-584D4EE02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Penalized EP for Graphical Models Over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8320"/>
            <a:ext cx="6400800" cy="1752600"/>
          </a:xfrm>
        </p:spPr>
        <p:txBody>
          <a:bodyPr/>
          <a:lstStyle/>
          <a:p>
            <a:r>
              <a:rPr lang="en-US" b="1" dirty="0" smtClean="0">
                <a:latin typeface="Comic Sans MS"/>
                <a:cs typeface="Comic Sans MS"/>
              </a:rPr>
              <a:t>Ryan Cotterell </a:t>
            </a:r>
            <a:r>
              <a:rPr lang="en-US" dirty="0" smtClean="0"/>
              <a:t>and Jason Eisner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2807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Pronunciations of Novel Words (</a:t>
            </a:r>
            <a:r>
              <a:rPr lang="en-US" dirty="0" err="1" smtClean="0"/>
              <a:t>Morpho</a:t>
            </a:r>
            <a:r>
              <a:rPr lang="en-US" dirty="0" smtClean="0"/>
              <a:t>-Phonology)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62860" y="4655565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  <a:latin typeface="Cambria"/>
                <a:cs typeface="Cambria"/>
              </a:rPr>
              <a:t>dˌæmnˈeɪʃən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30157" y="4664640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mbria"/>
                <a:cs typeface="Cambria"/>
              </a:rPr>
              <a:t>rizˈajnz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1364" y="4663612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rˌɛzɪgnˈeɪʃən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311" y="3053995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dæmnz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43847" y="3053995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rizajgnz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45054" y="3052967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mbria"/>
                <a:cs typeface="Cambria"/>
              </a:rPr>
              <a:t>rizajgn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eɪʃən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28950" y="3052967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311" y="466464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3000" dirty="0" smtClean="0">
                <a:solidFill>
                  <a:srgbClr val="FF0000"/>
                </a:solidFill>
                <a:latin typeface="Cambria"/>
                <a:cs typeface="Cambria"/>
              </a:rPr>
              <a:t>dˌæmz</a:t>
            </a:r>
            <a:endParaRPr lang="en-US" sz="3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2621" y="167760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30157" y="167760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31364" y="1676572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rizajgn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515260" y="1676572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64466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23879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1491891" y="2520423"/>
            <a:ext cx="1919491" cy="53254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3"/>
            <a:endCxn id="21" idx="7"/>
          </p:cNvCxnSpPr>
          <p:nvPr/>
        </p:nvCxnSpPr>
        <p:spPr>
          <a:xfrm flipH="1">
            <a:off x="1763426" y="2396994"/>
            <a:ext cx="3254479" cy="7804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>
            <a:off x="5626279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3"/>
          </p:cNvCxnSpPr>
          <p:nvPr/>
        </p:nvCxnSpPr>
        <p:spPr>
          <a:xfrm flipH="1">
            <a:off x="5778679" y="2395966"/>
            <a:ext cx="1540433" cy="65700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4"/>
          </p:cNvCxnSpPr>
          <p:nvPr/>
        </p:nvCxnSpPr>
        <p:spPr>
          <a:xfrm>
            <a:off x="8013796" y="2519395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5"/>
            <a:endCxn id="23" idx="1"/>
          </p:cNvCxnSpPr>
          <p:nvPr/>
        </p:nvCxnSpPr>
        <p:spPr>
          <a:xfrm>
            <a:off x="1849736" y="2396994"/>
            <a:ext cx="5383066" cy="7794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49726" y="3895790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11382" y="3904865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29193" y="3936031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975779" y="3894251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0844" y="5794894"/>
            <a:ext cx="1371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damns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28950" y="5816934"/>
            <a:ext cx="211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damnation 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17905" y="5816934"/>
            <a:ext cx="1472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resigns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06405" y="5794894"/>
            <a:ext cx="2214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resignation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37484" y="3052967"/>
            <a:ext cx="3281250" cy="19389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How do you pronounce this word?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cs typeface="Cambria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343935" y="4315146"/>
            <a:ext cx="793549" cy="548601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6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Models over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94128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 smtClean="0"/>
              <a:t>Graphical Model Framework to model </a:t>
            </a:r>
            <a:r>
              <a:rPr lang="en-US" sz="2000" b="1" i="1" dirty="0" smtClean="0"/>
              <a:t>many strings </a:t>
            </a:r>
            <a:r>
              <a:rPr lang="en-US" sz="2000" dirty="0" smtClean="0"/>
              <a:t>jointly!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71268"/>
            <a:ext cx="2133600" cy="365125"/>
          </a:xfrm>
        </p:spPr>
        <p:txBody>
          <a:bodyPr/>
          <a:lstStyle/>
          <a:p>
            <a:fld id="{E5445004-F4FB-5345-992E-498B4C43F562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>
            <a:stCxn id="9" idx="4"/>
            <a:endCxn id="7" idx="0"/>
          </p:cNvCxnSpPr>
          <p:nvPr/>
        </p:nvCxnSpPr>
        <p:spPr>
          <a:xfrm>
            <a:off x="886510" y="3360066"/>
            <a:ext cx="0" cy="100822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0"/>
            <a:endCxn id="7" idx="2"/>
          </p:cNvCxnSpPr>
          <p:nvPr/>
        </p:nvCxnSpPr>
        <p:spPr>
          <a:xfrm flipV="1">
            <a:off x="882191" y="4611474"/>
            <a:ext cx="4319" cy="10297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64917" y="4368287"/>
            <a:ext cx="243186" cy="243187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1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4204" y="5641253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8523" y="2857368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7550" y="2376732"/>
            <a:ext cx="389280" cy="423141"/>
            <a:chOff x="687550" y="1171645"/>
            <a:chExt cx="389280" cy="423141"/>
          </a:xfrm>
        </p:grpSpPr>
        <p:cxnSp>
          <p:nvCxnSpPr>
            <p:cNvPr id="27" name="Straight Connector 26"/>
            <p:cNvCxnSpPr/>
            <p:nvPr/>
          </p:nvCxnSpPr>
          <p:spPr bwMode="auto">
            <a:xfrm flipV="1">
              <a:off x="883725" y="1171646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flipH="1" flipV="1">
              <a:off x="877906" y="1171645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flipH="1" flipV="1">
              <a:off x="687550" y="1171647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83916"/>
              </p:ext>
            </p:extLst>
          </p:nvPr>
        </p:nvGraphicFramePr>
        <p:xfrm>
          <a:off x="1319461" y="2802709"/>
          <a:ext cx="866202" cy="802383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24035"/>
                <a:gridCol w="342167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29228"/>
              </p:ext>
            </p:extLst>
          </p:nvPr>
        </p:nvGraphicFramePr>
        <p:xfrm>
          <a:off x="1319460" y="5556917"/>
          <a:ext cx="1044693" cy="80238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38526"/>
                <a:gridCol w="406167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1" name="Trapezoid 40"/>
          <p:cNvSpPr/>
          <p:nvPr/>
        </p:nvSpPr>
        <p:spPr>
          <a:xfrm rot="5400000" flipV="1">
            <a:off x="531537" y="4371379"/>
            <a:ext cx="1406892" cy="356347"/>
          </a:xfrm>
          <a:prstGeom prst="trapezoid">
            <a:avLst>
              <a:gd name="adj" fmla="val 150813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36022"/>
              </p:ext>
            </p:extLst>
          </p:nvPr>
        </p:nvGraphicFramePr>
        <p:xfrm>
          <a:off x="1413157" y="3850627"/>
          <a:ext cx="1232250" cy="142940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12523"/>
                <a:gridCol w="239909"/>
                <a:gridCol w="239909"/>
                <a:gridCol w="239909"/>
              </a:tblGrid>
              <a:tr h="62702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43" name="Straight Connector 42"/>
          <p:cNvCxnSpPr>
            <a:stCxn id="47" idx="4"/>
            <a:endCxn id="45" idx="0"/>
          </p:cNvCxnSpPr>
          <p:nvPr/>
        </p:nvCxnSpPr>
        <p:spPr>
          <a:xfrm>
            <a:off x="3260588" y="3355545"/>
            <a:ext cx="0" cy="100822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0"/>
            <a:endCxn id="45" idx="2"/>
          </p:cNvCxnSpPr>
          <p:nvPr/>
        </p:nvCxnSpPr>
        <p:spPr>
          <a:xfrm flipV="1">
            <a:off x="3256269" y="4606953"/>
            <a:ext cx="4319" cy="10297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38995" y="4363766"/>
            <a:ext cx="243186" cy="243187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1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08282" y="5636732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12601" y="2852847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821146" y="2257579"/>
            <a:ext cx="10410" cy="43230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96159"/>
              </p:ext>
            </p:extLst>
          </p:nvPr>
        </p:nvGraphicFramePr>
        <p:xfrm>
          <a:off x="3890652" y="2572635"/>
          <a:ext cx="967182" cy="160476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658800"/>
                <a:gridCol w="308382"/>
              </a:tblGrid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aardvark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0.1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…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3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…</a:t>
                      </a:r>
                      <a:endParaRPr lang="en-US" sz="13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58262"/>
              </p:ext>
            </p:extLst>
          </p:nvPr>
        </p:nvGraphicFramePr>
        <p:xfrm>
          <a:off x="3787235" y="4368287"/>
          <a:ext cx="2183195" cy="22317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28457"/>
                <a:gridCol w="273539"/>
                <a:gridCol w="207891"/>
                <a:gridCol w="268327"/>
                <a:gridCol w="268327"/>
                <a:gridCol w="268327"/>
                <a:gridCol w="268327"/>
              </a:tblGrid>
              <a:tr h="62702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aardvark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vert="vert27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aardvark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rang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ring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rung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  <a:tr h="267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Handwriting - Dakota"/>
                          <a:cs typeface="Handwriting - Dakota"/>
                        </a:rPr>
                        <a:t>…</a:t>
                      </a:r>
                      <a:endParaRPr lang="en-US" sz="12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0" name="Isosceles Triangle 59"/>
          <p:cNvSpPr/>
          <p:nvPr/>
        </p:nvSpPr>
        <p:spPr>
          <a:xfrm rot="16200000">
            <a:off x="2842827" y="5017840"/>
            <a:ext cx="1607253" cy="284396"/>
          </a:xfrm>
          <a:prstGeom prst="triangle">
            <a:avLst>
              <a:gd name="adj" fmla="val 90059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3266" y="6147730"/>
            <a:ext cx="389279" cy="423141"/>
            <a:chOff x="683266" y="4889670"/>
            <a:chExt cx="389279" cy="423141"/>
          </a:xfrm>
        </p:grpSpPr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683266" y="4889673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rot="10800000" flipH="1" flipV="1">
              <a:off x="876368" y="4889670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rot="10800000" flipH="1" flipV="1">
              <a:off x="876369" y="4889672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061628" y="2376735"/>
            <a:ext cx="389280" cy="423141"/>
            <a:chOff x="3061628" y="1171641"/>
            <a:chExt cx="389280" cy="423141"/>
          </a:xfrm>
        </p:grpSpPr>
        <p:cxnSp>
          <p:nvCxnSpPr>
            <p:cNvPr id="66" name="Straight Connector 65"/>
            <p:cNvCxnSpPr/>
            <p:nvPr/>
          </p:nvCxnSpPr>
          <p:spPr bwMode="auto">
            <a:xfrm flipV="1">
              <a:off x="3257803" y="1171642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3251984" y="1171641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flipH="1" flipV="1">
              <a:off x="3061628" y="1171643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7344" y="6147726"/>
            <a:ext cx="389279" cy="423141"/>
            <a:chOff x="3057344" y="4889666"/>
            <a:chExt cx="389279" cy="423141"/>
          </a:xfrm>
        </p:grpSpPr>
        <p:cxnSp>
          <p:nvCxnSpPr>
            <p:cNvPr id="70" name="Straight Connector 69"/>
            <p:cNvCxnSpPr/>
            <p:nvPr/>
          </p:nvCxnSpPr>
          <p:spPr bwMode="auto">
            <a:xfrm rot="10800000" flipV="1">
              <a:off x="3057344" y="4889669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0800000" flipH="1" flipV="1">
              <a:off x="3250446" y="4889666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0800000" flipH="1" flipV="1">
              <a:off x="3250447" y="4889668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>
            <a:stCxn id="54" idx="4"/>
            <a:endCxn id="52" idx="0"/>
          </p:cNvCxnSpPr>
          <p:nvPr/>
        </p:nvCxnSpPr>
        <p:spPr>
          <a:xfrm>
            <a:off x="6671360" y="3377011"/>
            <a:ext cx="0" cy="100822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3" idx="0"/>
            <a:endCxn id="52" idx="2"/>
          </p:cNvCxnSpPr>
          <p:nvPr/>
        </p:nvCxnSpPr>
        <p:spPr>
          <a:xfrm flipV="1">
            <a:off x="6667041" y="4628419"/>
            <a:ext cx="4319" cy="10297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49767" y="4385232"/>
            <a:ext cx="243186" cy="243187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1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19054" y="5658198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423373" y="2874313"/>
            <a:ext cx="495974" cy="502698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i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231918" y="2279045"/>
            <a:ext cx="0" cy="4301539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472400" y="2397371"/>
            <a:ext cx="389280" cy="423141"/>
            <a:chOff x="6472400" y="1193107"/>
            <a:chExt cx="389280" cy="423141"/>
          </a:xfrm>
        </p:grpSpPr>
        <p:cxnSp>
          <p:nvCxnSpPr>
            <p:cNvPr id="76" name="Straight Connector 75"/>
            <p:cNvCxnSpPr/>
            <p:nvPr/>
          </p:nvCxnSpPr>
          <p:spPr bwMode="auto">
            <a:xfrm flipV="1">
              <a:off x="6668575" y="1193108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 flipH="1" flipV="1">
              <a:off x="6662756" y="1193107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6472400" y="1193109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68116" y="6169192"/>
            <a:ext cx="389279" cy="423141"/>
            <a:chOff x="6468116" y="4911132"/>
            <a:chExt cx="389279" cy="423141"/>
          </a:xfrm>
        </p:grpSpPr>
        <p:cxnSp>
          <p:nvCxnSpPr>
            <p:cNvPr id="80" name="Straight Connector 79"/>
            <p:cNvCxnSpPr/>
            <p:nvPr/>
          </p:nvCxnSpPr>
          <p:spPr bwMode="auto">
            <a:xfrm rot="10800000" flipV="1">
              <a:off x="6468116" y="4911135"/>
              <a:ext cx="193105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rot="10800000" flipH="1" flipV="1">
              <a:off x="6661218" y="4911132"/>
              <a:ext cx="5822" cy="423141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10800000" flipH="1" flipV="1">
              <a:off x="6661219" y="4911134"/>
              <a:ext cx="196176" cy="423137"/>
            </a:xfrm>
            <a:prstGeom prst="line">
              <a:avLst/>
            </a:prstGeom>
            <a:solidFill>
              <a:schemeClr val="bg1"/>
            </a:solidFill>
            <a:ln w="28575" cmpd="sng">
              <a:gradFill flip="none" rotWithShape="1">
                <a:gsLst>
                  <a:gs pos="23000">
                    <a:schemeClr val="tx1"/>
                  </a:gs>
                  <a:gs pos="100000">
                    <a:prstClr val="white"/>
                  </a:gs>
                </a:gsLst>
                <a:lin ang="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955475" y="2564381"/>
            <a:ext cx="2183531" cy="1219047"/>
            <a:chOff x="6955475" y="1306321"/>
            <a:chExt cx="2183531" cy="1219047"/>
          </a:xfrm>
        </p:grpSpPr>
        <p:sp>
          <p:nvSpPr>
            <p:cNvPr id="85" name="Oval 84"/>
            <p:cNvSpPr/>
            <p:nvPr/>
          </p:nvSpPr>
          <p:spPr>
            <a:xfrm>
              <a:off x="6955475" y="178518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endCxn id="87" idx="2"/>
            </p:cNvCxnSpPr>
            <p:nvPr/>
          </p:nvCxnSpPr>
          <p:spPr>
            <a:xfrm>
              <a:off x="7118528" y="186653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368034" y="178686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endCxn id="89" idx="2"/>
            </p:cNvCxnSpPr>
            <p:nvPr/>
          </p:nvCxnSpPr>
          <p:spPr>
            <a:xfrm>
              <a:off x="7514716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764221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91" idx="2"/>
            </p:cNvCxnSpPr>
            <p:nvPr/>
          </p:nvCxnSpPr>
          <p:spPr>
            <a:xfrm>
              <a:off x="7937138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186643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3" idx="2"/>
            </p:cNvCxnSpPr>
            <p:nvPr/>
          </p:nvCxnSpPr>
          <p:spPr>
            <a:xfrm>
              <a:off x="8359560" y="1863030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8609065" y="1783360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44"/>
            <p:cNvCxnSpPr>
              <a:stCxn id="87" idx="5"/>
              <a:endCxn id="89" idx="4"/>
            </p:cNvCxnSpPr>
            <p:nvPr/>
          </p:nvCxnSpPr>
          <p:spPr>
            <a:xfrm rot="16200000" flipH="1">
              <a:off x="7666082" y="1763995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590282" y="236602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44"/>
            <p:cNvCxnSpPr>
              <a:stCxn id="87" idx="3"/>
              <a:endCxn id="95" idx="2"/>
            </p:cNvCxnSpPr>
            <p:nvPr/>
          </p:nvCxnSpPr>
          <p:spPr>
            <a:xfrm rot="16200000" flipH="1">
              <a:off x="7229683" y="2085097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44"/>
            <p:cNvCxnSpPr>
              <a:stCxn id="95" idx="6"/>
              <a:endCxn id="89" idx="5"/>
            </p:cNvCxnSpPr>
            <p:nvPr/>
          </p:nvCxnSpPr>
          <p:spPr>
            <a:xfrm flipV="1">
              <a:off x="7753336" y="1920328"/>
              <a:ext cx="150061" cy="525370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4"/>
            <p:cNvCxnSpPr>
              <a:stCxn id="93" idx="5"/>
              <a:endCxn id="93" idx="6"/>
            </p:cNvCxnSpPr>
            <p:nvPr/>
          </p:nvCxnSpPr>
          <p:spPr>
            <a:xfrm rot="5400000" flipH="1" flipV="1">
              <a:off x="8732011" y="1879258"/>
              <a:ext cx="56335" cy="23879"/>
            </a:xfrm>
            <a:prstGeom prst="curvedConnector4">
              <a:avLst>
                <a:gd name="adj1" fmla="val -410822"/>
                <a:gd name="adj2" fmla="val 971488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4"/>
            <p:cNvCxnSpPr>
              <a:stCxn id="85" idx="0"/>
              <a:endCxn id="87" idx="1"/>
            </p:cNvCxnSpPr>
            <p:nvPr/>
          </p:nvCxnSpPr>
          <p:spPr>
            <a:xfrm rot="16200000" flipH="1">
              <a:off x="7201952" y="1620237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44"/>
            <p:cNvCxnSpPr>
              <a:stCxn id="87" idx="0"/>
              <a:endCxn id="91" idx="1"/>
            </p:cNvCxnSpPr>
            <p:nvPr/>
          </p:nvCxnSpPr>
          <p:spPr>
            <a:xfrm rot="16200000" flipH="1">
              <a:off x="7819644" y="1416780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44"/>
            <p:cNvCxnSpPr>
              <a:stCxn id="91" idx="0"/>
              <a:endCxn id="93" idx="0"/>
            </p:cNvCxnSpPr>
            <p:nvPr/>
          </p:nvCxnSpPr>
          <p:spPr>
            <a:xfrm rot="5400000" flipH="1" flipV="1">
              <a:off x="8478899" y="1572631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4"/>
            <p:cNvCxnSpPr>
              <a:stCxn id="89" idx="5"/>
              <a:endCxn id="93" idx="4"/>
            </p:cNvCxnSpPr>
            <p:nvPr/>
          </p:nvCxnSpPr>
          <p:spPr>
            <a:xfrm rot="16200000" flipH="1">
              <a:off x="8285809" y="1537916"/>
              <a:ext cx="22371" cy="787196"/>
            </a:xfrm>
            <a:prstGeom prst="curvedConnector3">
              <a:avLst>
                <a:gd name="adj1" fmla="val 1034519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8657396" y="1825110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44"/>
            <p:cNvCxnSpPr>
              <a:stCxn id="87" idx="7"/>
              <a:endCxn id="89" idx="0"/>
            </p:cNvCxnSpPr>
            <p:nvPr/>
          </p:nvCxnSpPr>
          <p:spPr>
            <a:xfrm rot="5400000" flipH="1" flipV="1">
              <a:off x="7663542" y="1627992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7068995" y="1306321"/>
              <a:ext cx="2070011" cy="1050576"/>
              <a:chOff x="2954628" y="1188732"/>
              <a:chExt cx="2273899" cy="115405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2954628" y="1252724"/>
                <a:ext cx="2273899" cy="1090062"/>
                <a:chOff x="3029436" y="2887849"/>
                <a:chExt cx="2851000" cy="1366717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068880" y="403821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534508" y="386565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633952" y="3973833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915028" y="3904571"/>
            <a:ext cx="2088349" cy="1445088"/>
            <a:chOff x="6915028" y="2646511"/>
            <a:chExt cx="2088349" cy="1445088"/>
          </a:xfrm>
        </p:grpSpPr>
        <p:sp>
          <p:nvSpPr>
            <p:cNvPr id="121" name="Oval 120"/>
            <p:cNvSpPr/>
            <p:nvPr/>
          </p:nvSpPr>
          <p:spPr>
            <a:xfrm>
              <a:off x="6915028" y="3240716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cxnSp>
          <p:nvCxnSpPr>
            <p:cNvPr id="122" name="Straight Arrow Connector 121"/>
            <p:cNvCxnSpPr>
              <a:endCxn id="124" idx="2"/>
            </p:cNvCxnSpPr>
            <p:nvPr/>
          </p:nvCxnSpPr>
          <p:spPr>
            <a:xfrm>
              <a:off x="7102469" y="3334227"/>
              <a:ext cx="28682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091131" y="3102147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s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7389291" y="3242641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cxnSp>
          <p:nvCxnSpPr>
            <p:cNvPr id="125" name="Straight Arrow Connector 124"/>
            <p:cNvCxnSpPr>
              <a:endCxn id="127" idx="2"/>
            </p:cNvCxnSpPr>
            <p:nvPr/>
          </p:nvCxnSpPr>
          <p:spPr>
            <a:xfrm>
              <a:off x="7557911" y="3331307"/>
              <a:ext cx="28682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546573" y="3099227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i</a:t>
              </a:r>
              <a:endParaRPr lang="en-US" sz="2200" dirty="0" smtClean="0">
                <a:solidFill>
                  <a:schemeClr val="accent3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7844733" y="3239722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cxnSp>
          <p:nvCxnSpPr>
            <p:cNvPr id="128" name="Straight Arrow Connector 127"/>
            <p:cNvCxnSpPr>
              <a:endCxn id="130" idx="2"/>
            </p:cNvCxnSpPr>
            <p:nvPr/>
          </p:nvCxnSpPr>
          <p:spPr>
            <a:xfrm>
              <a:off x="8043512" y="3331307"/>
              <a:ext cx="28682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8032174" y="3099227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n</a:t>
              </a:r>
            </a:p>
          </p:txBody>
        </p:sp>
        <p:sp>
          <p:nvSpPr>
            <p:cNvPr id="130" name="Oval 129"/>
            <p:cNvSpPr/>
            <p:nvPr/>
          </p:nvSpPr>
          <p:spPr>
            <a:xfrm>
              <a:off x="8330335" y="3239722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cxnSp>
          <p:nvCxnSpPr>
            <p:cNvPr id="131" name="Straight Arrow Connector 130"/>
            <p:cNvCxnSpPr>
              <a:endCxn id="133" idx="2"/>
            </p:cNvCxnSpPr>
            <p:nvPr/>
          </p:nvCxnSpPr>
          <p:spPr>
            <a:xfrm>
              <a:off x="8529114" y="3330200"/>
              <a:ext cx="286823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517776" y="3098120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g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8815936" y="3238615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02469" y="3341118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r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557911" y="3333127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a</a:t>
              </a:r>
              <a:endParaRPr lang="en-US" sz="2200" dirty="0" smtClean="0">
                <a:solidFill>
                  <a:schemeClr val="accent1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43512" y="3338198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n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529114" y="3337091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g</a:t>
              </a:r>
            </a:p>
          </p:txBody>
        </p:sp>
        <p:cxnSp>
          <p:nvCxnSpPr>
            <p:cNvPr id="138" name="Straight Arrow Connector 44"/>
            <p:cNvCxnSpPr>
              <a:stCxn id="124" idx="5"/>
              <a:endCxn id="127" idx="4"/>
            </p:cNvCxnSpPr>
            <p:nvPr/>
          </p:nvCxnSpPr>
          <p:spPr>
            <a:xfrm rot="16200000" flipH="1">
              <a:off x="7731915" y="3216353"/>
              <a:ext cx="23905" cy="389172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7552758" y="3499878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u</a:t>
              </a:r>
              <a:endParaRPr lang="en-US" sz="2200" dirty="0" smtClean="0">
                <a:solidFill>
                  <a:schemeClr val="accent3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7644779" y="3908428"/>
              <a:ext cx="187441" cy="18317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66108" y="3665736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a</a:t>
              </a:r>
              <a:endParaRPr lang="en-US" sz="2200" dirty="0" smtClean="0">
                <a:solidFill>
                  <a:schemeClr val="accent1"/>
                </a:solidFill>
                <a:latin typeface="Handwriting - Dakota"/>
                <a:cs typeface="Handwriting - Dakota"/>
              </a:endParaRPr>
            </a:p>
          </p:txBody>
        </p:sp>
        <p:cxnSp>
          <p:nvCxnSpPr>
            <p:cNvPr id="142" name="Straight Arrow Connector 44"/>
            <p:cNvCxnSpPr>
              <a:stCxn id="124" idx="3"/>
              <a:endCxn id="140" idx="2"/>
            </p:cNvCxnSpPr>
            <p:nvPr/>
          </p:nvCxnSpPr>
          <p:spPr>
            <a:xfrm rot="16200000" flipH="1">
              <a:off x="7230247" y="3585481"/>
              <a:ext cx="601027" cy="228038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4"/>
            <p:cNvCxnSpPr>
              <a:stCxn id="140" idx="6"/>
              <a:endCxn id="127" idx="5"/>
            </p:cNvCxnSpPr>
            <p:nvPr/>
          </p:nvCxnSpPr>
          <p:spPr>
            <a:xfrm flipV="1">
              <a:off x="7832220" y="3396067"/>
              <a:ext cx="172504" cy="603946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235497" y="3645451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e</a:t>
              </a:r>
              <a:endParaRPr lang="en-US" sz="2200" dirty="0" smtClean="0">
                <a:solidFill>
                  <a:schemeClr val="accent3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260844" y="3791024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l-GR" sz="2200" dirty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ε</a:t>
              </a:r>
              <a:endParaRPr lang="en-US" sz="2200" dirty="0">
                <a:solidFill>
                  <a:schemeClr val="accent1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913106" y="3717367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l-GR" sz="2200" dirty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ε</a:t>
              </a:r>
              <a:endParaRPr lang="en-US" sz="2200" dirty="0">
                <a:solidFill>
                  <a:schemeClr val="accent3"/>
                </a:solidFill>
                <a:latin typeface="Handwriting - Dakota"/>
                <a:cs typeface="Handwriting - Dakota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73075" y="3862940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a</a:t>
              </a:r>
              <a:endParaRPr lang="en-US" sz="2200" dirty="0" smtClean="0">
                <a:solidFill>
                  <a:schemeClr val="accent1"/>
                </a:solidFill>
                <a:latin typeface="Handwriting - Dakota"/>
                <a:cs typeface="Handwriting - Dakota"/>
              </a:endParaRPr>
            </a:p>
          </p:txBody>
        </p:sp>
        <p:cxnSp>
          <p:nvCxnSpPr>
            <p:cNvPr id="148" name="Straight Arrow Connector 137"/>
            <p:cNvCxnSpPr>
              <a:stCxn id="121" idx="0"/>
              <a:endCxn id="124" idx="1"/>
            </p:cNvCxnSpPr>
            <p:nvPr/>
          </p:nvCxnSpPr>
          <p:spPr>
            <a:xfrm rot="16200000" flipH="1">
              <a:off x="7198369" y="3051095"/>
              <a:ext cx="28751" cy="407993"/>
            </a:xfrm>
            <a:prstGeom prst="curvedConnector3">
              <a:avLst>
                <a:gd name="adj1" fmla="val -1210500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050677" y="2646511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r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062015" y="2885482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s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8871495" y="3291046"/>
              <a:ext cx="76321" cy="76321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andwriting - Dakota"/>
                <a:cs typeface="Handwriting - Dakota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589480" y="2699835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3"/>
                  </a:solidFill>
                  <a:latin typeface="Handwriting - Dakota"/>
                  <a:cs typeface="Handwriting - Dakota"/>
                </a:rPr>
                <a:t>a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602829" y="2865693"/>
              <a:ext cx="288732" cy="18057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accent1"/>
                  </a:solidFill>
                  <a:latin typeface="Handwriting - Dakota"/>
                  <a:cs typeface="Handwriting - Dakota"/>
                </a:rPr>
                <a:t>u</a:t>
              </a:r>
            </a:p>
          </p:txBody>
        </p:sp>
        <p:cxnSp>
          <p:nvCxnSpPr>
            <p:cNvPr id="154" name="Straight Arrow Connector 44"/>
            <p:cNvCxnSpPr>
              <a:stCxn id="124" idx="7"/>
              <a:endCxn id="127" idx="0"/>
            </p:cNvCxnSpPr>
            <p:nvPr/>
          </p:nvCxnSpPr>
          <p:spPr>
            <a:xfrm rot="5400000" flipH="1" flipV="1">
              <a:off x="7728996" y="3060009"/>
              <a:ext cx="29745" cy="389172"/>
            </a:xfrm>
            <a:prstGeom prst="curvedConnector3">
              <a:avLst>
                <a:gd name="adj1" fmla="val 1218893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77611" y="5556917"/>
            <a:ext cx="1816644" cy="1219047"/>
            <a:chOff x="6977611" y="4298857"/>
            <a:chExt cx="1816644" cy="1219047"/>
          </a:xfrm>
        </p:grpSpPr>
        <p:sp>
          <p:nvSpPr>
            <p:cNvPr id="175" name="Oval 1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>
              <a:endCxn id="1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/>
            <p:cNvCxnSpPr>
              <a:endCxn id="1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>
              <a:endCxn id="1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/>
            <p:cNvCxnSpPr>
              <a:endCxn id="1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44"/>
            <p:cNvCxnSpPr>
              <a:stCxn id="177" idx="5"/>
              <a:endCxn id="1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44"/>
            <p:cNvCxnSpPr>
              <a:stCxn id="177" idx="3"/>
              <a:endCxn id="1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44"/>
            <p:cNvCxnSpPr>
              <a:stCxn id="185" idx="6"/>
              <a:endCxn id="1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44"/>
            <p:cNvCxnSpPr>
              <a:stCxn id="175" idx="0"/>
              <a:endCxn id="1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44"/>
            <p:cNvCxnSpPr>
              <a:stCxn id="177" idx="0"/>
              <a:endCxn id="1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44"/>
            <p:cNvCxnSpPr>
              <a:stCxn id="181" idx="0"/>
              <a:endCxn id="1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44"/>
            <p:cNvCxnSpPr>
              <a:stCxn id="177" idx="7"/>
              <a:endCxn id="1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9632199" y="3917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41" grpId="0" animBg="1"/>
      <p:bldP spid="45" grpId="0" animBg="1"/>
      <p:bldP spid="46" grpId="0" animBg="1"/>
      <p:bldP spid="47" grpId="0" animBg="1"/>
      <p:bldP spid="60" grpId="0" animBg="1"/>
      <p:bldP spid="52" grpId="0" animBg="1"/>
      <p:bldP spid="53" grpId="0" animBg="1"/>
      <p:bldP spid="54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/>
                <a:cs typeface="Cambria"/>
              </a:rPr>
              <a:t>Zooming in on a WFSA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mbria"/>
                <a:cs typeface="Cambria"/>
              </a:rPr>
              <a:t>Compactly r</a:t>
            </a:r>
            <a:r>
              <a:rPr lang="en-US" sz="3000" dirty="0" smtClean="0">
                <a:latin typeface="Cambria"/>
                <a:cs typeface="Cambria"/>
              </a:rPr>
              <a:t>epresents an (</a:t>
            </a:r>
            <a:r>
              <a:rPr lang="en-US" sz="3000" dirty="0" err="1" smtClean="0">
                <a:latin typeface="Cambria"/>
                <a:cs typeface="Cambria"/>
              </a:rPr>
              <a:t>unnormalized</a:t>
            </a:r>
            <a:r>
              <a:rPr lang="en-US" sz="3000" dirty="0" smtClean="0">
                <a:latin typeface="Cambria"/>
                <a:cs typeface="Cambria"/>
              </a:rPr>
              <a:t>) probability distribution over </a:t>
            </a:r>
            <a:r>
              <a:rPr lang="en-US" sz="3000" i="1" dirty="0" smtClean="0">
                <a:latin typeface="Cambria"/>
                <a:cs typeface="Cambria"/>
              </a:rPr>
              <a:t>all</a:t>
            </a:r>
            <a:r>
              <a:rPr lang="en-US" sz="3000" dirty="0">
                <a:latin typeface="Cambria"/>
                <a:cs typeface="Cambria"/>
              </a:rPr>
              <a:t> </a:t>
            </a:r>
            <a:r>
              <a:rPr lang="en-US" sz="3000" dirty="0" smtClean="0">
                <a:latin typeface="Cambria"/>
                <a:cs typeface="Cambria"/>
              </a:rPr>
              <a:t>strings in </a:t>
            </a:r>
            <a:endParaRPr lang="en-US" sz="3000" b="1" dirty="0" smtClean="0">
              <a:latin typeface="Cambria"/>
              <a:cs typeface="Cambria"/>
            </a:endParaRPr>
          </a:p>
          <a:p>
            <a:r>
              <a:rPr lang="en-US" sz="3000" b="1" dirty="0" smtClean="0">
                <a:latin typeface="Cambria"/>
                <a:cs typeface="Cambria"/>
              </a:rPr>
              <a:t>Marginal belief: </a:t>
            </a:r>
            <a:r>
              <a:rPr lang="en-US" sz="3000" dirty="0" smtClean="0">
                <a:latin typeface="Cambria"/>
                <a:cs typeface="Cambria"/>
              </a:rPr>
              <a:t>How do we pronounce </a:t>
            </a:r>
            <a:r>
              <a:rPr lang="en-US" sz="3000" i="1" dirty="0" smtClean="0">
                <a:latin typeface="Cambria"/>
                <a:cs typeface="Cambria"/>
              </a:rPr>
              <a:t>damns</a:t>
            </a:r>
            <a:r>
              <a:rPr lang="en-US" sz="3000" dirty="0" smtClean="0">
                <a:latin typeface="Cambria"/>
                <a:cs typeface="Cambria"/>
              </a:rPr>
              <a:t>?</a:t>
            </a:r>
            <a:endParaRPr lang="en-US" sz="3000" dirty="0" smtClean="0">
              <a:latin typeface="Cambria"/>
              <a:cs typeface="Cambria"/>
            </a:endParaRPr>
          </a:p>
          <a:p>
            <a:r>
              <a:rPr lang="en-US" sz="3000" b="1" dirty="0" smtClean="0">
                <a:latin typeface="Cambria"/>
                <a:cs typeface="Cambria"/>
              </a:rPr>
              <a:t>Possibilities: 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i="1" dirty="0" err="1" smtClean="0">
                <a:latin typeface="Cambria"/>
                <a:cs typeface="Cambria"/>
              </a:rPr>
              <a:t>damz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dirty="0" smtClean="0">
                <a:latin typeface="Cambria"/>
                <a:cs typeface="Cambria"/>
              </a:rPr>
              <a:t>, 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i="1" dirty="0" smtClean="0">
                <a:latin typeface="Cambria"/>
                <a:cs typeface="Cambria"/>
              </a:rPr>
              <a:t>dams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dirty="0" smtClean="0">
                <a:latin typeface="Cambria"/>
                <a:cs typeface="Cambria"/>
              </a:rPr>
              <a:t>, 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i="1" dirty="0" err="1" smtClean="0">
                <a:latin typeface="Cambria"/>
                <a:cs typeface="Cambria"/>
              </a:rPr>
              <a:t>damnIz</a:t>
            </a:r>
            <a:r>
              <a:rPr lang="en-US" sz="3000" dirty="0" smtClean="0">
                <a:latin typeface="Cambria"/>
                <a:cs typeface="Cambria"/>
              </a:rPr>
              <a:t>/</a:t>
            </a:r>
            <a:r>
              <a:rPr lang="en-US" sz="3000" dirty="0" smtClean="0">
                <a:latin typeface="Cambria"/>
                <a:cs typeface="Cambria"/>
              </a:rPr>
              <a:t>, etc..</a:t>
            </a:r>
          </a:p>
          <a:p>
            <a:pPr marL="0" indent="0">
              <a:buNone/>
            </a:pP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368836"/>
            <a:ext cx="8575819" cy="2321363"/>
            <a:chOff x="565064" y="3658411"/>
            <a:chExt cx="8575819" cy="2321363"/>
          </a:xfrm>
        </p:grpSpPr>
        <p:sp>
          <p:nvSpPr>
            <p:cNvPr id="6" name="Oval 5"/>
            <p:cNvSpPr/>
            <p:nvPr/>
          </p:nvSpPr>
          <p:spPr>
            <a:xfrm>
              <a:off x="1843100" y="4601180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656" y="457953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1987" y="457953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87630" y="372181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30200" y="4591025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87630" y="5445853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391487" y="4846495"/>
              <a:ext cx="909169" cy="21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3849043" y="4846495"/>
              <a:ext cx="772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7"/>
              <a:endCxn id="9" idx="2"/>
            </p:cNvCxnSpPr>
            <p:nvPr/>
          </p:nvCxnSpPr>
          <p:spPr>
            <a:xfrm flipV="1">
              <a:off x="5090065" y="3988775"/>
              <a:ext cx="997565" cy="668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6"/>
              <a:endCxn id="10" idx="2"/>
            </p:cNvCxnSpPr>
            <p:nvPr/>
          </p:nvCxnSpPr>
          <p:spPr>
            <a:xfrm>
              <a:off x="5170374" y="4846495"/>
              <a:ext cx="1059826" cy="11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1" idx="1"/>
            </p:cNvCxnSpPr>
            <p:nvPr/>
          </p:nvCxnSpPr>
          <p:spPr>
            <a:xfrm>
              <a:off x="5090065" y="5035264"/>
              <a:ext cx="1077874" cy="48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676" y="4311720"/>
              <a:ext cx="6394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d/1</a:t>
              </a:r>
              <a:endParaRPr lang="en-US" sz="25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65064" y="4601180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113451" y="4846495"/>
              <a:ext cx="729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225600" y="3859785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355479" y="4729876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23970" y="4319820"/>
              <a:ext cx="6245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a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46298" y="4284630"/>
              <a:ext cx="7270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m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37730" y="3859830"/>
              <a:ext cx="6785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z/.5</a:t>
              </a:r>
              <a:endParaRPr lang="en-US" sz="25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04561" y="4401840"/>
              <a:ext cx="839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s/.25</a:t>
              </a:r>
              <a:endParaRPr lang="en-US" sz="25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74548" y="3658411"/>
              <a:ext cx="8828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n/</a:t>
              </a:r>
              <a:r>
                <a:rPr lang="en-US" sz="2500" dirty="0" smtClean="0"/>
                <a:t>.25</a:t>
              </a:r>
              <a:endParaRPr lang="en-US" sz="2500" dirty="0"/>
            </a:p>
          </p:txBody>
        </p:sp>
        <p:cxnSp>
          <p:nvCxnSpPr>
            <p:cNvPr id="51" name="Straight Arrow Connector 50"/>
            <p:cNvCxnSpPr>
              <a:endCxn id="54" idx="2"/>
            </p:cNvCxnSpPr>
            <p:nvPr/>
          </p:nvCxnSpPr>
          <p:spPr>
            <a:xfrm>
              <a:off x="7775326" y="5712814"/>
              <a:ext cx="8171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592496" y="5445853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6458" y="4417732"/>
              <a:ext cx="5976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z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8733952" y="5580216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26" y="2186354"/>
            <a:ext cx="469900" cy="3556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201839" y="6126163"/>
            <a:ext cx="548387" cy="533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5" name="Straight Arrow Connector 34"/>
          <p:cNvCxnSpPr>
            <a:stCxn id="11" idx="6"/>
            <a:endCxn id="32" idx="2"/>
          </p:cNvCxnSpPr>
          <p:nvPr/>
        </p:nvCxnSpPr>
        <p:spPr>
          <a:xfrm flipV="1">
            <a:off x="6528153" y="6393124"/>
            <a:ext cx="673686" cy="30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97818" y="5936054"/>
            <a:ext cx="55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I/1</a:t>
            </a:r>
            <a:endParaRPr lang="en-US" sz="2500" dirty="0"/>
          </a:p>
        </p:txBody>
      </p:sp>
      <p:sp>
        <p:nvSpPr>
          <p:cNvPr id="45" name="TextBox 44"/>
          <p:cNvSpPr txBox="1"/>
          <p:nvPr/>
        </p:nvSpPr>
        <p:spPr>
          <a:xfrm>
            <a:off x="7700339" y="5916070"/>
            <a:ext cx="5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z/1</a:t>
            </a:r>
            <a:endParaRPr lang="en-US" sz="2500" dirty="0"/>
          </a:p>
        </p:txBody>
      </p:sp>
      <p:cxnSp>
        <p:nvCxnSpPr>
          <p:cNvPr id="29" name="Curved Connector 28"/>
          <p:cNvCxnSpPr>
            <a:stCxn id="8" idx="1"/>
            <a:endCxn id="8" idx="7"/>
          </p:cNvCxnSpPr>
          <p:nvPr/>
        </p:nvCxnSpPr>
        <p:spPr>
          <a:xfrm rot="5400000" flipH="1" flipV="1">
            <a:off x="4788316" y="5174266"/>
            <a:ext cx="12700" cy="387769"/>
          </a:xfrm>
          <a:prstGeom prst="curvedConnector3">
            <a:avLst>
              <a:gd name="adj1" fmla="val 66871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5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Log-Linear Approximation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Given a </a:t>
            </a:r>
            <a:r>
              <a:rPr lang="en-US" sz="3000" dirty="0" smtClean="0">
                <a:solidFill>
                  <a:srgbClr val="000000"/>
                </a:solidFill>
              </a:rPr>
              <a:t>WFSA </a:t>
            </a:r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distribution </a:t>
            </a:r>
            <a:r>
              <a:rPr lang="en-US" sz="3000" i="1" dirty="0" smtClean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lang="en-US" sz="3000" dirty="0" smtClean="0">
                <a:solidFill>
                  <a:srgbClr val="000000"/>
                </a:solidFill>
              </a:rPr>
              <a:t>, </a:t>
            </a:r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find a </a:t>
            </a:r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log-linear </a:t>
            </a:r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approximation </a:t>
            </a:r>
            <a:r>
              <a:rPr lang="en-US" sz="3000" i="1" dirty="0" smtClean="0">
                <a:solidFill>
                  <a:srgbClr val="000000"/>
                </a:solidFill>
                <a:latin typeface="Cambria"/>
                <a:cs typeface="Cambria"/>
              </a:rPr>
              <a:t>q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Cambria"/>
                <a:cs typeface="Cambria"/>
              </a:rPr>
              <a:t>min KL(</a:t>
            </a:r>
            <a:r>
              <a:rPr lang="en-US" sz="2600" i="1" dirty="0" smtClean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mbria"/>
                <a:cs typeface="Cambria"/>
              </a:rPr>
              <a:t> || </a:t>
            </a:r>
            <a:r>
              <a:rPr lang="en-US" sz="2600" i="1" dirty="0" smtClean="0">
                <a:solidFill>
                  <a:srgbClr val="000000"/>
                </a:solidFill>
                <a:latin typeface="Cambria"/>
                <a:cs typeface="Cambria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mbria"/>
                <a:cs typeface="Cambria"/>
              </a:rPr>
              <a:t>)   “inclusive KL divergence”</a:t>
            </a:r>
          </a:p>
          <a:p>
            <a:pPr lvl="1"/>
            <a:r>
              <a:rPr lang="en-US" sz="2600" i="1" dirty="0" smtClean="0">
                <a:solidFill>
                  <a:srgbClr val="000000"/>
                </a:solidFill>
                <a:latin typeface="Cambria"/>
                <a:cs typeface="Cambria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mbria"/>
                <a:cs typeface="Cambria"/>
              </a:rPr>
              <a:t> corresponds to a smaller/tidier WFSA</a:t>
            </a:r>
            <a:endParaRPr lang="en-US" sz="26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sz="3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Cambria"/>
                <a:cs typeface="Cambria"/>
              </a:rPr>
              <a:t>Two Approaches: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Gradient-Based Optimization (Discussed Here)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Closed Form Optimization</a:t>
            </a:r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168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36" y="1260987"/>
            <a:ext cx="1092036" cy="156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0" y="2916759"/>
            <a:ext cx="1770185" cy="198260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 rot="21139816">
            <a:off x="1792689" y="1821697"/>
            <a:ext cx="110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Cambria"/>
                <a:cs typeface="Cambria"/>
              </a:rPr>
              <a:t>fo</a:t>
            </a:r>
            <a:r>
              <a:rPr lang="en-US" sz="3000" dirty="0" smtClean="0">
                <a:latin typeface="Cambria"/>
                <a:cs typeface="Cambria"/>
              </a:rPr>
              <a:t> = 3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06498" y="3175118"/>
            <a:ext cx="1337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mbria"/>
                <a:cs typeface="Cambria"/>
              </a:rPr>
              <a:t>bar = 2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46" name="TextBox 45"/>
          <p:cNvSpPr txBox="1"/>
          <p:nvPr/>
        </p:nvSpPr>
        <p:spPr>
          <a:xfrm rot="696683">
            <a:off x="1848703" y="4053292"/>
            <a:ext cx="1142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Cambria"/>
                <a:cs typeface="Cambria"/>
              </a:rPr>
              <a:t>az</a:t>
            </a:r>
            <a:r>
              <a:rPr lang="en-US" sz="3000" dirty="0" smtClean="0">
                <a:latin typeface="Cambria"/>
                <a:cs typeface="Cambria"/>
              </a:rPr>
              <a:t> = 4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47" name="TextBox 46"/>
          <p:cNvSpPr txBox="1"/>
          <p:nvPr/>
        </p:nvSpPr>
        <p:spPr>
          <a:xfrm rot="20952436">
            <a:off x="2146826" y="2546420"/>
            <a:ext cx="1305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mbria"/>
                <a:cs typeface="Cambria"/>
              </a:rPr>
              <a:t>foo = 1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984365" y="2624234"/>
            <a:ext cx="1588770" cy="17772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30532"/>
              </p:ext>
            </p:extLst>
          </p:nvPr>
        </p:nvGraphicFramePr>
        <p:xfrm>
          <a:off x="7033685" y="2733363"/>
          <a:ext cx="1460562" cy="159692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92709"/>
                <a:gridCol w="567853"/>
              </a:tblGrid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593341">
            <a:off x="6094304" y="4496231"/>
            <a:ext cx="3235039" cy="26531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56" y="2049365"/>
            <a:ext cx="1089181" cy="985409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6866736" y="5138086"/>
            <a:ext cx="1627511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Fit model that predicts same counts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6195" y="5132345"/>
            <a:ext cx="2131873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Broadcast </a:t>
            </a:r>
            <a:r>
              <a:rPr lang="en-US" i="1" dirty="0" smtClean="0">
                <a:latin typeface="Cambria"/>
                <a:cs typeface="Cambria"/>
              </a:rPr>
              <a:t>n</a:t>
            </a:r>
            <a:r>
              <a:rPr lang="en-US" dirty="0" smtClean="0">
                <a:latin typeface="Cambria"/>
                <a:cs typeface="Cambria"/>
              </a:rPr>
              <a:t>-gram counts 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59" name="Title 1"/>
          <p:cNvSpPr txBox="1">
            <a:spLocks/>
          </p:cNvSpPr>
          <p:nvPr/>
        </p:nvSpPr>
        <p:spPr>
          <a:xfrm>
            <a:off x="343535" y="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dirty="0" smtClean="0"/>
              <a:t>ML Estimation = Moment Matching</a:t>
            </a:r>
            <a:endParaRPr lang="en-US" dirty="0"/>
          </a:p>
        </p:txBody>
      </p:sp>
      <p:sp>
        <p:nvSpPr>
          <p:cNvPr id="166" name="Freeform 165"/>
          <p:cNvSpPr/>
          <p:nvPr/>
        </p:nvSpPr>
        <p:spPr>
          <a:xfrm>
            <a:off x="1713826" y="1726058"/>
            <a:ext cx="1035693" cy="308225"/>
          </a:xfrm>
          <a:custGeom>
            <a:avLst/>
            <a:gdLst>
              <a:gd name="connsiteX0" fmla="*/ 0 w 1035693"/>
              <a:gd name="connsiteY0" fmla="*/ 308225 h 308225"/>
              <a:gd name="connsiteX1" fmla="*/ 110967 w 1035693"/>
              <a:gd name="connsiteY1" fmla="*/ 271238 h 308225"/>
              <a:gd name="connsiteX2" fmla="*/ 258923 w 1035693"/>
              <a:gd name="connsiteY2" fmla="*/ 283567 h 308225"/>
              <a:gd name="connsiteX3" fmla="*/ 345231 w 1035693"/>
              <a:gd name="connsiteY3" fmla="*/ 271238 h 308225"/>
              <a:gd name="connsiteX4" fmla="*/ 382220 w 1035693"/>
              <a:gd name="connsiteY4" fmla="*/ 246580 h 308225"/>
              <a:gd name="connsiteX5" fmla="*/ 480857 w 1035693"/>
              <a:gd name="connsiteY5" fmla="*/ 209593 h 308225"/>
              <a:gd name="connsiteX6" fmla="*/ 579495 w 1035693"/>
              <a:gd name="connsiteY6" fmla="*/ 135619 h 308225"/>
              <a:gd name="connsiteX7" fmla="*/ 616484 w 1035693"/>
              <a:gd name="connsiteY7" fmla="*/ 110961 h 308225"/>
              <a:gd name="connsiteX8" fmla="*/ 887737 w 1035693"/>
              <a:gd name="connsiteY8" fmla="*/ 98632 h 308225"/>
              <a:gd name="connsiteX9" fmla="*/ 961715 w 1035693"/>
              <a:gd name="connsiteY9" fmla="*/ 73974 h 308225"/>
              <a:gd name="connsiteX10" fmla="*/ 1011034 w 1035693"/>
              <a:gd name="connsiteY10" fmla="*/ 12329 h 308225"/>
              <a:gd name="connsiteX11" fmla="*/ 1035693 w 1035693"/>
              <a:gd name="connsiteY11" fmla="*/ 0 h 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5693" h="308225">
                <a:moveTo>
                  <a:pt x="0" y="308225"/>
                </a:moveTo>
                <a:cubicBezTo>
                  <a:pt x="19596" y="300387"/>
                  <a:pt x="84420" y="271238"/>
                  <a:pt x="110967" y="271238"/>
                </a:cubicBezTo>
                <a:cubicBezTo>
                  <a:pt x="160457" y="271238"/>
                  <a:pt x="209604" y="279457"/>
                  <a:pt x="258923" y="283567"/>
                </a:cubicBezTo>
                <a:cubicBezTo>
                  <a:pt x="287692" y="279457"/>
                  <a:pt x="317395" y="279588"/>
                  <a:pt x="345231" y="271238"/>
                </a:cubicBezTo>
                <a:cubicBezTo>
                  <a:pt x="359424" y="266980"/>
                  <a:pt x="368966" y="253207"/>
                  <a:pt x="382220" y="246580"/>
                </a:cubicBezTo>
                <a:cubicBezTo>
                  <a:pt x="411707" y="231837"/>
                  <a:pt x="448843" y="220264"/>
                  <a:pt x="480857" y="209593"/>
                </a:cubicBezTo>
                <a:cubicBezTo>
                  <a:pt x="599816" y="90642"/>
                  <a:pt x="493417" y="178656"/>
                  <a:pt x="579495" y="135619"/>
                </a:cubicBezTo>
                <a:cubicBezTo>
                  <a:pt x="592749" y="128992"/>
                  <a:pt x="601771" y="112726"/>
                  <a:pt x="616484" y="110961"/>
                </a:cubicBezTo>
                <a:cubicBezTo>
                  <a:pt x="706350" y="100178"/>
                  <a:pt x="797319" y="102742"/>
                  <a:pt x="887737" y="98632"/>
                </a:cubicBezTo>
                <a:cubicBezTo>
                  <a:pt x="912396" y="90413"/>
                  <a:pt x="947296" y="95601"/>
                  <a:pt x="961715" y="73974"/>
                </a:cubicBezTo>
                <a:cubicBezTo>
                  <a:pt x="977894" y="49707"/>
                  <a:pt x="987607" y="29898"/>
                  <a:pt x="1011034" y="12329"/>
                </a:cubicBezTo>
                <a:cubicBezTo>
                  <a:pt x="1018386" y="6815"/>
                  <a:pt x="1027473" y="4110"/>
                  <a:pt x="103569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1787804" y="2514969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 rot="704806">
            <a:off x="1917541" y="2927438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693194">
            <a:off x="1918723" y="3516902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 rot="1693194">
            <a:off x="1958292" y="3907514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165" grpId="0" animBg="1"/>
      <p:bldP spid="161" grpId="0" animBg="1"/>
      <p:bldP spid="96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35" y="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FSA Approx. = Moment Matching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6" y="2049365"/>
            <a:ext cx="1089181" cy="985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514" y="2987358"/>
            <a:ext cx="2238285" cy="1431157"/>
            <a:chOff x="6955475" y="1306321"/>
            <a:chExt cx="2183531" cy="1219047"/>
          </a:xfrm>
        </p:grpSpPr>
        <p:sp>
          <p:nvSpPr>
            <p:cNvPr id="14" name="Oval 13"/>
            <p:cNvSpPr/>
            <p:nvPr/>
          </p:nvSpPr>
          <p:spPr>
            <a:xfrm>
              <a:off x="6955475" y="178518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6" idx="2"/>
            </p:cNvCxnSpPr>
            <p:nvPr/>
          </p:nvCxnSpPr>
          <p:spPr>
            <a:xfrm>
              <a:off x="7118528" y="186653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368034" y="178686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endCxn id="18" idx="2"/>
            </p:cNvCxnSpPr>
            <p:nvPr/>
          </p:nvCxnSpPr>
          <p:spPr>
            <a:xfrm>
              <a:off x="7514716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64221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endCxn id="20" idx="2"/>
            </p:cNvCxnSpPr>
            <p:nvPr/>
          </p:nvCxnSpPr>
          <p:spPr>
            <a:xfrm>
              <a:off x="7937138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186643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2" idx="2"/>
            </p:cNvCxnSpPr>
            <p:nvPr/>
          </p:nvCxnSpPr>
          <p:spPr>
            <a:xfrm>
              <a:off x="8359560" y="1863030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8609065" y="1783360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44"/>
            <p:cNvCxnSpPr>
              <a:stCxn id="16" idx="5"/>
              <a:endCxn id="18" idx="4"/>
            </p:cNvCxnSpPr>
            <p:nvPr/>
          </p:nvCxnSpPr>
          <p:spPr>
            <a:xfrm rot="16200000" flipH="1">
              <a:off x="7666082" y="1763995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590282" y="236602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44"/>
            <p:cNvCxnSpPr>
              <a:stCxn id="16" idx="3"/>
              <a:endCxn id="24" idx="2"/>
            </p:cNvCxnSpPr>
            <p:nvPr/>
          </p:nvCxnSpPr>
          <p:spPr>
            <a:xfrm rot="16200000" flipH="1">
              <a:off x="7229683" y="2085097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4"/>
            <p:cNvCxnSpPr>
              <a:stCxn id="24" idx="6"/>
              <a:endCxn id="18" idx="5"/>
            </p:cNvCxnSpPr>
            <p:nvPr/>
          </p:nvCxnSpPr>
          <p:spPr>
            <a:xfrm flipV="1">
              <a:off x="7753336" y="1920328"/>
              <a:ext cx="150061" cy="525370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4"/>
            <p:cNvCxnSpPr>
              <a:stCxn id="22" idx="5"/>
              <a:endCxn id="22" idx="6"/>
            </p:cNvCxnSpPr>
            <p:nvPr/>
          </p:nvCxnSpPr>
          <p:spPr>
            <a:xfrm rot="5400000" flipH="1" flipV="1">
              <a:off x="8732011" y="1879258"/>
              <a:ext cx="56335" cy="23879"/>
            </a:xfrm>
            <a:prstGeom prst="curvedConnector4">
              <a:avLst>
                <a:gd name="adj1" fmla="val -410822"/>
                <a:gd name="adj2" fmla="val 971488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4"/>
            <p:cNvCxnSpPr>
              <a:stCxn id="14" idx="0"/>
              <a:endCxn id="16" idx="1"/>
            </p:cNvCxnSpPr>
            <p:nvPr/>
          </p:nvCxnSpPr>
          <p:spPr>
            <a:xfrm rot="16200000" flipH="1">
              <a:off x="7201952" y="1620237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44"/>
            <p:cNvCxnSpPr>
              <a:stCxn id="16" idx="0"/>
              <a:endCxn id="20" idx="1"/>
            </p:cNvCxnSpPr>
            <p:nvPr/>
          </p:nvCxnSpPr>
          <p:spPr>
            <a:xfrm rot="16200000" flipH="1">
              <a:off x="7819644" y="1416780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4"/>
            <p:cNvCxnSpPr>
              <a:stCxn id="20" idx="0"/>
              <a:endCxn id="22" idx="0"/>
            </p:cNvCxnSpPr>
            <p:nvPr/>
          </p:nvCxnSpPr>
          <p:spPr>
            <a:xfrm rot="5400000" flipH="1" flipV="1">
              <a:off x="8478899" y="1572631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4"/>
            <p:cNvCxnSpPr>
              <a:stCxn id="18" idx="5"/>
              <a:endCxn id="22" idx="4"/>
            </p:cNvCxnSpPr>
            <p:nvPr/>
          </p:nvCxnSpPr>
          <p:spPr>
            <a:xfrm rot="16200000" flipH="1">
              <a:off x="8285809" y="1537916"/>
              <a:ext cx="22371" cy="787196"/>
            </a:xfrm>
            <a:prstGeom prst="curvedConnector3">
              <a:avLst>
                <a:gd name="adj1" fmla="val 1034519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657396" y="1825110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44"/>
            <p:cNvCxnSpPr>
              <a:stCxn id="16" idx="7"/>
              <a:endCxn id="18" idx="0"/>
            </p:cNvCxnSpPr>
            <p:nvPr/>
          </p:nvCxnSpPr>
          <p:spPr>
            <a:xfrm rot="5400000" flipH="1" flipV="1">
              <a:off x="7663542" y="1627992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068995" y="1306321"/>
              <a:ext cx="2070011" cy="1050576"/>
              <a:chOff x="2954628" y="1188732"/>
              <a:chExt cx="2273899" cy="115405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954628" y="1252724"/>
                <a:ext cx="2273899" cy="1090062"/>
                <a:chOff x="3029436" y="2887849"/>
                <a:chExt cx="2851000" cy="1366717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068880" y="403821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34508" y="386565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633952" y="3973833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41101" y="3634057"/>
            <a:ext cx="2238285" cy="1191484"/>
            <a:chOff x="6955475" y="1306321"/>
            <a:chExt cx="2183531" cy="1219047"/>
          </a:xfrm>
        </p:grpSpPr>
        <p:sp>
          <p:nvSpPr>
            <p:cNvPr id="55" name="Oval 54"/>
            <p:cNvSpPr/>
            <p:nvPr/>
          </p:nvSpPr>
          <p:spPr>
            <a:xfrm>
              <a:off x="6955475" y="178518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endCxn id="57" idx="2"/>
            </p:cNvCxnSpPr>
            <p:nvPr/>
          </p:nvCxnSpPr>
          <p:spPr>
            <a:xfrm>
              <a:off x="7118528" y="186653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368034" y="178686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>
              <a:endCxn id="59" idx="2"/>
            </p:cNvCxnSpPr>
            <p:nvPr/>
          </p:nvCxnSpPr>
          <p:spPr>
            <a:xfrm>
              <a:off x="7514716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764221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endCxn id="61" idx="2"/>
            </p:cNvCxnSpPr>
            <p:nvPr/>
          </p:nvCxnSpPr>
          <p:spPr>
            <a:xfrm>
              <a:off x="7937138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186643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endCxn id="63" idx="2"/>
            </p:cNvCxnSpPr>
            <p:nvPr/>
          </p:nvCxnSpPr>
          <p:spPr>
            <a:xfrm>
              <a:off x="8359560" y="1863030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8609065" y="1783360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44"/>
            <p:cNvCxnSpPr>
              <a:stCxn id="57" idx="5"/>
              <a:endCxn id="59" idx="4"/>
            </p:cNvCxnSpPr>
            <p:nvPr/>
          </p:nvCxnSpPr>
          <p:spPr>
            <a:xfrm rot="16200000" flipH="1">
              <a:off x="7666082" y="1763995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590282" y="236602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44"/>
            <p:cNvCxnSpPr>
              <a:stCxn id="57" idx="3"/>
              <a:endCxn id="65" idx="2"/>
            </p:cNvCxnSpPr>
            <p:nvPr/>
          </p:nvCxnSpPr>
          <p:spPr>
            <a:xfrm rot="16200000" flipH="1">
              <a:off x="7229683" y="2085097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44"/>
            <p:cNvCxnSpPr>
              <a:stCxn id="65" idx="6"/>
              <a:endCxn id="59" idx="5"/>
            </p:cNvCxnSpPr>
            <p:nvPr/>
          </p:nvCxnSpPr>
          <p:spPr>
            <a:xfrm flipV="1">
              <a:off x="7753336" y="1920328"/>
              <a:ext cx="150061" cy="525370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44"/>
            <p:cNvCxnSpPr>
              <a:stCxn id="63" idx="5"/>
              <a:endCxn id="63" idx="6"/>
            </p:cNvCxnSpPr>
            <p:nvPr/>
          </p:nvCxnSpPr>
          <p:spPr>
            <a:xfrm rot="5400000" flipH="1" flipV="1">
              <a:off x="8732011" y="1879258"/>
              <a:ext cx="56335" cy="23879"/>
            </a:xfrm>
            <a:prstGeom prst="curvedConnector4">
              <a:avLst>
                <a:gd name="adj1" fmla="val -410822"/>
                <a:gd name="adj2" fmla="val 971488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44"/>
            <p:cNvCxnSpPr>
              <a:stCxn id="55" idx="0"/>
              <a:endCxn id="57" idx="1"/>
            </p:cNvCxnSpPr>
            <p:nvPr/>
          </p:nvCxnSpPr>
          <p:spPr>
            <a:xfrm rot="16200000" flipH="1">
              <a:off x="7201952" y="1620237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44"/>
            <p:cNvCxnSpPr>
              <a:stCxn id="57" idx="0"/>
              <a:endCxn id="61" idx="1"/>
            </p:cNvCxnSpPr>
            <p:nvPr/>
          </p:nvCxnSpPr>
          <p:spPr>
            <a:xfrm rot="16200000" flipH="1">
              <a:off x="7819644" y="1416780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44"/>
            <p:cNvCxnSpPr>
              <a:stCxn id="61" idx="0"/>
              <a:endCxn id="63" idx="0"/>
            </p:cNvCxnSpPr>
            <p:nvPr/>
          </p:nvCxnSpPr>
          <p:spPr>
            <a:xfrm rot="5400000" flipH="1" flipV="1">
              <a:off x="8478899" y="1572631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44"/>
            <p:cNvCxnSpPr>
              <a:stCxn id="59" idx="5"/>
              <a:endCxn id="63" idx="4"/>
            </p:cNvCxnSpPr>
            <p:nvPr/>
          </p:nvCxnSpPr>
          <p:spPr>
            <a:xfrm rot="16200000" flipH="1">
              <a:off x="8285809" y="1537916"/>
              <a:ext cx="22371" cy="787196"/>
            </a:xfrm>
            <a:prstGeom prst="curvedConnector3">
              <a:avLst>
                <a:gd name="adj1" fmla="val 1034519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8657396" y="1825110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44"/>
            <p:cNvCxnSpPr>
              <a:stCxn id="57" idx="7"/>
              <a:endCxn id="59" idx="0"/>
            </p:cNvCxnSpPr>
            <p:nvPr/>
          </p:nvCxnSpPr>
          <p:spPr>
            <a:xfrm rot="5400000" flipH="1" flipV="1">
              <a:off x="7663542" y="1627992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068995" y="1306321"/>
              <a:ext cx="2070011" cy="1050576"/>
              <a:chOff x="2954628" y="1188732"/>
              <a:chExt cx="2273899" cy="115405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954628" y="1252724"/>
                <a:ext cx="2273899" cy="1090062"/>
                <a:chOff x="3029436" y="2887849"/>
                <a:chExt cx="2851000" cy="136671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068880" y="403821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534508" y="386565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633952" y="3973833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1100396" y="5570718"/>
            <a:ext cx="2131873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Compute with forward-backward!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 rot="1087238">
            <a:off x="2421278" y="4812842"/>
            <a:ext cx="94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xx = 0.1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98" name="Rectangle 97"/>
          <p:cNvSpPr/>
          <p:nvPr/>
        </p:nvSpPr>
        <p:spPr>
          <a:xfrm rot="463803">
            <a:off x="2605371" y="3729116"/>
            <a:ext cx="87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mbria"/>
                <a:cs typeface="Cambria"/>
              </a:rPr>
              <a:t>zz</a:t>
            </a:r>
            <a:r>
              <a:rPr lang="en-US" dirty="0" smtClean="0">
                <a:latin typeface="Cambria"/>
                <a:cs typeface="Cambria"/>
              </a:rPr>
              <a:t>= 0.1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10" y="4418515"/>
            <a:ext cx="3235039" cy="2653197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 rot="21139816">
            <a:off x="2211909" y="1821697"/>
            <a:ext cx="110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Cambria"/>
                <a:cs typeface="Cambria"/>
              </a:rPr>
              <a:t>fo</a:t>
            </a:r>
            <a:r>
              <a:rPr lang="en-US" sz="3000" dirty="0" smtClean="0">
                <a:latin typeface="Cambria"/>
                <a:cs typeface="Cambria"/>
              </a:rPr>
              <a:t> = 3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25718" y="3175118"/>
            <a:ext cx="1337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mbria"/>
                <a:cs typeface="Cambria"/>
              </a:rPr>
              <a:t>bar = 2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120" name="TextBox 119"/>
          <p:cNvSpPr txBox="1"/>
          <p:nvPr/>
        </p:nvSpPr>
        <p:spPr>
          <a:xfrm rot="696683">
            <a:off x="2267923" y="4053292"/>
            <a:ext cx="1142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Cambria"/>
                <a:cs typeface="Cambria"/>
              </a:rPr>
              <a:t>az</a:t>
            </a:r>
            <a:r>
              <a:rPr lang="en-US" sz="3000" dirty="0" smtClean="0">
                <a:latin typeface="Cambria"/>
                <a:cs typeface="Cambria"/>
              </a:rPr>
              <a:t> = 4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121" name="TextBox 120"/>
          <p:cNvSpPr txBox="1"/>
          <p:nvPr/>
        </p:nvSpPr>
        <p:spPr>
          <a:xfrm rot="20952436">
            <a:off x="2566046" y="2546420"/>
            <a:ext cx="1305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mbria"/>
                <a:cs typeface="Cambria"/>
              </a:rPr>
              <a:t>foo = 1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2133046" y="1726058"/>
            <a:ext cx="1035693" cy="308225"/>
          </a:xfrm>
          <a:custGeom>
            <a:avLst/>
            <a:gdLst>
              <a:gd name="connsiteX0" fmla="*/ 0 w 1035693"/>
              <a:gd name="connsiteY0" fmla="*/ 308225 h 308225"/>
              <a:gd name="connsiteX1" fmla="*/ 110967 w 1035693"/>
              <a:gd name="connsiteY1" fmla="*/ 271238 h 308225"/>
              <a:gd name="connsiteX2" fmla="*/ 258923 w 1035693"/>
              <a:gd name="connsiteY2" fmla="*/ 283567 h 308225"/>
              <a:gd name="connsiteX3" fmla="*/ 345231 w 1035693"/>
              <a:gd name="connsiteY3" fmla="*/ 271238 h 308225"/>
              <a:gd name="connsiteX4" fmla="*/ 382220 w 1035693"/>
              <a:gd name="connsiteY4" fmla="*/ 246580 h 308225"/>
              <a:gd name="connsiteX5" fmla="*/ 480857 w 1035693"/>
              <a:gd name="connsiteY5" fmla="*/ 209593 h 308225"/>
              <a:gd name="connsiteX6" fmla="*/ 579495 w 1035693"/>
              <a:gd name="connsiteY6" fmla="*/ 135619 h 308225"/>
              <a:gd name="connsiteX7" fmla="*/ 616484 w 1035693"/>
              <a:gd name="connsiteY7" fmla="*/ 110961 h 308225"/>
              <a:gd name="connsiteX8" fmla="*/ 887737 w 1035693"/>
              <a:gd name="connsiteY8" fmla="*/ 98632 h 308225"/>
              <a:gd name="connsiteX9" fmla="*/ 961715 w 1035693"/>
              <a:gd name="connsiteY9" fmla="*/ 73974 h 308225"/>
              <a:gd name="connsiteX10" fmla="*/ 1011034 w 1035693"/>
              <a:gd name="connsiteY10" fmla="*/ 12329 h 308225"/>
              <a:gd name="connsiteX11" fmla="*/ 1035693 w 1035693"/>
              <a:gd name="connsiteY11" fmla="*/ 0 h 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5693" h="308225">
                <a:moveTo>
                  <a:pt x="0" y="308225"/>
                </a:moveTo>
                <a:cubicBezTo>
                  <a:pt x="19596" y="300387"/>
                  <a:pt x="84420" y="271238"/>
                  <a:pt x="110967" y="271238"/>
                </a:cubicBezTo>
                <a:cubicBezTo>
                  <a:pt x="160457" y="271238"/>
                  <a:pt x="209604" y="279457"/>
                  <a:pt x="258923" y="283567"/>
                </a:cubicBezTo>
                <a:cubicBezTo>
                  <a:pt x="287692" y="279457"/>
                  <a:pt x="317395" y="279588"/>
                  <a:pt x="345231" y="271238"/>
                </a:cubicBezTo>
                <a:cubicBezTo>
                  <a:pt x="359424" y="266980"/>
                  <a:pt x="368966" y="253207"/>
                  <a:pt x="382220" y="246580"/>
                </a:cubicBezTo>
                <a:cubicBezTo>
                  <a:pt x="411707" y="231837"/>
                  <a:pt x="448843" y="220264"/>
                  <a:pt x="480857" y="209593"/>
                </a:cubicBezTo>
                <a:cubicBezTo>
                  <a:pt x="599816" y="90642"/>
                  <a:pt x="493417" y="178656"/>
                  <a:pt x="579495" y="135619"/>
                </a:cubicBezTo>
                <a:cubicBezTo>
                  <a:pt x="592749" y="128992"/>
                  <a:pt x="601771" y="112726"/>
                  <a:pt x="616484" y="110961"/>
                </a:cubicBezTo>
                <a:cubicBezTo>
                  <a:pt x="706350" y="100178"/>
                  <a:pt x="797319" y="102742"/>
                  <a:pt x="887737" y="98632"/>
                </a:cubicBezTo>
                <a:cubicBezTo>
                  <a:pt x="912396" y="90413"/>
                  <a:pt x="947296" y="95601"/>
                  <a:pt x="961715" y="73974"/>
                </a:cubicBezTo>
                <a:cubicBezTo>
                  <a:pt x="977894" y="49707"/>
                  <a:pt x="987607" y="29898"/>
                  <a:pt x="1011034" y="12329"/>
                </a:cubicBezTo>
                <a:cubicBezTo>
                  <a:pt x="1018386" y="6815"/>
                  <a:pt x="1027473" y="4110"/>
                  <a:pt x="103569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2207024" y="2514969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704806">
            <a:off x="2336761" y="2927438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rot="1693194">
            <a:off x="2337943" y="3516902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 rot="1693194">
            <a:off x="2377512" y="3907514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rot="1693194">
            <a:off x="2474687" y="4554424"/>
            <a:ext cx="1011530" cy="234395"/>
          </a:xfrm>
          <a:custGeom>
            <a:avLst/>
            <a:gdLst>
              <a:gd name="connsiteX0" fmla="*/ 0 w 1011530"/>
              <a:gd name="connsiteY0" fmla="*/ 234395 h 234395"/>
              <a:gd name="connsiteX1" fmla="*/ 61648 w 1011530"/>
              <a:gd name="connsiteY1" fmla="*/ 197409 h 234395"/>
              <a:gd name="connsiteX2" fmla="*/ 98637 w 1011530"/>
              <a:gd name="connsiteY2" fmla="*/ 172751 h 234395"/>
              <a:gd name="connsiteX3" fmla="*/ 172615 w 1011530"/>
              <a:gd name="connsiteY3" fmla="*/ 148093 h 234395"/>
              <a:gd name="connsiteX4" fmla="*/ 271253 w 1011530"/>
              <a:gd name="connsiteY4" fmla="*/ 160422 h 234395"/>
              <a:gd name="connsiteX5" fmla="*/ 345231 w 1011530"/>
              <a:gd name="connsiteY5" fmla="*/ 185080 h 234395"/>
              <a:gd name="connsiteX6" fmla="*/ 443868 w 1011530"/>
              <a:gd name="connsiteY6" fmla="*/ 209738 h 234395"/>
              <a:gd name="connsiteX7" fmla="*/ 604154 w 1011530"/>
              <a:gd name="connsiteY7" fmla="*/ 185080 h 234395"/>
              <a:gd name="connsiteX8" fmla="*/ 628814 w 1011530"/>
              <a:gd name="connsiteY8" fmla="*/ 160422 h 234395"/>
              <a:gd name="connsiteX9" fmla="*/ 702792 w 1011530"/>
              <a:gd name="connsiteY9" fmla="*/ 61790 h 234395"/>
              <a:gd name="connsiteX10" fmla="*/ 739781 w 1011530"/>
              <a:gd name="connsiteY10" fmla="*/ 37132 h 234395"/>
              <a:gd name="connsiteX11" fmla="*/ 974045 w 1011530"/>
              <a:gd name="connsiteY11" fmla="*/ 24803 h 234395"/>
              <a:gd name="connsiteX12" fmla="*/ 986374 w 1011530"/>
              <a:gd name="connsiteY12" fmla="*/ 12474 h 2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1530" h="234395">
                <a:moveTo>
                  <a:pt x="0" y="234395"/>
                </a:moveTo>
                <a:cubicBezTo>
                  <a:pt x="20549" y="222066"/>
                  <a:pt x="41326" y="210109"/>
                  <a:pt x="61648" y="197409"/>
                </a:cubicBezTo>
                <a:cubicBezTo>
                  <a:pt x="74214" y="189556"/>
                  <a:pt x="85096" y="178769"/>
                  <a:pt x="98637" y="172751"/>
                </a:cubicBezTo>
                <a:cubicBezTo>
                  <a:pt x="122390" y="162195"/>
                  <a:pt x="172615" y="148093"/>
                  <a:pt x="172615" y="148093"/>
                </a:cubicBezTo>
                <a:cubicBezTo>
                  <a:pt x="205494" y="152203"/>
                  <a:pt x="238853" y="153480"/>
                  <a:pt x="271253" y="160422"/>
                </a:cubicBezTo>
                <a:cubicBezTo>
                  <a:pt x="296669" y="165868"/>
                  <a:pt x="319743" y="179983"/>
                  <a:pt x="345231" y="185080"/>
                </a:cubicBezTo>
                <a:cubicBezTo>
                  <a:pt x="419623" y="199958"/>
                  <a:pt x="386998" y="190782"/>
                  <a:pt x="443868" y="209738"/>
                </a:cubicBezTo>
                <a:cubicBezTo>
                  <a:pt x="450986" y="209026"/>
                  <a:pt x="568606" y="206408"/>
                  <a:pt x="604154" y="185080"/>
                </a:cubicBezTo>
                <a:cubicBezTo>
                  <a:pt x="614122" y="179100"/>
                  <a:pt x="621839" y="169721"/>
                  <a:pt x="628814" y="160422"/>
                </a:cubicBezTo>
                <a:cubicBezTo>
                  <a:pt x="658403" y="120973"/>
                  <a:pt x="667444" y="90067"/>
                  <a:pt x="702792" y="61790"/>
                </a:cubicBezTo>
                <a:cubicBezTo>
                  <a:pt x="714363" y="52534"/>
                  <a:pt x="725099" y="39134"/>
                  <a:pt x="739781" y="37132"/>
                </a:cubicBezTo>
                <a:cubicBezTo>
                  <a:pt x="817260" y="26567"/>
                  <a:pt x="895957" y="28913"/>
                  <a:pt x="974045" y="24803"/>
                </a:cubicBezTo>
                <a:cubicBezTo>
                  <a:pt x="1018681" y="-4953"/>
                  <a:pt x="1024288" y="-6481"/>
                  <a:pt x="986374" y="1247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36" y="1260987"/>
            <a:ext cx="1092036" cy="1565938"/>
          </a:xfrm>
          <a:prstGeom prst="rect">
            <a:avLst/>
          </a:prstGeom>
        </p:spPr>
      </p:pic>
      <p:sp>
        <p:nvSpPr>
          <p:cNvPr id="129" name="Rounded Rectangle 128"/>
          <p:cNvSpPr/>
          <p:nvPr/>
        </p:nvSpPr>
        <p:spPr>
          <a:xfrm>
            <a:off x="6984365" y="2624234"/>
            <a:ext cx="1588770" cy="17772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40383"/>
              </p:ext>
            </p:extLst>
          </p:nvPr>
        </p:nvGraphicFramePr>
        <p:xfrm>
          <a:off x="7033685" y="2733363"/>
          <a:ext cx="1460562" cy="159692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92709"/>
                <a:gridCol w="567853"/>
              </a:tblGrid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32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6866736" y="5138086"/>
            <a:ext cx="1627511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Fit model that predicts same counts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55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/>
      <p:bldP spid="98" grpId="0"/>
      <p:bldP spid="118" grpId="0"/>
      <p:bldP spid="119" grpId="0"/>
      <p:bldP spid="120" grpId="0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Machine </a:t>
            </a:r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use a set of </a:t>
            </a:r>
            <a:r>
              <a:rPr lang="en-US" i="1" dirty="0" smtClean="0"/>
              <a:t>n</a:t>
            </a:r>
            <a:r>
              <a:rPr lang="en-US" dirty="0" smtClean="0"/>
              <a:t>-gram count features</a:t>
            </a:r>
          </a:p>
          <a:p>
            <a:pPr lvl="1"/>
            <a:r>
              <a:rPr lang="en-US" dirty="0" smtClean="0"/>
              <a:t>Resulting log-linear model is a character language model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easily be encoded as a weighted DFA </a:t>
            </a:r>
          </a:p>
          <a:p>
            <a:r>
              <a:rPr lang="en-US" dirty="0" smtClean="0"/>
              <a:t>Advantages of Determinism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One best string</a:t>
            </a:r>
          </a:p>
          <a:p>
            <a:pPr lvl="1"/>
            <a:r>
              <a:rPr lang="en-US" dirty="0" smtClean="0"/>
              <a:t>Inverse partition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3938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ghtArrow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Gradient-Based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Objective: </a:t>
            </a:r>
          </a:p>
          <a:p>
            <a:r>
              <a:rPr lang="en-US" dirty="0" smtClean="0"/>
              <a:t>Gradient with respect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Difference </a:t>
            </a:r>
            <a:r>
              <a:rPr lang="en-US" dirty="0" smtClean="0"/>
              <a:t>between two expectations of feature counts, which are determined by the </a:t>
            </a:r>
            <a:r>
              <a:rPr lang="en-US" dirty="0" smtClean="0">
                <a:solidFill>
                  <a:srgbClr val="000000"/>
                </a:solidFill>
              </a:rPr>
              <a:t>weighted DFA </a:t>
            </a:r>
            <a:r>
              <a:rPr lang="en-US" i="1" dirty="0" smtClean="0">
                <a:solidFill>
                  <a:srgbClr val="000000"/>
                </a:solidFill>
              </a:rPr>
              <a:t>q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Features are just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-gram counts!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16" y="1580662"/>
            <a:ext cx="38100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76" y="2110457"/>
            <a:ext cx="203200" cy="342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5" y="3458475"/>
            <a:ext cx="6769100" cy="102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2030" y="2393462"/>
            <a:ext cx="3184770" cy="92333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rc weights are determined by a parameter vector - just like a log-linear model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310923" y="1895231"/>
            <a:ext cx="957386" cy="49823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0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expected feature </a:t>
            </a:r>
            <a:r>
              <a:rPr lang="en-US" dirty="0" smtClean="0"/>
              <a:t>counts Just </a:t>
            </a:r>
            <a:r>
              <a:rPr lang="en-US" dirty="0"/>
              <a:t>run Forward-Backward on original FSA </a:t>
            </a:r>
            <a:r>
              <a:rPr lang="en-US" i="1" dirty="0"/>
              <a:t>p</a:t>
            </a:r>
            <a:r>
              <a:rPr lang="en-US" dirty="0"/>
              <a:t>!</a:t>
            </a:r>
          </a:p>
          <a:p>
            <a:r>
              <a:rPr lang="en-US" b="1" dirty="0" smtClean="0"/>
              <a:t>Trigram </a:t>
            </a:r>
            <a:r>
              <a:rPr lang="en-US" b="1" dirty="0"/>
              <a:t>Example: </a:t>
            </a:r>
            <a:r>
              <a:rPr lang="en-US" dirty="0"/>
              <a:t>extract all </a:t>
            </a:r>
            <a:r>
              <a:rPr lang="en-US" i="1" dirty="0"/>
              <a:t>trigram scores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7888" y="5109956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2799" y="420408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035" y="5763325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98301" y="4701765"/>
            <a:ext cx="1044498" cy="604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7234" y="4929756"/>
            <a:ext cx="710654" cy="37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665309" y="5729358"/>
            <a:ext cx="1052223" cy="52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4023212" y="4566919"/>
            <a:ext cx="1525953" cy="543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241" y="4914638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2298301" y="5640313"/>
            <a:ext cx="1152734" cy="4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1448" y="6258941"/>
            <a:ext cx="1039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39" idx="3"/>
          </p:cNvCxnSpPr>
          <p:nvPr/>
        </p:nvCxnSpPr>
        <p:spPr>
          <a:xfrm flipV="1">
            <a:off x="6215654" y="4595492"/>
            <a:ext cx="1339653" cy="68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699336">
            <a:off x="2250015" y="4463237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2" name="TextBox 31"/>
          <p:cNvSpPr txBox="1"/>
          <p:nvPr/>
        </p:nvSpPr>
        <p:spPr>
          <a:xfrm rot="1316626">
            <a:off x="4404778" y="4328392"/>
            <a:ext cx="1062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h/ 1.7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71158" y="583563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20080401">
            <a:off x="6266215" y="4425807"/>
            <a:ext cx="10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u/ 2.5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5663" y="3976090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>
            <a:off x="5851571" y="6198469"/>
            <a:ext cx="982804" cy="29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</p:cNvCxnSpPr>
          <p:nvPr/>
        </p:nvCxnSpPr>
        <p:spPr>
          <a:xfrm>
            <a:off x="8036432" y="4595492"/>
            <a:ext cx="650368" cy="64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53436">
            <a:off x="734348" y="4555165"/>
            <a:ext cx="1042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a</a:t>
            </a:r>
            <a:r>
              <a:rPr lang="en-US" sz="2500" b="1" dirty="0" smtClean="0">
                <a:latin typeface="Cambria"/>
                <a:cs typeface="Cambria"/>
              </a:rPr>
              <a:t>/ 9.1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 rot="1542304">
            <a:off x="2415434" y="5402993"/>
            <a:ext cx="10398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x</a:t>
            </a:r>
            <a:r>
              <a:rPr lang="en-US" sz="2500" b="1" dirty="0" smtClean="0">
                <a:latin typeface="Cambria"/>
                <a:cs typeface="Cambria"/>
              </a:rPr>
              <a:t>/ 7.4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5844" y="5736809"/>
            <a:ext cx="988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t</a:t>
            </a:r>
            <a:r>
              <a:rPr lang="en-US" sz="2500" b="1" dirty="0" smtClean="0">
                <a:latin typeface="Cambria"/>
                <a:cs typeface="Cambria"/>
              </a:rPr>
              <a:t>/ 8.0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 rot="1159843">
            <a:off x="5851714" y="5858973"/>
            <a:ext cx="11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w</a:t>
            </a:r>
            <a:r>
              <a:rPr lang="en-US" sz="2500" b="1" dirty="0" smtClean="0">
                <a:latin typeface="Cambria"/>
                <a:cs typeface="Cambria"/>
              </a:rPr>
              <a:t>/ 2.9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 rot="20149523">
            <a:off x="519658" y="5559753"/>
            <a:ext cx="1021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c</a:t>
            </a:r>
            <a:r>
              <a:rPr lang="en-US" sz="2500" b="1" dirty="0" smtClean="0">
                <a:latin typeface="Cambria"/>
                <a:cs typeface="Cambria"/>
              </a:rPr>
              <a:t>/ 7.2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 rot="2502145">
            <a:off x="8172077" y="4483050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8294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9" grpId="0" animBg="1"/>
      <p:bldP spid="31" grpId="0"/>
      <p:bldP spid="32" grpId="0"/>
      <p:bldP spid="33" grpId="0" animBg="1"/>
      <p:bldP spid="35" grpId="0"/>
      <p:bldP spid="3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expected feature counts Just run Forward-Backward on original FSA </a:t>
            </a:r>
            <a:r>
              <a:rPr lang="en-US" i="1" dirty="0"/>
              <a:t>p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b="1" dirty="0" smtClean="0"/>
              <a:t>Trigram </a:t>
            </a:r>
            <a:r>
              <a:rPr lang="en-US" b="1" dirty="0"/>
              <a:t>Example: </a:t>
            </a:r>
            <a:r>
              <a:rPr lang="en-US" dirty="0"/>
              <a:t>extract all </a:t>
            </a:r>
            <a:r>
              <a:rPr lang="en-US" i="1" dirty="0"/>
              <a:t>trigram scores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7888" y="5109956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2799" y="420408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035" y="5763325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98301" y="4701765"/>
            <a:ext cx="1044498" cy="60472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7234" y="4929756"/>
            <a:ext cx="710654" cy="37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665309" y="5729358"/>
            <a:ext cx="1052223" cy="52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4023212" y="4566919"/>
            <a:ext cx="1525953" cy="54303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241" y="4914638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2298301" y="5640313"/>
            <a:ext cx="1152734" cy="4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1448" y="6258941"/>
            <a:ext cx="1039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39" idx="3"/>
          </p:cNvCxnSpPr>
          <p:nvPr/>
        </p:nvCxnSpPr>
        <p:spPr>
          <a:xfrm flipV="1">
            <a:off x="6215654" y="4595492"/>
            <a:ext cx="1339653" cy="6819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699336">
            <a:off x="2250015" y="4463237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2" name="TextBox 31"/>
          <p:cNvSpPr txBox="1"/>
          <p:nvPr/>
        </p:nvSpPr>
        <p:spPr>
          <a:xfrm rot="1316626">
            <a:off x="4404778" y="4328392"/>
            <a:ext cx="1062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h/ 1.7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71158" y="583563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20080401">
            <a:off x="6266215" y="4425807"/>
            <a:ext cx="10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u/ 2.5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5663" y="3976090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>
            <a:off x="5851571" y="6198469"/>
            <a:ext cx="982804" cy="29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</p:cNvCxnSpPr>
          <p:nvPr/>
        </p:nvCxnSpPr>
        <p:spPr>
          <a:xfrm>
            <a:off x="8036432" y="4595492"/>
            <a:ext cx="650368" cy="64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53436">
            <a:off x="734348" y="4555165"/>
            <a:ext cx="1042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a</a:t>
            </a:r>
            <a:r>
              <a:rPr lang="en-US" sz="2500" b="1" dirty="0" smtClean="0">
                <a:latin typeface="Cambria"/>
                <a:cs typeface="Cambria"/>
              </a:rPr>
              <a:t>/ 9.1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 rot="1542304">
            <a:off x="2415434" y="5402993"/>
            <a:ext cx="10398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x</a:t>
            </a:r>
            <a:r>
              <a:rPr lang="en-US" sz="2500" b="1" dirty="0" smtClean="0">
                <a:latin typeface="Cambria"/>
                <a:cs typeface="Cambria"/>
              </a:rPr>
              <a:t>/ 7.4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5844" y="5736809"/>
            <a:ext cx="988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t</a:t>
            </a:r>
            <a:r>
              <a:rPr lang="en-US" sz="2500" b="1" dirty="0" smtClean="0">
                <a:latin typeface="Cambria"/>
                <a:cs typeface="Cambria"/>
              </a:rPr>
              <a:t>/ 8.0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 rot="1159843">
            <a:off x="5851714" y="5858973"/>
            <a:ext cx="11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w</a:t>
            </a:r>
            <a:r>
              <a:rPr lang="en-US" sz="2500" b="1" dirty="0" smtClean="0">
                <a:latin typeface="Cambria"/>
                <a:cs typeface="Cambria"/>
              </a:rPr>
              <a:t>/ 2.9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 rot="20149523">
            <a:off x="519658" y="5559753"/>
            <a:ext cx="1021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c</a:t>
            </a:r>
            <a:r>
              <a:rPr lang="en-US" sz="2500" b="1" dirty="0" smtClean="0">
                <a:latin typeface="Cambria"/>
                <a:cs typeface="Cambria"/>
              </a:rPr>
              <a:t>/ 7.2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 rot="2502145">
            <a:off x="8172077" y="4483050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6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Natural Language is Built from Words</a:t>
            </a:r>
          </a:p>
        </p:txBody>
      </p:sp>
      <p:pic>
        <p:nvPicPr>
          <p:cNvPr id="875527" name="Picture 7" descr="http://upload.wikimedia.org/wikipedia/commons/6/61/Periodic-tab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/>
          <a:stretch>
            <a:fillRect/>
          </a:stretch>
        </p:blipFill>
        <p:spPr bwMode="auto">
          <a:xfrm>
            <a:off x="762000" y="1346200"/>
            <a:ext cx="76962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8" name="Oval 8"/>
          <p:cNvSpPr>
            <a:spLocks noChangeArrowheads="1"/>
          </p:cNvSpPr>
          <p:nvPr/>
        </p:nvSpPr>
        <p:spPr bwMode="auto">
          <a:xfrm>
            <a:off x="6324600" y="1752600"/>
            <a:ext cx="990600" cy="685800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expected feature counts Just run Forward-Backward on original FSA </a:t>
            </a:r>
            <a:r>
              <a:rPr lang="en-US" i="1" dirty="0"/>
              <a:t>p</a:t>
            </a:r>
            <a:r>
              <a:rPr lang="en-US" dirty="0"/>
              <a:t>!</a:t>
            </a:r>
          </a:p>
          <a:p>
            <a:r>
              <a:rPr lang="en-US" b="1" dirty="0" smtClean="0"/>
              <a:t>Trigram </a:t>
            </a:r>
            <a:r>
              <a:rPr lang="en-US" b="1" dirty="0"/>
              <a:t>Example: </a:t>
            </a:r>
            <a:r>
              <a:rPr lang="en-US" dirty="0"/>
              <a:t>extract all </a:t>
            </a:r>
            <a:r>
              <a:rPr lang="en-US" i="1" dirty="0"/>
              <a:t>trigram scores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7888" y="5109956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2799" y="420408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035" y="5763325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98301" y="4701765"/>
            <a:ext cx="1044498" cy="60472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7234" y="4929756"/>
            <a:ext cx="710654" cy="37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665309" y="5729358"/>
            <a:ext cx="1052223" cy="52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4023212" y="4566919"/>
            <a:ext cx="1525953" cy="54303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241" y="4914638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2298301" y="5640313"/>
            <a:ext cx="1152734" cy="4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1448" y="6258941"/>
            <a:ext cx="1039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39" idx="3"/>
          </p:cNvCxnSpPr>
          <p:nvPr/>
        </p:nvCxnSpPr>
        <p:spPr>
          <a:xfrm flipV="1">
            <a:off x="6215654" y="4595492"/>
            <a:ext cx="1339653" cy="6819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699336">
            <a:off x="2250015" y="4463237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2" name="TextBox 31"/>
          <p:cNvSpPr txBox="1"/>
          <p:nvPr/>
        </p:nvSpPr>
        <p:spPr>
          <a:xfrm rot="1316626">
            <a:off x="4404778" y="4328392"/>
            <a:ext cx="1062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h/ 1.7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71158" y="583563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20080401">
            <a:off x="6266215" y="4425807"/>
            <a:ext cx="10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u/ 2.5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5663" y="3976090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>
            <a:off x="5851571" y="6198469"/>
            <a:ext cx="982804" cy="29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</p:cNvCxnSpPr>
          <p:nvPr/>
        </p:nvCxnSpPr>
        <p:spPr>
          <a:xfrm>
            <a:off x="8036432" y="4595492"/>
            <a:ext cx="650368" cy="64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53436">
            <a:off x="734348" y="4555165"/>
            <a:ext cx="1042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a</a:t>
            </a:r>
            <a:r>
              <a:rPr lang="en-US" sz="2500" b="1" dirty="0" smtClean="0">
                <a:latin typeface="Cambria"/>
                <a:cs typeface="Cambria"/>
              </a:rPr>
              <a:t>/ 9.1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 rot="1542304">
            <a:off x="2415434" y="5402993"/>
            <a:ext cx="10398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x</a:t>
            </a:r>
            <a:r>
              <a:rPr lang="en-US" sz="2500" b="1" dirty="0" smtClean="0">
                <a:latin typeface="Cambria"/>
                <a:cs typeface="Cambria"/>
              </a:rPr>
              <a:t>/ 7.4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5844" y="5736809"/>
            <a:ext cx="988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t</a:t>
            </a:r>
            <a:r>
              <a:rPr lang="en-US" sz="2500" b="1" dirty="0" smtClean="0">
                <a:latin typeface="Cambria"/>
                <a:cs typeface="Cambria"/>
              </a:rPr>
              <a:t>/ 8.0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 rot="1159843">
            <a:off x="5851714" y="5858973"/>
            <a:ext cx="11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w</a:t>
            </a:r>
            <a:r>
              <a:rPr lang="en-US" sz="2500" b="1" dirty="0" smtClean="0">
                <a:latin typeface="Cambria"/>
                <a:cs typeface="Cambria"/>
              </a:rPr>
              <a:t>/ 2.9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 rot="20149523">
            <a:off x="519658" y="5559753"/>
            <a:ext cx="1021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c</a:t>
            </a:r>
            <a:r>
              <a:rPr lang="en-US" sz="2500" b="1" dirty="0" smtClean="0">
                <a:latin typeface="Cambria"/>
                <a:cs typeface="Cambria"/>
              </a:rPr>
              <a:t>/ 7.2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 rot="2502145">
            <a:off x="8172077" y="4483050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33" y="5243944"/>
            <a:ext cx="512948" cy="3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expected feature counts Just run Forward-Backward on original FSA </a:t>
            </a:r>
            <a:r>
              <a:rPr lang="en-US" i="1" dirty="0"/>
              <a:t>p</a:t>
            </a:r>
            <a:r>
              <a:rPr lang="en-US" dirty="0"/>
              <a:t>!</a:t>
            </a:r>
          </a:p>
          <a:p>
            <a:r>
              <a:rPr lang="en-US" b="1" dirty="0" smtClean="0"/>
              <a:t>Trigram </a:t>
            </a:r>
            <a:r>
              <a:rPr lang="en-US" b="1" dirty="0"/>
              <a:t>Example: </a:t>
            </a:r>
            <a:r>
              <a:rPr lang="en-US" dirty="0"/>
              <a:t>extract all </a:t>
            </a:r>
            <a:r>
              <a:rPr lang="en-US" i="1" dirty="0"/>
              <a:t>trigram scores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7888" y="5109956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2799" y="420408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035" y="5763325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98301" y="4701765"/>
            <a:ext cx="1044498" cy="60472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7234" y="4929756"/>
            <a:ext cx="710654" cy="37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665309" y="5729358"/>
            <a:ext cx="1052223" cy="52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4023212" y="4566919"/>
            <a:ext cx="1525953" cy="54303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241" y="4914638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2298301" y="5640313"/>
            <a:ext cx="1152734" cy="4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1448" y="6258941"/>
            <a:ext cx="1039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39" idx="3"/>
          </p:cNvCxnSpPr>
          <p:nvPr/>
        </p:nvCxnSpPr>
        <p:spPr>
          <a:xfrm flipV="1">
            <a:off x="6215654" y="4595492"/>
            <a:ext cx="1339653" cy="6819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699336">
            <a:off x="2250015" y="4463237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2" name="TextBox 31"/>
          <p:cNvSpPr txBox="1"/>
          <p:nvPr/>
        </p:nvSpPr>
        <p:spPr>
          <a:xfrm rot="1316626">
            <a:off x="4404778" y="4328392"/>
            <a:ext cx="1062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h/ 1.7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71158" y="583563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20080401">
            <a:off x="6266215" y="4425807"/>
            <a:ext cx="10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u/ 2.5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5663" y="3976090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>
            <a:off x="5851571" y="6198469"/>
            <a:ext cx="982804" cy="29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</p:cNvCxnSpPr>
          <p:nvPr/>
        </p:nvCxnSpPr>
        <p:spPr>
          <a:xfrm>
            <a:off x="8036432" y="4595492"/>
            <a:ext cx="650368" cy="64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53436">
            <a:off x="734348" y="4555165"/>
            <a:ext cx="1042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a</a:t>
            </a:r>
            <a:r>
              <a:rPr lang="en-US" sz="2500" b="1" dirty="0" smtClean="0">
                <a:latin typeface="Cambria"/>
                <a:cs typeface="Cambria"/>
              </a:rPr>
              <a:t>/ 9.1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 rot="1542304">
            <a:off x="2415434" y="5402993"/>
            <a:ext cx="10398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x</a:t>
            </a:r>
            <a:r>
              <a:rPr lang="en-US" sz="2500" b="1" dirty="0" smtClean="0">
                <a:latin typeface="Cambria"/>
                <a:cs typeface="Cambria"/>
              </a:rPr>
              <a:t>/ 7.4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5844" y="5736809"/>
            <a:ext cx="988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t</a:t>
            </a:r>
            <a:r>
              <a:rPr lang="en-US" sz="2500" b="1" dirty="0" smtClean="0">
                <a:latin typeface="Cambria"/>
                <a:cs typeface="Cambria"/>
              </a:rPr>
              <a:t>/ 8.0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 rot="1159843">
            <a:off x="5851714" y="5858973"/>
            <a:ext cx="11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w</a:t>
            </a:r>
            <a:r>
              <a:rPr lang="en-US" sz="2500" b="1" dirty="0" smtClean="0">
                <a:latin typeface="Cambria"/>
                <a:cs typeface="Cambria"/>
              </a:rPr>
              <a:t>/ 2.9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 rot="20149523">
            <a:off x="519658" y="5559753"/>
            <a:ext cx="1021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c</a:t>
            </a:r>
            <a:r>
              <a:rPr lang="en-US" sz="2500" b="1" dirty="0" smtClean="0">
                <a:latin typeface="Cambria"/>
                <a:cs typeface="Cambria"/>
              </a:rPr>
              <a:t>/ 7.2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 rot="2502145">
            <a:off x="8172077" y="4483050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33" y="5243944"/>
            <a:ext cx="512948" cy="39636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22" y="4097923"/>
            <a:ext cx="375276" cy="6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Feature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Fortunately, we exactly jump to a              </a:t>
            </a:r>
            <a:r>
              <a:rPr lang="en-US" b="1" dirty="0"/>
              <a:t>locally normalized </a:t>
            </a:r>
            <a:r>
              <a:rPr lang="en-US" dirty="0"/>
              <a:t>solution if we choose</a:t>
            </a:r>
          </a:p>
          <a:p>
            <a:r>
              <a:rPr lang="en-US" dirty="0" smtClean="0"/>
              <a:t>Extract all </a:t>
            </a:r>
            <a:r>
              <a:rPr lang="en-US" i="1" dirty="0" smtClean="0"/>
              <a:t>n</a:t>
            </a:r>
            <a:r>
              <a:rPr lang="en-US" dirty="0" smtClean="0"/>
              <a:t>-gram probabilities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7888" y="5109956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2799" y="420408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1035" y="5763325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98301" y="4701765"/>
            <a:ext cx="1044498" cy="60472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7234" y="4929756"/>
            <a:ext cx="710654" cy="37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665309" y="5729358"/>
            <a:ext cx="1052223" cy="52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4023212" y="4566919"/>
            <a:ext cx="1525953" cy="54303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241" y="4914638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2298301" y="5640313"/>
            <a:ext cx="1152734" cy="48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1448" y="6258941"/>
            <a:ext cx="1039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39" idx="3"/>
          </p:cNvCxnSpPr>
          <p:nvPr/>
        </p:nvCxnSpPr>
        <p:spPr>
          <a:xfrm flipV="1">
            <a:off x="6215654" y="4595492"/>
            <a:ext cx="1339653" cy="6819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699336">
            <a:off x="2250015" y="4463237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2" name="TextBox 31"/>
          <p:cNvSpPr txBox="1"/>
          <p:nvPr/>
        </p:nvSpPr>
        <p:spPr>
          <a:xfrm rot="1316626">
            <a:off x="4404778" y="4328392"/>
            <a:ext cx="1062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h/ 1.7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71158" y="5835631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20080401">
            <a:off x="6266215" y="4425807"/>
            <a:ext cx="10628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u/ 2.5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5663" y="3976090"/>
            <a:ext cx="680413" cy="725675"/>
          </a:xfrm>
          <a:prstGeom prst="ellipse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>
            <a:off x="5851571" y="6198469"/>
            <a:ext cx="982804" cy="290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</p:cNvCxnSpPr>
          <p:nvPr/>
        </p:nvCxnSpPr>
        <p:spPr>
          <a:xfrm>
            <a:off x="8036432" y="4595492"/>
            <a:ext cx="650368" cy="64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753436">
            <a:off x="734348" y="4555165"/>
            <a:ext cx="1042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a</a:t>
            </a:r>
            <a:r>
              <a:rPr lang="en-US" sz="2500" b="1" dirty="0" smtClean="0">
                <a:latin typeface="Cambria"/>
                <a:cs typeface="Cambria"/>
              </a:rPr>
              <a:t>/ 9.1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8" name="TextBox 47"/>
          <p:cNvSpPr txBox="1"/>
          <p:nvPr/>
        </p:nvSpPr>
        <p:spPr>
          <a:xfrm rot="1542304">
            <a:off x="2415434" y="5402993"/>
            <a:ext cx="10398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x</a:t>
            </a:r>
            <a:r>
              <a:rPr lang="en-US" sz="2500" b="1" dirty="0" smtClean="0">
                <a:latin typeface="Cambria"/>
                <a:cs typeface="Cambria"/>
              </a:rPr>
              <a:t>/ 7.4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5844" y="5736809"/>
            <a:ext cx="988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t</a:t>
            </a:r>
            <a:r>
              <a:rPr lang="en-US" sz="2500" b="1" dirty="0" smtClean="0">
                <a:latin typeface="Cambria"/>
                <a:cs typeface="Cambria"/>
              </a:rPr>
              <a:t>/ 8.0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0" name="TextBox 49"/>
          <p:cNvSpPr txBox="1"/>
          <p:nvPr/>
        </p:nvSpPr>
        <p:spPr>
          <a:xfrm rot="1159843">
            <a:off x="5851714" y="5858973"/>
            <a:ext cx="11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w</a:t>
            </a:r>
            <a:r>
              <a:rPr lang="en-US" sz="2500" b="1" dirty="0" smtClean="0">
                <a:latin typeface="Cambria"/>
                <a:cs typeface="Cambria"/>
              </a:rPr>
              <a:t>/ 2.9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 rot="20149523">
            <a:off x="519658" y="5559753"/>
            <a:ext cx="1021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/>
                <a:cs typeface="Cambria"/>
              </a:rPr>
              <a:t>c</a:t>
            </a:r>
            <a:r>
              <a:rPr lang="en-US" sz="2500" b="1" dirty="0" smtClean="0">
                <a:latin typeface="Cambria"/>
                <a:cs typeface="Cambria"/>
              </a:rPr>
              <a:t>/ 7.2</a:t>
            </a:r>
            <a:endParaRPr lang="en-US" sz="2500" b="1" dirty="0">
              <a:latin typeface="Cambria"/>
              <a:cs typeface="Cambria"/>
            </a:endParaRPr>
          </a:p>
        </p:txBody>
      </p:sp>
      <p:sp>
        <p:nvSpPr>
          <p:cNvPr id="52" name="TextBox 51"/>
          <p:cNvSpPr txBox="1"/>
          <p:nvPr/>
        </p:nvSpPr>
        <p:spPr>
          <a:xfrm rot="2502145">
            <a:off x="8172077" y="4483050"/>
            <a:ext cx="968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/>
                <a:cs typeface="Cambria"/>
              </a:rPr>
              <a:t>j/ 5.3</a:t>
            </a:r>
            <a:endParaRPr lang="en-US" sz="2500" b="1" dirty="0">
              <a:latin typeface="Cambria"/>
              <a:cs typeface="Cambria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33" y="5243944"/>
            <a:ext cx="512948" cy="39636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07" y="4097923"/>
            <a:ext cx="375276" cy="603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778" y="1353305"/>
            <a:ext cx="773000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  <a:latin typeface="Helvetica"/>
                <a:cs typeface="Helvetica"/>
              </a:rPr>
              <a:t>Result: </a:t>
            </a:r>
            <a:r>
              <a:rPr lang="en-US" sz="4000" dirty="0" smtClean="0">
                <a:solidFill>
                  <a:srgbClr val="660066"/>
                </a:solidFill>
                <a:latin typeface="Helvetica"/>
                <a:cs typeface="Helvetica"/>
              </a:rPr>
              <a:t>Weight of trigram </a:t>
            </a:r>
            <a:r>
              <a:rPr lang="en-US" sz="4000" i="1" dirty="0" err="1" smtClean="0">
                <a:solidFill>
                  <a:srgbClr val="660066"/>
                </a:solidFill>
                <a:latin typeface="Helvetica"/>
                <a:cs typeface="Helvetica"/>
              </a:rPr>
              <a:t>jhu</a:t>
            </a:r>
            <a:endParaRPr lang="en-US" sz="4000" i="1" dirty="0" smtClean="0">
              <a:solidFill>
                <a:srgbClr val="660066"/>
              </a:solidFill>
              <a:latin typeface="Helvetica"/>
              <a:cs typeface="Helvetica"/>
            </a:endParaRPr>
          </a:p>
          <a:p>
            <a:endParaRPr lang="en-US" sz="4000" i="1" dirty="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  <a:p>
            <a:endParaRPr lang="en-US" sz="4000" i="1" dirty="0" smtClean="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  <a:p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68" y="2602438"/>
            <a:ext cx="5726738" cy="6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i="1" dirty="0" smtClean="0"/>
              <a:t>q</a:t>
            </a:r>
            <a:r>
              <a:rPr lang="en-US" dirty="0"/>
              <a:t> </a:t>
            </a:r>
            <a:r>
              <a:rPr lang="en-US" dirty="0" smtClean="0"/>
              <a:t>need a lot of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Game: </a:t>
            </a:r>
            <a:r>
              <a:rPr lang="en-US" dirty="0" smtClean="0"/>
              <a:t>what order of </a:t>
            </a:r>
            <a:r>
              <a:rPr lang="en-US" i="1" dirty="0" smtClean="0"/>
              <a:t>n</a:t>
            </a:r>
            <a:r>
              <a:rPr lang="en-US" dirty="0" smtClean="0"/>
              <a:t>-grams do we need to put probability 1 on a string?</a:t>
            </a:r>
          </a:p>
          <a:p>
            <a:r>
              <a:rPr lang="en-US" b="1" dirty="0" smtClean="0"/>
              <a:t>Word 1: </a:t>
            </a:r>
            <a:r>
              <a:rPr lang="en-US" i="1" dirty="0" smtClean="0"/>
              <a:t>noon</a:t>
            </a:r>
          </a:p>
          <a:p>
            <a:pPr lvl="1"/>
            <a:r>
              <a:rPr lang="en-US" dirty="0" smtClean="0"/>
              <a:t>Bigram model?   No - Trigram </a:t>
            </a:r>
            <a:r>
              <a:rPr lang="en-US" dirty="0" smtClean="0"/>
              <a:t>model</a:t>
            </a:r>
          </a:p>
          <a:p>
            <a:r>
              <a:rPr lang="en-US" b="1" dirty="0" smtClean="0"/>
              <a:t>Word 2: </a:t>
            </a:r>
            <a:r>
              <a:rPr lang="en-US" i="1" dirty="0" smtClean="0"/>
              <a:t>papa</a:t>
            </a:r>
          </a:p>
          <a:p>
            <a:pPr lvl="1"/>
            <a:r>
              <a:rPr lang="en-US" dirty="0" smtClean="0"/>
              <a:t>Trigram model?  No - 4</a:t>
            </a:r>
            <a:r>
              <a:rPr lang="en-US" dirty="0" smtClean="0"/>
              <a:t>-gram </a:t>
            </a:r>
            <a:r>
              <a:rPr lang="en-US" dirty="0" smtClean="0"/>
              <a:t>model -  </a:t>
            </a:r>
            <a:r>
              <a:rPr lang="en-US" b="1" dirty="0" smtClean="0"/>
              <a:t>very big!</a:t>
            </a:r>
            <a:endParaRPr lang="en-US" b="1" dirty="0" smtClean="0"/>
          </a:p>
          <a:p>
            <a:r>
              <a:rPr lang="en-US" b="1" dirty="0" smtClean="0"/>
              <a:t>Word 3: </a:t>
            </a:r>
            <a:r>
              <a:rPr lang="en-US" i="1" dirty="0" smtClean="0"/>
              <a:t>abracadabra</a:t>
            </a:r>
            <a:endParaRPr lang="en-US" i="1" dirty="0"/>
          </a:p>
          <a:p>
            <a:pPr lvl="1"/>
            <a:r>
              <a:rPr lang="en-US" dirty="0"/>
              <a:t>6</a:t>
            </a:r>
            <a:r>
              <a:rPr lang="en-US" dirty="0" smtClean="0"/>
              <a:t>-gram model </a:t>
            </a:r>
            <a:r>
              <a:rPr lang="en-US" dirty="0" smtClean="0"/>
              <a:t>– </a:t>
            </a:r>
            <a:r>
              <a:rPr lang="en-US" b="1" dirty="0" smtClean="0"/>
              <a:t>way too big!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26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Order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2152" cy="4525963"/>
          </a:xfrm>
        </p:spPr>
        <p:txBody>
          <a:bodyPr/>
          <a:lstStyle/>
          <a:p>
            <a:r>
              <a:rPr lang="en-US" b="1" dirty="0" smtClean="0"/>
              <a:t>Intuition</a:t>
            </a:r>
            <a:r>
              <a:rPr lang="en-US" dirty="0" smtClean="0"/>
              <a:t>: In NLP </a:t>
            </a:r>
            <a:r>
              <a:rPr lang="en-US" dirty="0" err="1" smtClean="0"/>
              <a:t>marginals</a:t>
            </a:r>
            <a:r>
              <a:rPr lang="en-US" dirty="0" smtClean="0"/>
              <a:t> are often peaked	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 smtClean="0"/>
              <a:t>mass mostly on </a:t>
            </a:r>
            <a:r>
              <a:rPr lang="en-US" dirty="0" smtClean="0"/>
              <a:t>a few </a:t>
            </a:r>
            <a:r>
              <a:rPr lang="en-US" dirty="0" smtClean="0"/>
              <a:t>similar strings!</a:t>
            </a:r>
            <a:endParaRPr lang="en-US" dirty="0" smtClean="0"/>
          </a:p>
          <a:p>
            <a:r>
              <a:rPr lang="en-US" i="1" dirty="0" smtClean="0"/>
              <a:t>q </a:t>
            </a:r>
            <a:r>
              <a:rPr lang="en-US" dirty="0" smtClean="0"/>
              <a:t>should reward a few long </a:t>
            </a:r>
            <a:r>
              <a:rPr lang="en-US" i="1" dirty="0" smtClean="0"/>
              <a:t>n</a:t>
            </a:r>
            <a:r>
              <a:rPr lang="en-US" i="1" dirty="0" smtClean="0"/>
              <a:t>-</a:t>
            </a:r>
            <a:r>
              <a:rPr lang="en-US" dirty="0" smtClean="0"/>
              <a:t>grams</a:t>
            </a:r>
          </a:p>
          <a:p>
            <a:pPr lvl="1"/>
            <a:r>
              <a:rPr lang="en-US" dirty="0" smtClean="0"/>
              <a:t>also need short</a:t>
            </a:r>
            <a:r>
              <a:rPr lang="en-US" i="1" dirty="0" smtClean="0"/>
              <a:t> n</a:t>
            </a:r>
            <a:r>
              <a:rPr lang="en-US" dirty="0" smtClean="0"/>
              <a:t>-gram features for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84395"/>
              </p:ext>
            </p:extLst>
          </p:nvPr>
        </p:nvGraphicFramePr>
        <p:xfrm>
          <a:off x="6299461" y="4543211"/>
          <a:ext cx="2387339" cy="165565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93336"/>
                <a:gridCol w="1194003"/>
              </a:tblGrid>
              <a:tr h="550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abra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4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^a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0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82578"/>
              </p:ext>
            </p:extLst>
          </p:nvPr>
        </p:nvGraphicFramePr>
        <p:xfrm>
          <a:off x="1100005" y="4889993"/>
          <a:ext cx="1869841" cy="167852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914996"/>
                <a:gridCol w="954845"/>
              </a:tblGrid>
              <a:tr h="573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^</a:t>
                      </a:r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abrab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4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abraca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06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zzzzzz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3692" y="4555997"/>
            <a:ext cx="1434124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-</a:t>
            </a:r>
            <a:r>
              <a:rPr lang="en-US" dirty="0" smtClean="0"/>
              <a:t>gram table.</a:t>
            </a:r>
          </a:p>
          <a:p>
            <a:r>
              <a:rPr lang="en-US" b="1" dirty="0" smtClean="0"/>
              <a:t>   Too Big!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2969846" y="4879163"/>
            <a:ext cx="683846" cy="32316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7154" y="5665781"/>
            <a:ext cx="2256692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 order table.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Very Small!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63846" y="4958627"/>
            <a:ext cx="535615" cy="82993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2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Order Approximations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37362"/>
            <a:ext cx="8975006" cy="4525963"/>
          </a:xfrm>
        </p:spPr>
        <p:txBody>
          <a:bodyPr/>
          <a:lstStyle/>
          <a:p>
            <a:r>
              <a:rPr lang="en-US" b="1" dirty="0" smtClean="0"/>
              <a:t>Moral: </a:t>
            </a:r>
            <a:r>
              <a:rPr lang="en-US" dirty="0" smtClean="0"/>
              <a:t>Use only the </a:t>
            </a:r>
            <a:r>
              <a:rPr lang="en-US" i="1" dirty="0" smtClean="0"/>
              <a:t>n</a:t>
            </a:r>
            <a:r>
              <a:rPr lang="en-US" dirty="0" smtClean="0"/>
              <a:t>-grams you really need!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5" y="2752161"/>
            <a:ext cx="6275108" cy="77393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20" y="4141840"/>
            <a:ext cx="5604380" cy="5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Models over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NLP we model complex</a:t>
            </a:r>
            <a:r>
              <a:rPr lang="en-US" dirty="0"/>
              <a:t> </a:t>
            </a:r>
            <a:r>
              <a:rPr lang="en-US" dirty="0" smtClean="0"/>
              <a:t>joint distributions</a:t>
            </a:r>
          </a:p>
          <a:p>
            <a:r>
              <a:rPr lang="en-US" dirty="0" smtClean="0"/>
              <a:t>Factor Graphs are convenient formalism </a:t>
            </a:r>
          </a:p>
          <a:p>
            <a:r>
              <a:rPr lang="en-US" dirty="0" smtClean="0"/>
              <a:t>Factor </a:t>
            </a:r>
            <a:r>
              <a:rPr lang="en-US" dirty="0"/>
              <a:t>Graph for Graphical Model Over Strings</a:t>
            </a:r>
          </a:p>
          <a:p>
            <a:pPr marL="742950" lvl="2" indent="-342900"/>
            <a:r>
              <a:rPr lang="en-US" sz="2800" b="1" dirty="0" smtClean="0"/>
              <a:t>Variables: </a:t>
            </a:r>
            <a:r>
              <a:rPr lang="en-US" sz="2800" dirty="0"/>
              <a:t>string valued</a:t>
            </a:r>
          </a:p>
          <a:p>
            <a:pPr marL="742950" lvl="2" indent="-342900"/>
            <a:r>
              <a:rPr lang="en-US" sz="2800" b="1" dirty="0"/>
              <a:t>Unary Factors: </a:t>
            </a:r>
            <a:r>
              <a:rPr lang="en-US" sz="2800" dirty="0"/>
              <a:t>Weighted Finite-State Acceptors </a:t>
            </a:r>
          </a:p>
          <a:p>
            <a:pPr marL="742950" lvl="2" indent="-342900"/>
            <a:r>
              <a:rPr lang="en-US" sz="2800" b="1" dirty="0"/>
              <a:t>Binary Factors: </a:t>
            </a:r>
            <a:r>
              <a:rPr lang="en-US" sz="2800" dirty="0"/>
              <a:t>Weighted Finite-State </a:t>
            </a:r>
            <a:r>
              <a:rPr lang="en-US" sz="2800" dirty="0" smtClean="0"/>
              <a:t>Transducers</a:t>
            </a:r>
            <a:endParaRPr lang="en-US" sz="2800" dirty="0"/>
          </a:p>
          <a:p>
            <a:r>
              <a:rPr lang="en-US" dirty="0" smtClean="0"/>
              <a:t>Inference with loopy belief propagation can be performed with standard finite-state operations</a:t>
            </a:r>
          </a:p>
          <a:p>
            <a:pPr marL="742950" lvl="2" indent="-342900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1839" y="6479754"/>
            <a:ext cx="25120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Dreyer and Eisner (2009)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1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Belief Propagation (BP) </a:t>
            </a:r>
            <a:r>
              <a:rPr lang="en-US" dirty="0" smtClean="0"/>
              <a:t>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54864" y="6301161"/>
            <a:ext cx="448530" cy="41524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37" y="2167018"/>
            <a:ext cx="4315733" cy="43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Belief Propagation (BP) </a:t>
            </a:r>
            <a:r>
              <a:rPr lang="en-US" dirty="0" smtClean="0"/>
              <a:t>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54864" y="6301161"/>
            <a:ext cx="448530" cy="41524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37" y="2167018"/>
            <a:ext cx="4315733" cy="43157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264" y="2640393"/>
            <a:ext cx="8815722" cy="365814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329063" y="3118938"/>
            <a:ext cx="8575819" cy="2321363"/>
            <a:chOff x="565064" y="3658411"/>
            <a:chExt cx="8575819" cy="2321363"/>
          </a:xfrm>
        </p:grpSpPr>
        <p:sp>
          <p:nvSpPr>
            <p:cNvPr id="192" name="Oval 191"/>
            <p:cNvSpPr/>
            <p:nvPr/>
          </p:nvSpPr>
          <p:spPr>
            <a:xfrm>
              <a:off x="1843100" y="4601180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3300656" y="457953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4621987" y="457953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087630" y="3721814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230200" y="4591025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087630" y="5445853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98" name="Straight Arrow Connector 197"/>
            <p:cNvCxnSpPr>
              <a:stCxn id="192" idx="6"/>
              <a:endCxn id="193" idx="2"/>
            </p:cNvCxnSpPr>
            <p:nvPr/>
          </p:nvCxnSpPr>
          <p:spPr>
            <a:xfrm flipV="1">
              <a:off x="2391487" y="4846495"/>
              <a:ext cx="909169" cy="21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3" idx="6"/>
              <a:endCxn id="194" idx="2"/>
            </p:cNvCxnSpPr>
            <p:nvPr/>
          </p:nvCxnSpPr>
          <p:spPr>
            <a:xfrm>
              <a:off x="3849043" y="4846495"/>
              <a:ext cx="772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4" idx="7"/>
              <a:endCxn id="195" idx="2"/>
            </p:cNvCxnSpPr>
            <p:nvPr/>
          </p:nvCxnSpPr>
          <p:spPr>
            <a:xfrm flipV="1">
              <a:off x="5090065" y="3988775"/>
              <a:ext cx="997565" cy="668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4" idx="6"/>
              <a:endCxn id="196" idx="2"/>
            </p:cNvCxnSpPr>
            <p:nvPr/>
          </p:nvCxnSpPr>
          <p:spPr>
            <a:xfrm>
              <a:off x="5170374" y="4846495"/>
              <a:ext cx="1059826" cy="11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94" idx="5"/>
              <a:endCxn id="197" idx="1"/>
            </p:cNvCxnSpPr>
            <p:nvPr/>
          </p:nvCxnSpPr>
          <p:spPr>
            <a:xfrm>
              <a:off x="5090065" y="5035264"/>
              <a:ext cx="1077874" cy="48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1203676" y="4311720"/>
              <a:ext cx="6394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d/1</a:t>
              </a:r>
              <a:endParaRPr lang="en-US" sz="25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65064" y="4601180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1113451" y="4846495"/>
              <a:ext cx="729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6225600" y="3859785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355479" y="4729876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423970" y="4319820"/>
              <a:ext cx="6245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a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846298" y="4284630"/>
              <a:ext cx="7270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m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37730" y="3859830"/>
              <a:ext cx="6785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z/.5</a:t>
              </a:r>
              <a:endParaRPr lang="en-US" sz="25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04561" y="4401840"/>
              <a:ext cx="8397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s/.25</a:t>
              </a:r>
              <a:endParaRPr lang="en-US" sz="25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774548" y="3658411"/>
              <a:ext cx="8828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n/</a:t>
              </a:r>
              <a:r>
                <a:rPr lang="en-US" sz="2500" dirty="0" smtClean="0"/>
                <a:t>.25</a:t>
              </a:r>
              <a:endParaRPr lang="en-US" sz="2500" dirty="0"/>
            </a:p>
          </p:txBody>
        </p:sp>
        <p:cxnSp>
          <p:nvCxnSpPr>
            <p:cNvPr id="213" name="Straight Arrow Connector 212"/>
            <p:cNvCxnSpPr>
              <a:endCxn id="214" idx="2"/>
            </p:cNvCxnSpPr>
            <p:nvPr/>
          </p:nvCxnSpPr>
          <p:spPr>
            <a:xfrm>
              <a:off x="7775326" y="5712814"/>
              <a:ext cx="8171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8592496" y="5445853"/>
              <a:ext cx="548387" cy="533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836458" y="4417732"/>
              <a:ext cx="5976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z</a:t>
              </a:r>
              <a:r>
                <a:rPr lang="en-US" sz="2500" dirty="0" smtClean="0"/>
                <a:t>/</a:t>
              </a:r>
              <a:r>
                <a:rPr lang="en-US" sz="2500" dirty="0" smtClean="0"/>
                <a:t>1</a:t>
              </a:r>
              <a:endParaRPr lang="en-US" sz="25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8733952" y="5580216"/>
              <a:ext cx="278794" cy="2651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Oval 216"/>
          <p:cNvSpPr/>
          <p:nvPr/>
        </p:nvSpPr>
        <p:spPr>
          <a:xfrm>
            <a:off x="7073702" y="4876265"/>
            <a:ext cx="548387" cy="533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18" name="Straight Arrow Connector 217"/>
          <p:cNvCxnSpPr>
            <a:stCxn id="197" idx="6"/>
            <a:endCxn id="217" idx="2"/>
          </p:cNvCxnSpPr>
          <p:nvPr/>
        </p:nvCxnSpPr>
        <p:spPr>
          <a:xfrm flipV="1">
            <a:off x="6400016" y="5143226"/>
            <a:ext cx="673686" cy="30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369681" y="4686156"/>
            <a:ext cx="55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I/1</a:t>
            </a:r>
            <a:endParaRPr lang="en-US" sz="25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572202" y="4666172"/>
            <a:ext cx="5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z/1</a:t>
            </a:r>
            <a:endParaRPr lang="en-US" sz="2500" dirty="0"/>
          </a:p>
        </p:txBody>
      </p:sp>
      <p:cxnSp>
        <p:nvCxnSpPr>
          <p:cNvPr id="221" name="Curved Connector 220"/>
          <p:cNvCxnSpPr>
            <a:stCxn id="194" idx="1"/>
            <a:endCxn id="194" idx="7"/>
          </p:cNvCxnSpPr>
          <p:nvPr/>
        </p:nvCxnSpPr>
        <p:spPr>
          <a:xfrm rot="5400000" flipH="1" flipV="1">
            <a:off x="4660179" y="3924368"/>
            <a:ext cx="12700" cy="387769"/>
          </a:xfrm>
          <a:prstGeom prst="curvedConnector3">
            <a:avLst>
              <a:gd name="adj1" fmla="val 66871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1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Belief Propagation (BP) </a:t>
            </a:r>
            <a:r>
              <a:rPr lang="en-US" dirty="0"/>
              <a:t>i</a:t>
            </a:r>
            <a:r>
              <a:rPr lang="en-US" dirty="0" smtClean="0"/>
              <a:t>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54864" y="6301161"/>
            <a:ext cx="448530" cy="41524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404477">
            <a:off x="3467906" y="2000935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404477">
            <a:off x="4458165" y="227443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404477">
            <a:off x="5790990" y="311657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404477">
            <a:off x="6957898" y="3626705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184253">
            <a:off x="5194576" y="3618464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9013034">
            <a:off x="4151868" y="3254946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238073">
            <a:off x="6015257" y="42748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8002275" y="471803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6651601" y="5877097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6200000">
            <a:off x="5921296" y="5830048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6497543" y="440647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3126103" y="5265672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1036076" y="406926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8801418">
            <a:off x="3161608" y="388657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6200000">
            <a:off x="2240320" y="5230888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3248083">
            <a:off x="2284800" y="395481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14074058">
            <a:off x="1697736" y="33167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6200000">
            <a:off x="438828" y="397105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518955">
            <a:off x="3515146" y="425984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9606407">
            <a:off x="4511024" y="36079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1908769">
            <a:off x="3225201" y="2538049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2296757" y="261779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1751138">
            <a:off x="4122957" y="2813332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6200000">
            <a:off x="7438300" y="4747011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2388998">
            <a:off x="6759142" y="4059965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12459252">
            <a:off x="5601229" y="3566791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4313131">
            <a:off x="1819873" y="4445043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 rot="14313131">
            <a:off x="1366595" y="383546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6200000">
            <a:off x="2955326" y="2638565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0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Can store info about each word in a table</a:t>
            </a:r>
          </a:p>
        </p:txBody>
      </p:sp>
      <p:graphicFrame>
        <p:nvGraphicFramePr>
          <p:cNvPr id="904356" name="Group 16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86800" cy="4533900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905000"/>
                <a:gridCol w="2390775"/>
                <a:gridCol w="18764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Spelling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Pronunciation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[si.ei]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(abbrev)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[kɛɪn]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[kæn], [kɛn],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(mass)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4348" name="Picture 156" descr="http://www.quickmedical.com/images/sku/tnails_250/30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1" b="35201"/>
          <a:stretch>
            <a:fillRect/>
          </a:stretch>
        </p:blipFill>
        <p:spPr bwMode="auto">
          <a:xfrm>
            <a:off x="2971800" y="4572000"/>
            <a:ext cx="16002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349" name="Picture 157" descr="http://www.carefulmobility.com/wp-content/uploads/2012/10/Wooden-cane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9"/>
          <a:stretch>
            <a:fillRect/>
          </a:stretch>
        </p:blipFill>
        <p:spPr bwMode="auto">
          <a:xfrm>
            <a:off x="3200400" y="5181600"/>
            <a:ext cx="9144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350" name="Picture 158" descr="http://www.enchantedlearning.com/school/Canada/flagbi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" b="5986"/>
          <a:stretch>
            <a:fillRect/>
          </a:stretch>
        </p:blipFill>
        <p:spPr bwMode="auto">
          <a:xfrm>
            <a:off x="3200400" y="1981200"/>
            <a:ext cx="9906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351" name="Picture 159" descr="http://cdns2.freepik.com/free-photo/tin-can--material_19-13611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33228" r="11539" b="30991"/>
          <a:stretch>
            <a:fillRect/>
          </a:stretch>
        </p:blipFill>
        <p:spPr bwMode="auto">
          <a:xfrm>
            <a:off x="3276600" y="2613025"/>
            <a:ext cx="88265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352" name="Picture 160" descr="http://www.gizmos.es/files/2008/11/obama_yes_we_c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1"/>
          <a:stretch>
            <a:fillRect/>
          </a:stretch>
        </p:blipFill>
        <p:spPr bwMode="auto">
          <a:xfrm>
            <a:off x="3324225" y="3190875"/>
            <a:ext cx="746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353" name="Picture 161" descr="http://www.jctropicals.us/uploads/products/sugarcane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1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404477">
            <a:off x="4413028" y="2226537"/>
            <a:ext cx="606835" cy="5018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19843630">
            <a:off x="4220141" y="3118532"/>
            <a:ext cx="606835" cy="5018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6200000">
            <a:off x="5222374" y="3567547"/>
            <a:ext cx="606835" cy="5018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2018923">
            <a:off x="5658873" y="3067813"/>
            <a:ext cx="606835" cy="5018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1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Belief Propagation (BP) i</a:t>
            </a:r>
            <a:r>
              <a:rPr lang="en-US" dirty="0" smtClean="0"/>
              <a:t>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54864" y="6301161"/>
            <a:ext cx="448530" cy="41524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404477">
            <a:off x="3467906" y="2000935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404477">
            <a:off x="4458165" y="227443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404477">
            <a:off x="5790990" y="311657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404477">
            <a:off x="6957898" y="3626705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184253">
            <a:off x="5194576" y="3618464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9013034">
            <a:off x="4151868" y="3254946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238073">
            <a:off x="6015257" y="42748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8002275" y="471803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6651601" y="5877097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6200000">
            <a:off x="5921296" y="5830048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6497543" y="440647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3126103" y="5265672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1036076" y="406926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8801418">
            <a:off x="3161608" y="388657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6200000">
            <a:off x="2240320" y="5230888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3248083">
            <a:off x="2284800" y="395481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14074058">
            <a:off x="1697736" y="33167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6200000">
            <a:off x="438828" y="3971053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518955">
            <a:off x="3515146" y="4259848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9606407">
            <a:off x="4511024" y="3607934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1908769">
            <a:off x="3225201" y="2538049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2296757" y="261779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1751138">
            <a:off x="4122957" y="2813332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6200000">
            <a:off x="7438300" y="4747011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2388998">
            <a:off x="6759142" y="4059965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12459252">
            <a:off x="5601229" y="3566791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4313131">
            <a:off x="1819873" y="4445043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 rot="14313131">
            <a:off x="1366595" y="3835461"/>
            <a:ext cx="515155" cy="35198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6200000">
            <a:off x="2955326" y="2638565"/>
            <a:ext cx="515155" cy="35198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616450" y="1137448"/>
            <a:ext cx="1285103" cy="908581"/>
            <a:chOff x="6955475" y="1306321"/>
            <a:chExt cx="2183531" cy="1219047"/>
          </a:xfrm>
        </p:grpSpPr>
        <p:sp>
          <p:nvSpPr>
            <p:cNvPr id="69" name="Oval 68"/>
            <p:cNvSpPr/>
            <p:nvPr/>
          </p:nvSpPr>
          <p:spPr>
            <a:xfrm>
              <a:off x="6955475" y="178518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endCxn id="71" idx="2"/>
            </p:cNvCxnSpPr>
            <p:nvPr/>
          </p:nvCxnSpPr>
          <p:spPr>
            <a:xfrm>
              <a:off x="7118528" y="186653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368034" y="178686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3" idx="2"/>
            </p:cNvCxnSpPr>
            <p:nvPr/>
          </p:nvCxnSpPr>
          <p:spPr>
            <a:xfrm>
              <a:off x="7514716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764221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endCxn id="75" idx="2"/>
            </p:cNvCxnSpPr>
            <p:nvPr/>
          </p:nvCxnSpPr>
          <p:spPr>
            <a:xfrm>
              <a:off x="7937138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86643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8359560" y="1863030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609065" y="1783360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44"/>
            <p:cNvCxnSpPr>
              <a:stCxn id="71" idx="5"/>
              <a:endCxn id="73" idx="4"/>
            </p:cNvCxnSpPr>
            <p:nvPr/>
          </p:nvCxnSpPr>
          <p:spPr>
            <a:xfrm rot="16200000" flipH="1">
              <a:off x="7666082" y="1763995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590282" y="236602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44"/>
            <p:cNvCxnSpPr>
              <a:stCxn id="71" idx="3"/>
              <a:endCxn id="79" idx="2"/>
            </p:cNvCxnSpPr>
            <p:nvPr/>
          </p:nvCxnSpPr>
          <p:spPr>
            <a:xfrm rot="16200000" flipH="1">
              <a:off x="7229683" y="2085097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44"/>
            <p:cNvCxnSpPr>
              <a:stCxn id="79" idx="6"/>
              <a:endCxn id="73" idx="5"/>
            </p:cNvCxnSpPr>
            <p:nvPr/>
          </p:nvCxnSpPr>
          <p:spPr>
            <a:xfrm flipV="1">
              <a:off x="7753336" y="1920328"/>
              <a:ext cx="150061" cy="525370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44"/>
            <p:cNvCxnSpPr>
              <a:stCxn id="77" idx="5"/>
              <a:endCxn id="77" idx="6"/>
            </p:cNvCxnSpPr>
            <p:nvPr/>
          </p:nvCxnSpPr>
          <p:spPr>
            <a:xfrm rot="5400000" flipH="1" flipV="1">
              <a:off x="8732011" y="1879258"/>
              <a:ext cx="56335" cy="23879"/>
            </a:xfrm>
            <a:prstGeom prst="curvedConnector4">
              <a:avLst>
                <a:gd name="adj1" fmla="val -410822"/>
                <a:gd name="adj2" fmla="val 971488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44"/>
            <p:cNvCxnSpPr>
              <a:stCxn id="69" idx="0"/>
              <a:endCxn id="71" idx="1"/>
            </p:cNvCxnSpPr>
            <p:nvPr/>
          </p:nvCxnSpPr>
          <p:spPr>
            <a:xfrm rot="16200000" flipH="1">
              <a:off x="7201952" y="1620237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44"/>
            <p:cNvCxnSpPr>
              <a:stCxn id="71" idx="0"/>
              <a:endCxn id="75" idx="1"/>
            </p:cNvCxnSpPr>
            <p:nvPr/>
          </p:nvCxnSpPr>
          <p:spPr>
            <a:xfrm rot="16200000" flipH="1">
              <a:off x="7819644" y="1416780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44"/>
            <p:cNvCxnSpPr>
              <a:stCxn id="75" idx="0"/>
              <a:endCxn id="77" idx="0"/>
            </p:cNvCxnSpPr>
            <p:nvPr/>
          </p:nvCxnSpPr>
          <p:spPr>
            <a:xfrm rot="5400000" flipH="1" flipV="1">
              <a:off x="8478899" y="1572631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44"/>
            <p:cNvCxnSpPr>
              <a:stCxn id="73" idx="5"/>
              <a:endCxn id="77" idx="4"/>
            </p:cNvCxnSpPr>
            <p:nvPr/>
          </p:nvCxnSpPr>
          <p:spPr>
            <a:xfrm rot="16200000" flipH="1">
              <a:off x="8285809" y="1537916"/>
              <a:ext cx="22371" cy="787196"/>
            </a:xfrm>
            <a:prstGeom prst="curvedConnector3">
              <a:avLst>
                <a:gd name="adj1" fmla="val 1034519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8657396" y="1825110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44"/>
            <p:cNvCxnSpPr>
              <a:stCxn id="71" idx="7"/>
              <a:endCxn id="73" idx="0"/>
            </p:cNvCxnSpPr>
            <p:nvPr/>
          </p:nvCxnSpPr>
          <p:spPr>
            <a:xfrm rot="5400000" flipH="1" flipV="1">
              <a:off x="7663542" y="1627992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068995" y="1306321"/>
              <a:ext cx="2070011" cy="1050576"/>
              <a:chOff x="2954628" y="1188732"/>
              <a:chExt cx="2273899" cy="115405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954628" y="1252724"/>
                <a:ext cx="2273899" cy="1090062"/>
                <a:chOff x="3029436" y="2887849"/>
                <a:chExt cx="2851000" cy="1366717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068880" y="403821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534508" y="386565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633952" y="3973833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4906599" y="1748612"/>
            <a:ext cx="1185825" cy="768204"/>
            <a:chOff x="6977611" y="4298857"/>
            <a:chExt cx="1816644" cy="1219047"/>
          </a:xfrm>
        </p:grpSpPr>
        <p:sp>
          <p:nvSpPr>
            <p:cNvPr id="105" name="Oval 10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endCxn id="10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44"/>
            <p:cNvCxnSpPr>
              <a:stCxn id="107" idx="5"/>
              <a:endCxn id="10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7" idx="3"/>
              <a:endCxn id="11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44"/>
            <p:cNvCxnSpPr>
              <a:stCxn id="115" idx="6"/>
              <a:endCxn id="11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44"/>
            <p:cNvCxnSpPr>
              <a:stCxn id="105" idx="0"/>
              <a:endCxn id="10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07" idx="0"/>
              <a:endCxn id="11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11" idx="0"/>
              <a:endCxn id="11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44"/>
            <p:cNvCxnSpPr>
              <a:stCxn id="107" idx="7"/>
              <a:endCxn id="10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89867" y="2306220"/>
            <a:ext cx="1285103" cy="908581"/>
            <a:chOff x="6955475" y="1306321"/>
            <a:chExt cx="2183531" cy="1219047"/>
          </a:xfrm>
        </p:grpSpPr>
        <p:sp>
          <p:nvSpPr>
            <p:cNvPr id="137" name="Oval 136"/>
            <p:cNvSpPr/>
            <p:nvPr/>
          </p:nvSpPr>
          <p:spPr>
            <a:xfrm>
              <a:off x="6955475" y="178518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endCxn id="139" idx="2"/>
            </p:cNvCxnSpPr>
            <p:nvPr/>
          </p:nvCxnSpPr>
          <p:spPr>
            <a:xfrm>
              <a:off x="7118528" y="186653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7368034" y="178686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514716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764221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937138" y="1863992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186643" y="1784323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8359560" y="1863030"/>
              <a:ext cx="249506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609065" y="1783360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44"/>
            <p:cNvCxnSpPr>
              <a:stCxn id="139" idx="5"/>
              <a:endCxn id="141" idx="4"/>
            </p:cNvCxnSpPr>
            <p:nvPr/>
          </p:nvCxnSpPr>
          <p:spPr>
            <a:xfrm rot="16200000" flipH="1">
              <a:off x="7666082" y="1763995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7590282" y="2366028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39" idx="3"/>
              <a:endCxn id="147" idx="2"/>
            </p:cNvCxnSpPr>
            <p:nvPr/>
          </p:nvCxnSpPr>
          <p:spPr>
            <a:xfrm rot="16200000" flipH="1">
              <a:off x="7229683" y="2085097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4"/>
            <p:cNvCxnSpPr>
              <a:stCxn id="147" idx="6"/>
              <a:endCxn id="141" idx="5"/>
            </p:cNvCxnSpPr>
            <p:nvPr/>
          </p:nvCxnSpPr>
          <p:spPr>
            <a:xfrm flipV="1">
              <a:off x="7753336" y="1920328"/>
              <a:ext cx="150061" cy="525370"/>
            </a:xfrm>
            <a:prstGeom prst="curvedConnector2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4"/>
            <p:cNvCxnSpPr>
              <a:stCxn id="145" idx="5"/>
              <a:endCxn id="145" idx="6"/>
            </p:cNvCxnSpPr>
            <p:nvPr/>
          </p:nvCxnSpPr>
          <p:spPr>
            <a:xfrm rot="5400000" flipH="1" flipV="1">
              <a:off x="8732011" y="1879258"/>
              <a:ext cx="56335" cy="23879"/>
            </a:xfrm>
            <a:prstGeom prst="curvedConnector4">
              <a:avLst>
                <a:gd name="adj1" fmla="val -410822"/>
                <a:gd name="adj2" fmla="val 971488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37" idx="0"/>
              <a:endCxn id="139" idx="1"/>
            </p:cNvCxnSpPr>
            <p:nvPr/>
          </p:nvCxnSpPr>
          <p:spPr>
            <a:xfrm rot="16200000" flipH="1">
              <a:off x="7201952" y="1620237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3" idx="1"/>
            </p:cNvCxnSpPr>
            <p:nvPr/>
          </p:nvCxnSpPr>
          <p:spPr>
            <a:xfrm rot="16200000" flipH="1">
              <a:off x="7819644" y="1416780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3" idx="0"/>
              <a:endCxn id="145" idx="0"/>
            </p:cNvCxnSpPr>
            <p:nvPr/>
          </p:nvCxnSpPr>
          <p:spPr>
            <a:xfrm rot="5400000" flipH="1" flipV="1">
              <a:off x="8478899" y="1572631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1" idx="5"/>
              <a:endCxn id="145" idx="4"/>
            </p:cNvCxnSpPr>
            <p:nvPr/>
          </p:nvCxnSpPr>
          <p:spPr>
            <a:xfrm rot="16200000" flipH="1">
              <a:off x="8285809" y="1537916"/>
              <a:ext cx="22371" cy="787196"/>
            </a:xfrm>
            <a:prstGeom prst="curvedConnector3">
              <a:avLst>
                <a:gd name="adj1" fmla="val 1034519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57396" y="1825110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39" idx="7"/>
              <a:endCxn id="141" idx="0"/>
            </p:cNvCxnSpPr>
            <p:nvPr/>
          </p:nvCxnSpPr>
          <p:spPr>
            <a:xfrm rot="5400000" flipH="1" flipV="1">
              <a:off x="7663542" y="1627992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68995" y="1306321"/>
              <a:ext cx="2070011" cy="1050576"/>
              <a:chOff x="2954628" y="1188732"/>
              <a:chExt cx="2273899" cy="1154054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2273899" cy="1090062"/>
                <a:chOff x="3029436" y="2887849"/>
                <a:chExt cx="2851000" cy="1366717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068880" y="403821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5534508" y="386565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4633952" y="3973833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3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3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050678" y="2846039"/>
            <a:ext cx="1185825" cy="768204"/>
            <a:chOff x="6977611" y="4298857"/>
            <a:chExt cx="1816644" cy="1219047"/>
          </a:xfrm>
        </p:grpSpPr>
        <p:sp>
          <p:nvSpPr>
            <p:cNvPr id="173" name="Oval 172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>
              <a:endCxn id="175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>
              <a:endCxn id="177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/>
            <p:cNvCxnSpPr>
              <a:endCxn id="179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>
              <a:endCxn id="181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44"/>
            <p:cNvCxnSpPr>
              <a:stCxn id="175" idx="5"/>
              <a:endCxn id="177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44"/>
            <p:cNvCxnSpPr>
              <a:stCxn id="175" idx="3"/>
              <a:endCxn id="183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44"/>
            <p:cNvCxnSpPr>
              <a:stCxn id="183" idx="6"/>
              <a:endCxn id="179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44"/>
            <p:cNvCxnSpPr>
              <a:stCxn id="173" idx="0"/>
              <a:endCxn id="175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44"/>
            <p:cNvCxnSpPr>
              <a:stCxn id="175" idx="0"/>
              <a:endCxn id="179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44"/>
            <p:cNvCxnSpPr>
              <a:stCxn id="179" idx="0"/>
              <a:endCxn id="181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44"/>
            <p:cNvCxnSpPr>
              <a:stCxn id="175" idx="7"/>
              <a:endCxn id="177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94" name="TextBox 193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04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01674" y="1640138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75" name="Oval 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endCxn id="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44"/>
            <p:cNvCxnSpPr>
              <a:stCxn id="77" idx="5"/>
              <a:endCxn id="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44"/>
            <p:cNvCxnSpPr>
              <a:stCxn id="77" idx="3"/>
              <a:endCxn id="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4"/>
            <p:cNvCxnSpPr>
              <a:stCxn id="85" idx="6"/>
              <a:endCxn id="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4"/>
            <p:cNvCxnSpPr>
              <a:stCxn id="75" idx="0"/>
              <a:endCxn id="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4"/>
            <p:cNvCxnSpPr>
              <a:stCxn id="77" idx="0"/>
              <a:endCxn id="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4"/>
            <p:cNvCxnSpPr>
              <a:stCxn id="81" idx="0"/>
              <a:endCxn id="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44"/>
            <p:cNvCxnSpPr>
              <a:stCxn id="77" idx="7"/>
              <a:endCxn id="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07" name="Oval 10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11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9" idx="5"/>
              <a:endCxn id="11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44"/>
            <p:cNvCxnSpPr>
              <a:stCxn id="109" idx="3"/>
              <a:endCxn id="11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17" idx="6"/>
              <a:endCxn id="11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07" idx="0"/>
              <a:endCxn id="10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4"/>
            <p:cNvCxnSpPr>
              <a:stCxn id="109" idx="0"/>
              <a:endCxn id="11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4"/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44"/>
            <p:cNvCxnSpPr>
              <a:stCxn id="109" idx="7"/>
              <a:endCxn id="11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39" name="Oval 13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41" idx="5"/>
              <a:endCxn id="14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44"/>
            <p:cNvCxnSpPr>
              <a:stCxn id="141" idx="3"/>
              <a:endCxn id="14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49" idx="6"/>
              <a:endCxn id="14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1" idx="0"/>
              <a:endCxn id="14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5" idx="0"/>
              <a:endCxn id="14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41" idx="7"/>
              <a:endCxn id="14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06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01674" y="1640138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75" name="Oval 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endCxn id="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44"/>
            <p:cNvCxnSpPr>
              <a:stCxn id="77" idx="5"/>
              <a:endCxn id="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44"/>
            <p:cNvCxnSpPr>
              <a:stCxn id="77" idx="3"/>
              <a:endCxn id="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4"/>
            <p:cNvCxnSpPr>
              <a:stCxn id="85" idx="6"/>
              <a:endCxn id="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4"/>
            <p:cNvCxnSpPr>
              <a:stCxn id="75" idx="0"/>
              <a:endCxn id="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4"/>
            <p:cNvCxnSpPr>
              <a:stCxn id="77" idx="0"/>
              <a:endCxn id="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4"/>
            <p:cNvCxnSpPr>
              <a:stCxn id="81" idx="0"/>
              <a:endCxn id="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44"/>
            <p:cNvCxnSpPr>
              <a:stCxn id="77" idx="7"/>
              <a:endCxn id="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07" name="Oval 10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11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9" idx="5"/>
              <a:endCxn id="11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44"/>
            <p:cNvCxnSpPr>
              <a:stCxn id="109" idx="3"/>
              <a:endCxn id="11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17" idx="6"/>
              <a:endCxn id="11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07" idx="0"/>
              <a:endCxn id="10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4"/>
            <p:cNvCxnSpPr>
              <a:stCxn id="109" idx="0"/>
              <a:endCxn id="11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4"/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44"/>
            <p:cNvCxnSpPr>
              <a:stCxn id="109" idx="7"/>
              <a:endCxn id="11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39" name="Oval 13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41" idx="5"/>
              <a:endCxn id="14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44"/>
            <p:cNvCxnSpPr>
              <a:stCxn id="141" idx="3"/>
              <a:endCxn id="14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49" idx="6"/>
              <a:endCxn id="14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1" idx="0"/>
              <a:endCxn id="14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5" idx="0"/>
              <a:endCxn id="14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41" idx="7"/>
              <a:endCxn id="14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4467691" y="3266153"/>
            <a:ext cx="1185825" cy="768204"/>
            <a:chOff x="6977611" y="4298857"/>
            <a:chExt cx="1816644" cy="1219047"/>
          </a:xfrm>
        </p:grpSpPr>
        <p:sp>
          <p:nvSpPr>
            <p:cNvPr id="171" name="Oval 170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endCxn id="173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>
              <a:endCxn id="175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>
              <a:endCxn id="177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/>
            <p:cNvCxnSpPr>
              <a:endCxn id="179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44"/>
            <p:cNvCxnSpPr>
              <a:stCxn id="173" idx="5"/>
              <a:endCxn id="175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44"/>
            <p:cNvCxnSpPr>
              <a:stCxn id="173" idx="3"/>
              <a:endCxn id="181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44"/>
            <p:cNvCxnSpPr>
              <a:stCxn id="181" idx="6"/>
              <a:endCxn id="177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44"/>
            <p:cNvCxnSpPr>
              <a:stCxn id="171" idx="0"/>
              <a:endCxn id="173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44"/>
            <p:cNvCxnSpPr>
              <a:stCxn id="173" idx="0"/>
              <a:endCxn id="177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44"/>
            <p:cNvCxnSpPr>
              <a:stCxn id="177" idx="0"/>
              <a:endCxn id="179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44"/>
            <p:cNvCxnSpPr>
              <a:stCxn id="173" idx="7"/>
              <a:endCxn id="175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92" name="TextBox 191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4962013" y="3017095"/>
            <a:ext cx="1185825" cy="768204"/>
            <a:chOff x="6977611" y="4298857"/>
            <a:chExt cx="1816644" cy="1219047"/>
          </a:xfrm>
        </p:grpSpPr>
        <p:sp>
          <p:nvSpPr>
            <p:cNvPr id="203" name="Oval 202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endCxn id="205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endCxn id="207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Arrow Connector 207"/>
            <p:cNvCxnSpPr>
              <a:endCxn id="209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>
              <a:endCxn id="211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44"/>
            <p:cNvCxnSpPr>
              <a:stCxn id="205" idx="5"/>
              <a:endCxn id="207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44"/>
            <p:cNvCxnSpPr>
              <a:stCxn id="205" idx="3"/>
              <a:endCxn id="213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4"/>
            <p:cNvCxnSpPr>
              <a:stCxn id="213" idx="6"/>
              <a:endCxn id="209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44"/>
            <p:cNvCxnSpPr>
              <a:stCxn id="203" idx="0"/>
              <a:endCxn id="205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44"/>
            <p:cNvCxnSpPr>
              <a:stCxn id="205" idx="0"/>
              <a:endCxn id="209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4"/>
            <p:cNvCxnSpPr>
              <a:stCxn id="209" idx="0"/>
              <a:endCxn id="211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44"/>
            <p:cNvCxnSpPr>
              <a:stCxn id="205" idx="7"/>
              <a:endCxn id="207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24" name="TextBox 223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4543109" y="2374201"/>
            <a:ext cx="1185825" cy="768204"/>
            <a:chOff x="6977611" y="4298857"/>
            <a:chExt cx="1816644" cy="1219047"/>
          </a:xfrm>
        </p:grpSpPr>
        <p:sp>
          <p:nvSpPr>
            <p:cNvPr id="235" name="Oval 23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23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/>
            <p:cNvCxnSpPr>
              <a:endCxn id="23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Arrow Connector 239"/>
            <p:cNvCxnSpPr>
              <a:endCxn id="24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>
              <a:endCxn id="24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Arrow Connector 44"/>
            <p:cNvCxnSpPr>
              <a:stCxn id="237" idx="5"/>
              <a:endCxn id="23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44"/>
            <p:cNvCxnSpPr>
              <a:stCxn id="237" idx="3"/>
              <a:endCxn id="24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4"/>
            <p:cNvCxnSpPr>
              <a:stCxn id="245" idx="6"/>
              <a:endCxn id="24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44"/>
            <p:cNvCxnSpPr>
              <a:stCxn id="235" idx="0"/>
              <a:endCxn id="23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44"/>
            <p:cNvCxnSpPr>
              <a:stCxn id="237" idx="0"/>
              <a:endCxn id="24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4"/>
            <p:cNvCxnSpPr>
              <a:stCxn id="241" idx="0"/>
              <a:endCxn id="24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Arrow Connector 44"/>
            <p:cNvCxnSpPr>
              <a:stCxn id="237" idx="7"/>
              <a:endCxn id="23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56" name="TextBox 25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55" name="TextBox 25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4660821" y="2795642"/>
            <a:ext cx="1185825" cy="768204"/>
            <a:chOff x="6977611" y="4298857"/>
            <a:chExt cx="1816644" cy="1219047"/>
          </a:xfrm>
        </p:grpSpPr>
        <p:sp>
          <p:nvSpPr>
            <p:cNvPr id="267" name="Oval 26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/>
            <p:cNvCxnSpPr>
              <a:endCxn id="26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Arrow Connector 269"/>
            <p:cNvCxnSpPr>
              <a:endCxn id="27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Arrow Connector 271"/>
            <p:cNvCxnSpPr>
              <a:endCxn id="27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Straight Arrow Connector 273"/>
            <p:cNvCxnSpPr>
              <a:endCxn id="27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Arrow Connector 44"/>
            <p:cNvCxnSpPr>
              <a:stCxn id="269" idx="5"/>
              <a:endCxn id="27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Arrow Connector 44"/>
            <p:cNvCxnSpPr>
              <a:stCxn id="269" idx="3"/>
              <a:endCxn id="27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4"/>
            <p:cNvCxnSpPr>
              <a:stCxn id="277" idx="6"/>
              <a:endCxn id="27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44"/>
            <p:cNvCxnSpPr>
              <a:stCxn id="267" idx="0"/>
              <a:endCxn id="26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44"/>
            <p:cNvCxnSpPr>
              <a:stCxn id="269" idx="0"/>
              <a:endCxn id="27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4"/>
            <p:cNvCxnSpPr>
              <a:stCxn id="273" idx="0"/>
              <a:endCxn id="27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Arrow Connector 44"/>
            <p:cNvCxnSpPr>
              <a:stCxn id="269" idx="7"/>
              <a:endCxn id="27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97" name="TextBox 29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87" name="TextBox 28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98" name="Group 297"/>
          <p:cNvGrpSpPr/>
          <p:nvPr/>
        </p:nvGrpSpPr>
        <p:grpSpPr>
          <a:xfrm>
            <a:off x="4740337" y="2330260"/>
            <a:ext cx="1185825" cy="768204"/>
            <a:chOff x="6977611" y="4298857"/>
            <a:chExt cx="1816644" cy="1219047"/>
          </a:xfrm>
        </p:grpSpPr>
        <p:sp>
          <p:nvSpPr>
            <p:cNvPr id="299" name="Oval 29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Arrow Connector 299"/>
            <p:cNvCxnSpPr>
              <a:endCxn id="30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>
              <a:endCxn id="30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/>
            <p:cNvCxnSpPr>
              <a:endCxn id="30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/>
            <p:cNvCxnSpPr>
              <a:endCxn id="30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44"/>
            <p:cNvCxnSpPr>
              <a:stCxn id="301" idx="5"/>
              <a:endCxn id="30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Arrow Connector 44"/>
            <p:cNvCxnSpPr>
              <a:stCxn id="301" idx="3"/>
              <a:endCxn id="30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44"/>
            <p:cNvCxnSpPr>
              <a:stCxn id="309" idx="6"/>
              <a:endCxn id="30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44"/>
            <p:cNvCxnSpPr>
              <a:stCxn id="299" idx="0"/>
              <a:endCxn id="30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44"/>
            <p:cNvCxnSpPr>
              <a:stCxn id="301" idx="0"/>
              <a:endCxn id="30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44"/>
            <p:cNvCxnSpPr>
              <a:stCxn id="305" idx="0"/>
              <a:endCxn id="30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Arrow Connector 44"/>
            <p:cNvCxnSpPr>
              <a:stCxn id="301" idx="7"/>
              <a:endCxn id="30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320" name="TextBox 31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319" name="TextBox 31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330" name="Group 329"/>
          <p:cNvGrpSpPr/>
          <p:nvPr/>
        </p:nvGrpSpPr>
        <p:grpSpPr>
          <a:xfrm>
            <a:off x="4882066" y="2148814"/>
            <a:ext cx="1185825" cy="768204"/>
            <a:chOff x="6977611" y="4298857"/>
            <a:chExt cx="1816644" cy="1219047"/>
          </a:xfrm>
        </p:grpSpPr>
        <p:sp>
          <p:nvSpPr>
            <p:cNvPr id="331" name="Oval 330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Arrow Connector 331"/>
            <p:cNvCxnSpPr>
              <a:endCxn id="333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Arrow Connector 333"/>
            <p:cNvCxnSpPr>
              <a:endCxn id="335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Arrow Connector 335"/>
            <p:cNvCxnSpPr>
              <a:endCxn id="337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>
              <a:endCxn id="339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Arrow Connector 44"/>
            <p:cNvCxnSpPr>
              <a:stCxn id="333" idx="5"/>
              <a:endCxn id="335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44"/>
            <p:cNvCxnSpPr>
              <a:stCxn id="333" idx="3"/>
              <a:endCxn id="341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44"/>
            <p:cNvCxnSpPr>
              <a:stCxn id="341" idx="6"/>
              <a:endCxn id="337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44"/>
            <p:cNvCxnSpPr>
              <a:stCxn id="331" idx="0"/>
              <a:endCxn id="333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44"/>
            <p:cNvCxnSpPr>
              <a:stCxn id="333" idx="0"/>
              <a:endCxn id="337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44"/>
            <p:cNvCxnSpPr>
              <a:stCxn id="337" idx="0"/>
              <a:endCxn id="339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Oval 346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44"/>
            <p:cNvCxnSpPr>
              <a:stCxn id="333" idx="7"/>
              <a:endCxn id="335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352" name="TextBox 351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356" name="TextBox 35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351" name="TextBox 35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362" name="TextBox 361"/>
          <p:cNvSpPr txBox="1"/>
          <p:nvPr/>
        </p:nvSpPr>
        <p:spPr>
          <a:xfrm>
            <a:off x="6503727" y="1649305"/>
            <a:ext cx="2428845" cy="92333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of belief results in large state space</a:t>
            </a:r>
            <a:endParaRPr lang="en-US" dirty="0"/>
          </a:p>
        </p:txBody>
      </p:sp>
      <p:cxnSp>
        <p:nvCxnSpPr>
          <p:cNvPr id="363" name="Straight Arrow Connector 362"/>
          <p:cNvCxnSpPr>
            <a:endCxn id="326" idx="3"/>
          </p:cNvCxnSpPr>
          <p:nvPr/>
        </p:nvCxnSpPr>
        <p:spPr>
          <a:xfrm flipH="1">
            <a:off x="5632333" y="2464740"/>
            <a:ext cx="871394" cy="48813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6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01674" y="1640138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75" name="Oval 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endCxn id="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44"/>
            <p:cNvCxnSpPr>
              <a:stCxn id="77" idx="5"/>
              <a:endCxn id="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44"/>
            <p:cNvCxnSpPr>
              <a:stCxn id="77" idx="3"/>
              <a:endCxn id="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4"/>
            <p:cNvCxnSpPr>
              <a:stCxn id="85" idx="6"/>
              <a:endCxn id="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4"/>
            <p:cNvCxnSpPr>
              <a:stCxn id="75" idx="0"/>
              <a:endCxn id="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4"/>
            <p:cNvCxnSpPr>
              <a:stCxn id="77" idx="0"/>
              <a:endCxn id="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4"/>
            <p:cNvCxnSpPr>
              <a:stCxn id="81" idx="0"/>
              <a:endCxn id="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44"/>
            <p:cNvCxnSpPr>
              <a:stCxn id="77" idx="7"/>
              <a:endCxn id="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07" name="Oval 10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11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9" idx="5"/>
              <a:endCxn id="11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44"/>
            <p:cNvCxnSpPr>
              <a:stCxn id="109" idx="3"/>
              <a:endCxn id="11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17" idx="6"/>
              <a:endCxn id="11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07" idx="0"/>
              <a:endCxn id="10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4"/>
            <p:cNvCxnSpPr>
              <a:stCxn id="109" idx="0"/>
              <a:endCxn id="11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4"/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44"/>
            <p:cNvCxnSpPr>
              <a:stCxn id="109" idx="7"/>
              <a:endCxn id="11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39" name="Oval 13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41" idx="5"/>
              <a:endCxn id="14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44"/>
            <p:cNvCxnSpPr>
              <a:stCxn id="141" idx="3"/>
              <a:endCxn id="14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49" idx="6"/>
              <a:endCxn id="14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1" idx="0"/>
              <a:endCxn id="14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5" idx="0"/>
              <a:endCxn id="14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41" idx="7"/>
              <a:endCxn id="14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4467691" y="3266153"/>
            <a:ext cx="1185825" cy="768204"/>
            <a:chOff x="6977611" y="4298857"/>
            <a:chExt cx="1816644" cy="1219047"/>
          </a:xfrm>
        </p:grpSpPr>
        <p:sp>
          <p:nvSpPr>
            <p:cNvPr id="171" name="Oval 170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>
              <a:endCxn id="173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>
              <a:endCxn id="175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>
              <a:endCxn id="177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/>
            <p:cNvCxnSpPr>
              <a:endCxn id="179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44"/>
            <p:cNvCxnSpPr>
              <a:stCxn id="173" idx="5"/>
              <a:endCxn id="175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44"/>
            <p:cNvCxnSpPr>
              <a:stCxn id="173" idx="3"/>
              <a:endCxn id="181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44"/>
            <p:cNvCxnSpPr>
              <a:stCxn id="181" idx="6"/>
              <a:endCxn id="177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44"/>
            <p:cNvCxnSpPr>
              <a:stCxn id="171" idx="0"/>
              <a:endCxn id="173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44"/>
            <p:cNvCxnSpPr>
              <a:stCxn id="173" idx="0"/>
              <a:endCxn id="177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44"/>
            <p:cNvCxnSpPr>
              <a:stCxn id="177" idx="0"/>
              <a:endCxn id="179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44"/>
            <p:cNvCxnSpPr>
              <a:stCxn id="173" idx="7"/>
              <a:endCxn id="175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92" name="TextBox 191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4962013" y="3017095"/>
            <a:ext cx="1185825" cy="768204"/>
            <a:chOff x="6977611" y="4298857"/>
            <a:chExt cx="1816644" cy="1219047"/>
          </a:xfrm>
        </p:grpSpPr>
        <p:sp>
          <p:nvSpPr>
            <p:cNvPr id="203" name="Oval 202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>
              <a:endCxn id="205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endCxn id="207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Arrow Connector 207"/>
            <p:cNvCxnSpPr>
              <a:endCxn id="209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>
              <a:endCxn id="211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44"/>
            <p:cNvCxnSpPr>
              <a:stCxn id="205" idx="5"/>
              <a:endCxn id="207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44"/>
            <p:cNvCxnSpPr>
              <a:stCxn id="205" idx="3"/>
              <a:endCxn id="213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4"/>
            <p:cNvCxnSpPr>
              <a:stCxn id="213" idx="6"/>
              <a:endCxn id="209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44"/>
            <p:cNvCxnSpPr>
              <a:stCxn id="203" idx="0"/>
              <a:endCxn id="205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44"/>
            <p:cNvCxnSpPr>
              <a:stCxn id="205" idx="0"/>
              <a:endCxn id="209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4"/>
            <p:cNvCxnSpPr>
              <a:stCxn id="209" idx="0"/>
              <a:endCxn id="211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44"/>
            <p:cNvCxnSpPr>
              <a:stCxn id="205" idx="7"/>
              <a:endCxn id="207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24" name="TextBox 223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4543109" y="2374201"/>
            <a:ext cx="1185825" cy="768204"/>
            <a:chOff x="6977611" y="4298857"/>
            <a:chExt cx="1816644" cy="1219047"/>
          </a:xfrm>
        </p:grpSpPr>
        <p:sp>
          <p:nvSpPr>
            <p:cNvPr id="235" name="Oval 23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endCxn id="23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/>
            <p:cNvCxnSpPr>
              <a:endCxn id="23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Arrow Connector 239"/>
            <p:cNvCxnSpPr>
              <a:endCxn id="24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>
              <a:endCxn id="24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Arrow Connector 44"/>
            <p:cNvCxnSpPr>
              <a:stCxn id="237" idx="5"/>
              <a:endCxn id="23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44"/>
            <p:cNvCxnSpPr>
              <a:stCxn id="237" idx="3"/>
              <a:endCxn id="24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4"/>
            <p:cNvCxnSpPr>
              <a:stCxn id="245" idx="6"/>
              <a:endCxn id="24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44"/>
            <p:cNvCxnSpPr>
              <a:stCxn id="235" idx="0"/>
              <a:endCxn id="23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44"/>
            <p:cNvCxnSpPr>
              <a:stCxn id="237" idx="0"/>
              <a:endCxn id="24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4"/>
            <p:cNvCxnSpPr>
              <a:stCxn id="241" idx="0"/>
              <a:endCxn id="24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Arrow Connector 44"/>
            <p:cNvCxnSpPr>
              <a:stCxn id="237" idx="7"/>
              <a:endCxn id="23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56" name="TextBox 25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55" name="TextBox 25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4660821" y="2795642"/>
            <a:ext cx="1185825" cy="768204"/>
            <a:chOff x="6977611" y="4298857"/>
            <a:chExt cx="1816644" cy="1219047"/>
          </a:xfrm>
        </p:grpSpPr>
        <p:sp>
          <p:nvSpPr>
            <p:cNvPr id="267" name="Oval 26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/>
            <p:cNvCxnSpPr>
              <a:endCxn id="26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Arrow Connector 269"/>
            <p:cNvCxnSpPr>
              <a:endCxn id="27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Arrow Connector 271"/>
            <p:cNvCxnSpPr>
              <a:endCxn id="27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Straight Arrow Connector 273"/>
            <p:cNvCxnSpPr>
              <a:endCxn id="27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Arrow Connector 44"/>
            <p:cNvCxnSpPr>
              <a:stCxn id="269" idx="5"/>
              <a:endCxn id="27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Arrow Connector 44"/>
            <p:cNvCxnSpPr>
              <a:stCxn id="269" idx="3"/>
              <a:endCxn id="27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4"/>
            <p:cNvCxnSpPr>
              <a:stCxn id="277" idx="6"/>
              <a:endCxn id="27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44"/>
            <p:cNvCxnSpPr>
              <a:stCxn id="267" idx="0"/>
              <a:endCxn id="26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44"/>
            <p:cNvCxnSpPr>
              <a:stCxn id="269" idx="0"/>
              <a:endCxn id="27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4"/>
            <p:cNvCxnSpPr>
              <a:stCxn id="273" idx="0"/>
              <a:endCxn id="27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Arrow Connector 44"/>
            <p:cNvCxnSpPr>
              <a:stCxn id="269" idx="7"/>
              <a:endCxn id="27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1" name="TextBox 29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97" name="TextBox 29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87" name="TextBox 28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98" name="Group 297"/>
          <p:cNvGrpSpPr/>
          <p:nvPr/>
        </p:nvGrpSpPr>
        <p:grpSpPr>
          <a:xfrm>
            <a:off x="4740337" y="2330260"/>
            <a:ext cx="1185825" cy="768204"/>
            <a:chOff x="6977611" y="4298857"/>
            <a:chExt cx="1816644" cy="1219047"/>
          </a:xfrm>
        </p:grpSpPr>
        <p:sp>
          <p:nvSpPr>
            <p:cNvPr id="299" name="Oval 29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Arrow Connector 299"/>
            <p:cNvCxnSpPr>
              <a:endCxn id="30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>
              <a:endCxn id="30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/>
            <p:cNvCxnSpPr>
              <a:endCxn id="30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/>
            <p:cNvCxnSpPr>
              <a:endCxn id="30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44"/>
            <p:cNvCxnSpPr>
              <a:stCxn id="301" idx="5"/>
              <a:endCxn id="30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Arrow Connector 44"/>
            <p:cNvCxnSpPr>
              <a:stCxn id="301" idx="3"/>
              <a:endCxn id="30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44"/>
            <p:cNvCxnSpPr>
              <a:stCxn id="309" idx="6"/>
              <a:endCxn id="30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44"/>
            <p:cNvCxnSpPr>
              <a:stCxn id="299" idx="0"/>
              <a:endCxn id="30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44"/>
            <p:cNvCxnSpPr>
              <a:stCxn id="301" idx="0"/>
              <a:endCxn id="30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44"/>
            <p:cNvCxnSpPr>
              <a:stCxn id="305" idx="0"/>
              <a:endCxn id="30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Arrow Connector 44"/>
            <p:cNvCxnSpPr>
              <a:stCxn id="301" idx="7"/>
              <a:endCxn id="30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320" name="TextBox 31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319" name="TextBox 31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330" name="Group 329"/>
          <p:cNvGrpSpPr/>
          <p:nvPr/>
        </p:nvGrpSpPr>
        <p:grpSpPr>
          <a:xfrm>
            <a:off x="4882066" y="2148814"/>
            <a:ext cx="1185825" cy="768204"/>
            <a:chOff x="6977611" y="4298857"/>
            <a:chExt cx="1816644" cy="1219047"/>
          </a:xfrm>
        </p:grpSpPr>
        <p:sp>
          <p:nvSpPr>
            <p:cNvPr id="331" name="Oval 330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Arrow Connector 331"/>
            <p:cNvCxnSpPr>
              <a:endCxn id="333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val 332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Arrow Connector 333"/>
            <p:cNvCxnSpPr>
              <a:endCxn id="335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Arrow Connector 335"/>
            <p:cNvCxnSpPr>
              <a:endCxn id="337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>
              <a:endCxn id="339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Arrow Connector 44"/>
            <p:cNvCxnSpPr>
              <a:stCxn id="333" idx="5"/>
              <a:endCxn id="335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44"/>
            <p:cNvCxnSpPr>
              <a:stCxn id="333" idx="3"/>
              <a:endCxn id="341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44"/>
            <p:cNvCxnSpPr>
              <a:stCxn id="341" idx="6"/>
              <a:endCxn id="337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44"/>
            <p:cNvCxnSpPr>
              <a:stCxn id="331" idx="0"/>
              <a:endCxn id="333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44"/>
            <p:cNvCxnSpPr>
              <a:stCxn id="333" idx="0"/>
              <a:endCxn id="337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44"/>
            <p:cNvCxnSpPr>
              <a:stCxn id="337" idx="0"/>
              <a:endCxn id="339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Oval 346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44"/>
            <p:cNvCxnSpPr>
              <a:stCxn id="333" idx="7"/>
              <a:endCxn id="335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352" name="TextBox 351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356" name="TextBox 35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351" name="TextBox 35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362" name="TextBox 361"/>
          <p:cNvSpPr txBox="1"/>
          <p:nvPr/>
        </p:nvSpPr>
        <p:spPr>
          <a:xfrm>
            <a:off x="6503727" y="1649305"/>
            <a:ext cx="2428845" cy="92333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of belief results in large state space</a:t>
            </a:r>
            <a:endParaRPr lang="en-US" dirty="0"/>
          </a:p>
        </p:txBody>
      </p:sp>
      <p:cxnSp>
        <p:nvCxnSpPr>
          <p:cNvPr id="363" name="Straight Arrow Connector 362"/>
          <p:cNvCxnSpPr>
            <a:endCxn id="326" idx="3"/>
          </p:cNvCxnSpPr>
          <p:nvPr/>
        </p:nvCxnSpPr>
        <p:spPr>
          <a:xfrm flipH="1">
            <a:off x="5632333" y="2464740"/>
            <a:ext cx="871394" cy="48813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9" y="2884846"/>
            <a:ext cx="2857500" cy="285750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013071" y="4199355"/>
            <a:ext cx="3209823" cy="282655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Cambria"/>
                <a:cs typeface="Cambria"/>
              </a:rPr>
              <a:t>What a hairball!</a:t>
            </a:r>
            <a:endParaRPr lang="en-US" sz="4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2462137" y="4898152"/>
            <a:ext cx="689204" cy="543904"/>
          </a:xfrm>
          <a:prstGeom prst="curvedConnector3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2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Marginal Beliefs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01674" y="1640138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75" name="Oval 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endCxn id="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44"/>
            <p:cNvCxnSpPr>
              <a:stCxn id="77" idx="5"/>
              <a:endCxn id="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44"/>
            <p:cNvCxnSpPr>
              <a:stCxn id="77" idx="3"/>
              <a:endCxn id="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4"/>
            <p:cNvCxnSpPr>
              <a:stCxn id="85" idx="6"/>
              <a:endCxn id="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4"/>
            <p:cNvCxnSpPr>
              <a:stCxn id="75" idx="0"/>
              <a:endCxn id="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4"/>
            <p:cNvCxnSpPr>
              <a:stCxn id="77" idx="0"/>
              <a:endCxn id="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4"/>
            <p:cNvCxnSpPr>
              <a:stCxn id="81" idx="0"/>
              <a:endCxn id="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44"/>
            <p:cNvCxnSpPr>
              <a:stCxn id="77" idx="7"/>
              <a:endCxn id="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07" name="Oval 10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11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9" idx="5"/>
              <a:endCxn id="11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44"/>
            <p:cNvCxnSpPr>
              <a:stCxn id="109" idx="3"/>
              <a:endCxn id="11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17" idx="6"/>
              <a:endCxn id="11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07" idx="0"/>
              <a:endCxn id="10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4"/>
            <p:cNvCxnSpPr>
              <a:stCxn id="109" idx="0"/>
              <a:endCxn id="11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4"/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44"/>
            <p:cNvCxnSpPr>
              <a:stCxn id="109" idx="7"/>
              <a:endCxn id="11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39" name="Oval 13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41" idx="5"/>
              <a:endCxn id="14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44"/>
            <p:cNvCxnSpPr>
              <a:stCxn id="141" idx="3"/>
              <a:endCxn id="14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49" idx="6"/>
              <a:endCxn id="14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1" idx="0"/>
              <a:endCxn id="14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5" idx="0"/>
              <a:endCxn id="14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41" idx="7"/>
              <a:endCxn id="14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783871" y="1990958"/>
            <a:ext cx="4982968" cy="19389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000" dirty="0" smtClean="0">
              <a:latin typeface="Cambria"/>
              <a:cs typeface="Cambria"/>
            </a:endParaRPr>
          </a:p>
          <a:p>
            <a:pPr algn="ctr"/>
            <a:r>
              <a:rPr lang="en-US" sz="3000" dirty="0" smtClean="0">
                <a:solidFill>
                  <a:schemeClr val="accent2"/>
                </a:solidFill>
                <a:latin typeface="Cambria"/>
                <a:cs typeface="Cambria"/>
              </a:rPr>
              <a:t>Approximation </a:t>
            </a:r>
            <a:r>
              <a:rPr lang="en-US" sz="3000" dirty="0" smtClean="0">
                <a:solidFill>
                  <a:schemeClr val="accent2"/>
                </a:solidFill>
                <a:latin typeface="Cambria"/>
                <a:cs typeface="Cambria"/>
              </a:rPr>
              <a:t>Required!!!</a:t>
            </a:r>
            <a:endParaRPr lang="en-US" sz="3000" dirty="0" smtClean="0">
              <a:solidFill>
                <a:schemeClr val="accent2"/>
              </a:solidFill>
              <a:latin typeface="Cambria"/>
              <a:cs typeface="Cambria"/>
            </a:endParaRPr>
          </a:p>
          <a:p>
            <a:endParaRPr lang="en-US" sz="3000" dirty="0">
              <a:latin typeface="Cambria"/>
              <a:cs typeface="Cambria"/>
            </a:endParaRPr>
          </a:p>
          <a:p>
            <a:endParaRPr lang="en-US"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5067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</a:t>
            </a:r>
            <a:r>
              <a:rPr lang="en-US" dirty="0"/>
              <a:t>over String-</a:t>
            </a:r>
            <a:r>
              <a:rPr lang="en-US" dirty="0" smtClean="0"/>
              <a:t>Valued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fact, </a:t>
            </a:r>
            <a:r>
              <a:rPr lang="en-US" dirty="0" smtClean="0"/>
              <a:t>with a cyclic factor graph,</a:t>
            </a:r>
            <a:br>
              <a:rPr lang="en-US" dirty="0" smtClean="0"/>
            </a:br>
            <a:r>
              <a:rPr lang="en-US" dirty="0" smtClean="0"/>
              <a:t>messages and </a:t>
            </a:r>
            <a:r>
              <a:rPr lang="en-US" dirty="0" smtClean="0"/>
              <a:t>marginal beliefs grow unboundedly complex!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15156" y="3658972"/>
            <a:ext cx="3471862" cy="2366962"/>
            <a:chOff x="131763" y="1103313"/>
            <a:chExt cx="4103687" cy="2541587"/>
          </a:xfrm>
        </p:grpSpPr>
        <p:sp>
          <p:nvSpPr>
            <p:cNvPr id="81" name="Oval 80"/>
            <p:cNvSpPr/>
            <p:nvPr/>
          </p:nvSpPr>
          <p:spPr>
            <a:xfrm>
              <a:off x="1133475" y="2816225"/>
              <a:ext cx="495300" cy="501650"/>
            </a:xfrm>
            <a:prstGeom prst="ellipse">
              <a:avLst/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133475" y="1581150"/>
              <a:ext cx="495300" cy="503238"/>
            </a:xfrm>
            <a:prstGeom prst="ellipse">
              <a:avLst/>
            </a:prstGeom>
            <a:solidFill>
              <a:schemeClr val="bg2"/>
            </a:solidFill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accent3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accent3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accent3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84" idx="2"/>
              <a:endCxn id="81" idx="7"/>
            </p:cNvCxnSpPr>
            <p:nvPr/>
          </p:nvCxnSpPr>
          <p:spPr>
            <a:xfrm flipH="1">
              <a:off x="1557338" y="2554288"/>
              <a:ext cx="193675" cy="334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1628775" y="2311400"/>
              <a:ext cx="244475" cy="24288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AutoShape 180"/>
            <p:cNvSpPr>
              <a:spLocks noChangeArrowheads="1"/>
            </p:cNvSpPr>
            <p:nvPr/>
          </p:nvSpPr>
          <p:spPr bwMode="auto">
            <a:xfrm>
              <a:off x="1828800" y="1103313"/>
              <a:ext cx="2132013" cy="654050"/>
            </a:xfrm>
            <a:prstGeom prst="cloudCallout">
              <a:avLst>
                <a:gd name="adj1" fmla="val -60809"/>
                <a:gd name="adj2" fmla="val 4878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249488" y="1362075"/>
              <a:ext cx="220662" cy="219075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7" name="Straight Arrow Connector 86"/>
            <p:cNvCxnSpPr>
              <a:stCxn id="86" idx="6"/>
              <a:endCxn id="90" idx="2"/>
            </p:cNvCxnSpPr>
            <p:nvPr/>
          </p:nvCxnSpPr>
          <p:spPr>
            <a:xfrm flipV="1">
              <a:off x="2470150" y="1468438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457450" y="1181100"/>
              <a:ext cx="346075" cy="21590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grpSp>
          <p:nvGrpSpPr>
            <p:cNvPr id="89" name="Group 36"/>
            <p:cNvGrpSpPr>
              <a:grpSpLocks/>
            </p:cNvGrpSpPr>
            <p:nvPr/>
          </p:nvGrpSpPr>
          <p:grpSpPr bwMode="auto">
            <a:xfrm>
              <a:off x="2816225" y="1358900"/>
              <a:ext cx="225425" cy="220663"/>
              <a:chOff x="2829108" y="3040558"/>
              <a:chExt cx="224572" cy="21945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893950" y="3097395"/>
                <a:ext cx="90145" cy="91571"/>
              </a:xfrm>
              <a:prstGeom prst="ellipse">
                <a:avLst/>
              </a:prstGeom>
              <a:noFill/>
              <a:ln w="38100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92" name="AutoShape 180"/>
            <p:cNvSpPr>
              <a:spLocks noChangeArrowheads="1"/>
            </p:cNvSpPr>
            <p:nvPr/>
          </p:nvSpPr>
          <p:spPr bwMode="auto">
            <a:xfrm>
              <a:off x="1828800" y="2990850"/>
              <a:ext cx="2406650" cy="654050"/>
            </a:xfrm>
            <a:prstGeom prst="cloudCallout">
              <a:avLst>
                <a:gd name="adj1" fmla="val -59535"/>
                <a:gd name="adj2" fmla="val -3011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249488" y="3251200"/>
              <a:ext cx="220662" cy="21907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6"/>
              <a:endCxn id="97" idx="2"/>
            </p:cNvCxnSpPr>
            <p:nvPr/>
          </p:nvCxnSpPr>
          <p:spPr>
            <a:xfrm flipV="1">
              <a:off x="2470150" y="3357563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57450" y="307022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2816225" y="3248025"/>
              <a:ext cx="225425" cy="219075"/>
              <a:chOff x="2829108" y="3040558"/>
              <a:chExt cx="224572" cy="21945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893950" y="3097807"/>
                <a:ext cx="90145" cy="92235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99" name="Straight Arrow Connector 98"/>
            <p:cNvCxnSpPr>
              <a:stCxn id="109" idx="6"/>
              <a:endCxn id="102" idx="2"/>
            </p:cNvCxnSpPr>
            <p:nvPr/>
          </p:nvCxnSpPr>
          <p:spPr>
            <a:xfrm flipV="1">
              <a:off x="2598738" y="2438400"/>
              <a:ext cx="346075" cy="31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598738" y="2171700"/>
              <a:ext cx="311150" cy="21748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 err="1">
                  <a:solidFill>
                    <a:schemeClr val="accent3"/>
                  </a:solidFill>
                  <a:latin typeface="+mn-lt"/>
                  <a:cs typeface="+mn-cs"/>
                </a:rPr>
                <a:t>ε</a:t>
              </a:r>
              <a:endParaRPr lang="en-US" sz="2200" dirty="0">
                <a:solidFill>
                  <a:schemeClr val="accent3"/>
                </a:solidFill>
                <a:latin typeface="+mn-lt"/>
                <a:cs typeface="+mn-cs"/>
              </a:endParaRPr>
            </a:p>
          </p:txBody>
        </p:sp>
        <p:grpSp>
          <p:nvGrpSpPr>
            <p:cNvPr id="101" name="Group 49"/>
            <p:cNvGrpSpPr>
              <a:grpSpLocks/>
            </p:cNvGrpSpPr>
            <p:nvPr/>
          </p:nvGrpSpPr>
          <p:grpSpPr bwMode="auto">
            <a:xfrm>
              <a:off x="2944813" y="2328863"/>
              <a:ext cx="223837" cy="219075"/>
              <a:chOff x="2829108" y="3040558"/>
              <a:chExt cx="224572" cy="219456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92817" y="3097807"/>
                <a:ext cx="92377" cy="92235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04" name="TextBox 52"/>
            <p:cNvSpPr txBox="1">
              <a:spLocks noChangeArrowheads="1"/>
            </p:cNvSpPr>
            <p:nvPr/>
          </p:nvSpPr>
          <p:spPr bwMode="auto">
            <a:xfrm>
              <a:off x="2586038" y="241617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</a:rPr>
                <a:t>a</a:t>
              </a:r>
            </a:p>
          </p:txBody>
        </p:sp>
        <p:cxnSp>
          <p:nvCxnSpPr>
            <p:cNvPr id="105" name="Straight Arrow Connector 53"/>
            <p:cNvCxnSpPr>
              <a:stCxn id="109" idx="0"/>
              <a:endCxn id="109" idx="2"/>
            </p:cNvCxnSpPr>
            <p:nvPr/>
          </p:nvCxnSpPr>
          <p:spPr>
            <a:xfrm rot="16200000" flipH="1" flipV="1">
              <a:off x="2378869" y="2331244"/>
              <a:ext cx="109537" cy="111125"/>
            </a:xfrm>
            <a:prstGeom prst="curvedConnector4">
              <a:avLst>
                <a:gd name="adj1" fmla="val -208333"/>
                <a:gd name="adj2" fmla="val 307097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43125" y="1800225"/>
              <a:ext cx="350838" cy="21590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07" name="TextBox 57"/>
            <p:cNvSpPr txBox="1">
              <a:spLocks noChangeArrowheads="1"/>
            </p:cNvSpPr>
            <p:nvPr/>
          </p:nvSpPr>
          <p:spPr bwMode="auto">
            <a:xfrm>
              <a:off x="2143125" y="2078038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08" name="Group 59"/>
            <p:cNvGrpSpPr>
              <a:grpSpLocks/>
            </p:cNvGrpSpPr>
            <p:nvPr/>
          </p:nvGrpSpPr>
          <p:grpSpPr bwMode="auto">
            <a:xfrm>
              <a:off x="2378075" y="2332038"/>
              <a:ext cx="220663" cy="219075"/>
              <a:chOff x="1996251" y="2401023"/>
              <a:chExt cx="220766" cy="219456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996251" y="2401023"/>
                <a:ext cx="220766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061369" y="2464633"/>
                <a:ext cx="90529" cy="92235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cxnSp>
          <p:nvCxnSpPr>
            <p:cNvPr id="111" name="Straight Arrow Connector 110"/>
            <p:cNvCxnSpPr>
              <a:endCxn id="114" idx="2"/>
            </p:cNvCxnSpPr>
            <p:nvPr/>
          </p:nvCxnSpPr>
          <p:spPr>
            <a:xfrm flipV="1">
              <a:off x="3033713" y="3351213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019425" y="306387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3379788" y="3241675"/>
              <a:ext cx="223837" cy="219075"/>
              <a:chOff x="2829108" y="3040558"/>
              <a:chExt cx="224572" cy="219456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892817" y="3097807"/>
                <a:ext cx="92377" cy="92235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16" name="Straight Connector 115"/>
            <p:cNvCxnSpPr>
              <a:stCxn id="84" idx="0"/>
              <a:endCxn id="82" idx="5"/>
            </p:cNvCxnSpPr>
            <p:nvPr/>
          </p:nvCxnSpPr>
          <p:spPr>
            <a:xfrm flipH="1" flipV="1">
              <a:off x="1557338" y="2011363"/>
              <a:ext cx="193675" cy="30003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8" idx="2"/>
              <a:endCxn id="81" idx="1"/>
            </p:cNvCxnSpPr>
            <p:nvPr/>
          </p:nvCxnSpPr>
          <p:spPr>
            <a:xfrm>
              <a:off x="998538" y="2557463"/>
              <a:ext cx="207962" cy="33178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876300" y="2314575"/>
              <a:ext cx="242888" cy="24288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9" name="Straight Connector 118"/>
            <p:cNvCxnSpPr>
              <a:stCxn id="118" idx="0"/>
              <a:endCxn id="82" idx="3"/>
            </p:cNvCxnSpPr>
            <p:nvPr/>
          </p:nvCxnSpPr>
          <p:spPr>
            <a:xfrm flipV="1">
              <a:off x="998538" y="2011363"/>
              <a:ext cx="207962" cy="3032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53"/>
            <p:cNvCxnSpPr>
              <a:stCxn id="124" idx="0"/>
              <a:endCxn id="124" idx="2"/>
            </p:cNvCxnSpPr>
            <p:nvPr/>
          </p:nvCxnSpPr>
          <p:spPr>
            <a:xfrm rot="16200000" flipH="1" flipV="1">
              <a:off x="367506" y="2337594"/>
              <a:ext cx="111125" cy="109538"/>
            </a:xfrm>
            <a:prstGeom prst="curvedConnector4">
              <a:avLst>
                <a:gd name="adj1" fmla="val -208333"/>
                <a:gd name="adj2" fmla="val 307097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31763" y="1804988"/>
              <a:ext cx="350837" cy="217487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22" name="TextBox 82"/>
            <p:cNvSpPr txBox="1">
              <a:spLocks noChangeArrowheads="1"/>
            </p:cNvSpPr>
            <p:nvPr/>
          </p:nvSpPr>
          <p:spPr bwMode="auto">
            <a:xfrm>
              <a:off x="131763" y="2084388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23" name="Group 83"/>
            <p:cNvGrpSpPr>
              <a:grpSpLocks/>
            </p:cNvGrpSpPr>
            <p:nvPr/>
          </p:nvGrpSpPr>
          <p:grpSpPr bwMode="auto">
            <a:xfrm>
              <a:off x="368300" y="2336800"/>
              <a:ext cx="220663" cy="220663"/>
              <a:chOff x="1996251" y="2401023"/>
              <a:chExt cx="220766" cy="219456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996251" y="2401023"/>
                <a:ext cx="220766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061369" y="2465755"/>
                <a:ext cx="90529" cy="89992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26" name="Freeform 125"/>
            <p:cNvSpPr/>
            <p:nvPr/>
          </p:nvSpPr>
          <p:spPr>
            <a:xfrm>
              <a:off x="1739900" y="1995488"/>
              <a:ext cx="285750" cy="982662"/>
            </a:xfrm>
            <a:custGeom>
              <a:avLst/>
              <a:gdLst>
                <a:gd name="connsiteX0" fmla="*/ 0 w 286097"/>
                <a:gd name="connsiteY0" fmla="*/ 0 h 984005"/>
                <a:gd name="connsiteX1" fmla="*/ 286018 w 286097"/>
                <a:gd name="connsiteY1" fmla="*/ 503444 h 984005"/>
                <a:gd name="connsiteX2" fmla="*/ 22882 w 286097"/>
                <a:gd name="connsiteY2" fmla="*/ 984005 h 98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097" h="984005">
                  <a:moveTo>
                    <a:pt x="0" y="0"/>
                  </a:moveTo>
                  <a:cubicBezTo>
                    <a:pt x="141102" y="169721"/>
                    <a:pt x="282204" y="339443"/>
                    <a:pt x="286018" y="503444"/>
                  </a:cubicBezTo>
                  <a:cubicBezTo>
                    <a:pt x="289832" y="667445"/>
                    <a:pt x="156357" y="825725"/>
                    <a:pt x="22882" y="984005"/>
                  </a:cubicBezTo>
                </a:path>
              </a:pathLst>
            </a:custGeom>
            <a:ln w="5715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n>
                  <a:solidFill>
                    <a:schemeClr val="accent4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9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over String-Valued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with a cyclic factor graph,</a:t>
            </a:r>
            <a:br>
              <a:rPr lang="en-US" dirty="0"/>
            </a:br>
            <a:r>
              <a:rPr lang="en-US" dirty="0"/>
              <a:t>messages and marginal beliefs grow unboundedly complex!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462639" y="5254195"/>
            <a:ext cx="419041" cy="467183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462639" y="4103978"/>
            <a:ext cx="419041" cy="468662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>
            <a:stCxn id="84" idx="2"/>
            <a:endCxn id="81" idx="7"/>
          </p:cNvCxnSpPr>
          <p:nvPr/>
        </p:nvCxnSpPr>
        <p:spPr>
          <a:xfrm flipH="1">
            <a:off x="1821242" y="5010255"/>
            <a:ext cx="163856" cy="311948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881680" y="4784055"/>
            <a:ext cx="206834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AutoShape 180"/>
          <p:cNvSpPr>
            <a:spLocks noChangeArrowheads="1"/>
          </p:cNvSpPr>
          <p:nvPr/>
        </p:nvSpPr>
        <p:spPr bwMode="auto">
          <a:xfrm>
            <a:off x="2050909" y="3658972"/>
            <a:ext cx="2409580" cy="609112"/>
          </a:xfrm>
          <a:prstGeom prst="cloudCallout">
            <a:avLst>
              <a:gd name="adj1" fmla="val -60809"/>
              <a:gd name="adj2" fmla="val 4878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406825" y="3899955"/>
            <a:ext cx="186688" cy="204023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7" name="Straight Arrow Connector 86"/>
          <p:cNvCxnSpPr>
            <a:endCxn id="90" idx="2"/>
          </p:cNvCxnSpPr>
          <p:nvPr/>
        </p:nvCxnSpPr>
        <p:spPr>
          <a:xfrm flipV="1">
            <a:off x="2608633" y="399901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597888" y="373141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89" name="Group 36"/>
          <p:cNvGrpSpPr>
            <a:grpSpLocks/>
          </p:cNvGrpSpPr>
          <p:nvPr/>
        </p:nvGrpSpPr>
        <p:grpSpPr bwMode="auto">
          <a:xfrm>
            <a:off x="2901424" y="3896998"/>
            <a:ext cx="190717" cy="205502"/>
            <a:chOff x="2829108" y="3040558"/>
            <a:chExt cx="224572" cy="219456"/>
          </a:xfrm>
        </p:grpSpPr>
        <p:sp>
          <p:nvSpPr>
            <p:cNvPr id="90" name="Oval 8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1" name="Oval 9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92" name="AutoShape 180"/>
          <p:cNvSpPr>
            <a:spLocks noChangeArrowheads="1"/>
          </p:cNvSpPr>
          <p:nvPr/>
        </p:nvSpPr>
        <p:spPr bwMode="auto">
          <a:xfrm>
            <a:off x="2050907" y="5416822"/>
            <a:ext cx="2409581" cy="609112"/>
          </a:xfrm>
          <a:prstGeom prst="cloudCallout">
            <a:avLst>
              <a:gd name="adj1" fmla="val -59535"/>
              <a:gd name="adj2" fmla="val -301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406825" y="5659284"/>
            <a:ext cx="186688" cy="204023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94" name="Straight Arrow Connector 93"/>
          <p:cNvCxnSpPr>
            <a:stCxn id="93" idx="6"/>
            <a:endCxn id="97" idx="2"/>
          </p:cNvCxnSpPr>
          <p:nvPr/>
        </p:nvCxnSpPr>
        <p:spPr>
          <a:xfrm flipV="1">
            <a:off x="2593513" y="5758339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2768" y="5490743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886304" y="5656327"/>
            <a:ext cx="190717" cy="204023"/>
            <a:chOff x="2829108" y="3040558"/>
            <a:chExt cx="224572" cy="219456"/>
          </a:xfrm>
        </p:grpSpPr>
        <p:sp>
          <p:nvSpPr>
            <p:cNvPr id="97" name="Oval 96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893950" y="3097807"/>
              <a:ext cx="90145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109" idx="6"/>
            <a:endCxn id="102" idx="2"/>
          </p:cNvCxnSpPr>
          <p:nvPr/>
        </p:nvCxnSpPr>
        <p:spPr>
          <a:xfrm flipV="1">
            <a:off x="2702303" y="4902329"/>
            <a:ext cx="292791" cy="295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02303" y="4653953"/>
            <a:ext cx="263244" cy="20254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solidFill>
                  <a:schemeClr val="accent3"/>
                </a:solidFill>
                <a:latin typeface="+mn-lt"/>
                <a:cs typeface="+mn-cs"/>
              </a:rPr>
              <a:t>ε</a:t>
            </a: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2995094" y="4800318"/>
            <a:ext cx="189374" cy="204023"/>
            <a:chOff x="2829108" y="3040558"/>
            <a:chExt cx="224572" cy="219456"/>
          </a:xfrm>
        </p:grpSpPr>
        <p:sp>
          <p:nvSpPr>
            <p:cNvPr id="102" name="Oval 101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04" name="TextBox 52"/>
          <p:cNvSpPr txBox="1">
            <a:spLocks noChangeArrowheads="1"/>
          </p:cNvSpPr>
          <p:nvPr/>
        </p:nvSpPr>
        <p:spPr bwMode="auto">
          <a:xfrm>
            <a:off x="2691558" y="4881631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cxnSp>
        <p:nvCxnSpPr>
          <p:cNvPr id="105" name="Straight Arrow Connector 53"/>
          <p:cNvCxnSpPr>
            <a:stCxn id="109" idx="0"/>
            <a:endCxn id="109" idx="2"/>
          </p:cNvCxnSpPr>
          <p:nvPr/>
        </p:nvCxnSpPr>
        <p:spPr>
          <a:xfrm rot="16200000" flipH="1" flipV="1">
            <a:off x="2511616" y="4807273"/>
            <a:ext cx="102011" cy="94016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16838" y="4308001"/>
            <a:ext cx="29682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7" name="TextBox 57"/>
          <p:cNvSpPr txBox="1">
            <a:spLocks noChangeArrowheads="1"/>
          </p:cNvSpPr>
          <p:nvPr/>
        </p:nvSpPr>
        <p:spPr bwMode="auto">
          <a:xfrm>
            <a:off x="2316838" y="4566726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08" name="Group 59"/>
          <p:cNvGrpSpPr>
            <a:grpSpLocks/>
          </p:cNvGrpSpPr>
          <p:nvPr/>
        </p:nvGrpSpPr>
        <p:grpSpPr bwMode="auto">
          <a:xfrm>
            <a:off x="2515614" y="4803275"/>
            <a:ext cx="186689" cy="204023"/>
            <a:chOff x="1996251" y="2401023"/>
            <a:chExt cx="220766" cy="219456"/>
          </a:xfrm>
        </p:grpSpPr>
        <p:sp>
          <p:nvSpPr>
            <p:cNvPr id="109" name="Oval 108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1369" y="2464633"/>
              <a:ext cx="90529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111" name="Straight Arrow Connector 110"/>
          <p:cNvCxnSpPr>
            <a:endCxn id="114" idx="2"/>
          </p:cNvCxnSpPr>
          <p:nvPr/>
        </p:nvCxnSpPr>
        <p:spPr>
          <a:xfrm flipV="1">
            <a:off x="3070307" y="575242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058219" y="548483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3363098" y="5650413"/>
            <a:ext cx="189374" cy="204023"/>
            <a:chOff x="2829108" y="3040558"/>
            <a:chExt cx="224572" cy="219456"/>
          </a:xfrm>
        </p:grpSpPr>
        <p:sp>
          <p:nvSpPr>
            <p:cNvPr id="114" name="Oval 113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16" name="Straight Connector 115"/>
          <p:cNvCxnSpPr>
            <a:stCxn id="84" idx="0"/>
            <a:endCxn id="82" idx="5"/>
          </p:cNvCxnSpPr>
          <p:nvPr/>
        </p:nvCxnSpPr>
        <p:spPr>
          <a:xfrm flipH="1" flipV="1">
            <a:off x="1821242" y="4504633"/>
            <a:ext cx="163856" cy="27942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8" idx="2"/>
            <a:endCxn id="81" idx="1"/>
          </p:cNvCxnSpPr>
          <p:nvPr/>
        </p:nvCxnSpPr>
        <p:spPr>
          <a:xfrm>
            <a:off x="1348478" y="5013212"/>
            <a:ext cx="175943" cy="30899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45060" y="4787012"/>
            <a:ext cx="205492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>
            <a:stCxn id="118" idx="0"/>
            <a:endCxn id="82" idx="3"/>
          </p:cNvCxnSpPr>
          <p:nvPr/>
        </p:nvCxnSpPr>
        <p:spPr>
          <a:xfrm flipV="1">
            <a:off x="1348478" y="4504633"/>
            <a:ext cx="175943" cy="2823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3"/>
          <p:cNvCxnSpPr>
            <a:stCxn id="124" idx="0"/>
            <a:endCxn id="124" idx="2"/>
          </p:cNvCxnSpPr>
          <p:nvPr/>
        </p:nvCxnSpPr>
        <p:spPr>
          <a:xfrm rot="16200000" flipH="1" flipV="1">
            <a:off x="809866" y="4813119"/>
            <a:ext cx="103490" cy="92673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5156" y="4312437"/>
            <a:ext cx="296820" cy="202544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22" name="TextBox 82"/>
          <p:cNvSpPr txBox="1">
            <a:spLocks noChangeArrowheads="1"/>
          </p:cNvSpPr>
          <p:nvPr/>
        </p:nvSpPr>
        <p:spPr bwMode="auto">
          <a:xfrm>
            <a:off x="615156" y="457264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23" name="Group 83"/>
          <p:cNvGrpSpPr>
            <a:grpSpLocks/>
          </p:cNvGrpSpPr>
          <p:nvPr/>
        </p:nvGrpSpPr>
        <p:grpSpPr bwMode="auto">
          <a:xfrm>
            <a:off x="815275" y="4807710"/>
            <a:ext cx="186689" cy="205502"/>
            <a:chOff x="1996251" y="2401023"/>
            <a:chExt cx="220766" cy="219456"/>
          </a:xfrm>
        </p:grpSpPr>
        <p:sp>
          <p:nvSpPr>
            <p:cNvPr id="124" name="Oval 123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061369" y="2465755"/>
              <a:ext cx="90529" cy="89992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26" name="Freeform 125"/>
          <p:cNvSpPr/>
          <p:nvPr/>
        </p:nvSpPr>
        <p:spPr>
          <a:xfrm flipH="1">
            <a:off x="1077598" y="4489848"/>
            <a:ext cx="267114" cy="915146"/>
          </a:xfrm>
          <a:custGeom>
            <a:avLst/>
            <a:gdLst>
              <a:gd name="connsiteX0" fmla="*/ 0 w 286097"/>
              <a:gd name="connsiteY0" fmla="*/ 0 h 984005"/>
              <a:gd name="connsiteX1" fmla="*/ 286018 w 286097"/>
              <a:gd name="connsiteY1" fmla="*/ 503444 h 984005"/>
              <a:gd name="connsiteX2" fmla="*/ 22882 w 286097"/>
              <a:gd name="connsiteY2" fmla="*/ 984005 h 9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97" h="984005">
                <a:moveTo>
                  <a:pt x="0" y="0"/>
                </a:moveTo>
                <a:cubicBezTo>
                  <a:pt x="141102" y="169721"/>
                  <a:pt x="282204" y="339443"/>
                  <a:pt x="286018" y="503444"/>
                </a:cubicBezTo>
                <a:cubicBezTo>
                  <a:pt x="289832" y="667445"/>
                  <a:pt x="156357" y="825725"/>
                  <a:pt x="22882" y="984005"/>
                </a:cubicBezTo>
              </a:path>
            </a:pathLst>
          </a:custGeom>
          <a:ln w="5715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chemeClr val="accent4"/>
                </a:solidFill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123913" y="400023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82928" y="3747752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3386200" y="3913336"/>
            <a:ext cx="190717" cy="205502"/>
            <a:chOff x="2829108" y="3040558"/>
            <a:chExt cx="224572" cy="219456"/>
          </a:xfrm>
        </p:grpSpPr>
        <p:sp>
          <p:nvSpPr>
            <p:cNvPr id="56" name="Oval 55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7" name="Oval 56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75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over String-Valued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with a cyclic factor graph,</a:t>
            </a:r>
            <a:br>
              <a:rPr lang="en-US" dirty="0"/>
            </a:br>
            <a:r>
              <a:rPr lang="en-US" dirty="0"/>
              <a:t>messages and marginal beliefs grow unboundedly complex!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15156" y="3658972"/>
            <a:ext cx="4026775" cy="2366962"/>
            <a:chOff x="131763" y="1103313"/>
            <a:chExt cx="4759587" cy="2541587"/>
          </a:xfrm>
        </p:grpSpPr>
        <p:sp>
          <p:nvSpPr>
            <p:cNvPr id="81" name="Oval 80"/>
            <p:cNvSpPr/>
            <p:nvPr/>
          </p:nvSpPr>
          <p:spPr>
            <a:xfrm>
              <a:off x="1133475" y="2816225"/>
              <a:ext cx="495300" cy="501650"/>
            </a:xfrm>
            <a:prstGeom prst="ellipse">
              <a:avLst/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accent1"/>
                  </a:solidFill>
                  <a:latin typeface="Times New Roman"/>
                  <a:cs typeface="Times New Roman"/>
                </a:rPr>
                <a:t>2</a:t>
              </a:r>
              <a:endParaRPr lang="en-US" sz="1600" i="1" dirty="0">
                <a:solidFill>
                  <a:schemeClr val="accent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133475" y="1581150"/>
              <a:ext cx="495300" cy="503238"/>
            </a:xfrm>
            <a:prstGeom prst="ellipse">
              <a:avLst/>
            </a:prstGeom>
            <a:solidFill>
              <a:schemeClr val="bg2"/>
            </a:solidFill>
            <a:ln w="285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1" dirty="0">
                  <a:solidFill>
                    <a:schemeClr val="accent3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600" i="1" baseline="-25000" dirty="0">
                  <a:solidFill>
                    <a:schemeClr val="accent3"/>
                  </a:solidFill>
                  <a:latin typeface="Times New Roman"/>
                  <a:cs typeface="Times New Roman"/>
                </a:rPr>
                <a:t>1</a:t>
              </a:r>
              <a:endParaRPr lang="en-US" sz="1600" i="1" dirty="0">
                <a:solidFill>
                  <a:schemeClr val="accent3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3" name="Straight Connector 82"/>
            <p:cNvCxnSpPr>
              <a:stCxn id="84" idx="2"/>
              <a:endCxn id="81" idx="7"/>
            </p:cNvCxnSpPr>
            <p:nvPr/>
          </p:nvCxnSpPr>
          <p:spPr>
            <a:xfrm flipH="1">
              <a:off x="1557338" y="2554288"/>
              <a:ext cx="193675" cy="334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1628775" y="2311400"/>
              <a:ext cx="244475" cy="24288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5" name="AutoShape 180"/>
            <p:cNvSpPr>
              <a:spLocks noChangeArrowheads="1"/>
            </p:cNvSpPr>
            <p:nvPr/>
          </p:nvSpPr>
          <p:spPr bwMode="auto">
            <a:xfrm>
              <a:off x="1828800" y="1103313"/>
              <a:ext cx="3062549" cy="654050"/>
            </a:xfrm>
            <a:prstGeom prst="cloudCallout">
              <a:avLst>
                <a:gd name="adj1" fmla="val -60809"/>
                <a:gd name="adj2" fmla="val 4878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249488" y="1362075"/>
              <a:ext cx="220662" cy="219075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7" name="Straight Arrow Connector 86"/>
            <p:cNvCxnSpPr>
              <a:stCxn id="86" idx="6"/>
              <a:endCxn id="90" idx="2"/>
            </p:cNvCxnSpPr>
            <p:nvPr/>
          </p:nvCxnSpPr>
          <p:spPr>
            <a:xfrm flipV="1">
              <a:off x="2470150" y="1468438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457450" y="1181100"/>
              <a:ext cx="346075" cy="21590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grpSp>
          <p:nvGrpSpPr>
            <p:cNvPr id="89" name="Group 36"/>
            <p:cNvGrpSpPr>
              <a:grpSpLocks/>
            </p:cNvGrpSpPr>
            <p:nvPr/>
          </p:nvGrpSpPr>
          <p:grpSpPr bwMode="auto">
            <a:xfrm>
              <a:off x="2816225" y="1358900"/>
              <a:ext cx="225425" cy="220663"/>
              <a:chOff x="2829108" y="3040558"/>
              <a:chExt cx="224572" cy="219456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893950" y="3097395"/>
                <a:ext cx="90145" cy="91571"/>
              </a:xfrm>
              <a:prstGeom prst="ellipse">
                <a:avLst/>
              </a:prstGeom>
              <a:noFill/>
              <a:ln w="38100" cmpd="sng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92" name="AutoShape 180"/>
            <p:cNvSpPr>
              <a:spLocks noChangeArrowheads="1"/>
            </p:cNvSpPr>
            <p:nvPr/>
          </p:nvSpPr>
          <p:spPr bwMode="auto">
            <a:xfrm>
              <a:off x="1828800" y="2990850"/>
              <a:ext cx="3062550" cy="654050"/>
            </a:xfrm>
            <a:prstGeom prst="cloudCallout">
              <a:avLst>
                <a:gd name="adj1" fmla="val -59535"/>
                <a:gd name="adj2" fmla="val -3011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249488" y="3251200"/>
              <a:ext cx="220662" cy="21907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6"/>
              <a:endCxn id="97" idx="2"/>
            </p:cNvCxnSpPr>
            <p:nvPr/>
          </p:nvCxnSpPr>
          <p:spPr>
            <a:xfrm flipV="1">
              <a:off x="2470150" y="3357563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57450" y="307022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2816225" y="3248025"/>
              <a:ext cx="225425" cy="219075"/>
              <a:chOff x="2829108" y="3040558"/>
              <a:chExt cx="224572" cy="21945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893950" y="3097807"/>
                <a:ext cx="90145" cy="92235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99" name="Straight Arrow Connector 98"/>
            <p:cNvCxnSpPr>
              <a:stCxn id="109" idx="6"/>
              <a:endCxn id="102" idx="2"/>
            </p:cNvCxnSpPr>
            <p:nvPr/>
          </p:nvCxnSpPr>
          <p:spPr>
            <a:xfrm flipV="1">
              <a:off x="2598738" y="2438400"/>
              <a:ext cx="346075" cy="31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598738" y="2171700"/>
              <a:ext cx="311150" cy="217488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 err="1">
                  <a:solidFill>
                    <a:schemeClr val="accent3"/>
                  </a:solidFill>
                  <a:latin typeface="+mn-lt"/>
                  <a:cs typeface="+mn-cs"/>
                </a:rPr>
                <a:t>ε</a:t>
              </a:r>
              <a:endParaRPr lang="en-US" sz="2200" dirty="0">
                <a:solidFill>
                  <a:schemeClr val="accent3"/>
                </a:solidFill>
                <a:latin typeface="+mn-lt"/>
                <a:cs typeface="+mn-cs"/>
              </a:endParaRPr>
            </a:p>
          </p:txBody>
        </p:sp>
        <p:grpSp>
          <p:nvGrpSpPr>
            <p:cNvPr id="101" name="Group 49"/>
            <p:cNvGrpSpPr>
              <a:grpSpLocks/>
            </p:cNvGrpSpPr>
            <p:nvPr/>
          </p:nvGrpSpPr>
          <p:grpSpPr bwMode="auto">
            <a:xfrm>
              <a:off x="2944813" y="2328863"/>
              <a:ext cx="223837" cy="219075"/>
              <a:chOff x="2829108" y="3040558"/>
              <a:chExt cx="224572" cy="219456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92817" y="3097807"/>
                <a:ext cx="92377" cy="92235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04" name="TextBox 52"/>
            <p:cNvSpPr txBox="1">
              <a:spLocks noChangeArrowheads="1"/>
            </p:cNvSpPr>
            <p:nvPr/>
          </p:nvSpPr>
          <p:spPr bwMode="auto">
            <a:xfrm>
              <a:off x="2586038" y="241617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</a:rPr>
                <a:t>a</a:t>
              </a:r>
            </a:p>
          </p:txBody>
        </p:sp>
        <p:cxnSp>
          <p:nvCxnSpPr>
            <p:cNvPr id="105" name="Straight Arrow Connector 53"/>
            <p:cNvCxnSpPr>
              <a:stCxn id="109" idx="0"/>
              <a:endCxn id="109" idx="2"/>
            </p:cNvCxnSpPr>
            <p:nvPr/>
          </p:nvCxnSpPr>
          <p:spPr>
            <a:xfrm rot="16200000" flipH="1" flipV="1">
              <a:off x="2378869" y="2331244"/>
              <a:ext cx="109537" cy="111125"/>
            </a:xfrm>
            <a:prstGeom prst="curvedConnector4">
              <a:avLst>
                <a:gd name="adj1" fmla="val -208333"/>
                <a:gd name="adj2" fmla="val 307097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43125" y="1800225"/>
              <a:ext cx="350838" cy="21590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07" name="TextBox 57"/>
            <p:cNvSpPr txBox="1">
              <a:spLocks noChangeArrowheads="1"/>
            </p:cNvSpPr>
            <p:nvPr/>
          </p:nvSpPr>
          <p:spPr bwMode="auto">
            <a:xfrm>
              <a:off x="2143125" y="2078038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08" name="Group 59"/>
            <p:cNvGrpSpPr>
              <a:grpSpLocks/>
            </p:cNvGrpSpPr>
            <p:nvPr/>
          </p:nvGrpSpPr>
          <p:grpSpPr bwMode="auto">
            <a:xfrm>
              <a:off x="2378075" y="2332038"/>
              <a:ext cx="220663" cy="219075"/>
              <a:chOff x="1996251" y="2401023"/>
              <a:chExt cx="220766" cy="219456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996251" y="2401023"/>
                <a:ext cx="220766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061369" y="2464633"/>
                <a:ext cx="90529" cy="92235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cxnSp>
          <p:nvCxnSpPr>
            <p:cNvPr id="111" name="Straight Arrow Connector 110"/>
            <p:cNvCxnSpPr>
              <a:endCxn id="114" idx="2"/>
            </p:cNvCxnSpPr>
            <p:nvPr/>
          </p:nvCxnSpPr>
          <p:spPr>
            <a:xfrm flipV="1">
              <a:off x="3033713" y="3351213"/>
              <a:ext cx="346075" cy="317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019425" y="3063875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 dirty="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3379788" y="3241675"/>
              <a:ext cx="223837" cy="219075"/>
              <a:chOff x="2829108" y="3040558"/>
              <a:chExt cx="224572" cy="219456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829108" y="3040558"/>
                <a:ext cx="224572" cy="219456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892817" y="3097807"/>
                <a:ext cx="92377" cy="92235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16" name="Straight Connector 115"/>
            <p:cNvCxnSpPr>
              <a:stCxn id="84" idx="0"/>
              <a:endCxn id="82" idx="5"/>
            </p:cNvCxnSpPr>
            <p:nvPr/>
          </p:nvCxnSpPr>
          <p:spPr>
            <a:xfrm flipH="1" flipV="1">
              <a:off x="1557338" y="2011363"/>
              <a:ext cx="193675" cy="30003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8" idx="2"/>
              <a:endCxn id="81" idx="1"/>
            </p:cNvCxnSpPr>
            <p:nvPr/>
          </p:nvCxnSpPr>
          <p:spPr>
            <a:xfrm>
              <a:off x="998538" y="2557463"/>
              <a:ext cx="207962" cy="33178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876300" y="2314575"/>
              <a:ext cx="242888" cy="24288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endParaRPr lang="en-US" sz="14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9" name="Straight Connector 118"/>
            <p:cNvCxnSpPr>
              <a:stCxn id="118" idx="0"/>
              <a:endCxn id="82" idx="3"/>
            </p:cNvCxnSpPr>
            <p:nvPr/>
          </p:nvCxnSpPr>
          <p:spPr>
            <a:xfrm flipV="1">
              <a:off x="998538" y="2011363"/>
              <a:ext cx="207962" cy="3032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53"/>
            <p:cNvCxnSpPr>
              <a:stCxn id="124" idx="0"/>
              <a:endCxn id="124" idx="2"/>
            </p:cNvCxnSpPr>
            <p:nvPr/>
          </p:nvCxnSpPr>
          <p:spPr>
            <a:xfrm rot="16200000" flipH="1" flipV="1">
              <a:off x="367506" y="2337594"/>
              <a:ext cx="111125" cy="109538"/>
            </a:xfrm>
            <a:prstGeom prst="curvedConnector4">
              <a:avLst>
                <a:gd name="adj1" fmla="val -208333"/>
                <a:gd name="adj2" fmla="val 307097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31763" y="1804988"/>
              <a:ext cx="350837" cy="217487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solidFill>
                    <a:schemeClr val="accent3"/>
                  </a:solidFill>
                  <a:latin typeface="+mn-lt"/>
                  <a:cs typeface="+mn-cs"/>
                </a:rPr>
                <a:t>a</a:t>
              </a:r>
            </a:p>
          </p:txBody>
        </p:sp>
        <p:sp>
          <p:nvSpPr>
            <p:cNvPr id="122" name="TextBox 82"/>
            <p:cNvSpPr txBox="1">
              <a:spLocks noChangeArrowheads="1"/>
            </p:cNvSpPr>
            <p:nvPr/>
          </p:nvSpPr>
          <p:spPr bwMode="auto">
            <a:xfrm>
              <a:off x="131763" y="2084388"/>
              <a:ext cx="3460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200">
                  <a:solidFill>
                    <a:schemeClr val="accent1"/>
                  </a:solidFill>
                </a:rPr>
                <a:t>a</a:t>
              </a:r>
            </a:p>
          </p:txBody>
        </p:sp>
        <p:grpSp>
          <p:nvGrpSpPr>
            <p:cNvPr id="123" name="Group 83"/>
            <p:cNvGrpSpPr>
              <a:grpSpLocks/>
            </p:cNvGrpSpPr>
            <p:nvPr/>
          </p:nvGrpSpPr>
          <p:grpSpPr bwMode="auto">
            <a:xfrm>
              <a:off x="368300" y="2336800"/>
              <a:ext cx="220663" cy="220663"/>
              <a:chOff x="1996251" y="2401023"/>
              <a:chExt cx="220766" cy="219456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996251" y="2401023"/>
                <a:ext cx="220766" cy="21945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061369" y="2465755"/>
                <a:ext cx="90529" cy="89992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/>
              </a:p>
            </p:txBody>
          </p:sp>
        </p:grpSp>
        <p:sp>
          <p:nvSpPr>
            <p:cNvPr id="126" name="Freeform 125"/>
            <p:cNvSpPr/>
            <p:nvPr/>
          </p:nvSpPr>
          <p:spPr>
            <a:xfrm>
              <a:off x="1739900" y="1995488"/>
              <a:ext cx="285750" cy="982662"/>
            </a:xfrm>
            <a:custGeom>
              <a:avLst/>
              <a:gdLst>
                <a:gd name="connsiteX0" fmla="*/ 0 w 286097"/>
                <a:gd name="connsiteY0" fmla="*/ 0 h 984005"/>
                <a:gd name="connsiteX1" fmla="*/ 286018 w 286097"/>
                <a:gd name="connsiteY1" fmla="*/ 503444 h 984005"/>
                <a:gd name="connsiteX2" fmla="*/ 22882 w 286097"/>
                <a:gd name="connsiteY2" fmla="*/ 984005 h 98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097" h="984005">
                  <a:moveTo>
                    <a:pt x="0" y="0"/>
                  </a:moveTo>
                  <a:cubicBezTo>
                    <a:pt x="141102" y="169721"/>
                    <a:pt x="282204" y="339443"/>
                    <a:pt x="286018" y="503444"/>
                  </a:cubicBezTo>
                  <a:cubicBezTo>
                    <a:pt x="289832" y="667445"/>
                    <a:pt x="156357" y="825725"/>
                    <a:pt x="22882" y="984005"/>
                  </a:cubicBezTo>
                </a:path>
              </a:pathLst>
            </a:custGeom>
            <a:ln w="57150" cmpd="sng">
              <a:solidFill>
                <a:schemeClr val="accent4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n>
                  <a:solidFill>
                    <a:schemeClr val="accent4"/>
                  </a:solidFill>
                </a:ln>
              </a:endParaRPr>
            </a:p>
          </p:txBody>
        </p:sp>
      </p:grp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3585586" y="576876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573498" y="550116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3878377" y="5666751"/>
            <a:ext cx="189374" cy="204023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932101" y="5719974"/>
            <a:ext cx="77898" cy="85749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108793" y="400023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67808" y="3747752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71" name="Group 36"/>
          <p:cNvGrpSpPr>
            <a:grpSpLocks/>
          </p:cNvGrpSpPr>
          <p:nvPr/>
        </p:nvGrpSpPr>
        <p:grpSpPr bwMode="auto">
          <a:xfrm>
            <a:off x="3371080" y="3913336"/>
            <a:ext cx="190717" cy="205502"/>
            <a:chOff x="2829108" y="3040558"/>
            <a:chExt cx="224572" cy="219456"/>
          </a:xfrm>
        </p:grpSpPr>
        <p:sp>
          <p:nvSpPr>
            <p:cNvPr id="72" name="Oval 71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3" name="Oval 72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3577513" y="400023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36528" y="3747752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76" name="Group 36"/>
          <p:cNvGrpSpPr>
            <a:grpSpLocks/>
          </p:cNvGrpSpPr>
          <p:nvPr/>
        </p:nvGrpSpPr>
        <p:grpSpPr bwMode="auto">
          <a:xfrm>
            <a:off x="3839800" y="3913336"/>
            <a:ext cx="190717" cy="205502"/>
            <a:chOff x="2829108" y="3040558"/>
            <a:chExt cx="224572" cy="219456"/>
          </a:xfrm>
        </p:grpSpPr>
        <p:sp>
          <p:nvSpPr>
            <p:cNvPr id="77" name="Oval 76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8" name="Oval 77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37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Too Many Words! </a:t>
            </a:r>
            <a:endParaRPr lang="en-US" dirty="0">
              <a:sym typeface="Symbo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Technically speaking, # words = </a:t>
            </a:r>
            <a:r>
              <a:rPr lang="en-US" dirty="0">
                <a:sym typeface="Symbol" charset="0"/>
              </a:rPr>
              <a:t>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Really </a:t>
            </a:r>
            <a:r>
              <a:rPr lang="en-US" dirty="0"/>
              <a:t>the set of (possible) words is ∑*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Names</a:t>
            </a:r>
          </a:p>
          <a:p>
            <a:pPr>
              <a:lnSpc>
                <a:spcPct val="90000"/>
              </a:lnSpc>
            </a:pPr>
            <a:r>
              <a:rPr lang="en-US" dirty="0"/>
              <a:t>Neologisms</a:t>
            </a:r>
          </a:p>
          <a:p>
            <a:pPr>
              <a:lnSpc>
                <a:spcPct val="90000"/>
              </a:lnSpc>
            </a:pPr>
            <a:r>
              <a:rPr lang="en-US" dirty="0"/>
              <a:t>Typos</a:t>
            </a:r>
          </a:p>
          <a:p>
            <a:pPr>
              <a:lnSpc>
                <a:spcPct val="90000"/>
              </a:lnSpc>
            </a:pPr>
            <a:r>
              <a:rPr lang="en-US" dirty="0"/>
              <a:t>Productive processes: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friend </a:t>
            </a:r>
            <a:r>
              <a:rPr lang="en-US" dirty="0">
                <a:sym typeface="Wingdings" charset="0"/>
              </a:rPr>
              <a:t> friendless  friendlessness  </a:t>
            </a:r>
            <a:r>
              <a:rPr lang="en-US" dirty="0" err="1">
                <a:sym typeface="Wingdings" charset="0"/>
              </a:rPr>
              <a:t>friendlessnessless</a:t>
            </a:r>
            <a:r>
              <a:rPr lang="en-US" dirty="0">
                <a:sym typeface="Wingdings" charset="0"/>
              </a:rPr>
              <a:t>  …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ym typeface="Wingdings" charset="0"/>
              </a:rPr>
              <a:t>hand+bag</a:t>
            </a:r>
            <a:r>
              <a:rPr lang="en-US" dirty="0">
                <a:sym typeface="Wingdings" charset="0"/>
              </a:rPr>
              <a:t>  handbag (sometimes can iterate)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686012"/>
            <a:ext cx="11303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3184668"/>
            <a:ext cx="11684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742" y="3164188"/>
            <a:ext cx="11684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578" y="3675868"/>
            <a:ext cx="16891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142" y="4310868"/>
            <a:ext cx="32258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7887" y="2686012"/>
            <a:ext cx="1054100" cy="54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6744" y="2681652"/>
            <a:ext cx="1104900" cy="546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3637" y="3136900"/>
            <a:ext cx="1536700" cy="571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337" y="3232112"/>
            <a:ext cx="12700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1542" y="3708400"/>
            <a:ext cx="1930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over String-Valued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with a cyclic factor graph,</a:t>
            </a:r>
            <a:br>
              <a:rPr lang="en-US" dirty="0"/>
            </a:br>
            <a:r>
              <a:rPr lang="en-US" dirty="0"/>
              <a:t>messages and marginal beliefs grow unboundedly complex!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462639" y="5254195"/>
            <a:ext cx="419041" cy="467183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462639" y="4103978"/>
            <a:ext cx="419041" cy="468662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>
            <a:stCxn id="84" idx="2"/>
            <a:endCxn id="81" idx="7"/>
          </p:cNvCxnSpPr>
          <p:nvPr/>
        </p:nvCxnSpPr>
        <p:spPr>
          <a:xfrm flipH="1">
            <a:off x="1821242" y="5010255"/>
            <a:ext cx="163856" cy="311948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881680" y="4784055"/>
            <a:ext cx="206834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AutoShape 180"/>
          <p:cNvSpPr>
            <a:spLocks noChangeArrowheads="1"/>
          </p:cNvSpPr>
          <p:nvPr/>
        </p:nvSpPr>
        <p:spPr bwMode="auto">
          <a:xfrm>
            <a:off x="2050909" y="3658972"/>
            <a:ext cx="3059752" cy="609112"/>
          </a:xfrm>
          <a:prstGeom prst="cloudCallout">
            <a:avLst>
              <a:gd name="adj1" fmla="val -60809"/>
              <a:gd name="adj2" fmla="val 4878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406825" y="3899955"/>
            <a:ext cx="186688" cy="204023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7" name="Straight Arrow Connector 86"/>
          <p:cNvCxnSpPr>
            <a:endCxn id="90" idx="2"/>
          </p:cNvCxnSpPr>
          <p:nvPr/>
        </p:nvCxnSpPr>
        <p:spPr>
          <a:xfrm flipV="1">
            <a:off x="2608633" y="399901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597888" y="373141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89" name="Group 36"/>
          <p:cNvGrpSpPr>
            <a:grpSpLocks/>
          </p:cNvGrpSpPr>
          <p:nvPr/>
        </p:nvGrpSpPr>
        <p:grpSpPr bwMode="auto">
          <a:xfrm>
            <a:off x="2901424" y="3896998"/>
            <a:ext cx="190717" cy="205502"/>
            <a:chOff x="2829108" y="3040558"/>
            <a:chExt cx="224572" cy="219456"/>
          </a:xfrm>
        </p:grpSpPr>
        <p:sp>
          <p:nvSpPr>
            <p:cNvPr id="90" name="Oval 8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1" name="Oval 9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92" name="AutoShape 180"/>
          <p:cNvSpPr>
            <a:spLocks noChangeArrowheads="1"/>
          </p:cNvSpPr>
          <p:nvPr/>
        </p:nvSpPr>
        <p:spPr bwMode="auto">
          <a:xfrm>
            <a:off x="2050907" y="5416822"/>
            <a:ext cx="3059754" cy="609112"/>
          </a:xfrm>
          <a:prstGeom prst="cloudCallout">
            <a:avLst>
              <a:gd name="adj1" fmla="val -59535"/>
              <a:gd name="adj2" fmla="val -301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406825" y="5659284"/>
            <a:ext cx="186688" cy="204023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94" name="Straight Arrow Connector 93"/>
          <p:cNvCxnSpPr>
            <a:stCxn id="93" idx="6"/>
            <a:endCxn id="97" idx="2"/>
          </p:cNvCxnSpPr>
          <p:nvPr/>
        </p:nvCxnSpPr>
        <p:spPr>
          <a:xfrm flipV="1">
            <a:off x="2593513" y="5758339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2768" y="5490743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886304" y="5656327"/>
            <a:ext cx="190717" cy="204023"/>
            <a:chOff x="2829108" y="3040558"/>
            <a:chExt cx="224572" cy="219456"/>
          </a:xfrm>
        </p:grpSpPr>
        <p:sp>
          <p:nvSpPr>
            <p:cNvPr id="97" name="Oval 96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893950" y="3097807"/>
              <a:ext cx="90145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109" idx="6"/>
            <a:endCxn id="102" idx="2"/>
          </p:cNvCxnSpPr>
          <p:nvPr/>
        </p:nvCxnSpPr>
        <p:spPr>
          <a:xfrm flipV="1">
            <a:off x="2702303" y="4902329"/>
            <a:ext cx="292791" cy="295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02303" y="4653953"/>
            <a:ext cx="263244" cy="20254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solidFill>
                  <a:schemeClr val="accent3"/>
                </a:solidFill>
                <a:latin typeface="+mn-lt"/>
                <a:cs typeface="+mn-cs"/>
              </a:rPr>
              <a:t>ε</a:t>
            </a: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2995094" y="4800318"/>
            <a:ext cx="189374" cy="204023"/>
            <a:chOff x="2829108" y="3040558"/>
            <a:chExt cx="224572" cy="219456"/>
          </a:xfrm>
        </p:grpSpPr>
        <p:sp>
          <p:nvSpPr>
            <p:cNvPr id="102" name="Oval 101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04" name="TextBox 52"/>
          <p:cNvSpPr txBox="1">
            <a:spLocks noChangeArrowheads="1"/>
          </p:cNvSpPr>
          <p:nvPr/>
        </p:nvSpPr>
        <p:spPr bwMode="auto">
          <a:xfrm>
            <a:off x="2691558" y="4881631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cxnSp>
        <p:nvCxnSpPr>
          <p:cNvPr id="105" name="Straight Arrow Connector 53"/>
          <p:cNvCxnSpPr>
            <a:stCxn id="109" idx="0"/>
            <a:endCxn id="109" idx="2"/>
          </p:cNvCxnSpPr>
          <p:nvPr/>
        </p:nvCxnSpPr>
        <p:spPr>
          <a:xfrm rot="16200000" flipH="1" flipV="1">
            <a:off x="2511616" y="4807273"/>
            <a:ext cx="102011" cy="94016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16838" y="4308001"/>
            <a:ext cx="29682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7" name="TextBox 57"/>
          <p:cNvSpPr txBox="1">
            <a:spLocks noChangeArrowheads="1"/>
          </p:cNvSpPr>
          <p:nvPr/>
        </p:nvSpPr>
        <p:spPr bwMode="auto">
          <a:xfrm>
            <a:off x="2316838" y="4566726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08" name="Group 59"/>
          <p:cNvGrpSpPr>
            <a:grpSpLocks/>
          </p:cNvGrpSpPr>
          <p:nvPr/>
        </p:nvGrpSpPr>
        <p:grpSpPr bwMode="auto">
          <a:xfrm>
            <a:off x="2515614" y="4803275"/>
            <a:ext cx="186689" cy="204023"/>
            <a:chOff x="1996251" y="2401023"/>
            <a:chExt cx="220766" cy="219456"/>
          </a:xfrm>
        </p:grpSpPr>
        <p:sp>
          <p:nvSpPr>
            <p:cNvPr id="109" name="Oval 108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1369" y="2464633"/>
              <a:ext cx="90529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111" name="Straight Arrow Connector 110"/>
          <p:cNvCxnSpPr>
            <a:endCxn id="114" idx="2"/>
          </p:cNvCxnSpPr>
          <p:nvPr/>
        </p:nvCxnSpPr>
        <p:spPr>
          <a:xfrm flipV="1">
            <a:off x="3070307" y="575242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058219" y="548483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3363098" y="5650413"/>
            <a:ext cx="189374" cy="204023"/>
            <a:chOff x="2829108" y="3040558"/>
            <a:chExt cx="224572" cy="219456"/>
          </a:xfrm>
        </p:grpSpPr>
        <p:sp>
          <p:nvSpPr>
            <p:cNvPr id="114" name="Oval 113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16" name="Straight Connector 115"/>
          <p:cNvCxnSpPr>
            <a:stCxn id="84" idx="0"/>
            <a:endCxn id="82" idx="5"/>
          </p:cNvCxnSpPr>
          <p:nvPr/>
        </p:nvCxnSpPr>
        <p:spPr>
          <a:xfrm flipH="1" flipV="1">
            <a:off x="1821242" y="4504633"/>
            <a:ext cx="163856" cy="27942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8" idx="2"/>
            <a:endCxn id="81" idx="1"/>
          </p:cNvCxnSpPr>
          <p:nvPr/>
        </p:nvCxnSpPr>
        <p:spPr>
          <a:xfrm>
            <a:off x="1348478" y="5013212"/>
            <a:ext cx="175943" cy="30899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45060" y="4787012"/>
            <a:ext cx="205492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>
            <a:stCxn id="118" idx="0"/>
            <a:endCxn id="82" idx="3"/>
          </p:cNvCxnSpPr>
          <p:nvPr/>
        </p:nvCxnSpPr>
        <p:spPr>
          <a:xfrm flipV="1">
            <a:off x="1348478" y="4504633"/>
            <a:ext cx="175943" cy="2823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3"/>
          <p:cNvCxnSpPr>
            <a:stCxn id="124" idx="0"/>
            <a:endCxn id="124" idx="2"/>
          </p:cNvCxnSpPr>
          <p:nvPr/>
        </p:nvCxnSpPr>
        <p:spPr>
          <a:xfrm rot="16200000" flipH="1" flipV="1">
            <a:off x="809866" y="4813119"/>
            <a:ext cx="103490" cy="92673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5156" y="4312437"/>
            <a:ext cx="296820" cy="202544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22" name="TextBox 82"/>
          <p:cNvSpPr txBox="1">
            <a:spLocks noChangeArrowheads="1"/>
          </p:cNvSpPr>
          <p:nvPr/>
        </p:nvSpPr>
        <p:spPr bwMode="auto">
          <a:xfrm>
            <a:off x="615156" y="457264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23" name="Group 83"/>
          <p:cNvGrpSpPr>
            <a:grpSpLocks/>
          </p:cNvGrpSpPr>
          <p:nvPr/>
        </p:nvGrpSpPr>
        <p:grpSpPr bwMode="auto">
          <a:xfrm>
            <a:off x="815275" y="4807710"/>
            <a:ext cx="186689" cy="205502"/>
            <a:chOff x="1996251" y="2401023"/>
            <a:chExt cx="220766" cy="219456"/>
          </a:xfrm>
        </p:grpSpPr>
        <p:sp>
          <p:nvSpPr>
            <p:cNvPr id="124" name="Oval 123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061369" y="2465755"/>
              <a:ext cx="90529" cy="89992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26" name="Freeform 125"/>
          <p:cNvSpPr/>
          <p:nvPr/>
        </p:nvSpPr>
        <p:spPr>
          <a:xfrm flipH="1">
            <a:off x="1077598" y="4489848"/>
            <a:ext cx="267114" cy="915146"/>
          </a:xfrm>
          <a:custGeom>
            <a:avLst/>
            <a:gdLst>
              <a:gd name="connsiteX0" fmla="*/ 0 w 286097"/>
              <a:gd name="connsiteY0" fmla="*/ 0 h 984005"/>
              <a:gd name="connsiteX1" fmla="*/ 286018 w 286097"/>
              <a:gd name="connsiteY1" fmla="*/ 503444 h 984005"/>
              <a:gd name="connsiteX2" fmla="*/ 22882 w 286097"/>
              <a:gd name="connsiteY2" fmla="*/ 984005 h 9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97" h="984005">
                <a:moveTo>
                  <a:pt x="0" y="0"/>
                </a:moveTo>
                <a:cubicBezTo>
                  <a:pt x="141102" y="169721"/>
                  <a:pt x="282204" y="339443"/>
                  <a:pt x="286018" y="503444"/>
                </a:cubicBezTo>
                <a:cubicBezTo>
                  <a:pt x="289832" y="667445"/>
                  <a:pt x="156357" y="825725"/>
                  <a:pt x="22882" y="984005"/>
                </a:cubicBezTo>
              </a:path>
            </a:pathLst>
          </a:custGeom>
          <a:ln w="5715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chemeClr val="accent4"/>
                </a:solidFill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123913" y="400023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82928" y="3747752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3386200" y="3913336"/>
            <a:ext cx="190717" cy="205502"/>
            <a:chOff x="2829108" y="3040558"/>
            <a:chExt cx="224572" cy="219456"/>
          </a:xfrm>
        </p:grpSpPr>
        <p:sp>
          <p:nvSpPr>
            <p:cNvPr id="56" name="Oval 55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7" name="Oval 56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6796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59" name="Group 36"/>
          <p:cNvGrpSpPr>
            <a:grpSpLocks/>
          </p:cNvGrpSpPr>
          <p:nvPr/>
        </p:nvGrpSpPr>
        <p:grpSpPr bwMode="auto">
          <a:xfrm>
            <a:off x="3871240" y="3899438"/>
            <a:ext cx="190717" cy="205502"/>
            <a:chOff x="2829108" y="3040558"/>
            <a:chExt cx="224572" cy="219456"/>
          </a:xfrm>
        </p:grpSpPr>
        <p:sp>
          <p:nvSpPr>
            <p:cNvPr id="60" name="Oval 5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1" name="Oval 6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3578713" y="400145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6" idx="2"/>
          </p:cNvCxnSpPr>
          <p:nvPr/>
        </p:nvCxnSpPr>
        <p:spPr>
          <a:xfrm flipV="1">
            <a:off x="3570467" y="575364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558379" y="548605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863258" y="5651633"/>
            <a:ext cx="189374" cy="204023"/>
            <a:chOff x="2829108" y="3040558"/>
            <a:chExt cx="224572" cy="219456"/>
          </a:xfrm>
        </p:grpSpPr>
        <p:sp>
          <p:nvSpPr>
            <p:cNvPr id="66" name="Oval 65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endCxn id="71" idx="2"/>
          </p:cNvCxnSpPr>
          <p:nvPr/>
        </p:nvCxnSpPr>
        <p:spPr>
          <a:xfrm flipV="1">
            <a:off x="4069427" y="576876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57339" y="550116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362218" y="5666751"/>
            <a:ext cx="189374" cy="204023"/>
            <a:chOff x="2829108" y="3040558"/>
            <a:chExt cx="224572" cy="219456"/>
          </a:xfrm>
        </p:grpSpPr>
        <p:sp>
          <p:nvSpPr>
            <p:cNvPr id="71" name="Oval 70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58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over String-Valued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with a cyclic factor graph,</a:t>
            </a:r>
            <a:br>
              <a:rPr lang="en-US" dirty="0"/>
            </a:br>
            <a:r>
              <a:rPr lang="en-US" dirty="0"/>
              <a:t>messages and marginal beliefs grow unboundedly complex!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72616" y="2646456"/>
            <a:ext cx="346075" cy="21590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462639" y="5254195"/>
            <a:ext cx="419041" cy="467183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1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1"/>
                </a:solidFill>
                <a:latin typeface="Times New Roman"/>
                <a:cs typeface="Times New Roman"/>
              </a:rPr>
              <a:t>2</a:t>
            </a:r>
            <a:endParaRPr lang="en-US" sz="1600" i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462639" y="4103978"/>
            <a:ext cx="419041" cy="468662"/>
          </a:xfrm>
          <a:prstGeom prst="ellipse">
            <a:avLst/>
          </a:prstGeom>
          <a:solidFill>
            <a:schemeClr val="bg2"/>
          </a:solidFill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accent3"/>
                </a:solidFill>
                <a:latin typeface="Times New Roman"/>
                <a:cs typeface="Times New Roman"/>
              </a:rPr>
              <a:t>X</a:t>
            </a:r>
            <a:r>
              <a:rPr lang="en-US" sz="1600" i="1" baseline="-25000" dirty="0">
                <a:solidFill>
                  <a:schemeClr val="accent3"/>
                </a:solidFill>
                <a:latin typeface="Times New Roman"/>
                <a:cs typeface="Times New Roman"/>
              </a:rPr>
              <a:t>1</a:t>
            </a:r>
            <a:endParaRPr lang="en-US" sz="1600" i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>
            <a:stCxn id="84" idx="2"/>
            <a:endCxn id="81" idx="7"/>
          </p:cNvCxnSpPr>
          <p:nvPr/>
        </p:nvCxnSpPr>
        <p:spPr>
          <a:xfrm flipH="1">
            <a:off x="1821242" y="5010255"/>
            <a:ext cx="163856" cy="311948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881680" y="4784055"/>
            <a:ext cx="206834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AutoShape 180"/>
          <p:cNvSpPr>
            <a:spLocks noChangeArrowheads="1"/>
          </p:cNvSpPr>
          <p:nvPr/>
        </p:nvSpPr>
        <p:spPr bwMode="auto">
          <a:xfrm>
            <a:off x="2050909" y="3658972"/>
            <a:ext cx="7837766" cy="609112"/>
          </a:xfrm>
          <a:prstGeom prst="cloudCallout">
            <a:avLst>
              <a:gd name="adj1" fmla="val -60809"/>
              <a:gd name="adj2" fmla="val 4878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2406825" y="3899955"/>
            <a:ext cx="186688" cy="204023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7" name="Straight Arrow Connector 86"/>
          <p:cNvCxnSpPr>
            <a:endCxn id="90" idx="2"/>
          </p:cNvCxnSpPr>
          <p:nvPr/>
        </p:nvCxnSpPr>
        <p:spPr>
          <a:xfrm flipV="1">
            <a:off x="2608633" y="399901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597888" y="373141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89" name="Group 36"/>
          <p:cNvGrpSpPr>
            <a:grpSpLocks/>
          </p:cNvGrpSpPr>
          <p:nvPr/>
        </p:nvGrpSpPr>
        <p:grpSpPr bwMode="auto">
          <a:xfrm>
            <a:off x="2901424" y="3896998"/>
            <a:ext cx="190717" cy="205502"/>
            <a:chOff x="2829108" y="3040558"/>
            <a:chExt cx="224572" cy="219456"/>
          </a:xfrm>
        </p:grpSpPr>
        <p:sp>
          <p:nvSpPr>
            <p:cNvPr id="90" name="Oval 8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91" name="Oval 9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92" name="AutoShape 180"/>
          <p:cNvSpPr>
            <a:spLocks noChangeArrowheads="1"/>
          </p:cNvSpPr>
          <p:nvPr/>
        </p:nvSpPr>
        <p:spPr bwMode="auto">
          <a:xfrm>
            <a:off x="2050906" y="5278000"/>
            <a:ext cx="8563543" cy="609112"/>
          </a:xfrm>
          <a:prstGeom prst="cloudCallout">
            <a:avLst>
              <a:gd name="adj1" fmla="val -59535"/>
              <a:gd name="adj2" fmla="val -301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406825" y="5659284"/>
            <a:ext cx="186688" cy="204023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94" name="Straight Arrow Connector 93"/>
          <p:cNvCxnSpPr>
            <a:stCxn id="93" idx="6"/>
            <a:endCxn id="97" idx="2"/>
          </p:cNvCxnSpPr>
          <p:nvPr/>
        </p:nvCxnSpPr>
        <p:spPr>
          <a:xfrm flipV="1">
            <a:off x="2593513" y="5758339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2768" y="5490743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886304" y="5656327"/>
            <a:ext cx="190717" cy="204023"/>
            <a:chOff x="2829108" y="3040558"/>
            <a:chExt cx="224572" cy="219456"/>
          </a:xfrm>
        </p:grpSpPr>
        <p:sp>
          <p:nvSpPr>
            <p:cNvPr id="97" name="Oval 96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893950" y="3097807"/>
              <a:ext cx="90145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109" idx="6"/>
            <a:endCxn id="102" idx="2"/>
          </p:cNvCxnSpPr>
          <p:nvPr/>
        </p:nvCxnSpPr>
        <p:spPr>
          <a:xfrm flipV="1">
            <a:off x="2702303" y="4902329"/>
            <a:ext cx="292791" cy="295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02303" y="4653953"/>
            <a:ext cx="263244" cy="20254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solidFill>
                  <a:schemeClr val="accent3"/>
                </a:solidFill>
                <a:latin typeface="+mn-lt"/>
                <a:cs typeface="+mn-cs"/>
              </a:rPr>
              <a:t>ε</a:t>
            </a: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2995094" y="4800318"/>
            <a:ext cx="189374" cy="204023"/>
            <a:chOff x="2829108" y="3040558"/>
            <a:chExt cx="224572" cy="219456"/>
          </a:xfrm>
        </p:grpSpPr>
        <p:sp>
          <p:nvSpPr>
            <p:cNvPr id="102" name="Oval 101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04" name="TextBox 52"/>
          <p:cNvSpPr txBox="1">
            <a:spLocks noChangeArrowheads="1"/>
          </p:cNvSpPr>
          <p:nvPr/>
        </p:nvSpPr>
        <p:spPr bwMode="auto">
          <a:xfrm>
            <a:off x="2691558" y="4881631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cxnSp>
        <p:nvCxnSpPr>
          <p:cNvPr id="105" name="Straight Arrow Connector 53"/>
          <p:cNvCxnSpPr>
            <a:stCxn id="109" idx="0"/>
            <a:endCxn id="109" idx="2"/>
          </p:cNvCxnSpPr>
          <p:nvPr/>
        </p:nvCxnSpPr>
        <p:spPr>
          <a:xfrm rot="16200000" flipH="1" flipV="1">
            <a:off x="2511616" y="4807273"/>
            <a:ext cx="102011" cy="94016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16838" y="4308001"/>
            <a:ext cx="29682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7" name="TextBox 57"/>
          <p:cNvSpPr txBox="1">
            <a:spLocks noChangeArrowheads="1"/>
          </p:cNvSpPr>
          <p:nvPr/>
        </p:nvSpPr>
        <p:spPr bwMode="auto">
          <a:xfrm>
            <a:off x="2316838" y="4566726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08" name="Group 59"/>
          <p:cNvGrpSpPr>
            <a:grpSpLocks/>
          </p:cNvGrpSpPr>
          <p:nvPr/>
        </p:nvGrpSpPr>
        <p:grpSpPr bwMode="auto">
          <a:xfrm>
            <a:off x="2515614" y="4803275"/>
            <a:ext cx="186689" cy="204023"/>
            <a:chOff x="1996251" y="2401023"/>
            <a:chExt cx="220766" cy="219456"/>
          </a:xfrm>
        </p:grpSpPr>
        <p:sp>
          <p:nvSpPr>
            <p:cNvPr id="109" name="Oval 108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1369" y="2464633"/>
              <a:ext cx="90529" cy="9223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111" name="Straight Arrow Connector 110"/>
          <p:cNvCxnSpPr>
            <a:endCxn id="114" idx="2"/>
          </p:cNvCxnSpPr>
          <p:nvPr/>
        </p:nvCxnSpPr>
        <p:spPr>
          <a:xfrm flipV="1">
            <a:off x="3070307" y="575242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058219" y="548483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3363098" y="5650413"/>
            <a:ext cx="189374" cy="204023"/>
            <a:chOff x="2829108" y="3040558"/>
            <a:chExt cx="224572" cy="219456"/>
          </a:xfrm>
        </p:grpSpPr>
        <p:sp>
          <p:nvSpPr>
            <p:cNvPr id="114" name="Oval 113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16" name="Straight Connector 115"/>
          <p:cNvCxnSpPr>
            <a:stCxn id="84" idx="0"/>
            <a:endCxn id="82" idx="5"/>
          </p:cNvCxnSpPr>
          <p:nvPr/>
        </p:nvCxnSpPr>
        <p:spPr>
          <a:xfrm flipH="1" flipV="1">
            <a:off x="1821242" y="4504633"/>
            <a:ext cx="163856" cy="27942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8" idx="2"/>
            <a:endCxn id="81" idx="1"/>
          </p:cNvCxnSpPr>
          <p:nvPr/>
        </p:nvCxnSpPr>
        <p:spPr>
          <a:xfrm>
            <a:off x="1348478" y="5013212"/>
            <a:ext cx="175943" cy="30899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45060" y="4787012"/>
            <a:ext cx="205492" cy="2262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ψ</a:t>
            </a:r>
            <a:r>
              <a:rPr lang="en-US" sz="1400" i="1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>
            <a:stCxn id="118" idx="0"/>
            <a:endCxn id="82" idx="3"/>
          </p:cNvCxnSpPr>
          <p:nvPr/>
        </p:nvCxnSpPr>
        <p:spPr>
          <a:xfrm flipV="1">
            <a:off x="1348478" y="4504633"/>
            <a:ext cx="175943" cy="28237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3"/>
          <p:cNvCxnSpPr>
            <a:stCxn id="124" idx="0"/>
            <a:endCxn id="124" idx="2"/>
          </p:cNvCxnSpPr>
          <p:nvPr/>
        </p:nvCxnSpPr>
        <p:spPr>
          <a:xfrm rot="16200000" flipH="1" flipV="1">
            <a:off x="809866" y="4813119"/>
            <a:ext cx="103490" cy="92673"/>
          </a:xfrm>
          <a:prstGeom prst="curvedConnector4">
            <a:avLst>
              <a:gd name="adj1" fmla="val -208333"/>
              <a:gd name="adj2" fmla="val 307097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5156" y="4312437"/>
            <a:ext cx="296820" cy="202544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22" name="TextBox 82"/>
          <p:cNvSpPr txBox="1">
            <a:spLocks noChangeArrowheads="1"/>
          </p:cNvSpPr>
          <p:nvPr/>
        </p:nvSpPr>
        <p:spPr bwMode="auto">
          <a:xfrm>
            <a:off x="615156" y="457264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23" name="Group 83"/>
          <p:cNvGrpSpPr>
            <a:grpSpLocks/>
          </p:cNvGrpSpPr>
          <p:nvPr/>
        </p:nvGrpSpPr>
        <p:grpSpPr bwMode="auto">
          <a:xfrm>
            <a:off x="815275" y="4807710"/>
            <a:ext cx="186689" cy="205502"/>
            <a:chOff x="1996251" y="2401023"/>
            <a:chExt cx="220766" cy="219456"/>
          </a:xfrm>
        </p:grpSpPr>
        <p:sp>
          <p:nvSpPr>
            <p:cNvPr id="124" name="Oval 123"/>
            <p:cNvSpPr/>
            <p:nvPr/>
          </p:nvSpPr>
          <p:spPr>
            <a:xfrm>
              <a:off x="1996251" y="2401023"/>
              <a:ext cx="220766" cy="21945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061369" y="2465755"/>
              <a:ext cx="90529" cy="89992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26" name="Freeform 125"/>
          <p:cNvSpPr/>
          <p:nvPr/>
        </p:nvSpPr>
        <p:spPr>
          <a:xfrm flipH="1">
            <a:off x="1077598" y="4489848"/>
            <a:ext cx="267114" cy="915146"/>
          </a:xfrm>
          <a:custGeom>
            <a:avLst/>
            <a:gdLst>
              <a:gd name="connsiteX0" fmla="*/ 0 w 286097"/>
              <a:gd name="connsiteY0" fmla="*/ 0 h 984005"/>
              <a:gd name="connsiteX1" fmla="*/ 286018 w 286097"/>
              <a:gd name="connsiteY1" fmla="*/ 503444 h 984005"/>
              <a:gd name="connsiteX2" fmla="*/ 22882 w 286097"/>
              <a:gd name="connsiteY2" fmla="*/ 984005 h 9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97" h="984005">
                <a:moveTo>
                  <a:pt x="0" y="0"/>
                </a:moveTo>
                <a:cubicBezTo>
                  <a:pt x="141102" y="169721"/>
                  <a:pt x="282204" y="339443"/>
                  <a:pt x="286018" y="503444"/>
                </a:cubicBezTo>
                <a:cubicBezTo>
                  <a:pt x="289832" y="667445"/>
                  <a:pt x="156357" y="825725"/>
                  <a:pt x="22882" y="984005"/>
                </a:cubicBezTo>
              </a:path>
            </a:pathLst>
          </a:custGeom>
          <a:ln w="5715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chemeClr val="accent4"/>
                </a:solidFill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123913" y="4000230"/>
            <a:ext cx="292791" cy="2957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82928" y="3747752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3386200" y="3913336"/>
            <a:ext cx="190717" cy="205502"/>
            <a:chOff x="2829108" y="3040558"/>
            <a:chExt cx="224572" cy="219456"/>
          </a:xfrm>
        </p:grpSpPr>
        <p:sp>
          <p:nvSpPr>
            <p:cNvPr id="56" name="Oval 55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7" name="Oval 56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8892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59" name="Group 36"/>
          <p:cNvGrpSpPr>
            <a:grpSpLocks/>
          </p:cNvGrpSpPr>
          <p:nvPr/>
        </p:nvGrpSpPr>
        <p:grpSpPr bwMode="auto">
          <a:xfrm>
            <a:off x="3992200" y="3899438"/>
            <a:ext cx="190717" cy="205502"/>
            <a:chOff x="2829108" y="3040558"/>
            <a:chExt cx="224572" cy="219456"/>
          </a:xfrm>
        </p:grpSpPr>
        <p:sp>
          <p:nvSpPr>
            <p:cNvPr id="60" name="Oval 5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1" name="Oval 6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62" name="Straight Arrow Connector 61"/>
          <p:cNvCxnSpPr>
            <a:endCxn id="60" idx="2"/>
          </p:cNvCxnSpPr>
          <p:nvPr/>
        </p:nvCxnSpPr>
        <p:spPr>
          <a:xfrm flipV="1">
            <a:off x="361568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6" idx="2"/>
          </p:cNvCxnSpPr>
          <p:nvPr/>
        </p:nvCxnSpPr>
        <p:spPr>
          <a:xfrm flipV="1">
            <a:off x="3570467" y="575364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558379" y="548605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863258" y="5651633"/>
            <a:ext cx="189374" cy="204023"/>
            <a:chOff x="2829108" y="3040558"/>
            <a:chExt cx="224572" cy="219456"/>
          </a:xfrm>
        </p:grpSpPr>
        <p:sp>
          <p:nvSpPr>
            <p:cNvPr id="66" name="Oval 65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endCxn id="71" idx="2"/>
          </p:cNvCxnSpPr>
          <p:nvPr/>
        </p:nvCxnSpPr>
        <p:spPr>
          <a:xfrm flipV="1">
            <a:off x="4069427" y="576876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57339" y="550116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362218" y="5666751"/>
            <a:ext cx="189374" cy="204023"/>
            <a:chOff x="2829108" y="3040558"/>
            <a:chExt cx="224572" cy="219456"/>
          </a:xfrm>
        </p:grpSpPr>
        <p:sp>
          <p:nvSpPr>
            <p:cNvPr id="71" name="Oval 70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73" name="Freeform 72"/>
          <p:cNvSpPr/>
          <p:nvPr/>
        </p:nvSpPr>
        <p:spPr>
          <a:xfrm>
            <a:off x="1975695" y="4489848"/>
            <a:ext cx="241754" cy="915146"/>
          </a:xfrm>
          <a:custGeom>
            <a:avLst/>
            <a:gdLst>
              <a:gd name="connsiteX0" fmla="*/ 0 w 286097"/>
              <a:gd name="connsiteY0" fmla="*/ 0 h 984005"/>
              <a:gd name="connsiteX1" fmla="*/ 286018 w 286097"/>
              <a:gd name="connsiteY1" fmla="*/ 503444 h 984005"/>
              <a:gd name="connsiteX2" fmla="*/ 22882 w 286097"/>
              <a:gd name="connsiteY2" fmla="*/ 984005 h 9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97" h="984005">
                <a:moveTo>
                  <a:pt x="0" y="0"/>
                </a:moveTo>
                <a:cubicBezTo>
                  <a:pt x="141102" y="169721"/>
                  <a:pt x="282204" y="339443"/>
                  <a:pt x="286018" y="503444"/>
                </a:cubicBezTo>
                <a:cubicBezTo>
                  <a:pt x="289832" y="667445"/>
                  <a:pt x="156357" y="825725"/>
                  <a:pt x="22882" y="984005"/>
                </a:cubicBezTo>
              </a:path>
            </a:pathLst>
          </a:custGeom>
          <a:ln w="57150" cmpd="sng">
            <a:solidFill>
              <a:schemeClr val="accent4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chemeClr val="accent4"/>
                </a:solidFill>
              </a:ln>
            </a:endParaRPr>
          </a:p>
        </p:txBody>
      </p:sp>
      <p:cxnSp>
        <p:nvCxnSpPr>
          <p:cNvPr id="74" name="Straight Arrow Connector 73"/>
          <p:cNvCxnSpPr>
            <a:endCxn id="77" idx="2"/>
          </p:cNvCxnSpPr>
          <p:nvPr/>
        </p:nvCxnSpPr>
        <p:spPr>
          <a:xfrm flipV="1">
            <a:off x="4569587" y="576998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557499" y="550238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862378" y="5667971"/>
            <a:ext cx="189374" cy="204023"/>
            <a:chOff x="2829108" y="3040558"/>
            <a:chExt cx="224572" cy="219456"/>
          </a:xfrm>
        </p:grpSpPr>
        <p:sp>
          <p:nvSpPr>
            <p:cNvPr id="77" name="Oval 76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endCxn id="128" idx="2"/>
          </p:cNvCxnSpPr>
          <p:nvPr/>
        </p:nvCxnSpPr>
        <p:spPr>
          <a:xfrm flipV="1">
            <a:off x="5068547" y="575486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056459" y="548727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361338" y="5652853"/>
            <a:ext cx="189374" cy="204023"/>
            <a:chOff x="2829108" y="3040558"/>
            <a:chExt cx="224572" cy="219456"/>
          </a:xfrm>
        </p:grpSpPr>
        <p:sp>
          <p:nvSpPr>
            <p:cNvPr id="128" name="Oval 12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5582627" y="575486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5570539" y="548727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37" name="Group 136"/>
          <p:cNvGrpSpPr>
            <a:grpSpLocks/>
          </p:cNvGrpSpPr>
          <p:nvPr/>
        </p:nvGrpSpPr>
        <p:grpSpPr bwMode="auto">
          <a:xfrm>
            <a:off x="5890538" y="5652853"/>
            <a:ext cx="189374" cy="204023"/>
            <a:chOff x="2829108" y="3040558"/>
            <a:chExt cx="224572" cy="219456"/>
          </a:xfrm>
        </p:grpSpPr>
        <p:sp>
          <p:nvSpPr>
            <p:cNvPr id="138" name="Oval 13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endCxn id="148" idx="2"/>
          </p:cNvCxnSpPr>
          <p:nvPr/>
        </p:nvCxnSpPr>
        <p:spPr>
          <a:xfrm flipV="1">
            <a:off x="6111827" y="576998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6099739" y="550238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6404618" y="5667971"/>
            <a:ext cx="189374" cy="204023"/>
            <a:chOff x="2829108" y="3040558"/>
            <a:chExt cx="224572" cy="219456"/>
          </a:xfrm>
        </p:grpSpPr>
        <p:sp>
          <p:nvSpPr>
            <p:cNvPr id="148" name="Oval 14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50" name="Straight Arrow Connector 149"/>
          <p:cNvCxnSpPr>
            <a:endCxn id="153" idx="2"/>
          </p:cNvCxnSpPr>
          <p:nvPr/>
        </p:nvCxnSpPr>
        <p:spPr>
          <a:xfrm flipV="1">
            <a:off x="6625907" y="5785101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6613819" y="5517506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6918698" y="5683089"/>
            <a:ext cx="189374" cy="204023"/>
            <a:chOff x="2829108" y="3040558"/>
            <a:chExt cx="224572" cy="219456"/>
          </a:xfrm>
        </p:grpSpPr>
        <p:sp>
          <p:nvSpPr>
            <p:cNvPr id="153" name="Oval 152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55" name="Straight Arrow Connector 154"/>
          <p:cNvCxnSpPr>
            <a:endCxn id="158" idx="2"/>
          </p:cNvCxnSpPr>
          <p:nvPr/>
        </p:nvCxnSpPr>
        <p:spPr>
          <a:xfrm flipV="1">
            <a:off x="7124867" y="576998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7112779" y="550238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7417658" y="5667971"/>
            <a:ext cx="189374" cy="204023"/>
            <a:chOff x="2829108" y="3040558"/>
            <a:chExt cx="224572" cy="219456"/>
          </a:xfrm>
        </p:grpSpPr>
        <p:sp>
          <p:nvSpPr>
            <p:cNvPr id="158" name="Oval 15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60" name="Straight Arrow Connector 159"/>
          <p:cNvCxnSpPr>
            <a:endCxn id="163" idx="2"/>
          </p:cNvCxnSpPr>
          <p:nvPr/>
        </p:nvCxnSpPr>
        <p:spPr>
          <a:xfrm flipV="1">
            <a:off x="7640147" y="5771203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7628059" y="5503608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62" name="Group 161"/>
          <p:cNvGrpSpPr>
            <a:grpSpLocks/>
          </p:cNvGrpSpPr>
          <p:nvPr/>
        </p:nvGrpSpPr>
        <p:grpSpPr bwMode="auto">
          <a:xfrm>
            <a:off x="7932938" y="5669191"/>
            <a:ext cx="189374" cy="204023"/>
            <a:chOff x="2829108" y="3040558"/>
            <a:chExt cx="224572" cy="219456"/>
          </a:xfrm>
        </p:grpSpPr>
        <p:sp>
          <p:nvSpPr>
            <p:cNvPr id="163" name="Oval 162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endCxn id="168" idx="2"/>
          </p:cNvCxnSpPr>
          <p:nvPr/>
        </p:nvCxnSpPr>
        <p:spPr>
          <a:xfrm flipV="1">
            <a:off x="8123987" y="575608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8111899" y="548849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67" name="Group 166"/>
          <p:cNvGrpSpPr>
            <a:grpSpLocks/>
          </p:cNvGrpSpPr>
          <p:nvPr/>
        </p:nvGrpSpPr>
        <p:grpSpPr bwMode="auto">
          <a:xfrm>
            <a:off x="8416778" y="5654073"/>
            <a:ext cx="189374" cy="204023"/>
            <a:chOff x="2829108" y="3040558"/>
            <a:chExt cx="224572" cy="219456"/>
          </a:xfrm>
        </p:grpSpPr>
        <p:sp>
          <p:nvSpPr>
            <p:cNvPr id="168" name="Oval 16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endCxn id="173" idx="2"/>
          </p:cNvCxnSpPr>
          <p:nvPr/>
        </p:nvCxnSpPr>
        <p:spPr>
          <a:xfrm flipV="1">
            <a:off x="8562467" y="575608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8550379" y="548849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8855258" y="5654073"/>
            <a:ext cx="189374" cy="204023"/>
            <a:chOff x="2829108" y="3040558"/>
            <a:chExt cx="224572" cy="219456"/>
          </a:xfrm>
        </p:grpSpPr>
        <p:sp>
          <p:nvSpPr>
            <p:cNvPr id="173" name="Oval 172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cxnSp>
        <p:nvCxnSpPr>
          <p:cNvPr id="175" name="Straight Arrow Connector 174"/>
          <p:cNvCxnSpPr>
            <a:endCxn id="178" idx="2"/>
          </p:cNvCxnSpPr>
          <p:nvPr/>
        </p:nvCxnSpPr>
        <p:spPr>
          <a:xfrm flipV="1">
            <a:off x="9046307" y="5756085"/>
            <a:ext cx="292791" cy="295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9034219" y="5488490"/>
            <a:ext cx="292791" cy="2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grpSp>
        <p:nvGrpSpPr>
          <p:cNvPr id="177" name="Group 176"/>
          <p:cNvGrpSpPr>
            <a:grpSpLocks/>
          </p:cNvGrpSpPr>
          <p:nvPr/>
        </p:nvGrpSpPr>
        <p:grpSpPr bwMode="auto">
          <a:xfrm>
            <a:off x="9339098" y="5654073"/>
            <a:ext cx="189374" cy="204023"/>
            <a:chOff x="2829108" y="3040558"/>
            <a:chExt cx="224572" cy="219456"/>
          </a:xfrm>
        </p:grpSpPr>
        <p:sp>
          <p:nvSpPr>
            <p:cNvPr id="178" name="Oval 177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892817" y="3097807"/>
              <a:ext cx="92377" cy="92235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098368" y="3795546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21812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189" name="Group 36"/>
          <p:cNvGrpSpPr>
            <a:grpSpLocks/>
          </p:cNvGrpSpPr>
          <p:nvPr/>
        </p:nvGrpSpPr>
        <p:grpSpPr bwMode="auto">
          <a:xfrm>
            <a:off x="4521400" y="3899438"/>
            <a:ext cx="190717" cy="205502"/>
            <a:chOff x="2829108" y="3040558"/>
            <a:chExt cx="224572" cy="219456"/>
          </a:xfrm>
        </p:grpSpPr>
        <p:sp>
          <p:nvSpPr>
            <p:cNvPr id="190" name="Oval 18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192" name="Straight Arrow Connector 191"/>
          <p:cNvCxnSpPr>
            <a:endCxn id="190" idx="2"/>
          </p:cNvCxnSpPr>
          <p:nvPr/>
        </p:nvCxnSpPr>
        <p:spPr>
          <a:xfrm flipV="1">
            <a:off x="414488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76244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194" name="Group 36"/>
          <p:cNvGrpSpPr>
            <a:grpSpLocks/>
          </p:cNvGrpSpPr>
          <p:nvPr/>
        </p:nvGrpSpPr>
        <p:grpSpPr bwMode="auto">
          <a:xfrm>
            <a:off x="5065720" y="3899438"/>
            <a:ext cx="190717" cy="205502"/>
            <a:chOff x="2829108" y="3040558"/>
            <a:chExt cx="224572" cy="219456"/>
          </a:xfrm>
        </p:grpSpPr>
        <p:sp>
          <p:nvSpPr>
            <p:cNvPr id="195" name="Oval 194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96" name="Oval 195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197" name="Straight Arrow Connector 196"/>
          <p:cNvCxnSpPr>
            <a:endCxn id="195" idx="2"/>
          </p:cNvCxnSpPr>
          <p:nvPr/>
        </p:nvCxnSpPr>
        <p:spPr>
          <a:xfrm flipV="1">
            <a:off x="468920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33700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199" name="Group 36"/>
          <p:cNvGrpSpPr>
            <a:grpSpLocks/>
          </p:cNvGrpSpPr>
          <p:nvPr/>
        </p:nvGrpSpPr>
        <p:grpSpPr bwMode="auto">
          <a:xfrm>
            <a:off x="5640280" y="3899438"/>
            <a:ext cx="190717" cy="205502"/>
            <a:chOff x="2829108" y="3040558"/>
            <a:chExt cx="224572" cy="219456"/>
          </a:xfrm>
        </p:grpSpPr>
        <p:sp>
          <p:nvSpPr>
            <p:cNvPr id="200" name="Oval 19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02" name="Straight Arrow Connector 201"/>
          <p:cNvCxnSpPr>
            <a:endCxn id="200" idx="2"/>
          </p:cNvCxnSpPr>
          <p:nvPr/>
        </p:nvCxnSpPr>
        <p:spPr>
          <a:xfrm flipV="1">
            <a:off x="526376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95692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04" name="Group 36"/>
          <p:cNvGrpSpPr>
            <a:grpSpLocks/>
          </p:cNvGrpSpPr>
          <p:nvPr/>
        </p:nvGrpSpPr>
        <p:grpSpPr bwMode="auto">
          <a:xfrm>
            <a:off x="6260200" y="3899438"/>
            <a:ext cx="190717" cy="205502"/>
            <a:chOff x="2829108" y="3040558"/>
            <a:chExt cx="224572" cy="219456"/>
          </a:xfrm>
        </p:grpSpPr>
        <p:sp>
          <p:nvSpPr>
            <p:cNvPr id="205" name="Oval 204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06" name="Oval 205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07" name="Straight Arrow Connector 206"/>
          <p:cNvCxnSpPr>
            <a:endCxn id="205" idx="2"/>
          </p:cNvCxnSpPr>
          <p:nvPr/>
        </p:nvCxnSpPr>
        <p:spPr>
          <a:xfrm flipV="1">
            <a:off x="588368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4660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09" name="Group 36"/>
          <p:cNvGrpSpPr>
            <a:grpSpLocks/>
          </p:cNvGrpSpPr>
          <p:nvPr/>
        </p:nvGrpSpPr>
        <p:grpSpPr bwMode="auto">
          <a:xfrm>
            <a:off x="6849880" y="3899438"/>
            <a:ext cx="190717" cy="205502"/>
            <a:chOff x="2829108" y="3040558"/>
            <a:chExt cx="224572" cy="219456"/>
          </a:xfrm>
        </p:grpSpPr>
        <p:sp>
          <p:nvSpPr>
            <p:cNvPr id="210" name="Oval 20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1" name="Oval 21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12" name="Straight Arrow Connector 211"/>
          <p:cNvCxnSpPr>
            <a:endCxn id="210" idx="2"/>
          </p:cNvCxnSpPr>
          <p:nvPr/>
        </p:nvCxnSpPr>
        <p:spPr>
          <a:xfrm flipV="1">
            <a:off x="647336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712116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14" name="Group 36"/>
          <p:cNvGrpSpPr>
            <a:grpSpLocks/>
          </p:cNvGrpSpPr>
          <p:nvPr/>
        </p:nvGrpSpPr>
        <p:grpSpPr bwMode="auto">
          <a:xfrm>
            <a:off x="7424440" y="3899438"/>
            <a:ext cx="190717" cy="205502"/>
            <a:chOff x="2829108" y="3040558"/>
            <a:chExt cx="224572" cy="219456"/>
          </a:xfrm>
        </p:grpSpPr>
        <p:sp>
          <p:nvSpPr>
            <p:cNvPr id="215" name="Oval 214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6" name="Oval 215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17" name="Straight Arrow Connector 216"/>
          <p:cNvCxnSpPr>
            <a:endCxn id="215" idx="2"/>
          </p:cNvCxnSpPr>
          <p:nvPr/>
        </p:nvCxnSpPr>
        <p:spPr>
          <a:xfrm flipV="1">
            <a:off x="704792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2596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19" name="Group 36"/>
          <p:cNvGrpSpPr>
            <a:grpSpLocks/>
          </p:cNvGrpSpPr>
          <p:nvPr/>
        </p:nvGrpSpPr>
        <p:grpSpPr bwMode="auto">
          <a:xfrm>
            <a:off x="8029240" y="3899438"/>
            <a:ext cx="190717" cy="205502"/>
            <a:chOff x="2829108" y="3040558"/>
            <a:chExt cx="224572" cy="219456"/>
          </a:xfrm>
        </p:grpSpPr>
        <p:sp>
          <p:nvSpPr>
            <p:cNvPr id="220" name="Oval 21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22" name="Straight Arrow Connector 221"/>
          <p:cNvCxnSpPr>
            <a:endCxn id="220" idx="2"/>
          </p:cNvCxnSpPr>
          <p:nvPr/>
        </p:nvCxnSpPr>
        <p:spPr>
          <a:xfrm flipV="1">
            <a:off x="765272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830052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24" name="Group 36"/>
          <p:cNvGrpSpPr>
            <a:grpSpLocks/>
          </p:cNvGrpSpPr>
          <p:nvPr/>
        </p:nvGrpSpPr>
        <p:grpSpPr bwMode="auto">
          <a:xfrm>
            <a:off x="8603800" y="3899438"/>
            <a:ext cx="190717" cy="205502"/>
            <a:chOff x="2829108" y="3040558"/>
            <a:chExt cx="224572" cy="219456"/>
          </a:xfrm>
        </p:grpSpPr>
        <p:sp>
          <p:nvSpPr>
            <p:cNvPr id="225" name="Oval 224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27" name="Straight Arrow Connector 226"/>
          <p:cNvCxnSpPr>
            <a:endCxn id="225" idx="2"/>
          </p:cNvCxnSpPr>
          <p:nvPr/>
        </p:nvCxnSpPr>
        <p:spPr>
          <a:xfrm flipV="1">
            <a:off x="822728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844848" y="3733854"/>
            <a:ext cx="292791" cy="201066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chemeClr val="accent3"/>
                </a:solidFill>
                <a:latin typeface="+mn-lt"/>
                <a:cs typeface="+mn-cs"/>
              </a:rPr>
              <a:t>a</a:t>
            </a:r>
          </a:p>
        </p:txBody>
      </p:sp>
      <p:grpSp>
        <p:nvGrpSpPr>
          <p:cNvPr id="229" name="Group 36"/>
          <p:cNvGrpSpPr>
            <a:grpSpLocks/>
          </p:cNvGrpSpPr>
          <p:nvPr/>
        </p:nvGrpSpPr>
        <p:grpSpPr bwMode="auto">
          <a:xfrm>
            <a:off x="9148120" y="3899438"/>
            <a:ext cx="190717" cy="205502"/>
            <a:chOff x="2829108" y="3040558"/>
            <a:chExt cx="224572" cy="219456"/>
          </a:xfrm>
        </p:grpSpPr>
        <p:sp>
          <p:nvSpPr>
            <p:cNvPr id="230" name="Oval 229"/>
            <p:cNvSpPr/>
            <p:nvPr/>
          </p:nvSpPr>
          <p:spPr>
            <a:xfrm>
              <a:off x="2829108" y="3040558"/>
              <a:ext cx="224572" cy="219456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31" name="Oval 230"/>
            <p:cNvSpPr/>
            <p:nvPr/>
          </p:nvSpPr>
          <p:spPr>
            <a:xfrm>
              <a:off x="2893950" y="3097395"/>
              <a:ext cx="90145" cy="9157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cxnSp>
        <p:nvCxnSpPr>
          <p:cNvPr id="232" name="Straight Arrow Connector 231"/>
          <p:cNvCxnSpPr>
            <a:endCxn id="230" idx="2"/>
          </p:cNvCxnSpPr>
          <p:nvPr/>
        </p:nvCxnSpPr>
        <p:spPr>
          <a:xfrm flipV="1">
            <a:off x="8771600" y="4002189"/>
            <a:ext cx="376520" cy="2219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Propagation (EP)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01674" y="1640138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75" name="Oval 7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endCxn id="7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44"/>
            <p:cNvCxnSpPr>
              <a:stCxn id="77" idx="5"/>
              <a:endCxn id="7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44"/>
            <p:cNvCxnSpPr>
              <a:stCxn id="77" idx="3"/>
              <a:endCxn id="8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4"/>
            <p:cNvCxnSpPr>
              <a:stCxn id="85" idx="6"/>
              <a:endCxn id="8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4"/>
            <p:cNvCxnSpPr>
              <a:stCxn id="75" idx="0"/>
              <a:endCxn id="7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4"/>
            <p:cNvCxnSpPr>
              <a:stCxn id="77" idx="0"/>
              <a:endCxn id="8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4"/>
            <p:cNvCxnSpPr>
              <a:stCxn id="81" idx="0"/>
              <a:endCxn id="8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44"/>
            <p:cNvCxnSpPr>
              <a:stCxn id="77" idx="7"/>
              <a:endCxn id="7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07" name="Oval 10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1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endCxn id="11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11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44"/>
            <p:cNvCxnSpPr>
              <a:stCxn id="109" idx="5"/>
              <a:endCxn id="11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44"/>
            <p:cNvCxnSpPr>
              <a:stCxn id="109" idx="3"/>
              <a:endCxn id="11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4"/>
            <p:cNvCxnSpPr>
              <a:stCxn id="117" idx="6"/>
              <a:endCxn id="11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4"/>
            <p:cNvCxnSpPr>
              <a:stCxn id="107" idx="0"/>
              <a:endCxn id="10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4"/>
            <p:cNvCxnSpPr>
              <a:stCxn id="109" idx="0"/>
              <a:endCxn id="11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4"/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44"/>
            <p:cNvCxnSpPr>
              <a:stCxn id="109" idx="7"/>
              <a:endCxn id="11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39" name="Oval 138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endCxn id="141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endCxn id="147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44"/>
            <p:cNvCxnSpPr>
              <a:stCxn id="141" idx="5"/>
              <a:endCxn id="143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44"/>
            <p:cNvCxnSpPr>
              <a:stCxn id="141" idx="3"/>
              <a:endCxn id="149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4"/>
            <p:cNvCxnSpPr>
              <a:stCxn id="149" idx="6"/>
              <a:endCxn id="145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4"/>
            <p:cNvCxnSpPr>
              <a:stCxn id="139" idx="0"/>
              <a:endCxn id="141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44"/>
            <p:cNvCxnSpPr>
              <a:stCxn id="141" idx="0"/>
              <a:endCxn id="145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4"/>
            <p:cNvCxnSpPr>
              <a:stCxn id="145" idx="0"/>
              <a:endCxn id="147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44"/>
            <p:cNvCxnSpPr>
              <a:stCxn id="141" idx="7"/>
              <a:endCxn id="143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67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Propagation (EP) 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38741"/>
              </p:ext>
            </p:extLst>
          </p:nvPr>
        </p:nvGraphicFramePr>
        <p:xfrm>
          <a:off x="4400977" y="177379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143" name="Group 142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144" name="Oval 143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/>
            <p:cNvCxnSpPr>
              <a:endCxn id="146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>
              <a:endCxn id="148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/>
            <p:cNvCxnSpPr>
              <a:endCxn id="150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>
              <a:endCxn id="152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44"/>
            <p:cNvCxnSpPr>
              <a:stCxn id="146" idx="5"/>
              <a:endCxn id="148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44"/>
            <p:cNvCxnSpPr>
              <a:stCxn id="146" idx="3"/>
              <a:endCxn id="154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44"/>
            <p:cNvCxnSpPr>
              <a:stCxn id="154" idx="6"/>
              <a:endCxn id="150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4"/>
            <p:cNvCxnSpPr>
              <a:stCxn id="144" idx="0"/>
              <a:endCxn id="146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4"/>
            <p:cNvCxnSpPr>
              <a:stCxn id="146" idx="0"/>
              <a:endCxn id="150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4"/>
            <p:cNvCxnSpPr>
              <a:stCxn id="150" idx="0"/>
              <a:endCxn id="152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Arrow Connector 44"/>
            <p:cNvCxnSpPr>
              <a:stCxn id="146" idx="7"/>
              <a:endCxn id="148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178" name="Oval 177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endCxn id="180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/>
            <p:cNvCxnSpPr>
              <a:endCxn id="182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endCxn id="184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84"/>
            <p:cNvCxnSpPr>
              <a:endCxn id="186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44"/>
            <p:cNvCxnSpPr>
              <a:stCxn id="180" idx="5"/>
              <a:endCxn id="182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44"/>
            <p:cNvCxnSpPr>
              <a:stCxn id="180" idx="3"/>
              <a:endCxn id="188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44"/>
            <p:cNvCxnSpPr>
              <a:stCxn id="188" idx="6"/>
              <a:endCxn id="184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44"/>
            <p:cNvCxnSpPr>
              <a:stCxn id="178" idx="0"/>
              <a:endCxn id="180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44"/>
            <p:cNvCxnSpPr>
              <a:stCxn id="180" idx="0"/>
              <a:endCxn id="184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44"/>
            <p:cNvCxnSpPr>
              <a:stCxn id="184" idx="0"/>
              <a:endCxn id="186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44"/>
            <p:cNvCxnSpPr>
              <a:stCxn id="180" idx="7"/>
              <a:endCxn id="182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3730223" y="2828318"/>
            <a:ext cx="1185825" cy="768204"/>
            <a:chOff x="6977611" y="4298857"/>
            <a:chExt cx="1816644" cy="1219047"/>
          </a:xfrm>
        </p:grpSpPr>
        <p:sp>
          <p:nvSpPr>
            <p:cNvPr id="210" name="Oval 209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/>
            <p:cNvCxnSpPr>
              <a:endCxn id="212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/>
            <p:cNvCxnSpPr>
              <a:endCxn id="214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Arrow Connector 214"/>
            <p:cNvCxnSpPr>
              <a:endCxn id="216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endCxn id="218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Arrow Connector 44"/>
            <p:cNvCxnSpPr>
              <a:stCxn id="212" idx="5"/>
              <a:endCxn id="214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44"/>
            <p:cNvCxnSpPr>
              <a:stCxn id="212" idx="3"/>
              <a:endCxn id="220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44"/>
            <p:cNvCxnSpPr>
              <a:stCxn id="220" idx="6"/>
              <a:endCxn id="216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44"/>
            <p:cNvCxnSpPr>
              <a:stCxn id="210" idx="0"/>
              <a:endCxn id="212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44"/>
            <p:cNvCxnSpPr>
              <a:stCxn id="212" idx="0"/>
              <a:endCxn id="216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44"/>
            <p:cNvCxnSpPr>
              <a:stCxn id="216" idx="0"/>
              <a:endCxn id="218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Arrow Connector 44"/>
            <p:cNvCxnSpPr>
              <a:stCxn id="212" idx="7"/>
              <a:endCxn id="214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oup 227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30" name="TextBox 229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18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Propagation (EP) 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47098"/>
              </p:ext>
            </p:extLst>
          </p:nvPr>
        </p:nvGraphicFramePr>
        <p:xfrm>
          <a:off x="4400977" y="177379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7506"/>
              </p:ext>
            </p:extLst>
          </p:nvPr>
        </p:nvGraphicFramePr>
        <p:xfrm>
          <a:off x="3970680" y="2950870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705429" y="2692139"/>
            <a:ext cx="1185825" cy="768204"/>
            <a:chOff x="6977611" y="4298857"/>
            <a:chExt cx="1816644" cy="1219047"/>
          </a:xfrm>
        </p:grpSpPr>
        <p:sp>
          <p:nvSpPr>
            <p:cNvPr id="37" name="Oval 36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41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3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5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4"/>
            <p:cNvCxnSpPr>
              <a:stCxn id="39" idx="5"/>
              <a:endCxn id="41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4"/>
            <p:cNvCxnSpPr>
              <a:stCxn id="39" idx="3"/>
              <a:endCxn id="47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/>
            <p:cNvCxnSpPr>
              <a:stCxn id="47" idx="6"/>
              <a:endCxn id="43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4"/>
            <p:cNvCxnSpPr>
              <a:stCxn id="37" idx="0"/>
              <a:endCxn id="39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4"/>
            <p:cNvCxnSpPr>
              <a:stCxn id="39" idx="0"/>
              <a:endCxn id="43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4"/>
            <p:cNvCxnSpPr>
              <a:stCxn id="43" idx="0"/>
              <a:endCxn id="45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44"/>
            <p:cNvCxnSpPr>
              <a:stCxn id="39" idx="7"/>
              <a:endCxn id="41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70" name="Oval 69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endCxn id="72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endCxn id="74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endCxn id="76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endCxn id="78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44"/>
            <p:cNvCxnSpPr>
              <a:stCxn id="72" idx="5"/>
              <a:endCxn id="74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44"/>
            <p:cNvCxnSpPr>
              <a:stCxn id="72" idx="3"/>
              <a:endCxn id="80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44"/>
            <p:cNvCxnSpPr>
              <a:stCxn id="80" idx="6"/>
              <a:endCxn id="76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44"/>
            <p:cNvCxnSpPr>
              <a:stCxn id="70" idx="0"/>
              <a:endCxn id="72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44"/>
            <p:cNvCxnSpPr>
              <a:stCxn id="72" idx="0"/>
              <a:endCxn id="76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44"/>
            <p:cNvCxnSpPr>
              <a:stCxn id="76" idx="0"/>
              <a:endCxn id="78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44"/>
            <p:cNvCxnSpPr>
              <a:stCxn id="72" idx="7"/>
              <a:endCxn id="74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91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Propagation (EP) 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24112"/>
              </p:ext>
            </p:extLst>
          </p:nvPr>
        </p:nvGraphicFramePr>
        <p:xfrm>
          <a:off x="5677889" y="235291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47098"/>
              </p:ext>
            </p:extLst>
          </p:nvPr>
        </p:nvGraphicFramePr>
        <p:xfrm>
          <a:off x="4400977" y="177379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7506"/>
              </p:ext>
            </p:extLst>
          </p:nvPr>
        </p:nvGraphicFramePr>
        <p:xfrm>
          <a:off x="3970680" y="2950870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4338304" y="3645803"/>
            <a:ext cx="1185825" cy="768204"/>
            <a:chOff x="6977611" y="4298857"/>
            <a:chExt cx="1816644" cy="1219047"/>
          </a:xfrm>
        </p:grpSpPr>
        <p:sp>
          <p:nvSpPr>
            <p:cNvPr id="70" name="Oval 69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endCxn id="72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endCxn id="74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endCxn id="76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endCxn id="78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44"/>
            <p:cNvCxnSpPr>
              <a:stCxn id="72" idx="5"/>
              <a:endCxn id="74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44"/>
            <p:cNvCxnSpPr>
              <a:stCxn id="72" idx="3"/>
              <a:endCxn id="80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44"/>
            <p:cNvCxnSpPr>
              <a:stCxn id="80" idx="6"/>
              <a:endCxn id="76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44"/>
            <p:cNvCxnSpPr>
              <a:stCxn id="70" idx="0"/>
              <a:endCxn id="72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44"/>
            <p:cNvCxnSpPr>
              <a:stCxn id="72" idx="0"/>
              <a:endCxn id="76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44"/>
            <p:cNvCxnSpPr>
              <a:stCxn id="76" idx="0"/>
              <a:endCxn id="78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44"/>
            <p:cNvCxnSpPr>
              <a:stCxn id="72" idx="7"/>
              <a:endCxn id="74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91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 Propagation (EP) 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18625"/>
              </p:ext>
            </p:extLst>
          </p:nvPr>
        </p:nvGraphicFramePr>
        <p:xfrm>
          <a:off x="4813723" y="3742965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24112"/>
              </p:ext>
            </p:extLst>
          </p:nvPr>
        </p:nvGraphicFramePr>
        <p:xfrm>
          <a:off x="5677889" y="235291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47098"/>
              </p:ext>
            </p:extLst>
          </p:nvPr>
        </p:nvGraphicFramePr>
        <p:xfrm>
          <a:off x="4400977" y="177379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7506"/>
              </p:ext>
            </p:extLst>
          </p:nvPr>
        </p:nvGraphicFramePr>
        <p:xfrm>
          <a:off x="3970680" y="2950870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1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 In a Nutshell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4426" y="1705683"/>
            <a:ext cx="7767225" cy="4592850"/>
            <a:chOff x="636588" y="1931988"/>
            <a:chExt cx="6762750" cy="4337050"/>
          </a:xfrm>
        </p:grpSpPr>
        <p:sp>
          <p:nvSpPr>
            <p:cNvPr id="10" name="Oval 9"/>
            <p:cNvSpPr/>
            <p:nvPr/>
          </p:nvSpPr>
          <p:spPr>
            <a:xfrm>
              <a:off x="636588" y="3181350"/>
              <a:ext cx="795337" cy="8080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7725" y="4554538"/>
              <a:ext cx="387350" cy="39211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11" idx="0"/>
            </p:cNvCxnSpPr>
            <p:nvPr/>
          </p:nvCxnSpPr>
          <p:spPr>
            <a:xfrm>
              <a:off x="1035050" y="4003675"/>
              <a:ext cx="6350" cy="536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  <a:endCxn id="15" idx="2"/>
            </p:cNvCxnSpPr>
            <p:nvPr/>
          </p:nvCxnSpPr>
          <p:spPr>
            <a:xfrm>
              <a:off x="1446213" y="3586163"/>
              <a:ext cx="738187" cy="122396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93850" y="3938588"/>
              <a:ext cx="390525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98688" y="4405313"/>
              <a:ext cx="798512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2363" y="5645150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6"/>
            <p:cNvCxnSpPr>
              <a:cxnSpLocks noChangeShapeType="1"/>
              <a:stCxn id="15" idx="4"/>
              <a:endCxn id="16" idx="0"/>
            </p:cNvCxnSpPr>
            <p:nvPr/>
          </p:nvCxnSpPr>
          <p:spPr bwMode="auto">
            <a:xfrm flipH="1">
              <a:off x="2589213" y="5227638"/>
              <a:ext cx="9525" cy="403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stCxn id="15" idx="7"/>
              <a:endCxn id="20" idx="3"/>
            </p:cNvCxnSpPr>
            <p:nvPr/>
          </p:nvCxnSpPr>
          <p:spPr>
            <a:xfrm flipV="1">
              <a:off x="2879725" y="3516313"/>
              <a:ext cx="1428750" cy="9937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5825" y="3838575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2588" y="281463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3250" y="4187825"/>
              <a:ext cx="390525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20" idx="4"/>
              <a:endCxn id="21" idx="0"/>
            </p:cNvCxnSpPr>
            <p:nvPr/>
          </p:nvCxnSpPr>
          <p:spPr>
            <a:xfrm>
              <a:off x="4591050" y="3633788"/>
              <a:ext cx="17463" cy="5397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5" idx="2"/>
            </p:cNvCxnSpPr>
            <p:nvPr/>
          </p:nvCxnSpPr>
          <p:spPr>
            <a:xfrm>
              <a:off x="4872038" y="3516313"/>
              <a:ext cx="1717675" cy="73501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524500" y="3651250"/>
              <a:ext cx="392113" cy="390525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04000" y="3846513"/>
              <a:ext cx="795338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9900" y="5229225"/>
              <a:ext cx="392113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>
              <a:off x="6999288" y="4654550"/>
              <a:ext cx="15875" cy="5746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</p:cNvCxnSpPr>
            <p:nvPr/>
          </p:nvCxnSpPr>
          <p:spPr>
            <a:xfrm>
              <a:off x="5718175" y="4054475"/>
              <a:ext cx="20638" cy="94773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252663" y="1931988"/>
              <a:ext cx="795337" cy="8080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9038" y="317182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>
              <a:stCxn id="29" idx="4"/>
              <a:endCxn id="30" idx="0"/>
            </p:cNvCxnSpPr>
            <p:nvPr/>
          </p:nvCxnSpPr>
          <p:spPr>
            <a:xfrm>
              <a:off x="2651125" y="2754313"/>
              <a:ext cx="4763" cy="40322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5"/>
              <a:endCxn id="20" idx="1"/>
            </p:cNvCxnSpPr>
            <p:nvPr/>
          </p:nvCxnSpPr>
          <p:spPr>
            <a:xfrm>
              <a:off x="2932113" y="2635250"/>
              <a:ext cx="1376362" cy="28257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433763" y="2543175"/>
              <a:ext cx="392112" cy="392113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>
                <a:defRPr/>
              </a:pPr>
              <a:endParaRPr lang="en-US" sz="8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4638" y="5018088"/>
              <a:ext cx="795337" cy="8048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753100" y="5837238"/>
              <a:ext cx="15875" cy="431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-12329" y="1417638"/>
            <a:ext cx="9144000" cy="5440362"/>
          </a:xfrm>
          <a:custGeom>
            <a:avLst/>
            <a:gdLst/>
            <a:ahLst/>
            <a:cxnLst/>
            <a:rect l="l" t="t" r="r" b="b"/>
            <a:pathLst>
              <a:path w="9144000" h="5440362">
                <a:moveTo>
                  <a:pt x="5205302" y="150353"/>
                </a:moveTo>
                <a:cubicBezTo>
                  <a:pt x="4238088" y="150353"/>
                  <a:pt x="3454006" y="914438"/>
                  <a:pt x="3454006" y="1856985"/>
                </a:cubicBezTo>
                <a:cubicBezTo>
                  <a:pt x="3454006" y="2799532"/>
                  <a:pt x="4238088" y="3563617"/>
                  <a:pt x="5205302" y="3563617"/>
                </a:cubicBezTo>
                <a:cubicBezTo>
                  <a:pt x="6172516" y="3563617"/>
                  <a:pt x="6956598" y="2799532"/>
                  <a:pt x="6956598" y="1856985"/>
                </a:cubicBezTo>
                <a:cubicBezTo>
                  <a:pt x="6956598" y="914438"/>
                  <a:pt x="6172516" y="150353"/>
                  <a:pt x="5205302" y="150353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440362"/>
                </a:lnTo>
                <a:lnTo>
                  <a:pt x="0" y="544036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6520"/>
              </p:ext>
            </p:extLst>
          </p:nvPr>
        </p:nvGraphicFramePr>
        <p:xfrm>
          <a:off x="4813723" y="3742965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34915"/>
              </p:ext>
            </p:extLst>
          </p:nvPr>
        </p:nvGraphicFramePr>
        <p:xfrm>
          <a:off x="5677889" y="235291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34139"/>
              </p:ext>
            </p:extLst>
          </p:nvPr>
        </p:nvGraphicFramePr>
        <p:xfrm>
          <a:off x="4400977" y="1773798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29283"/>
              </p:ext>
            </p:extLst>
          </p:nvPr>
        </p:nvGraphicFramePr>
        <p:xfrm>
          <a:off x="3970680" y="2950870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7586"/>
              </p:ext>
            </p:extLst>
          </p:nvPr>
        </p:nvGraphicFramePr>
        <p:xfrm>
          <a:off x="4327249" y="2289351"/>
          <a:ext cx="1776001" cy="166400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85508"/>
                <a:gridCol w="690493"/>
              </a:tblGrid>
              <a:tr h="5546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46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5546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503727" y="1649305"/>
            <a:ext cx="2428845" cy="147732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 belief is now a table of</a:t>
            </a:r>
            <a:r>
              <a:rPr lang="en-US" i="1" dirty="0" smtClean="0"/>
              <a:t> n</a:t>
            </a:r>
            <a:r>
              <a:rPr lang="en-US" dirty="0" smtClean="0"/>
              <a:t>-</a:t>
            </a:r>
            <a:r>
              <a:rPr lang="en-US" dirty="0" smtClean="0"/>
              <a:t>grams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point-wise product is now super easy!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959231" y="2289351"/>
            <a:ext cx="544496" cy="47880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00207"/>
            <a:ext cx="8852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/>
              <a:t>KL(       ||       )</a:t>
            </a:r>
            <a:endParaRPr lang="en-US" sz="1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approximate a message?</a:t>
            </a:r>
            <a:endParaRPr lang="en-US" dirty="0"/>
          </a:p>
        </p:txBody>
      </p:sp>
      <p:cxnSp>
        <p:nvCxnSpPr>
          <p:cNvPr id="38" name="Straight Connector 37"/>
          <p:cNvCxnSpPr>
            <a:endCxn id="39" idx="3"/>
          </p:cNvCxnSpPr>
          <p:nvPr/>
        </p:nvCxnSpPr>
        <p:spPr>
          <a:xfrm flipV="1">
            <a:off x="1992290" y="3575946"/>
            <a:ext cx="1005890" cy="61591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65532" y="2780904"/>
            <a:ext cx="905785" cy="9314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3638668" y="3575946"/>
            <a:ext cx="1190302" cy="61591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1"/>
          </p:cNvCxnSpPr>
          <p:nvPr/>
        </p:nvCxnSpPr>
        <p:spPr>
          <a:xfrm>
            <a:off x="2077278" y="2104318"/>
            <a:ext cx="920903" cy="812994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30714" y="1650534"/>
            <a:ext cx="446564" cy="453784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>
            <a:endCxn id="45" idx="3"/>
          </p:cNvCxnSpPr>
          <p:nvPr/>
        </p:nvCxnSpPr>
        <p:spPr>
          <a:xfrm flipV="1">
            <a:off x="5379332" y="3489643"/>
            <a:ext cx="1005890" cy="61591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52574" y="2694601"/>
            <a:ext cx="905785" cy="9314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Connector 45"/>
          <p:cNvCxnSpPr>
            <a:stCxn id="45" idx="5"/>
          </p:cNvCxnSpPr>
          <p:nvPr/>
        </p:nvCxnSpPr>
        <p:spPr>
          <a:xfrm>
            <a:off x="7025710" y="3489643"/>
            <a:ext cx="1190302" cy="61591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5" idx="1"/>
          </p:cNvCxnSpPr>
          <p:nvPr/>
        </p:nvCxnSpPr>
        <p:spPr>
          <a:xfrm>
            <a:off x="5517327" y="2104848"/>
            <a:ext cx="867896" cy="72616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070763" y="1660770"/>
            <a:ext cx="446564" cy="453784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Ctr="1"/>
          <a:lstStyle/>
          <a:p>
            <a:pPr algn="ctr">
              <a:defRPr/>
            </a:pPr>
            <a:endParaRPr lang="en-US" sz="8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41080"/>
              </p:ext>
            </p:extLst>
          </p:nvPr>
        </p:nvGraphicFramePr>
        <p:xfrm>
          <a:off x="2112451" y="3982263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2389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21487"/>
              </p:ext>
            </p:extLst>
          </p:nvPr>
        </p:nvGraphicFramePr>
        <p:xfrm>
          <a:off x="3653761" y="4028238"/>
          <a:ext cx="897363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48477"/>
                <a:gridCol w="348886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57154"/>
              </p:ext>
            </p:extLst>
          </p:nvPr>
        </p:nvGraphicFramePr>
        <p:xfrm>
          <a:off x="5616016" y="3982263"/>
          <a:ext cx="735247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85857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17536"/>
              </p:ext>
            </p:extLst>
          </p:nvPr>
        </p:nvGraphicFramePr>
        <p:xfrm>
          <a:off x="5995255" y="1660770"/>
          <a:ext cx="706664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57274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2325954" y="2005860"/>
            <a:ext cx="1111724" cy="672110"/>
            <a:chOff x="7091131" y="4298857"/>
            <a:chExt cx="1703124" cy="1066556"/>
          </a:xfrm>
        </p:grpSpPr>
        <p:sp>
          <p:nvSpPr>
            <p:cNvPr id="63" name="Oval 62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endCxn id="65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endCxn id="67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9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44"/>
            <p:cNvCxnSpPr>
              <a:stCxn id="63" idx="0"/>
              <a:endCxn id="67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4"/>
            <p:cNvCxnSpPr>
              <a:stCxn id="67" idx="0"/>
              <a:endCxn id="69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44"/>
            <p:cNvCxnSpPr>
              <a:stCxn id="63" idx="7"/>
              <a:endCxn id="65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ellipse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6485412" y="5233426"/>
            <a:ext cx="2367299" cy="1200328"/>
          </a:xfrm>
          <a:prstGeom prst="rect">
            <a:avLst/>
          </a:prstGeom>
          <a:solidFill>
            <a:schemeClr val="bg1"/>
          </a:solidFill>
          <a:ln w="635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Minimize with respect </a:t>
            </a:r>
            <a:r>
              <a:rPr lang="en-US" sz="2400" dirty="0" smtClean="0">
                <a:solidFill>
                  <a:srgbClr val="008000"/>
                </a:solidFill>
              </a:rPr>
              <a:t>to the </a:t>
            </a:r>
            <a:r>
              <a:rPr lang="en-US" sz="2400" dirty="0" smtClean="0">
                <a:solidFill>
                  <a:srgbClr val="008000"/>
                </a:solidFill>
              </a:rPr>
              <a:t>parameters </a:t>
            </a:r>
            <a:r>
              <a:rPr lang="en-US" sz="2400" dirty="0" err="1" smtClean="0">
                <a:solidFill>
                  <a:srgbClr val="008000"/>
                </a:solidFill>
              </a:rPr>
              <a:t>θ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796892" y="2775456"/>
            <a:ext cx="1185825" cy="768204"/>
            <a:chOff x="6977611" y="4298857"/>
            <a:chExt cx="1816644" cy="1219047"/>
          </a:xfrm>
        </p:grpSpPr>
        <p:sp>
          <p:nvSpPr>
            <p:cNvPr id="125" name="Oval 124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7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>
              <a:endCxn id="129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131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endCxn id="133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44"/>
            <p:cNvCxnSpPr>
              <a:stCxn id="127" idx="5"/>
              <a:endCxn id="129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44"/>
            <p:cNvCxnSpPr>
              <a:stCxn id="127" idx="3"/>
              <a:endCxn id="135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44"/>
            <p:cNvCxnSpPr>
              <a:stCxn id="135" idx="6"/>
              <a:endCxn id="131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44"/>
            <p:cNvCxnSpPr>
              <a:stCxn id="125" idx="0"/>
              <a:endCxn id="127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44"/>
            <p:cNvCxnSpPr>
              <a:stCxn id="127" idx="0"/>
              <a:endCxn id="131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44"/>
            <p:cNvCxnSpPr>
              <a:stCxn id="131" idx="0"/>
              <a:endCxn id="133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44"/>
            <p:cNvCxnSpPr>
              <a:stCxn id="127" idx="7"/>
              <a:endCxn id="129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146" name="TextBox 145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ellipse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6385222" y="1771904"/>
            <a:ext cx="40287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θ</a:t>
            </a:r>
            <a:endParaRPr lang="en-US" sz="3200" dirty="0"/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90759"/>
              </p:ext>
            </p:extLst>
          </p:nvPr>
        </p:nvGraphicFramePr>
        <p:xfrm>
          <a:off x="7158359" y="3982263"/>
          <a:ext cx="897363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548477"/>
                <a:gridCol w="348886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12795"/>
              </p:ext>
            </p:extLst>
          </p:nvPr>
        </p:nvGraphicFramePr>
        <p:xfrm>
          <a:off x="6362937" y="2736620"/>
          <a:ext cx="706664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57274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11" name="Group 210"/>
          <p:cNvGrpSpPr/>
          <p:nvPr/>
        </p:nvGrpSpPr>
        <p:grpSpPr>
          <a:xfrm>
            <a:off x="1628789" y="4768746"/>
            <a:ext cx="1347339" cy="672110"/>
            <a:chOff x="1628789" y="4768746"/>
            <a:chExt cx="1347339" cy="672110"/>
          </a:xfrm>
        </p:grpSpPr>
        <p:grpSp>
          <p:nvGrpSpPr>
            <p:cNvPr id="164" name="Group 163"/>
            <p:cNvGrpSpPr/>
            <p:nvPr/>
          </p:nvGrpSpPr>
          <p:grpSpPr>
            <a:xfrm>
              <a:off x="1864404" y="4768746"/>
              <a:ext cx="1111724" cy="672110"/>
              <a:chOff x="7091131" y="4298857"/>
              <a:chExt cx="1703124" cy="1066556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390170" y="477939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/>
              <p:cNvCxnSpPr>
                <a:endCxn id="167" idx="2"/>
              </p:cNvCxnSpPr>
              <p:nvPr/>
            </p:nvCxnSpPr>
            <p:spPr>
              <a:xfrm>
                <a:off x="7536852" y="4856528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7786357" y="477685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Arrow Connector 167"/>
              <p:cNvCxnSpPr>
                <a:endCxn id="169" idx="2"/>
              </p:cNvCxnSpPr>
              <p:nvPr/>
            </p:nvCxnSpPr>
            <p:spPr>
              <a:xfrm>
                <a:off x="7959274" y="4856528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8208779" y="477685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Arrow Connector 169"/>
              <p:cNvCxnSpPr>
                <a:endCxn id="171" idx="2"/>
              </p:cNvCxnSpPr>
              <p:nvPr/>
            </p:nvCxnSpPr>
            <p:spPr>
              <a:xfrm>
                <a:off x="8381696" y="4855566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8631201" y="4775896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Arrow Connector 44"/>
              <p:cNvCxnSpPr>
                <a:stCxn id="165" idx="0"/>
                <a:endCxn id="169" idx="1"/>
              </p:cNvCxnSpPr>
              <p:nvPr/>
            </p:nvCxnSpPr>
            <p:spPr>
              <a:xfrm rot="16200000" flipH="1">
                <a:off x="7841780" y="4409316"/>
                <a:ext cx="20795" cy="760961"/>
              </a:xfrm>
              <a:prstGeom prst="curvedConnector3">
                <a:avLst>
                  <a:gd name="adj1" fmla="val -810370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44"/>
              <p:cNvCxnSpPr>
                <a:stCxn id="169" idx="0"/>
                <a:endCxn id="171" idx="0"/>
              </p:cNvCxnSpPr>
              <p:nvPr/>
            </p:nvCxnSpPr>
            <p:spPr>
              <a:xfrm rot="5400000" flipH="1" flipV="1">
                <a:off x="8501035" y="4565167"/>
                <a:ext cx="963" cy="422422"/>
              </a:xfrm>
              <a:prstGeom prst="curvedConnector3">
                <a:avLst>
                  <a:gd name="adj1" fmla="val 21706805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>
              <a:xfrm>
                <a:off x="8679532" y="4817646"/>
                <a:ext cx="66392" cy="66392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Arrow Connector 44"/>
              <p:cNvCxnSpPr>
                <a:stCxn id="165" idx="7"/>
                <a:endCxn id="167" idx="0"/>
              </p:cNvCxnSpPr>
              <p:nvPr/>
            </p:nvCxnSpPr>
            <p:spPr>
              <a:xfrm rot="5400000" flipH="1" flipV="1">
                <a:off x="7685678" y="4620528"/>
                <a:ext cx="25874" cy="338539"/>
              </a:xfrm>
              <a:prstGeom prst="curvedConnector3">
                <a:avLst>
                  <a:gd name="adj1" fmla="val 1152517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091131" y="4298857"/>
                <a:ext cx="1531869" cy="1066556"/>
                <a:chOff x="2954628" y="1188732"/>
                <a:chExt cx="1682752" cy="1171608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2954628" y="1252724"/>
                  <a:ext cx="1682752" cy="1107616"/>
                  <a:chOff x="3029436" y="2887849"/>
                  <a:chExt cx="2109824" cy="1388726"/>
                </a:xfrm>
              </p:grpSpPr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3629738" y="3297628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err="1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i</a:t>
                    </a:r>
                    <a:endPara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4211535" y="3297628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n</a:t>
                    </a:r>
                    <a:endPara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4793332" y="3296302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g</a:t>
                    </a: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3637149" y="3777646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u</a:t>
                    </a: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409234" y="4060229"/>
                    <a:ext cx="345928" cy="216346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l-GR" sz="2200" dirty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ε</a:t>
                    </a:r>
                    <a:endPara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3029436" y="2887849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s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971970" y="2975750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e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788295" y="2896084"/>
                    <a:ext cx="345928" cy="216348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h</a:t>
                    </a: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>
                  <a:off x="3449633" y="1188732"/>
                  <a:ext cx="275905" cy="172553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a</a:t>
                  </a:r>
                </a:p>
              </p:txBody>
            </p:sp>
          </p:grpSp>
        </p:grpSp>
        <p:sp>
          <p:nvSpPr>
            <p:cNvPr id="210" name="TextBox 209"/>
            <p:cNvSpPr txBox="1"/>
            <p:nvPr/>
          </p:nvSpPr>
          <p:spPr>
            <a:xfrm>
              <a:off x="1628789" y="4791856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=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264919" y="4759615"/>
            <a:ext cx="1347339" cy="672110"/>
            <a:chOff x="1628789" y="4768746"/>
            <a:chExt cx="1347339" cy="672110"/>
          </a:xfrm>
        </p:grpSpPr>
        <p:grpSp>
          <p:nvGrpSpPr>
            <p:cNvPr id="213" name="Group 212"/>
            <p:cNvGrpSpPr/>
            <p:nvPr/>
          </p:nvGrpSpPr>
          <p:grpSpPr>
            <a:xfrm>
              <a:off x="1864404" y="4768746"/>
              <a:ext cx="1111724" cy="672110"/>
              <a:chOff x="7091131" y="4298857"/>
              <a:chExt cx="1703124" cy="1066556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7390170" y="477939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7" idx="2"/>
              </p:cNvCxnSpPr>
              <p:nvPr/>
            </p:nvCxnSpPr>
            <p:spPr>
              <a:xfrm>
                <a:off x="7536852" y="4856528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786357" y="477685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endCxn id="219" idx="2"/>
              </p:cNvCxnSpPr>
              <p:nvPr/>
            </p:nvCxnSpPr>
            <p:spPr>
              <a:xfrm>
                <a:off x="7959274" y="4856528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/>
              <p:cNvSpPr/>
              <p:nvPr/>
            </p:nvSpPr>
            <p:spPr>
              <a:xfrm>
                <a:off x="8208779" y="4776859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>
                <a:endCxn id="221" idx="2"/>
              </p:cNvCxnSpPr>
              <p:nvPr/>
            </p:nvCxnSpPr>
            <p:spPr>
              <a:xfrm>
                <a:off x="8381696" y="4855566"/>
                <a:ext cx="249506" cy="0"/>
              </a:xfrm>
              <a:prstGeom prst="straightConnector1">
                <a:avLst/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/>
              <p:cNvSpPr/>
              <p:nvPr/>
            </p:nvSpPr>
            <p:spPr>
              <a:xfrm>
                <a:off x="8631201" y="4775896"/>
                <a:ext cx="163054" cy="159340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44"/>
              <p:cNvCxnSpPr>
                <a:stCxn id="215" idx="0"/>
                <a:endCxn id="219" idx="1"/>
              </p:cNvCxnSpPr>
              <p:nvPr/>
            </p:nvCxnSpPr>
            <p:spPr>
              <a:xfrm rot="16200000" flipH="1">
                <a:off x="7841780" y="4409316"/>
                <a:ext cx="20795" cy="760961"/>
              </a:xfrm>
              <a:prstGeom prst="curvedConnector3">
                <a:avLst>
                  <a:gd name="adj1" fmla="val -810370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44"/>
              <p:cNvCxnSpPr>
                <a:stCxn id="219" idx="0"/>
                <a:endCxn id="221" idx="0"/>
              </p:cNvCxnSpPr>
              <p:nvPr/>
            </p:nvCxnSpPr>
            <p:spPr>
              <a:xfrm rot="5400000" flipH="1" flipV="1">
                <a:off x="8501035" y="4565167"/>
                <a:ext cx="963" cy="422422"/>
              </a:xfrm>
              <a:prstGeom prst="curvedConnector3">
                <a:avLst>
                  <a:gd name="adj1" fmla="val 21706805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Oval 223"/>
              <p:cNvSpPr/>
              <p:nvPr/>
            </p:nvSpPr>
            <p:spPr>
              <a:xfrm>
                <a:off x="8679532" y="4817646"/>
                <a:ext cx="66392" cy="66392"/>
              </a:xfrm>
              <a:prstGeom prst="ellipse">
                <a:avLst/>
              </a:prstGeom>
              <a:noFill/>
              <a:ln w="3810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Arrow Connector 44"/>
              <p:cNvCxnSpPr>
                <a:stCxn id="215" idx="7"/>
                <a:endCxn id="217" idx="0"/>
              </p:cNvCxnSpPr>
              <p:nvPr/>
            </p:nvCxnSpPr>
            <p:spPr>
              <a:xfrm rot="5400000" flipH="1" flipV="1">
                <a:off x="7685678" y="4620528"/>
                <a:ext cx="25874" cy="338539"/>
              </a:xfrm>
              <a:prstGeom prst="curvedConnector3">
                <a:avLst>
                  <a:gd name="adj1" fmla="val 1152517"/>
                </a:avLst>
              </a:prstGeom>
              <a:ln w="38100" cmpd="sng"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oup 225"/>
              <p:cNvGrpSpPr/>
              <p:nvPr/>
            </p:nvGrpSpPr>
            <p:grpSpPr>
              <a:xfrm>
                <a:off x="7091131" y="4298857"/>
                <a:ext cx="1531869" cy="1066556"/>
                <a:chOff x="2954628" y="1188732"/>
                <a:chExt cx="1682752" cy="1171608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2954628" y="1252724"/>
                  <a:ext cx="1682752" cy="1107616"/>
                  <a:chOff x="3029436" y="2887849"/>
                  <a:chExt cx="2109824" cy="1388726"/>
                </a:xfrm>
              </p:grpSpPr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3629738" y="3297628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err="1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i</a:t>
                    </a:r>
                    <a:endPara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4211535" y="3297628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n</a:t>
                    </a:r>
                    <a:endPara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4793332" y="3296302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g</a:t>
                    </a:r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3637149" y="3777646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u</a:t>
                    </a:r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4409234" y="4060229"/>
                    <a:ext cx="345928" cy="216346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l-GR" sz="2200" dirty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ε</a:t>
                    </a:r>
                    <a:endPara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endParaRP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029436" y="2887849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s</a:t>
                    </a: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3971970" y="2975750"/>
                    <a:ext cx="345928" cy="216347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e</a:t>
                    </a: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4788295" y="2896084"/>
                    <a:ext cx="345928" cy="216348"/>
                  </a:xfrm>
                  <a:prstGeom prst="ellipse">
                    <a:avLst/>
                  </a:prstGeom>
                  <a:noFill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sz="2200" dirty="0" smtClean="0">
                        <a:solidFill>
                          <a:schemeClr val="accent1"/>
                        </a:solidFill>
                        <a:latin typeface="Handwriting - Dakota"/>
                        <a:cs typeface="Handwriting - Dakota"/>
                      </a:rPr>
                      <a:t>h</a:t>
                    </a:r>
                  </a:p>
                </p:txBody>
              </p: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3449633" y="1188732"/>
                  <a:ext cx="275905" cy="172553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a</a:t>
                  </a: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1628789" y="4791856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=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78" y="2768021"/>
            <a:ext cx="489296" cy="701632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15" y="3048122"/>
            <a:ext cx="488017" cy="4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1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53" y="274638"/>
            <a:ext cx="8229600" cy="1143000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How to approximate?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500" dirty="0" smtClean="0">
                <a:latin typeface="Times"/>
                <a:cs typeface="Times"/>
              </a:rPr>
              <a:t>KL(                  ||                  )</a:t>
            </a:r>
            <a:endParaRPr lang="en-US" sz="5500" dirty="0">
              <a:latin typeface="Times"/>
              <a:cs typeface="Time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49260"/>
              </p:ext>
            </p:extLst>
          </p:nvPr>
        </p:nvGraphicFramePr>
        <p:xfrm>
          <a:off x="7367808" y="2361538"/>
          <a:ext cx="706664" cy="731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49390"/>
                <a:gridCol w="257274"/>
              </a:tblGrid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  <a:tr h="186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58446" y="2362196"/>
            <a:ext cx="1185825" cy="768204"/>
            <a:chOff x="6977611" y="4298857"/>
            <a:chExt cx="1816644" cy="1219047"/>
          </a:xfrm>
        </p:grpSpPr>
        <p:sp>
          <p:nvSpPr>
            <p:cNvPr id="6" name="Oval 5"/>
            <p:cNvSpPr/>
            <p:nvPr/>
          </p:nvSpPr>
          <p:spPr>
            <a:xfrm>
              <a:off x="6977611" y="477772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8" idx="2"/>
            </p:cNvCxnSpPr>
            <p:nvPr/>
          </p:nvCxnSpPr>
          <p:spPr>
            <a:xfrm>
              <a:off x="7140664" y="485906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390170" y="477939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10" idx="2"/>
            </p:cNvCxnSpPr>
            <p:nvPr/>
          </p:nvCxnSpPr>
          <p:spPr>
            <a:xfrm>
              <a:off x="7536852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6357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12" idx="2"/>
            </p:cNvCxnSpPr>
            <p:nvPr/>
          </p:nvCxnSpPr>
          <p:spPr>
            <a:xfrm>
              <a:off x="7959274" y="4856528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208779" y="4776859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4" idx="2"/>
            </p:cNvCxnSpPr>
            <p:nvPr/>
          </p:nvCxnSpPr>
          <p:spPr>
            <a:xfrm>
              <a:off x="8381696" y="4855566"/>
              <a:ext cx="249506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631201" y="4775896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44"/>
            <p:cNvCxnSpPr>
              <a:stCxn id="8" idx="5"/>
              <a:endCxn id="10" idx="4"/>
            </p:cNvCxnSpPr>
            <p:nvPr/>
          </p:nvCxnSpPr>
          <p:spPr>
            <a:xfrm rot="16200000" flipH="1">
              <a:off x="7688218" y="4756531"/>
              <a:ext cx="20795" cy="338538"/>
            </a:xfrm>
            <a:prstGeom prst="curvedConnector3">
              <a:avLst>
                <a:gd name="adj1" fmla="val 139874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12418" y="5358564"/>
              <a:ext cx="163054" cy="159340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44"/>
            <p:cNvCxnSpPr>
              <a:stCxn id="8" idx="3"/>
              <a:endCxn id="16" idx="2"/>
            </p:cNvCxnSpPr>
            <p:nvPr/>
          </p:nvCxnSpPr>
          <p:spPr>
            <a:xfrm rot="16200000" flipH="1">
              <a:off x="7251819" y="5077633"/>
              <a:ext cx="522830" cy="198368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4"/>
            <p:cNvCxnSpPr>
              <a:stCxn id="16" idx="6"/>
              <a:endCxn id="12" idx="4"/>
            </p:cNvCxnSpPr>
            <p:nvPr/>
          </p:nvCxnSpPr>
          <p:spPr>
            <a:xfrm flipV="1">
              <a:off x="7775472" y="4936199"/>
              <a:ext cx="514834" cy="502035"/>
            </a:xfrm>
            <a:prstGeom prst="curvedConnector2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4"/>
            <p:cNvCxnSpPr>
              <a:stCxn id="6" idx="0"/>
              <a:endCxn id="8" idx="1"/>
            </p:cNvCxnSpPr>
            <p:nvPr/>
          </p:nvCxnSpPr>
          <p:spPr>
            <a:xfrm rot="16200000" flipH="1">
              <a:off x="7224088" y="4612773"/>
              <a:ext cx="25010" cy="354912"/>
            </a:xfrm>
            <a:prstGeom prst="curvedConnector3">
              <a:avLst>
                <a:gd name="adj1" fmla="val -83209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44"/>
            <p:cNvCxnSpPr>
              <a:stCxn id="8" idx="0"/>
              <a:endCxn id="12" idx="1"/>
            </p:cNvCxnSpPr>
            <p:nvPr/>
          </p:nvCxnSpPr>
          <p:spPr>
            <a:xfrm rot="16200000" flipH="1">
              <a:off x="7841780" y="4409316"/>
              <a:ext cx="20795" cy="760961"/>
            </a:xfrm>
            <a:prstGeom prst="curvedConnector3">
              <a:avLst>
                <a:gd name="adj1" fmla="val -810370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4"/>
            <p:cNvCxnSpPr>
              <a:stCxn id="12" idx="0"/>
              <a:endCxn id="14" idx="0"/>
            </p:cNvCxnSpPr>
            <p:nvPr/>
          </p:nvCxnSpPr>
          <p:spPr>
            <a:xfrm rot="5400000" flipH="1" flipV="1">
              <a:off x="8501035" y="4565167"/>
              <a:ext cx="963" cy="422422"/>
            </a:xfrm>
            <a:prstGeom prst="curvedConnector3">
              <a:avLst>
                <a:gd name="adj1" fmla="val 21706805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8679532" y="4817646"/>
              <a:ext cx="66392" cy="66392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44"/>
            <p:cNvCxnSpPr>
              <a:stCxn id="8" idx="7"/>
              <a:endCxn id="10" idx="0"/>
            </p:cNvCxnSpPr>
            <p:nvPr/>
          </p:nvCxnSpPr>
          <p:spPr>
            <a:xfrm rot="5400000" flipH="1" flipV="1">
              <a:off x="7685678" y="4620528"/>
              <a:ext cx="25874" cy="338539"/>
            </a:xfrm>
            <a:prstGeom prst="curvedConnector3">
              <a:avLst>
                <a:gd name="adj1" fmla="val 1152517"/>
              </a:avLst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091131" y="4298857"/>
              <a:ext cx="1531869" cy="1066556"/>
              <a:chOff x="2954628" y="1188732"/>
              <a:chExt cx="1682752" cy="117160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954628" y="1252724"/>
                <a:ext cx="1682752" cy="1107616"/>
                <a:chOff x="3029436" y="2887849"/>
                <a:chExt cx="2109824" cy="1388726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084075" y="330112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r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629738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err="1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i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11535" y="3297628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n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93332" y="3296302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g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637149" y="377764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u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257039" y="3952056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  <a:endPara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09234" y="4060229"/>
                  <a:ext cx="345928" cy="216346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l-GR" sz="2200" dirty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ε</a:t>
                  </a:r>
                  <a:endParaRPr lang="en-US" sz="2200" dirty="0">
                    <a:solidFill>
                      <a:schemeClr val="accent1"/>
                    </a:solidFill>
                    <a:latin typeface="Handwriting - Dakota"/>
                    <a:cs typeface="Handwriting - Dakota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29436" y="2887849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s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971970" y="2975750"/>
                  <a:ext cx="345928" cy="216347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e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788295" y="2896084"/>
                  <a:ext cx="345928" cy="216348"/>
                </a:xfrm>
                <a:prstGeom prst="ellipse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200" dirty="0" smtClean="0">
                      <a:solidFill>
                        <a:schemeClr val="accent1"/>
                      </a:solidFill>
                      <a:latin typeface="Handwriting - Dakota"/>
                      <a:cs typeface="Handwriting - Dakota"/>
                    </a:rPr>
                    <a:t>h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449633" y="1188732"/>
                <a:ext cx="275905" cy="172553"/>
              </a:xfrm>
              <a:prstGeom prst="ellipse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accent1"/>
                    </a:solidFill>
                    <a:latin typeface="Handwriting - Dakota"/>
                    <a:cs typeface="Handwriting - Dakota"/>
                  </a:rPr>
                  <a:t>a</a:t>
                </a:r>
              </a:p>
            </p:txBody>
          </p:sp>
        </p:grpSp>
      </p:grp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19876"/>
              </p:ext>
            </p:extLst>
          </p:nvPr>
        </p:nvGraphicFramePr>
        <p:xfrm>
          <a:off x="5327677" y="2117597"/>
          <a:ext cx="1172217" cy="119525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6470"/>
                <a:gridCol w="455747"/>
              </a:tblGrid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83026"/>
              </p:ext>
            </p:extLst>
          </p:nvPr>
        </p:nvGraphicFramePr>
        <p:xfrm>
          <a:off x="1907013" y="2138201"/>
          <a:ext cx="1172217" cy="119525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6470"/>
                <a:gridCol w="455747"/>
              </a:tblGrid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foo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andwriting - Dakota"/>
                          <a:cs typeface="Handwriting - Dakota"/>
                        </a:rPr>
                        <a:t>bar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398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Handwriting - Dakota"/>
                          <a:cs typeface="Handwriting - Dakota"/>
                        </a:rPr>
                        <a:t>baz</a:t>
                      </a:r>
                      <a:endParaRPr lang="en-US" sz="1600" dirty="0">
                        <a:latin typeface="Handwriting - Dakota"/>
                        <a:cs typeface="Handwriting - Dakot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83" y="2615525"/>
            <a:ext cx="190500" cy="1905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9" y="2650081"/>
            <a:ext cx="190500" cy="1905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43406" y="4643797"/>
            <a:ext cx="199285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Approximate Belief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41149" y="4257684"/>
            <a:ext cx="1492791" cy="9079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True Message</a:t>
            </a:r>
            <a:endParaRPr lang="en-US" dirty="0">
              <a:solidFill>
                <a:srgbClr val="C0504D"/>
              </a:solidFill>
            </a:endParaRPr>
          </a:p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     </a:t>
            </a:r>
            <a:r>
              <a:rPr lang="en-US" sz="3500" i="1" dirty="0" smtClean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endParaRPr lang="en-US" sz="3500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29982" y="4257684"/>
            <a:ext cx="2282108" cy="9079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Approximate Message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sz="3500" i="1" dirty="0" smtClean="0">
                <a:solidFill>
                  <a:srgbClr val="000000"/>
                </a:solidFill>
                <a:latin typeface="Cambria"/>
                <a:cs typeface="Cambria"/>
              </a:rPr>
              <a:t>q</a:t>
            </a:r>
            <a:endParaRPr lang="en-US" sz="3500" dirty="0">
              <a:solidFill>
                <a:srgbClr val="C0504D"/>
              </a:solidFill>
              <a:latin typeface="Cambria"/>
              <a:cs typeface="Cambri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74971" y="4828463"/>
            <a:ext cx="199285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Approximate Belief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137001" y="3647755"/>
            <a:ext cx="770012" cy="794595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558446" y="3278426"/>
            <a:ext cx="322517" cy="841912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74915" y="3463091"/>
            <a:ext cx="265792" cy="1163925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575086" y="3278426"/>
            <a:ext cx="122316" cy="841912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31034" y="2574014"/>
            <a:ext cx="243437" cy="41079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483245" y="1277034"/>
            <a:ext cx="2428845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Minimize with respect the parameters 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1" idx="2"/>
          </p:cNvCxnSpPr>
          <p:nvPr/>
        </p:nvCxnSpPr>
        <p:spPr>
          <a:xfrm flipH="1">
            <a:off x="7952752" y="1923365"/>
            <a:ext cx="271557" cy="65064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9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9" grpId="0" animBg="1"/>
      <p:bldP spid="110" grpId="0" animBg="1"/>
      <p:bldP spid="111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Solution: Don</a:t>
            </a:r>
            <a:r>
              <a:rPr lang="ja-JP" altLang="en-US" sz="3400"/>
              <a:t>’</a:t>
            </a:r>
            <a:r>
              <a:rPr lang="en-US" sz="3400"/>
              <a:t>t model every cell separately</a:t>
            </a:r>
          </a:p>
        </p:txBody>
      </p:sp>
      <p:pic>
        <p:nvPicPr>
          <p:cNvPr id="932867" name="Picture 3" descr="http://upload.wikimedia.org/wikipedia/commons/6/61/Periodic-tabl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/>
          <a:stretch>
            <a:fillRect/>
          </a:stretch>
        </p:blipFill>
        <p:spPr bwMode="auto">
          <a:xfrm>
            <a:off x="762000" y="1371600"/>
            <a:ext cx="76962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2873" name="Group 9"/>
          <p:cNvGrpSpPr>
            <a:grpSpLocks/>
          </p:cNvGrpSpPr>
          <p:nvPr/>
        </p:nvGrpSpPr>
        <p:grpSpPr bwMode="auto">
          <a:xfrm>
            <a:off x="7802563" y="1219200"/>
            <a:ext cx="1066800" cy="3857625"/>
            <a:chOff x="4915" y="768"/>
            <a:chExt cx="672" cy="2430"/>
          </a:xfrm>
        </p:grpSpPr>
        <p:sp>
          <p:nvSpPr>
            <p:cNvPr id="932868" name="Oval 4"/>
            <p:cNvSpPr>
              <a:spLocks noChangeArrowheads="1"/>
            </p:cNvSpPr>
            <p:nvPr/>
          </p:nvSpPr>
          <p:spPr bwMode="auto">
            <a:xfrm>
              <a:off x="4915" y="768"/>
              <a:ext cx="528" cy="2016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870" name="Text Box 6"/>
            <p:cNvSpPr txBox="1">
              <a:spLocks noChangeArrowheads="1"/>
            </p:cNvSpPr>
            <p:nvPr/>
          </p:nvSpPr>
          <p:spPr bwMode="auto">
            <a:xfrm>
              <a:off x="4944" y="2640"/>
              <a:ext cx="643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66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00">
                  <a:solidFill>
                    <a:schemeClr val="hlink"/>
                  </a:solidFill>
                </a:rPr>
                <a:t>Noble</a:t>
              </a:r>
              <a:br>
                <a:rPr lang="en-US" sz="2600">
                  <a:solidFill>
                    <a:schemeClr val="hlink"/>
                  </a:solidFill>
                </a:rPr>
              </a:br>
              <a:r>
                <a:rPr lang="en-US" sz="2600">
                  <a:solidFill>
                    <a:schemeClr val="hlink"/>
                  </a:solidFill>
                </a:rPr>
                <a:t>gases</a:t>
              </a:r>
            </a:p>
          </p:txBody>
        </p:sp>
      </p:grpSp>
      <p:grpSp>
        <p:nvGrpSpPr>
          <p:cNvPr id="932872" name="Group 8"/>
          <p:cNvGrpSpPr>
            <a:grpSpLocks/>
          </p:cNvGrpSpPr>
          <p:nvPr/>
        </p:nvGrpSpPr>
        <p:grpSpPr bwMode="auto">
          <a:xfrm>
            <a:off x="0" y="1371600"/>
            <a:ext cx="1279525" cy="3962400"/>
            <a:chOff x="0" y="864"/>
            <a:chExt cx="806" cy="2496"/>
          </a:xfrm>
        </p:grpSpPr>
        <p:sp>
          <p:nvSpPr>
            <p:cNvPr id="932869" name="Oval 5"/>
            <p:cNvSpPr>
              <a:spLocks noChangeArrowheads="1"/>
            </p:cNvSpPr>
            <p:nvPr/>
          </p:nvSpPr>
          <p:spPr bwMode="auto">
            <a:xfrm>
              <a:off x="278" y="864"/>
              <a:ext cx="528" cy="2016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871" name="Text Box 7"/>
            <p:cNvSpPr txBox="1">
              <a:spLocks noChangeArrowheads="1"/>
            </p:cNvSpPr>
            <p:nvPr/>
          </p:nvSpPr>
          <p:spPr bwMode="auto">
            <a:xfrm>
              <a:off x="0" y="2802"/>
              <a:ext cx="806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66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600">
                  <a:solidFill>
                    <a:schemeClr val="hlink"/>
                  </a:solidFill>
                </a:rPr>
                <a:t>Positive</a:t>
              </a:r>
              <a:br>
                <a:rPr lang="en-US" sz="2600">
                  <a:solidFill>
                    <a:schemeClr val="hlink"/>
                  </a:solidFill>
                </a:rPr>
              </a:br>
              <a:r>
                <a:rPr lang="en-US" sz="2600">
                  <a:solidFill>
                    <a:schemeClr val="hlink"/>
                  </a:solidFill>
                </a:rPr>
                <a:t>ions</a:t>
              </a:r>
            </a:p>
          </p:txBody>
        </p:sp>
      </p:grpSp>
      <p:sp>
        <p:nvSpPr>
          <p:cNvPr id="932879" name="Freeform 15"/>
          <p:cNvSpPr>
            <a:spLocks/>
          </p:cNvSpPr>
          <p:nvPr/>
        </p:nvSpPr>
        <p:spPr bwMode="auto">
          <a:xfrm>
            <a:off x="-2286000" y="5791200"/>
            <a:ext cx="2057400" cy="520700"/>
          </a:xfrm>
          <a:custGeom>
            <a:avLst/>
            <a:gdLst>
              <a:gd name="T0" fmla="*/ 0 w 1296"/>
              <a:gd name="T1" fmla="*/ 88 h 328"/>
              <a:gd name="T2" fmla="*/ 1056 w 1296"/>
              <a:gd name="T3" fmla="*/ 40 h 328"/>
              <a:gd name="T4" fmla="*/ 1296 w 129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328">
                <a:moveTo>
                  <a:pt x="0" y="88"/>
                </a:moveTo>
                <a:cubicBezTo>
                  <a:pt x="420" y="44"/>
                  <a:pt x="840" y="0"/>
                  <a:pt x="1056" y="40"/>
                </a:cubicBezTo>
                <a:cubicBezTo>
                  <a:pt x="1272" y="80"/>
                  <a:pt x="1284" y="204"/>
                  <a:pt x="1296" y="328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07" y="274638"/>
            <a:ext cx="84471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Propagation: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belief at at variable is just the point-wise product of message:</a:t>
            </a:r>
          </a:p>
          <a:p>
            <a:endParaRPr lang="en-US" b="1" dirty="0" smtClean="0"/>
          </a:p>
          <a:p>
            <a:r>
              <a:rPr lang="en-US" b="1" dirty="0" smtClean="0"/>
              <a:t>Key Idea: </a:t>
            </a:r>
            <a:r>
              <a:rPr lang="en-US" dirty="0" smtClean="0"/>
              <a:t>For each </a:t>
            </a:r>
            <a:r>
              <a:rPr lang="en-US" dirty="0" smtClean="0"/>
              <a:t>message,                   , </a:t>
            </a:r>
            <a:r>
              <a:rPr lang="en-US" dirty="0" smtClean="0"/>
              <a:t>we seek an approximate message </a:t>
            </a:r>
          </a:p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    for each 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22" y="2191924"/>
            <a:ext cx="3325134" cy="90887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7" y="3333719"/>
            <a:ext cx="1524000" cy="482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6" y="3816319"/>
            <a:ext cx="1524000" cy="482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7" y="4940874"/>
            <a:ext cx="1524000" cy="4826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88" y="5593127"/>
            <a:ext cx="6694364" cy="5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EP: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how to approximate a product of finite-state message (= belief)?</a:t>
            </a:r>
          </a:p>
          <a:p>
            <a:r>
              <a:rPr lang="en-US" dirty="0" smtClean="0"/>
              <a:t>Iterative Algorithm:</a:t>
            </a:r>
          </a:p>
          <a:p>
            <a:pPr lvl="1"/>
            <a:r>
              <a:rPr lang="en-US" dirty="0" smtClean="0"/>
              <a:t>Approximate each acceptors with a log-linear model</a:t>
            </a:r>
          </a:p>
          <a:p>
            <a:pPr lvl="1"/>
            <a:r>
              <a:rPr lang="en-US" b="1" dirty="0" smtClean="0"/>
              <a:t>Efficient</a:t>
            </a:r>
            <a:r>
              <a:rPr lang="en-US" dirty="0" smtClean="0"/>
              <a:t>: we can generally compute the approximations very quickly</a:t>
            </a:r>
          </a:p>
          <a:p>
            <a:pPr lvl="1"/>
            <a:r>
              <a:rPr lang="en-US" b="1" dirty="0" smtClean="0"/>
              <a:t>Conservative:</a:t>
            </a:r>
            <a:r>
              <a:rPr lang="en-US" dirty="0" smtClean="0"/>
              <a:t> no string will receive 0 probability (in contrast to pruning)</a:t>
            </a:r>
          </a:p>
          <a:p>
            <a:pPr lvl="1"/>
            <a:r>
              <a:rPr lang="en-US" b="1" dirty="0" smtClean="0"/>
              <a:t>Awesome: </a:t>
            </a:r>
            <a:r>
              <a:rPr lang="en-US" dirty="0" smtClean="0"/>
              <a:t>General purpose method for all kinds of scenarios (beyond finite-state machines!)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9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199" y="1376606"/>
            <a:ext cx="3911763" cy="5207074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dirty="0" smtClean="0"/>
              <a:t>Question 1: </a:t>
            </a:r>
            <a:r>
              <a:rPr lang="en-US" sz="2500" dirty="0" smtClean="0"/>
              <a:t>Does EP work in general (comparison to baseline)?</a:t>
            </a:r>
          </a:p>
          <a:p>
            <a:r>
              <a:rPr lang="en-US" sz="2500" b="1" dirty="0"/>
              <a:t>Question </a:t>
            </a:r>
            <a:r>
              <a:rPr lang="en-US" sz="2500" b="1" dirty="0" smtClean="0"/>
              <a:t>2: </a:t>
            </a:r>
            <a:r>
              <a:rPr lang="en-US" sz="2500" dirty="0" smtClean="0"/>
              <a:t>Do variable order approximations improve over fixed </a:t>
            </a:r>
            <a:r>
              <a:rPr lang="en-US" sz="2500" i="1" dirty="0" smtClean="0"/>
              <a:t>n</a:t>
            </a:r>
            <a:r>
              <a:rPr lang="en-US" sz="2500" dirty="0" smtClean="0"/>
              <a:t>-grams</a:t>
            </a:r>
            <a:r>
              <a:rPr lang="en-US" sz="2500" dirty="0" smtClean="0"/>
              <a:t>?</a:t>
            </a:r>
          </a:p>
          <a:p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Unigram EP </a:t>
            </a:r>
            <a:r>
              <a:rPr lang="en-US" sz="2500" dirty="0" smtClean="0">
                <a:solidFill>
                  <a:schemeClr val="accent3">
                    <a:lumMod val="75000"/>
                  </a:schemeClr>
                </a:solidFill>
              </a:rPr>
              <a:t>(Green) </a:t>
            </a:r>
            <a:r>
              <a:rPr lang="en-US" sz="2500" dirty="0" smtClean="0"/>
              <a:t>– fast, but inaccurate </a:t>
            </a:r>
          </a:p>
          <a:p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Bigram EP 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</a:rPr>
              <a:t>(Blue) </a:t>
            </a:r>
            <a:r>
              <a:rPr lang="en-US" sz="2500" dirty="0" smtClean="0"/>
              <a:t>– also fast and inaccurate</a:t>
            </a:r>
          </a:p>
          <a:p>
            <a:r>
              <a:rPr lang="en-US" sz="25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Trigram EP 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(Cyan) </a:t>
            </a:r>
            <a:r>
              <a:rPr lang="en-US" sz="2500" dirty="0" smtClean="0"/>
              <a:t>– slow and accurate</a:t>
            </a:r>
          </a:p>
          <a:p>
            <a:r>
              <a:rPr lang="en-US" sz="2500" b="1" dirty="0" smtClean="0">
                <a:solidFill>
                  <a:srgbClr val="FF0000"/>
                </a:solidFill>
              </a:rPr>
              <a:t>Penalized EP </a:t>
            </a:r>
            <a:r>
              <a:rPr lang="en-US" sz="2500" dirty="0" smtClean="0">
                <a:solidFill>
                  <a:srgbClr val="FF0000"/>
                </a:solidFill>
              </a:rPr>
              <a:t>(Red) </a:t>
            </a:r>
            <a:r>
              <a:rPr lang="en-US" sz="2500" dirty="0" smtClean="0"/>
              <a:t>– </a:t>
            </a:r>
            <a:r>
              <a:rPr lang="en-US" sz="2500" b="1" dirty="0" smtClean="0"/>
              <a:t>fast and accurate </a:t>
            </a:r>
          </a:p>
          <a:p>
            <a:r>
              <a:rPr lang="en-US" sz="2500" b="1" dirty="0" smtClean="0"/>
              <a:t>Baseline (Black) </a:t>
            </a:r>
            <a:r>
              <a:rPr lang="en-US" sz="2500" dirty="0" smtClean="0"/>
              <a:t>– accurate and slow (pruning based)</a:t>
            </a:r>
            <a:endParaRPr lang="en-US" sz="2500" dirty="0"/>
          </a:p>
          <a:p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963" y="1376607"/>
            <a:ext cx="4422099" cy="50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Thanks for you attention!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8154" y="4880989"/>
            <a:ext cx="4994031" cy="1785104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more information on structured models and belief propagation, see the </a:t>
            </a:r>
            <a:r>
              <a:rPr lang="en-US" sz="2200" b="1" dirty="0" smtClean="0"/>
              <a:t>Structured Belief Propagation Tutorial</a:t>
            </a:r>
            <a:r>
              <a:rPr lang="en-US" sz="2200" dirty="0" smtClean="0"/>
              <a:t> at </a:t>
            </a:r>
            <a:r>
              <a:rPr lang="en-US" sz="2200" b="1" dirty="0" smtClean="0"/>
              <a:t>ACL 2015 </a:t>
            </a:r>
            <a:r>
              <a:rPr lang="en-US" sz="2200" dirty="0" smtClean="0"/>
              <a:t>by Matt </a:t>
            </a:r>
            <a:r>
              <a:rPr lang="en-US" sz="2200" dirty="0" err="1" smtClean="0"/>
              <a:t>Gormley</a:t>
            </a:r>
            <a:r>
              <a:rPr lang="en-US" sz="2200" dirty="0" smtClean="0"/>
              <a:t> and Jason Eisner.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476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Can store info about each word in a table</a:t>
            </a:r>
          </a:p>
        </p:txBody>
      </p:sp>
      <p:graphicFrame>
        <p:nvGraphicFramePr>
          <p:cNvPr id="1309699" name="Group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86800" cy="4533900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905000"/>
                <a:gridCol w="2390775"/>
                <a:gridCol w="18764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Spelling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Pronunciation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[si.ei]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(abbrev)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[kɛɪn]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[kæn], [kɛn],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(mass)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09749" name="Picture 53" descr="http://www.quickmedical.com/images/sku/tnails_250/30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1" b="35201"/>
          <a:stretch>
            <a:fillRect/>
          </a:stretch>
        </p:blipFill>
        <p:spPr bwMode="auto">
          <a:xfrm>
            <a:off x="2971800" y="4572000"/>
            <a:ext cx="16002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9750" name="Picture 54" descr="http://www.carefulmobility.com/wp-content/uploads/2012/10/Wooden-cane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9"/>
          <a:stretch>
            <a:fillRect/>
          </a:stretch>
        </p:blipFill>
        <p:spPr bwMode="auto">
          <a:xfrm>
            <a:off x="3200400" y="5181600"/>
            <a:ext cx="9144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9751" name="Picture 55" descr="http://www.enchantedlearning.com/school/Canada/flagbi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" b="5986"/>
          <a:stretch>
            <a:fillRect/>
          </a:stretch>
        </p:blipFill>
        <p:spPr bwMode="auto">
          <a:xfrm>
            <a:off x="3200400" y="1981200"/>
            <a:ext cx="9906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9752" name="Picture 56" descr="http://cdns2.freepik.com/free-photo/tin-can--material_19-13611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33228" r="11539" b="30991"/>
          <a:stretch>
            <a:fillRect/>
          </a:stretch>
        </p:blipFill>
        <p:spPr bwMode="auto">
          <a:xfrm>
            <a:off x="3276600" y="2613025"/>
            <a:ext cx="88265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9753" name="Picture 57" descr="http://www.gizmos.es/files/2008/11/obama_yes_we_c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1"/>
          <a:stretch>
            <a:fillRect/>
          </a:stretch>
        </p:blipFill>
        <p:spPr bwMode="auto">
          <a:xfrm>
            <a:off x="3324225" y="3190875"/>
            <a:ext cx="746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9754" name="Picture 58" descr="http://www.jctropicals.us/uploads/products/sugarcane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9756" name="Freeform 60"/>
          <p:cNvSpPr>
            <a:spLocks/>
          </p:cNvSpPr>
          <p:nvPr/>
        </p:nvSpPr>
        <p:spPr bwMode="auto">
          <a:xfrm rot="-5400000">
            <a:off x="3347244" y="3293269"/>
            <a:ext cx="468312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9757" name="Freeform 61"/>
          <p:cNvSpPr>
            <a:spLocks/>
          </p:cNvSpPr>
          <p:nvPr/>
        </p:nvSpPr>
        <p:spPr bwMode="auto">
          <a:xfrm rot="-5400000">
            <a:off x="3271043" y="13009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9758" name="Freeform 62"/>
          <p:cNvSpPr>
            <a:spLocks/>
          </p:cNvSpPr>
          <p:nvPr/>
        </p:nvSpPr>
        <p:spPr bwMode="auto">
          <a:xfrm rot="-5400000">
            <a:off x="3271043" y="38917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9759" name="Freeform 63"/>
          <p:cNvSpPr>
            <a:spLocks/>
          </p:cNvSpPr>
          <p:nvPr/>
        </p:nvSpPr>
        <p:spPr bwMode="auto">
          <a:xfrm rot="-10800000">
            <a:off x="990600" y="48006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9760" name="Freeform 64"/>
          <p:cNvSpPr>
            <a:spLocks/>
          </p:cNvSpPr>
          <p:nvPr/>
        </p:nvSpPr>
        <p:spPr bwMode="auto">
          <a:xfrm rot="10800000" flipH="1">
            <a:off x="5943600" y="47244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56" grpId="0" animBg="1"/>
      <p:bldP spid="1309757" grpId="0" animBg="1"/>
      <p:bldP spid="1309758" grpId="0" animBg="1"/>
      <p:bldP spid="1309759" grpId="0" animBg="1"/>
      <p:bldP spid="13097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Can store info about each word in a table</a:t>
            </a:r>
          </a:p>
        </p:txBody>
      </p:sp>
      <p:graphicFrame>
        <p:nvGraphicFramePr>
          <p:cNvPr id="1313795" name="Group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86800" cy="4533900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905000"/>
                <a:gridCol w="2390775"/>
                <a:gridCol w="18764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Spelling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Pronunciation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[si.ei]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(abbrev)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[kɛɪn]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[kæn], [kɛn],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(mass)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13845" name="Picture 53" descr="http://www.quickmedical.com/images/sku/tnails_250/30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1" b="35201"/>
          <a:stretch>
            <a:fillRect/>
          </a:stretch>
        </p:blipFill>
        <p:spPr bwMode="auto">
          <a:xfrm>
            <a:off x="2971800" y="4572000"/>
            <a:ext cx="16002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6" name="Picture 54" descr="http://www.carefulmobility.com/wp-content/uploads/2012/10/Wooden-cane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9"/>
          <a:stretch>
            <a:fillRect/>
          </a:stretch>
        </p:blipFill>
        <p:spPr bwMode="auto">
          <a:xfrm>
            <a:off x="3200400" y="5181600"/>
            <a:ext cx="9144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7" name="Picture 55" descr="http://www.enchantedlearning.com/school/Canada/flagbi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" b="5986"/>
          <a:stretch>
            <a:fillRect/>
          </a:stretch>
        </p:blipFill>
        <p:spPr bwMode="auto">
          <a:xfrm>
            <a:off x="3200400" y="1981200"/>
            <a:ext cx="9906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8" name="Picture 56" descr="http://cdns2.freepik.com/free-photo/tin-can--material_19-13611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33228" r="11539" b="30991"/>
          <a:stretch>
            <a:fillRect/>
          </a:stretch>
        </p:blipFill>
        <p:spPr bwMode="auto">
          <a:xfrm>
            <a:off x="3276600" y="2613025"/>
            <a:ext cx="88265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9" name="Picture 57" descr="http://www.gizmos.es/files/2008/11/obama_yes_we_c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1"/>
          <a:stretch>
            <a:fillRect/>
          </a:stretch>
        </p:blipFill>
        <p:spPr bwMode="auto">
          <a:xfrm>
            <a:off x="3324225" y="3190875"/>
            <a:ext cx="746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50" name="Picture 58" descr="http://www.jctropicals.us/uploads/products/sugarcane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3852" name="Freeform 60"/>
          <p:cNvSpPr>
            <a:spLocks/>
          </p:cNvSpPr>
          <p:nvPr/>
        </p:nvSpPr>
        <p:spPr bwMode="auto">
          <a:xfrm rot="-5400000">
            <a:off x="3347244" y="3293269"/>
            <a:ext cx="468312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3" name="Freeform 61"/>
          <p:cNvSpPr>
            <a:spLocks/>
          </p:cNvSpPr>
          <p:nvPr/>
        </p:nvSpPr>
        <p:spPr bwMode="auto">
          <a:xfrm rot="-5400000">
            <a:off x="3271043" y="13009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4" name="Freeform 62"/>
          <p:cNvSpPr>
            <a:spLocks/>
          </p:cNvSpPr>
          <p:nvPr/>
        </p:nvSpPr>
        <p:spPr bwMode="auto">
          <a:xfrm rot="-5400000">
            <a:off x="3271043" y="38917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5" name="Freeform 63"/>
          <p:cNvSpPr>
            <a:spLocks/>
          </p:cNvSpPr>
          <p:nvPr/>
        </p:nvSpPr>
        <p:spPr bwMode="auto">
          <a:xfrm rot="-10800000">
            <a:off x="990600" y="48006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6" name="Freeform 64"/>
          <p:cNvSpPr>
            <a:spLocks/>
          </p:cNvSpPr>
          <p:nvPr/>
        </p:nvSpPr>
        <p:spPr bwMode="auto">
          <a:xfrm rot="10800000" flipH="1">
            <a:off x="5943600" y="47244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9" name="Text Box 67"/>
          <p:cNvSpPr txBox="1">
            <a:spLocks noChangeArrowheads="1"/>
          </p:cNvSpPr>
          <p:nvPr/>
        </p:nvSpPr>
        <p:spPr bwMode="auto">
          <a:xfrm>
            <a:off x="457200" y="1828800"/>
            <a:ext cx="8229600" cy="3139321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mic Sans MS" charset="0"/>
              </a:rPr>
              <a:t>Ultimate goal:</a:t>
            </a:r>
            <a:r>
              <a:rPr lang="en-US" dirty="0">
                <a:latin typeface="Comic Sans MS" charset="0"/>
              </a:rPr>
              <a:t> Probabilistically reconstruct all missing entries of this infinite multilingual table, given some entries and some text.</a:t>
            </a: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Approach</a:t>
            </a:r>
            <a:r>
              <a:rPr lang="en-US" b="1" dirty="0">
                <a:latin typeface="Comic Sans MS" charset="0"/>
              </a:rPr>
              <a:t>: </a:t>
            </a:r>
            <a:r>
              <a:rPr lang="en-US" dirty="0">
                <a:latin typeface="Comic Sans MS" charset="0"/>
              </a:rPr>
              <a:t>Linguistics + generative modeling + statistical inference.</a:t>
            </a: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Modeling </a:t>
            </a:r>
            <a:r>
              <a:rPr lang="en-US" b="1" dirty="0">
                <a:latin typeface="Comic Sans MS" charset="0"/>
              </a:rPr>
              <a:t>ingredients:</a:t>
            </a:r>
            <a:r>
              <a:rPr lang="en-US" dirty="0">
                <a:latin typeface="Comic Sans MS" charset="0"/>
              </a:rPr>
              <a:t> Finite-state </a:t>
            </a:r>
            <a:r>
              <a:rPr lang="en-US" dirty="0" smtClean="0">
                <a:latin typeface="Comic Sans MS" charset="0"/>
              </a:rPr>
              <a:t>machines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smtClean="0">
                <a:latin typeface="Comic Sans MS" charset="0"/>
              </a:rPr>
              <a:t>+ graphical models.</a:t>
            </a:r>
            <a:endParaRPr lang="en-US" dirty="0">
              <a:latin typeface="Comic Sans MS" charset="0"/>
            </a:endParaRP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Inference </a:t>
            </a:r>
            <a:r>
              <a:rPr lang="en-US" b="1" dirty="0">
                <a:latin typeface="Comic Sans MS" charset="0"/>
              </a:rPr>
              <a:t>ingredients: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smtClean="0">
                <a:latin typeface="Comic Sans MS" charset="0"/>
              </a:rPr>
              <a:t>Expectation Propagation (this talk). </a:t>
            </a:r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1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8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Can store info about each word in a table</a:t>
            </a:r>
          </a:p>
        </p:txBody>
      </p:sp>
      <p:graphicFrame>
        <p:nvGraphicFramePr>
          <p:cNvPr id="1313795" name="Group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686800" cy="4533900"/>
        </p:xfrm>
        <a:graphic>
          <a:graphicData uri="http://schemas.openxmlformats.org/drawingml/2006/table">
            <a:tbl>
              <a:tblPr/>
              <a:tblGrid>
                <a:gridCol w="1066800"/>
                <a:gridCol w="1447800"/>
                <a:gridCol w="1905000"/>
                <a:gridCol w="2390775"/>
                <a:gridCol w="18764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Spelling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Pronunciation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[si.ei]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(abbrev)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[kɛɪn]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[kæn], [kɛn],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(mass)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canes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[keɪnz]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charset="0"/>
                          <a:ea typeface="ＭＳ Ｐゴシック" charset="0"/>
                          <a:cs typeface="Arial" charset="0"/>
                        </a:rPr>
                        <a:t>NNS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13845" name="Picture 53" descr="http://www.quickmedical.com/images/sku/tnails_250/309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1" b="35201"/>
          <a:stretch>
            <a:fillRect/>
          </a:stretch>
        </p:blipFill>
        <p:spPr bwMode="auto">
          <a:xfrm>
            <a:off x="2971800" y="4572000"/>
            <a:ext cx="16002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6" name="Picture 54" descr="http://www.carefulmobility.com/wp-content/uploads/2012/10/Wooden-cane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9"/>
          <a:stretch>
            <a:fillRect/>
          </a:stretch>
        </p:blipFill>
        <p:spPr bwMode="auto">
          <a:xfrm>
            <a:off x="3200400" y="5181600"/>
            <a:ext cx="9144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7" name="Picture 55" descr="http://www.enchantedlearning.com/school/Canada/flagbi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" b="5986"/>
          <a:stretch>
            <a:fillRect/>
          </a:stretch>
        </p:blipFill>
        <p:spPr bwMode="auto">
          <a:xfrm>
            <a:off x="3200400" y="1981200"/>
            <a:ext cx="9906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8" name="Picture 56" descr="http://cdns2.freepik.com/free-photo/tin-can--material_19-13611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33228" r="11539" b="30991"/>
          <a:stretch>
            <a:fillRect/>
          </a:stretch>
        </p:blipFill>
        <p:spPr bwMode="auto">
          <a:xfrm>
            <a:off x="3276600" y="2613025"/>
            <a:ext cx="88265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49" name="Picture 57" descr="http://www.gizmos.es/files/2008/11/obama_yes_we_c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1"/>
          <a:stretch>
            <a:fillRect/>
          </a:stretch>
        </p:blipFill>
        <p:spPr bwMode="auto">
          <a:xfrm>
            <a:off x="3324225" y="3190875"/>
            <a:ext cx="746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3850" name="Picture 58" descr="http://www.jctropicals.us/uploads/products/sugarcane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3852" name="Freeform 60"/>
          <p:cNvSpPr>
            <a:spLocks/>
          </p:cNvSpPr>
          <p:nvPr/>
        </p:nvSpPr>
        <p:spPr bwMode="auto">
          <a:xfrm rot="-5400000">
            <a:off x="3347244" y="3293269"/>
            <a:ext cx="468312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3" name="Freeform 61"/>
          <p:cNvSpPr>
            <a:spLocks/>
          </p:cNvSpPr>
          <p:nvPr/>
        </p:nvSpPr>
        <p:spPr bwMode="auto">
          <a:xfrm rot="-5400000">
            <a:off x="3271043" y="13009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4" name="Freeform 62"/>
          <p:cNvSpPr>
            <a:spLocks/>
          </p:cNvSpPr>
          <p:nvPr/>
        </p:nvSpPr>
        <p:spPr bwMode="auto">
          <a:xfrm rot="-5400000">
            <a:off x="3271043" y="3891757"/>
            <a:ext cx="468313" cy="25908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5" name="Freeform 63"/>
          <p:cNvSpPr>
            <a:spLocks/>
          </p:cNvSpPr>
          <p:nvPr/>
        </p:nvSpPr>
        <p:spPr bwMode="auto">
          <a:xfrm rot="-10800000">
            <a:off x="990600" y="48006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6" name="Freeform 64"/>
          <p:cNvSpPr>
            <a:spLocks/>
          </p:cNvSpPr>
          <p:nvPr/>
        </p:nvSpPr>
        <p:spPr bwMode="auto">
          <a:xfrm rot="10800000" flipH="1">
            <a:off x="5943600" y="4724400"/>
            <a:ext cx="468313" cy="762000"/>
          </a:xfrm>
          <a:custGeom>
            <a:avLst/>
            <a:gdLst>
              <a:gd name="T0" fmla="*/ 6 w 295"/>
              <a:gd name="T1" fmla="*/ 0 h 1224"/>
              <a:gd name="T2" fmla="*/ 294 w 295"/>
              <a:gd name="T3" fmla="*/ 630 h 1224"/>
              <a:gd name="T4" fmla="*/ 0 w 295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1224">
                <a:moveTo>
                  <a:pt x="6" y="0"/>
                </a:moveTo>
                <a:cubicBezTo>
                  <a:pt x="54" y="105"/>
                  <a:pt x="295" y="426"/>
                  <a:pt x="294" y="630"/>
                </a:cubicBezTo>
                <a:cubicBezTo>
                  <a:pt x="293" y="834"/>
                  <a:pt x="61" y="1100"/>
                  <a:pt x="0" y="1224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3859" name="Text Box 67"/>
          <p:cNvSpPr txBox="1">
            <a:spLocks noChangeArrowheads="1"/>
          </p:cNvSpPr>
          <p:nvPr/>
        </p:nvSpPr>
        <p:spPr bwMode="auto">
          <a:xfrm>
            <a:off x="457200" y="1828800"/>
            <a:ext cx="8229600" cy="3139321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mic Sans MS" charset="0"/>
              </a:rPr>
              <a:t>Ultimate goal:</a:t>
            </a:r>
            <a:r>
              <a:rPr lang="en-US" dirty="0">
                <a:latin typeface="Comic Sans MS" charset="0"/>
              </a:rPr>
              <a:t> Probabilistically reconstruct all missing entries of this infinite multilingual table, given some entries and some text.</a:t>
            </a: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Approach</a:t>
            </a:r>
            <a:r>
              <a:rPr lang="en-US" b="1" dirty="0">
                <a:latin typeface="Comic Sans MS" charset="0"/>
              </a:rPr>
              <a:t>: </a:t>
            </a:r>
            <a:r>
              <a:rPr lang="en-US" dirty="0">
                <a:latin typeface="Comic Sans MS" charset="0"/>
              </a:rPr>
              <a:t>Linguistics + generative modeling + statistical inference.</a:t>
            </a: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Modeling </a:t>
            </a:r>
            <a:r>
              <a:rPr lang="en-US" b="1" dirty="0">
                <a:latin typeface="Comic Sans MS" charset="0"/>
              </a:rPr>
              <a:t>ingredients:</a:t>
            </a:r>
            <a:r>
              <a:rPr lang="en-US" dirty="0">
                <a:latin typeface="Comic Sans MS" charset="0"/>
              </a:rPr>
              <a:t> Finite-state </a:t>
            </a:r>
            <a:r>
              <a:rPr lang="en-US" dirty="0" smtClean="0">
                <a:latin typeface="Comic Sans MS" charset="0"/>
              </a:rPr>
              <a:t>machines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smtClean="0">
                <a:latin typeface="Comic Sans MS" charset="0"/>
              </a:rPr>
              <a:t>+ graphical models.</a:t>
            </a:r>
            <a:endParaRPr lang="en-US" dirty="0">
              <a:latin typeface="Comic Sans MS" charset="0"/>
            </a:endParaRPr>
          </a:p>
          <a:p>
            <a:pPr>
              <a:spcBef>
                <a:spcPct val="50000"/>
              </a:spcBef>
            </a:pPr>
            <a:endParaRPr lang="en-US" b="1" dirty="0" smtClean="0">
              <a:latin typeface="Comic Sans MS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charset="0"/>
              </a:rPr>
              <a:t>Inference </a:t>
            </a:r>
            <a:r>
              <a:rPr lang="en-US" b="1" dirty="0">
                <a:latin typeface="Comic Sans MS" charset="0"/>
              </a:rPr>
              <a:t>ingredients: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smtClean="0">
                <a:latin typeface="Comic Sans MS" charset="0"/>
              </a:rPr>
              <a:t>Expectation Propagation (this talk). </a:t>
            </a:r>
            <a:endParaRPr lang="en-US" dirty="0"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500" y="1219200"/>
            <a:ext cx="6223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2807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Pronunciations of Novel Words (</a:t>
            </a:r>
            <a:r>
              <a:rPr lang="en-US" dirty="0" err="1" smtClean="0"/>
              <a:t>Morpho</a:t>
            </a:r>
            <a:r>
              <a:rPr lang="en-US" dirty="0" smtClean="0"/>
              <a:t>-Phonology)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62860" y="4655565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  <a:latin typeface="Cambria"/>
                <a:cs typeface="Cambria"/>
              </a:rPr>
              <a:t>dˌæmnˈeɪʃən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30157" y="4664640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mbria"/>
                <a:cs typeface="Cambria"/>
              </a:rPr>
              <a:t>rizˈajnz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1364" y="4663612"/>
            <a:ext cx="1964863" cy="842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rˌɛzɪgnˈeɪʃən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311" y="3053995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dæmnz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43847" y="3053995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rizajgnz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45054" y="3052967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mbria"/>
                <a:cs typeface="Cambria"/>
              </a:rPr>
              <a:t>rizajgn</a:t>
            </a:r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eɪʃən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28950" y="3052967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311" y="466464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????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2621" y="167760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eɪʃən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30157" y="1677600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z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31364" y="1676572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ambria"/>
                <a:cs typeface="Cambria"/>
              </a:rPr>
              <a:t>rizajgn</a:t>
            </a: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515260" y="1676572"/>
            <a:ext cx="1964863" cy="842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  <a:latin typeface="Cambria"/>
                <a:cs typeface="Cambria"/>
              </a:rPr>
              <a:t>dæmn</a:t>
            </a:r>
            <a:endParaRPr lang="en-US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64466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23879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1491891" y="2520423"/>
            <a:ext cx="1919491" cy="53254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3"/>
            <a:endCxn id="21" idx="7"/>
          </p:cNvCxnSpPr>
          <p:nvPr/>
        </p:nvCxnSpPr>
        <p:spPr>
          <a:xfrm flipH="1">
            <a:off x="1763426" y="2396994"/>
            <a:ext cx="3254479" cy="7804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>
            <a:off x="5626279" y="2520423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3"/>
          </p:cNvCxnSpPr>
          <p:nvPr/>
        </p:nvCxnSpPr>
        <p:spPr>
          <a:xfrm flipH="1">
            <a:off x="5778679" y="2395966"/>
            <a:ext cx="1540433" cy="65700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4"/>
          </p:cNvCxnSpPr>
          <p:nvPr/>
        </p:nvCxnSpPr>
        <p:spPr>
          <a:xfrm>
            <a:off x="8013796" y="2519395"/>
            <a:ext cx="0" cy="53357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5"/>
            <a:endCxn id="23" idx="1"/>
          </p:cNvCxnSpPr>
          <p:nvPr/>
        </p:nvCxnSpPr>
        <p:spPr>
          <a:xfrm>
            <a:off x="1849736" y="2396994"/>
            <a:ext cx="5383066" cy="7794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49726" y="3895790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11382" y="3904865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29193" y="3936031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975779" y="3894251"/>
            <a:ext cx="14740" cy="7597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0844" y="5794894"/>
            <a:ext cx="1371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damns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28950" y="5816934"/>
            <a:ext cx="211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damnation 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17905" y="5816934"/>
            <a:ext cx="1472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resigns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06405" y="5794894"/>
            <a:ext cx="2214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Cambria"/>
                <a:cs typeface="Cambria"/>
              </a:rPr>
              <a:t>resignation</a:t>
            </a:r>
            <a:endParaRPr lang="en-US" sz="3000" b="1" dirty="0">
              <a:latin typeface="Cambria"/>
              <a:cs typeface="Cambri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37484" y="3052967"/>
            <a:ext cx="3281250" cy="19389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How do you pronounce this word?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cs typeface="Cambria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343935" y="4315146"/>
            <a:ext cx="793549" cy="548601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9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68" grpId="0"/>
      <p:bldP spid="69" grpId="0"/>
      <p:bldP spid="70" grpId="0"/>
      <p:bldP spid="71" grpId="0"/>
      <p:bldP spid="72" grpId="0" animBg="1"/>
    </p:bldLst>
  </p:timing>
</p:sld>
</file>

<file path=ppt/theme/theme1.xml><?xml version="1.0" encoding="utf-8"?>
<a:theme xmlns:a="http://schemas.openxmlformats.org/drawingml/2006/main" name="JHU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9845</TotalTime>
  <Words>5153</Words>
  <Application>Microsoft Macintosh PowerPoint</Application>
  <PresentationFormat>On-screen Show (4:3)</PresentationFormat>
  <Paragraphs>1793</Paragraphs>
  <Slides>53</Slides>
  <Notes>47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JHU Theme</vt:lpstr>
      <vt:lpstr>Penalized EP for Graphical Models Over Strings</vt:lpstr>
      <vt:lpstr>Natural Language is Built from Words</vt:lpstr>
      <vt:lpstr>Can store info about each word in a table</vt:lpstr>
      <vt:lpstr>Problem: Too Many Words! </vt:lpstr>
      <vt:lpstr>Solution: Don’t model every cell separately</vt:lpstr>
      <vt:lpstr>Can store info about each word in a table</vt:lpstr>
      <vt:lpstr>Can store info about each word in a table</vt:lpstr>
      <vt:lpstr>Can store info about each word in a table</vt:lpstr>
      <vt:lpstr>Predicting Pronunciations of Novel Words (Morpho-Phonology)</vt:lpstr>
      <vt:lpstr>Predicting Pronunciations of Novel Words (Morpho-Phonology)</vt:lpstr>
      <vt:lpstr>Graphical Models over Strings </vt:lpstr>
      <vt:lpstr>Zooming in on a WFSA</vt:lpstr>
      <vt:lpstr>Log-Linear Approximation</vt:lpstr>
      <vt:lpstr>PowerPoint Presentation</vt:lpstr>
      <vt:lpstr>FSA Approx. = Moment Matching</vt:lpstr>
      <vt:lpstr>Deterministic Machine q</vt:lpstr>
      <vt:lpstr>Gradient-Based Minimization</vt:lpstr>
      <vt:lpstr>Extracting Feature Counts</vt:lpstr>
      <vt:lpstr>Extracting Feature Counts</vt:lpstr>
      <vt:lpstr>Extracting Feature Counts</vt:lpstr>
      <vt:lpstr>Extracting Feature Counts</vt:lpstr>
      <vt:lpstr>Extracting Feature Counts</vt:lpstr>
      <vt:lpstr>Does q need a lot of features?</vt:lpstr>
      <vt:lpstr>Variable Order Approximations</vt:lpstr>
      <vt:lpstr>Variable Order Approximations</vt:lpstr>
      <vt:lpstr>Graphical Models over Strings</vt:lpstr>
      <vt:lpstr>Belief Propagation (BP) in a Nutshell</vt:lpstr>
      <vt:lpstr>Belief Propagation (BP) in a Nutshell</vt:lpstr>
      <vt:lpstr>Belief Propagation (BP) in a Nutshell</vt:lpstr>
      <vt:lpstr>Computing Marginal Beliefs</vt:lpstr>
      <vt:lpstr>Computing Marginal Beliefs</vt:lpstr>
      <vt:lpstr>Belief Propagation (BP) in a Nutshell</vt:lpstr>
      <vt:lpstr>Computing Marginal Beliefs</vt:lpstr>
      <vt:lpstr>Computing Marginal Beliefs</vt:lpstr>
      <vt:lpstr>Computing Marginal Beliefs</vt:lpstr>
      <vt:lpstr>Computing Marginal Beliefs</vt:lpstr>
      <vt:lpstr>BP over String-Valued Variables </vt:lpstr>
      <vt:lpstr>BP over String-Valued Variables </vt:lpstr>
      <vt:lpstr>BP over String-Valued Variables </vt:lpstr>
      <vt:lpstr>BP over String-Valued Variables </vt:lpstr>
      <vt:lpstr>BP over String-Valued Variables </vt:lpstr>
      <vt:lpstr>Expectation Propagation (EP) in a Nutshell</vt:lpstr>
      <vt:lpstr>Expectation Propagation (EP) in a Nutshell</vt:lpstr>
      <vt:lpstr>Expectation Propagation (EP) in a Nutshell</vt:lpstr>
      <vt:lpstr>Expectation Propagation (EP) in a Nutshell</vt:lpstr>
      <vt:lpstr>Expectation Propagation (EP) in a Nutshell</vt:lpstr>
      <vt:lpstr>EP In a Nutshell</vt:lpstr>
      <vt:lpstr>How to approximate a message?</vt:lpstr>
      <vt:lpstr>How to approximate?</vt:lpstr>
      <vt:lpstr>Expectation Propagation: The Details</vt:lpstr>
      <vt:lpstr>EP: An Overview</vt:lpstr>
      <vt:lpstr>Results</vt:lpstr>
      <vt:lpstr>Fin</vt:lpstr>
    </vt:vector>
  </TitlesOfParts>
  <Company>Human Language Technology Center of Excellence,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Deck</dc:title>
  <dc:creator>Benjamin Van Durme</dc:creator>
  <cp:lastModifiedBy>Ryan Cotterell</cp:lastModifiedBy>
  <cp:revision>368</cp:revision>
  <cp:lastPrinted>2015-05-29T01:35:20Z</cp:lastPrinted>
  <dcterms:created xsi:type="dcterms:W3CDTF">2014-05-05T18:24:13Z</dcterms:created>
  <dcterms:modified xsi:type="dcterms:W3CDTF">2015-06-02T15:25:01Z</dcterms:modified>
</cp:coreProperties>
</file>