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79"/>
  </p:notesMasterIdLst>
  <p:handoutMasterIdLst>
    <p:handoutMasterId r:id="rId80"/>
  </p:handoutMasterIdLst>
  <p:sldIdLst>
    <p:sldId id="340" r:id="rId3"/>
    <p:sldId id="393" r:id="rId4"/>
    <p:sldId id="407" r:id="rId5"/>
    <p:sldId id="408" r:id="rId6"/>
    <p:sldId id="433" r:id="rId7"/>
    <p:sldId id="409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271" r:id="rId18"/>
    <p:sldId id="272" r:id="rId19"/>
    <p:sldId id="394" r:id="rId20"/>
    <p:sldId id="449" r:id="rId21"/>
    <p:sldId id="387" r:id="rId22"/>
    <p:sldId id="371" r:id="rId23"/>
    <p:sldId id="362" r:id="rId24"/>
    <p:sldId id="367" r:id="rId25"/>
    <p:sldId id="370" r:id="rId26"/>
    <p:sldId id="396" r:id="rId27"/>
    <p:sldId id="385" r:id="rId28"/>
    <p:sldId id="446" r:id="rId29"/>
    <p:sldId id="286" r:id="rId30"/>
    <p:sldId id="420" r:id="rId31"/>
    <p:sldId id="421" r:id="rId32"/>
    <p:sldId id="422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3" r:id="rId42"/>
    <p:sldId id="432" r:id="rId43"/>
    <p:sldId id="306" r:id="rId44"/>
    <p:sldId id="389" r:id="rId45"/>
    <p:sldId id="405" r:id="rId46"/>
    <p:sldId id="333" r:id="rId47"/>
    <p:sldId id="334" r:id="rId48"/>
    <p:sldId id="444" r:id="rId49"/>
    <p:sldId id="390" r:id="rId50"/>
    <p:sldId id="339" r:id="rId51"/>
    <p:sldId id="337" r:id="rId52"/>
    <p:sldId id="381" r:id="rId53"/>
    <p:sldId id="277" r:id="rId54"/>
    <p:sldId id="278" r:id="rId55"/>
    <p:sldId id="356" r:id="rId56"/>
    <p:sldId id="345" r:id="rId57"/>
    <p:sldId id="346" r:id="rId58"/>
    <p:sldId id="347" r:id="rId59"/>
    <p:sldId id="350" r:id="rId60"/>
    <p:sldId id="351" r:id="rId61"/>
    <p:sldId id="352" r:id="rId62"/>
    <p:sldId id="353" r:id="rId63"/>
    <p:sldId id="354" r:id="rId64"/>
    <p:sldId id="348" r:id="rId65"/>
    <p:sldId id="279" r:id="rId66"/>
    <p:sldId id="344" r:id="rId67"/>
    <p:sldId id="447" r:id="rId68"/>
    <p:sldId id="448" r:id="rId69"/>
    <p:sldId id="391" r:id="rId70"/>
    <p:sldId id="357" r:id="rId71"/>
    <p:sldId id="358" r:id="rId72"/>
    <p:sldId id="383" r:id="rId73"/>
    <p:sldId id="377" r:id="rId74"/>
    <p:sldId id="359" r:id="rId75"/>
    <p:sldId id="375" r:id="rId76"/>
    <p:sldId id="392" r:id="rId77"/>
    <p:sldId id="378" r:id="rId78"/>
  </p:sldIdLst>
  <p:sldSz cx="9144000" cy="6858000" type="screen4x3"/>
  <p:notesSz cx="6858000" cy="9144000"/>
  <p:embeddedFontLst>
    <p:embeddedFont>
      <p:font typeface="宋体" panose="02010600030101010101" pitchFamily="2" charset="-122"/>
      <p:regular r:id="rId81"/>
    </p:embeddedFont>
    <p:embeddedFont>
      <p:font typeface="Comic Sans MS" panose="030F0702030302020204" pitchFamily="66" charset="0"/>
      <p:regular r:id="rId82"/>
      <p:bold r:id="rId83"/>
      <p:italic r:id="rId84"/>
      <p:boldItalic r:id="rId85"/>
    </p:embeddedFon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Cambria" panose="02040503050406030204" pitchFamily="18" charset="0"/>
      <p:regular r:id="rId90"/>
      <p:bold r:id="rId91"/>
      <p:italic r:id="rId92"/>
      <p:boldItalic r:id="rId93"/>
    </p:embeddedFont>
    <p:embeddedFont>
      <p:font typeface="Verdana" panose="020B0604030504040204" pitchFamily="34" charset="0"/>
      <p:regular r:id="rId94"/>
      <p:bold r:id="rId95"/>
      <p:italic r:id="rId96"/>
      <p:boldItalic r:id="rId9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AED"/>
    <a:srgbClr val="E013FF"/>
    <a:srgbClr val="FFFFFF"/>
    <a:srgbClr val="E2ECFF"/>
    <a:srgbClr val="6886FF"/>
    <a:srgbClr val="0C0A70"/>
    <a:srgbClr val="2833D1"/>
    <a:srgbClr val="2D5BE5"/>
    <a:srgbClr val="A1F2F2"/>
    <a:srgbClr val="A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5669D-EFB8-4655-B2A1-6BCE53C4A35B}">
  <a:tblStyle styleId="{A015669D-EFB8-4655-B2A1-6BCE53C4A35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45EBFAD-3613-4495-B32B-4452E88ADCDB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3" autoAdjust="0"/>
    <p:restoredTop sz="69818" autoAdjust="0"/>
  </p:normalViewPr>
  <p:slideViewPr>
    <p:cSldViewPr snapToGrid="0" snapToObjects="1">
      <p:cViewPr varScale="1">
        <p:scale>
          <a:sx n="58" d="100"/>
          <a:sy n="58" d="100"/>
        </p:scale>
        <p:origin x="214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6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97" Type="http://schemas.openxmlformats.org/officeDocument/2006/relationships/font" Target="fonts/font17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7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2.fntdata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85" Type="http://schemas.openxmlformats.org/officeDocument/2006/relationships/font" Target="fonts/font5.fntdata"/><Relationship Id="rId93" Type="http://schemas.openxmlformats.org/officeDocument/2006/relationships/font" Target="fonts/font13.fntdata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2001-2828-B646-A1DB-0A8973F884C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F4B05-D591-4944-9B67-6D0C23F9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5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/>
            </a:lvl1pPr>
            <a:lvl2pPr marL="0" marR="0" indent="0" algn="l" rtl="0">
              <a:spcBef>
                <a:spcPts val="0"/>
              </a:spcBef>
              <a:defRPr sz="11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1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1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1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1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1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1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1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7299063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63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2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r>
              <a:rPr lang="en-US" baseline="0" dirty="0" smtClean="0"/>
              <a:t> from graphical model over discrete valued variable </a:t>
            </a:r>
            <a:r>
              <a:rPr lang="en-US" baseline="0" dirty="0" smtClean="0">
                <a:sym typeface="Wingdings"/>
              </a:rPr>
              <a:t> string valued random variable   They are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Relation: that’s where</a:t>
            </a:r>
            <a:r>
              <a:rPr lang="en-US" baseline="0" dirty="0" smtClean="0"/>
              <a:t> you model with graphical: model interaction between many strings</a:t>
            </a:r>
          </a:p>
          <a:p>
            <a:r>
              <a:rPr lang="en-US" baseline="0" dirty="0" smtClean="0"/>
              <a:t>Relate each relation with a specific task</a:t>
            </a:r>
          </a:p>
          <a:p>
            <a:r>
              <a:rPr lang="en-US" baseline="0" dirty="0" smtClean="0"/>
              <a:t>Mention only applications and animate each item on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6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Any </a:t>
            </a:r>
            <a:r>
              <a:rPr lang="en-US" baseline="0" dirty="0" smtClean="0"/>
              <a:t>string to any string, unbounded </a:t>
            </a:r>
            <a:r>
              <a:rPr lang="en-US" baseline="0" dirty="0" smtClean="0"/>
              <a:t>length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04401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970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 baseline="0" dirty="0"/>
              <a:t>Before we get to a concrete example, I’d like to briefly introduce factor graph: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baseline="0" dirty="0">
                <a:solidFill>
                  <a:schemeClr val="dk2"/>
                </a:solidFill>
              </a:rPr>
              <a:t>Nodes: still represent variables. encoding the possible values and the corresponding probability of variables.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baseline="0" dirty="0">
                <a:solidFill>
                  <a:schemeClr val="dk2"/>
                </a:solidFill>
              </a:rPr>
              <a:t>Factors: scoring functions encode constraints. Usually represented by CPT in discrete case.</a:t>
            </a:r>
          </a:p>
          <a:p>
            <a:pPr marL="0" marR="0" lvl="0" indent="0" algn="l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 baseline="0" dirty="0">
                <a:solidFill>
                  <a:schemeClr val="dk1"/>
                </a:solidFill>
              </a:rPr>
              <a:t>A graph representing the </a:t>
            </a:r>
            <a:r>
              <a:rPr lang="en" sz="1100" b="0" i="1" u="none" strike="noStrike" cap="none" baseline="0" dirty="0">
                <a:solidFill>
                  <a:srgbClr val="FF0000"/>
                </a:solidFill>
              </a:rPr>
              <a:t>factorization</a:t>
            </a:r>
            <a:r>
              <a:rPr lang="en" sz="1100" b="0" i="0" u="none" strike="noStrike" cap="none" baseline="0" dirty="0">
                <a:solidFill>
                  <a:schemeClr val="dk1"/>
                </a:solidFill>
              </a:rPr>
              <a:t> of a function. The score of the whole graph configuration can be decomposed into the product of all the factors.</a:t>
            </a:r>
          </a:p>
        </p:txBody>
      </p:sp>
    </p:spTree>
    <p:extLst>
      <p:ext uri="{BB962C8B-B14F-4D97-AF65-F5344CB8AC3E}">
        <p14:creationId xmlns:p14="http://schemas.microsoft.com/office/powerpoint/2010/main" val="2954442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 baseline="0" dirty="0"/>
              <a:t>Before we get to a concrete example, I’d like to briefly introduce factor graph: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baseline="0" dirty="0">
                <a:solidFill>
                  <a:schemeClr val="dk2"/>
                </a:solidFill>
              </a:rPr>
              <a:t>Nodes: still represent variables. encoding the possible values and the corresponding probability of variables.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baseline="0" dirty="0">
                <a:solidFill>
                  <a:schemeClr val="dk2"/>
                </a:solidFill>
              </a:rPr>
              <a:t>Factors: scoring functions encode constraints. Usually represented by CPT in discrete case.</a:t>
            </a:r>
          </a:p>
          <a:p>
            <a:pPr marL="0" marR="0" lvl="0" indent="0" algn="l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 baseline="0" dirty="0">
                <a:solidFill>
                  <a:schemeClr val="dk1"/>
                </a:solidFill>
              </a:rPr>
              <a:t>A graph representing the </a:t>
            </a:r>
            <a:r>
              <a:rPr lang="en" sz="1100" b="0" i="1" u="none" strike="noStrike" cap="none" baseline="0" dirty="0">
                <a:solidFill>
                  <a:srgbClr val="FF0000"/>
                </a:solidFill>
              </a:rPr>
              <a:t>factorization</a:t>
            </a:r>
            <a:r>
              <a:rPr lang="en" sz="1100" b="0" i="0" u="none" strike="noStrike" cap="none" baseline="0" dirty="0">
                <a:solidFill>
                  <a:schemeClr val="dk1"/>
                </a:solidFill>
              </a:rPr>
              <a:t> of a function. The score of the whole graph configuration can be decomposed into the product of all the factors.</a:t>
            </a:r>
          </a:p>
        </p:txBody>
      </p:sp>
    </p:spTree>
    <p:extLst>
      <p:ext uri="{BB962C8B-B14F-4D97-AF65-F5344CB8AC3E}">
        <p14:creationId xmlns:p14="http://schemas.microsoft.com/office/powerpoint/2010/main" val="113199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186435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hape 1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0" name="Shape 1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93969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(7/28/15 15:35) -----</a:t>
            </a:r>
          </a:p>
          <a:p>
            <a:r>
              <a:rPr lang="en-US"/>
              <a:t>Orthography and phonology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591EBD3-C39C-A744-A44F-A5876F2FF7B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0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hape 1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0" name="Shape 1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471604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hape 1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0" name="Shape 1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68281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94536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928673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46418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812614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180028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124306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813222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8" name="Shape 1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en-US" sz="1100" b="0" i="0" u="none" strike="noStrike" cap="none" baseline="0" dirty="0" smtClean="0"/>
              <a:t>Challenge: you cannot try every possible value of the latent variables, and it’s a joint decision. Have to design some smarter way.</a:t>
            </a:r>
          </a:p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en-US" sz="1100" b="0" i="0" u="none" strike="noStrike" cap="none" baseline="0" dirty="0" smtClean="0"/>
              <a:t>TACL BP, NAACL EP, all approximate.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Q: </a:t>
            </a:r>
            <a:r>
              <a:rPr lang="en" dirty="0" smtClean="0"/>
              <a:t>can we do exact inference?  Answer: if we stick to 1-best and not marginal inference, then we can use DD, which is exact if it terminates, even though it’s maximizing over an infinite space owing to unbounded string length (</a:t>
            </a:r>
            <a:r>
              <a:rPr lang="en-US" dirty="0" smtClean="0"/>
              <a:t>Note that </a:t>
            </a:r>
            <a:r>
              <a:rPr lang="en" dirty="0" smtClean="0"/>
              <a:t>MAP inference under this</a:t>
            </a:r>
            <a:r>
              <a:rPr lang="en" baseline="0" dirty="0" smtClean="0"/>
              <a:t> setting </a:t>
            </a:r>
            <a:r>
              <a:rPr lang="en" dirty="0" smtClean="0"/>
              <a:t>can't be done by ILP or even by brute force, because the strings are unbounded.  Indeed, the inference problem is undecidable in general).</a:t>
            </a:r>
            <a:endParaRPr sz="1100" b="0" i="0" u="none" strike="noStrike" cap="none" baseline="0" dirty="0"/>
          </a:p>
        </p:txBody>
      </p:sp>
    </p:spTree>
    <p:extLst>
      <p:ext uri="{BB962C8B-B14F-4D97-AF65-F5344CB8AC3E}">
        <p14:creationId xmlns:p14="http://schemas.microsoft.com/office/powerpoint/2010/main" val="275707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591EBD3-C39C-A744-A44F-A5876F2FF7B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094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Shape 20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5" name="Shape 20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 baseline="0" dirty="0"/>
              <a:t>Messages from different factors don’t agree.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 baseline="0" dirty="0"/>
              <a:t>Majority vote </a:t>
            </a:r>
            <a:r>
              <a:rPr lang="en-US" sz="1100" b="0" i="0" u="none" strike="noStrike" cap="none" baseline="0" dirty="0" smtClean="0"/>
              <a:t>would not necessarily give the best answer </a:t>
            </a:r>
            <a:endParaRPr lang="en" sz="1100" b="0" i="0" u="none" strike="noStrike" cap="none" baseline="0" dirty="0"/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baseline="0" dirty="0" smtClean="0"/>
              <a:t>Computationally prohibitive to get marginal distribution on a high-degree node.</a:t>
            </a:r>
            <a:endParaRPr lang="en" sz="1100" b="0" i="0" u="none" strike="noStrike" cap="none" baseline="0" dirty="0"/>
          </a:p>
        </p:txBody>
      </p:sp>
    </p:spTree>
    <p:extLst>
      <p:ext uri="{BB962C8B-B14F-4D97-AF65-F5344CB8AC3E}">
        <p14:creationId xmlns:p14="http://schemas.microsoft.com/office/powerpoint/2010/main" val="2833761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38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r>
              <a:rPr lang="en-US" baseline="0" dirty="0" smtClean="0"/>
              <a:t> the high-degree nodes into several independent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, make copies, optimize the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 separately and force consensus among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 by communicating.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decompose the problem: we choose this way for this particular problem, each surface form got to choose their own stem and suffix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r>
              <a:rPr lang="en-US" baseline="0" dirty="0" smtClean="0"/>
              <a:t> the high-degree nodes into several independent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, make copies, optimize the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 separately and force consensus among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 by communicating.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decompose the problem: we choose this way for this particular problem, each surface form got to choose their own stem and suffix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want to communicate this message. But how?</a:t>
            </a:r>
          </a:p>
          <a:p>
            <a:endParaRPr lang="en-US" dirty="0" smtClean="0"/>
          </a:p>
          <a:p>
            <a:r>
              <a:rPr lang="en-US" dirty="0" smtClean="0"/>
              <a:t>Thought bubbles: add weights,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want to </a:t>
            </a:r>
            <a:r>
              <a:rPr lang="en-US" dirty="0" smtClean="0"/>
              <a:t>listen to each other’s messages. </a:t>
            </a:r>
            <a:r>
              <a:rPr lang="en-US" dirty="0" smtClean="0"/>
              <a:t>But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282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want to communicate this message. But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Heuristic for expanding active set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</a:t>
            </a:r>
            <a:r>
              <a:rPr lang="en" dirty="0" smtClean="0"/>
              <a:t>e have infinitely many dual var</a:t>
            </a:r>
            <a:r>
              <a:rPr lang="en-US" dirty="0" err="1" smtClean="0"/>
              <a:t>iable</a:t>
            </a:r>
            <a:r>
              <a:rPr lang="en" dirty="0" smtClean="0"/>
              <a:t>s (Lagrange multipliers), and we let more and more of them move away from 0 as needed until we get agreement, but only finitely many</a:t>
            </a:r>
            <a:r>
              <a:rPr lang="en-US" dirty="0" smtClean="0"/>
              <a:t> (correspond</a:t>
            </a:r>
            <a:r>
              <a:rPr lang="en-US" baseline="0" dirty="0" smtClean="0"/>
              <a:t> to </a:t>
            </a:r>
            <a:r>
              <a:rPr lang="en-US" dirty="0" smtClean="0"/>
              <a:t>disagreed substring</a:t>
            </a:r>
            <a:r>
              <a:rPr lang="en-US" baseline="0" dirty="0" smtClean="0"/>
              <a:t> features</a:t>
            </a:r>
            <a:r>
              <a:rPr lang="en-US" dirty="0" smtClean="0"/>
              <a:t>)</a:t>
            </a:r>
            <a:r>
              <a:rPr lang="en" dirty="0" smtClean="0"/>
              <a:t> are nonzero at each step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Show the weights in this picture. Tie</a:t>
            </a:r>
            <a:r>
              <a:rPr lang="en-US" altLang="zh-CN" baseline="0" dirty="0" smtClean="0"/>
              <a:t> to dual variable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Remind</a:t>
            </a:r>
            <a:r>
              <a:rPr lang="en-US" altLang="zh-CN" baseline="0" dirty="0" smtClean="0"/>
              <a:t> why we need active </a:t>
            </a:r>
            <a:r>
              <a:rPr lang="en-US" altLang="zh-CN" baseline="0" dirty="0" smtClean="0"/>
              <a:t>set</a:t>
            </a:r>
          </a:p>
          <a:p>
            <a:r>
              <a:rPr lang="en-US" baseline="0" dirty="0" smtClean="0"/>
              <a:t>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7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591EBD3-C39C-A744-A44F-A5876F2FF7B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09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886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21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5217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00587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811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1864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6535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541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699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55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accounts </a:t>
            </a:r>
            <a:r>
              <a:rPr lang="en-US" dirty="0" smtClean="0"/>
              <a:t>for </a:t>
            </a:r>
            <a:r>
              <a:rPr lang="en-US" dirty="0" smtClean="0"/>
              <a:t>the difference between the observed data and the </a:t>
            </a:r>
            <a:r>
              <a:rPr lang="en-US" dirty="0" smtClean="0"/>
              <a:t>prediction with </a:t>
            </a:r>
            <a:r>
              <a:rPr lang="en-US" dirty="0" smtClean="0"/>
              <a:t>Gaussian noise, which allows for a bit of wiggle room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591EBD3-C39C-A744-A44F-A5876F2FF7B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53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9130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8074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870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305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4332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69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model</a:t>
            </a:r>
            <a:r>
              <a:rPr lang="en-US" baseline="0" dirty="0" smtClean="0"/>
              <a:t> 1, exercise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189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Infeasible</a:t>
            </a:r>
            <a:r>
              <a:rPr lang="en-US" baseline="0" dirty="0" smtClean="0"/>
              <a:t> to do exact marginal inference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err="1" smtClean="0"/>
              <a:t>Enphasize</a:t>
            </a:r>
            <a:r>
              <a:rPr lang="en-US" baseline="0" dirty="0" smtClean="0"/>
              <a:t> the hardness of our problem, undicidable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58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phonology students infer these latent variables.(but it's not as easy as it looks).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about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as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 Meeting Notes (7/29/15 06:39) 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phonology is noise process that distorts strings rather than distorts numbers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05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 Meeting Notes (7/28/15 15:58) 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</a:t>
            </a:r>
            <a:r>
              <a:rPr lang="e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resign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ation</a:t>
            </a:r>
            <a:r>
              <a:rPr lang="e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put the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ation</a:t>
            </a:r>
            <a:r>
              <a:rPr lang="e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on something. Simplification to make it easier to pronounce</a:t>
            </a:r>
          </a:p>
        </p:txBody>
      </p:sp>
      <p:sp>
        <p:nvSpPr>
          <p:cNvPr id="677" name="Shape 6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19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4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1" y="2867800"/>
            <a:ext cx="85205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mbria"/>
              <a:buNone/>
              <a:defRPr sz="44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49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346369" y="5941391"/>
            <a:ext cx="3110400" cy="12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7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0252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1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BE82CA-8883-6845-BA83-22C64B6D27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25FC2-0549-6E43-A78B-81E28C78D0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university.logo.small.horizontal.blue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62" y="3607676"/>
            <a:ext cx="6194090" cy="25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9A3998-3DA4-AE49-AB96-DFFE2E15AD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7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6CEA81-0D2B-EB49-8F5D-501C222237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D2390-1410-BA46-8722-0F5A6BDEB7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7E99A1-510D-464D-8AEF-92AFC81A25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13D44-7F41-7544-994B-5AE41C38D2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6414C-DC26-0F43-BC2D-78479913E6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74EB9-AB52-7644-8162-48E91E5E4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6ECAF-2EB7-DB47-BEC8-FD05421B9B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3E00-4D5C-C74E-9C55-72F1C3B9E2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7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087AE7-F53D-6443-9007-A30B18D8B1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ACDA1-45D0-4146-AE69-40AAC188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5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BC075-8981-174F-9EEA-7C7F8C2CF4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2EE75-9451-C64D-B270-07D48A9FE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0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38DC5-FE67-2F46-A04F-22B36F0D42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B3EAD-C379-2348-AD7D-B5E1C3E039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1E03E5-7B02-914F-82BA-A0A9A8DEAB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C0148-8F41-D247-8546-A86EA31B8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5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257747-FB65-8341-AEC7-C939EA9FA5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E1FFE-23AE-904B-A539-50A8C94D71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3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30030-497C-0149-A35A-3554152081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020E-5E33-B446-8494-584D4EE020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7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E31E-208D-F749-8631-22DA1AAF3A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020E-5E33-B446-8494-584D4EE020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2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720DD-8E3F-564F-965B-237A0FD293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020E-5E33-B446-8494-584D4EE020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1" y="740801"/>
            <a:ext cx="2807999" cy="100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1" y="1852800"/>
            <a:ext cx="2807999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7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1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1" y="3737433"/>
            <a:ext cx="4045199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965434"/>
            <a:ext cx="3837000" cy="492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1" y="1474833"/>
            <a:ext cx="8520599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1" y="4202967"/>
            <a:ext cx="8520599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950E479-8C52-7E48-8805-3CFD1B525BBB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10/2/2015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53020E-5E33-B446-8494-584D4EE020B3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5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ambria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1"/>
          <p:cNvSpPr txBox="1">
            <a:spLocks/>
          </p:cNvSpPr>
          <p:nvPr/>
        </p:nvSpPr>
        <p:spPr>
          <a:xfrm>
            <a:off x="848800" y="1803400"/>
            <a:ext cx="7735500" cy="1175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  <a:defRPr sz="44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l">
              <a:buClr>
                <a:schemeClr val="dk2"/>
              </a:buClr>
              <a:buSzPct val="25000"/>
              <a:buFont typeface="Arial"/>
              <a:buNone/>
            </a:pPr>
            <a:r>
              <a:rPr lang="en" sz="3600" b="1" dirty="0" smtClean="0">
                <a:solidFill>
                  <a:srgbClr val="000000"/>
                </a:solidFill>
              </a:rPr>
              <a:t>Dual Decomposition Inference for Graphical Models over Strings </a:t>
            </a:r>
            <a:endParaRPr lang="en" sz="3600" b="1" dirty="0">
              <a:solidFill>
                <a:srgbClr val="000000"/>
              </a:solidFill>
            </a:endParaRPr>
          </a:p>
        </p:txBody>
      </p:sp>
      <p:sp>
        <p:nvSpPr>
          <p:cNvPr id="7" name="Shape 62"/>
          <p:cNvSpPr txBox="1">
            <a:spLocks/>
          </p:cNvSpPr>
          <p:nvPr/>
        </p:nvSpPr>
        <p:spPr>
          <a:xfrm>
            <a:off x="4203635" y="3532909"/>
            <a:ext cx="4120605" cy="2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1pPr>
            <a:lvl2pPr marL="742950" marR="0" indent="-107950" algn="l" rtl="0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2pPr>
            <a:lvl3pPr marL="1143000" marR="0" indent="-76200" algn="l" rtl="0">
              <a:lnSpc>
                <a:spcPct val="115000"/>
              </a:lnSpc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3pPr>
            <a:lvl4pPr marL="16002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4pPr>
            <a:lvl5pPr marL="20574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5pPr>
            <a:lvl6pPr marL="25146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2600" b="1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Nanyun</a:t>
            </a:r>
            <a:r>
              <a:rPr lang="en-US" sz="2600" b="1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(Violet)</a:t>
            </a:r>
            <a:r>
              <a:rPr lang="en" sz="2600" b="1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Peng</a:t>
            </a:r>
            <a:endParaRPr lang="en-US" sz="2600" b="1" dirty="0" smtClean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2600" dirty="0" smtClean="0">
                <a:solidFill>
                  <a:srgbClr val="666666"/>
                </a:solidFill>
              </a:rPr>
              <a:t>Ryan Cotterell</a:t>
            </a:r>
            <a:endParaRPr lang="en-US" sz="2600" dirty="0" smtClean="0">
              <a:solidFill>
                <a:srgbClr val="66666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2600" dirty="0" smtClean="0">
                <a:solidFill>
                  <a:srgbClr val="666666"/>
                </a:solidFill>
              </a:rPr>
              <a:t> Jason Eisner</a:t>
            </a:r>
            <a:endParaRPr lang="en-US" sz="2600" dirty="0" smtClean="0">
              <a:solidFill>
                <a:srgbClr val="66666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lang="en-US" sz="2600" b="1" dirty="0">
              <a:solidFill>
                <a:srgbClr val="66666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zh-CN" altLang="zh-CN" sz="2600" i="1" dirty="0" smtClean="0">
                <a:solidFill>
                  <a:srgbClr val="666666"/>
                </a:solidFill>
              </a:rPr>
              <a:t>J</a:t>
            </a:r>
            <a:r>
              <a:rPr lang="en-US" altLang="zh-CN" sz="2600" i="1" dirty="0" err="1" smtClean="0">
                <a:solidFill>
                  <a:srgbClr val="666666"/>
                </a:solidFill>
              </a:rPr>
              <a:t>ohns</a:t>
            </a:r>
            <a:r>
              <a:rPr lang="zh-CN" altLang="en-US" sz="2600" i="1" dirty="0" smtClean="0">
                <a:solidFill>
                  <a:srgbClr val="666666"/>
                </a:solidFill>
              </a:rPr>
              <a:t> </a:t>
            </a:r>
            <a:r>
              <a:rPr lang="en-US" altLang="zh-CN" sz="2600" i="1" dirty="0" smtClean="0">
                <a:solidFill>
                  <a:srgbClr val="666666"/>
                </a:solidFill>
              </a:rPr>
              <a:t>Hopkins</a:t>
            </a:r>
            <a:r>
              <a:rPr lang="zh-CN" altLang="en-US" sz="2600" i="1" dirty="0" smtClean="0">
                <a:solidFill>
                  <a:srgbClr val="666666"/>
                </a:solidFill>
              </a:rPr>
              <a:t> </a:t>
            </a:r>
            <a:r>
              <a:rPr lang="en-US" altLang="zh-CN" sz="2600" i="1" dirty="0" smtClean="0">
                <a:solidFill>
                  <a:srgbClr val="666666"/>
                </a:solidFill>
              </a:rPr>
              <a:t>University</a:t>
            </a:r>
            <a:r>
              <a:rPr lang="en" sz="2600" b="1" dirty="0" smtClean="0">
                <a:solidFill>
                  <a:srgbClr val="666666"/>
                </a:solidFill>
              </a:rPr>
              <a:t> </a:t>
            </a:r>
            <a:endParaRPr lang="en" sz="2600" b="1" dirty="0">
              <a:solidFill>
                <a:srgbClr val="6666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9578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Phonological Exercise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14118" y="32420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1700" y="32531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7814" y="32577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4405" y="32282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0357" y="35780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3457" y="39473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811" y="28026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1133" y="28180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1343" y="28180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2738" y="28354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29873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86774" y="32340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94975" y="32536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1507" y="35985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9089" y="36096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55203" y="36142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2364" y="36102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2455" y="39349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037" y="39460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66151" y="39506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3312" y="39465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8372" y="43199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9280" y="46893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9165" y="42845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2851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711" y="46229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4407" y="46386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71004" y="2306230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71320" y="1864871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37459" y="1889487"/>
            <a:ext cx="123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Ø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07797" y="1900554"/>
            <a:ext cx="63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48419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8717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13563" y="320276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20276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6279" y="32685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3121" y="3644610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539" y="4028907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22875" y="4715813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3808" y="438873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80504" y="1285473"/>
            <a:ext cx="146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Suffixes 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28272" y="4341494"/>
            <a:ext cx="1178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Stems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5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Phonological Exercise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14118" y="32420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1700" y="32531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7814" y="32577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4405" y="32282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3457" y="39473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811" y="28026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1133" y="28180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1343" y="28180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2738" y="28354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29873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86774" y="32340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94975" y="32536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1507" y="35985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9089" y="36096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55203" y="36142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2364" y="36102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2455" y="39349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037" y="39460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66151" y="39506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3312" y="39465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8372" y="43199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9280" y="46893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31583" y="4273497"/>
            <a:ext cx="957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b="1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b="1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99165" y="42845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279" y="4289182"/>
            <a:ext cx="1055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b="1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b="1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b="1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b="1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2851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711" y="46229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98293" y="4634046"/>
            <a:ext cx="10322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b="1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b="1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b="1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b="1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64407" y="46386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1568" y="4634603"/>
            <a:ext cx="1017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b="1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b="1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b="1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b="1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71004" y="2306230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71320" y="1864871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37459" y="1889487"/>
            <a:ext cx="123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Ø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07797" y="1900554"/>
            <a:ext cx="63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48419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8717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13563" y="320276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20276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6279" y="32685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3121" y="3644610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539" y="4028907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22875" y="4715813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3808" y="438873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00860" y="5478420"/>
            <a:ext cx="2733441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000" kern="1200" dirty="0" smtClean="0">
                <a:solidFill>
                  <a:prstClr val="black"/>
                </a:solidFill>
                <a:latin typeface="Comic Sans MS"/>
                <a:ea typeface="ＭＳ Ｐゴシック" charset="0"/>
                <a:cs typeface="Comic Sans MS"/>
              </a:rPr>
              <a:t>Prediction!</a:t>
            </a:r>
            <a:endParaRPr lang="en-US" sz="4000" kern="1200" dirty="0">
              <a:solidFill>
                <a:prstClr val="black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40357" y="35780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80504" y="1285473"/>
            <a:ext cx="146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Suffixes 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328272" y="4341494"/>
            <a:ext cx="1178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Stems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28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 of Phonology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8163" y="1469458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500" kern="1200" dirty="0" err="1">
                <a:solidFill>
                  <a:srgbClr val="37AAED"/>
                </a:solidFill>
                <a:latin typeface="Calibri"/>
              </a:rPr>
              <a:t>tɔk</a:t>
            </a:r>
            <a:endParaRPr lang="en-US" sz="4500" kern="12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97427" y="1469458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5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/>
              </a:rPr>
              <a:t>s</a:t>
            </a:r>
            <a:endParaRPr lang="en-US" sz="4500" kern="1200" dirty="0">
              <a:solidFill>
                <a:srgbClr val="9C0001">
                  <a:lumMod val="60000"/>
                  <a:lumOff val="40000"/>
                </a:srgb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7260" y="2880959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500" kern="1200" dirty="0" err="1" smtClean="0">
                <a:solidFill>
                  <a:srgbClr val="37AAED"/>
                </a:solidFill>
                <a:latin typeface="Calibri"/>
              </a:rPr>
              <a:t>tɔk</a:t>
            </a:r>
            <a:r>
              <a:rPr lang="en-US" sz="4500" kern="1200" dirty="0" err="1" smtClean="0">
                <a:solidFill>
                  <a:srgbClr val="FF2B2C"/>
                </a:solidFill>
                <a:latin typeface="Calibri"/>
              </a:rPr>
              <a:t>s</a:t>
            </a:r>
            <a:endParaRPr lang="en-US" sz="4500" kern="1200" dirty="0">
              <a:solidFill>
                <a:srgbClr val="FF2B2C"/>
              </a:solidFill>
              <a:latin typeface="Cambria"/>
              <a:cs typeface="Cambri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01591" y="2233537"/>
            <a:ext cx="450533" cy="7883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2158" y="2233537"/>
            <a:ext cx="560868" cy="7883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63687" y="2233537"/>
            <a:ext cx="153870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/>
                <a:ea typeface="ＭＳ Ｐゴシック" charset="0"/>
                <a:cs typeface="Cambria"/>
              </a:rPr>
              <a:t>Concatenate</a:t>
            </a:r>
            <a:endPara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2435" y="5774125"/>
            <a:ext cx="1622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000" kern="1200" dirty="0" smtClean="0">
                <a:solidFill>
                  <a:prstClr val="black"/>
                </a:solidFill>
                <a:latin typeface="Cambria"/>
                <a:ea typeface="ＭＳ Ｐゴシック" charset="0"/>
                <a:cs typeface="Cambria"/>
              </a:rPr>
              <a:t>“talks”</a:t>
            </a:r>
            <a:endParaRPr lang="en-US" sz="4000" kern="1200" dirty="0">
              <a:solidFill>
                <a:prstClr val="black"/>
              </a:solidFill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Phonological Exercise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14118" y="32420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1700" y="32531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7814" y="32577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4405" y="32282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7381" y="35780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3457" y="39473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811" y="28026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1133" y="28180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1343" y="28180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2738" y="28354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29873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86774" y="32340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94975" y="32536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1507" y="35985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9089" y="36096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55203" y="36142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2364" y="36102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2455" y="39349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037" y="39460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66151" y="39506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3312" y="39465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8372" y="43199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9280" y="46893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1561" y="5050582"/>
            <a:ext cx="774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CODE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70702" y="5419914"/>
            <a:ext cx="59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BAT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9165" y="42845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2851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711" y="46229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4407" y="46386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7421" y="5016375"/>
            <a:ext cx="1051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63535" y="5020993"/>
            <a:ext cx="109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ɪt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28967" y="5354790"/>
            <a:ext cx="818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09824" y="5366414"/>
            <a:ext cx="977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ɪt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71004" y="2306230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71320" y="1864871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37459" y="1889487"/>
            <a:ext cx="123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Ø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07797" y="1900554"/>
            <a:ext cx="63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48419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8717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13563" y="320276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20276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6279" y="32685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3121" y="3644610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539" y="4028907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55246" y="5426835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66279" y="5066522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22875" y="4715813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3808" y="438873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0504" y="1285473"/>
            <a:ext cx="146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Suffixes 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28272" y="4341494"/>
            <a:ext cx="1178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Stems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4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Phonological Exercise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14118" y="32420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1700" y="32531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7814" y="32577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4405" y="32282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3457" y="39473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811" y="28026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1133" y="28180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1343" y="28180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2738" y="28354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29873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86774" y="32340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94975" y="32536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1507" y="35985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9089" y="36096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55203" y="36142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2364" y="36102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2455" y="39349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037" y="39460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66151" y="39506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3312" y="39465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8372" y="43199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9280" y="46893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1561" y="5050582"/>
            <a:ext cx="774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CODE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70702" y="5419914"/>
            <a:ext cx="59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BAT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9165" y="42845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2851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711" y="46229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4407" y="46386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7421" y="5016375"/>
            <a:ext cx="1051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63535" y="5020993"/>
            <a:ext cx="109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ɪt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28967" y="5354790"/>
            <a:ext cx="818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09824" y="5366414"/>
            <a:ext cx="977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ɪt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71004" y="2306230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71320" y="1864871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37459" y="1889487"/>
            <a:ext cx="123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Ø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07797" y="1900554"/>
            <a:ext cx="63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48419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8717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13563" y="320276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20276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6279" y="32685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3121" y="3644610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539" y="4028907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55246" y="5426835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66279" y="5066522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22875" y="4715813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3808" y="438873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44241" y="4917630"/>
            <a:ext cx="1356164" cy="74304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363052" y="5209405"/>
            <a:ext cx="1356164" cy="74304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7511" y="6065978"/>
            <a:ext cx="216277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Comic Sans MS"/>
              </a:rPr>
              <a:t>z</a:t>
            </a:r>
            <a:r>
              <a:rPr lang="en-US" sz="2500" kern="1200" dirty="0" smtClean="0">
                <a:solidFill>
                  <a:srgbClr val="FF0000"/>
                </a:solidFill>
                <a:latin typeface="Comic Sans MS"/>
                <a:ea typeface="ＭＳ Ｐゴシック" charset="0"/>
                <a:cs typeface="Comic Sans MS"/>
              </a:rPr>
              <a:t> </a:t>
            </a:r>
            <a:r>
              <a:rPr lang="en-US" sz="2500" kern="1200" dirty="0" smtClean="0">
                <a:solidFill>
                  <a:prstClr val="black"/>
                </a:solidFill>
                <a:latin typeface="Comic Sans MS"/>
                <a:ea typeface="ＭＳ Ｐゴシック" charset="0"/>
                <a:cs typeface="Comic Sans MS"/>
              </a:rPr>
              <a:t>instead of </a:t>
            </a:r>
            <a:r>
              <a:rPr lang="en-US" sz="2800" kern="12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Comic Sans MS"/>
              </a:rPr>
              <a:t>s</a:t>
            </a:r>
            <a:endParaRPr lang="en-US" sz="2800" kern="1200" dirty="0">
              <a:solidFill>
                <a:srgbClr val="FF0000"/>
              </a:solidFill>
              <a:latin typeface="+mn-lt"/>
              <a:ea typeface="ＭＳ Ｐゴシック" charset="0"/>
              <a:cs typeface="Comic Sans M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76149" y="6281422"/>
            <a:ext cx="232788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 err="1" smtClean="0">
                <a:solidFill>
                  <a:srgbClr val="FF2B2C"/>
                </a:solidFill>
                <a:latin typeface="+mn-lt"/>
                <a:ea typeface="ＭＳ Ｐゴシック" charset="0"/>
                <a:cs typeface="Cambria"/>
              </a:rPr>
              <a:t>ɪt</a:t>
            </a:r>
            <a:r>
              <a:rPr lang="en-US" sz="2800" kern="1200" dirty="0" smtClean="0">
                <a:solidFill>
                  <a:srgbClr val="FF2B2C"/>
                </a:solidFill>
                <a:latin typeface="Comic Sans MS" panose="030F0702030302020204" pitchFamily="66" charset="0"/>
                <a:ea typeface="ＭＳ Ｐゴシック" charset="0"/>
                <a:cs typeface="Cambria"/>
              </a:rPr>
              <a:t> </a:t>
            </a:r>
            <a:r>
              <a:rPr lang="en-US" sz="2500" kern="1200" dirty="0" smtClean="0">
                <a:solidFill>
                  <a:prstClr val="black"/>
                </a:solidFill>
                <a:latin typeface="Comic Sans MS" panose="030F0702030302020204" pitchFamily="66" charset="0"/>
                <a:ea typeface="ＭＳ Ｐゴシック" charset="0"/>
                <a:cs typeface="Cambria"/>
              </a:rPr>
              <a:t>instead of </a:t>
            </a:r>
            <a:r>
              <a:rPr lang="en-US" sz="2800" kern="1200" dirty="0">
                <a:solidFill>
                  <a:srgbClr val="FF0000"/>
                </a:solidFill>
                <a:latin typeface="+mn-lt"/>
                <a:ea typeface="ＭＳ Ｐゴシック" charset="0"/>
                <a:cs typeface="Cambria"/>
              </a:rPr>
              <a:t>t</a:t>
            </a:r>
          </a:p>
        </p:txBody>
      </p:sp>
      <p:cxnSp>
        <p:nvCxnSpPr>
          <p:cNvPr id="8" name="Straight Arrow Connector 7"/>
          <p:cNvCxnSpPr>
            <a:endCxn id="4" idx="4"/>
          </p:cNvCxnSpPr>
          <p:nvPr/>
        </p:nvCxnSpPr>
        <p:spPr>
          <a:xfrm flipV="1">
            <a:off x="4641133" y="5660679"/>
            <a:ext cx="681190" cy="40529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9" idx="0"/>
            <a:endCxn id="55" idx="4"/>
          </p:cNvCxnSpPr>
          <p:nvPr/>
        </p:nvCxnSpPr>
        <p:spPr>
          <a:xfrm flipV="1">
            <a:off x="7840090" y="5952454"/>
            <a:ext cx="201044" cy="32896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67381" y="35780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80504" y="1285473"/>
            <a:ext cx="146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Suffixes 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-328272" y="4341494"/>
            <a:ext cx="1178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Stems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6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Phonological Exercise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14118" y="32420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1700" y="32531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7814" y="32577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4405" y="32282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3457" y="39473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811" y="28026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1133" y="28180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1343" y="28180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2738" y="28354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29873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86774" y="32340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94975" y="32536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1507" y="35985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9089" y="36096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55203" y="36142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2364" y="36102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2455" y="39349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037" y="39460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66151" y="39506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3312" y="39465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8372" y="43199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9280" y="46893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1561" y="5050582"/>
            <a:ext cx="774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CODE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70702" y="5419914"/>
            <a:ext cx="59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BAT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80649" y="5756980"/>
            <a:ext cx="58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EAT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9165" y="42845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2851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711" y="46229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4407" y="46386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7421" y="5016375"/>
            <a:ext cx="1051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63535" y="5020993"/>
            <a:ext cx="109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ɪt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28967" y="5354790"/>
            <a:ext cx="818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09824" y="5366414"/>
            <a:ext cx="977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ɪt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28095" y="5715221"/>
            <a:ext cx="51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it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61791" y="5730906"/>
            <a:ext cx="657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</a:t>
            </a:r>
            <a:r>
              <a:rPr lang="en-US" sz="2200" kern="1200" dirty="0" err="1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08952" y="5726845"/>
            <a:ext cx="8055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it</a:t>
            </a:r>
            <a:r>
              <a:rPr lang="en-US" sz="22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ən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71004" y="2306230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71320" y="1864871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37459" y="1889487"/>
            <a:ext cx="123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Ø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07797" y="1900554"/>
            <a:ext cx="63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48419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8717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13563" y="320276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20276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6279" y="32685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3121" y="3644610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539" y="4028907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1030" y="5828444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it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55246" y="5426835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bæt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66279" y="5066522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koʊd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22875" y="4715813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3808" y="438873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985207" y="5575542"/>
            <a:ext cx="1356164" cy="74304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63938" y="6259331"/>
            <a:ext cx="273015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 err="1" smtClean="0">
                <a:solidFill>
                  <a:srgbClr val="37AAED"/>
                </a:solidFill>
                <a:latin typeface="+mn-lt"/>
                <a:ea typeface="ＭＳ Ｐゴシック" charset="0"/>
                <a:cs typeface="Cambria"/>
              </a:rPr>
              <a:t>eɪ</a:t>
            </a:r>
            <a:r>
              <a:rPr lang="en-US" sz="2800" kern="1200" dirty="0" err="1" smtClean="0">
                <a:solidFill>
                  <a:srgbClr val="FF2B2C"/>
                </a:solidFill>
                <a:latin typeface="+mn-lt"/>
                <a:ea typeface="ＭＳ Ｐゴシック" charset="0"/>
                <a:cs typeface="Cambria"/>
              </a:rPr>
              <a:t>t</a:t>
            </a:r>
            <a:r>
              <a:rPr lang="en-US" sz="2500" kern="1200" dirty="0" smtClean="0">
                <a:solidFill>
                  <a:srgbClr val="FF2B2C"/>
                </a:solidFill>
                <a:latin typeface="Comic Sans MS" panose="030F0702030302020204" pitchFamily="66" charset="0"/>
                <a:ea typeface="ＭＳ Ｐゴシック" charset="0"/>
                <a:cs typeface="Cambria"/>
              </a:rPr>
              <a:t> </a:t>
            </a:r>
            <a:r>
              <a:rPr lang="en-US" sz="2500" kern="1200" dirty="0" smtClean="0">
                <a:solidFill>
                  <a:prstClr val="black"/>
                </a:solidFill>
                <a:latin typeface="Comic Sans MS" panose="030F0702030302020204" pitchFamily="66" charset="0"/>
                <a:ea typeface="ＭＳ Ｐゴシック" charset="0"/>
                <a:cs typeface="Cambria"/>
              </a:rPr>
              <a:t>instead of </a:t>
            </a:r>
            <a:r>
              <a:rPr lang="en-US" sz="2800" kern="1200" dirty="0" err="1" smtClean="0">
                <a:solidFill>
                  <a:srgbClr val="37AAED"/>
                </a:solidFill>
                <a:latin typeface="+mn-lt"/>
                <a:ea typeface="ＭＳ Ｐゴシック" charset="0"/>
                <a:cs typeface="Cambria"/>
              </a:rPr>
              <a:t>i</a:t>
            </a:r>
            <a:r>
              <a:rPr lang="en-US" sz="2800" kern="1200" dirty="0" err="1" smtClean="0">
                <a:solidFill>
                  <a:srgbClr val="37AAED"/>
                </a:solidFill>
                <a:latin typeface="+mn-lt"/>
                <a:ea typeface="ＭＳ Ｐゴシック" charset="0"/>
                <a:cs typeface="ＭＳ Ｐゴシック" charset="0"/>
              </a:rPr>
              <a:t>t</a:t>
            </a:r>
            <a:r>
              <a:rPr lang="en-US" sz="2800" kern="1200" dirty="0" err="1" smtClean="0">
                <a:solidFill>
                  <a:srgbClr val="FF2B2C"/>
                </a:solidFill>
                <a:latin typeface="+mn-lt"/>
                <a:ea typeface="ＭＳ Ｐゴシック" charset="0"/>
                <a:cs typeface="Cambria"/>
              </a:rPr>
              <a:t>ɪ</a:t>
            </a:r>
            <a:r>
              <a:rPr lang="en-US" sz="2800" kern="1200" dirty="0" err="1" smtClean="0">
                <a:solidFill>
                  <a:srgbClr val="FF0000"/>
                </a:solidFill>
                <a:latin typeface="+mn-lt"/>
                <a:ea typeface="ＭＳ Ｐゴシック" charset="0"/>
                <a:cs typeface="Cambria"/>
              </a:rPr>
              <a:t>t</a:t>
            </a:r>
            <a:endParaRPr lang="en-US" sz="2800" kern="1200" dirty="0">
              <a:solidFill>
                <a:srgbClr val="FF0000"/>
              </a:solidFill>
              <a:latin typeface="+mn-lt"/>
              <a:ea typeface="ＭＳ Ｐゴシック" charset="0"/>
              <a:cs typeface="Cambria"/>
            </a:endParaRPr>
          </a:p>
        </p:txBody>
      </p:sp>
      <p:cxnSp>
        <p:nvCxnSpPr>
          <p:cNvPr id="79" name="Straight Arrow Connector 78"/>
          <p:cNvCxnSpPr>
            <a:stCxn id="74" idx="3"/>
            <a:endCxn id="69" idx="3"/>
          </p:cNvCxnSpPr>
          <p:nvPr/>
        </p:nvCxnSpPr>
        <p:spPr>
          <a:xfrm flipV="1">
            <a:off x="5694090" y="6209774"/>
            <a:ext cx="489723" cy="31116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67381" y="35780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0504" y="1285473"/>
            <a:ext cx="146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Suffixes 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-328272" y="4341494"/>
            <a:ext cx="1178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Stems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mbria"/>
              <a:buNone/>
            </a:pPr>
            <a:r>
              <a:rPr lang="en" sz="44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Model of Phonology</a:t>
            </a:r>
          </a:p>
        </p:txBody>
      </p:sp>
      <p:sp>
        <p:nvSpPr>
          <p:cNvPr id="646" name="Shape 646"/>
          <p:cNvSpPr/>
          <p:nvPr/>
        </p:nvSpPr>
        <p:spPr>
          <a:xfrm>
            <a:off x="2078165" y="1469457"/>
            <a:ext cx="1422030" cy="69307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0" i="0" u="none" strike="noStrike" cap="none" baseline="0" dirty="0">
                <a:solidFill>
                  <a:srgbClr val="37AAED"/>
                </a:solidFill>
                <a:latin typeface="Calibri"/>
                <a:ea typeface="Calibri"/>
                <a:cs typeface="Calibri"/>
                <a:sym typeface="Calibri"/>
              </a:rPr>
              <a:t>koʊd</a:t>
            </a:r>
          </a:p>
        </p:txBody>
      </p:sp>
      <p:sp>
        <p:nvSpPr>
          <p:cNvPr id="647" name="Shape 647"/>
          <p:cNvSpPr/>
          <p:nvPr/>
        </p:nvSpPr>
        <p:spPr>
          <a:xfrm>
            <a:off x="5197428" y="1469457"/>
            <a:ext cx="1422030" cy="69307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0" i="0" u="none" strike="noStrike" cap="none" baseline="0" dirty="0">
                <a:solidFill>
                  <a:srgbClr val="FE2A2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648" name="Shape 648"/>
          <p:cNvSpPr/>
          <p:nvPr/>
        </p:nvSpPr>
        <p:spPr>
          <a:xfrm>
            <a:off x="3331875" y="2880959"/>
            <a:ext cx="1760279" cy="69307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0" i="0" u="none" strike="noStrike" cap="none" baseline="0" dirty="0" smtClean="0">
                <a:solidFill>
                  <a:srgbClr val="37AAED"/>
                </a:solidFill>
                <a:latin typeface="Calibri"/>
                <a:ea typeface="Calibri"/>
                <a:cs typeface="Calibri"/>
                <a:sym typeface="Calibri"/>
              </a:rPr>
              <a:t>koʊd</a:t>
            </a:r>
            <a:r>
              <a:rPr lang="en-US" sz="2800" b="0" i="0" u="none" strike="noStrike" cap="none" baseline="0" dirty="0" smtClean="0">
                <a:solidFill>
                  <a:srgbClr val="37AAED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" sz="2800" b="0" i="0" u="none" strike="noStrike" cap="none" baseline="0" dirty="0" smtClean="0">
                <a:solidFill>
                  <a:srgbClr val="FF2B2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" sz="2800" b="0" i="0" u="none" strike="noStrike" cap="none" baseline="0" dirty="0">
              <a:solidFill>
                <a:srgbClr val="FF2B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3331875" y="4479046"/>
            <a:ext cx="1760279" cy="69307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" sz="2800" dirty="0" smtClean="0">
                <a:solidFill>
                  <a:srgbClr val="E013FF"/>
                </a:solidFill>
                <a:latin typeface="Calibri"/>
                <a:ea typeface="Calibri"/>
                <a:cs typeface="Calibri"/>
                <a:sym typeface="Calibri"/>
              </a:rPr>
              <a:t>koʊdz</a:t>
            </a:r>
            <a:endParaRPr lang="en" sz="2800" dirty="0">
              <a:solidFill>
                <a:srgbClr val="E01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0" name="Shape 650"/>
          <p:cNvCxnSpPr>
            <a:stCxn id="647" idx="4"/>
            <a:endCxn id="648" idx="0"/>
          </p:cNvCxnSpPr>
          <p:nvPr/>
        </p:nvCxnSpPr>
        <p:spPr>
          <a:xfrm flipH="1">
            <a:off x="4212015" y="2162535"/>
            <a:ext cx="1696428" cy="718424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51" name="Shape 651"/>
          <p:cNvCxnSpPr>
            <a:stCxn id="646" idx="4"/>
            <a:endCxn id="648" idx="0"/>
          </p:cNvCxnSpPr>
          <p:nvPr/>
        </p:nvCxnSpPr>
        <p:spPr>
          <a:xfrm>
            <a:off x="2789180" y="2162535"/>
            <a:ext cx="1422835" cy="718424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52" name="Shape 652"/>
          <p:cNvCxnSpPr>
            <a:stCxn id="648" idx="4"/>
            <a:endCxn id="649" idx="0"/>
          </p:cNvCxnSpPr>
          <p:nvPr/>
        </p:nvCxnSpPr>
        <p:spPr>
          <a:xfrm>
            <a:off x="4212015" y="3574037"/>
            <a:ext cx="0" cy="90500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53" name="Shape 653"/>
          <p:cNvSpPr txBox="1"/>
          <p:nvPr/>
        </p:nvSpPr>
        <p:spPr>
          <a:xfrm>
            <a:off x="3285696" y="2233535"/>
            <a:ext cx="1955942" cy="40525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Concatenate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2540001" y="3659920"/>
            <a:ext cx="3368442" cy="50799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 smtClean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Phonology</a:t>
            </a:r>
            <a:r>
              <a:rPr lang="en-US" sz="2400" b="0" i="0" u="none" strike="noStrike" cap="none" baseline="0" dirty="0" smtClean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(stochastic)</a:t>
            </a:r>
            <a:endParaRPr lang="en" sz="2400" b="0" i="0" u="none" strike="noStrike" cap="none" baseline="0" dirty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3500195" y="5139149"/>
            <a:ext cx="1614433" cy="582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200" dirty="0">
                <a:solidFill>
                  <a:srgbClr val="E013FF"/>
                </a:solidFill>
                <a:latin typeface="Comic Sans MS"/>
                <a:ea typeface="Calibri"/>
                <a:cs typeface="Comic Sans MS"/>
                <a:sym typeface="Cambria"/>
              </a:rPr>
              <a:t>“codes”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61810" y="5721374"/>
            <a:ext cx="8261928" cy="70788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Modeling word forms using latent underlying morphs and 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phonology.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Cotterell et. al. TACL 2015</a:t>
            </a:r>
            <a:endParaRPr lang="en-US" sz="20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mbria"/>
              <a:buNone/>
            </a:pPr>
            <a:r>
              <a:rPr lang="en" sz="44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Model of Phonology</a:t>
            </a:r>
          </a:p>
        </p:txBody>
      </p:sp>
      <p:sp>
        <p:nvSpPr>
          <p:cNvPr id="663" name="Shape 663"/>
          <p:cNvSpPr/>
          <p:nvPr/>
        </p:nvSpPr>
        <p:spPr>
          <a:xfrm>
            <a:off x="2078164" y="1469457"/>
            <a:ext cx="1964999" cy="842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500" b="0" i="0" u="none" strike="noStrike" cap="none" baseline="0" dirty="0">
                <a:solidFill>
                  <a:srgbClr val="37AAED"/>
                </a:solidFill>
                <a:latin typeface="Calibri"/>
                <a:ea typeface="Calibri"/>
                <a:cs typeface="Calibri"/>
                <a:sym typeface="Calibri"/>
              </a:rPr>
              <a:t>rizaign</a:t>
            </a:r>
          </a:p>
        </p:txBody>
      </p:sp>
      <p:sp>
        <p:nvSpPr>
          <p:cNvPr id="664" name="Shape 664"/>
          <p:cNvSpPr/>
          <p:nvPr/>
        </p:nvSpPr>
        <p:spPr>
          <a:xfrm>
            <a:off x="5197427" y="1469457"/>
            <a:ext cx="1964999" cy="842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00" dirty="0" smtClean="0">
                <a:solidFill>
                  <a:srgbClr val="FE2A2A"/>
                </a:solidFill>
                <a:latin typeface="Calibri"/>
                <a:ea typeface="Calibri"/>
                <a:cs typeface="Calibri"/>
                <a:sym typeface="Calibri"/>
              </a:rPr>
              <a:t>ation</a:t>
            </a:r>
            <a:endParaRPr lang="en" sz="3500" b="0" i="0" u="none" strike="noStrike" cap="none" baseline="0" dirty="0">
              <a:solidFill>
                <a:srgbClr val="FE2A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3001818" y="2880959"/>
            <a:ext cx="3105728" cy="842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000" b="0" i="0" u="none" strike="noStrike" cap="none" baseline="0" dirty="0" smtClean="0">
                <a:solidFill>
                  <a:srgbClr val="37AAED"/>
                </a:solidFill>
                <a:latin typeface="Calibri"/>
                <a:ea typeface="Calibri"/>
                <a:cs typeface="Calibri"/>
                <a:sym typeface="Calibri"/>
              </a:rPr>
              <a:t>rizaign</a:t>
            </a:r>
            <a:r>
              <a:rPr lang="en-US" sz="3000" b="0" i="0" u="none" strike="noStrike" cap="none" baseline="0" dirty="0" smtClean="0">
                <a:solidFill>
                  <a:srgbClr val="37AAED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000" dirty="0" smtClean="0">
                <a:solidFill>
                  <a:srgbClr val="FE2A2A"/>
                </a:solidFill>
                <a:latin typeface="Calibri"/>
                <a:ea typeface="Calibri"/>
                <a:cs typeface="Calibri"/>
                <a:sym typeface="Calibri"/>
              </a:rPr>
              <a:t>ation</a:t>
            </a:r>
            <a:endParaRPr lang="en" sz="3000" b="0" i="0" u="none" strike="noStrike" cap="none" baseline="0" dirty="0">
              <a:solidFill>
                <a:srgbClr val="FE2A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3001819" y="4860031"/>
            <a:ext cx="3071086" cy="84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" sz="3200" dirty="0" smtClean="0">
                <a:solidFill>
                  <a:srgbClr val="E013FF"/>
                </a:solidFill>
                <a:latin typeface="Calibri"/>
                <a:ea typeface="Calibri"/>
                <a:cs typeface="Calibri"/>
              </a:rPr>
              <a:t>rεzɪgneɪʃn</a:t>
            </a:r>
            <a:endParaRPr lang="en" sz="3200" dirty="0">
              <a:solidFill>
                <a:srgbClr val="E01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Shape 667"/>
          <p:cNvCxnSpPr/>
          <p:nvPr/>
        </p:nvCxnSpPr>
        <p:spPr>
          <a:xfrm flipH="1">
            <a:off x="5101524" y="2233537"/>
            <a:ext cx="450599" cy="788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68" name="Shape 668"/>
          <p:cNvCxnSpPr/>
          <p:nvPr/>
        </p:nvCxnSpPr>
        <p:spPr>
          <a:xfrm>
            <a:off x="3482157" y="2233537"/>
            <a:ext cx="561000" cy="788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69" name="Shape 669"/>
          <p:cNvCxnSpPr>
            <a:stCxn id="665" idx="4"/>
            <a:endCxn id="666" idx="0"/>
          </p:cNvCxnSpPr>
          <p:nvPr/>
        </p:nvCxnSpPr>
        <p:spPr>
          <a:xfrm flipH="1">
            <a:off x="4537362" y="3723759"/>
            <a:ext cx="17320" cy="1136272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0" name="Shape 670"/>
          <p:cNvSpPr txBox="1"/>
          <p:nvPr/>
        </p:nvSpPr>
        <p:spPr>
          <a:xfrm>
            <a:off x="3254755" y="5974363"/>
            <a:ext cx="3163455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200" dirty="0">
                <a:solidFill>
                  <a:srgbClr val="E013FF"/>
                </a:solidFill>
                <a:latin typeface="Comic Sans MS"/>
                <a:ea typeface="Calibri"/>
                <a:cs typeface="Comic Sans MS"/>
                <a:sym typeface="Cambria"/>
              </a:rPr>
              <a:t>“resign</a:t>
            </a:r>
            <a:r>
              <a:rPr lang="en-US" sz="3200" dirty="0" err="1">
                <a:solidFill>
                  <a:srgbClr val="E013FF"/>
                </a:solidFill>
                <a:latin typeface="Comic Sans MS"/>
                <a:ea typeface="Calibri"/>
                <a:cs typeface="Comic Sans MS"/>
                <a:sym typeface="Cambria"/>
              </a:rPr>
              <a:t>ation</a:t>
            </a:r>
            <a:r>
              <a:rPr lang="en" sz="3200" dirty="0">
                <a:solidFill>
                  <a:srgbClr val="E013FF"/>
                </a:solidFill>
                <a:latin typeface="Comic Sans MS"/>
                <a:ea typeface="Calibri"/>
                <a:cs typeface="Comic Sans MS"/>
                <a:sym typeface="Cambria"/>
              </a:rPr>
              <a:t>”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3620375" y="2233534"/>
            <a:ext cx="1839900" cy="492799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Concatenate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16" name="Shape 654"/>
          <p:cNvSpPr txBox="1"/>
          <p:nvPr/>
        </p:nvSpPr>
        <p:spPr>
          <a:xfrm>
            <a:off x="2874814" y="3913915"/>
            <a:ext cx="3368442" cy="50799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 smtClean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Phonology</a:t>
            </a:r>
            <a:r>
              <a:rPr lang="en-US" sz="2400" b="0" i="0" u="none" strike="noStrike" cap="none" baseline="0" dirty="0" smtClean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(stochastic)</a:t>
            </a:r>
            <a:endParaRPr lang="en" sz="2400" b="0" i="0" u="none" strike="noStrike" cap="none" baseline="0" dirty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1862"/>
          <p:cNvSpPr/>
          <p:nvPr/>
        </p:nvSpPr>
        <p:spPr>
          <a:xfrm>
            <a:off x="7735824" y="2504349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b="1">
                <a:solidFill>
                  <a:srgbClr val="37AAED"/>
                </a:solidFill>
                <a:ea typeface="Calibri"/>
              </a:rPr>
              <a:t>dæmn</a:t>
            </a:r>
            <a:endParaRPr lang="en" b="1" dirty="0">
              <a:solidFill>
                <a:srgbClr val="37AAED"/>
              </a:solidFill>
              <a:ea typeface="Calibri"/>
            </a:endParaRPr>
          </a:p>
        </p:txBody>
      </p:sp>
      <p:sp>
        <p:nvSpPr>
          <p:cNvPr id="55" name="Shape 1860"/>
          <p:cNvSpPr/>
          <p:nvPr/>
        </p:nvSpPr>
        <p:spPr>
          <a:xfrm>
            <a:off x="6213912" y="2504349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b="1">
                <a:solidFill>
                  <a:srgbClr val="FF0000"/>
                </a:solidFill>
              </a:rPr>
              <a:t>eɪʃən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53" name="Shape 1856"/>
          <p:cNvSpPr/>
          <p:nvPr/>
        </p:nvSpPr>
        <p:spPr>
          <a:xfrm>
            <a:off x="4807817" y="2470295"/>
            <a:ext cx="56572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b="1">
                <a:solidFill>
                  <a:srgbClr val="FF0000"/>
                </a:solidFill>
              </a:rPr>
              <a:t>z</a:t>
            </a:r>
            <a:endParaRPr lang="en" sz="14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" name="Shape 1857"/>
          <p:cNvSpPr/>
          <p:nvPr/>
        </p:nvSpPr>
        <p:spPr>
          <a:xfrm>
            <a:off x="3062788" y="2470295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b="1" dirty="0">
                <a:solidFill>
                  <a:srgbClr val="37AAED"/>
                </a:solidFill>
                <a:ea typeface="Calibri"/>
                <a:sym typeface="Calibri"/>
              </a:rPr>
              <a:t>rizaign</a:t>
            </a:r>
            <a:endParaRPr lang="en" sz="1400" b="1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709361" y="4488204"/>
            <a:ext cx="6023858" cy="438163"/>
            <a:chOff x="2709361" y="4488204"/>
            <a:chExt cx="6023858" cy="438163"/>
          </a:xfrm>
        </p:grpSpPr>
        <p:sp>
          <p:nvSpPr>
            <p:cNvPr id="28" name="Shape 1880"/>
            <p:cNvSpPr/>
            <p:nvPr/>
          </p:nvSpPr>
          <p:spPr>
            <a:xfrm>
              <a:off x="2709361" y="4492368"/>
              <a:ext cx="1639799" cy="433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b="1" dirty="0">
                  <a:solidFill>
                    <a:srgbClr val="E013FF"/>
                  </a:solidFill>
                  <a:ea typeface="Calibri"/>
                </a:rPr>
                <a:t>r,εzɪgn’eɪʃn</a:t>
              </a:r>
            </a:p>
          </p:txBody>
        </p:sp>
        <p:sp>
          <p:nvSpPr>
            <p:cNvPr id="29" name="Shape 1881"/>
            <p:cNvSpPr/>
            <p:nvPr/>
          </p:nvSpPr>
          <p:spPr>
            <a:xfrm>
              <a:off x="4525025" y="4492368"/>
              <a:ext cx="1143000" cy="433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b="1" dirty="0">
                  <a:solidFill>
                    <a:srgbClr val="E013FF"/>
                  </a:solidFill>
                  <a:ea typeface="Calibri"/>
                </a:rPr>
                <a:t>riz’ajnz</a:t>
              </a:r>
            </a:p>
          </p:txBody>
        </p:sp>
        <p:sp>
          <p:nvSpPr>
            <p:cNvPr id="30" name="Shape 1882"/>
            <p:cNvSpPr/>
            <p:nvPr/>
          </p:nvSpPr>
          <p:spPr>
            <a:xfrm>
              <a:off x="5909545" y="4492368"/>
              <a:ext cx="1468838" cy="433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b="1" dirty="0">
                  <a:solidFill>
                    <a:srgbClr val="E013FF"/>
                  </a:solidFill>
                  <a:ea typeface="Calibri"/>
                </a:rPr>
                <a:t>d,æmn’eɪʃn</a:t>
              </a:r>
            </a:p>
          </p:txBody>
        </p:sp>
        <p:sp>
          <p:nvSpPr>
            <p:cNvPr id="31" name="Shape 1883"/>
            <p:cNvSpPr/>
            <p:nvPr/>
          </p:nvSpPr>
          <p:spPr>
            <a:xfrm>
              <a:off x="7578674" y="4488204"/>
              <a:ext cx="1154545" cy="433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b="1" dirty="0">
                  <a:solidFill>
                    <a:srgbClr val="E013FF"/>
                  </a:solidFill>
                  <a:ea typeface="Calibri"/>
                </a:rPr>
                <a:t>d’æmz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89188" y="2897666"/>
            <a:ext cx="6044031" cy="1594702"/>
            <a:chOff x="2689188" y="2897666"/>
            <a:chExt cx="6044031" cy="1594702"/>
          </a:xfrm>
        </p:grpSpPr>
        <p:sp>
          <p:nvSpPr>
            <p:cNvPr id="12" name="Shape 1864"/>
            <p:cNvSpPr/>
            <p:nvPr/>
          </p:nvSpPr>
          <p:spPr>
            <a:xfrm>
              <a:off x="2689188" y="3555021"/>
              <a:ext cx="1680144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b="1" dirty="0" smtClean="0">
                  <a:solidFill>
                    <a:srgbClr val="37AAED"/>
                  </a:solidFill>
                  <a:ea typeface="Calibri"/>
                </a:rPr>
                <a:t>rεzɪg</a:t>
              </a:r>
              <a:r>
                <a:rPr lang="en-US" b="1" dirty="0" smtClean="0">
                  <a:solidFill>
                    <a:srgbClr val="37AAED"/>
                  </a:solidFill>
                  <a:ea typeface="Calibri"/>
                </a:rPr>
                <a:t>n#</a:t>
              </a:r>
              <a:r>
                <a:rPr lang="en" b="1" dirty="0" smtClean="0">
                  <a:solidFill>
                    <a:srgbClr val="FF0000"/>
                  </a:solidFill>
                  <a:ea typeface="Calibri"/>
                </a:rPr>
                <a:t>eɪʃən</a:t>
              </a:r>
              <a:endParaRPr lang="en" b="1" dirty="0">
                <a:solidFill>
                  <a:srgbClr val="FF0000"/>
                </a:solidFill>
                <a:ea typeface="Calibri"/>
              </a:endParaRPr>
            </a:p>
          </p:txBody>
        </p:sp>
        <p:sp>
          <p:nvSpPr>
            <p:cNvPr id="13" name="Shape 1865"/>
            <p:cNvSpPr/>
            <p:nvPr/>
          </p:nvSpPr>
          <p:spPr>
            <a:xfrm>
              <a:off x="4525025" y="3558996"/>
              <a:ext cx="11430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b="1" dirty="0">
                  <a:solidFill>
                    <a:srgbClr val="37AAED"/>
                  </a:solidFill>
                  <a:ea typeface="Calibri"/>
                </a:rPr>
                <a:t>rizajn#</a:t>
              </a:r>
              <a:r>
                <a:rPr lang="en" b="1" dirty="0">
                  <a:solidFill>
                    <a:srgbClr val="FF0000"/>
                  </a:solidFill>
                  <a:ea typeface="Calibri"/>
                </a:rPr>
                <a:t>z</a:t>
              </a:r>
            </a:p>
          </p:txBody>
        </p:sp>
        <p:sp>
          <p:nvSpPr>
            <p:cNvPr id="15" name="Shape 1867"/>
            <p:cNvSpPr/>
            <p:nvPr/>
          </p:nvSpPr>
          <p:spPr>
            <a:xfrm>
              <a:off x="7578674" y="3554831"/>
              <a:ext cx="1154545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b="1" dirty="0">
                  <a:solidFill>
                    <a:srgbClr val="37AAED"/>
                  </a:solidFill>
                  <a:ea typeface="Calibri"/>
                </a:rPr>
                <a:t>dæmn#</a:t>
              </a:r>
              <a:r>
                <a:rPr lang="en" b="1" dirty="0">
                  <a:solidFill>
                    <a:srgbClr val="FF0000"/>
                  </a:solidFill>
                  <a:ea typeface="Calibri"/>
                </a:rPr>
                <a:t>z</a:t>
              </a:r>
            </a:p>
          </p:txBody>
        </p:sp>
        <p:cxnSp>
          <p:nvCxnSpPr>
            <p:cNvPr id="16" name="Shape 1868"/>
            <p:cNvCxnSpPr>
              <a:endCxn id="12" idx="0"/>
            </p:cNvCxnSpPr>
            <p:nvPr/>
          </p:nvCxnSpPr>
          <p:spPr>
            <a:xfrm>
              <a:off x="3529260" y="2897666"/>
              <a:ext cx="0" cy="657355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Shape 1869"/>
            <p:cNvCxnSpPr>
              <a:endCxn id="12" idx="0"/>
            </p:cNvCxnSpPr>
            <p:nvPr/>
          </p:nvCxnSpPr>
          <p:spPr>
            <a:xfrm flipH="1">
              <a:off x="3529260" y="2931720"/>
              <a:ext cx="3104774" cy="623301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" name="Shape 1870"/>
            <p:cNvCxnSpPr>
              <a:stCxn id="12" idx="4"/>
              <a:endCxn id="28" idx="0"/>
            </p:cNvCxnSpPr>
            <p:nvPr/>
          </p:nvCxnSpPr>
          <p:spPr>
            <a:xfrm>
              <a:off x="3529260" y="3989020"/>
              <a:ext cx="1" cy="50334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9" name="Shape 1871"/>
            <p:cNvCxnSpPr>
              <a:endCxn id="13" idx="0"/>
            </p:cNvCxnSpPr>
            <p:nvPr/>
          </p:nvCxnSpPr>
          <p:spPr>
            <a:xfrm>
              <a:off x="3529260" y="2897666"/>
              <a:ext cx="1567265" cy="66133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0" name="Shape 1872"/>
            <p:cNvCxnSpPr>
              <a:endCxn id="13" idx="0"/>
            </p:cNvCxnSpPr>
            <p:nvPr/>
          </p:nvCxnSpPr>
          <p:spPr>
            <a:xfrm>
              <a:off x="5084054" y="2897666"/>
              <a:ext cx="12471" cy="66133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" name="Shape 1873"/>
            <p:cNvCxnSpPr>
              <a:stCxn id="13" idx="4"/>
              <a:endCxn id="29" idx="0"/>
            </p:cNvCxnSpPr>
            <p:nvPr/>
          </p:nvCxnSpPr>
          <p:spPr>
            <a:xfrm>
              <a:off x="5096525" y="3992995"/>
              <a:ext cx="0" cy="49937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2" name="Shape 1874"/>
            <p:cNvCxnSpPr>
              <a:endCxn id="14" idx="0"/>
            </p:cNvCxnSpPr>
            <p:nvPr/>
          </p:nvCxnSpPr>
          <p:spPr>
            <a:xfrm flipH="1">
              <a:off x="6634034" y="2931720"/>
              <a:ext cx="1521912" cy="62310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3" name="Shape 1875"/>
            <p:cNvCxnSpPr>
              <a:endCxn id="14" idx="0"/>
            </p:cNvCxnSpPr>
            <p:nvPr/>
          </p:nvCxnSpPr>
          <p:spPr>
            <a:xfrm>
              <a:off x="6634034" y="2931720"/>
              <a:ext cx="0" cy="62310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4" name="Shape 1876"/>
            <p:cNvCxnSpPr>
              <a:stCxn id="14" idx="4"/>
              <a:endCxn id="30" idx="0"/>
            </p:cNvCxnSpPr>
            <p:nvPr/>
          </p:nvCxnSpPr>
          <p:spPr>
            <a:xfrm>
              <a:off x="6634034" y="3988827"/>
              <a:ext cx="9930" cy="503541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" name="Shape 1877"/>
            <p:cNvCxnSpPr>
              <a:endCxn id="15" idx="0"/>
            </p:cNvCxnSpPr>
            <p:nvPr/>
          </p:nvCxnSpPr>
          <p:spPr>
            <a:xfrm>
              <a:off x="8155946" y="2931720"/>
              <a:ext cx="1" cy="623111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7" name="Shape 1879"/>
            <p:cNvCxnSpPr>
              <a:stCxn id="15" idx="4"/>
              <a:endCxn id="31" idx="0"/>
            </p:cNvCxnSpPr>
            <p:nvPr/>
          </p:nvCxnSpPr>
          <p:spPr>
            <a:xfrm>
              <a:off x="8155947" y="3988830"/>
              <a:ext cx="0" cy="499374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" name="Shape 1877"/>
            <p:cNvCxnSpPr>
              <a:endCxn id="15" idx="0"/>
            </p:cNvCxnSpPr>
            <p:nvPr/>
          </p:nvCxnSpPr>
          <p:spPr>
            <a:xfrm>
              <a:off x="5084054" y="2897666"/>
              <a:ext cx="3071893" cy="657165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4" name="Shape 1866"/>
            <p:cNvSpPr/>
            <p:nvPr/>
          </p:nvSpPr>
          <p:spPr>
            <a:xfrm>
              <a:off x="5831961" y="3554828"/>
              <a:ext cx="1604146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b="1" dirty="0">
                  <a:solidFill>
                    <a:srgbClr val="37AAED"/>
                  </a:solidFill>
                  <a:ea typeface="Calibri"/>
                </a:rPr>
                <a:t>dæmn#</a:t>
              </a:r>
              <a:r>
                <a:rPr lang="en" b="1" dirty="0">
                  <a:solidFill>
                    <a:srgbClr val="FF0000"/>
                  </a:solidFill>
                  <a:ea typeface="Calibri"/>
                </a:rPr>
                <a:t>eɪʃən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092"/>
            <a:ext cx="8229600" cy="1143200"/>
          </a:xfrm>
        </p:spPr>
        <p:txBody>
          <a:bodyPr/>
          <a:lstStyle/>
          <a:p>
            <a:pPr algn="l"/>
            <a:r>
              <a:rPr lang="en" sz="4000" dirty="0">
                <a:solidFill>
                  <a:srgbClr val="000000"/>
                </a:solidFill>
              </a:rPr>
              <a:t>Fragment of </a:t>
            </a:r>
            <a:r>
              <a:rPr lang="en-US" sz="4000" dirty="0">
                <a:solidFill>
                  <a:srgbClr val="000000"/>
                </a:solidFill>
              </a:rPr>
              <a:t>O</a:t>
            </a:r>
            <a:r>
              <a:rPr lang="en" sz="4000" dirty="0">
                <a:solidFill>
                  <a:srgbClr val="000000"/>
                </a:solidFill>
              </a:rPr>
              <a:t>ur </a:t>
            </a:r>
            <a:r>
              <a:rPr lang="en-US" sz="4000" dirty="0">
                <a:solidFill>
                  <a:srgbClr val="000000"/>
                </a:solidFill>
              </a:rPr>
              <a:t>G</a:t>
            </a:r>
            <a:r>
              <a:rPr lang="en" sz="4000" dirty="0">
                <a:solidFill>
                  <a:srgbClr val="000000"/>
                </a:solidFill>
              </a:rPr>
              <a:t>raph for </a:t>
            </a:r>
            <a:r>
              <a:rPr lang="en-US" sz="4000" dirty="0" smtClean="0">
                <a:solidFill>
                  <a:srgbClr val="000000"/>
                </a:solidFill>
              </a:rPr>
              <a:t>English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721" y="2490674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Morphemes</a:t>
            </a:r>
            <a:endParaRPr lang="en-US" sz="1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11720" y="3542619"/>
            <a:ext cx="261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Underlying words</a:t>
            </a:r>
            <a:endParaRPr lang="en-US" sz="1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11721" y="4544672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Surface words</a:t>
            </a:r>
            <a:endParaRPr lang="en-US" sz="1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69655" y="3036440"/>
            <a:ext cx="172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Concatenation</a:t>
            </a:r>
            <a:endParaRPr lang="en-US" sz="18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669655" y="4023462"/>
            <a:ext cx="133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Phonology</a:t>
            </a:r>
            <a:endParaRPr lang="en-US" sz="18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643912" y="5091538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E013FF"/>
                </a:solidFill>
                <a:latin typeface="Comic Sans MS"/>
                <a:ea typeface="Calibri"/>
                <a:cs typeface="Comic Sans MS"/>
              </a:rPr>
              <a:t>“resignation”</a:t>
            </a:r>
            <a:endParaRPr lang="en-US" sz="2000" dirty="0">
              <a:solidFill>
                <a:srgbClr val="6886FF"/>
              </a:solidFill>
              <a:latin typeface="Comic Sans MS"/>
              <a:cs typeface="Comic Sans M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498034" y="5091538"/>
            <a:ext cx="1250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smtClean="0">
                <a:solidFill>
                  <a:srgbClr val="E013FF"/>
                </a:solidFill>
                <a:latin typeface="Comic Sans MS"/>
                <a:ea typeface="Calibri"/>
                <a:cs typeface="Comic Sans MS"/>
              </a:rPr>
              <a:t>“resigns”</a:t>
            </a:r>
            <a:endParaRPr lang="en-US" sz="2000" dirty="0">
              <a:solidFill>
                <a:srgbClr val="6886FF"/>
              </a:solidFill>
              <a:latin typeface="Comic Sans MS"/>
              <a:cs typeface="Comic Sans MS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2808276" y="5634175"/>
            <a:ext cx="2838358" cy="402428"/>
            <a:chOff x="5755109" y="5114628"/>
            <a:chExt cx="2838358" cy="402428"/>
          </a:xfrm>
        </p:grpSpPr>
        <p:sp>
          <p:nvSpPr>
            <p:cNvPr id="104" name="Rectangle 103"/>
            <p:cNvSpPr/>
            <p:nvPr/>
          </p:nvSpPr>
          <p:spPr>
            <a:xfrm>
              <a:off x="5755109" y="5114628"/>
              <a:ext cx="16029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dirty="0" smtClean="0">
                  <a:solidFill>
                    <a:srgbClr val="E013FF"/>
                  </a:solidFill>
                  <a:latin typeface="Comic Sans MS"/>
                  <a:ea typeface="Calibri"/>
                  <a:cs typeface="Comic Sans MS"/>
                </a:rPr>
                <a:t>“damnation”</a:t>
              </a:r>
              <a:endParaRPr lang="en-US" sz="2000" dirty="0">
                <a:solidFill>
                  <a:srgbClr val="6886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58771" y="5116946"/>
              <a:ext cx="11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dirty="0" smtClean="0">
                  <a:solidFill>
                    <a:srgbClr val="E013FF"/>
                  </a:solidFill>
                  <a:latin typeface="Comic Sans MS"/>
                  <a:ea typeface="Calibri"/>
                  <a:cs typeface="Comic Sans MS"/>
                </a:rPr>
                <a:t>“damns”</a:t>
              </a:r>
              <a:endParaRPr lang="en-US" sz="2000" dirty="0">
                <a:solidFill>
                  <a:srgbClr val="6886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099319" y="1387721"/>
            <a:ext cx="2005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3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rd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-person</a:t>
            </a:r>
            <a:br>
              <a:rPr lang="en-US" altLang="zh-CN" sz="2000" dirty="0" smtClean="0">
                <a:solidFill>
                  <a:srgbClr val="FF0000"/>
                </a:solidFill>
                <a:latin typeface="Comic Sans MS"/>
                <a:cs typeface="Comic Sans MS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singular suffix:</a:t>
            </a:r>
            <a:br>
              <a:rPr lang="en-US" altLang="zh-CN" sz="2000" dirty="0" smtClean="0">
                <a:solidFill>
                  <a:srgbClr val="FF0000"/>
                </a:solidFill>
                <a:latin typeface="Comic Sans MS"/>
                <a:cs typeface="Comic Sans MS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very common!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538277" y="2355257"/>
            <a:ext cx="1143000" cy="796639"/>
            <a:chOff x="4538277" y="2355257"/>
            <a:chExt cx="1143000" cy="796639"/>
          </a:xfrm>
        </p:grpSpPr>
        <p:cxnSp>
          <p:nvCxnSpPr>
            <p:cNvPr id="96" name="Straight Arrow Connector 95"/>
            <p:cNvCxnSpPr/>
            <p:nvPr/>
          </p:nvCxnSpPr>
          <p:spPr>
            <a:xfrm flipH="1">
              <a:off x="4740322" y="2909442"/>
              <a:ext cx="369455" cy="2193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109777" y="2909442"/>
              <a:ext cx="254000" cy="2193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948140" y="2909442"/>
              <a:ext cx="161637" cy="2193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109777" y="2909442"/>
              <a:ext cx="113161" cy="2424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5109777" y="2909442"/>
              <a:ext cx="378706" cy="12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538277" y="2355257"/>
              <a:ext cx="1143000" cy="576463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2624032" y="4816120"/>
            <a:ext cx="0" cy="122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203675" y="5062817"/>
            <a:ext cx="3641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9843" y="1166191"/>
            <a:ext cx="21395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66667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65504 0.44954 " pathEditMode="relative" rAng="0" ptsTypes="AA">
                                      <p:cBhvr>
                                        <p:cTn id="18" dur="3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60" y="2247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66667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4254 0.29884 " pathEditMode="relative" rAng="0" ptsTypes="AA">
                                      <p:cBhvr>
                                        <p:cTn id="20" dur="3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149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66667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0278 0.31064 " pathEditMode="relative" rAng="0" ptsTypes="AA">
                                      <p:cBhvr>
                                        <p:cTn id="22" dur="3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53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66667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15503 0.38125 " pathEditMode="relative" rAng="0" ptsTypes="AA">
                                      <p:cBhvr>
                                        <p:cTn id="24" dur="3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33837 -0.0789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5" grpId="0" animBg="1"/>
      <p:bldP spid="55" grpId="1" animBg="1"/>
      <p:bldP spid="53" grpId="0" animBg="1"/>
      <p:bldP spid="53" grpId="1" animBg="1"/>
      <p:bldP spid="54" grpId="0" animBg="1"/>
      <p:bldP spid="54" grpId="1" animBg="1"/>
      <p:bldP spid="58" grpId="0"/>
      <p:bldP spid="92" grpId="0"/>
      <p:bldP spid="93" grpId="0"/>
      <p:bldP spid="94" grpId="0"/>
      <p:bldP spid="95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4" y="-162686"/>
            <a:ext cx="8587408" cy="1143200"/>
          </a:xfrm>
        </p:spPr>
        <p:txBody>
          <a:bodyPr/>
          <a:lstStyle/>
          <a:p>
            <a:r>
              <a:rPr lang="en-US" sz="3200" dirty="0" smtClean="0"/>
              <a:t>Limited to concatenation?  </a:t>
            </a:r>
            <a:br>
              <a:rPr lang="en-US" sz="3200" dirty="0" smtClean="0"/>
            </a:br>
            <a:r>
              <a:rPr lang="en-US" sz="3200" dirty="0" smtClean="0"/>
              <a:t>No, could extend to </a:t>
            </a:r>
            <a:r>
              <a:rPr lang="en-US" sz="3200" dirty="0" err="1" smtClean="0"/>
              <a:t>templatic</a:t>
            </a:r>
            <a:r>
              <a:rPr lang="en-US" sz="3200" dirty="0" smtClean="0"/>
              <a:t> morphology 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948519"/>
            <a:ext cx="7726018" cy="58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Don’t care about phonology?</a:t>
            </a:r>
          </a:p>
          <a:p>
            <a:r>
              <a:rPr lang="en-US" dirty="0"/>
              <a:t> </a:t>
            </a:r>
            <a:r>
              <a:rPr lang="en-US" dirty="0" smtClean="0"/>
              <a:t>Listen anyway.  This is a general method for </a:t>
            </a:r>
            <a:br>
              <a:rPr lang="en-US" dirty="0" smtClean="0"/>
            </a:br>
            <a:r>
              <a:rPr lang="en-US" i="1" dirty="0" smtClean="0"/>
              <a:t>inferring strings</a:t>
            </a:r>
            <a:r>
              <a:rPr lang="en-US" dirty="0" smtClean="0"/>
              <a:t> from </a:t>
            </a:r>
            <a:r>
              <a:rPr lang="en-US" i="1" dirty="0" smtClean="0"/>
              <a:t>other strings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(if you have a probability model).</a:t>
            </a:r>
          </a:p>
          <a:p>
            <a:r>
              <a:rPr lang="en-US" dirty="0" smtClean="0"/>
              <a:t> So if you haven’t yet observed all the words of your noisy or complex language, try it!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1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4819"/>
            <a:ext cx="8229600" cy="4463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BFBFBF"/>
                </a:solidFill>
              </a:rPr>
              <a:t>A motivating </a:t>
            </a:r>
            <a:r>
              <a:rPr lang="en" dirty="0" smtClean="0">
                <a:solidFill>
                  <a:srgbClr val="BFBFBF"/>
                </a:solidFill>
              </a:rPr>
              <a:t>example</a:t>
            </a:r>
            <a:r>
              <a:rPr lang="en-US" dirty="0" smtClean="0">
                <a:solidFill>
                  <a:srgbClr val="BFBFBF"/>
                </a:solidFill>
              </a:rPr>
              <a:t>:</a:t>
            </a:r>
            <a:r>
              <a:rPr lang="en" dirty="0" smtClean="0">
                <a:solidFill>
                  <a:srgbClr val="BFBFBF"/>
                </a:solidFill>
              </a:rPr>
              <a:t> </a:t>
            </a:r>
            <a:r>
              <a:rPr lang="en" dirty="0">
                <a:solidFill>
                  <a:srgbClr val="BFBFBF"/>
                </a:solidFill>
              </a:rPr>
              <a:t>phonology</a:t>
            </a:r>
          </a:p>
          <a:p>
            <a:pPr marL="45720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General </a:t>
            </a:r>
            <a:r>
              <a:rPr lang="en-US" dirty="0">
                <a:solidFill>
                  <a:schemeClr val="tx1"/>
                </a:solidFill>
              </a:rPr>
              <a:t>framework: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</a:rPr>
              <a:t>graphical models over </a:t>
            </a:r>
            <a:r>
              <a:rPr lang="en-US" dirty="0" smtClean="0">
                <a:solidFill>
                  <a:schemeClr val="tx1"/>
                </a:solidFill>
              </a:rPr>
              <a:t>strings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on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graphical model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 over strings 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Dual decomposition inference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The general idea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Substring features and active set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Experiments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and results</a:t>
            </a:r>
          </a:p>
        </p:txBody>
      </p:sp>
    </p:spTree>
    <p:extLst>
      <p:ext uri="{BB962C8B-B14F-4D97-AF65-F5344CB8AC3E}">
        <p14:creationId xmlns:p14="http://schemas.microsoft.com/office/powerpoint/2010/main" val="3286881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Graphical </a:t>
            </a:r>
            <a:r>
              <a:rPr lang="en-US" dirty="0" smtClean="0">
                <a:solidFill>
                  <a:schemeClr val="tx1"/>
                </a:solidFill>
              </a:rPr>
              <a:t>Models </a:t>
            </a:r>
            <a:r>
              <a:rPr lang="en-US" dirty="0">
                <a:solidFill>
                  <a:schemeClr val="tx1"/>
                </a:solidFill>
              </a:rPr>
              <a:t>over </a:t>
            </a:r>
            <a:r>
              <a:rPr lang="en-US" dirty="0" smtClean="0">
                <a:solidFill>
                  <a:schemeClr val="tx1"/>
                </a:solidFill>
              </a:rPr>
              <a:t>Strings?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02073" cy="4414982"/>
          </a:xfrm>
        </p:spPr>
        <p:txBody>
          <a:bodyPr/>
          <a:lstStyle/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/>
              <a:t>J</a:t>
            </a:r>
            <a:r>
              <a:rPr lang="en-US" sz="3000" dirty="0" smtClean="0"/>
              <a:t>oint distribution over many strings</a:t>
            </a: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</a:rPr>
              <a:t>Variables</a:t>
            </a:r>
          </a:p>
          <a:p>
            <a:pPr marL="857250" lvl="1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2600" dirty="0" smtClean="0">
                <a:solidFill>
                  <a:schemeClr val="tx1"/>
                </a:solidFill>
              </a:rPr>
              <a:t>Range over </a:t>
            </a:r>
            <a:r>
              <a:rPr lang="en-US" sz="2600" dirty="0" err="1" smtClean="0">
                <a:solidFill>
                  <a:schemeClr val="tx1"/>
                </a:solidFill>
              </a:rPr>
              <a:t>Σ</a:t>
            </a:r>
            <a:r>
              <a:rPr lang="en-US" sz="2600" dirty="0" smtClean="0">
                <a:solidFill>
                  <a:schemeClr val="tx1"/>
                </a:solidFill>
              </a:rPr>
              <a:t>*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 </a:t>
            </a:r>
            <a:r>
              <a:rPr lang="en-US" sz="24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infinite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set of all strings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Relations among variables</a:t>
            </a:r>
            <a:endParaRPr lang="en-US" sz="2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57250" lvl="1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Usually specified by (multi-tape) FSTs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817" y="4698963"/>
            <a:ext cx="653472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 A probabilistic 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approach to </a:t>
            </a:r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language 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change</a:t>
            </a:r>
          </a:p>
          <a:p>
            <a:pPr algn="ctr"/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 (</a:t>
            </a:r>
            <a:r>
              <a:rPr lang="en-US" sz="2000" dirty="0">
                <a:solidFill>
                  <a:srgbClr val="3366FF"/>
                </a:solidFill>
              </a:rPr>
              <a:t>Bouchard-</a:t>
            </a:r>
            <a:r>
              <a:rPr lang="en-US" sz="2000" dirty="0" smtClean="0">
                <a:solidFill>
                  <a:srgbClr val="3366FF"/>
                </a:solidFill>
              </a:rPr>
              <a:t>Côté et. al. NIPS 2008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)</a:t>
            </a:r>
            <a:endParaRPr lang="en-US" sz="20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077" y="5384748"/>
            <a:ext cx="653472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  Graphical models over multiple strings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.</a:t>
            </a:r>
            <a:endParaRPr lang="en-US" sz="2000" dirty="0">
              <a:solidFill>
                <a:srgbClr val="3366FF"/>
              </a:solidFill>
              <a:latin typeface="Comic Sans MS"/>
              <a:cs typeface="Comic Sans MS"/>
            </a:endParaRPr>
          </a:p>
          <a:p>
            <a:pPr algn="ctr"/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(Dreyer and Eisner. </a:t>
            </a:r>
            <a:r>
              <a:rPr lang="en-US" sz="2000" dirty="0" smtClean="0">
                <a:solidFill>
                  <a:srgbClr val="3366FF"/>
                </a:solidFill>
              </a:rPr>
              <a:t>EMNLP 2009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)</a:t>
            </a:r>
            <a:endParaRPr lang="en-US" sz="20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6847" y="6063588"/>
            <a:ext cx="653472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  Large-scale cognate recovery</a:t>
            </a:r>
          </a:p>
          <a:p>
            <a:pPr algn="ctr"/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(Hall and Klein. </a:t>
            </a:r>
            <a:r>
              <a:rPr lang="en-US" sz="2000" dirty="0" smtClean="0">
                <a:solidFill>
                  <a:srgbClr val="3366FF"/>
                </a:solidFill>
              </a:rPr>
              <a:t>EMNLP 2011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)</a:t>
            </a:r>
            <a:endParaRPr lang="en-US" sz="20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31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092"/>
            <a:ext cx="8229600" cy="1143200"/>
          </a:xfrm>
        </p:spPr>
        <p:txBody>
          <a:bodyPr/>
          <a:lstStyle/>
          <a:p>
            <a:pPr algn="l"/>
            <a:r>
              <a:rPr lang="en-US" dirty="0" smtClean="0"/>
              <a:t>Graphical Models over Strings?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02073" cy="4414982"/>
          </a:xfrm>
        </p:spPr>
        <p:txBody>
          <a:bodyPr/>
          <a:lstStyle/>
          <a:p>
            <a:pPr marL="457200" lvl="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</a:rPr>
              <a:t>Strings are the basic units in natural languages.</a:t>
            </a:r>
          </a:p>
          <a:p>
            <a:pPr marL="457200" lvl="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</a:rPr>
              <a:t>Use</a:t>
            </a:r>
            <a:endParaRPr lang="en" sz="3000" dirty="0">
              <a:solidFill>
                <a:schemeClr val="tx1"/>
              </a:solidFill>
            </a:endParaRP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 smtClean="0"/>
              <a:t>Orthographic </a:t>
            </a:r>
            <a:r>
              <a:rPr lang="en-US" sz="2400" dirty="0"/>
              <a:t>(spelling)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/>
              <a:t>Phonological (pronunciation)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/>
              <a:t>Latent (intermediate steps not observed directly</a:t>
            </a:r>
            <a:r>
              <a:rPr lang="en-US" sz="2400" dirty="0" smtClean="0"/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</a:rPr>
              <a:t>Size</a:t>
            </a:r>
            <a:endParaRPr lang="en" sz="3000" dirty="0">
              <a:solidFill>
                <a:schemeClr val="tx1"/>
              </a:solidFill>
            </a:endParaRP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/>
              <a:t>Morphemes (meaningful </a:t>
            </a:r>
            <a:r>
              <a:rPr lang="en-US" sz="2400" dirty="0" err="1"/>
              <a:t>subword</a:t>
            </a:r>
            <a:r>
              <a:rPr lang="en-US" sz="2400" dirty="0"/>
              <a:t> units)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/>
              <a:t>Words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/>
              <a:t>Multi-word phrases, including “named entities”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 smtClean="0"/>
              <a:t>URLs</a:t>
            </a:r>
            <a:endParaRPr lang="en-US" sz="3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1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What relationships could you model?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02073" cy="4414982"/>
          </a:xfrm>
        </p:spPr>
        <p:txBody>
          <a:bodyPr/>
          <a:lstStyle/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>
                <a:solidFill>
                  <a:schemeClr val="tx1"/>
                </a:solidFill>
              </a:rPr>
              <a:t>spelling </a:t>
            </a: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 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pronunciation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word  noisy word (e.g., with a typo)</a:t>
            </a: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word  related word in another language</a:t>
            </a:r>
            <a:b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        (loanwords, language evolution, cognates)</a:t>
            </a: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singular  plural    (for example)</a:t>
            </a: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root  </a:t>
            </a: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word</a:t>
            </a: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underlying form  surface 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form</a:t>
            </a:r>
            <a:endParaRPr lang="en-US" sz="3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5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Chains of relations can be useful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02073" cy="4414982"/>
          </a:xfrm>
        </p:spPr>
        <p:txBody>
          <a:bodyPr/>
          <a:lstStyle/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>
                <a:solidFill>
                  <a:schemeClr val="tx1"/>
                </a:solidFill>
              </a:rPr>
              <a:t>Misspelling or </a:t>
            </a:r>
            <a:r>
              <a:rPr lang="en-US" sz="3000" dirty="0" smtClean="0">
                <a:solidFill>
                  <a:schemeClr val="tx1"/>
                </a:solidFill>
              </a:rPr>
              <a:t>pun</a:t>
            </a:r>
            <a:endParaRPr lang="en-US" sz="3000" dirty="0">
              <a:solidFill>
                <a:schemeClr val="tx1"/>
              </a:solidFill>
            </a:endParaRPr>
          </a:p>
          <a:p>
            <a:pPr marL="381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	= </a:t>
            </a: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spelling  pronunciation  spelling</a:t>
            </a: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endParaRPr lang="en-US" sz="3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Cognate</a:t>
            </a:r>
          </a:p>
          <a:p>
            <a:pPr marL="381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	= </a:t>
            </a: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word  historical parent  historical 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child</a:t>
            </a:r>
            <a:endParaRPr lang="en-US" sz="3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5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Factor Graph </a:t>
            </a:r>
            <a:r>
              <a:rPr lang="en" dirty="0" smtClean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p</a:t>
            </a:r>
            <a:r>
              <a:rPr lang="en" dirty="0" smtClean="0">
                <a:solidFill>
                  <a:srgbClr val="000000"/>
                </a:solidFill>
              </a:rPr>
              <a:t>honology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323217" y="1725854"/>
            <a:ext cx="8250030" cy="2811481"/>
            <a:chOff x="311721" y="1720274"/>
            <a:chExt cx="8250030" cy="2811481"/>
          </a:xfrm>
        </p:grpSpPr>
        <p:sp>
          <p:nvSpPr>
            <p:cNvPr id="4" name="Shape 1856"/>
            <p:cNvSpPr/>
            <p:nvPr/>
          </p:nvSpPr>
          <p:spPr>
            <a:xfrm>
              <a:off x="4688373" y="2088164"/>
              <a:ext cx="565729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z</a:t>
              </a:r>
            </a:p>
          </p:txBody>
        </p:sp>
        <p:sp>
          <p:nvSpPr>
            <p:cNvPr id="5" name="Shape 1857"/>
            <p:cNvSpPr/>
            <p:nvPr/>
          </p:nvSpPr>
          <p:spPr>
            <a:xfrm>
              <a:off x="2930872" y="2088164"/>
              <a:ext cx="9462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rizaj</a:t>
              </a:r>
              <a:r>
                <a:rPr lang="en-US" sz="1400" b="1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g</a:t>
              </a:r>
              <a:r>
                <a:rPr lang="en" sz="1400" b="1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n</a:t>
              </a:r>
              <a:endPara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1860"/>
            <p:cNvSpPr/>
            <p:nvPr/>
          </p:nvSpPr>
          <p:spPr>
            <a:xfrm>
              <a:off x="6060930" y="2088164"/>
              <a:ext cx="8535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eɪʃən</a:t>
              </a:r>
            </a:p>
          </p:txBody>
        </p:sp>
        <p:sp>
          <p:nvSpPr>
            <p:cNvPr id="10" name="Shape 1862"/>
            <p:cNvSpPr/>
            <p:nvPr/>
          </p:nvSpPr>
          <p:spPr>
            <a:xfrm>
              <a:off x="7557728" y="2088164"/>
              <a:ext cx="8535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dæmn</a:t>
              </a:r>
            </a:p>
          </p:txBody>
        </p:sp>
        <p:sp>
          <p:nvSpPr>
            <p:cNvPr id="12" name="Shape 1864"/>
            <p:cNvSpPr/>
            <p:nvPr/>
          </p:nvSpPr>
          <p:spPr>
            <a:xfrm>
              <a:off x="2563900" y="3164382"/>
              <a:ext cx="1680144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</a:t>
              </a:r>
              <a:r>
                <a:rPr lang="en" sz="1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ε</a:t>
              </a: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z</a:t>
              </a:r>
              <a:r>
                <a:rPr lang="en" sz="1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ɪ</a:t>
              </a: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gn#</a:t>
              </a:r>
              <a:r>
                <a:rPr lang="en" sz="1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eɪʃən</a:t>
              </a:r>
            </a:p>
          </p:txBody>
        </p:sp>
        <p:sp>
          <p:nvSpPr>
            <p:cNvPr id="13" name="Shape 1865"/>
            <p:cNvSpPr/>
            <p:nvPr/>
          </p:nvSpPr>
          <p:spPr>
            <a:xfrm>
              <a:off x="4399737" y="3164382"/>
              <a:ext cx="11430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rizajn#</a:t>
              </a:r>
              <a:r>
                <a:rPr lang="en" sz="14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z</a:t>
              </a:r>
            </a:p>
          </p:txBody>
        </p:sp>
        <p:sp>
          <p:nvSpPr>
            <p:cNvPr id="14" name="Shape 1866"/>
            <p:cNvSpPr/>
            <p:nvPr/>
          </p:nvSpPr>
          <p:spPr>
            <a:xfrm>
              <a:off x="5685607" y="3164382"/>
              <a:ext cx="1604146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dæmn</a:t>
              </a:r>
              <a:r>
                <a:rPr lang="en" sz="14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#</a:t>
              </a:r>
              <a:r>
                <a:rPr lang="en" sz="14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eɪʃən</a:t>
              </a:r>
            </a:p>
          </p:txBody>
        </p:sp>
        <p:sp>
          <p:nvSpPr>
            <p:cNvPr id="15" name="Shape 1867"/>
            <p:cNvSpPr/>
            <p:nvPr/>
          </p:nvSpPr>
          <p:spPr>
            <a:xfrm>
              <a:off x="7407206" y="3164382"/>
              <a:ext cx="1154545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dæmn</a:t>
              </a:r>
              <a:r>
                <a:rPr lang="en" sz="14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#</a:t>
              </a:r>
              <a:r>
                <a:rPr lang="en" sz="14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z</a:t>
              </a:r>
            </a:p>
          </p:txBody>
        </p:sp>
        <p:sp>
          <p:nvSpPr>
            <p:cNvPr id="28" name="Shape 1880"/>
            <p:cNvSpPr/>
            <p:nvPr/>
          </p:nvSpPr>
          <p:spPr>
            <a:xfrm>
              <a:off x="2584073" y="4097756"/>
              <a:ext cx="1639799" cy="433999"/>
            </a:xfrm>
            <a:prstGeom prst="ellipse">
              <a:avLst/>
            </a:prstGeom>
            <a:solidFill>
              <a:srgbClr val="99999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r,εz</a:t>
              </a:r>
              <a:r>
                <a:rPr lang="en" sz="1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ɪ</a:t>
              </a: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gn’</a:t>
              </a:r>
              <a:r>
                <a:rPr lang="en" sz="1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eɪʃn</a:t>
              </a:r>
            </a:p>
          </p:txBody>
        </p:sp>
        <p:sp>
          <p:nvSpPr>
            <p:cNvPr id="29" name="Shape 1881"/>
            <p:cNvSpPr/>
            <p:nvPr/>
          </p:nvSpPr>
          <p:spPr>
            <a:xfrm>
              <a:off x="4399737" y="4097756"/>
              <a:ext cx="1143000" cy="433999"/>
            </a:xfrm>
            <a:prstGeom prst="ellipse">
              <a:avLst/>
            </a:prstGeom>
            <a:solidFill>
              <a:srgbClr val="99999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riz’ajnz</a:t>
              </a:r>
            </a:p>
          </p:txBody>
        </p:sp>
        <p:sp>
          <p:nvSpPr>
            <p:cNvPr id="30" name="Shape 1882"/>
            <p:cNvSpPr/>
            <p:nvPr/>
          </p:nvSpPr>
          <p:spPr>
            <a:xfrm>
              <a:off x="5753261" y="4097756"/>
              <a:ext cx="1468838" cy="433999"/>
            </a:xfrm>
            <a:prstGeom prst="ellipse">
              <a:avLst/>
            </a:prstGeom>
            <a:solidFill>
              <a:srgbClr val="99999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d,æmn’eɪʃn</a:t>
              </a:r>
            </a:p>
          </p:txBody>
        </p:sp>
        <p:sp>
          <p:nvSpPr>
            <p:cNvPr id="31" name="Shape 1883"/>
            <p:cNvSpPr/>
            <p:nvPr/>
          </p:nvSpPr>
          <p:spPr>
            <a:xfrm>
              <a:off x="7407206" y="4097756"/>
              <a:ext cx="1154545" cy="433999"/>
            </a:xfrm>
            <a:prstGeom prst="ellipse">
              <a:avLst/>
            </a:prstGeom>
            <a:solidFill>
              <a:srgbClr val="99999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d’æmz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721" y="2075054"/>
              <a:ext cx="2240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/>
                <a:t>1) </a:t>
              </a:r>
              <a:r>
                <a:rPr lang="en-US" sz="1800" b="1" dirty="0" smtClean="0"/>
                <a:t>Morpheme URs</a:t>
              </a:r>
              <a:endParaRPr lang="en-US" sz="18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1721" y="3126999"/>
              <a:ext cx="2240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2</a:t>
              </a:r>
              <a:r>
                <a:rPr lang="en-US" altLang="zh-CN" sz="1800" b="1" dirty="0" smtClean="0"/>
                <a:t>) </a:t>
              </a:r>
              <a:r>
                <a:rPr lang="en-US" sz="1800" b="1" dirty="0" smtClean="0"/>
                <a:t>Word URs</a:t>
              </a:r>
              <a:endParaRPr lang="en-US" sz="18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1721" y="4129052"/>
              <a:ext cx="2240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3</a:t>
              </a:r>
              <a:r>
                <a:rPr lang="en-US" altLang="zh-CN" sz="1800" b="1" dirty="0" smtClean="0"/>
                <a:t>) </a:t>
              </a:r>
              <a:r>
                <a:rPr lang="en-US" sz="1800" b="1" dirty="0" smtClean="0"/>
                <a:t>Word SRs</a:t>
              </a:r>
              <a:endParaRPr lang="en-US" sz="18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9655" y="2620820"/>
              <a:ext cx="233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/>
                <a:t>Concatenation (e.g.)</a:t>
              </a:r>
              <a:endParaRPr lang="en-US" sz="1800" i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9655" y="3607842"/>
              <a:ext cx="213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/>
                <a:t>Phonology (PFST)</a:t>
              </a:r>
              <a:endParaRPr lang="en-US" sz="1800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29895" y="1720274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10401" y="1720274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13603" y="1720274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97160" y="1720274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29895" y="2738549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10401" y="2738549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13603" y="2738549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97160" y="2738549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29333" y="3748576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10401" y="3748576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13603" y="3748576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7160" y="3748576"/>
              <a:ext cx="148155" cy="15009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2"/>
              <a:endCxn id="5" idx="0"/>
            </p:cNvCxnSpPr>
            <p:nvPr/>
          </p:nvCxnSpPr>
          <p:spPr>
            <a:xfrm flipH="1">
              <a:off x="3403972" y="1870365"/>
              <a:ext cx="1" cy="2177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2"/>
              <a:endCxn id="4" idx="0"/>
            </p:cNvCxnSpPr>
            <p:nvPr/>
          </p:nvCxnSpPr>
          <p:spPr>
            <a:xfrm>
              <a:off x="4971238" y="1870365"/>
              <a:ext cx="0" cy="2177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6" idx="2"/>
              <a:endCxn id="8" idx="0"/>
            </p:cNvCxnSpPr>
            <p:nvPr/>
          </p:nvCxnSpPr>
          <p:spPr>
            <a:xfrm flipH="1">
              <a:off x="6487680" y="1870365"/>
              <a:ext cx="1" cy="2177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5" idx="2"/>
              <a:endCxn id="10" idx="0"/>
            </p:cNvCxnSpPr>
            <p:nvPr/>
          </p:nvCxnSpPr>
          <p:spPr>
            <a:xfrm flipH="1">
              <a:off x="7984478" y="1870365"/>
              <a:ext cx="1" cy="2177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403972" y="2533708"/>
              <a:ext cx="1" cy="2163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" idx="0"/>
              <a:endCxn id="38" idx="2"/>
            </p:cNvCxnSpPr>
            <p:nvPr/>
          </p:nvCxnSpPr>
          <p:spPr>
            <a:xfrm flipV="1">
              <a:off x="3403972" y="2888640"/>
              <a:ext cx="1" cy="2757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" idx="4"/>
              <a:endCxn id="38" idx="3"/>
            </p:cNvCxnSpPr>
            <p:nvPr/>
          </p:nvCxnSpPr>
          <p:spPr>
            <a:xfrm flipH="1">
              <a:off x="3478050" y="2522163"/>
              <a:ext cx="3009630" cy="291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" idx="4"/>
              <a:endCxn id="41" idx="0"/>
            </p:cNvCxnSpPr>
            <p:nvPr/>
          </p:nvCxnSpPr>
          <p:spPr>
            <a:xfrm>
              <a:off x="4971238" y="2522163"/>
              <a:ext cx="0" cy="2163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3" idx="0"/>
              <a:endCxn id="41" idx="2"/>
            </p:cNvCxnSpPr>
            <p:nvPr/>
          </p:nvCxnSpPr>
          <p:spPr>
            <a:xfrm flipV="1">
              <a:off x="4971237" y="2888640"/>
              <a:ext cx="1" cy="2757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5" idx="4"/>
              <a:endCxn id="41" idx="1"/>
            </p:cNvCxnSpPr>
            <p:nvPr/>
          </p:nvCxnSpPr>
          <p:spPr>
            <a:xfrm>
              <a:off x="3403972" y="2522163"/>
              <a:ext cx="1493188" cy="291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42" idx="0"/>
              <a:endCxn id="12" idx="4"/>
            </p:cNvCxnSpPr>
            <p:nvPr/>
          </p:nvCxnSpPr>
          <p:spPr>
            <a:xfrm flipV="1">
              <a:off x="3403411" y="3598381"/>
              <a:ext cx="561" cy="15019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42" idx="2"/>
              <a:endCxn id="28" idx="0"/>
            </p:cNvCxnSpPr>
            <p:nvPr/>
          </p:nvCxnSpPr>
          <p:spPr>
            <a:xfrm>
              <a:off x="3403411" y="3898667"/>
              <a:ext cx="562" cy="19908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9" idx="0"/>
              <a:endCxn id="45" idx="2"/>
            </p:cNvCxnSpPr>
            <p:nvPr/>
          </p:nvCxnSpPr>
          <p:spPr>
            <a:xfrm flipV="1">
              <a:off x="4971237" y="3898667"/>
              <a:ext cx="1" cy="19908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45" idx="0"/>
              <a:endCxn id="13" idx="4"/>
            </p:cNvCxnSpPr>
            <p:nvPr/>
          </p:nvCxnSpPr>
          <p:spPr>
            <a:xfrm flipH="1" flipV="1">
              <a:off x="4971237" y="3598381"/>
              <a:ext cx="1" cy="15019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4" idx="0"/>
              <a:endCxn id="14" idx="4"/>
            </p:cNvCxnSpPr>
            <p:nvPr/>
          </p:nvCxnSpPr>
          <p:spPr>
            <a:xfrm flipH="1" flipV="1">
              <a:off x="6487680" y="3598381"/>
              <a:ext cx="1" cy="15019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44" idx="2"/>
              <a:endCxn id="30" idx="0"/>
            </p:cNvCxnSpPr>
            <p:nvPr/>
          </p:nvCxnSpPr>
          <p:spPr>
            <a:xfrm flipH="1">
              <a:off x="6487680" y="3898667"/>
              <a:ext cx="1" cy="19908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" idx="4"/>
              <a:endCxn id="40" idx="0"/>
            </p:cNvCxnSpPr>
            <p:nvPr/>
          </p:nvCxnSpPr>
          <p:spPr>
            <a:xfrm>
              <a:off x="6487680" y="2522163"/>
              <a:ext cx="1" cy="2163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0" idx="2"/>
              <a:endCxn id="14" idx="0"/>
            </p:cNvCxnSpPr>
            <p:nvPr/>
          </p:nvCxnSpPr>
          <p:spPr>
            <a:xfrm flipH="1">
              <a:off x="6487680" y="2888640"/>
              <a:ext cx="1" cy="2757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" idx="4"/>
              <a:endCxn id="40" idx="3"/>
            </p:cNvCxnSpPr>
            <p:nvPr/>
          </p:nvCxnSpPr>
          <p:spPr>
            <a:xfrm flipH="1">
              <a:off x="6561758" y="2522163"/>
              <a:ext cx="1422720" cy="291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9" idx="2"/>
              <a:endCxn id="15" idx="0"/>
            </p:cNvCxnSpPr>
            <p:nvPr/>
          </p:nvCxnSpPr>
          <p:spPr>
            <a:xfrm>
              <a:off x="7984479" y="2888640"/>
              <a:ext cx="0" cy="2757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" idx="4"/>
              <a:endCxn id="39" idx="0"/>
            </p:cNvCxnSpPr>
            <p:nvPr/>
          </p:nvCxnSpPr>
          <p:spPr>
            <a:xfrm>
              <a:off x="7984478" y="2522163"/>
              <a:ext cx="1" cy="2163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43" idx="2"/>
              <a:endCxn id="31" idx="0"/>
            </p:cNvCxnSpPr>
            <p:nvPr/>
          </p:nvCxnSpPr>
          <p:spPr>
            <a:xfrm>
              <a:off x="7984479" y="3898667"/>
              <a:ext cx="0" cy="19908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5" idx="4"/>
              <a:endCxn id="43" idx="0"/>
            </p:cNvCxnSpPr>
            <p:nvPr/>
          </p:nvCxnSpPr>
          <p:spPr>
            <a:xfrm>
              <a:off x="7984479" y="3598381"/>
              <a:ext cx="0" cy="15019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" idx="4"/>
              <a:endCxn id="39" idx="1"/>
            </p:cNvCxnSpPr>
            <p:nvPr/>
          </p:nvCxnSpPr>
          <p:spPr>
            <a:xfrm>
              <a:off x="4971238" y="2522163"/>
              <a:ext cx="2939163" cy="291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6" name="Picture 125" descr="Screen Shot 2015-09-19 at 6.45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04" y="4999176"/>
            <a:ext cx="3638835" cy="1011797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343704" y="5541818"/>
            <a:ext cx="2281394" cy="1089890"/>
            <a:chOff x="2343704" y="5541818"/>
            <a:chExt cx="2281394" cy="1089890"/>
          </a:xfrm>
        </p:grpSpPr>
        <p:sp>
          <p:nvSpPr>
            <p:cNvPr id="127" name="TextBox 126"/>
            <p:cNvSpPr txBox="1"/>
            <p:nvPr/>
          </p:nvSpPr>
          <p:spPr>
            <a:xfrm>
              <a:off x="2343704" y="5893044"/>
              <a:ext cx="22813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D5BE5"/>
                  </a:solidFill>
                  <a:latin typeface="Comic Sans MS"/>
                  <a:cs typeface="Comic Sans MS"/>
                </a:rPr>
                <a:t>l</a:t>
              </a:r>
              <a:r>
                <a:rPr lang="en-US" sz="2400" dirty="0" smtClean="0">
                  <a:solidFill>
                    <a:srgbClr val="2D5BE5"/>
                  </a:solidFill>
                  <a:latin typeface="Comic Sans MS"/>
                  <a:cs typeface="Comic Sans MS"/>
                </a:rPr>
                <a:t>og-probability</a:t>
              </a:r>
              <a:r>
                <a:rPr lang="en-US" sz="1800" dirty="0" smtClean="0">
                  <a:solidFill>
                    <a:srgbClr val="2D5BE5"/>
                  </a:solidFill>
                  <a:latin typeface="Comic Sans MS"/>
                  <a:cs typeface="Comic Sans MS"/>
                </a:rPr>
                <a:t/>
              </a:r>
              <a:br>
                <a:rPr lang="en-US" sz="1800" dirty="0" smtClean="0">
                  <a:solidFill>
                    <a:srgbClr val="2D5BE5"/>
                  </a:solidFill>
                  <a:latin typeface="Comic Sans MS"/>
                  <a:cs typeface="Comic Sans MS"/>
                </a:rPr>
              </a:br>
              <a:r>
                <a:rPr lang="en-US" sz="1800" dirty="0" smtClean="0">
                  <a:solidFill>
                    <a:srgbClr val="2D5BE5"/>
                  </a:solidFill>
                  <a:latin typeface="Comic Sans MS"/>
                  <a:cs typeface="Comic Sans MS"/>
                </a:rPr>
                <a:t>Let’s maximize it!</a:t>
              </a:r>
              <a:endParaRPr lang="en-US" sz="1800" dirty="0">
                <a:solidFill>
                  <a:srgbClr val="2D5BE5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29" name="Straight Arrow Connector 128"/>
            <p:cNvCxnSpPr>
              <a:stCxn id="127" idx="0"/>
            </p:cNvCxnSpPr>
            <p:nvPr/>
          </p:nvCxnSpPr>
          <p:spPr>
            <a:xfrm flipV="1">
              <a:off x="3484401" y="5541818"/>
              <a:ext cx="0" cy="351226"/>
            </a:xfrm>
            <a:prstGeom prst="straightConnector1">
              <a:avLst/>
            </a:prstGeom>
            <a:ln>
              <a:solidFill>
                <a:srgbClr val="2D5BE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325581" y="2084503"/>
            <a:ext cx="8250030" cy="2459030"/>
            <a:chOff x="464121" y="2234588"/>
            <a:chExt cx="8250030" cy="2459030"/>
          </a:xfrm>
        </p:grpSpPr>
        <p:sp>
          <p:nvSpPr>
            <p:cNvPr id="166" name="Shape 1856"/>
            <p:cNvSpPr/>
            <p:nvPr/>
          </p:nvSpPr>
          <p:spPr>
            <a:xfrm>
              <a:off x="4839846" y="2235082"/>
              <a:ext cx="565729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z</a:t>
              </a:r>
            </a:p>
          </p:txBody>
        </p:sp>
        <p:sp>
          <p:nvSpPr>
            <p:cNvPr id="167" name="Shape 1857"/>
            <p:cNvSpPr/>
            <p:nvPr/>
          </p:nvSpPr>
          <p:spPr>
            <a:xfrm>
              <a:off x="3083272" y="2235082"/>
              <a:ext cx="9462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 smtClean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rizaj</a:t>
              </a:r>
              <a:r>
                <a:rPr lang="en-US" sz="1400" b="1" i="0" u="none" strike="noStrike" cap="none" baseline="0" dirty="0" smtClean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g</a:t>
              </a:r>
              <a:r>
                <a:rPr lang="en" sz="1400" b="1" i="0" u="none" strike="noStrike" cap="none" baseline="0" dirty="0" smtClean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n</a:t>
              </a:r>
              <a:endPara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8" name="Shape 1860"/>
            <p:cNvSpPr/>
            <p:nvPr/>
          </p:nvSpPr>
          <p:spPr>
            <a:xfrm>
              <a:off x="6222851" y="2246046"/>
              <a:ext cx="8535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eɪʃən</a:t>
              </a:r>
            </a:p>
          </p:txBody>
        </p:sp>
        <p:sp>
          <p:nvSpPr>
            <p:cNvPr id="169" name="Shape 1862"/>
            <p:cNvSpPr/>
            <p:nvPr/>
          </p:nvSpPr>
          <p:spPr>
            <a:xfrm>
              <a:off x="7710128" y="2246046"/>
              <a:ext cx="8535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dæmn</a:t>
              </a:r>
            </a:p>
          </p:txBody>
        </p:sp>
        <p:sp>
          <p:nvSpPr>
            <p:cNvPr id="170" name="Shape 1864"/>
            <p:cNvSpPr/>
            <p:nvPr/>
          </p:nvSpPr>
          <p:spPr>
            <a:xfrm>
              <a:off x="2716300" y="3314891"/>
              <a:ext cx="1680144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rεzɪgn#</a:t>
              </a:r>
              <a:r>
                <a:rPr lang="en" sz="14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eɪʃən</a:t>
              </a:r>
            </a:p>
          </p:txBody>
        </p:sp>
        <p:sp>
          <p:nvSpPr>
            <p:cNvPr id="171" name="Shape 1865"/>
            <p:cNvSpPr/>
            <p:nvPr/>
          </p:nvSpPr>
          <p:spPr>
            <a:xfrm>
              <a:off x="4552137" y="3318866"/>
              <a:ext cx="1143000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rizajn#</a:t>
              </a:r>
              <a:r>
                <a:rPr lang="en" sz="14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z</a:t>
              </a:r>
            </a:p>
          </p:txBody>
        </p:sp>
        <p:sp>
          <p:nvSpPr>
            <p:cNvPr id="172" name="Shape 1866"/>
            <p:cNvSpPr/>
            <p:nvPr/>
          </p:nvSpPr>
          <p:spPr>
            <a:xfrm>
              <a:off x="5835983" y="3314698"/>
              <a:ext cx="1604146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dæmn#</a:t>
              </a:r>
              <a:r>
                <a:rPr lang="en" sz="14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eɪʃən</a:t>
              </a:r>
            </a:p>
          </p:txBody>
        </p:sp>
        <p:sp>
          <p:nvSpPr>
            <p:cNvPr id="173" name="Shape 1867"/>
            <p:cNvSpPr/>
            <p:nvPr/>
          </p:nvSpPr>
          <p:spPr>
            <a:xfrm>
              <a:off x="7559606" y="3314701"/>
              <a:ext cx="1154545" cy="43399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37AAED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dæmn#</a:t>
              </a:r>
              <a:r>
                <a:rPr lang="en" sz="14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z</a:t>
              </a:r>
            </a:p>
          </p:txBody>
        </p:sp>
        <p:cxnSp>
          <p:nvCxnSpPr>
            <p:cNvPr id="174" name="Shape 1868"/>
            <p:cNvCxnSpPr>
              <a:stCxn id="167" idx="4"/>
              <a:endCxn id="170" idx="0"/>
            </p:cNvCxnSpPr>
            <p:nvPr/>
          </p:nvCxnSpPr>
          <p:spPr>
            <a:xfrm>
              <a:off x="3556372" y="2669081"/>
              <a:ext cx="0" cy="64581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5" name="Shape 1869"/>
            <p:cNvCxnSpPr>
              <a:stCxn id="168" idx="4"/>
              <a:endCxn id="170" idx="0"/>
            </p:cNvCxnSpPr>
            <p:nvPr/>
          </p:nvCxnSpPr>
          <p:spPr>
            <a:xfrm flipH="1">
              <a:off x="3556372" y="2680045"/>
              <a:ext cx="3093229" cy="634846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6" name="Shape 1870"/>
            <p:cNvCxnSpPr>
              <a:stCxn id="170" idx="4"/>
              <a:endCxn id="185" idx="0"/>
            </p:cNvCxnSpPr>
            <p:nvPr/>
          </p:nvCxnSpPr>
          <p:spPr>
            <a:xfrm>
              <a:off x="3556372" y="3748890"/>
              <a:ext cx="1" cy="50334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7" name="Shape 1871"/>
            <p:cNvCxnSpPr>
              <a:stCxn id="167" idx="4"/>
              <a:endCxn id="171" idx="0"/>
            </p:cNvCxnSpPr>
            <p:nvPr/>
          </p:nvCxnSpPr>
          <p:spPr>
            <a:xfrm>
              <a:off x="3556372" y="2669081"/>
              <a:ext cx="1567265" cy="649785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8" name="Shape 1872"/>
            <p:cNvCxnSpPr>
              <a:stCxn id="166" idx="4"/>
              <a:endCxn id="171" idx="0"/>
            </p:cNvCxnSpPr>
            <p:nvPr/>
          </p:nvCxnSpPr>
          <p:spPr>
            <a:xfrm>
              <a:off x="5122711" y="2669081"/>
              <a:ext cx="926" cy="649785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9" name="Shape 1873"/>
            <p:cNvCxnSpPr>
              <a:stCxn id="171" idx="4"/>
              <a:endCxn id="186" idx="0"/>
            </p:cNvCxnSpPr>
            <p:nvPr/>
          </p:nvCxnSpPr>
          <p:spPr>
            <a:xfrm>
              <a:off x="5123637" y="3752865"/>
              <a:ext cx="0" cy="49937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0" name="Shape 1874"/>
            <p:cNvCxnSpPr>
              <a:stCxn id="169" idx="4"/>
              <a:endCxn id="172" idx="0"/>
            </p:cNvCxnSpPr>
            <p:nvPr/>
          </p:nvCxnSpPr>
          <p:spPr>
            <a:xfrm flipH="1">
              <a:off x="6638056" y="2680045"/>
              <a:ext cx="1498822" cy="63465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1" name="Shape 1875"/>
            <p:cNvCxnSpPr>
              <a:stCxn id="168" idx="4"/>
              <a:endCxn id="172" idx="0"/>
            </p:cNvCxnSpPr>
            <p:nvPr/>
          </p:nvCxnSpPr>
          <p:spPr>
            <a:xfrm flipH="1">
              <a:off x="6638056" y="2680045"/>
              <a:ext cx="11545" cy="63465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2" name="Shape 1876"/>
            <p:cNvCxnSpPr>
              <a:stCxn id="172" idx="4"/>
              <a:endCxn id="187" idx="0"/>
            </p:cNvCxnSpPr>
            <p:nvPr/>
          </p:nvCxnSpPr>
          <p:spPr>
            <a:xfrm flipH="1">
              <a:off x="6636441" y="3748697"/>
              <a:ext cx="1615" cy="503541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3" name="Shape 1877"/>
            <p:cNvCxnSpPr>
              <a:stCxn id="169" idx="4"/>
              <a:endCxn id="173" idx="0"/>
            </p:cNvCxnSpPr>
            <p:nvPr/>
          </p:nvCxnSpPr>
          <p:spPr>
            <a:xfrm>
              <a:off x="8136878" y="2680045"/>
              <a:ext cx="1" cy="634656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4" name="Shape 1879"/>
            <p:cNvCxnSpPr>
              <a:stCxn id="173" idx="4"/>
              <a:endCxn id="188" idx="0"/>
            </p:cNvCxnSpPr>
            <p:nvPr/>
          </p:nvCxnSpPr>
          <p:spPr>
            <a:xfrm>
              <a:off x="8136879" y="3748700"/>
              <a:ext cx="0" cy="51091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5" name="Shape 1880"/>
            <p:cNvSpPr/>
            <p:nvPr/>
          </p:nvSpPr>
          <p:spPr>
            <a:xfrm>
              <a:off x="2736473" y="4252238"/>
              <a:ext cx="1639799" cy="433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E013F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r,εzɪgn’eɪʃn</a:t>
              </a:r>
            </a:p>
          </p:txBody>
        </p:sp>
        <p:sp>
          <p:nvSpPr>
            <p:cNvPr id="186" name="Shape 1881"/>
            <p:cNvSpPr/>
            <p:nvPr/>
          </p:nvSpPr>
          <p:spPr>
            <a:xfrm>
              <a:off x="4552137" y="4252238"/>
              <a:ext cx="1143000" cy="433999"/>
            </a:xfrm>
            <a:prstGeom prst="ellipse">
              <a:avLst/>
            </a:prstGeom>
            <a:solidFill>
              <a:srgbClr val="D9D9D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E013F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riz’ajnz</a:t>
              </a:r>
            </a:p>
          </p:txBody>
        </p:sp>
        <p:sp>
          <p:nvSpPr>
            <p:cNvPr id="187" name="Shape 1882"/>
            <p:cNvSpPr/>
            <p:nvPr/>
          </p:nvSpPr>
          <p:spPr>
            <a:xfrm>
              <a:off x="5902022" y="4252238"/>
              <a:ext cx="1468838" cy="433999"/>
            </a:xfrm>
            <a:prstGeom prst="ellipse">
              <a:avLst/>
            </a:prstGeom>
            <a:solidFill>
              <a:srgbClr val="D9D9D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E013F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d,æmn’eɪʃn</a:t>
              </a:r>
            </a:p>
          </p:txBody>
        </p:sp>
        <p:sp>
          <p:nvSpPr>
            <p:cNvPr id="188" name="Shape 1883"/>
            <p:cNvSpPr/>
            <p:nvPr/>
          </p:nvSpPr>
          <p:spPr>
            <a:xfrm>
              <a:off x="7559606" y="4259619"/>
              <a:ext cx="1154545" cy="433999"/>
            </a:xfrm>
            <a:prstGeom prst="ellipse">
              <a:avLst/>
            </a:prstGeom>
            <a:solidFill>
              <a:srgbClr val="D9D9D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E013F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d’æmz</a:t>
              </a:r>
            </a:p>
          </p:txBody>
        </p:sp>
        <p:cxnSp>
          <p:nvCxnSpPr>
            <p:cNvPr id="189" name="Shape 1877"/>
            <p:cNvCxnSpPr>
              <a:stCxn id="166" idx="4"/>
              <a:endCxn id="173" idx="0"/>
            </p:cNvCxnSpPr>
            <p:nvPr/>
          </p:nvCxnSpPr>
          <p:spPr>
            <a:xfrm>
              <a:off x="5122711" y="2669081"/>
              <a:ext cx="3014168" cy="64562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90" name="TextBox 189"/>
            <p:cNvSpPr txBox="1"/>
            <p:nvPr/>
          </p:nvSpPr>
          <p:spPr>
            <a:xfrm>
              <a:off x="464121" y="2234588"/>
              <a:ext cx="2240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/>
                <a:t>1) </a:t>
              </a:r>
              <a:r>
                <a:rPr lang="en-US" sz="1800" b="1" dirty="0" smtClean="0"/>
                <a:t>Morpheme URs</a:t>
              </a:r>
              <a:endParaRPr lang="en-US" sz="18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64121" y="3290944"/>
              <a:ext cx="2240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2</a:t>
              </a:r>
              <a:r>
                <a:rPr lang="en-US" altLang="zh-CN" sz="1800" b="1" dirty="0" smtClean="0"/>
                <a:t>) </a:t>
              </a:r>
              <a:r>
                <a:rPr lang="en-US" sz="1800" b="1" dirty="0" smtClean="0"/>
                <a:t>Word URs</a:t>
              </a:r>
              <a:endParaRPr lang="en-US" sz="1800" b="1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64121" y="4281452"/>
              <a:ext cx="2240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3</a:t>
              </a:r>
              <a:r>
                <a:rPr lang="en-US" altLang="zh-CN" sz="1800" b="1" dirty="0" smtClean="0"/>
                <a:t>) </a:t>
              </a:r>
              <a:r>
                <a:rPr lang="en-US" sz="1800" b="1" dirty="0" smtClean="0"/>
                <a:t>Word SRs</a:t>
              </a:r>
              <a:endParaRPr lang="en-US" sz="18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22055" y="2773220"/>
              <a:ext cx="233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/>
                <a:t>Concatenation (e.g.)</a:t>
              </a:r>
              <a:endParaRPr lang="en-US" sz="1800" i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22055" y="3760242"/>
              <a:ext cx="213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/>
                <a:t>Phonology (PFST)</a:t>
              </a:r>
              <a:endParaRPr lang="en-US" sz="1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9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Contextual Stochastic Edit Process</a:t>
            </a:r>
            <a:endParaRPr lang="en-US" sz="4000" dirty="0"/>
          </a:p>
        </p:txBody>
      </p:sp>
      <p:pic>
        <p:nvPicPr>
          <p:cNvPr id="1181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2" y="1498652"/>
            <a:ext cx="6329217" cy="446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455" y="5945915"/>
            <a:ext cx="737752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Stochastic </a:t>
            </a:r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contextual edit distance and 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probabilistic FSTs. (Cotterell et. al. ACL 2014)</a:t>
            </a:r>
            <a:endParaRPr lang="en-US" sz="20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910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Probabilistic FSTs</a:t>
            </a:r>
          </a:p>
        </p:txBody>
      </p:sp>
      <p:pic>
        <p:nvPicPr>
          <p:cNvPr id="1182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9888"/>
            <a:ext cx="8915400" cy="361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455" y="5945915"/>
            <a:ext cx="737752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Stochastic </a:t>
            </a:r>
            <a:r>
              <a:rPr lang="en-US" sz="2000" dirty="0">
                <a:solidFill>
                  <a:srgbClr val="3366FF"/>
                </a:solidFill>
                <a:latin typeface="Comic Sans MS"/>
                <a:cs typeface="Comic Sans MS"/>
              </a:rPr>
              <a:t>contextual edit distance and </a:t>
            </a:r>
            <a:r>
              <a:rPr lang="en-US" sz="2000" dirty="0" smtClean="0">
                <a:solidFill>
                  <a:srgbClr val="3366FF"/>
                </a:solidFill>
                <a:latin typeface="Comic Sans MS"/>
                <a:cs typeface="Comic Sans MS"/>
              </a:rPr>
              <a:t>probabilistic FSTs. (Cotterell et. al. ACL 2014)</a:t>
            </a:r>
            <a:endParaRPr lang="en-US" sz="20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5107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6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7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8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9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10" name="Shape 1074"/>
          <p:cNvCxnSpPr>
            <a:stCxn id="6" idx="4"/>
            <a:endCxn id="7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2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4" name="Shape 1078"/>
          <p:cNvCxnSpPr>
            <a:stCxn id="5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079"/>
          <p:cNvCxnSpPr>
            <a:stCxn id="8" idx="4"/>
            <a:endCxn id="9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8" name="Shape 1082"/>
          <p:cNvCxnSpPr>
            <a:stCxn id="59" idx="4"/>
            <a:endCxn id="17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083"/>
          <p:cNvCxnSpPr>
            <a:stCxn id="17" idx="2"/>
            <a:endCxn id="8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1085"/>
          <p:cNvSpPr/>
          <p:nvPr/>
        </p:nvSpPr>
        <p:spPr>
          <a:xfrm>
            <a:off x="3399805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2" name="Shape 1086"/>
          <p:cNvCxnSpPr>
            <a:stCxn id="20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1087"/>
          <p:cNvCxnSpPr>
            <a:stCxn id="21" idx="2"/>
            <a:endCxn id="5" idx="0"/>
          </p:cNvCxnSpPr>
          <p:nvPr/>
        </p:nvCxnSpPr>
        <p:spPr>
          <a:xfrm flipH="1">
            <a:off x="3483205" y="2055280"/>
            <a:ext cx="1680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cxnSp>
        <p:nvCxnSpPr>
          <p:cNvPr id="25" name="Shape 1089"/>
          <p:cNvCxnSpPr>
            <a:stCxn id="6" idx="0"/>
            <a:endCxn id="13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1090"/>
          <p:cNvCxnSpPr>
            <a:stCxn id="24" idx="4"/>
            <a:endCxn id="13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8" name="Shape 1092"/>
          <p:cNvCxnSpPr>
            <a:stCxn id="27" idx="2"/>
            <a:endCxn id="24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30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31" name="Shape 1095"/>
          <p:cNvCxnSpPr>
            <a:stCxn id="29" idx="4"/>
            <a:endCxn id="30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3" name="Shape 1097"/>
          <p:cNvCxnSpPr>
            <a:stCxn id="59" idx="4"/>
            <a:endCxn id="34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" name="Shape 1099"/>
          <p:cNvCxnSpPr>
            <a:stCxn id="29" idx="0"/>
            <a:endCxn id="34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1100"/>
          <p:cNvCxnSpPr>
            <a:endCxn id="34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cxnSp>
        <p:nvCxnSpPr>
          <p:cNvPr id="38" name="Shape 1102"/>
          <p:cNvCxnSpPr>
            <a:stCxn id="39" idx="2"/>
            <a:endCxn id="37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0" name="Shape 1104"/>
          <p:cNvCxnSpPr>
            <a:stCxn id="5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1105"/>
          <p:cNvCxnSpPr>
            <a:stCxn id="5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1106"/>
          <p:cNvCxnSpPr>
            <a:stCxn id="5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1109"/>
          <p:cNvCxnSpPr>
            <a:stCxn id="5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1110"/>
          <p:cNvCxnSpPr>
            <a:stCxn id="5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1111"/>
          <p:cNvCxnSpPr>
            <a:stCxn id="24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1112"/>
          <p:cNvCxnSpPr>
            <a:stCxn id="24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1113"/>
          <p:cNvCxnSpPr>
            <a:stCxn id="24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1114"/>
          <p:cNvCxnSpPr>
            <a:stCxn id="24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1115"/>
          <p:cNvCxnSpPr>
            <a:stCxn id="37" idx="4"/>
            <a:endCxn id="37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1116"/>
          <p:cNvCxnSpPr>
            <a:stCxn id="37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1117"/>
          <p:cNvCxnSpPr>
            <a:stCxn id="37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1118"/>
          <p:cNvCxnSpPr>
            <a:stCxn id="37" idx="4"/>
            <a:endCxn id="34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1119"/>
          <p:cNvCxnSpPr>
            <a:stCxn id="37" idx="4"/>
            <a:endCxn id="34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1120"/>
          <p:cNvCxnSpPr>
            <a:stCxn id="37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1121"/>
          <p:cNvCxnSpPr>
            <a:stCxn id="37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1122"/>
          <p:cNvCxnSpPr>
            <a:stCxn id="37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70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7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8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9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10" name="Shape 1074"/>
          <p:cNvCxnSpPr>
            <a:stCxn id="6" idx="4"/>
            <a:endCxn id="7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2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4" name="Shape 1078"/>
          <p:cNvCxnSpPr>
            <a:stCxn id="5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079"/>
          <p:cNvCxnSpPr>
            <a:stCxn id="8" idx="4"/>
            <a:endCxn id="9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8" name="Shape 1082"/>
          <p:cNvCxnSpPr>
            <a:stCxn id="59" idx="4"/>
            <a:endCxn id="17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083"/>
          <p:cNvCxnSpPr>
            <a:stCxn id="17" idx="2"/>
            <a:endCxn id="8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2" name="Shape 1086"/>
          <p:cNvCxnSpPr>
            <a:stCxn id="20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1087"/>
          <p:cNvCxnSpPr>
            <a:stCxn id="21" idx="2"/>
            <a:endCxn id="5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25" name="Shape 1089"/>
          <p:cNvCxnSpPr>
            <a:stCxn id="6" idx="0"/>
            <a:endCxn id="13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1090"/>
          <p:cNvCxnSpPr>
            <a:stCxn id="24" idx="4"/>
            <a:endCxn id="13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8" name="Shape 1092"/>
          <p:cNvCxnSpPr>
            <a:stCxn id="27" idx="2"/>
            <a:endCxn id="24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30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31" name="Shape 1095"/>
          <p:cNvCxnSpPr>
            <a:stCxn id="29" idx="4"/>
            <a:endCxn id="30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3" name="Shape 1097"/>
          <p:cNvCxnSpPr>
            <a:stCxn id="59" idx="4"/>
            <a:endCxn id="34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" name="Shape 1099"/>
          <p:cNvCxnSpPr>
            <a:stCxn id="29" idx="0"/>
            <a:endCxn id="34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1100"/>
          <p:cNvCxnSpPr>
            <a:endCxn id="34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38" name="Shape 1102"/>
          <p:cNvCxnSpPr>
            <a:stCxn id="39" idx="2"/>
            <a:endCxn id="37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0" name="Shape 1104"/>
          <p:cNvCxnSpPr>
            <a:stCxn id="5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1105"/>
          <p:cNvCxnSpPr>
            <a:stCxn id="5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1106"/>
          <p:cNvCxnSpPr>
            <a:stCxn id="5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1109"/>
          <p:cNvCxnSpPr>
            <a:stCxn id="5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1110"/>
          <p:cNvCxnSpPr>
            <a:stCxn id="5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1111"/>
          <p:cNvCxnSpPr>
            <a:stCxn id="24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1112"/>
          <p:cNvCxnSpPr>
            <a:stCxn id="24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1113"/>
          <p:cNvCxnSpPr>
            <a:stCxn id="24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1114"/>
          <p:cNvCxnSpPr>
            <a:stCxn id="24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1115"/>
          <p:cNvCxnSpPr>
            <a:stCxn id="37" idx="4"/>
            <a:endCxn id="37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1116"/>
          <p:cNvCxnSpPr>
            <a:stCxn id="37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1117"/>
          <p:cNvCxnSpPr>
            <a:stCxn id="37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1118"/>
          <p:cNvCxnSpPr>
            <a:stCxn id="37" idx="4"/>
            <a:endCxn id="34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1119"/>
          <p:cNvCxnSpPr>
            <a:stCxn id="37" idx="4"/>
            <a:endCxn id="34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1120"/>
          <p:cNvCxnSpPr>
            <a:stCxn id="37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1121"/>
          <p:cNvCxnSpPr>
            <a:stCxn id="37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1122"/>
          <p:cNvCxnSpPr>
            <a:stCxn id="37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bar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70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557308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Phonological 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0504" y="1285473"/>
            <a:ext cx="1258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Tenses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68737" y="4341495"/>
            <a:ext cx="1059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Verbs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6518" y="33944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4100" y="34055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00214" y="34101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46805" y="33806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92757" y="37304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35857" y="40997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39211" y="29550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93533" y="29704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53743" y="29704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15138" y="29878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9531" y="31397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939174" y="33864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647375" y="34060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73907" y="37509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41489" y="37620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7603" y="37666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54764" y="37626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84855" y="40873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52437" y="40984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18551" y="41030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65712" y="40989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20772" y="44723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21680" y="48417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51565" y="44369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64840" y="44375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83111" y="47753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416807" y="47910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37AAED"/>
                </a:solidFill>
              </a:rPr>
              <a:t>b</a:t>
            </a:r>
            <a:r>
              <a:rPr lang="en-US" sz="2000" b="1" dirty="0" smtClean="0">
                <a:solidFill>
                  <a:srgbClr val="37AAED"/>
                </a:solidFill>
              </a:rPr>
              <a:t>ar#</a:t>
            </a: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bar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1775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3675378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8e-3</a:t>
            </a:r>
          </a:p>
        </p:txBody>
      </p:sp>
      <p:sp>
        <p:nvSpPr>
          <p:cNvPr id="1305" name="Shape 1305"/>
          <p:cNvSpPr/>
          <p:nvPr/>
        </p:nvSpPr>
        <p:spPr>
          <a:xfrm>
            <a:off x="5093351" y="17273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0.01</a:t>
            </a:r>
          </a:p>
        </p:txBody>
      </p:sp>
      <p:sp>
        <p:nvSpPr>
          <p:cNvPr id="1306" name="Shape 1306"/>
          <p:cNvSpPr/>
          <p:nvPr/>
        </p:nvSpPr>
        <p:spPr>
          <a:xfrm>
            <a:off x="6456685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0.05</a:t>
            </a:r>
          </a:p>
        </p:txBody>
      </p:sp>
      <p:sp>
        <p:nvSpPr>
          <p:cNvPr id="1307" name="Shape 1307"/>
          <p:cNvSpPr/>
          <p:nvPr/>
        </p:nvSpPr>
        <p:spPr>
          <a:xfrm>
            <a:off x="7805108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63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6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8" name="Shape 1074"/>
          <p:cNvCxnSpPr>
            <a:stCxn id="64" idx="4"/>
            <a:endCxn id="65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0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2" name="Shape 1078"/>
          <p:cNvCxnSpPr>
            <a:stCxn id="63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1079"/>
          <p:cNvCxnSpPr>
            <a:stCxn id="66" idx="4"/>
            <a:endCxn id="67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6" name="Shape 1082"/>
          <p:cNvCxnSpPr>
            <a:stCxn id="117" idx="4"/>
            <a:endCxn id="75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1083"/>
          <p:cNvCxnSpPr>
            <a:stCxn id="75" idx="2"/>
            <a:endCxn id="66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0" name="Shape 1086"/>
          <p:cNvCxnSpPr>
            <a:stCxn id="78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87"/>
          <p:cNvCxnSpPr>
            <a:stCxn id="79" idx="2"/>
            <a:endCxn id="63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3" name="Shape 1089"/>
          <p:cNvCxnSpPr>
            <a:stCxn id="64" idx="0"/>
            <a:endCxn id="71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1090"/>
          <p:cNvCxnSpPr>
            <a:stCxn id="82" idx="4"/>
            <a:endCxn id="71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6" name="Shape 1092"/>
          <p:cNvCxnSpPr>
            <a:stCxn id="85" idx="2"/>
            <a:endCxn id="82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37AAED"/>
                </a:solidFill>
              </a:rPr>
              <a:t>b</a:t>
            </a:r>
            <a:r>
              <a:rPr lang="en-US" sz="2000" b="1" dirty="0" smtClean="0">
                <a:solidFill>
                  <a:srgbClr val="37AAED"/>
                </a:solidFill>
              </a:rPr>
              <a:t>ar#</a:t>
            </a: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8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9" name="Shape 1095"/>
          <p:cNvCxnSpPr>
            <a:stCxn id="87" idx="4"/>
            <a:endCxn id="88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1" name="Shape 1097"/>
          <p:cNvCxnSpPr>
            <a:stCxn id="117" idx="4"/>
            <a:endCxn id="92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3" name="Shape 1099"/>
          <p:cNvCxnSpPr>
            <a:stCxn id="87" idx="0"/>
            <a:endCxn id="92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1100"/>
          <p:cNvCxnSpPr>
            <a:endCxn id="92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6" name="Shape 1102"/>
          <p:cNvCxnSpPr>
            <a:stCxn id="97" idx="2"/>
            <a:endCxn id="95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8" name="Shape 1104"/>
          <p:cNvCxnSpPr>
            <a:stCxn id="63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5"/>
          <p:cNvCxnSpPr>
            <a:stCxn id="63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6"/>
          <p:cNvCxnSpPr>
            <a:stCxn id="63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09"/>
          <p:cNvCxnSpPr>
            <a:stCxn id="63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0"/>
          <p:cNvCxnSpPr>
            <a:stCxn id="63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1"/>
          <p:cNvCxnSpPr>
            <a:stCxn id="82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2"/>
          <p:cNvCxnSpPr>
            <a:stCxn id="82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3"/>
          <p:cNvCxnSpPr>
            <a:stCxn id="82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4"/>
          <p:cNvCxnSpPr>
            <a:stCxn id="82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5"/>
          <p:cNvCxnSpPr>
            <a:stCxn id="95" idx="4"/>
            <a:endCxn id="95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6"/>
          <p:cNvCxnSpPr>
            <a:stCxn id="95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7"/>
          <p:cNvCxnSpPr>
            <a:stCxn id="95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18"/>
          <p:cNvCxnSpPr>
            <a:stCxn id="95" idx="4"/>
            <a:endCxn id="92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19"/>
          <p:cNvCxnSpPr>
            <a:stCxn id="95" idx="4"/>
            <a:endCxn id="92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20"/>
          <p:cNvCxnSpPr>
            <a:stCxn id="95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21"/>
          <p:cNvCxnSpPr>
            <a:stCxn id="95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22"/>
          <p:cNvCxnSpPr>
            <a:stCxn id="95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bar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81094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3675378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8e-3</a:t>
            </a:r>
          </a:p>
        </p:txBody>
      </p:sp>
      <p:sp>
        <p:nvSpPr>
          <p:cNvPr id="1305" name="Shape 1305"/>
          <p:cNvSpPr/>
          <p:nvPr/>
        </p:nvSpPr>
        <p:spPr>
          <a:xfrm>
            <a:off x="5093351" y="17273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0.01</a:t>
            </a:r>
          </a:p>
        </p:txBody>
      </p:sp>
      <p:sp>
        <p:nvSpPr>
          <p:cNvPr id="1306" name="Shape 1306"/>
          <p:cNvSpPr/>
          <p:nvPr/>
        </p:nvSpPr>
        <p:spPr>
          <a:xfrm>
            <a:off x="6456685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0.05</a:t>
            </a:r>
          </a:p>
        </p:txBody>
      </p:sp>
      <p:sp>
        <p:nvSpPr>
          <p:cNvPr id="1307" name="Shape 1307"/>
          <p:cNvSpPr/>
          <p:nvPr/>
        </p:nvSpPr>
        <p:spPr>
          <a:xfrm>
            <a:off x="7805108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3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6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8" name="Shape 1074"/>
          <p:cNvCxnSpPr>
            <a:stCxn id="64" idx="4"/>
            <a:endCxn id="65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0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2" name="Shape 1078"/>
          <p:cNvCxnSpPr>
            <a:stCxn id="63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1079"/>
          <p:cNvCxnSpPr>
            <a:stCxn id="66" idx="4"/>
            <a:endCxn id="67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6" name="Shape 1082"/>
          <p:cNvCxnSpPr>
            <a:stCxn id="117" idx="4"/>
            <a:endCxn id="75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1083"/>
          <p:cNvCxnSpPr>
            <a:stCxn id="75" idx="2"/>
            <a:endCxn id="66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0" name="Shape 1086"/>
          <p:cNvCxnSpPr>
            <a:stCxn id="78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87"/>
          <p:cNvCxnSpPr>
            <a:stCxn id="79" idx="2"/>
            <a:endCxn id="63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3" name="Shape 1089"/>
          <p:cNvCxnSpPr>
            <a:stCxn id="64" idx="0"/>
            <a:endCxn id="71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1090"/>
          <p:cNvCxnSpPr>
            <a:stCxn id="82" idx="4"/>
            <a:endCxn id="71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6" name="Shape 1092"/>
          <p:cNvCxnSpPr>
            <a:stCxn id="85" idx="2"/>
            <a:endCxn id="82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37AAED"/>
                </a:solidFill>
              </a:rPr>
              <a:t>b</a:t>
            </a:r>
            <a:r>
              <a:rPr lang="en-US" sz="2000" b="1" dirty="0" smtClean="0">
                <a:solidFill>
                  <a:srgbClr val="37AAED"/>
                </a:solidFill>
              </a:rPr>
              <a:t>ar#</a:t>
            </a: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8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9" name="Shape 1095"/>
          <p:cNvCxnSpPr>
            <a:stCxn id="87" idx="4"/>
            <a:endCxn id="88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1" name="Shape 1097"/>
          <p:cNvCxnSpPr>
            <a:stCxn id="117" idx="4"/>
            <a:endCxn id="92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3" name="Shape 1099"/>
          <p:cNvCxnSpPr>
            <a:stCxn id="87" idx="0"/>
            <a:endCxn id="92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1100"/>
          <p:cNvCxnSpPr>
            <a:endCxn id="92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6" name="Shape 1102"/>
          <p:cNvCxnSpPr>
            <a:stCxn id="97" idx="2"/>
            <a:endCxn id="95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8" name="Shape 1104"/>
          <p:cNvCxnSpPr>
            <a:stCxn id="63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5"/>
          <p:cNvCxnSpPr>
            <a:stCxn id="63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6"/>
          <p:cNvCxnSpPr>
            <a:stCxn id="63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09"/>
          <p:cNvCxnSpPr>
            <a:stCxn id="63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0"/>
          <p:cNvCxnSpPr>
            <a:stCxn id="63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1"/>
          <p:cNvCxnSpPr>
            <a:stCxn id="82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2"/>
          <p:cNvCxnSpPr>
            <a:stCxn id="82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3"/>
          <p:cNvCxnSpPr>
            <a:stCxn id="82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4"/>
          <p:cNvCxnSpPr>
            <a:stCxn id="82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5"/>
          <p:cNvCxnSpPr>
            <a:stCxn id="95" idx="4"/>
            <a:endCxn id="95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6"/>
          <p:cNvCxnSpPr>
            <a:stCxn id="95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7"/>
          <p:cNvCxnSpPr>
            <a:stCxn id="95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18"/>
          <p:cNvCxnSpPr>
            <a:stCxn id="95" idx="4"/>
            <a:endCxn id="92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19"/>
          <p:cNvCxnSpPr>
            <a:stCxn id="95" idx="4"/>
            <a:endCxn id="92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20"/>
          <p:cNvCxnSpPr>
            <a:stCxn id="95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21"/>
          <p:cNvCxnSpPr>
            <a:stCxn id="95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22"/>
          <p:cNvCxnSpPr>
            <a:stCxn id="95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bar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21" name="Shape 1372"/>
          <p:cNvSpPr/>
          <p:nvPr/>
        </p:nvSpPr>
        <p:spPr>
          <a:xfrm>
            <a:off x="5866314" y="4773168"/>
            <a:ext cx="1223597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6e-12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00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" name="Shape 1373"/>
          <p:cNvSpPr/>
          <p:nvPr/>
        </p:nvSpPr>
        <p:spPr>
          <a:xfrm>
            <a:off x="3660693" y="4776212"/>
            <a:ext cx="1314136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2e-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00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3" name="Shape 1374"/>
          <p:cNvSpPr/>
          <p:nvPr/>
        </p:nvSpPr>
        <p:spPr>
          <a:xfrm>
            <a:off x="7790531" y="4779256"/>
            <a:ext cx="119181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7e-11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36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3675378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8e-3</a:t>
            </a:r>
          </a:p>
        </p:txBody>
      </p:sp>
      <p:sp>
        <p:nvSpPr>
          <p:cNvPr id="1305" name="Shape 1305"/>
          <p:cNvSpPr/>
          <p:nvPr/>
        </p:nvSpPr>
        <p:spPr>
          <a:xfrm>
            <a:off x="5093351" y="17273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0.01</a:t>
            </a:r>
          </a:p>
        </p:txBody>
      </p:sp>
      <p:sp>
        <p:nvSpPr>
          <p:cNvPr id="1306" name="Shape 1306"/>
          <p:cNvSpPr/>
          <p:nvPr/>
        </p:nvSpPr>
        <p:spPr>
          <a:xfrm>
            <a:off x="6456685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0.05</a:t>
            </a:r>
          </a:p>
        </p:txBody>
      </p:sp>
      <p:sp>
        <p:nvSpPr>
          <p:cNvPr id="1307" name="Shape 1307"/>
          <p:cNvSpPr/>
          <p:nvPr/>
        </p:nvSpPr>
        <p:spPr>
          <a:xfrm>
            <a:off x="7805108" y="1750923"/>
            <a:ext cx="789000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3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6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8" name="Shape 1074"/>
          <p:cNvCxnSpPr>
            <a:stCxn id="64" idx="4"/>
            <a:endCxn id="65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0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2" name="Shape 1078"/>
          <p:cNvCxnSpPr>
            <a:stCxn id="63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1079"/>
          <p:cNvCxnSpPr>
            <a:stCxn id="66" idx="4"/>
            <a:endCxn id="67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6" name="Shape 1082"/>
          <p:cNvCxnSpPr>
            <a:stCxn id="117" idx="4"/>
            <a:endCxn id="75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1083"/>
          <p:cNvCxnSpPr>
            <a:stCxn id="75" idx="2"/>
            <a:endCxn id="66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0" name="Shape 1086"/>
          <p:cNvCxnSpPr>
            <a:stCxn id="78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87"/>
          <p:cNvCxnSpPr>
            <a:stCxn id="79" idx="2"/>
            <a:endCxn id="63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3" name="Shape 1089"/>
          <p:cNvCxnSpPr>
            <a:stCxn id="64" idx="0"/>
            <a:endCxn id="71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1090"/>
          <p:cNvCxnSpPr>
            <a:stCxn id="82" idx="4"/>
            <a:endCxn id="71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6" name="Shape 1092"/>
          <p:cNvCxnSpPr>
            <a:stCxn id="85" idx="2"/>
            <a:endCxn id="82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37AAED"/>
                </a:solidFill>
              </a:rPr>
              <a:t>b</a:t>
            </a:r>
            <a:r>
              <a:rPr lang="en-US" sz="2000" b="1" dirty="0" smtClean="0">
                <a:solidFill>
                  <a:srgbClr val="37AAED"/>
                </a:solidFill>
              </a:rPr>
              <a:t>ar#</a:t>
            </a: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8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9" name="Shape 1095"/>
          <p:cNvCxnSpPr>
            <a:stCxn id="87" idx="4"/>
            <a:endCxn id="88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1" name="Shape 1097"/>
          <p:cNvCxnSpPr>
            <a:stCxn id="117" idx="4"/>
            <a:endCxn id="92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3" name="Shape 1099"/>
          <p:cNvCxnSpPr>
            <a:stCxn id="87" idx="0"/>
            <a:endCxn id="92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1100"/>
          <p:cNvCxnSpPr>
            <a:endCxn id="92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6" name="Shape 1102"/>
          <p:cNvCxnSpPr>
            <a:stCxn id="97" idx="2"/>
            <a:endCxn id="95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8" name="Shape 1104"/>
          <p:cNvCxnSpPr>
            <a:stCxn id="63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5"/>
          <p:cNvCxnSpPr>
            <a:stCxn id="63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6"/>
          <p:cNvCxnSpPr>
            <a:stCxn id="63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09"/>
          <p:cNvCxnSpPr>
            <a:stCxn id="63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0"/>
          <p:cNvCxnSpPr>
            <a:stCxn id="63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1"/>
          <p:cNvCxnSpPr>
            <a:stCxn id="82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2"/>
          <p:cNvCxnSpPr>
            <a:stCxn id="82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3"/>
          <p:cNvCxnSpPr>
            <a:stCxn id="82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4"/>
          <p:cNvCxnSpPr>
            <a:stCxn id="82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5"/>
          <p:cNvCxnSpPr>
            <a:stCxn id="95" idx="4"/>
            <a:endCxn id="95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6"/>
          <p:cNvCxnSpPr>
            <a:stCxn id="95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7"/>
          <p:cNvCxnSpPr>
            <a:stCxn id="95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18"/>
          <p:cNvCxnSpPr>
            <a:stCxn id="95" idx="4"/>
            <a:endCxn id="92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19"/>
          <p:cNvCxnSpPr>
            <a:stCxn id="95" idx="4"/>
            <a:endCxn id="92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20"/>
          <p:cNvCxnSpPr>
            <a:stCxn id="95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21"/>
          <p:cNvCxnSpPr>
            <a:stCxn id="95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22"/>
          <p:cNvCxnSpPr>
            <a:stCxn id="95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</a:rPr>
              <a:t>bar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21" name="Shape 1372"/>
          <p:cNvSpPr/>
          <p:nvPr/>
        </p:nvSpPr>
        <p:spPr>
          <a:xfrm>
            <a:off x="5866314" y="4773168"/>
            <a:ext cx="1223597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6e-12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00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" name="Shape 1373"/>
          <p:cNvSpPr/>
          <p:nvPr/>
        </p:nvSpPr>
        <p:spPr>
          <a:xfrm>
            <a:off x="3660693" y="4776212"/>
            <a:ext cx="1314136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2e-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00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3" name="Shape 1374"/>
          <p:cNvSpPr/>
          <p:nvPr/>
        </p:nvSpPr>
        <p:spPr>
          <a:xfrm>
            <a:off x="7790531" y="4779256"/>
            <a:ext cx="119181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7e-11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4" name="Shape 1442"/>
          <p:cNvSpPr/>
          <p:nvPr/>
        </p:nvSpPr>
        <p:spPr>
          <a:xfrm>
            <a:off x="1009056" y="4645895"/>
            <a:ext cx="831269" cy="768122"/>
          </a:xfrm>
          <a:prstGeom prst="ellipse">
            <a:avLst/>
          </a:prstGeom>
          <a:solidFill>
            <a:srgbClr val="3D85C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" sz="23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Wingdings"/>
                <a:rtl val="0"/>
              </a:rPr>
              <a:t></a:t>
            </a:r>
            <a:endParaRPr lang="en" sz="23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7028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>
                <a:solidFill>
                  <a:srgbClr val="37AAED"/>
                </a:solidFill>
              </a:rPr>
              <a:t>f</a:t>
            </a:r>
            <a:r>
              <a:rPr lang="en-US" sz="20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ar#</a:t>
            </a:r>
            <a:r>
              <a:rPr lang="en-US" sz="2000" b="1" i="0" u="none" strike="noStrike" cap="none" baseline="0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 smtClean="0">
                <a:solidFill>
                  <a:srgbClr val="37AAED"/>
                </a:solidFill>
              </a:rPr>
              <a:t>f</a:t>
            </a:r>
            <a:r>
              <a:rPr lang="en-US" sz="20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ar#</a:t>
            </a:r>
            <a:r>
              <a:rPr lang="en-US" sz="2000" b="1" i="0" u="none" strike="noStrike" cap="none" baseline="0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>
                <a:solidFill>
                  <a:srgbClr val="37AAED"/>
                </a:solidFill>
              </a:rPr>
              <a:t>f</a:t>
            </a:r>
            <a:r>
              <a:rPr lang="en-US" sz="2000" b="1" dirty="0" err="1" smtClean="0">
                <a:solidFill>
                  <a:srgbClr val="37AAED"/>
                </a:solidFill>
              </a:rPr>
              <a:t>ar#</a:t>
            </a:r>
            <a:r>
              <a:rPr lang="en-US" sz="2000" b="1" dirty="0" err="1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i="0" u="none" strike="noStrike" cap="none" baseline="0" dirty="0" smtClean="0">
                <a:solidFill>
                  <a:srgbClr val="37AAED"/>
                </a:solidFill>
                <a:sym typeface="Arial"/>
                <a:rtl val="0"/>
              </a:rPr>
              <a:t>far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062744" y="1926033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9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 smtClean="0">
                <a:solidFill>
                  <a:srgbClr val="37AAED"/>
                </a:solidFill>
                <a:rtl val="0"/>
              </a:rPr>
              <a:t>size</a:t>
            </a:r>
            <a:r>
              <a:rPr lang="en-US" sz="20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 smtClean="0">
                <a:solidFill>
                  <a:srgbClr val="37AAED"/>
                </a:solidFill>
              </a:rPr>
              <a:t>size</a:t>
            </a:r>
            <a:r>
              <a:rPr lang="en-US" sz="20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 smtClean="0">
                <a:solidFill>
                  <a:srgbClr val="37AAED"/>
                </a:solidFill>
              </a:rPr>
              <a:t>size#</a:t>
            </a:r>
            <a:r>
              <a:rPr lang="en-US" sz="2000" b="1" dirty="0" err="1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i="0" u="none" strike="noStrike" cap="none" baseline="0" dirty="0" smtClean="0">
                <a:solidFill>
                  <a:srgbClr val="37AAED"/>
                </a:solidFill>
                <a:sym typeface="Arial"/>
                <a:rtl val="0"/>
              </a:rPr>
              <a:t>size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062744" y="1926033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55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rgbClr val="37AAED"/>
                </a:solidFill>
              </a:rPr>
              <a:t>…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37AAED"/>
                </a:solidFill>
                <a:rtl val="0"/>
              </a:rPr>
              <a:t>…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rgbClr val="37AAED"/>
                </a:solidFill>
              </a:rPr>
              <a:t>…</a:t>
            </a:r>
            <a:r>
              <a:rPr lang="en-US" sz="2000" b="1" dirty="0" smtClean="0">
                <a:solidFill>
                  <a:srgbClr val="37AAED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i="0" u="none" strike="noStrike" cap="none" baseline="0" dirty="0" smtClean="0">
                <a:solidFill>
                  <a:srgbClr val="37AAED"/>
                </a:solidFill>
                <a:sym typeface="Arial"/>
                <a:rtl val="0"/>
              </a:rPr>
              <a:t>…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062744" y="1926033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55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dirty="0" smtClean="0">
                <a:solidFill>
                  <a:srgbClr val="37AAED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02027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foo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dirty="0" smtClean="0">
                <a:solidFill>
                  <a:srgbClr val="37AAED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18" name="Shape 1683"/>
          <p:cNvSpPr/>
          <p:nvPr/>
        </p:nvSpPr>
        <p:spPr>
          <a:xfrm>
            <a:off x="5848971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0.01</a:t>
            </a:r>
          </a:p>
        </p:txBody>
      </p:sp>
      <p:sp>
        <p:nvSpPr>
          <p:cNvPr id="119" name="Shape 1684"/>
          <p:cNvSpPr/>
          <p:nvPr/>
        </p:nvSpPr>
        <p:spPr>
          <a:xfrm>
            <a:off x="3661656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2e-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5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0" name="Shape 1685"/>
          <p:cNvSpPr/>
          <p:nvPr/>
        </p:nvSpPr>
        <p:spPr>
          <a:xfrm>
            <a:off x="7790531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3901724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sz="2000" b="1" dirty="0">
                <a:solidFill>
                  <a:srgbClr val="FF0000"/>
                </a:solidFill>
              </a:rPr>
              <a:t>eɪʃn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" sz="2000" b="1" dirty="0">
                <a:solidFill>
                  <a:srgbClr val="FF0000"/>
                </a:solidFill>
              </a:rPr>
              <a:t>eɪʃn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09832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r>
              <a:rPr lang="en-US" sz="2000" b="1" dirty="0" smtClean="0">
                <a:solidFill>
                  <a:srgbClr val="37AAED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892651" y="2999256"/>
            <a:ext cx="2723905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/>
          <p:nvPr/>
        </p:nvCxnSpPr>
        <p:spPr>
          <a:xfrm flipH="1">
            <a:off x="4670972" y="2999257"/>
            <a:ext cx="1754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/>
          <p:nvPr/>
        </p:nvCxnSpPr>
        <p:spPr>
          <a:xfrm>
            <a:off x="4846472" y="2999257"/>
            <a:ext cx="125999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97451" y="235485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rizajn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21" name="Shape 1683"/>
          <p:cNvSpPr/>
          <p:nvPr/>
        </p:nvSpPr>
        <p:spPr>
          <a:xfrm>
            <a:off x="5848971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0.01</a:t>
            </a:r>
          </a:p>
        </p:txBody>
      </p:sp>
      <p:sp>
        <p:nvSpPr>
          <p:cNvPr id="122" name="Shape 1684"/>
          <p:cNvSpPr/>
          <p:nvPr/>
        </p:nvSpPr>
        <p:spPr>
          <a:xfrm>
            <a:off x="3661656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0.001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3" name="Shape 1685"/>
          <p:cNvSpPr/>
          <p:nvPr/>
        </p:nvSpPr>
        <p:spPr>
          <a:xfrm>
            <a:off x="7790531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15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742499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Matrix Completion: Collaborative Filtering</a:t>
            </a:r>
            <a:endParaRPr lang="en-US"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5280504" y="1285473"/>
            <a:ext cx="1320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Movies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67877" y="4341494"/>
            <a:ext cx="1057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Users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207131" y="319512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66" y="3728136"/>
            <a:ext cx="386873" cy="38687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66" y="4063849"/>
            <a:ext cx="386873" cy="38687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66" y="4394598"/>
            <a:ext cx="386873" cy="38687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10" y="4748816"/>
            <a:ext cx="386873" cy="38687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10" y="5084529"/>
            <a:ext cx="386873" cy="3868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485463" y="3657672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2287" y="366873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0781" y="3673357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8814" y="366929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85463" y="4014199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-36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72287" y="402526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67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50781" y="402988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77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98814" y="402582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5463" y="43505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-24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2287" y="436165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61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50781" y="436626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74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98814" y="436220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5913" y="47001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-79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12440" y="4700741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-41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85463" y="5038599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-52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64407" y="50542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432681">
            <a:off x="5789100" y="3017136"/>
            <a:ext cx="2251861" cy="6454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22454">
            <a:off x="3514382" y="3137502"/>
            <a:ext cx="2276567" cy="40471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>
            <a:off x="2786774" y="364963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248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60" name="Shape 1069"/>
          <p:cNvSpPr/>
          <p:nvPr/>
        </p:nvSpPr>
        <p:spPr>
          <a:xfrm>
            <a:off x="2888048" y="235531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sz="2000" b="1" dirty="0">
                <a:solidFill>
                  <a:srgbClr val="FF0000"/>
                </a:solidFill>
              </a:rPr>
              <a:t>eɪʃn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61" name="Shape 1070"/>
          <p:cNvSpPr/>
          <p:nvPr/>
        </p:nvSpPr>
        <p:spPr>
          <a:xfrm>
            <a:off x="4823381" y="3971615"/>
            <a:ext cx="172400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</a:t>
            </a:r>
            <a:r>
              <a:rPr lang="en-US" sz="2000" b="1" dirty="0">
                <a:solidFill>
                  <a:srgbClr val="37AAED"/>
                </a:solidFill>
              </a:rPr>
              <a:t>g</a:t>
            </a:r>
            <a:r>
              <a:rPr lang="en" sz="2000" b="1" dirty="0">
                <a:solidFill>
                  <a:srgbClr val="37AAED"/>
                </a:solidFill>
              </a:rPr>
              <a:t>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071"/>
          <p:cNvSpPr/>
          <p:nvPr/>
        </p:nvSpPr>
        <p:spPr>
          <a:xfrm>
            <a:off x="4846471" y="5468958"/>
            <a:ext cx="1660907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3" name="Shape 1072"/>
          <p:cNvSpPr/>
          <p:nvPr/>
        </p:nvSpPr>
        <p:spPr>
          <a:xfrm>
            <a:off x="2399107" y="3981187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</a:t>
            </a:r>
            <a:r>
              <a:rPr lang="en-US" sz="2000" b="1" dirty="0">
                <a:solidFill>
                  <a:srgbClr val="37AAED"/>
                </a:solidFill>
              </a:rPr>
              <a:t>g</a:t>
            </a:r>
            <a:r>
              <a:rPr lang="en" sz="2000" b="1" dirty="0">
                <a:solidFill>
                  <a:srgbClr val="37AAED"/>
                </a:solidFill>
              </a:rPr>
              <a:t>n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en" sz="2000" b="1" dirty="0">
                <a:solidFill>
                  <a:srgbClr val="FF0000"/>
                </a:solidFill>
              </a:rPr>
              <a:t>eɪʃn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1073"/>
          <p:cNvSpPr/>
          <p:nvPr/>
        </p:nvSpPr>
        <p:spPr>
          <a:xfrm>
            <a:off x="2348291" y="5460937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65" name="Shape 1074"/>
          <p:cNvCxnSpPr>
            <a:stCxn id="61" idx="4"/>
            <a:endCxn id="62" idx="0"/>
          </p:cNvCxnSpPr>
          <p:nvPr/>
        </p:nvCxnSpPr>
        <p:spPr>
          <a:xfrm flipH="1">
            <a:off x="5676925" y="4616015"/>
            <a:ext cx="8457" cy="8529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1075"/>
          <p:cNvSpPr/>
          <p:nvPr/>
        </p:nvSpPr>
        <p:spPr>
          <a:xfrm>
            <a:off x="5579303" y="487542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" name="Shape 1076"/>
          <p:cNvCxnSpPr/>
          <p:nvPr/>
        </p:nvCxnSpPr>
        <p:spPr>
          <a:xfrm>
            <a:off x="4846471" y="2999257"/>
            <a:ext cx="840000" cy="4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1077"/>
          <p:cNvSpPr/>
          <p:nvPr/>
        </p:nvSpPr>
        <p:spPr>
          <a:xfrm>
            <a:off x="5586142" y="343039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9" name="Shape 1078"/>
          <p:cNvCxnSpPr>
            <a:stCxn id="60" idx="4"/>
          </p:cNvCxnSpPr>
          <p:nvPr/>
        </p:nvCxnSpPr>
        <p:spPr>
          <a:xfrm flipH="1">
            <a:off x="3482948" y="2999717"/>
            <a:ext cx="300" cy="4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1079"/>
          <p:cNvCxnSpPr>
            <a:stCxn id="63" idx="4"/>
            <a:endCxn id="64" idx="0"/>
          </p:cNvCxnSpPr>
          <p:nvPr/>
        </p:nvCxnSpPr>
        <p:spPr>
          <a:xfrm>
            <a:off x="3491257" y="4625587"/>
            <a:ext cx="333" cy="835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1080"/>
          <p:cNvSpPr/>
          <p:nvPr/>
        </p:nvSpPr>
        <p:spPr>
          <a:xfrm>
            <a:off x="3391398" y="485759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1081"/>
          <p:cNvSpPr/>
          <p:nvPr/>
        </p:nvSpPr>
        <p:spPr>
          <a:xfrm>
            <a:off x="3382620" y="341532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3" name="Shape 1082"/>
          <p:cNvCxnSpPr>
            <a:stCxn id="114" idx="4"/>
            <a:endCxn id="72" idx="0"/>
          </p:cNvCxnSpPr>
          <p:nvPr/>
        </p:nvCxnSpPr>
        <p:spPr>
          <a:xfrm flipH="1">
            <a:off x="3482819" y="2999256"/>
            <a:ext cx="1444013" cy="416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1083"/>
          <p:cNvCxnSpPr>
            <a:stCxn id="72" idx="2"/>
            <a:endCxn id="63" idx="0"/>
          </p:cNvCxnSpPr>
          <p:nvPr/>
        </p:nvCxnSpPr>
        <p:spPr>
          <a:xfrm>
            <a:off x="3482820" y="3615727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1084"/>
          <p:cNvSpPr/>
          <p:nvPr/>
        </p:nvSpPr>
        <p:spPr>
          <a:xfrm>
            <a:off x="4792501" y="18546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085"/>
          <p:cNvSpPr/>
          <p:nvPr/>
        </p:nvSpPr>
        <p:spPr>
          <a:xfrm>
            <a:off x="3388260" y="185488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7" name="Shape 1086"/>
          <p:cNvCxnSpPr>
            <a:stCxn id="75" idx="2"/>
          </p:cNvCxnSpPr>
          <p:nvPr/>
        </p:nvCxnSpPr>
        <p:spPr>
          <a:xfrm>
            <a:off x="4892700" y="205504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1087"/>
          <p:cNvCxnSpPr>
            <a:stCxn id="76" idx="2"/>
            <a:endCxn id="60" idx="0"/>
          </p:cNvCxnSpPr>
          <p:nvPr/>
        </p:nvCxnSpPr>
        <p:spPr>
          <a:xfrm flipH="1">
            <a:off x="3483248" y="2055281"/>
            <a:ext cx="5211" cy="3000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1088"/>
          <p:cNvSpPr/>
          <p:nvPr/>
        </p:nvSpPr>
        <p:spPr>
          <a:xfrm>
            <a:off x="5718448" y="2402088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80" name="Shape 1089"/>
          <p:cNvCxnSpPr>
            <a:stCxn id="61" idx="0"/>
            <a:endCxn id="68" idx="2"/>
          </p:cNvCxnSpPr>
          <p:nvPr/>
        </p:nvCxnSpPr>
        <p:spPr>
          <a:xfrm flipV="1">
            <a:off x="5685382" y="3630797"/>
            <a:ext cx="959" cy="340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1090"/>
          <p:cNvCxnSpPr>
            <a:stCxn id="79" idx="4"/>
            <a:endCxn id="68" idx="0"/>
          </p:cNvCxnSpPr>
          <p:nvPr/>
        </p:nvCxnSpPr>
        <p:spPr>
          <a:xfrm flipH="1">
            <a:off x="5686341" y="3046488"/>
            <a:ext cx="627307" cy="383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1091"/>
          <p:cNvSpPr/>
          <p:nvPr/>
        </p:nvSpPr>
        <p:spPr>
          <a:xfrm>
            <a:off x="6208444" y="1878245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3" name="Shape 1092"/>
          <p:cNvCxnSpPr>
            <a:stCxn id="82" idx="2"/>
            <a:endCxn id="79" idx="0"/>
          </p:cNvCxnSpPr>
          <p:nvPr/>
        </p:nvCxnSpPr>
        <p:spPr>
          <a:xfrm>
            <a:off x="6308643" y="2078644"/>
            <a:ext cx="5005" cy="3234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1093"/>
          <p:cNvSpPr/>
          <p:nvPr/>
        </p:nvSpPr>
        <p:spPr>
          <a:xfrm>
            <a:off x="6735673" y="3971956"/>
            <a:ext cx="1761767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</a:t>
            </a:r>
            <a:r>
              <a:rPr lang="en-US" sz="2000" b="1" dirty="0">
                <a:solidFill>
                  <a:srgbClr val="37AAED"/>
                </a:solidFill>
              </a:rPr>
              <a:t>g</a:t>
            </a:r>
            <a:r>
              <a:rPr lang="en" sz="2000" b="1" dirty="0">
                <a:solidFill>
                  <a:srgbClr val="37AAED"/>
                </a:solidFill>
              </a:rPr>
              <a:t>n</a:t>
            </a:r>
            <a:r>
              <a:rPr lang="en-US" sz="2000" b="1" dirty="0" smtClean="0">
                <a:solidFill>
                  <a:srgbClr val="37AAED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sp>
        <p:nvSpPr>
          <p:cNvPr id="85" name="Shape 1094"/>
          <p:cNvSpPr/>
          <p:nvPr/>
        </p:nvSpPr>
        <p:spPr>
          <a:xfrm>
            <a:off x="6860329" y="5469301"/>
            <a:ext cx="1512454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86" name="Shape 1095"/>
          <p:cNvCxnSpPr>
            <a:stCxn id="84" idx="4"/>
            <a:endCxn id="85" idx="0"/>
          </p:cNvCxnSpPr>
          <p:nvPr/>
        </p:nvCxnSpPr>
        <p:spPr>
          <a:xfrm flipH="1">
            <a:off x="7616556" y="4616356"/>
            <a:ext cx="1" cy="852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1096"/>
          <p:cNvSpPr/>
          <p:nvPr/>
        </p:nvSpPr>
        <p:spPr>
          <a:xfrm>
            <a:off x="7516357" y="4875768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8" name="Shape 1097"/>
          <p:cNvCxnSpPr>
            <a:stCxn id="114" idx="4"/>
            <a:endCxn id="89" idx="0"/>
          </p:cNvCxnSpPr>
          <p:nvPr/>
        </p:nvCxnSpPr>
        <p:spPr>
          <a:xfrm>
            <a:off x="4926832" y="2999256"/>
            <a:ext cx="2689724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1098"/>
          <p:cNvSpPr/>
          <p:nvPr/>
        </p:nvSpPr>
        <p:spPr>
          <a:xfrm>
            <a:off x="7516357" y="343074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0" name="Shape 1099"/>
          <p:cNvCxnSpPr>
            <a:stCxn id="84" idx="0"/>
            <a:endCxn id="89" idx="2"/>
          </p:cNvCxnSpPr>
          <p:nvPr/>
        </p:nvCxnSpPr>
        <p:spPr>
          <a:xfrm flipH="1" flipV="1">
            <a:off x="7616556" y="3631139"/>
            <a:ext cx="1" cy="3408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1100"/>
          <p:cNvCxnSpPr>
            <a:endCxn id="89" idx="0"/>
          </p:cNvCxnSpPr>
          <p:nvPr/>
        </p:nvCxnSpPr>
        <p:spPr>
          <a:xfrm>
            <a:off x="7603306" y="3084740"/>
            <a:ext cx="1325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1101"/>
          <p:cNvSpPr/>
          <p:nvPr/>
        </p:nvSpPr>
        <p:spPr>
          <a:xfrm>
            <a:off x="7021356" y="2440284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  <a:rtl val="0"/>
            </a:endParaRPr>
          </a:p>
        </p:txBody>
      </p:sp>
      <p:cxnSp>
        <p:nvCxnSpPr>
          <p:cNvPr id="93" name="Shape 1102"/>
          <p:cNvCxnSpPr>
            <a:stCxn id="94" idx="2"/>
            <a:endCxn id="92" idx="0"/>
          </p:cNvCxnSpPr>
          <p:nvPr/>
        </p:nvCxnSpPr>
        <p:spPr>
          <a:xfrm>
            <a:off x="7616556" y="2097742"/>
            <a:ext cx="0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1103"/>
          <p:cNvSpPr/>
          <p:nvPr/>
        </p:nvSpPr>
        <p:spPr>
          <a:xfrm>
            <a:off x="7516357" y="189734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5" name="Shape 1104"/>
          <p:cNvCxnSpPr>
            <a:stCxn id="60" idx="4"/>
          </p:cNvCxnSpPr>
          <p:nvPr/>
        </p:nvCxnSpPr>
        <p:spPr>
          <a:xfrm flipH="1">
            <a:off x="2961848" y="2999717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1105"/>
          <p:cNvCxnSpPr>
            <a:stCxn id="60" idx="4"/>
          </p:cNvCxnSpPr>
          <p:nvPr/>
        </p:nvCxnSpPr>
        <p:spPr>
          <a:xfrm flipH="1">
            <a:off x="3187448" y="2999717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1106"/>
          <p:cNvCxnSpPr>
            <a:stCxn id="60" idx="4"/>
          </p:cNvCxnSpPr>
          <p:nvPr/>
        </p:nvCxnSpPr>
        <p:spPr>
          <a:xfrm flipH="1">
            <a:off x="2735048" y="2999717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1107"/>
          <p:cNvCxnSpPr>
            <a:stCxn id="114" idx="4"/>
          </p:cNvCxnSpPr>
          <p:nvPr/>
        </p:nvCxnSpPr>
        <p:spPr>
          <a:xfrm flipH="1">
            <a:off x="4670973" y="2999256"/>
            <a:ext cx="255859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hape 1108"/>
          <p:cNvCxnSpPr>
            <a:stCxn id="114" idx="4"/>
          </p:cNvCxnSpPr>
          <p:nvPr/>
        </p:nvCxnSpPr>
        <p:spPr>
          <a:xfrm>
            <a:off x="4926832" y="2999256"/>
            <a:ext cx="45639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109"/>
          <p:cNvCxnSpPr>
            <a:stCxn id="60" idx="4"/>
          </p:cNvCxnSpPr>
          <p:nvPr/>
        </p:nvCxnSpPr>
        <p:spPr>
          <a:xfrm>
            <a:off x="3483248" y="2999717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110"/>
          <p:cNvCxnSpPr>
            <a:stCxn id="60" idx="4"/>
          </p:cNvCxnSpPr>
          <p:nvPr/>
        </p:nvCxnSpPr>
        <p:spPr>
          <a:xfrm>
            <a:off x="3483248" y="2999717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111"/>
          <p:cNvCxnSpPr>
            <a:stCxn id="79" idx="4"/>
          </p:cNvCxnSpPr>
          <p:nvPr/>
        </p:nvCxnSpPr>
        <p:spPr>
          <a:xfrm flipH="1">
            <a:off x="6138748" y="3046488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112"/>
          <p:cNvCxnSpPr>
            <a:stCxn id="79" idx="4"/>
          </p:cNvCxnSpPr>
          <p:nvPr/>
        </p:nvCxnSpPr>
        <p:spPr>
          <a:xfrm>
            <a:off x="6313648" y="3046488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113"/>
          <p:cNvCxnSpPr>
            <a:stCxn id="79" idx="4"/>
          </p:cNvCxnSpPr>
          <p:nvPr/>
        </p:nvCxnSpPr>
        <p:spPr>
          <a:xfrm>
            <a:off x="6313648" y="3046488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114"/>
          <p:cNvCxnSpPr>
            <a:stCxn id="79" idx="4"/>
          </p:cNvCxnSpPr>
          <p:nvPr/>
        </p:nvCxnSpPr>
        <p:spPr>
          <a:xfrm>
            <a:off x="6313648" y="3046488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115"/>
          <p:cNvCxnSpPr>
            <a:stCxn id="92" idx="4"/>
            <a:endCxn id="92" idx="4"/>
          </p:cNvCxnSpPr>
          <p:nvPr/>
        </p:nvCxnSpPr>
        <p:spPr>
          <a:xfrm>
            <a:off x="7616556" y="3084684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116"/>
          <p:cNvCxnSpPr>
            <a:stCxn id="92" idx="4"/>
          </p:cNvCxnSpPr>
          <p:nvPr/>
        </p:nvCxnSpPr>
        <p:spPr>
          <a:xfrm>
            <a:off x="7616556" y="3084684"/>
            <a:ext cx="193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117"/>
          <p:cNvCxnSpPr>
            <a:stCxn id="92" idx="4"/>
          </p:cNvCxnSpPr>
          <p:nvPr/>
        </p:nvCxnSpPr>
        <p:spPr>
          <a:xfrm>
            <a:off x="7616556" y="3084684"/>
            <a:ext cx="400461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118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19"/>
          <p:cNvCxnSpPr>
            <a:stCxn id="92" idx="4"/>
            <a:endCxn id="89" idx="0"/>
          </p:cNvCxnSpPr>
          <p:nvPr/>
        </p:nvCxnSpPr>
        <p:spPr>
          <a:xfrm>
            <a:off x="7616556" y="3084684"/>
            <a:ext cx="0" cy="346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20"/>
          <p:cNvCxnSpPr>
            <a:stCxn id="92" idx="4"/>
          </p:cNvCxnSpPr>
          <p:nvPr/>
        </p:nvCxnSpPr>
        <p:spPr>
          <a:xfrm flipH="1">
            <a:off x="7405317" y="3084684"/>
            <a:ext cx="211239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1"/>
          <p:cNvCxnSpPr>
            <a:stCxn id="92" idx="4"/>
          </p:cNvCxnSpPr>
          <p:nvPr/>
        </p:nvCxnSpPr>
        <p:spPr>
          <a:xfrm flipH="1">
            <a:off x="7216617" y="3084684"/>
            <a:ext cx="399939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22"/>
          <p:cNvCxnSpPr>
            <a:stCxn id="92" idx="4"/>
          </p:cNvCxnSpPr>
          <p:nvPr/>
        </p:nvCxnSpPr>
        <p:spPr>
          <a:xfrm>
            <a:off x="7616556" y="3084684"/>
            <a:ext cx="617061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23"/>
          <p:cNvSpPr/>
          <p:nvPr/>
        </p:nvSpPr>
        <p:spPr>
          <a:xfrm>
            <a:off x="4285906" y="2354856"/>
            <a:ext cx="1281852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>
                <a:solidFill>
                  <a:srgbClr val="37AAED"/>
                </a:solidFill>
              </a:rPr>
              <a:t>rizaj</a:t>
            </a:r>
            <a:r>
              <a:rPr lang="en-US" sz="2000" b="1" dirty="0">
                <a:solidFill>
                  <a:srgbClr val="37AAED"/>
                </a:solidFill>
              </a:rPr>
              <a:t>g</a:t>
            </a:r>
            <a:r>
              <a:rPr lang="en" sz="2000" b="1" dirty="0">
                <a:solidFill>
                  <a:srgbClr val="37AAED"/>
                </a:solidFill>
              </a:rPr>
              <a:t>n</a:t>
            </a:r>
            <a:endParaRPr lang="en" sz="2000" b="1" i="0" u="none" strike="noStrike" cap="none" baseline="0" dirty="0">
              <a:solidFill>
                <a:srgbClr val="37AAED"/>
              </a:solidFill>
              <a:sym typeface="Arial"/>
              <a:rtl val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414" y="245383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94414" y="4071486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14" y="553533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18" name="Shape 1683"/>
          <p:cNvSpPr/>
          <p:nvPr/>
        </p:nvSpPr>
        <p:spPr>
          <a:xfrm>
            <a:off x="5848971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08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9" name="Shape 1684"/>
          <p:cNvSpPr/>
          <p:nvPr/>
        </p:nvSpPr>
        <p:spPr>
          <a:xfrm>
            <a:off x="3661656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0.008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0" name="Shape 1685"/>
          <p:cNvSpPr/>
          <p:nvPr/>
        </p:nvSpPr>
        <p:spPr>
          <a:xfrm>
            <a:off x="7790531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13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4" name="Shape 1442"/>
          <p:cNvSpPr/>
          <p:nvPr/>
        </p:nvSpPr>
        <p:spPr>
          <a:xfrm>
            <a:off x="916716" y="4582991"/>
            <a:ext cx="831269" cy="768122"/>
          </a:xfrm>
          <a:prstGeom prst="ellipse">
            <a:avLst/>
          </a:prstGeom>
          <a:solidFill>
            <a:srgbClr val="C0504D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Wingdings"/>
              </a:rPr>
              <a:t></a:t>
            </a:r>
            <a:endParaRPr lang="en" sz="23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027335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1375653" y="2366996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2000" b="1" dirty="0" smtClean="0">
                <a:solidFill>
                  <a:srgbClr val="FF0000"/>
                </a:solidFill>
              </a:rPr>
              <a:t>eɪʃn</a:t>
            </a:r>
            <a:endParaRPr lang="en" sz="2000" b="1" dirty="0">
              <a:solidFill>
                <a:srgbClr val="FF0000"/>
              </a:solidFill>
            </a:endParaRPr>
          </a:p>
        </p:txBody>
      </p:sp>
      <p:sp>
        <p:nvSpPr>
          <p:cNvPr id="1629" name="Shape 1629"/>
          <p:cNvSpPr/>
          <p:nvPr/>
        </p:nvSpPr>
        <p:spPr>
          <a:xfrm>
            <a:off x="3566357" y="3983293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g</a:t>
            </a:r>
            <a:r>
              <a:rPr lang="en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n#</a:t>
            </a:r>
            <a:r>
              <a:rPr lang="en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30" name="Shape 1630"/>
          <p:cNvSpPr/>
          <p:nvPr/>
        </p:nvSpPr>
        <p:spPr>
          <a:xfrm>
            <a:off x="3497148" y="5607632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1631" name="Shape 1631"/>
          <p:cNvSpPr/>
          <p:nvPr/>
        </p:nvSpPr>
        <p:spPr>
          <a:xfrm>
            <a:off x="886712" y="3992865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 smtClean="0">
                <a:solidFill>
                  <a:srgbClr val="37AAED"/>
                </a:solidFill>
              </a:rPr>
              <a:t>rizaj</a:t>
            </a:r>
            <a:r>
              <a:rPr lang="en-US" sz="2000" b="1" dirty="0" smtClean="0">
                <a:solidFill>
                  <a:srgbClr val="37AAED"/>
                </a:solidFill>
              </a:rPr>
              <a:t>g</a:t>
            </a:r>
            <a:r>
              <a:rPr lang="en" sz="2000" b="1" dirty="0" smtClean="0">
                <a:solidFill>
                  <a:srgbClr val="37AAED"/>
                </a:solidFill>
              </a:rPr>
              <a:t>n#</a:t>
            </a:r>
            <a:r>
              <a:rPr lang="en" sz="2000" b="1" dirty="0" smtClean="0">
                <a:solidFill>
                  <a:srgbClr val="FF0000"/>
                </a:solidFill>
              </a:rPr>
              <a:t>eɪʃn</a:t>
            </a:r>
            <a:endParaRPr lang="en" sz="2000" b="1" dirty="0">
              <a:solidFill>
                <a:srgbClr val="FF0000"/>
              </a:solidFill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835896" y="5611289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cxnSp>
        <p:nvCxnSpPr>
          <p:cNvPr id="1633" name="Shape 1633"/>
          <p:cNvCxnSpPr>
            <a:stCxn id="1629" idx="4"/>
            <a:endCxn id="1630" idx="0"/>
          </p:cNvCxnSpPr>
          <p:nvPr/>
        </p:nvCxnSpPr>
        <p:spPr>
          <a:xfrm flipH="1">
            <a:off x="4640507" y="4627693"/>
            <a:ext cx="18000" cy="98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4" name="Shape 1634"/>
          <p:cNvSpPr/>
          <p:nvPr/>
        </p:nvSpPr>
        <p:spPr>
          <a:xfrm>
            <a:off x="4540253" y="501409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35" name="Shape 1635"/>
          <p:cNvCxnSpPr>
            <a:stCxn id="1682" idx="4"/>
            <a:endCxn id="1636" idx="0"/>
          </p:cNvCxnSpPr>
          <p:nvPr/>
        </p:nvCxnSpPr>
        <p:spPr>
          <a:xfrm>
            <a:off x="3718026" y="3010935"/>
            <a:ext cx="940810" cy="4311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6" name="Shape 1636"/>
          <p:cNvSpPr/>
          <p:nvPr/>
        </p:nvSpPr>
        <p:spPr>
          <a:xfrm>
            <a:off x="4558637" y="344207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37" name="Shape 1637"/>
          <p:cNvCxnSpPr>
            <a:stCxn id="1628" idx="4"/>
            <a:endCxn id="1640" idx="0"/>
          </p:cNvCxnSpPr>
          <p:nvPr/>
        </p:nvCxnSpPr>
        <p:spPr>
          <a:xfrm flipH="1">
            <a:off x="1970424" y="3011396"/>
            <a:ext cx="429" cy="4156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Shape 1638"/>
          <p:cNvCxnSpPr>
            <a:stCxn id="1631" idx="4"/>
            <a:endCxn id="1632" idx="0"/>
          </p:cNvCxnSpPr>
          <p:nvPr/>
        </p:nvCxnSpPr>
        <p:spPr>
          <a:xfrm>
            <a:off x="1978862" y="4637265"/>
            <a:ext cx="300" cy="9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" name="Shape 1639"/>
          <p:cNvSpPr/>
          <p:nvPr/>
        </p:nvSpPr>
        <p:spPr>
          <a:xfrm>
            <a:off x="1879003" y="4996266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40" name="Shape 1640"/>
          <p:cNvSpPr/>
          <p:nvPr/>
        </p:nvSpPr>
        <p:spPr>
          <a:xfrm>
            <a:off x="1870225" y="3427007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41" name="Shape 1641"/>
          <p:cNvCxnSpPr>
            <a:stCxn id="1682" idx="4"/>
            <a:endCxn id="1640" idx="0"/>
          </p:cNvCxnSpPr>
          <p:nvPr/>
        </p:nvCxnSpPr>
        <p:spPr>
          <a:xfrm flipH="1">
            <a:off x="1970424" y="3010935"/>
            <a:ext cx="1747602" cy="4160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2" name="Shape 1642"/>
          <p:cNvCxnSpPr>
            <a:stCxn id="1640" idx="2"/>
            <a:endCxn id="1631" idx="0"/>
          </p:cNvCxnSpPr>
          <p:nvPr/>
        </p:nvCxnSpPr>
        <p:spPr>
          <a:xfrm>
            <a:off x="1970425" y="3627405"/>
            <a:ext cx="8400" cy="3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3" name="Shape 1643"/>
          <p:cNvSpPr/>
          <p:nvPr/>
        </p:nvSpPr>
        <p:spPr>
          <a:xfrm>
            <a:off x="3545641" y="186632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44" name="Shape 1644"/>
          <p:cNvSpPr/>
          <p:nvPr/>
        </p:nvSpPr>
        <p:spPr>
          <a:xfrm>
            <a:off x="1887410" y="1866560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45" name="Shape 1645"/>
          <p:cNvCxnSpPr>
            <a:stCxn id="1643" idx="2"/>
          </p:cNvCxnSpPr>
          <p:nvPr/>
        </p:nvCxnSpPr>
        <p:spPr>
          <a:xfrm>
            <a:off x="3645840" y="2066721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6" name="Shape 1646"/>
          <p:cNvCxnSpPr>
            <a:stCxn id="1644" idx="2"/>
            <a:endCxn id="1628" idx="0"/>
          </p:cNvCxnSpPr>
          <p:nvPr/>
        </p:nvCxnSpPr>
        <p:spPr>
          <a:xfrm flipH="1">
            <a:off x="1970810" y="2066959"/>
            <a:ext cx="1680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7" name="Shape 1647"/>
          <p:cNvSpPr/>
          <p:nvPr/>
        </p:nvSpPr>
        <p:spPr>
          <a:xfrm>
            <a:off x="4852573" y="2413767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</a:p>
        </p:txBody>
      </p:sp>
      <p:cxnSp>
        <p:nvCxnSpPr>
          <p:cNvPr id="1648" name="Shape 1648"/>
          <p:cNvCxnSpPr>
            <a:stCxn id="1629" idx="0"/>
            <a:endCxn id="1636" idx="2"/>
          </p:cNvCxnSpPr>
          <p:nvPr/>
        </p:nvCxnSpPr>
        <p:spPr>
          <a:xfrm rot="10800000" flipH="1">
            <a:off x="4658507" y="3642493"/>
            <a:ext cx="300" cy="34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9" name="Shape 1649"/>
          <p:cNvCxnSpPr>
            <a:stCxn id="1647" idx="4"/>
            <a:endCxn id="1636" idx="0"/>
          </p:cNvCxnSpPr>
          <p:nvPr/>
        </p:nvCxnSpPr>
        <p:spPr>
          <a:xfrm flipH="1">
            <a:off x="4658773" y="3058167"/>
            <a:ext cx="789000" cy="38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0" name="Shape 1650"/>
          <p:cNvSpPr/>
          <p:nvPr/>
        </p:nvSpPr>
        <p:spPr>
          <a:xfrm>
            <a:off x="5342569" y="1889923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51" name="Shape 1651"/>
          <p:cNvCxnSpPr>
            <a:stCxn id="1650" idx="2"/>
            <a:endCxn id="1647" idx="0"/>
          </p:cNvCxnSpPr>
          <p:nvPr/>
        </p:nvCxnSpPr>
        <p:spPr>
          <a:xfrm>
            <a:off x="5442768" y="2090321"/>
            <a:ext cx="5100" cy="32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2" name="Shape 1652"/>
          <p:cNvSpPr/>
          <p:nvPr/>
        </p:nvSpPr>
        <p:spPr>
          <a:xfrm>
            <a:off x="6182778" y="3983635"/>
            <a:ext cx="21843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g</a:t>
            </a:r>
            <a:r>
              <a:rPr lang="en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n#</a:t>
            </a:r>
            <a:r>
              <a:rPr lang="en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53" name="Shape 1653"/>
          <p:cNvSpPr/>
          <p:nvPr/>
        </p:nvSpPr>
        <p:spPr>
          <a:xfrm>
            <a:off x="6113566" y="5607975"/>
            <a:ext cx="2286598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riz’ajnd</a:t>
            </a:r>
          </a:p>
        </p:txBody>
      </p:sp>
      <p:cxnSp>
        <p:nvCxnSpPr>
          <p:cNvPr id="1654" name="Shape 1654"/>
          <p:cNvCxnSpPr>
            <a:stCxn id="1652" idx="4"/>
            <a:endCxn id="1653" idx="0"/>
          </p:cNvCxnSpPr>
          <p:nvPr/>
        </p:nvCxnSpPr>
        <p:spPr>
          <a:xfrm flipH="1">
            <a:off x="7256928" y="4628035"/>
            <a:ext cx="18000" cy="98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5" name="Shape 1655"/>
          <p:cNvSpPr/>
          <p:nvPr/>
        </p:nvSpPr>
        <p:spPr>
          <a:xfrm>
            <a:off x="7156672" y="501444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56" name="Shape 1656"/>
          <p:cNvCxnSpPr>
            <a:stCxn id="1682" idx="4"/>
            <a:endCxn id="1657" idx="0"/>
          </p:cNvCxnSpPr>
          <p:nvPr/>
        </p:nvCxnSpPr>
        <p:spPr>
          <a:xfrm>
            <a:off x="3718026" y="3010935"/>
            <a:ext cx="3557230" cy="431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7" name="Shape 1657"/>
          <p:cNvSpPr/>
          <p:nvPr/>
        </p:nvSpPr>
        <p:spPr>
          <a:xfrm>
            <a:off x="7175057" y="3442419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58" name="Shape 1658"/>
          <p:cNvCxnSpPr>
            <a:stCxn id="1652" idx="0"/>
            <a:endCxn id="1657" idx="2"/>
          </p:cNvCxnSpPr>
          <p:nvPr/>
        </p:nvCxnSpPr>
        <p:spPr>
          <a:xfrm rot="10800000" flipH="1">
            <a:off x="7274928" y="3642835"/>
            <a:ext cx="300" cy="34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9" name="Shape 1659"/>
          <p:cNvCxnSpPr>
            <a:endCxn id="1657" idx="0"/>
          </p:cNvCxnSpPr>
          <p:nvPr/>
        </p:nvCxnSpPr>
        <p:spPr>
          <a:xfrm>
            <a:off x="7256956" y="3096419"/>
            <a:ext cx="1830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0" name="Shape 1660"/>
          <p:cNvSpPr/>
          <p:nvPr/>
        </p:nvSpPr>
        <p:spPr>
          <a:xfrm>
            <a:off x="6661622" y="2451963"/>
            <a:ext cx="11904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61" name="Shape 1661"/>
          <p:cNvCxnSpPr>
            <a:stCxn id="1662" idx="2"/>
            <a:endCxn id="1660" idx="0"/>
          </p:cNvCxnSpPr>
          <p:nvPr/>
        </p:nvCxnSpPr>
        <p:spPr>
          <a:xfrm>
            <a:off x="7255823" y="2109421"/>
            <a:ext cx="999" cy="342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2" name="Shape 1662"/>
          <p:cNvSpPr/>
          <p:nvPr/>
        </p:nvSpPr>
        <p:spPr>
          <a:xfrm>
            <a:off x="7155624" y="1909022"/>
            <a:ext cx="200398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63" name="Shape 1663"/>
          <p:cNvCxnSpPr>
            <a:stCxn id="1628" idx="4"/>
          </p:cNvCxnSpPr>
          <p:nvPr/>
        </p:nvCxnSpPr>
        <p:spPr>
          <a:xfrm flipH="1">
            <a:off x="1449453" y="3011396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4" name="Shape 1664"/>
          <p:cNvCxnSpPr>
            <a:stCxn id="1628" idx="4"/>
          </p:cNvCxnSpPr>
          <p:nvPr/>
        </p:nvCxnSpPr>
        <p:spPr>
          <a:xfrm flipH="1">
            <a:off x="1675053" y="3011396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5" name="Shape 1665"/>
          <p:cNvCxnSpPr>
            <a:stCxn id="1628" idx="4"/>
          </p:cNvCxnSpPr>
          <p:nvPr/>
        </p:nvCxnSpPr>
        <p:spPr>
          <a:xfrm flipH="1">
            <a:off x="1222653" y="3011396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6" name="Shape 1666"/>
          <p:cNvCxnSpPr>
            <a:stCxn id="1682" idx="4"/>
          </p:cNvCxnSpPr>
          <p:nvPr/>
        </p:nvCxnSpPr>
        <p:spPr>
          <a:xfrm flipH="1">
            <a:off x="3643468" y="3010935"/>
            <a:ext cx="74558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Shape 1667"/>
          <p:cNvCxnSpPr>
            <a:stCxn id="1682" idx="4"/>
          </p:cNvCxnSpPr>
          <p:nvPr/>
        </p:nvCxnSpPr>
        <p:spPr>
          <a:xfrm>
            <a:off x="3718026" y="3010935"/>
            <a:ext cx="226940" cy="273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Shape 1668"/>
          <p:cNvCxnSpPr>
            <a:stCxn id="1628" idx="4"/>
          </p:cNvCxnSpPr>
          <p:nvPr/>
        </p:nvCxnSpPr>
        <p:spPr>
          <a:xfrm>
            <a:off x="1970853" y="3011396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Shape 1669"/>
          <p:cNvCxnSpPr>
            <a:stCxn id="1628" idx="4"/>
          </p:cNvCxnSpPr>
          <p:nvPr/>
        </p:nvCxnSpPr>
        <p:spPr>
          <a:xfrm>
            <a:off x="1970853" y="3011396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Shape 1670"/>
          <p:cNvCxnSpPr>
            <a:stCxn id="1647" idx="4"/>
          </p:cNvCxnSpPr>
          <p:nvPr/>
        </p:nvCxnSpPr>
        <p:spPr>
          <a:xfrm flipH="1">
            <a:off x="5272873" y="3058167"/>
            <a:ext cx="174900" cy="3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Shape 1671"/>
          <p:cNvCxnSpPr>
            <a:stCxn id="1647" idx="4"/>
          </p:cNvCxnSpPr>
          <p:nvPr/>
        </p:nvCxnSpPr>
        <p:spPr>
          <a:xfrm>
            <a:off x="5447773" y="3058167"/>
            <a:ext cx="32100" cy="2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2" name="Shape 1672"/>
          <p:cNvCxnSpPr>
            <a:stCxn id="1647" idx="4"/>
          </p:cNvCxnSpPr>
          <p:nvPr/>
        </p:nvCxnSpPr>
        <p:spPr>
          <a:xfrm>
            <a:off x="5447773" y="3058167"/>
            <a:ext cx="2205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Shape 1673"/>
          <p:cNvCxnSpPr>
            <a:stCxn id="1647" idx="4"/>
          </p:cNvCxnSpPr>
          <p:nvPr/>
        </p:nvCxnSpPr>
        <p:spPr>
          <a:xfrm>
            <a:off x="5447773" y="3058167"/>
            <a:ext cx="437100" cy="2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Shape 1674"/>
          <p:cNvCxnSpPr>
            <a:stCxn id="1660" idx="4"/>
            <a:endCxn id="1660" idx="4"/>
          </p:cNvCxnSpPr>
          <p:nvPr/>
        </p:nvCxnSpPr>
        <p:spPr>
          <a:xfrm>
            <a:off x="7256822" y="3096363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5" name="Shape 1675"/>
          <p:cNvCxnSpPr>
            <a:stCxn id="1660" idx="4"/>
          </p:cNvCxnSpPr>
          <p:nvPr/>
        </p:nvCxnSpPr>
        <p:spPr>
          <a:xfrm>
            <a:off x="7256822" y="3096363"/>
            <a:ext cx="19530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6" name="Shape 1676"/>
          <p:cNvCxnSpPr>
            <a:stCxn id="1660" idx="4"/>
          </p:cNvCxnSpPr>
          <p:nvPr/>
        </p:nvCxnSpPr>
        <p:spPr>
          <a:xfrm>
            <a:off x="7256822" y="3096363"/>
            <a:ext cx="40230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7" name="Shape 1677"/>
          <p:cNvCxnSpPr>
            <a:stCxn id="1660" idx="4"/>
            <a:endCxn id="1657" idx="0"/>
          </p:cNvCxnSpPr>
          <p:nvPr/>
        </p:nvCxnSpPr>
        <p:spPr>
          <a:xfrm>
            <a:off x="7256822" y="3096363"/>
            <a:ext cx="1830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Shape 1678"/>
          <p:cNvCxnSpPr>
            <a:stCxn id="1660" idx="4"/>
            <a:endCxn id="1657" idx="0"/>
          </p:cNvCxnSpPr>
          <p:nvPr/>
        </p:nvCxnSpPr>
        <p:spPr>
          <a:xfrm>
            <a:off x="7256822" y="3096363"/>
            <a:ext cx="18300" cy="3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9" name="Shape 1679"/>
          <p:cNvCxnSpPr>
            <a:stCxn id="1660" idx="4"/>
          </p:cNvCxnSpPr>
          <p:nvPr/>
        </p:nvCxnSpPr>
        <p:spPr>
          <a:xfrm flipH="1">
            <a:off x="7047422" y="3096363"/>
            <a:ext cx="209400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0" name="Shape 1680"/>
          <p:cNvCxnSpPr>
            <a:stCxn id="1660" idx="4"/>
          </p:cNvCxnSpPr>
          <p:nvPr/>
        </p:nvCxnSpPr>
        <p:spPr>
          <a:xfrm flipH="1">
            <a:off x="6858722" y="3096363"/>
            <a:ext cx="39810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1" name="Shape 1681"/>
          <p:cNvCxnSpPr>
            <a:stCxn id="1660" idx="4"/>
          </p:cNvCxnSpPr>
          <p:nvPr/>
        </p:nvCxnSpPr>
        <p:spPr>
          <a:xfrm>
            <a:off x="7256822" y="3096363"/>
            <a:ext cx="618900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2" name="Shape 1682"/>
          <p:cNvSpPr/>
          <p:nvPr/>
        </p:nvSpPr>
        <p:spPr>
          <a:xfrm>
            <a:off x="3050590" y="2366535"/>
            <a:ext cx="1334871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</a:t>
            </a:r>
            <a:r>
              <a:rPr lang="en-US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g</a:t>
            </a:r>
            <a:r>
              <a:rPr lang="en" sz="20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  <a:endParaRPr lang="en" sz="2000" b="1" i="0" u="none" strike="noStrike" cap="none" baseline="0" dirty="0">
              <a:solidFill>
                <a:srgbClr val="37AAE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83" name="Shape 1683"/>
          <p:cNvSpPr/>
          <p:nvPr/>
        </p:nvSpPr>
        <p:spPr>
          <a:xfrm>
            <a:off x="4819376" y="4843823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</a:t>
            </a: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08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84" name="Shape 1684"/>
          <p:cNvSpPr/>
          <p:nvPr/>
        </p:nvSpPr>
        <p:spPr>
          <a:xfrm>
            <a:off x="2183012" y="48425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0.008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85" name="Shape 1685"/>
          <p:cNvSpPr/>
          <p:nvPr/>
        </p:nvSpPr>
        <p:spPr>
          <a:xfrm>
            <a:off x="7455726" y="4779256"/>
            <a:ext cx="934199" cy="4311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0.0</a:t>
            </a:r>
            <a:r>
              <a:rPr lang="en-US" dirty="0" smtClean="0">
                <a:solidFill>
                  <a:srgbClr val="FF0000"/>
                </a:solidFill>
              </a:rPr>
              <a:t>13</a:t>
            </a:r>
            <a:endParaRPr lang="en" sz="14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1312"/>
          <p:cNvSpPr txBox="1">
            <a:spLocks noGrp="1"/>
          </p:cNvSpPr>
          <p:nvPr>
            <p:ph type="title"/>
          </p:nvPr>
        </p:nvSpPr>
        <p:spPr>
          <a:xfrm>
            <a:off x="337978" y="546653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4400" dirty="0">
                <a:solidFill>
                  <a:schemeClr val="tx1"/>
                </a:solidFill>
                <a:latin typeface="Cambria"/>
                <a:cs typeface="Cambria"/>
              </a:rPr>
              <a:t>Inference on </a:t>
            </a:r>
            <a:r>
              <a:rPr lang="en-US" sz="4400" dirty="0">
                <a:solidFill>
                  <a:schemeClr val="tx1"/>
                </a:solidFill>
                <a:latin typeface="Cambria"/>
                <a:cs typeface="Cambria"/>
              </a:rPr>
              <a:t>a Factor Graph</a:t>
            </a:r>
            <a:endParaRPr lang="en" sz="4400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69" name="Shape 1442"/>
          <p:cNvSpPr/>
          <p:nvPr/>
        </p:nvSpPr>
        <p:spPr>
          <a:xfrm>
            <a:off x="420261" y="4645895"/>
            <a:ext cx="831269" cy="768122"/>
          </a:xfrm>
          <a:prstGeom prst="ellipse">
            <a:avLst/>
          </a:prstGeom>
          <a:solidFill>
            <a:srgbClr val="C0504D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Wingdings"/>
              </a:rPr>
              <a:t></a:t>
            </a:r>
            <a:endParaRPr lang="en" sz="23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62913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 txBox="1">
            <a:spLocks noGrp="1"/>
          </p:cNvSpPr>
          <p:nvPr>
            <p:ph type="title"/>
          </p:nvPr>
        </p:nvSpPr>
        <p:spPr>
          <a:xfrm>
            <a:off x="446474" y="233549"/>
            <a:ext cx="7417909" cy="1160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i="0" u="none" strike="noStrike" cap="none" baseline="0" dirty="0" smtClean="0">
                <a:solidFill>
                  <a:srgbClr val="000000"/>
                </a:solidFill>
                <a:latin typeface="Cambria"/>
                <a:ea typeface="Arial"/>
                <a:cs typeface="Cambria"/>
                <a:sym typeface="Arial"/>
                <a:rtl val="0"/>
              </a:rPr>
              <a:t>Challenges</a:t>
            </a:r>
            <a:r>
              <a:rPr lang="en-US" sz="4400" i="0" u="none" strike="noStrike" cap="none" dirty="0" smtClean="0">
                <a:solidFill>
                  <a:srgbClr val="000000"/>
                </a:solidFill>
                <a:latin typeface="Cambria"/>
                <a:ea typeface="Arial"/>
                <a:cs typeface="Cambria"/>
                <a:sym typeface="Arial"/>
                <a:rtl val="0"/>
              </a:rPr>
              <a:t> in </a:t>
            </a:r>
            <a:r>
              <a:rPr lang="en-US" sz="4400" dirty="0" smtClean="0">
                <a:solidFill>
                  <a:srgbClr val="000000"/>
                </a:solidFill>
                <a:latin typeface="Cambria"/>
                <a:cs typeface="Cambria"/>
              </a:rPr>
              <a:t>Inference</a:t>
            </a:r>
            <a:endParaRPr lang="en" sz="4400" i="0" u="none" strike="noStrike" cap="none" baseline="0" dirty="0">
              <a:solidFill>
                <a:srgbClr val="000000"/>
              </a:solidFill>
              <a:latin typeface="Cambria"/>
              <a:ea typeface="Arial"/>
              <a:cs typeface="Cambria"/>
              <a:sym typeface="Arial"/>
              <a:rtl val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46474" y="1870363"/>
            <a:ext cx="8293435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SzPct val="130000"/>
              <a:buFont typeface="Arial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Global discrete optimization problem.</a:t>
            </a:r>
          </a:p>
          <a:p>
            <a:pPr marL="457200" lvl="0" indent="-457200">
              <a:buSzPct val="130000"/>
              <a:buFont typeface="Arial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457200" lvl="0" indent="-457200">
              <a:buSzPct val="130000"/>
              <a:buFont typeface="Arial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Variables range over a infinite set … cannot be solved by ILP or even brute force. Undecidable!</a:t>
            </a:r>
          </a:p>
          <a:p>
            <a:pPr lvl="0">
              <a:buSzPct val="130000"/>
            </a:pPr>
            <a:endParaRPr lang="en-US" sz="900" dirty="0" smtClean="0">
              <a:latin typeface="Cambria" panose="02040503050406030204" pitchFamily="18" charset="0"/>
            </a:endParaRPr>
          </a:p>
          <a:p>
            <a:pPr marL="457200" lvl="0" indent="-457200">
              <a:buSzPct val="130000"/>
              <a:buFont typeface="Arial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Our previous papers used </a:t>
            </a:r>
            <a:r>
              <a:rPr lang="en-US" sz="2400" i="1" dirty="0" smtClean="0">
                <a:latin typeface="Cambria" panose="02040503050406030204" pitchFamily="18" charset="0"/>
              </a:rPr>
              <a:t>approximate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algorithms: Loopy Belief Propagation, or Expectation Propagation.</a:t>
            </a:r>
          </a:p>
          <a:p>
            <a:pPr lvl="0">
              <a:buSzPct val="130000"/>
            </a:pPr>
            <a:endParaRPr lang="en-US" sz="1600" dirty="0">
              <a:latin typeface="Cambria" panose="02040503050406030204" pitchFamily="18" charset="0"/>
            </a:endParaRPr>
          </a:p>
          <a:p>
            <a:pPr lvl="0" defTabSz="457200">
              <a:defRPr/>
            </a:pPr>
            <a:r>
              <a:rPr lang="en-US" sz="3000" dirty="0">
                <a:latin typeface="Cambria" panose="02040503050406030204" pitchFamily="18" charset="0"/>
              </a:rPr>
              <a:t>Q: </a:t>
            </a:r>
            <a:r>
              <a:rPr lang="en-US" sz="3000" dirty="0" smtClean="0">
                <a:latin typeface="Cambria" panose="02040503050406030204" pitchFamily="18" charset="0"/>
              </a:rPr>
              <a:t>Can </a:t>
            </a:r>
            <a:r>
              <a:rPr lang="en-US" sz="3000" dirty="0">
                <a:latin typeface="Cambria" panose="02040503050406030204" pitchFamily="18" charset="0"/>
              </a:rPr>
              <a:t>we do </a:t>
            </a:r>
            <a:r>
              <a:rPr lang="en-US" sz="3000" i="1" dirty="0">
                <a:latin typeface="Cambria" panose="02040503050406030204" pitchFamily="18" charset="0"/>
              </a:rPr>
              <a:t>exact</a:t>
            </a:r>
            <a:r>
              <a:rPr lang="en-US" sz="3000" dirty="0">
                <a:latin typeface="Cambria" panose="02040503050406030204" pitchFamily="18" charset="0"/>
              </a:rPr>
              <a:t> inference?  </a:t>
            </a:r>
            <a:endParaRPr lang="en-US" sz="3000" dirty="0" smtClean="0">
              <a:latin typeface="Cambria" panose="02040503050406030204" pitchFamily="18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A: If </a:t>
            </a:r>
            <a:r>
              <a:rPr lang="en-US" sz="2400" dirty="0">
                <a:latin typeface="Cambria" panose="02040503050406030204" pitchFamily="18" charset="0"/>
              </a:rPr>
              <a:t>we </a:t>
            </a:r>
            <a:r>
              <a:rPr lang="en-US" sz="2400" dirty="0" smtClean="0">
                <a:latin typeface="Cambria" panose="02040503050406030204" pitchFamily="18" charset="0"/>
              </a:rPr>
              <a:t>can live with </a:t>
            </a:r>
            <a:r>
              <a:rPr lang="en-US" sz="2400" dirty="0">
                <a:latin typeface="Cambria" panose="02040503050406030204" pitchFamily="18" charset="0"/>
              </a:rPr>
              <a:t>1-best and not marginal inference, then we can use </a:t>
            </a:r>
            <a:r>
              <a:rPr lang="en-US" sz="2400" dirty="0" smtClean="0">
                <a:latin typeface="Cambria" panose="02040503050406030204" pitchFamily="18" charset="0"/>
              </a:rPr>
              <a:t>Dual Decomposition … </a:t>
            </a:r>
            <a:r>
              <a:rPr lang="en-US" sz="2400" dirty="0">
                <a:latin typeface="Cambria" panose="02040503050406030204" pitchFamily="18" charset="0"/>
              </a:rPr>
              <a:t>which is </a:t>
            </a:r>
            <a:r>
              <a:rPr lang="en-US" sz="2400" dirty="0" smtClean="0">
                <a:latin typeface="Cambria" panose="02040503050406030204" pitchFamily="18" charset="0"/>
              </a:rPr>
              <a:t>exact.</a:t>
            </a:r>
            <a:br>
              <a:rPr lang="en-US" sz="2400" dirty="0" smtClean="0">
                <a:latin typeface="Cambria" panose="02040503050406030204" pitchFamily="18" charset="0"/>
              </a:rPr>
            </a:br>
            <a:endParaRPr lang="en-US" sz="1200" dirty="0" smtClean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    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sz="2000" u="sng" dirty="0" smtClean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if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 it terminates!  the problem is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undecidable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 in general …)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4819"/>
            <a:ext cx="8229600" cy="4463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A motivating </a:t>
            </a: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phonology</a:t>
            </a:r>
          </a:p>
          <a:p>
            <a:pPr marL="45720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framework: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graphical models over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strings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on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graphical model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 over strings 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</a:rPr>
              <a:t>Dual decomposition inference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The general idea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Substring features and active </a:t>
            </a: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en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Experiments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3286881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rgbClr val="000000"/>
                </a:solidFill>
              </a:rPr>
              <a:t>Graphical Model for Phonology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680"/>
          <p:cNvSpPr txBox="1"/>
          <p:nvPr/>
        </p:nvSpPr>
        <p:spPr>
          <a:xfrm>
            <a:off x="495970" y="4983817"/>
            <a:ext cx="8151074" cy="782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rgbClr val="6886FF"/>
                </a:solidFill>
                <a:latin typeface="Comic Sans MS"/>
                <a:ea typeface="Arial"/>
                <a:cs typeface="Comic Sans MS"/>
                <a:sym typeface="Arial"/>
                <a:rtl val="0"/>
              </a:rPr>
              <a:t>Jointly decide the values of the inter-dependent latent variables,</a:t>
            </a:r>
            <a:r>
              <a:rPr lang="en-US" sz="2000" b="0" i="0" u="none" strike="noStrike" cap="none" dirty="0" smtClean="0">
                <a:solidFill>
                  <a:srgbClr val="6886FF"/>
                </a:solidFill>
                <a:latin typeface="Comic Sans MS"/>
                <a:ea typeface="Arial"/>
                <a:cs typeface="Comic Sans MS"/>
                <a:sym typeface="Arial"/>
                <a:rtl val="0"/>
              </a:rPr>
              <a:t> which range over a infinite set.</a:t>
            </a:r>
            <a:r>
              <a:rPr lang="en-US" sz="2000" b="0" i="0" u="none" strike="noStrike" cap="none" baseline="0" dirty="0" smtClean="0">
                <a:solidFill>
                  <a:srgbClr val="6886FF"/>
                </a:solidFill>
                <a:latin typeface="Comic Sans MS"/>
                <a:ea typeface="Arial"/>
                <a:cs typeface="Comic Sans MS"/>
                <a:sym typeface="Arial"/>
                <a:rtl val="0"/>
              </a:rPr>
              <a:t> </a:t>
            </a:r>
            <a:endParaRPr lang="en" sz="2000" b="0" i="0" u="none" strike="noStrike" cap="none" baseline="0" dirty="0">
              <a:solidFill>
                <a:srgbClr val="6886FF"/>
              </a:solidFill>
              <a:latin typeface="Comic Sans MS"/>
              <a:ea typeface="Arial"/>
              <a:cs typeface="Comic Sans MS"/>
              <a:sym typeface="Arial"/>
              <a:rtl val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9406" y="214362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1) </a:t>
            </a:r>
            <a:r>
              <a:rPr lang="en-US" sz="1800" b="1" dirty="0" smtClean="0"/>
              <a:t>Morpheme URs</a:t>
            </a:r>
            <a:endParaRPr lang="en-US" sz="1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409406" y="3207119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URs</a:t>
            </a:r>
            <a:endParaRPr lang="en-US" sz="1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409406" y="4197627"/>
            <a:ext cx="2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en-US" altLang="zh-CN" sz="1800" b="1" dirty="0" smtClean="0"/>
              <a:t>) </a:t>
            </a:r>
            <a:r>
              <a:rPr lang="en-US" sz="1800" b="1" dirty="0" smtClean="0"/>
              <a:t>Word SRs</a:t>
            </a:r>
            <a:endParaRPr lang="en-US" sz="18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67340" y="2689395"/>
            <a:ext cx="233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Concatenation (e.g.)</a:t>
            </a:r>
            <a:endParaRPr lang="en-US" sz="1800" i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767340" y="3676417"/>
            <a:ext cx="21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Phonology (PFST)</a:t>
            </a:r>
            <a:endParaRPr lang="en-US" sz="1800" i="1" dirty="0"/>
          </a:p>
        </p:txBody>
      </p:sp>
      <p:sp>
        <p:nvSpPr>
          <p:cNvPr id="36" name="Shape 1856"/>
          <p:cNvSpPr/>
          <p:nvPr/>
        </p:nvSpPr>
        <p:spPr>
          <a:xfrm>
            <a:off x="4722081" y="2151938"/>
            <a:ext cx="56572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37" name="Shape 1857"/>
          <p:cNvSpPr/>
          <p:nvPr/>
        </p:nvSpPr>
        <p:spPr>
          <a:xfrm>
            <a:off x="2977052" y="2151938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</a:t>
            </a:r>
            <a:r>
              <a:rPr lang="en-US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g</a:t>
            </a: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  <a:endParaRPr lang="en" sz="1400" b="1" i="0" u="none" strike="noStrike" cap="none" baseline="0" dirty="0">
              <a:solidFill>
                <a:srgbClr val="37AAE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" name="Shape 1860"/>
          <p:cNvSpPr/>
          <p:nvPr/>
        </p:nvSpPr>
        <p:spPr>
          <a:xfrm>
            <a:off x="6128176" y="2185992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39" name="Shape 1862"/>
          <p:cNvSpPr/>
          <p:nvPr/>
        </p:nvSpPr>
        <p:spPr>
          <a:xfrm>
            <a:off x="7650088" y="2185992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0" name="Shape 1864"/>
          <p:cNvSpPr/>
          <p:nvPr/>
        </p:nvSpPr>
        <p:spPr>
          <a:xfrm>
            <a:off x="2621625" y="3243292"/>
            <a:ext cx="1680144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1" name="Shape 1865"/>
          <p:cNvSpPr/>
          <p:nvPr/>
        </p:nvSpPr>
        <p:spPr>
          <a:xfrm>
            <a:off x="4445917" y="3247267"/>
            <a:ext cx="11430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2" name="Shape 1866"/>
          <p:cNvSpPr/>
          <p:nvPr/>
        </p:nvSpPr>
        <p:spPr>
          <a:xfrm>
            <a:off x="5752853" y="3243099"/>
            <a:ext cx="1604146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3" name="Shape 1867"/>
          <p:cNvSpPr/>
          <p:nvPr/>
        </p:nvSpPr>
        <p:spPr>
          <a:xfrm>
            <a:off x="7499566" y="3243102"/>
            <a:ext cx="1154545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cxnSp>
        <p:nvCxnSpPr>
          <p:cNvPr id="44" name="Shape 1869"/>
          <p:cNvCxnSpPr>
            <a:stCxn id="61" idx="4"/>
            <a:endCxn id="40" idx="0"/>
          </p:cNvCxnSpPr>
          <p:nvPr/>
        </p:nvCxnSpPr>
        <p:spPr>
          <a:xfrm flipH="1">
            <a:off x="3461697" y="2619991"/>
            <a:ext cx="3094646" cy="6233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" name="Shape 1870"/>
          <p:cNvCxnSpPr>
            <a:stCxn id="40" idx="4"/>
            <a:endCxn id="54" idx="0"/>
          </p:cNvCxnSpPr>
          <p:nvPr/>
        </p:nvCxnSpPr>
        <p:spPr>
          <a:xfrm>
            <a:off x="3461697" y="3677291"/>
            <a:ext cx="1" cy="5033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" name="Shape 1871"/>
          <p:cNvCxnSpPr>
            <a:stCxn id="37" idx="4"/>
            <a:endCxn id="41" idx="0"/>
          </p:cNvCxnSpPr>
          <p:nvPr/>
        </p:nvCxnSpPr>
        <p:spPr>
          <a:xfrm>
            <a:off x="3450152" y="2585937"/>
            <a:ext cx="1567265" cy="6613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" name="Shape 1872"/>
          <p:cNvCxnSpPr>
            <a:stCxn id="36" idx="4"/>
            <a:endCxn id="41" idx="0"/>
          </p:cNvCxnSpPr>
          <p:nvPr/>
        </p:nvCxnSpPr>
        <p:spPr>
          <a:xfrm>
            <a:off x="5004946" y="2585937"/>
            <a:ext cx="12471" cy="6613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" name="Shape 1873"/>
          <p:cNvCxnSpPr>
            <a:stCxn id="41" idx="4"/>
            <a:endCxn id="55" idx="0"/>
          </p:cNvCxnSpPr>
          <p:nvPr/>
        </p:nvCxnSpPr>
        <p:spPr>
          <a:xfrm>
            <a:off x="5017417" y="3681266"/>
            <a:ext cx="0" cy="49937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" name="Shape 1874"/>
          <p:cNvCxnSpPr>
            <a:stCxn id="39" idx="4"/>
            <a:endCxn id="42" idx="0"/>
          </p:cNvCxnSpPr>
          <p:nvPr/>
        </p:nvCxnSpPr>
        <p:spPr>
          <a:xfrm flipH="1">
            <a:off x="6554926" y="2619991"/>
            <a:ext cx="1521912" cy="6231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" name="Shape 1875"/>
          <p:cNvCxnSpPr>
            <a:stCxn id="38" idx="4"/>
            <a:endCxn id="42" idx="0"/>
          </p:cNvCxnSpPr>
          <p:nvPr/>
        </p:nvCxnSpPr>
        <p:spPr>
          <a:xfrm>
            <a:off x="6554926" y="2619991"/>
            <a:ext cx="0" cy="6231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1" name="Shape 1876"/>
          <p:cNvCxnSpPr>
            <a:stCxn id="42" idx="4"/>
            <a:endCxn id="56" idx="0"/>
          </p:cNvCxnSpPr>
          <p:nvPr/>
        </p:nvCxnSpPr>
        <p:spPr>
          <a:xfrm>
            <a:off x="6554926" y="3677098"/>
            <a:ext cx="9930" cy="5035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" name="Shape 1877"/>
          <p:cNvCxnSpPr>
            <a:stCxn id="39" idx="4"/>
            <a:endCxn id="43" idx="0"/>
          </p:cNvCxnSpPr>
          <p:nvPr/>
        </p:nvCxnSpPr>
        <p:spPr>
          <a:xfrm>
            <a:off x="8076838" y="2619991"/>
            <a:ext cx="1" cy="62311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" name="Shape 1879"/>
          <p:cNvCxnSpPr>
            <a:stCxn id="43" idx="4"/>
            <a:endCxn id="58" idx="0"/>
          </p:cNvCxnSpPr>
          <p:nvPr/>
        </p:nvCxnSpPr>
        <p:spPr>
          <a:xfrm>
            <a:off x="8076839" y="3677101"/>
            <a:ext cx="0" cy="4993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" name="Shape 1880"/>
          <p:cNvSpPr/>
          <p:nvPr/>
        </p:nvSpPr>
        <p:spPr>
          <a:xfrm>
            <a:off x="2641798" y="4180639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sp>
        <p:nvSpPr>
          <p:cNvPr id="55" name="Shape 1881"/>
          <p:cNvSpPr/>
          <p:nvPr/>
        </p:nvSpPr>
        <p:spPr>
          <a:xfrm>
            <a:off x="4445917" y="4180639"/>
            <a:ext cx="1143000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56" name="Shape 1882"/>
          <p:cNvSpPr/>
          <p:nvPr/>
        </p:nvSpPr>
        <p:spPr>
          <a:xfrm>
            <a:off x="5830437" y="4180639"/>
            <a:ext cx="1468838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d,æmn’eɪʃn</a:t>
            </a:r>
          </a:p>
        </p:txBody>
      </p:sp>
      <p:sp>
        <p:nvSpPr>
          <p:cNvPr id="58" name="Shape 1883"/>
          <p:cNvSpPr/>
          <p:nvPr/>
        </p:nvSpPr>
        <p:spPr>
          <a:xfrm>
            <a:off x="7499566" y="4176475"/>
            <a:ext cx="1154545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d’æmz</a:t>
            </a:r>
          </a:p>
        </p:txBody>
      </p:sp>
      <p:cxnSp>
        <p:nvCxnSpPr>
          <p:cNvPr id="59" name="Shape 1877"/>
          <p:cNvCxnSpPr>
            <a:stCxn id="36" idx="4"/>
            <a:endCxn id="43" idx="0"/>
          </p:cNvCxnSpPr>
          <p:nvPr/>
        </p:nvCxnSpPr>
        <p:spPr>
          <a:xfrm>
            <a:off x="5004946" y="2585937"/>
            <a:ext cx="3071893" cy="6571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" name="Shape 1857"/>
          <p:cNvSpPr/>
          <p:nvPr/>
        </p:nvSpPr>
        <p:spPr>
          <a:xfrm>
            <a:off x="2977053" y="2151357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  <a:r>
              <a:rPr lang="en" b="1" dirty="0" smtClean="0">
                <a:solidFill>
                  <a:srgbClr val="37AAED"/>
                </a:solidFill>
              </a:rPr>
              <a:t>ε</a:t>
            </a: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  <a:r>
              <a:rPr lang="en-US" altLang="zh-CN" sz="14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i</a:t>
            </a:r>
            <a:r>
              <a:rPr lang="en-US" sz="14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g</a:t>
            </a: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  <a:endParaRPr lang="en" sz="1400" b="1" i="0" u="none" strike="noStrike" cap="none" baseline="0" dirty="0">
              <a:solidFill>
                <a:srgbClr val="37AAE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1860"/>
          <p:cNvSpPr/>
          <p:nvPr/>
        </p:nvSpPr>
        <p:spPr>
          <a:xfrm>
            <a:off x="6129593" y="2185992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cxnSp>
        <p:nvCxnSpPr>
          <p:cNvPr id="62" name="Shape 1868"/>
          <p:cNvCxnSpPr>
            <a:stCxn id="60" idx="4"/>
            <a:endCxn id="40" idx="0"/>
          </p:cNvCxnSpPr>
          <p:nvPr/>
        </p:nvCxnSpPr>
        <p:spPr>
          <a:xfrm>
            <a:off x="3450153" y="2585356"/>
            <a:ext cx="11544" cy="65793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0063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2552355" y="4107872"/>
            <a:ext cx="1809520" cy="56449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 Idea of Dual </a:t>
            </a:r>
            <a:r>
              <a:rPr lang="en-US" dirty="0" err="1" smtClean="0"/>
              <a:t>Decomp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856"/>
          <p:cNvSpPr/>
          <p:nvPr/>
        </p:nvSpPr>
        <p:spPr>
          <a:xfrm>
            <a:off x="4722081" y="2151938"/>
            <a:ext cx="56572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68" name="Shape 1857"/>
          <p:cNvSpPr/>
          <p:nvPr/>
        </p:nvSpPr>
        <p:spPr>
          <a:xfrm>
            <a:off x="2977052" y="2151938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</a:t>
            </a:r>
            <a:r>
              <a:rPr lang="en-US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g</a:t>
            </a: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  <a:endParaRPr lang="en" sz="1400" b="1" i="0" u="none" strike="noStrike" cap="none" baseline="0" dirty="0">
              <a:solidFill>
                <a:srgbClr val="37AAE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9" name="Shape 1860"/>
          <p:cNvSpPr/>
          <p:nvPr/>
        </p:nvSpPr>
        <p:spPr>
          <a:xfrm>
            <a:off x="6128176" y="2185992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70" name="Shape 1862"/>
          <p:cNvSpPr/>
          <p:nvPr/>
        </p:nvSpPr>
        <p:spPr>
          <a:xfrm>
            <a:off x="7650088" y="2185992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71" name="Shape 1864"/>
          <p:cNvSpPr/>
          <p:nvPr/>
        </p:nvSpPr>
        <p:spPr>
          <a:xfrm>
            <a:off x="2621625" y="3243292"/>
            <a:ext cx="1680144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72" name="Shape 1865"/>
          <p:cNvSpPr/>
          <p:nvPr/>
        </p:nvSpPr>
        <p:spPr>
          <a:xfrm>
            <a:off x="4445917" y="3247267"/>
            <a:ext cx="11430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73" name="Shape 1866"/>
          <p:cNvSpPr/>
          <p:nvPr/>
        </p:nvSpPr>
        <p:spPr>
          <a:xfrm>
            <a:off x="5752853" y="3243099"/>
            <a:ext cx="1604146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74" name="Shape 1867"/>
          <p:cNvSpPr/>
          <p:nvPr/>
        </p:nvSpPr>
        <p:spPr>
          <a:xfrm>
            <a:off x="7499566" y="3243102"/>
            <a:ext cx="1154545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cxnSp>
        <p:nvCxnSpPr>
          <p:cNvPr id="76" name="Shape 1869"/>
          <p:cNvCxnSpPr>
            <a:stCxn id="98" idx="4"/>
            <a:endCxn id="71" idx="0"/>
          </p:cNvCxnSpPr>
          <p:nvPr/>
        </p:nvCxnSpPr>
        <p:spPr>
          <a:xfrm flipH="1">
            <a:off x="3461697" y="2619991"/>
            <a:ext cx="3094646" cy="6233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1870"/>
          <p:cNvCxnSpPr>
            <a:stCxn id="71" idx="4"/>
            <a:endCxn id="86" idx="0"/>
          </p:cNvCxnSpPr>
          <p:nvPr/>
        </p:nvCxnSpPr>
        <p:spPr>
          <a:xfrm>
            <a:off x="3461697" y="3677291"/>
            <a:ext cx="1" cy="5033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8" name="Shape 1871"/>
          <p:cNvCxnSpPr>
            <a:stCxn id="68" idx="4"/>
            <a:endCxn id="72" idx="0"/>
          </p:cNvCxnSpPr>
          <p:nvPr/>
        </p:nvCxnSpPr>
        <p:spPr>
          <a:xfrm>
            <a:off x="3450152" y="2585937"/>
            <a:ext cx="1567265" cy="6613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1872"/>
          <p:cNvCxnSpPr>
            <a:stCxn id="67" idx="4"/>
            <a:endCxn id="72" idx="0"/>
          </p:cNvCxnSpPr>
          <p:nvPr/>
        </p:nvCxnSpPr>
        <p:spPr>
          <a:xfrm>
            <a:off x="5004946" y="2585937"/>
            <a:ext cx="12471" cy="6613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0" name="Shape 1873"/>
          <p:cNvCxnSpPr>
            <a:stCxn id="72" idx="4"/>
            <a:endCxn id="87" idx="0"/>
          </p:cNvCxnSpPr>
          <p:nvPr/>
        </p:nvCxnSpPr>
        <p:spPr>
          <a:xfrm>
            <a:off x="5017417" y="3681266"/>
            <a:ext cx="0" cy="49937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1" name="Shape 1874"/>
          <p:cNvCxnSpPr>
            <a:stCxn id="70" idx="4"/>
            <a:endCxn id="73" idx="0"/>
          </p:cNvCxnSpPr>
          <p:nvPr/>
        </p:nvCxnSpPr>
        <p:spPr>
          <a:xfrm flipH="1">
            <a:off x="6554926" y="2619991"/>
            <a:ext cx="1521912" cy="6231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2" name="Shape 1875"/>
          <p:cNvCxnSpPr>
            <a:stCxn id="69" idx="4"/>
            <a:endCxn id="73" idx="0"/>
          </p:cNvCxnSpPr>
          <p:nvPr/>
        </p:nvCxnSpPr>
        <p:spPr>
          <a:xfrm>
            <a:off x="6554926" y="2619991"/>
            <a:ext cx="0" cy="6231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3" name="Shape 1876"/>
          <p:cNvCxnSpPr>
            <a:stCxn id="73" idx="4"/>
            <a:endCxn id="88" idx="0"/>
          </p:cNvCxnSpPr>
          <p:nvPr/>
        </p:nvCxnSpPr>
        <p:spPr>
          <a:xfrm>
            <a:off x="6554926" y="3677098"/>
            <a:ext cx="9930" cy="5035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4" name="Shape 1877"/>
          <p:cNvCxnSpPr>
            <a:stCxn id="70" idx="4"/>
            <a:endCxn id="74" idx="0"/>
          </p:cNvCxnSpPr>
          <p:nvPr/>
        </p:nvCxnSpPr>
        <p:spPr>
          <a:xfrm>
            <a:off x="8076838" y="2619991"/>
            <a:ext cx="1" cy="62311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5" name="Shape 1879"/>
          <p:cNvCxnSpPr>
            <a:stCxn id="74" idx="4"/>
            <a:endCxn id="89" idx="0"/>
          </p:cNvCxnSpPr>
          <p:nvPr/>
        </p:nvCxnSpPr>
        <p:spPr>
          <a:xfrm>
            <a:off x="8076839" y="3677101"/>
            <a:ext cx="0" cy="4993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6" name="Shape 1880"/>
          <p:cNvSpPr/>
          <p:nvPr/>
        </p:nvSpPr>
        <p:spPr>
          <a:xfrm>
            <a:off x="2641798" y="4180639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sp>
        <p:nvSpPr>
          <p:cNvPr id="87" name="Shape 1881"/>
          <p:cNvSpPr/>
          <p:nvPr/>
        </p:nvSpPr>
        <p:spPr>
          <a:xfrm>
            <a:off x="4445917" y="4180639"/>
            <a:ext cx="1143000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88" name="Shape 1882"/>
          <p:cNvSpPr/>
          <p:nvPr/>
        </p:nvSpPr>
        <p:spPr>
          <a:xfrm>
            <a:off x="5830437" y="4180639"/>
            <a:ext cx="1468838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d,æmn’eɪʃn</a:t>
            </a:r>
          </a:p>
        </p:txBody>
      </p:sp>
      <p:sp>
        <p:nvSpPr>
          <p:cNvPr id="89" name="Shape 1883"/>
          <p:cNvSpPr/>
          <p:nvPr/>
        </p:nvSpPr>
        <p:spPr>
          <a:xfrm>
            <a:off x="7499566" y="4176475"/>
            <a:ext cx="1154545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d’æmz</a:t>
            </a:r>
          </a:p>
        </p:txBody>
      </p:sp>
      <p:cxnSp>
        <p:nvCxnSpPr>
          <p:cNvPr id="90" name="Shape 1877"/>
          <p:cNvCxnSpPr>
            <a:stCxn id="67" idx="4"/>
            <a:endCxn id="74" idx="0"/>
          </p:cNvCxnSpPr>
          <p:nvPr/>
        </p:nvCxnSpPr>
        <p:spPr>
          <a:xfrm>
            <a:off x="5004946" y="2585937"/>
            <a:ext cx="3071893" cy="6571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1" name="Shape 1857"/>
          <p:cNvSpPr/>
          <p:nvPr/>
        </p:nvSpPr>
        <p:spPr>
          <a:xfrm>
            <a:off x="2977053" y="2151357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  <a:r>
              <a:rPr lang="en" b="1" dirty="0" smtClean="0">
                <a:solidFill>
                  <a:srgbClr val="37AAED"/>
                </a:solidFill>
              </a:rPr>
              <a:t>ε</a:t>
            </a: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  <a:r>
              <a:rPr lang="en-US" altLang="zh-CN" sz="14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i</a:t>
            </a:r>
            <a:r>
              <a:rPr lang="en-US" sz="1400" b="1" i="0" u="none" strike="noStrike" cap="none" baseline="0" dirty="0" err="1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g</a:t>
            </a:r>
            <a:r>
              <a:rPr lang="en" sz="1400" b="1" i="0" u="none" strike="noStrike" cap="none" baseline="0" dirty="0" smtClean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  <a:endParaRPr lang="en" sz="1400" b="1" i="0" u="none" strike="noStrike" cap="none" baseline="0" dirty="0">
              <a:solidFill>
                <a:srgbClr val="37AAE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8" name="Shape 1860"/>
          <p:cNvSpPr/>
          <p:nvPr/>
        </p:nvSpPr>
        <p:spPr>
          <a:xfrm>
            <a:off x="6129593" y="2185992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cxnSp>
        <p:nvCxnSpPr>
          <p:cNvPr id="101" name="Shape 1868"/>
          <p:cNvCxnSpPr>
            <a:stCxn id="91" idx="4"/>
            <a:endCxn id="71" idx="0"/>
          </p:cNvCxnSpPr>
          <p:nvPr/>
        </p:nvCxnSpPr>
        <p:spPr>
          <a:xfrm>
            <a:off x="3450153" y="2585356"/>
            <a:ext cx="11544" cy="65793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6" name="Shape 1869"/>
          <p:cNvCxnSpPr/>
          <p:nvPr/>
        </p:nvCxnSpPr>
        <p:spPr>
          <a:xfrm flipH="1">
            <a:off x="1235364" y="2596901"/>
            <a:ext cx="1119909" cy="64639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4" name="Shape 1931"/>
          <p:cNvCxnSpPr/>
          <p:nvPr/>
        </p:nvCxnSpPr>
        <p:spPr>
          <a:xfrm rot="5400000" flipH="1">
            <a:off x="4404803" y="20493"/>
            <a:ext cx="27200" cy="4229700"/>
          </a:xfrm>
          <a:prstGeom prst="curvedConnector3">
            <a:avLst>
              <a:gd name="adj1" fmla="val 2717438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20" name="Shape 1929"/>
          <p:cNvCxnSpPr/>
          <p:nvPr/>
        </p:nvCxnSpPr>
        <p:spPr>
          <a:xfrm rot="16200000" flipV="1">
            <a:off x="2331280" y="1024786"/>
            <a:ext cx="27028" cy="2175117"/>
          </a:xfrm>
          <a:prstGeom prst="curvedConnector3">
            <a:avLst>
              <a:gd name="adj1" fmla="val 2440865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3" name="Rectangle 122"/>
          <p:cNvSpPr/>
          <p:nvPr/>
        </p:nvSpPr>
        <p:spPr>
          <a:xfrm>
            <a:off x="196272" y="1627910"/>
            <a:ext cx="2597727" cy="3204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19 0 " pathEditMode="relative" ptsTypes="AA">
                                      <p:cBhvr>
                                        <p:cTn id="1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46163 -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-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19 0 " pathEditMode="relative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19 0 " pathEditMode="relative" ptsTypes="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19 0 " pathEditMode="relative" ptsTypes="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4.81481E-6 L -0.24479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548 -0.00023 " pathEditMode="relative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2" grpId="1" animBg="1"/>
      <p:bldP spid="71" grpId="0" animBg="1"/>
      <p:bldP spid="86" grpId="0" animBg="1"/>
      <p:bldP spid="91" grpId="0" animBg="1"/>
      <p:bldP spid="98" grpId="0" animBg="1"/>
      <p:bldP spid="1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 Idea of Dual </a:t>
            </a:r>
            <a:r>
              <a:rPr lang="en-US" dirty="0" err="1" smtClean="0"/>
              <a:t>Decomp</a:t>
            </a:r>
            <a:endParaRPr lang="en-US" dirty="0"/>
          </a:p>
        </p:txBody>
      </p:sp>
      <p:sp>
        <p:nvSpPr>
          <p:cNvPr id="40" name="Shape 1897"/>
          <p:cNvSpPr/>
          <p:nvPr/>
        </p:nvSpPr>
        <p:spPr>
          <a:xfrm>
            <a:off x="3798455" y="2287497"/>
            <a:ext cx="58063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1" name="Shape 1898"/>
          <p:cNvSpPr/>
          <p:nvPr/>
        </p:nvSpPr>
        <p:spPr>
          <a:xfrm>
            <a:off x="2757024" y="2287503"/>
            <a:ext cx="819586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</a:t>
            </a:r>
          </a:p>
        </p:txBody>
      </p:sp>
      <p:sp>
        <p:nvSpPr>
          <p:cNvPr id="42" name="Shape 1899"/>
          <p:cNvSpPr/>
          <p:nvPr/>
        </p:nvSpPr>
        <p:spPr>
          <a:xfrm>
            <a:off x="1541920" y="226046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3" name="Shape 1900"/>
          <p:cNvSpPr/>
          <p:nvPr/>
        </p:nvSpPr>
        <p:spPr>
          <a:xfrm>
            <a:off x="4718785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4" name="Shape 1901"/>
          <p:cNvSpPr/>
          <p:nvPr/>
        </p:nvSpPr>
        <p:spPr>
          <a:xfrm>
            <a:off x="5771698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5" name="Shape 1902"/>
          <p:cNvSpPr/>
          <p:nvPr/>
        </p:nvSpPr>
        <p:spPr>
          <a:xfrm>
            <a:off x="7899525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6" name="Shape 1903"/>
          <p:cNvSpPr/>
          <p:nvPr/>
        </p:nvSpPr>
        <p:spPr>
          <a:xfrm>
            <a:off x="6846611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7" name="Shape 1904"/>
          <p:cNvSpPr/>
          <p:nvPr/>
        </p:nvSpPr>
        <p:spPr>
          <a:xfrm>
            <a:off x="518600" y="2260475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</a:t>
            </a:r>
          </a:p>
        </p:txBody>
      </p:sp>
      <p:sp>
        <p:nvSpPr>
          <p:cNvPr id="48" name="Shape 1905"/>
          <p:cNvSpPr/>
          <p:nvPr/>
        </p:nvSpPr>
        <p:spPr>
          <a:xfrm>
            <a:off x="556926" y="3298617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9" name="Shape 1906"/>
          <p:cNvSpPr/>
          <p:nvPr/>
        </p:nvSpPr>
        <p:spPr>
          <a:xfrm>
            <a:off x="2856022" y="3302592"/>
            <a:ext cx="1388287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50" name="Shape 1907"/>
          <p:cNvSpPr/>
          <p:nvPr/>
        </p:nvSpPr>
        <p:spPr>
          <a:xfrm>
            <a:off x="4763420" y="3298424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51" name="Shape 1908"/>
          <p:cNvSpPr/>
          <p:nvPr/>
        </p:nvSpPr>
        <p:spPr>
          <a:xfrm>
            <a:off x="6995836" y="3298427"/>
            <a:ext cx="15662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cxnSp>
        <p:nvCxnSpPr>
          <p:cNvPr id="52" name="Shape 1909"/>
          <p:cNvCxnSpPr>
            <a:stCxn id="47" idx="4"/>
            <a:endCxn id="48" idx="0"/>
          </p:cNvCxnSpPr>
          <p:nvPr/>
        </p:nvCxnSpPr>
        <p:spPr>
          <a:xfrm>
            <a:off x="991700" y="2694474"/>
            <a:ext cx="428776" cy="6041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" name="Shape 1910"/>
          <p:cNvCxnSpPr>
            <a:stCxn id="42" idx="4"/>
            <a:endCxn id="48" idx="0"/>
          </p:cNvCxnSpPr>
          <p:nvPr/>
        </p:nvCxnSpPr>
        <p:spPr>
          <a:xfrm flipH="1">
            <a:off x="1420476" y="2694466"/>
            <a:ext cx="548194" cy="6041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" name="Shape 1911"/>
          <p:cNvCxnSpPr>
            <a:stCxn id="48" idx="4"/>
            <a:endCxn id="64" idx="0"/>
          </p:cNvCxnSpPr>
          <p:nvPr/>
        </p:nvCxnSpPr>
        <p:spPr>
          <a:xfrm>
            <a:off x="1420476" y="3732616"/>
            <a:ext cx="3305" cy="5264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5" name="Shape 1912"/>
          <p:cNvCxnSpPr>
            <a:stCxn id="41" idx="4"/>
            <a:endCxn id="49" idx="0"/>
          </p:cNvCxnSpPr>
          <p:nvPr/>
        </p:nvCxnSpPr>
        <p:spPr>
          <a:xfrm>
            <a:off x="3166817" y="2721502"/>
            <a:ext cx="383349" cy="5810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6" name="Shape 1913"/>
          <p:cNvCxnSpPr>
            <a:stCxn id="40" idx="4"/>
            <a:endCxn id="49" idx="0"/>
          </p:cNvCxnSpPr>
          <p:nvPr/>
        </p:nvCxnSpPr>
        <p:spPr>
          <a:xfrm flipH="1">
            <a:off x="3550166" y="2721496"/>
            <a:ext cx="538604" cy="5810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" name="Shape 1914"/>
          <p:cNvCxnSpPr>
            <a:stCxn id="49" idx="4"/>
            <a:endCxn id="65" idx="0"/>
          </p:cNvCxnSpPr>
          <p:nvPr/>
        </p:nvCxnSpPr>
        <p:spPr>
          <a:xfrm>
            <a:off x="3550166" y="3736591"/>
            <a:ext cx="6987" cy="5224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" name="Shape 1915"/>
          <p:cNvCxnSpPr>
            <a:stCxn id="43" idx="4"/>
            <a:endCxn id="50" idx="0"/>
          </p:cNvCxnSpPr>
          <p:nvPr/>
        </p:nvCxnSpPr>
        <p:spPr>
          <a:xfrm>
            <a:off x="5145535" y="2721496"/>
            <a:ext cx="481435" cy="5769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" name="Shape 1916"/>
          <p:cNvCxnSpPr>
            <a:stCxn id="44" idx="4"/>
            <a:endCxn id="50" idx="0"/>
          </p:cNvCxnSpPr>
          <p:nvPr/>
        </p:nvCxnSpPr>
        <p:spPr>
          <a:xfrm flipH="1">
            <a:off x="5626970" y="2721496"/>
            <a:ext cx="571478" cy="5769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" name="Shape 1917"/>
          <p:cNvCxnSpPr>
            <a:stCxn id="50" idx="4"/>
            <a:endCxn id="66" idx="0"/>
          </p:cNvCxnSpPr>
          <p:nvPr/>
        </p:nvCxnSpPr>
        <p:spPr>
          <a:xfrm flipH="1">
            <a:off x="5620386" y="3732423"/>
            <a:ext cx="6584" cy="5224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" name="Shape 1918"/>
          <p:cNvCxnSpPr>
            <a:stCxn id="46" idx="4"/>
            <a:endCxn id="51" idx="0"/>
          </p:cNvCxnSpPr>
          <p:nvPr/>
        </p:nvCxnSpPr>
        <p:spPr>
          <a:xfrm>
            <a:off x="7273361" y="2721496"/>
            <a:ext cx="505625" cy="5769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2" name="Shape 1919"/>
          <p:cNvCxnSpPr>
            <a:stCxn id="45" idx="4"/>
            <a:endCxn id="51" idx="0"/>
          </p:cNvCxnSpPr>
          <p:nvPr/>
        </p:nvCxnSpPr>
        <p:spPr>
          <a:xfrm flipH="1">
            <a:off x="7778986" y="2721496"/>
            <a:ext cx="547289" cy="5769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" name="Shape 1920"/>
          <p:cNvCxnSpPr>
            <a:stCxn id="51" idx="4"/>
            <a:endCxn id="67" idx="0"/>
          </p:cNvCxnSpPr>
          <p:nvPr/>
        </p:nvCxnSpPr>
        <p:spPr>
          <a:xfrm>
            <a:off x="7778986" y="3732426"/>
            <a:ext cx="314" cy="5224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1921"/>
          <p:cNvSpPr/>
          <p:nvPr/>
        </p:nvSpPr>
        <p:spPr>
          <a:xfrm>
            <a:off x="603881" y="4259054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sp>
        <p:nvSpPr>
          <p:cNvPr id="65" name="Shape 1922"/>
          <p:cNvSpPr/>
          <p:nvPr/>
        </p:nvSpPr>
        <p:spPr>
          <a:xfrm>
            <a:off x="2844477" y="4259054"/>
            <a:ext cx="1425351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6" name="Shape 1923"/>
          <p:cNvSpPr/>
          <p:nvPr/>
        </p:nvSpPr>
        <p:spPr>
          <a:xfrm>
            <a:off x="4800486" y="4254890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d,æmn’eɪʃn</a:t>
            </a:r>
          </a:p>
        </p:txBody>
      </p:sp>
      <p:sp>
        <p:nvSpPr>
          <p:cNvPr id="67" name="Shape 1924"/>
          <p:cNvSpPr/>
          <p:nvPr/>
        </p:nvSpPr>
        <p:spPr>
          <a:xfrm>
            <a:off x="6959400" y="4254890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d’æmz</a:t>
            </a:r>
          </a:p>
        </p:txBody>
      </p:sp>
      <p:sp>
        <p:nvSpPr>
          <p:cNvPr id="68" name="Shape 1925"/>
          <p:cNvSpPr txBox="1"/>
          <p:nvPr/>
        </p:nvSpPr>
        <p:spPr>
          <a:xfrm>
            <a:off x="698775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1</a:t>
            </a:r>
          </a:p>
        </p:txBody>
      </p:sp>
      <p:sp>
        <p:nvSpPr>
          <p:cNvPr id="69" name="Shape 1926"/>
          <p:cNvSpPr txBox="1"/>
          <p:nvPr/>
        </p:nvSpPr>
        <p:spPr>
          <a:xfrm>
            <a:off x="2971472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0" name="Shape 1927"/>
          <p:cNvSpPr txBox="1"/>
          <p:nvPr/>
        </p:nvSpPr>
        <p:spPr>
          <a:xfrm>
            <a:off x="5051719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" name="Shape 1928"/>
          <p:cNvSpPr txBox="1"/>
          <p:nvPr/>
        </p:nvSpPr>
        <p:spPr>
          <a:xfrm>
            <a:off x="7160392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349" y="1997364"/>
            <a:ext cx="2005451" cy="3204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641574" y="1997364"/>
            <a:ext cx="1879626" cy="3204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667250" y="2009142"/>
            <a:ext cx="2012949" cy="3204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796502" y="2009142"/>
            <a:ext cx="2012949" cy="3204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ular Callout 90"/>
          <p:cNvSpPr/>
          <p:nvPr/>
        </p:nvSpPr>
        <p:spPr>
          <a:xfrm>
            <a:off x="238526" y="1122433"/>
            <a:ext cx="1107370" cy="607675"/>
          </a:xfrm>
          <a:prstGeom prst="wedgeRoundRectCallout">
            <a:avLst>
              <a:gd name="adj1" fmla="val -1266"/>
              <a:gd name="adj2" fmla="val 13441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" sz="2000" dirty="0">
                <a:solidFill>
                  <a:srgbClr val="000000"/>
                </a:solidFill>
                <a:ea typeface="Arial"/>
                <a:cs typeface="Arial"/>
              </a:rPr>
              <a:t>I </a:t>
            </a:r>
            <a:r>
              <a:rPr lang="en" sz="2000" dirty="0" smtClean="0">
                <a:solidFill>
                  <a:schemeClr val="tx1"/>
                </a:solidFill>
                <a:ea typeface="Arial"/>
                <a:cs typeface="Arial"/>
              </a:rPr>
              <a:t>prefer</a:t>
            </a:r>
            <a:br>
              <a:rPr lang="en" sz="2000" dirty="0" smtClean="0">
                <a:solidFill>
                  <a:schemeClr val="tx1"/>
                </a:solidFill>
                <a:ea typeface="Arial"/>
                <a:cs typeface="Arial"/>
              </a:rPr>
            </a:br>
            <a:r>
              <a:rPr lang="en" sz="2000" i="1" dirty="0" smtClean="0">
                <a:solidFill>
                  <a:schemeClr val="tx1"/>
                </a:solidFill>
                <a:ea typeface="Arial"/>
                <a:cs typeface="Arial"/>
              </a:rPr>
              <a:t>rεzɪgn</a:t>
            </a:r>
            <a:endParaRPr lang="en" sz="2000" i="1" dirty="0">
              <a:solidFill>
                <a:schemeClr val="tx1"/>
              </a:solidFill>
              <a:ea typeface="Arial"/>
              <a:cs typeface="Arial"/>
            </a:endParaRPr>
          </a:p>
        </p:txBody>
      </p:sp>
      <p:sp>
        <p:nvSpPr>
          <p:cNvPr id="92" name="Rounded Rectangular Callout 91"/>
          <p:cNvSpPr/>
          <p:nvPr/>
        </p:nvSpPr>
        <p:spPr>
          <a:xfrm>
            <a:off x="3277903" y="1152941"/>
            <a:ext cx="1105876" cy="634630"/>
          </a:xfrm>
          <a:prstGeom prst="wedgeRoundRectCallout">
            <a:avLst>
              <a:gd name="adj1" fmla="val -37260"/>
              <a:gd name="adj2" fmla="val 123774"/>
              <a:gd name="adj3" fmla="val 16667"/>
            </a:avLst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" sz="2000" dirty="0">
                <a:solidFill>
                  <a:srgbClr val="000000"/>
                </a:solidFill>
                <a:ea typeface="Arial"/>
                <a:cs typeface="Arial"/>
              </a:rPr>
              <a:t>I </a:t>
            </a:r>
            <a:r>
              <a:rPr lang="en" sz="2000" dirty="0" smtClean="0">
                <a:solidFill>
                  <a:srgbClr val="000000"/>
                </a:solidFill>
                <a:ea typeface="Arial"/>
                <a:cs typeface="Arial"/>
              </a:rPr>
              <a:t>prefer</a:t>
            </a:r>
            <a:br>
              <a:rPr lang="en" sz="2000" dirty="0" smtClean="0">
                <a:solidFill>
                  <a:srgbClr val="000000"/>
                </a:solidFill>
                <a:ea typeface="Arial"/>
                <a:cs typeface="Arial"/>
              </a:rPr>
            </a:br>
            <a:r>
              <a:rPr lang="en" sz="2000" i="1" dirty="0" smtClean="0">
                <a:solidFill>
                  <a:srgbClr val="000000"/>
                </a:solidFill>
                <a:ea typeface="Arial"/>
                <a:cs typeface="Arial"/>
              </a:rPr>
              <a:t>rizajn</a:t>
            </a:r>
            <a:endParaRPr lang="en" sz="2000" i="1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 Idea of Dual </a:t>
            </a:r>
            <a:r>
              <a:rPr lang="en-US" dirty="0" err="1" smtClean="0"/>
              <a:t>Decomp</a:t>
            </a:r>
            <a:endParaRPr lang="en-US" dirty="0"/>
          </a:p>
        </p:txBody>
      </p:sp>
      <p:sp>
        <p:nvSpPr>
          <p:cNvPr id="40" name="Shape 1897"/>
          <p:cNvSpPr/>
          <p:nvPr/>
        </p:nvSpPr>
        <p:spPr>
          <a:xfrm>
            <a:off x="3798455" y="2287497"/>
            <a:ext cx="58063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1" name="Shape 1898"/>
          <p:cNvSpPr/>
          <p:nvPr/>
        </p:nvSpPr>
        <p:spPr>
          <a:xfrm>
            <a:off x="2757024" y="2287503"/>
            <a:ext cx="819586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</a:t>
            </a:r>
          </a:p>
        </p:txBody>
      </p:sp>
      <p:sp>
        <p:nvSpPr>
          <p:cNvPr id="42" name="Shape 1899"/>
          <p:cNvSpPr/>
          <p:nvPr/>
        </p:nvSpPr>
        <p:spPr>
          <a:xfrm>
            <a:off x="1541920" y="226046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3" name="Shape 1900"/>
          <p:cNvSpPr/>
          <p:nvPr/>
        </p:nvSpPr>
        <p:spPr>
          <a:xfrm>
            <a:off x="4718785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4" name="Shape 1901"/>
          <p:cNvSpPr/>
          <p:nvPr/>
        </p:nvSpPr>
        <p:spPr>
          <a:xfrm>
            <a:off x="5771698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5" name="Shape 1902"/>
          <p:cNvSpPr/>
          <p:nvPr/>
        </p:nvSpPr>
        <p:spPr>
          <a:xfrm>
            <a:off x="7899525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6" name="Shape 1903"/>
          <p:cNvSpPr/>
          <p:nvPr/>
        </p:nvSpPr>
        <p:spPr>
          <a:xfrm>
            <a:off x="6846611" y="2287497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7" name="Shape 1904"/>
          <p:cNvSpPr/>
          <p:nvPr/>
        </p:nvSpPr>
        <p:spPr>
          <a:xfrm>
            <a:off x="518600" y="2260475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</a:t>
            </a:r>
          </a:p>
        </p:txBody>
      </p:sp>
      <p:sp>
        <p:nvSpPr>
          <p:cNvPr id="48" name="Shape 1905"/>
          <p:cNvSpPr/>
          <p:nvPr/>
        </p:nvSpPr>
        <p:spPr>
          <a:xfrm>
            <a:off x="556926" y="3298617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9" name="Shape 1906"/>
          <p:cNvSpPr/>
          <p:nvPr/>
        </p:nvSpPr>
        <p:spPr>
          <a:xfrm>
            <a:off x="2856022" y="3302592"/>
            <a:ext cx="1388287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50" name="Shape 1907"/>
          <p:cNvSpPr/>
          <p:nvPr/>
        </p:nvSpPr>
        <p:spPr>
          <a:xfrm>
            <a:off x="4763420" y="3298424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51" name="Shape 1908"/>
          <p:cNvSpPr/>
          <p:nvPr/>
        </p:nvSpPr>
        <p:spPr>
          <a:xfrm>
            <a:off x="6995836" y="3298427"/>
            <a:ext cx="15662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64" name="Shape 1921"/>
          <p:cNvSpPr/>
          <p:nvPr/>
        </p:nvSpPr>
        <p:spPr>
          <a:xfrm>
            <a:off x="603881" y="4259054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sp>
        <p:nvSpPr>
          <p:cNvPr id="65" name="Shape 1922"/>
          <p:cNvSpPr/>
          <p:nvPr/>
        </p:nvSpPr>
        <p:spPr>
          <a:xfrm>
            <a:off x="2844477" y="4259054"/>
            <a:ext cx="1425351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6" name="Shape 1923"/>
          <p:cNvSpPr/>
          <p:nvPr/>
        </p:nvSpPr>
        <p:spPr>
          <a:xfrm>
            <a:off x="4800486" y="4254890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d,æmn’eɪʃn</a:t>
            </a:r>
          </a:p>
        </p:txBody>
      </p:sp>
      <p:sp>
        <p:nvSpPr>
          <p:cNvPr id="67" name="Shape 1924"/>
          <p:cNvSpPr/>
          <p:nvPr/>
        </p:nvSpPr>
        <p:spPr>
          <a:xfrm>
            <a:off x="6959400" y="4254890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d’æmz</a:t>
            </a:r>
          </a:p>
        </p:txBody>
      </p:sp>
      <p:sp>
        <p:nvSpPr>
          <p:cNvPr id="68" name="Shape 1925"/>
          <p:cNvSpPr txBox="1"/>
          <p:nvPr/>
        </p:nvSpPr>
        <p:spPr>
          <a:xfrm>
            <a:off x="698775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1</a:t>
            </a:r>
          </a:p>
        </p:txBody>
      </p:sp>
      <p:sp>
        <p:nvSpPr>
          <p:cNvPr id="69" name="Shape 1926"/>
          <p:cNvSpPr txBox="1"/>
          <p:nvPr/>
        </p:nvSpPr>
        <p:spPr>
          <a:xfrm>
            <a:off x="2971472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0" name="Shape 1927"/>
          <p:cNvSpPr txBox="1"/>
          <p:nvPr/>
        </p:nvSpPr>
        <p:spPr>
          <a:xfrm>
            <a:off x="5051719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" name="Shape 1928"/>
          <p:cNvSpPr txBox="1"/>
          <p:nvPr/>
        </p:nvSpPr>
        <p:spPr>
          <a:xfrm>
            <a:off x="7160392" y="4895711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 descr="Screen Shot 2015-09-19 at 8.13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" y="5372536"/>
            <a:ext cx="3001819" cy="878439"/>
          </a:xfrm>
          <a:prstGeom prst="rect">
            <a:avLst/>
          </a:prstGeom>
        </p:spPr>
      </p:pic>
      <p:pic>
        <p:nvPicPr>
          <p:cNvPr id="15" name="Picture 14" descr="Screen Shot 2015-09-19 at 8.19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35" y="5622270"/>
            <a:ext cx="2301574" cy="33929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1657" y="1882675"/>
            <a:ext cx="2005451" cy="33191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715930" y="1882675"/>
            <a:ext cx="1879626" cy="33191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670558" y="1894453"/>
            <a:ext cx="2012949" cy="33191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796502" y="1894453"/>
            <a:ext cx="2012949" cy="33191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Shape 1081"/>
          <p:cNvSpPr/>
          <p:nvPr/>
        </p:nvSpPr>
        <p:spPr>
          <a:xfrm>
            <a:off x="1363945" y="2926219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5" name="Straight Connector 4"/>
          <p:cNvCxnSpPr>
            <a:stCxn id="47" idx="4"/>
            <a:endCxn id="76" idx="0"/>
          </p:cNvCxnSpPr>
          <p:nvPr/>
        </p:nvCxnSpPr>
        <p:spPr>
          <a:xfrm>
            <a:off x="991700" y="2694474"/>
            <a:ext cx="436615" cy="23174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4"/>
            <a:endCxn id="76" idx="0"/>
          </p:cNvCxnSpPr>
          <p:nvPr/>
        </p:nvCxnSpPr>
        <p:spPr>
          <a:xfrm flipH="1">
            <a:off x="1428315" y="2694466"/>
            <a:ext cx="540355" cy="231753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2"/>
            <a:endCxn id="48" idx="0"/>
          </p:cNvCxnSpPr>
          <p:nvPr/>
        </p:nvCxnSpPr>
        <p:spPr>
          <a:xfrm flipH="1">
            <a:off x="1420476" y="3058438"/>
            <a:ext cx="7839" cy="24017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8" idx="4"/>
            <a:endCxn id="85" idx="0"/>
          </p:cNvCxnSpPr>
          <p:nvPr/>
        </p:nvCxnSpPr>
        <p:spPr>
          <a:xfrm>
            <a:off x="1420476" y="3732616"/>
            <a:ext cx="0" cy="209913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5" idx="2"/>
            <a:endCxn id="64" idx="0"/>
          </p:cNvCxnSpPr>
          <p:nvPr/>
        </p:nvCxnSpPr>
        <p:spPr>
          <a:xfrm>
            <a:off x="1420476" y="4074748"/>
            <a:ext cx="3305" cy="18430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Shape 1081"/>
          <p:cNvSpPr/>
          <p:nvPr/>
        </p:nvSpPr>
        <p:spPr>
          <a:xfrm>
            <a:off x="1356106" y="3942529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1081"/>
          <p:cNvSpPr/>
          <p:nvPr/>
        </p:nvSpPr>
        <p:spPr>
          <a:xfrm>
            <a:off x="3490395" y="2953255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7" name="Straight Connector 96"/>
          <p:cNvCxnSpPr>
            <a:stCxn id="41" idx="4"/>
            <a:endCxn id="96" idx="0"/>
          </p:cNvCxnSpPr>
          <p:nvPr/>
        </p:nvCxnSpPr>
        <p:spPr>
          <a:xfrm>
            <a:off x="3166817" y="2721502"/>
            <a:ext cx="387948" cy="231753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4"/>
            <a:endCxn id="96" idx="0"/>
          </p:cNvCxnSpPr>
          <p:nvPr/>
        </p:nvCxnSpPr>
        <p:spPr>
          <a:xfrm flipH="1">
            <a:off x="3554765" y="2721496"/>
            <a:ext cx="534005" cy="23175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2"/>
            <a:endCxn id="49" idx="0"/>
          </p:cNvCxnSpPr>
          <p:nvPr/>
        </p:nvCxnSpPr>
        <p:spPr>
          <a:xfrm flipH="1">
            <a:off x="3550166" y="3085474"/>
            <a:ext cx="4599" cy="217118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4"/>
            <a:endCxn id="102" idx="0"/>
          </p:cNvCxnSpPr>
          <p:nvPr/>
        </p:nvCxnSpPr>
        <p:spPr>
          <a:xfrm>
            <a:off x="3550166" y="3736591"/>
            <a:ext cx="5641" cy="18856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2" idx="2"/>
            <a:endCxn id="65" idx="0"/>
          </p:cNvCxnSpPr>
          <p:nvPr/>
        </p:nvCxnSpPr>
        <p:spPr>
          <a:xfrm>
            <a:off x="3555807" y="4057379"/>
            <a:ext cx="1346" cy="20167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Shape 1081"/>
          <p:cNvSpPr/>
          <p:nvPr/>
        </p:nvSpPr>
        <p:spPr>
          <a:xfrm>
            <a:off x="3491437" y="3925160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8" name="Shape 1081"/>
          <p:cNvSpPr/>
          <p:nvPr/>
        </p:nvSpPr>
        <p:spPr>
          <a:xfrm>
            <a:off x="5568101" y="294000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9" name="Straight Connector 108"/>
          <p:cNvCxnSpPr>
            <a:stCxn id="43" idx="4"/>
            <a:endCxn id="108" idx="0"/>
          </p:cNvCxnSpPr>
          <p:nvPr/>
        </p:nvCxnSpPr>
        <p:spPr>
          <a:xfrm>
            <a:off x="5145535" y="2721496"/>
            <a:ext cx="486936" cy="218512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4" idx="4"/>
            <a:endCxn id="108" idx="0"/>
          </p:cNvCxnSpPr>
          <p:nvPr/>
        </p:nvCxnSpPr>
        <p:spPr>
          <a:xfrm flipH="1">
            <a:off x="5632471" y="2721496"/>
            <a:ext cx="565977" cy="218512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8" idx="2"/>
            <a:endCxn id="50" idx="0"/>
          </p:cNvCxnSpPr>
          <p:nvPr/>
        </p:nvCxnSpPr>
        <p:spPr>
          <a:xfrm flipH="1">
            <a:off x="5626970" y="3072227"/>
            <a:ext cx="5501" cy="226197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4"/>
            <a:endCxn id="114" idx="0"/>
          </p:cNvCxnSpPr>
          <p:nvPr/>
        </p:nvCxnSpPr>
        <p:spPr>
          <a:xfrm flipH="1">
            <a:off x="5624632" y="3732423"/>
            <a:ext cx="2338" cy="197252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2"/>
            <a:endCxn id="66" idx="0"/>
          </p:cNvCxnSpPr>
          <p:nvPr/>
        </p:nvCxnSpPr>
        <p:spPr>
          <a:xfrm flipH="1">
            <a:off x="5620386" y="4061894"/>
            <a:ext cx="4246" cy="19299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Shape 1081"/>
          <p:cNvSpPr/>
          <p:nvPr/>
        </p:nvSpPr>
        <p:spPr>
          <a:xfrm>
            <a:off x="5560262" y="3929675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1" name="Shape 1081"/>
          <p:cNvSpPr/>
          <p:nvPr/>
        </p:nvSpPr>
        <p:spPr>
          <a:xfrm>
            <a:off x="7713763" y="294000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22" name="Straight Connector 121"/>
          <p:cNvCxnSpPr>
            <a:stCxn id="46" idx="4"/>
            <a:endCxn id="121" idx="0"/>
          </p:cNvCxnSpPr>
          <p:nvPr/>
        </p:nvCxnSpPr>
        <p:spPr>
          <a:xfrm>
            <a:off x="7273361" y="2721496"/>
            <a:ext cx="504772" cy="218512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45" idx="4"/>
            <a:endCxn id="121" idx="0"/>
          </p:cNvCxnSpPr>
          <p:nvPr/>
        </p:nvCxnSpPr>
        <p:spPr>
          <a:xfrm flipH="1">
            <a:off x="7778133" y="2721496"/>
            <a:ext cx="548142" cy="218512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1" idx="2"/>
            <a:endCxn id="51" idx="0"/>
          </p:cNvCxnSpPr>
          <p:nvPr/>
        </p:nvCxnSpPr>
        <p:spPr>
          <a:xfrm>
            <a:off x="7778133" y="3072227"/>
            <a:ext cx="853" cy="2262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1" idx="4"/>
            <a:endCxn id="127" idx="0"/>
          </p:cNvCxnSpPr>
          <p:nvPr/>
        </p:nvCxnSpPr>
        <p:spPr>
          <a:xfrm>
            <a:off x="7778986" y="3732426"/>
            <a:ext cx="189" cy="19724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7" idx="2"/>
            <a:endCxn id="67" idx="0"/>
          </p:cNvCxnSpPr>
          <p:nvPr/>
        </p:nvCxnSpPr>
        <p:spPr>
          <a:xfrm>
            <a:off x="7779175" y="4061894"/>
            <a:ext cx="125" cy="19299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Shape 1081"/>
          <p:cNvSpPr/>
          <p:nvPr/>
        </p:nvSpPr>
        <p:spPr>
          <a:xfrm>
            <a:off x="7714805" y="3929675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3" name="Shape 1081"/>
          <p:cNvSpPr/>
          <p:nvPr/>
        </p:nvSpPr>
        <p:spPr>
          <a:xfrm>
            <a:off x="927330" y="198059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34" name="Straight Connector 133"/>
          <p:cNvCxnSpPr>
            <a:stCxn id="133" idx="2"/>
            <a:endCxn id="47" idx="0"/>
          </p:cNvCxnSpPr>
          <p:nvPr/>
        </p:nvCxnSpPr>
        <p:spPr>
          <a:xfrm>
            <a:off x="991700" y="2112817"/>
            <a:ext cx="0" cy="147658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Shape 1081"/>
          <p:cNvSpPr/>
          <p:nvPr/>
        </p:nvSpPr>
        <p:spPr>
          <a:xfrm>
            <a:off x="1904378" y="198059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38" name="Straight Connector 137"/>
          <p:cNvCxnSpPr>
            <a:stCxn id="137" idx="2"/>
            <a:endCxn id="42" idx="0"/>
          </p:cNvCxnSpPr>
          <p:nvPr/>
        </p:nvCxnSpPr>
        <p:spPr>
          <a:xfrm flipH="1">
            <a:off x="1968670" y="2112817"/>
            <a:ext cx="78" cy="14765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Shape 1081"/>
          <p:cNvSpPr/>
          <p:nvPr/>
        </p:nvSpPr>
        <p:spPr>
          <a:xfrm>
            <a:off x="3102448" y="199189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41" name="Straight Connector 140"/>
          <p:cNvCxnSpPr>
            <a:stCxn id="140" idx="2"/>
            <a:endCxn id="41" idx="0"/>
          </p:cNvCxnSpPr>
          <p:nvPr/>
        </p:nvCxnSpPr>
        <p:spPr>
          <a:xfrm flipH="1">
            <a:off x="3166817" y="2124117"/>
            <a:ext cx="1" cy="16338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Shape 1081"/>
          <p:cNvSpPr/>
          <p:nvPr/>
        </p:nvSpPr>
        <p:spPr>
          <a:xfrm>
            <a:off x="4021869" y="199189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45" name="Straight Connector 144"/>
          <p:cNvCxnSpPr>
            <a:stCxn id="144" idx="2"/>
            <a:endCxn id="40" idx="0"/>
          </p:cNvCxnSpPr>
          <p:nvPr/>
        </p:nvCxnSpPr>
        <p:spPr>
          <a:xfrm>
            <a:off x="4086239" y="2124117"/>
            <a:ext cx="2531" cy="16338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Shape 1081"/>
          <p:cNvSpPr/>
          <p:nvPr/>
        </p:nvSpPr>
        <p:spPr>
          <a:xfrm>
            <a:off x="5081165" y="1989479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48" name="Straight Connector 147"/>
          <p:cNvCxnSpPr>
            <a:stCxn id="147" idx="2"/>
            <a:endCxn id="43" idx="0"/>
          </p:cNvCxnSpPr>
          <p:nvPr/>
        </p:nvCxnSpPr>
        <p:spPr>
          <a:xfrm>
            <a:off x="5145535" y="2121698"/>
            <a:ext cx="0" cy="16579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Shape 1081"/>
          <p:cNvSpPr/>
          <p:nvPr/>
        </p:nvSpPr>
        <p:spPr>
          <a:xfrm>
            <a:off x="6134078" y="199189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1" name="Straight Connector 150"/>
          <p:cNvCxnSpPr>
            <a:stCxn id="150" idx="2"/>
            <a:endCxn id="44" idx="0"/>
          </p:cNvCxnSpPr>
          <p:nvPr/>
        </p:nvCxnSpPr>
        <p:spPr>
          <a:xfrm>
            <a:off x="6198448" y="2124117"/>
            <a:ext cx="0" cy="16338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Shape 1081"/>
          <p:cNvSpPr/>
          <p:nvPr/>
        </p:nvSpPr>
        <p:spPr>
          <a:xfrm>
            <a:off x="7208991" y="198059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4" name="Straight Connector 153"/>
          <p:cNvCxnSpPr>
            <a:stCxn id="153" idx="2"/>
            <a:endCxn id="46" idx="0"/>
          </p:cNvCxnSpPr>
          <p:nvPr/>
        </p:nvCxnSpPr>
        <p:spPr>
          <a:xfrm>
            <a:off x="7273361" y="2112817"/>
            <a:ext cx="0" cy="17468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Shape 1081"/>
          <p:cNvSpPr/>
          <p:nvPr/>
        </p:nvSpPr>
        <p:spPr>
          <a:xfrm>
            <a:off x="8268256" y="1980598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7" name="Straight Connector 156"/>
          <p:cNvCxnSpPr>
            <a:stCxn id="156" idx="2"/>
            <a:endCxn id="45" idx="0"/>
          </p:cNvCxnSpPr>
          <p:nvPr/>
        </p:nvCxnSpPr>
        <p:spPr>
          <a:xfrm flipH="1">
            <a:off x="8326275" y="2112817"/>
            <a:ext cx="6351" cy="17468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hape 1929"/>
          <p:cNvCxnSpPr/>
          <p:nvPr/>
        </p:nvCxnSpPr>
        <p:spPr>
          <a:xfrm rot="16200000" flipV="1">
            <a:off x="2065745" y="1186430"/>
            <a:ext cx="27028" cy="2175117"/>
          </a:xfrm>
          <a:prstGeom prst="curvedConnector3">
            <a:avLst>
              <a:gd name="adj1" fmla="val 2440865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88" name="Shape 1930"/>
          <p:cNvCxnSpPr/>
          <p:nvPr/>
        </p:nvCxnSpPr>
        <p:spPr>
          <a:xfrm rot="5400000">
            <a:off x="6209011" y="1223947"/>
            <a:ext cx="800" cy="2127900"/>
          </a:xfrm>
          <a:prstGeom prst="curvedConnector3">
            <a:avLst>
              <a:gd name="adj1" fmla="val -72346580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89" name="Shape 1931"/>
          <p:cNvCxnSpPr/>
          <p:nvPr/>
        </p:nvCxnSpPr>
        <p:spPr>
          <a:xfrm rot="5400000" flipH="1">
            <a:off x="4069998" y="159047"/>
            <a:ext cx="27200" cy="4229700"/>
          </a:xfrm>
          <a:prstGeom prst="curvedConnector3">
            <a:avLst>
              <a:gd name="adj1" fmla="val 2717438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90" name="Shape 1932"/>
          <p:cNvCxnSpPr/>
          <p:nvPr/>
        </p:nvCxnSpPr>
        <p:spPr>
          <a:xfrm rot="16200000" flipV="1">
            <a:off x="6207523" y="168744"/>
            <a:ext cx="12700" cy="4237505"/>
          </a:xfrm>
          <a:prstGeom prst="curvedConnector3">
            <a:avLst>
              <a:gd name="adj1" fmla="val 6072685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72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4819"/>
            <a:ext cx="8229600" cy="4463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BFBFBF"/>
                </a:solidFill>
              </a:rPr>
              <a:t>A motivating </a:t>
            </a:r>
            <a:r>
              <a:rPr lang="en" dirty="0" smtClean="0">
                <a:solidFill>
                  <a:srgbClr val="BFBFBF"/>
                </a:solidFill>
              </a:rPr>
              <a:t>example</a:t>
            </a:r>
            <a:r>
              <a:rPr lang="en-US" dirty="0" smtClean="0">
                <a:solidFill>
                  <a:srgbClr val="BFBFBF"/>
                </a:solidFill>
              </a:rPr>
              <a:t>:</a:t>
            </a:r>
            <a:r>
              <a:rPr lang="en" dirty="0" smtClean="0">
                <a:solidFill>
                  <a:srgbClr val="BFBFBF"/>
                </a:solidFill>
              </a:rPr>
              <a:t> </a:t>
            </a:r>
            <a:r>
              <a:rPr lang="en" dirty="0">
                <a:solidFill>
                  <a:srgbClr val="BFBFBF"/>
                </a:solidFill>
              </a:rPr>
              <a:t>phonology</a:t>
            </a:r>
          </a:p>
          <a:p>
            <a:pPr marL="45720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framework: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graphical models over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strings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on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graphical model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 over strings 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tx1"/>
                </a:solidFill>
              </a:rPr>
              <a:t>Dual decomposition inference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The general idea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chemeClr val="tx1"/>
                </a:solidFill>
              </a:rPr>
              <a:t>Substring features and active </a:t>
            </a:r>
            <a:r>
              <a:rPr lang="en" dirty="0" smtClean="0">
                <a:solidFill>
                  <a:schemeClr val="tx1"/>
                </a:solidFill>
              </a:rPr>
              <a:t>set</a:t>
            </a:r>
            <a:endParaRPr lang="en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Experiments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3286881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897"/>
          <p:cNvSpPr/>
          <p:nvPr/>
        </p:nvSpPr>
        <p:spPr>
          <a:xfrm>
            <a:off x="3606401" y="2340201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1" name="Shape 1898"/>
          <p:cNvSpPr/>
          <p:nvPr/>
        </p:nvSpPr>
        <p:spPr>
          <a:xfrm>
            <a:off x="2570547" y="2340207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</a:t>
            </a:r>
          </a:p>
        </p:txBody>
      </p:sp>
      <p:sp>
        <p:nvSpPr>
          <p:cNvPr id="42" name="Shape 1899"/>
          <p:cNvSpPr/>
          <p:nvPr/>
        </p:nvSpPr>
        <p:spPr>
          <a:xfrm>
            <a:off x="1541920" y="2313171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3" name="Shape 1900"/>
          <p:cNvSpPr/>
          <p:nvPr/>
        </p:nvSpPr>
        <p:spPr>
          <a:xfrm>
            <a:off x="4718785" y="2340201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4" name="Shape 1901"/>
          <p:cNvSpPr/>
          <p:nvPr/>
        </p:nvSpPr>
        <p:spPr>
          <a:xfrm>
            <a:off x="5771698" y="2340201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5" name="Shape 1902"/>
          <p:cNvSpPr/>
          <p:nvPr/>
        </p:nvSpPr>
        <p:spPr>
          <a:xfrm>
            <a:off x="7899525" y="2340201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6" name="Shape 1903"/>
          <p:cNvSpPr/>
          <p:nvPr/>
        </p:nvSpPr>
        <p:spPr>
          <a:xfrm>
            <a:off x="6846611" y="2340201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7" name="Shape 1904"/>
          <p:cNvSpPr/>
          <p:nvPr/>
        </p:nvSpPr>
        <p:spPr>
          <a:xfrm>
            <a:off x="518600" y="2313179"/>
            <a:ext cx="9462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</a:t>
            </a:r>
          </a:p>
        </p:txBody>
      </p:sp>
      <p:sp>
        <p:nvSpPr>
          <p:cNvPr id="48" name="Shape 1905"/>
          <p:cNvSpPr/>
          <p:nvPr/>
        </p:nvSpPr>
        <p:spPr>
          <a:xfrm>
            <a:off x="556926" y="3397501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9" name="Shape 1906"/>
          <p:cNvSpPr/>
          <p:nvPr/>
        </p:nvSpPr>
        <p:spPr>
          <a:xfrm>
            <a:off x="2678010" y="3401476"/>
            <a:ext cx="15662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50" name="Shape 1907"/>
          <p:cNvSpPr/>
          <p:nvPr/>
        </p:nvSpPr>
        <p:spPr>
          <a:xfrm>
            <a:off x="4763420" y="3397308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51" name="Shape 1908"/>
          <p:cNvSpPr/>
          <p:nvPr/>
        </p:nvSpPr>
        <p:spPr>
          <a:xfrm>
            <a:off x="6995836" y="3397311"/>
            <a:ext cx="15662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37AAE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</a:t>
            </a:r>
            <a:r>
              <a:rPr lang="en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64" name="Shape 1921"/>
          <p:cNvSpPr/>
          <p:nvPr/>
        </p:nvSpPr>
        <p:spPr>
          <a:xfrm>
            <a:off x="602687" y="4531113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sp>
        <p:nvSpPr>
          <p:cNvPr id="65" name="Shape 1922"/>
          <p:cNvSpPr/>
          <p:nvPr/>
        </p:nvSpPr>
        <p:spPr>
          <a:xfrm>
            <a:off x="2641574" y="4531113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6" name="Shape 1923"/>
          <p:cNvSpPr/>
          <p:nvPr/>
        </p:nvSpPr>
        <p:spPr>
          <a:xfrm>
            <a:off x="4800486" y="4526949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d,æmn’eɪʃn</a:t>
            </a:r>
          </a:p>
        </p:txBody>
      </p:sp>
      <p:sp>
        <p:nvSpPr>
          <p:cNvPr id="67" name="Shape 1924"/>
          <p:cNvSpPr/>
          <p:nvPr/>
        </p:nvSpPr>
        <p:spPr>
          <a:xfrm>
            <a:off x="6959400" y="4526949"/>
            <a:ext cx="1639799" cy="4339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E013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d’æmz</a:t>
            </a:r>
          </a:p>
        </p:txBody>
      </p:sp>
      <p:sp>
        <p:nvSpPr>
          <p:cNvPr id="68" name="Shape 1925"/>
          <p:cNvSpPr txBox="1"/>
          <p:nvPr/>
        </p:nvSpPr>
        <p:spPr>
          <a:xfrm>
            <a:off x="698775" y="5167770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1</a:t>
            </a:r>
          </a:p>
        </p:txBody>
      </p:sp>
      <p:sp>
        <p:nvSpPr>
          <p:cNvPr id="69" name="Shape 1926"/>
          <p:cNvSpPr txBox="1"/>
          <p:nvPr/>
        </p:nvSpPr>
        <p:spPr>
          <a:xfrm>
            <a:off x="2856022" y="5167770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0" name="Shape 1927"/>
          <p:cNvSpPr txBox="1"/>
          <p:nvPr/>
        </p:nvSpPr>
        <p:spPr>
          <a:xfrm>
            <a:off x="5051719" y="5167770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" name="Shape 1928"/>
          <p:cNvSpPr txBox="1"/>
          <p:nvPr/>
        </p:nvSpPr>
        <p:spPr>
          <a:xfrm>
            <a:off x="7160392" y="5167770"/>
            <a:ext cx="1438800" cy="409997"/>
          </a:xfrm>
          <a:prstGeom prst="rect">
            <a:avLst/>
          </a:prstGeom>
          <a:noFill/>
          <a:ln>
            <a:noFill/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</a:t>
            </a:r>
            <a:r>
              <a:rPr lang="en-US" altLang="zh-CN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r>
            <a:endParaRPr lang="en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2" name="Shape 1929"/>
          <p:cNvCxnSpPr>
            <a:stCxn id="41" idx="0"/>
            <a:endCxn id="47" idx="0"/>
          </p:cNvCxnSpPr>
          <p:nvPr/>
        </p:nvCxnSpPr>
        <p:spPr>
          <a:xfrm rot="5400000" flipH="1">
            <a:off x="2004047" y="1300606"/>
            <a:ext cx="27200" cy="2052000"/>
          </a:xfrm>
          <a:prstGeom prst="curvedConnector3">
            <a:avLst>
              <a:gd name="adj1" fmla="val 2212291"/>
            </a:avLst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3" name="Shape 1930"/>
          <p:cNvCxnSpPr>
            <a:stCxn id="46" idx="0"/>
            <a:endCxn id="43" idx="0"/>
          </p:cNvCxnSpPr>
          <p:nvPr/>
        </p:nvCxnSpPr>
        <p:spPr>
          <a:xfrm rot="5400000">
            <a:off x="6209011" y="1276651"/>
            <a:ext cx="800" cy="2127900"/>
          </a:xfrm>
          <a:prstGeom prst="curvedConnector3">
            <a:avLst>
              <a:gd name="adj1" fmla="val -72346580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4" name="Shape 1931"/>
          <p:cNvCxnSpPr>
            <a:stCxn id="44" idx="0"/>
            <a:endCxn id="42" idx="0"/>
          </p:cNvCxnSpPr>
          <p:nvPr/>
        </p:nvCxnSpPr>
        <p:spPr>
          <a:xfrm rot="5400000" flipH="1">
            <a:off x="4069998" y="211751"/>
            <a:ext cx="27200" cy="4229700"/>
          </a:xfrm>
          <a:prstGeom prst="curvedConnector3">
            <a:avLst>
              <a:gd name="adj1" fmla="val 3057007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5" name="Shape 1932"/>
          <p:cNvCxnSpPr>
            <a:stCxn id="45" idx="0"/>
            <a:endCxn id="40" idx="0"/>
          </p:cNvCxnSpPr>
          <p:nvPr/>
        </p:nvCxnSpPr>
        <p:spPr>
          <a:xfrm rot="5400000">
            <a:off x="6179375" y="194101"/>
            <a:ext cx="800" cy="4293000"/>
          </a:xfrm>
          <a:prstGeom prst="curvedConnector3">
            <a:avLst>
              <a:gd name="adj1" fmla="val -119729914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7" name="Shape 1934"/>
          <p:cNvCxnSpPr>
            <a:stCxn id="47" idx="0"/>
          </p:cNvCxnSpPr>
          <p:nvPr/>
        </p:nvCxnSpPr>
        <p:spPr>
          <a:xfrm rot="10800000" flipH="1">
            <a:off x="991700" y="2048778"/>
            <a:ext cx="287100" cy="26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1936"/>
          <p:cNvCxnSpPr>
            <a:stCxn id="41" idx="0"/>
          </p:cNvCxnSpPr>
          <p:nvPr/>
        </p:nvCxnSpPr>
        <p:spPr>
          <a:xfrm rot="10800000">
            <a:off x="2777847" y="2060206"/>
            <a:ext cx="265800" cy="280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1081"/>
          <p:cNvSpPr/>
          <p:nvPr/>
        </p:nvSpPr>
        <p:spPr>
          <a:xfrm>
            <a:off x="1363945" y="2961635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8" name="Straight Connector 77"/>
          <p:cNvCxnSpPr>
            <a:stCxn id="47" idx="4"/>
            <a:endCxn id="76" idx="0"/>
          </p:cNvCxnSpPr>
          <p:nvPr/>
        </p:nvCxnSpPr>
        <p:spPr>
          <a:xfrm>
            <a:off x="991700" y="2747178"/>
            <a:ext cx="436615" cy="214457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4"/>
            <a:endCxn id="76" idx="0"/>
          </p:cNvCxnSpPr>
          <p:nvPr/>
        </p:nvCxnSpPr>
        <p:spPr>
          <a:xfrm flipH="1">
            <a:off x="1428315" y="2747170"/>
            <a:ext cx="540355" cy="21446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8" idx="4"/>
            <a:endCxn id="83" idx="0"/>
          </p:cNvCxnSpPr>
          <p:nvPr/>
        </p:nvCxnSpPr>
        <p:spPr>
          <a:xfrm>
            <a:off x="1420476" y="3831500"/>
            <a:ext cx="0" cy="286213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3" idx="2"/>
            <a:endCxn id="64" idx="0"/>
          </p:cNvCxnSpPr>
          <p:nvPr/>
        </p:nvCxnSpPr>
        <p:spPr>
          <a:xfrm>
            <a:off x="1420476" y="4249932"/>
            <a:ext cx="2111" cy="28118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Shape 1081"/>
          <p:cNvSpPr/>
          <p:nvPr/>
        </p:nvSpPr>
        <p:spPr>
          <a:xfrm>
            <a:off x="1356106" y="4117713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4" name="Shape 1081"/>
          <p:cNvSpPr/>
          <p:nvPr/>
        </p:nvSpPr>
        <p:spPr>
          <a:xfrm>
            <a:off x="3402811" y="2961635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5" name="Straight Connector 84"/>
          <p:cNvCxnSpPr>
            <a:stCxn id="41" idx="4"/>
            <a:endCxn id="84" idx="0"/>
          </p:cNvCxnSpPr>
          <p:nvPr/>
        </p:nvCxnSpPr>
        <p:spPr>
          <a:xfrm>
            <a:off x="3043647" y="2774206"/>
            <a:ext cx="423534" cy="18742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0" idx="4"/>
            <a:endCxn id="84" idx="0"/>
          </p:cNvCxnSpPr>
          <p:nvPr/>
        </p:nvCxnSpPr>
        <p:spPr>
          <a:xfrm flipH="1">
            <a:off x="3467181" y="2774200"/>
            <a:ext cx="565970" cy="18743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2"/>
            <a:endCxn id="49" idx="0"/>
          </p:cNvCxnSpPr>
          <p:nvPr/>
        </p:nvCxnSpPr>
        <p:spPr>
          <a:xfrm flipH="1">
            <a:off x="3461160" y="3093854"/>
            <a:ext cx="6021" cy="307622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9" idx="4"/>
            <a:endCxn id="90" idx="0"/>
          </p:cNvCxnSpPr>
          <p:nvPr/>
        </p:nvCxnSpPr>
        <p:spPr>
          <a:xfrm flipH="1">
            <a:off x="3457275" y="3835475"/>
            <a:ext cx="3885" cy="26486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0" idx="2"/>
            <a:endCxn id="65" idx="0"/>
          </p:cNvCxnSpPr>
          <p:nvPr/>
        </p:nvCxnSpPr>
        <p:spPr>
          <a:xfrm>
            <a:off x="3457275" y="4232563"/>
            <a:ext cx="4199" cy="29855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Shape 1081"/>
          <p:cNvSpPr/>
          <p:nvPr/>
        </p:nvSpPr>
        <p:spPr>
          <a:xfrm>
            <a:off x="3392905" y="4100344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1" name="Shape 1081"/>
          <p:cNvSpPr/>
          <p:nvPr/>
        </p:nvSpPr>
        <p:spPr>
          <a:xfrm>
            <a:off x="5568101" y="2961635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2" name="Straight Connector 91"/>
          <p:cNvCxnSpPr>
            <a:stCxn id="43" idx="4"/>
            <a:endCxn id="91" idx="0"/>
          </p:cNvCxnSpPr>
          <p:nvPr/>
        </p:nvCxnSpPr>
        <p:spPr>
          <a:xfrm>
            <a:off x="5145535" y="2774200"/>
            <a:ext cx="486936" cy="18743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4" idx="4"/>
            <a:endCxn id="91" idx="0"/>
          </p:cNvCxnSpPr>
          <p:nvPr/>
        </p:nvCxnSpPr>
        <p:spPr>
          <a:xfrm flipH="1">
            <a:off x="5632471" y="2774200"/>
            <a:ext cx="565977" cy="18743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1" idx="2"/>
            <a:endCxn id="50" idx="0"/>
          </p:cNvCxnSpPr>
          <p:nvPr/>
        </p:nvCxnSpPr>
        <p:spPr>
          <a:xfrm flipH="1">
            <a:off x="5626970" y="3093854"/>
            <a:ext cx="5501" cy="303454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4"/>
            <a:endCxn id="97" idx="0"/>
          </p:cNvCxnSpPr>
          <p:nvPr/>
        </p:nvCxnSpPr>
        <p:spPr>
          <a:xfrm flipH="1">
            <a:off x="5624632" y="3831307"/>
            <a:ext cx="2338" cy="273552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7" idx="2"/>
            <a:endCxn id="66" idx="0"/>
          </p:cNvCxnSpPr>
          <p:nvPr/>
        </p:nvCxnSpPr>
        <p:spPr>
          <a:xfrm flipH="1">
            <a:off x="5620386" y="4237078"/>
            <a:ext cx="4246" cy="28987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Shape 1081"/>
          <p:cNvSpPr/>
          <p:nvPr/>
        </p:nvSpPr>
        <p:spPr>
          <a:xfrm>
            <a:off x="5560262" y="4104859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8" name="Shape 1081"/>
          <p:cNvSpPr/>
          <p:nvPr/>
        </p:nvSpPr>
        <p:spPr>
          <a:xfrm>
            <a:off x="7713763" y="2961635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9" name="Straight Connector 98"/>
          <p:cNvCxnSpPr>
            <a:stCxn id="46" idx="4"/>
            <a:endCxn id="98" idx="0"/>
          </p:cNvCxnSpPr>
          <p:nvPr/>
        </p:nvCxnSpPr>
        <p:spPr>
          <a:xfrm>
            <a:off x="7273361" y="2774200"/>
            <a:ext cx="504772" cy="18743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5" idx="4"/>
            <a:endCxn id="98" idx="0"/>
          </p:cNvCxnSpPr>
          <p:nvPr/>
        </p:nvCxnSpPr>
        <p:spPr>
          <a:xfrm flipH="1">
            <a:off x="7778133" y="2774200"/>
            <a:ext cx="548142" cy="18743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8" idx="2"/>
            <a:endCxn id="51" idx="0"/>
          </p:cNvCxnSpPr>
          <p:nvPr/>
        </p:nvCxnSpPr>
        <p:spPr>
          <a:xfrm>
            <a:off x="7778133" y="3093854"/>
            <a:ext cx="853" cy="303457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1" idx="4"/>
            <a:endCxn id="104" idx="0"/>
          </p:cNvCxnSpPr>
          <p:nvPr/>
        </p:nvCxnSpPr>
        <p:spPr>
          <a:xfrm>
            <a:off x="7778986" y="3831310"/>
            <a:ext cx="189" cy="27354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4" idx="2"/>
            <a:endCxn id="67" idx="0"/>
          </p:cNvCxnSpPr>
          <p:nvPr/>
        </p:nvCxnSpPr>
        <p:spPr>
          <a:xfrm>
            <a:off x="7779175" y="4237078"/>
            <a:ext cx="125" cy="28987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Shape 1081"/>
          <p:cNvSpPr/>
          <p:nvPr/>
        </p:nvSpPr>
        <p:spPr>
          <a:xfrm>
            <a:off x="7714805" y="4104859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81"/>
          <p:cNvSpPr/>
          <p:nvPr/>
        </p:nvSpPr>
        <p:spPr>
          <a:xfrm>
            <a:off x="927330" y="1991547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6" name="Straight Connector 105"/>
          <p:cNvCxnSpPr>
            <a:stCxn id="105" idx="2"/>
            <a:endCxn id="47" idx="0"/>
          </p:cNvCxnSpPr>
          <p:nvPr/>
        </p:nvCxnSpPr>
        <p:spPr>
          <a:xfrm>
            <a:off x="991700" y="2123766"/>
            <a:ext cx="0" cy="189413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Shape 1081"/>
          <p:cNvSpPr/>
          <p:nvPr/>
        </p:nvSpPr>
        <p:spPr>
          <a:xfrm>
            <a:off x="1904378" y="1991547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8" name="Straight Connector 107"/>
          <p:cNvCxnSpPr>
            <a:stCxn id="107" idx="2"/>
            <a:endCxn id="42" idx="0"/>
          </p:cNvCxnSpPr>
          <p:nvPr/>
        </p:nvCxnSpPr>
        <p:spPr>
          <a:xfrm flipH="1">
            <a:off x="1968670" y="2123766"/>
            <a:ext cx="78" cy="18940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Shape 1081"/>
          <p:cNvSpPr/>
          <p:nvPr/>
        </p:nvSpPr>
        <p:spPr>
          <a:xfrm>
            <a:off x="2982020" y="2002847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10" name="Straight Connector 109"/>
          <p:cNvCxnSpPr>
            <a:stCxn id="109" idx="2"/>
            <a:endCxn id="41" idx="0"/>
          </p:cNvCxnSpPr>
          <p:nvPr/>
        </p:nvCxnSpPr>
        <p:spPr>
          <a:xfrm flipH="1">
            <a:off x="3043647" y="2135066"/>
            <a:ext cx="2743" cy="20514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Shape 1081"/>
          <p:cNvSpPr/>
          <p:nvPr/>
        </p:nvSpPr>
        <p:spPr>
          <a:xfrm>
            <a:off x="3967129" y="2013796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12" name="Straight Connector 111"/>
          <p:cNvCxnSpPr>
            <a:stCxn id="111" idx="2"/>
            <a:endCxn id="40" idx="0"/>
          </p:cNvCxnSpPr>
          <p:nvPr/>
        </p:nvCxnSpPr>
        <p:spPr>
          <a:xfrm>
            <a:off x="4031499" y="2146015"/>
            <a:ext cx="1652" cy="19418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Shape 1081"/>
          <p:cNvSpPr/>
          <p:nvPr/>
        </p:nvSpPr>
        <p:spPr>
          <a:xfrm>
            <a:off x="5081165" y="2011377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14" name="Straight Connector 113"/>
          <p:cNvCxnSpPr>
            <a:stCxn id="113" idx="2"/>
            <a:endCxn id="43" idx="0"/>
          </p:cNvCxnSpPr>
          <p:nvPr/>
        </p:nvCxnSpPr>
        <p:spPr>
          <a:xfrm>
            <a:off x="5145535" y="2143596"/>
            <a:ext cx="0" cy="196605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Shape 1081"/>
          <p:cNvSpPr/>
          <p:nvPr/>
        </p:nvSpPr>
        <p:spPr>
          <a:xfrm>
            <a:off x="6134078" y="2013796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16" name="Straight Connector 115"/>
          <p:cNvCxnSpPr>
            <a:stCxn id="115" idx="2"/>
            <a:endCxn id="44" idx="0"/>
          </p:cNvCxnSpPr>
          <p:nvPr/>
        </p:nvCxnSpPr>
        <p:spPr>
          <a:xfrm>
            <a:off x="6198448" y="2146015"/>
            <a:ext cx="0" cy="19418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Shape 1081"/>
          <p:cNvSpPr/>
          <p:nvPr/>
        </p:nvSpPr>
        <p:spPr>
          <a:xfrm>
            <a:off x="7208991" y="2002496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18" name="Straight Connector 117"/>
          <p:cNvCxnSpPr>
            <a:stCxn id="117" idx="2"/>
            <a:endCxn id="46" idx="0"/>
          </p:cNvCxnSpPr>
          <p:nvPr/>
        </p:nvCxnSpPr>
        <p:spPr>
          <a:xfrm>
            <a:off x="7273361" y="2134715"/>
            <a:ext cx="0" cy="20548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Shape 1081"/>
          <p:cNvSpPr/>
          <p:nvPr/>
        </p:nvSpPr>
        <p:spPr>
          <a:xfrm>
            <a:off x="8257308" y="2002496"/>
            <a:ext cx="128740" cy="13221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20" name="Straight Connector 119"/>
          <p:cNvCxnSpPr>
            <a:stCxn id="119" idx="2"/>
            <a:endCxn id="45" idx="0"/>
          </p:cNvCxnSpPr>
          <p:nvPr/>
        </p:nvCxnSpPr>
        <p:spPr>
          <a:xfrm>
            <a:off x="8321678" y="2134715"/>
            <a:ext cx="4597" cy="205486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48" idx="0"/>
            <a:endCxn id="76" idx="2"/>
          </p:cNvCxnSpPr>
          <p:nvPr/>
        </p:nvCxnSpPr>
        <p:spPr>
          <a:xfrm flipV="1">
            <a:off x="1420476" y="3093854"/>
            <a:ext cx="7839" cy="303647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432681">
            <a:off x="5789100" y="3017136"/>
            <a:ext cx="2251861" cy="645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22454">
            <a:off x="3514382" y="3137502"/>
            <a:ext cx="2276567" cy="40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Matrix Completion: Collaborative Filtering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2287" y="366873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0781" y="3673357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786774" y="364963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0504" y="1285473"/>
            <a:ext cx="1320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Movies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67877" y="4480034"/>
            <a:ext cx="1057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Users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598814" y="366929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2287" y="402526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67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50781" y="402988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77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98814" y="402582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72287" y="436165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61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50781" y="436626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74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98814" y="436220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85913" y="47001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-79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700741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-41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64407" y="50542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71004" y="3010475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71320" y="1830236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98022" y="1864829"/>
            <a:ext cx="989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-6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2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13563" y="341057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41057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1141" y="3684122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[ 4  1 -5]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5997" y="4037442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[ 7 -2  0]</a:t>
            </a: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366" y="3728136"/>
            <a:ext cx="386873" cy="38687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366" y="4063849"/>
            <a:ext cx="386873" cy="38687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366" y="4394598"/>
            <a:ext cx="386873" cy="38687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410" y="4748816"/>
            <a:ext cx="386873" cy="38687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410" y="5084529"/>
            <a:ext cx="386873" cy="38687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35321" y="4378130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[ 6 -2  3]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kern="1200" dirty="0">
              <a:solidFill>
                <a:srgbClr val="37AAED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0177" y="4731450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[-9  1  4]</a:t>
            </a: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0177" y="5061958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[ 3  8 -5]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94890"/>
            <a:ext cx="2133600" cy="365125"/>
          </a:xfrm>
        </p:spPr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5400000">
            <a:off x="3509818" y="1461868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435229" y="2965078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5788" y="1867091"/>
            <a:ext cx="996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 9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-2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1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5400000">
            <a:off x="4754331" y="1464130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4679742" y="2967340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4441" y="1868314"/>
            <a:ext cx="978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 9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-7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2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5400000">
            <a:off x="6279732" y="1465353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6231647" y="2968563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30595" y="1870183"/>
            <a:ext cx="974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 4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3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-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5400000">
            <a:off x="7515887" y="1467222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7467802" y="2970432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85463" y="3657672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319512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485463" y="4014199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-36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85463" y="43505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-24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5463" y="5038599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-52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Substring Features and Active Set</a:t>
            </a:r>
            <a:endParaRPr lang="en-US" dirty="0"/>
          </a:p>
        </p:txBody>
      </p:sp>
      <p:sp>
        <p:nvSpPr>
          <p:cNvPr id="40" name="Shape 1897"/>
          <p:cNvSpPr/>
          <p:nvPr/>
        </p:nvSpPr>
        <p:spPr>
          <a:xfrm>
            <a:off x="3606401" y="3034973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1" name="Shape 1898"/>
          <p:cNvSpPr/>
          <p:nvPr/>
        </p:nvSpPr>
        <p:spPr>
          <a:xfrm>
            <a:off x="2570547" y="2849472"/>
            <a:ext cx="1221936" cy="61950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  <a:r>
              <a:rPr lang="en" sz="2400" b="1" i="0" u="none" strike="noStrike" cap="none" baseline="0" dirty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</a:t>
            </a:r>
            <a:r>
              <a: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  <a:r>
              <a:rPr lang="en" sz="2400" b="1" i="0" u="none" strike="noStrike" cap="none" baseline="0" dirty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aj</a:t>
            </a:r>
            <a:r>
              <a: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</a:p>
        </p:txBody>
      </p:sp>
      <p:sp>
        <p:nvSpPr>
          <p:cNvPr id="42" name="Shape 1899"/>
          <p:cNvSpPr/>
          <p:nvPr/>
        </p:nvSpPr>
        <p:spPr>
          <a:xfrm>
            <a:off x="1541920" y="3007942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3" name="Shape 1900"/>
          <p:cNvSpPr/>
          <p:nvPr/>
        </p:nvSpPr>
        <p:spPr>
          <a:xfrm>
            <a:off x="4718785" y="3034973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4" name="Shape 1901"/>
          <p:cNvSpPr/>
          <p:nvPr/>
        </p:nvSpPr>
        <p:spPr>
          <a:xfrm>
            <a:off x="5771698" y="3034973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eɪʃən</a:t>
            </a:r>
          </a:p>
        </p:txBody>
      </p:sp>
      <p:sp>
        <p:nvSpPr>
          <p:cNvPr id="45" name="Shape 1902"/>
          <p:cNvSpPr/>
          <p:nvPr/>
        </p:nvSpPr>
        <p:spPr>
          <a:xfrm>
            <a:off x="7899525" y="3034973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</a:p>
        </p:txBody>
      </p:sp>
      <p:sp>
        <p:nvSpPr>
          <p:cNvPr id="46" name="Shape 1903"/>
          <p:cNvSpPr/>
          <p:nvPr/>
        </p:nvSpPr>
        <p:spPr>
          <a:xfrm>
            <a:off x="6846611" y="3034973"/>
            <a:ext cx="853500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</a:t>
            </a:r>
          </a:p>
        </p:txBody>
      </p:sp>
      <p:sp>
        <p:nvSpPr>
          <p:cNvPr id="47" name="Shape 1904"/>
          <p:cNvSpPr/>
          <p:nvPr/>
        </p:nvSpPr>
        <p:spPr>
          <a:xfrm>
            <a:off x="122627" y="2849471"/>
            <a:ext cx="1464800" cy="59247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  <a:r>
              <a:rPr lang="en" sz="2400" b="1" i="0" u="none" strike="noStrike" cap="none" baseline="0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ε</a:t>
            </a:r>
            <a:r>
              <a: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z</a:t>
            </a:r>
            <a:r>
              <a:rPr lang="en" sz="2400" b="1" i="0" u="none" strike="noStrike" cap="none" baseline="0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ɪg</a:t>
            </a:r>
            <a:r>
              <a: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</a:p>
        </p:txBody>
      </p:sp>
      <p:sp>
        <p:nvSpPr>
          <p:cNvPr id="48" name="Shape 1905"/>
          <p:cNvSpPr/>
          <p:nvPr/>
        </p:nvSpPr>
        <p:spPr>
          <a:xfrm>
            <a:off x="556926" y="4092273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rεzɪgn#eɪʃən</a:t>
            </a:r>
          </a:p>
        </p:txBody>
      </p:sp>
      <p:sp>
        <p:nvSpPr>
          <p:cNvPr id="49" name="Shape 1906"/>
          <p:cNvSpPr/>
          <p:nvPr/>
        </p:nvSpPr>
        <p:spPr>
          <a:xfrm>
            <a:off x="2678010" y="4096247"/>
            <a:ext cx="15662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rizajn#z</a:t>
            </a:r>
          </a:p>
        </p:txBody>
      </p:sp>
      <p:sp>
        <p:nvSpPr>
          <p:cNvPr id="50" name="Shape 1907"/>
          <p:cNvSpPr/>
          <p:nvPr/>
        </p:nvSpPr>
        <p:spPr>
          <a:xfrm>
            <a:off x="4763420" y="4092079"/>
            <a:ext cx="17270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dæmn#eɪʃən</a:t>
            </a:r>
          </a:p>
        </p:txBody>
      </p:sp>
      <p:sp>
        <p:nvSpPr>
          <p:cNvPr id="51" name="Shape 1908"/>
          <p:cNvSpPr/>
          <p:nvPr/>
        </p:nvSpPr>
        <p:spPr>
          <a:xfrm>
            <a:off x="6995836" y="4092082"/>
            <a:ext cx="1566299" cy="4339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dæmn#z</a:t>
            </a:r>
          </a:p>
        </p:txBody>
      </p:sp>
      <p:cxnSp>
        <p:nvCxnSpPr>
          <p:cNvPr id="52" name="Shape 1909"/>
          <p:cNvCxnSpPr>
            <a:stCxn id="47" idx="4"/>
            <a:endCxn id="48" idx="0"/>
          </p:cNvCxnSpPr>
          <p:nvPr/>
        </p:nvCxnSpPr>
        <p:spPr>
          <a:xfrm>
            <a:off x="855027" y="3441949"/>
            <a:ext cx="565448" cy="650323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" name="Shape 1910"/>
          <p:cNvCxnSpPr>
            <a:stCxn id="42" idx="4"/>
            <a:endCxn id="48" idx="0"/>
          </p:cNvCxnSpPr>
          <p:nvPr/>
        </p:nvCxnSpPr>
        <p:spPr>
          <a:xfrm flipH="1">
            <a:off x="1420571" y="3441940"/>
            <a:ext cx="548100" cy="6504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" name="Shape 1911"/>
          <p:cNvCxnSpPr>
            <a:stCxn id="48" idx="4"/>
          </p:cNvCxnSpPr>
          <p:nvPr/>
        </p:nvCxnSpPr>
        <p:spPr>
          <a:xfrm flipH="1">
            <a:off x="1400674" y="4526271"/>
            <a:ext cx="19800" cy="6996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5" name="Shape 1912"/>
          <p:cNvCxnSpPr>
            <a:stCxn id="41" idx="4"/>
            <a:endCxn id="49" idx="0"/>
          </p:cNvCxnSpPr>
          <p:nvPr/>
        </p:nvCxnSpPr>
        <p:spPr>
          <a:xfrm>
            <a:off x="3181515" y="3468977"/>
            <a:ext cx="279644" cy="62727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6" name="Shape 1913"/>
          <p:cNvCxnSpPr>
            <a:stCxn id="40" idx="4"/>
            <a:endCxn id="49" idx="0"/>
          </p:cNvCxnSpPr>
          <p:nvPr/>
        </p:nvCxnSpPr>
        <p:spPr>
          <a:xfrm flipH="1">
            <a:off x="3461051" y="3468971"/>
            <a:ext cx="572100" cy="627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" name="Shape 1914"/>
          <p:cNvCxnSpPr>
            <a:stCxn id="49" idx="4"/>
          </p:cNvCxnSpPr>
          <p:nvPr/>
        </p:nvCxnSpPr>
        <p:spPr>
          <a:xfrm>
            <a:off x="3461159" y="4530245"/>
            <a:ext cx="300" cy="6956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" name="Shape 1915"/>
          <p:cNvCxnSpPr>
            <a:stCxn id="43" idx="4"/>
            <a:endCxn id="50" idx="0"/>
          </p:cNvCxnSpPr>
          <p:nvPr/>
        </p:nvCxnSpPr>
        <p:spPr>
          <a:xfrm>
            <a:off x="5145535" y="3468971"/>
            <a:ext cx="481500" cy="623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" name="Shape 1916"/>
          <p:cNvCxnSpPr>
            <a:stCxn id="44" idx="4"/>
            <a:endCxn id="50" idx="0"/>
          </p:cNvCxnSpPr>
          <p:nvPr/>
        </p:nvCxnSpPr>
        <p:spPr>
          <a:xfrm flipH="1">
            <a:off x="5626948" y="3468971"/>
            <a:ext cx="571500" cy="623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" name="Shape 1917"/>
          <p:cNvCxnSpPr>
            <a:stCxn id="50" idx="4"/>
          </p:cNvCxnSpPr>
          <p:nvPr/>
        </p:nvCxnSpPr>
        <p:spPr>
          <a:xfrm flipH="1">
            <a:off x="5620369" y="4526077"/>
            <a:ext cx="6600" cy="6956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" name="Shape 1918"/>
          <p:cNvCxnSpPr>
            <a:stCxn id="46" idx="4"/>
            <a:endCxn id="51" idx="0"/>
          </p:cNvCxnSpPr>
          <p:nvPr/>
        </p:nvCxnSpPr>
        <p:spPr>
          <a:xfrm>
            <a:off x="7273361" y="3468971"/>
            <a:ext cx="505500" cy="623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2" name="Shape 1919"/>
          <p:cNvCxnSpPr>
            <a:stCxn id="45" idx="4"/>
            <a:endCxn id="51" idx="0"/>
          </p:cNvCxnSpPr>
          <p:nvPr/>
        </p:nvCxnSpPr>
        <p:spPr>
          <a:xfrm flipH="1">
            <a:off x="7779075" y="3468971"/>
            <a:ext cx="547200" cy="623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" name="Shape 1920"/>
          <p:cNvCxnSpPr>
            <a:stCxn id="51" idx="4"/>
          </p:cNvCxnSpPr>
          <p:nvPr/>
        </p:nvCxnSpPr>
        <p:spPr>
          <a:xfrm>
            <a:off x="7778984" y="4526080"/>
            <a:ext cx="300" cy="6956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1921"/>
          <p:cNvSpPr/>
          <p:nvPr/>
        </p:nvSpPr>
        <p:spPr>
          <a:xfrm>
            <a:off x="580791" y="5225885"/>
            <a:ext cx="1639799" cy="433999"/>
          </a:xfrm>
          <a:prstGeom prst="ellipse">
            <a:avLst/>
          </a:prstGeom>
          <a:solidFill>
            <a:srgbClr val="999999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r,εzɪgn’eɪʃn</a:t>
            </a:r>
          </a:p>
        </p:txBody>
      </p:sp>
      <p:sp>
        <p:nvSpPr>
          <p:cNvPr id="65" name="Shape 1922"/>
          <p:cNvSpPr/>
          <p:nvPr/>
        </p:nvSpPr>
        <p:spPr>
          <a:xfrm>
            <a:off x="2641574" y="5225885"/>
            <a:ext cx="1639799" cy="433999"/>
          </a:xfrm>
          <a:prstGeom prst="ellipse">
            <a:avLst/>
          </a:prstGeom>
          <a:solidFill>
            <a:srgbClr val="999999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riz’ajnz</a:t>
            </a:r>
          </a:p>
        </p:txBody>
      </p:sp>
      <p:sp>
        <p:nvSpPr>
          <p:cNvPr id="66" name="Shape 1923"/>
          <p:cNvSpPr/>
          <p:nvPr/>
        </p:nvSpPr>
        <p:spPr>
          <a:xfrm>
            <a:off x="4800486" y="5221721"/>
            <a:ext cx="1639799" cy="433999"/>
          </a:xfrm>
          <a:prstGeom prst="ellipse">
            <a:avLst/>
          </a:prstGeom>
          <a:solidFill>
            <a:srgbClr val="999999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d,æmn’eɪʃn</a:t>
            </a:r>
          </a:p>
        </p:txBody>
      </p:sp>
      <p:sp>
        <p:nvSpPr>
          <p:cNvPr id="67" name="Shape 1924"/>
          <p:cNvSpPr/>
          <p:nvPr/>
        </p:nvSpPr>
        <p:spPr>
          <a:xfrm>
            <a:off x="6959400" y="5221721"/>
            <a:ext cx="1639799" cy="433999"/>
          </a:xfrm>
          <a:prstGeom prst="ellipse">
            <a:avLst/>
          </a:prstGeom>
          <a:solidFill>
            <a:srgbClr val="999999"/>
          </a:solidFill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d’æmz</a:t>
            </a:r>
          </a:p>
        </p:txBody>
      </p:sp>
      <p:sp>
        <p:nvSpPr>
          <p:cNvPr id="68" name="Shape 1925"/>
          <p:cNvSpPr txBox="1"/>
          <p:nvPr/>
        </p:nvSpPr>
        <p:spPr>
          <a:xfrm>
            <a:off x="698775" y="5874087"/>
            <a:ext cx="1438800" cy="409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1</a:t>
            </a:r>
          </a:p>
        </p:txBody>
      </p:sp>
      <p:sp>
        <p:nvSpPr>
          <p:cNvPr id="69" name="Shape 1926"/>
          <p:cNvSpPr txBox="1"/>
          <p:nvPr/>
        </p:nvSpPr>
        <p:spPr>
          <a:xfrm>
            <a:off x="2856022" y="5862542"/>
            <a:ext cx="1438800" cy="409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1</a:t>
            </a:r>
          </a:p>
        </p:txBody>
      </p:sp>
      <p:sp>
        <p:nvSpPr>
          <p:cNvPr id="70" name="Shape 1927"/>
          <p:cNvSpPr txBox="1"/>
          <p:nvPr/>
        </p:nvSpPr>
        <p:spPr>
          <a:xfrm>
            <a:off x="5051719" y="5862542"/>
            <a:ext cx="1438800" cy="409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1</a:t>
            </a:r>
          </a:p>
        </p:txBody>
      </p:sp>
      <p:sp>
        <p:nvSpPr>
          <p:cNvPr id="71" name="Shape 1928"/>
          <p:cNvSpPr txBox="1"/>
          <p:nvPr/>
        </p:nvSpPr>
        <p:spPr>
          <a:xfrm>
            <a:off x="7160392" y="5862542"/>
            <a:ext cx="1438800" cy="409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24600" tIns="24600" rIns="24600" bIns="24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Subproblem 1</a:t>
            </a:r>
          </a:p>
        </p:txBody>
      </p:sp>
      <p:cxnSp>
        <p:nvCxnSpPr>
          <p:cNvPr id="72" name="Shape 1929"/>
          <p:cNvCxnSpPr>
            <a:stCxn id="41" idx="0"/>
            <a:endCxn id="47" idx="0"/>
          </p:cNvCxnSpPr>
          <p:nvPr/>
        </p:nvCxnSpPr>
        <p:spPr>
          <a:xfrm rot="16200000" flipV="1">
            <a:off x="2016155" y="1686227"/>
            <a:ext cx="16933" cy="2326488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3" name="Shape 1930"/>
          <p:cNvCxnSpPr>
            <a:stCxn id="46" idx="0"/>
            <a:endCxn id="43" idx="0"/>
          </p:cNvCxnSpPr>
          <p:nvPr/>
        </p:nvCxnSpPr>
        <p:spPr>
          <a:xfrm rot="5400000">
            <a:off x="6209011" y="1971422"/>
            <a:ext cx="800" cy="2127900"/>
          </a:xfrm>
          <a:prstGeom prst="curvedConnector3">
            <a:avLst>
              <a:gd name="adj1" fmla="val -72346580"/>
            </a:avLst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4" name="Shape 1931"/>
          <p:cNvCxnSpPr>
            <a:stCxn id="44" idx="0"/>
            <a:endCxn id="42" idx="0"/>
          </p:cNvCxnSpPr>
          <p:nvPr/>
        </p:nvCxnSpPr>
        <p:spPr>
          <a:xfrm rot="5400000" flipH="1">
            <a:off x="4069998" y="906522"/>
            <a:ext cx="27200" cy="4229700"/>
          </a:xfrm>
          <a:prstGeom prst="curvedConnector3">
            <a:avLst>
              <a:gd name="adj1" fmla="val 3057007"/>
            </a:avLst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5" name="Shape 1932"/>
          <p:cNvCxnSpPr>
            <a:stCxn id="45" idx="0"/>
            <a:endCxn id="40" idx="0"/>
          </p:cNvCxnSpPr>
          <p:nvPr/>
        </p:nvCxnSpPr>
        <p:spPr>
          <a:xfrm rot="5400000">
            <a:off x="6179375" y="888872"/>
            <a:ext cx="800" cy="4293000"/>
          </a:xfrm>
          <a:prstGeom prst="curvedConnector3">
            <a:avLst>
              <a:gd name="adj1" fmla="val -119729914"/>
            </a:avLst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77" name="Shape 1934"/>
          <p:cNvCxnSpPr>
            <a:stCxn id="47" idx="0"/>
          </p:cNvCxnSpPr>
          <p:nvPr/>
        </p:nvCxnSpPr>
        <p:spPr>
          <a:xfrm flipV="1">
            <a:off x="855028" y="2743551"/>
            <a:ext cx="546399" cy="1059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1936"/>
          <p:cNvCxnSpPr>
            <a:stCxn id="41" idx="0"/>
          </p:cNvCxnSpPr>
          <p:nvPr/>
        </p:nvCxnSpPr>
        <p:spPr>
          <a:xfrm flipH="1" flipV="1">
            <a:off x="2777849" y="2754978"/>
            <a:ext cx="403666" cy="944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61378" y="3821544"/>
            <a:ext cx="2326488" cy="969819"/>
          </a:xfrm>
          <a:prstGeom prst="wedgeRoundRectCallout">
            <a:avLst>
              <a:gd name="adj1" fmla="val -44348"/>
              <a:gd name="adj2" fmla="val -9892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" sz="2400" dirty="0">
                <a:solidFill>
                  <a:srgbClr val="000000"/>
                </a:solidFill>
                <a:ea typeface="Arial"/>
                <a:cs typeface="Arial"/>
              </a:rPr>
              <a:t>I </a:t>
            </a:r>
            <a:r>
              <a:rPr lang="en" sz="2400" dirty="0" smtClean="0">
                <a:solidFill>
                  <a:schemeClr val="tx1"/>
                </a:solidFill>
                <a:ea typeface="Arial"/>
                <a:cs typeface="Arial"/>
              </a:rPr>
              <a:t>prefer</a:t>
            </a:r>
            <a:br>
              <a:rPr lang="en" sz="2400" dirty="0" smtClean="0">
                <a:solidFill>
                  <a:schemeClr val="tx1"/>
                </a:solidFill>
                <a:ea typeface="Arial"/>
                <a:cs typeface="Arial"/>
              </a:rPr>
            </a:br>
            <a:r>
              <a:rPr lang="en" sz="2400" i="1" dirty="0" smtClean="0">
                <a:solidFill>
                  <a:schemeClr val="tx1"/>
                </a:solidFill>
                <a:ea typeface="Arial"/>
                <a:cs typeface="Arial"/>
              </a:rPr>
              <a:t>rεzɪgn</a:t>
            </a:r>
            <a:endParaRPr lang="en" sz="2400" i="1" dirty="0">
              <a:solidFill>
                <a:schemeClr val="tx1"/>
              </a:solidFill>
              <a:ea typeface="Arial"/>
              <a:cs typeface="Arial"/>
            </a:endParaRPr>
          </a:p>
        </p:txBody>
      </p:sp>
      <p:sp>
        <p:nvSpPr>
          <p:cNvPr id="76" name="Cloud 75"/>
          <p:cNvSpPr/>
          <p:nvPr/>
        </p:nvSpPr>
        <p:spPr>
          <a:xfrm>
            <a:off x="2042434" y="3441941"/>
            <a:ext cx="3669251" cy="1762996"/>
          </a:xfrm>
          <a:prstGeom prst="cloud">
            <a:avLst/>
          </a:prstGeom>
          <a:solidFill>
            <a:srgbClr val="FFFF83"/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US" altLang="zh-CN" sz="2400" dirty="0" smtClean="0">
                <a:solidFill>
                  <a:srgbClr val="000000"/>
                </a:solidFill>
              </a:rPr>
              <a:t>Less</a:t>
            </a:r>
            <a:r>
              <a:rPr lang="en-US" altLang="zh-CN" sz="2400" dirty="0" smtClean="0">
                <a:solidFill>
                  <a:srgbClr val="3366FF"/>
                </a:solidFill>
              </a:rPr>
              <a:t> </a:t>
            </a:r>
            <a:r>
              <a:rPr lang="en" sz="2400" dirty="0" smtClean="0">
                <a:solidFill>
                  <a:srgbClr val="3366FF"/>
                </a:solidFill>
              </a:rPr>
              <a:t>ε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" sz="2400" dirty="0">
                <a:solidFill>
                  <a:srgbClr val="3366FF"/>
                </a:solidFill>
              </a:rPr>
              <a:t>ɪ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" sz="2400" dirty="0">
                <a:solidFill>
                  <a:srgbClr val="3366FF"/>
                </a:solidFill>
              </a:rPr>
              <a:t>g</a:t>
            </a:r>
            <a:r>
              <a:rPr lang="en-US" sz="2400" dirty="0">
                <a:solidFill>
                  <a:schemeClr val="dk1"/>
                </a:solidFill>
              </a:rPr>
              <a:t>; </a:t>
            </a:r>
            <a:r>
              <a:rPr lang="en-US" sz="2400" dirty="0" smtClean="0">
                <a:solidFill>
                  <a:schemeClr val="dk1"/>
                </a:solidFill>
              </a:rPr>
              <a:t>more </a:t>
            </a:r>
            <a:r>
              <a:rPr lang="en-US" sz="2400" dirty="0" err="1">
                <a:solidFill>
                  <a:srgbClr val="FF6600"/>
                </a:solidFill>
              </a:rPr>
              <a:t>i</a:t>
            </a:r>
            <a:r>
              <a:rPr lang="en-US" sz="2400" dirty="0">
                <a:solidFill>
                  <a:srgbClr val="FF6600"/>
                </a:solidFill>
              </a:rPr>
              <a:t>, a, </a:t>
            </a:r>
            <a:r>
              <a:rPr lang="en-US" sz="2400" dirty="0" smtClean="0">
                <a:solidFill>
                  <a:srgbClr val="FF6600"/>
                </a:solidFill>
              </a:rPr>
              <a:t>j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US" sz="2000" dirty="0" smtClean="0">
                <a:solidFill>
                  <a:srgbClr val="000000"/>
                </a:solidFill>
              </a:rPr>
              <a:t>(to match others)</a:t>
            </a:r>
            <a:endParaRPr lang="en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033275" y="1720273"/>
            <a:ext cx="2165173" cy="1034705"/>
          </a:xfrm>
          <a:prstGeom prst="wedgeRoundRectCallout">
            <a:avLst>
              <a:gd name="adj1" fmla="val -62425"/>
              <a:gd name="adj2" fmla="val 73658"/>
              <a:gd name="adj3" fmla="val 16667"/>
            </a:avLst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" sz="2400" dirty="0">
                <a:solidFill>
                  <a:srgbClr val="000000"/>
                </a:solidFill>
                <a:ea typeface="Arial"/>
                <a:cs typeface="Arial"/>
              </a:rPr>
              <a:t>I </a:t>
            </a:r>
            <a:r>
              <a:rPr lang="en" sz="2400" dirty="0" smtClean="0">
                <a:solidFill>
                  <a:srgbClr val="000000"/>
                </a:solidFill>
                <a:ea typeface="Arial"/>
                <a:cs typeface="Arial"/>
              </a:rPr>
              <a:t>prefer</a:t>
            </a:r>
            <a:br>
              <a:rPr lang="en" sz="2400" dirty="0" smtClean="0">
                <a:solidFill>
                  <a:srgbClr val="000000"/>
                </a:solidFill>
                <a:ea typeface="Arial"/>
                <a:cs typeface="Arial"/>
              </a:rPr>
            </a:br>
            <a:r>
              <a:rPr lang="en" sz="2400" i="1" dirty="0" smtClean="0">
                <a:solidFill>
                  <a:srgbClr val="000000"/>
                </a:solidFill>
                <a:ea typeface="Arial"/>
                <a:cs typeface="Arial"/>
              </a:rPr>
              <a:t>rizajn</a:t>
            </a:r>
            <a:endParaRPr lang="en" sz="2400" i="1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80" name="Cloud 79"/>
          <p:cNvSpPr/>
          <p:nvPr/>
        </p:nvSpPr>
        <p:spPr>
          <a:xfrm>
            <a:off x="4989714" y="1579467"/>
            <a:ext cx="3594045" cy="1866843"/>
          </a:xfrm>
          <a:prstGeom prst="cloud">
            <a:avLst/>
          </a:prstGeom>
          <a:solidFill>
            <a:srgbClr val="FFFF83"/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US" sz="2400" dirty="0" smtClean="0">
                <a:solidFill>
                  <a:schemeClr val="dk1"/>
                </a:solidFill>
              </a:rPr>
              <a:t>Less </a:t>
            </a:r>
            <a:r>
              <a:rPr lang="en-US" sz="2400" dirty="0" err="1" smtClean="0">
                <a:solidFill>
                  <a:srgbClr val="FF6600"/>
                </a:solidFill>
              </a:rPr>
              <a:t>i</a:t>
            </a:r>
            <a:r>
              <a:rPr lang="en-US" sz="2400" dirty="0">
                <a:solidFill>
                  <a:srgbClr val="FF6600"/>
                </a:solidFill>
              </a:rPr>
              <a:t>, a, j</a:t>
            </a:r>
            <a:r>
              <a:rPr lang="en-US" sz="2400" dirty="0" smtClean="0">
                <a:solidFill>
                  <a:schemeClr val="dk1"/>
                </a:solidFill>
              </a:rPr>
              <a:t>;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US" sz="2400" dirty="0" smtClean="0">
                <a:solidFill>
                  <a:schemeClr val="dk1"/>
                </a:solidFill>
              </a:rPr>
              <a:t>more </a:t>
            </a:r>
            <a:r>
              <a:rPr lang="en" sz="2400" dirty="0" smtClean="0">
                <a:solidFill>
                  <a:srgbClr val="3366FF"/>
                </a:solidFill>
              </a:rPr>
              <a:t>ε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" sz="2400" dirty="0">
                <a:solidFill>
                  <a:srgbClr val="3366FF"/>
                </a:solidFill>
              </a:rPr>
              <a:t>ɪ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" sz="2400" dirty="0" smtClean="0">
                <a:solidFill>
                  <a:srgbClr val="3366FF"/>
                </a:solidFill>
              </a:rPr>
              <a:t>g</a:t>
            </a:r>
            <a:endParaRPr lang="en-US" sz="2400" dirty="0" smtClean="0">
              <a:solidFill>
                <a:srgbClr val="3366FF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2000" dirty="0">
                <a:solidFill>
                  <a:srgbClr val="000000"/>
                </a:solidFill>
              </a:rPr>
              <a:t>(to match others)</a:t>
            </a:r>
            <a:endParaRPr lang="en" sz="2400" dirty="0">
              <a:solidFill>
                <a:srgbClr val="00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221593" y="3786682"/>
            <a:ext cx="1062981" cy="656973"/>
            <a:chOff x="3457777" y="1258460"/>
            <a:chExt cx="1062981" cy="656973"/>
          </a:xfrm>
        </p:grpSpPr>
        <p:pic>
          <p:nvPicPr>
            <p:cNvPr id="85" name="Picture 84" descr="weight_blue.jpe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777" y="1258460"/>
              <a:ext cx="384500" cy="354461"/>
            </a:xfrm>
            <a:prstGeom prst="rect">
              <a:avLst/>
            </a:prstGeom>
          </p:spPr>
        </p:pic>
        <p:pic>
          <p:nvPicPr>
            <p:cNvPr id="86" name="Picture 85" descr="weight_blue.jpe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074" y="1258460"/>
              <a:ext cx="384500" cy="354461"/>
            </a:xfrm>
            <a:prstGeom prst="rect">
              <a:avLst/>
            </a:prstGeom>
          </p:spPr>
        </p:pic>
        <p:pic>
          <p:nvPicPr>
            <p:cNvPr id="87" name="Picture 86" descr="weight_blue.jpe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623" y="1258460"/>
              <a:ext cx="384500" cy="354461"/>
            </a:xfrm>
            <a:prstGeom prst="rect">
              <a:avLst/>
            </a:prstGeom>
          </p:spPr>
        </p:pic>
        <p:pic>
          <p:nvPicPr>
            <p:cNvPr id="88" name="Picture 87" descr="weight_blue.jpe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777" y="1560972"/>
              <a:ext cx="384500" cy="354461"/>
            </a:xfrm>
            <a:prstGeom prst="rect">
              <a:avLst/>
            </a:prstGeom>
          </p:spPr>
        </p:pic>
        <p:pic>
          <p:nvPicPr>
            <p:cNvPr id="89" name="Picture 88" descr="weight_blue.jpe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951" y="1560972"/>
              <a:ext cx="384500" cy="354461"/>
            </a:xfrm>
            <a:prstGeom prst="rect">
              <a:avLst/>
            </a:prstGeom>
          </p:spPr>
        </p:pic>
        <p:pic>
          <p:nvPicPr>
            <p:cNvPr id="90" name="Picture 89" descr="weight_blue.jpe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258" y="1560972"/>
              <a:ext cx="384500" cy="354461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200118" y="1938177"/>
            <a:ext cx="1143987" cy="684096"/>
            <a:chOff x="4614296" y="1223815"/>
            <a:chExt cx="1143987" cy="684096"/>
          </a:xfrm>
        </p:grpSpPr>
        <p:pic>
          <p:nvPicPr>
            <p:cNvPr id="92" name="Picture 91" descr="weight_purple.jpe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DFE"/>
                </a:clrFrom>
                <a:clrTo>
                  <a:srgbClr val="FFFDF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223815"/>
              <a:ext cx="403869" cy="366006"/>
            </a:xfrm>
            <a:prstGeom prst="rect">
              <a:avLst/>
            </a:prstGeom>
          </p:spPr>
        </p:pic>
        <p:pic>
          <p:nvPicPr>
            <p:cNvPr id="93" name="Picture 92" descr="weight_purple.jpe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DFE"/>
                </a:clrFrom>
                <a:clrTo>
                  <a:srgbClr val="FFFDF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121" y="1223815"/>
              <a:ext cx="403869" cy="366006"/>
            </a:xfrm>
            <a:prstGeom prst="rect">
              <a:avLst/>
            </a:prstGeom>
          </p:spPr>
        </p:pic>
        <p:pic>
          <p:nvPicPr>
            <p:cNvPr id="94" name="Picture 93" descr="weight_purple.jpe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DFE"/>
                </a:clrFrom>
                <a:clrTo>
                  <a:srgbClr val="FFFDF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4414" y="1223815"/>
              <a:ext cx="403869" cy="366006"/>
            </a:xfrm>
            <a:prstGeom prst="rect">
              <a:avLst/>
            </a:prstGeom>
          </p:spPr>
        </p:pic>
        <p:pic>
          <p:nvPicPr>
            <p:cNvPr id="95" name="Picture 94" descr="weight_purple.jpe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DFE"/>
                </a:clrFrom>
                <a:clrTo>
                  <a:srgbClr val="FFFDF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296" y="1541905"/>
              <a:ext cx="403869" cy="366006"/>
            </a:xfrm>
            <a:prstGeom prst="rect">
              <a:avLst/>
            </a:prstGeom>
          </p:spPr>
        </p:pic>
        <p:pic>
          <p:nvPicPr>
            <p:cNvPr id="96" name="Picture 95" descr="weight_purple.jpe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DFE"/>
                </a:clrFrom>
                <a:clrTo>
                  <a:srgbClr val="FFFDF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567" y="1541905"/>
              <a:ext cx="403869" cy="366006"/>
            </a:xfrm>
            <a:prstGeom prst="rect">
              <a:avLst/>
            </a:prstGeom>
          </p:spPr>
        </p:pic>
        <p:pic>
          <p:nvPicPr>
            <p:cNvPr id="97" name="Picture 96" descr="weight_purple.jpe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DFE"/>
                </a:clrFrom>
                <a:clrTo>
                  <a:srgbClr val="FFFDF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303" y="1541905"/>
              <a:ext cx="403869" cy="366006"/>
            </a:xfrm>
            <a:prstGeom prst="rect">
              <a:avLst/>
            </a:prstGeom>
          </p:spPr>
        </p:pic>
      </p:grpSp>
      <p:pic>
        <p:nvPicPr>
          <p:cNvPr id="7" name="Picture 6" descr="Screen Shot 2015-09-19 at 8.37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20" y="5204936"/>
            <a:ext cx="5439197" cy="1084958"/>
          </a:xfrm>
          <a:prstGeom prst="rect">
            <a:avLst/>
          </a:prstGeom>
        </p:spPr>
      </p:pic>
      <p:sp>
        <p:nvSpPr>
          <p:cNvPr id="78" name="Shape 1081"/>
          <p:cNvSpPr/>
          <p:nvPr/>
        </p:nvSpPr>
        <p:spPr>
          <a:xfrm>
            <a:off x="764032" y="2375079"/>
            <a:ext cx="194692" cy="18558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2" name="Straight Connector 81"/>
          <p:cNvCxnSpPr>
            <a:stCxn id="78" idx="2"/>
            <a:endCxn id="47" idx="0"/>
          </p:cNvCxnSpPr>
          <p:nvPr/>
        </p:nvCxnSpPr>
        <p:spPr>
          <a:xfrm flipH="1">
            <a:off x="855027" y="2560668"/>
            <a:ext cx="6351" cy="288803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Shape 1081"/>
          <p:cNvSpPr/>
          <p:nvPr/>
        </p:nvSpPr>
        <p:spPr>
          <a:xfrm>
            <a:off x="3090520" y="2361194"/>
            <a:ext cx="194692" cy="18558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4" name="Straight Connector 83"/>
          <p:cNvCxnSpPr>
            <a:stCxn id="83" idx="2"/>
            <a:endCxn id="41" idx="0"/>
          </p:cNvCxnSpPr>
          <p:nvPr/>
        </p:nvCxnSpPr>
        <p:spPr>
          <a:xfrm flipH="1">
            <a:off x="3181515" y="2546783"/>
            <a:ext cx="6351" cy="30268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6" grpId="0" animBg="1"/>
      <p:bldP spid="6" grpId="0" animBg="1"/>
      <p:bldP spid="8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Features: “Active set”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2800" cy="4526000"/>
          </a:xfrm>
        </p:spPr>
        <p:txBody>
          <a:bodyPr/>
          <a:lstStyle/>
          <a:p>
            <a:pPr marL="393192" indent="-365760">
              <a:spcBef>
                <a:spcPts val="0"/>
              </a:spcBef>
              <a:spcAft>
                <a:spcPts val="0"/>
              </a:spcAft>
              <a:buSzPct val="150000"/>
            </a:pPr>
            <a:r>
              <a:rPr lang="en-US" sz="3000" dirty="0" smtClean="0"/>
              <a:t>How many features?</a:t>
            </a:r>
          </a:p>
          <a:p>
            <a:pPr marL="393192" indent="-365760">
              <a:spcBef>
                <a:spcPts val="0"/>
              </a:spcBef>
              <a:spcAft>
                <a:spcPts val="0"/>
              </a:spcAft>
              <a:buSzPct val="150000"/>
            </a:pPr>
            <a:r>
              <a:rPr lang="en-US" sz="3000" dirty="0" smtClean="0"/>
              <a:t>Infinitely many possible n-grams!</a:t>
            </a:r>
          </a:p>
          <a:p>
            <a:pPr marL="393192" indent="-365760">
              <a:spcBef>
                <a:spcPts val="0"/>
              </a:spcBef>
              <a:spcAft>
                <a:spcPts val="0"/>
              </a:spcAft>
              <a:buSzPct val="150000"/>
            </a:pPr>
            <a:r>
              <a:rPr lang="en-US" sz="3000" dirty="0" smtClean="0"/>
              <a:t>Trick: Gradually increase feature set as needed.</a:t>
            </a:r>
          </a:p>
          <a:p>
            <a:pPr marL="793242" lvl="1" indent="-365760">
              <a:spcBef>
                <a:spcPts val="0"/>
              </a:spcBef>
              <a:spcAft>
                <a:spcPts val="0"/>
              </a:spcAft>
              <a:buSzPct val="150000"/>
            </a:pPr>
            <a:r>
              <a:rPr lang="en-US" sz="2600" dirty="0" smtClean="0"/>
              <a:t>Like Paul &amp; Eisner (2012), Cotterell &amp; Eisner (2015)</a:t>
            </a:r>
          </a:p>
          <a:p>
            <a:pPr marL="393192" indent="-365760"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3000" dirty="0"/>
          </a:p>
          <a:p>
            <a:pPr marL="541782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 smtClean="0"/>
              <a:t>Only add features on which strings disagree.</a:t>
            </a:r>
          </a:p>
          <a:p>
            <a:pPr marL="541782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 smtClean="0"/>
              <a:t>Only add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sym typeface="Arial"/>
              </a:rPr>
              <a:t>abcd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sym typeface="Arial"/>
              </a:rPr>
              <a:t> </a:t>
            </a:r>
            <a:r>
              <a:rPr lang="en-US" sz="3000" dirty="0" smtClean="0"/>
              <a:t>once </a:t>
            </a:r>
            <a:r>
              <a:rPr lang="en-US" sz="2800" dirty="0" err="1" smtClean="0">
                <a:solidFill>
                  <a:srgbClr val="0000FF"/>
                </a:solidFill>
                <a:latin typeface="Arial"/>
                <a:ea typeface="+mn-ea"/>
                <a:cs typeface="+mn-cs"/>
                <a:sym typeface="Arial"/>
              </a:rPr>
              <a:t>abc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en-US" sz="3000" dirty="0" smtClean="0"/>
              <a:t>and </a:t>
            </a:r>
            <a:r>
              <a:rPr lang="en-US" sz="2800" dirty="0" err="1" smtClean="0">
                <a:solidFill>
                  <a:srgbClr val="0000FF"/>
                </a:solidFill>
                <a:latin typeface="Arial"/>
                <a:sym typeface="Arial"/>
              </a:rPr>
              <a:t>bcd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sym typeface="Arial"/>
              </a:rPr>
              <a:t> </a:t>
            </a:r>
            <a:r>
              <a:rPr lang="en-US" sz="3000" dirty="0" smtClean="0"/>
              <a:t>already agree.</a:t>
            </a:r>
          </a:p>
          <a:p>
            <a:pPr marL="941832" lvl="1" indent="-514350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Exception: Add unigrams and bigrams for free.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7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mbria"/>
              <a:buNone/>
            </a:pPr>
            <a:r>
              <a:rPr lang="en" sz="4000" dirty="0" smtClean="0"/>
              <a:t>Fragment </a:t>
            </a:r>
            <a:r>
              <a:rPr lang="en" sz="4000" dirty="0"/>
              <a:t>of </a:t>
            </a:r>
            <a:r>
              <a:rPr lang="en-US" sz="4000" dirty="0" smtClean="0"/>
              <a:t>O</a:t>
            </a:r>
            <a:r>
              <a:rPr lang="en" sz="4000" dirty="0" smtClean="0"/>
              <a:t>ur </a:t>
            </a:r>
            <a:r>
              <a:rPr lang="en-US" sz="4000" dirty="0"/>
              <a:t>G</a:t>
            </a:r>
            <a:r>
              <a:rPr lang="en" sz="4000" dirty="0" smtClean="0"/>
              <a:t>raph </a:t>
            </a:r>
            <a:r>
              <a:rPr lang="en" sz="4000" dirty="0"/>
              <a:t>for Catalan</a:t>
            </a:r>
          </a:p>
        </p:txBody>
      </p:sp>
      <p:sp>
        <p:nvSpPr>
          <p:cNvPr id="777" name="Shape 777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52</a:t>
            </a:fld>
            <a:endParaRPr lang="en"/>
          </a:p>
        </p:txBody>
      </p:sp>
      <p:sp>
        <p:nvSpPr>
          <p:cNvPr id="778" name="Shape 778"/>
          <p:cNvSpPr/>
          <p:nvPr/>
        </p:nvSpPr>
        <p:spPr>
          <a:xfrm>
            <a:off x="697701" y="2229428"/>
            <a:ext cx="1032299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79" name="Shape 779"/>
          <p:cNvSpPr/>
          <p:nvPr/>
        </p:nvSpPr>
        <p:spPr>
          <a:xfrm>
            <a:off x="2161451" y="3686816"/>
            <a:ext cx="11079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80" name="Shape 780"/>
          <p:cNvSpPr/>
          <p:nvPr/>
        </p:nvSpPr>
        <p:spPr>
          <a:xfrm>
            <a:off x="2135051" y="5002930"/>
            <a:ext cx="1160700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dirty="0">
                <a:solidFill>
                  <a:srgbClr val="E013FF"/>
                </a:solidFill>
              </a:rPr>
              <a:t>grizos</a:t>
            </a:r>
          </a:p>
        </p:txBody>
      </p:sp>
      <p:sp>
        <p:nvSpPr>
          <p:cNvPr id="781" name="Shape 781"/>
          <p:cNvSpPr/>
          <p:nvPr/>
        </p:nvSpPr>
        <p:spPr>
          <a:xfrm>
            <a:off x="659910" y="3696387"/>
            <a:ext cx="11079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82" name="Shape 782"/>
          <p:cNvSpPr/>
          <p:nvPr/>
        </p:nvSpPr>
        <p:spPr>
          <a:xfrm>
            <a:off x="642360" y="5002930"/>
            <a:ext cx="1143000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rgbClr val="E013FF"/>
                </a:solidFill>
              </a:rPr>
              <a:t>gris</a:t>
            </a:r>
          </a:p>
        </p:txBody>
      </p:sp>
      <p:cxnSp>
        <p:nvCxnSpPr>
          <p:cNvPr id="783" name="Shape 783"/>
          <p:cNvCxnSpPr>
            <a:stCxn id="779" idx="4"/>
            <a:endCxn id="784" idx="0"/>
          </p:cNvCxnSpPr>
          <p:nvPr/>
        </p:nvCxnSpPr>
        <p:spPr>
          <a:xfrm>
            <a:off x="2715401" y="4331216"/>
            <a:ext cx="1" cy="23516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4" name="Shape 784"/>
          <p:cNvSpPr/>
          <p:nvPr/>
        </p:nvSpPr>
        <p:spPr>
          <a:xfrm>
            <a:off x="2615202" y="4566381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5" name="Shape 785"/>
          <p:cNvCxnSpPr>
            <a:stCxn id="786" idx="4"/>
          </p:cNvCxnSpPr>
          <p:nvPr/>
        </p:nvCxnSpPr>
        <p:spPr>
          <a:xfrm>
            <a:off x="2715401" y="287382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7" name="Shape 787"/>
          <p:cNvSpPr/>
          <p:nvPr/>
        </p:nvSpPr>
        <p:spPr>
          <a:xfrm>
            <a:off x="2615188" y="3219485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Shape 788"/>
          <p:cNvCxnSpPr>
            <a:stCxn id="778" idx="4"/>
            <a:endCxn id="789" idx="0"/>
          </p:cNvCxnSpPr>
          <p:nvPr/>
        </p:nvCxnSpPr>
        <p:spPr>
          <a:xfrm>
            <a:off x="1213851" y="2873828"/>
            <a:ext cx="10" cy="3456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Shape 790"/>
          <p:cNvCxnSpPr>
            <a:stCxn id="781" idx="4"/>
            <a:endCxn id="791" idx="0"/>
          </p:cNvCxnSpPr>
          <p:nvPr/>
        </p:nvCxnSpPr>
        <p:spPr>
          <a:xfrm>
            <a:off x="1213860" y="4340787"/>
            <a:ext cx="1" cy="22559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1" name="Shape 791"/>
          <p:cNvSpPr/>
          <p:nvPr/>
        </p:nvSpPr>
        <p:spPr>
          <a:xfrm>
            <a:off x="1113661" y="4566381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1113661" y="3219485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2" name="Shape 792"/>
          <p:cNvCxnSpPr>
            <a:stCxn id="793" idx="4"/>
            <a:endCxn id="789" idx="0"/>
          </p:cNvCxnSpPr>
          <p:nvPr/>
        </p:nvCxnSpPr>
        <p:spPr>
          <a:xfrm flipH="1">
            <a:off x="1213861" y="3022228"/>
            <a:ext cx="3506401" cy="1972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Shape 794"/>
          <p:cNvCxnSpPr>
            <a:stCxn id="789" idx="2"/>
            <a:endCxn id="781" idx="0"/>
          </p:cNvCxnSpPr>
          <p:nvPr/>
        </p:nvCxnSpPr>
        <p:spPr>
          <a:xfrm>
            <a:off x="1213860" y="3419884"/>
            <a:ext cx="0" cy="27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5" name="Shape 795"/>
          <p:cNvSpPr/>
          <p:nvPr/>
        </p:nvSpPr>
        <p:spPr>
          <a:xfrm>
            <a:off x="2615202" y="1728595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1116511" y="1779033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Shape 797"/>
          <p:cNvCxnSpPr>
            <a:stCxn id="795" idx="2"/>
          </p:cNvCxnSpPr>
          <p:nvPr/>
        </p:nvCxnSpPr>
        <p:spPr>
          <a:xfrm>
            <a:off x="2715401" y="1928993"/>
            <a:ext cx="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Shape 798"/>
          <p:cNvCxnSpPr>
            <a:stCxn id="796" idx="2"/>
            <a:endCxn id="778" idx="0"/>
          </p:cNvCxnSpPr>
          <p:nvPr/>
        </p:nvCxnSpPr>
        <p:spPr>
          <a:xfrm flipH="1">
            <a:off x="1213710" y="1979432"/>
            <a:ext cx="3000" cy="25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" name="Shape 793"/>
          <p:cNvSpPr/>
          <p:nvPr/>
        </p:nvSpPr>
        <p:spPr>
          <a:xfrm>
            <a:off x="3849962" y="2081028"/>
            <a:ext cx="1740600" cy="941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799" name="Shape 799"/>
          <p:cNvCxnSpPr>
            <a:stCxn id="779" idx="0"/>
            <a:endCxn id="787" idx="2"/>
          </p:cNvCxnSpPr>
          <p:nvPr/>
        </p:nvCxnSpPr>
        <p:spPr>
          <a:xfrm rot="10800000">
            <a:off x="2715401" y="3420016"/>
            <a:ext cx="0" cy="2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Shape 800"/>
          <p:cNvCxnSpPr>
            <a:stCxn id="793" idx="4"/>
            <a:endCxn id="787" idx="0"/>
          </p:cNvCxnSpPr>
          <p:nvPr/>
        </p:nvCxnSpPr>
        <p:spPr>
          <a:xfrm flipH="1">
            <a:off x="2715388" y="3022228"/>
            <a:ext cx="2004874" cy="1972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Shape 801"/>
          <p:cNvSpPr/>
          <p:nvPr/>
        </p:nvSpPr>
        <p:spPr>
          <a:xfrm>
            <a:off x="4620063" y="1700078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2" name="Shape 802"/>
          <p:cNvCxnSpPr>
            <a:stCxn id="801" idx="2"/>
            <a:endCxn id="793" idx="0"/>
          </p:cNvCxnSpPr>
          <p:nvPr/>
        </p:nvCxnSpPr>
        <p:spPr>
          <a:xfrm>
            <a:off x="4720262" y="1900477"/>
            <a:ext cx="0" cy="18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3" name="Shape 803"/>
          <p:cNvSpPr/>
          <p:nvPr/>
        </p:nvSpPr>
        <p:spPr>
          <a:xfrm>
            <a:off x="5940652" y="3687158"/>
            <a:ext cx="11079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04" name="Shape 804"/>
          <p:cNvSpPr/>
          <p:nvPr/>
        </p:nvSpPr>
        <p:spPr>
          <a:xfrm>
            <a:off x="5914252" y="5002930"/>
            <a:ext cx="1160700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dirty="0">
                <a:solidFill>
                  <a:srgbClr val="E013FF"/>
                </a:solidFill>
              </a:rPr>
              <a:t>grize</a:t>
            </a:r>
          </a:p>
        </p:txBody>
      </p:sp>
      <p:cxnSp>
        <p:nvCxnSpPr>
          <p:cNvPr id="805" name="Shape 805"/>
          <p:cNvCxnSpPr>
            <a:stCxn id="803" idx="4"/>
            <a:endCxn id="806" idx="0"/>
          </p:cNvCxnSpPr>
          <p:nvPr/>
        </p:nvCxnSpPr>
        <p:spPr>
          <a:xfrm>
            <a:off x="6494602" y="4331558"/>
            <a:ext cx="1" cy="23482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6" name="Shape 806"/>
          <p:cNvSpPr/>
          <p:nvPr/>
        </p:nvSpPr>
        <p:spPr>
          <a:xfrm>
            <a:off x="6394403" y="4566381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7" name="Shape 807"/>
          <p:cNvCxnSpPr>
            <a:stCxn id="786" idx="4"/>
            <a:endCxn id="787" idx="0"/>
          </p:cNvCxnSpPr>
          <p:nvPr/>
        </p:nvCxnSpPr>
        <p:spPr>
          <a:xfrm flipH="1">
            <a:off x="2715388" y="2873828"/>
            <a:ext cx="14" cy="3456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Shape 808"/>
          <p:cNvSpPr/>
          <p:nvPr/>
        </p:nvSpPr>
        <p:spPr>
          <a:xfrm>
            <a:off x="6394403" y="3219485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9" name="Shape 809"/>
          <p:cNvCxnSpPr>
            <a:stCxn id="803" idx="0"/>
            <a:endCxn id="808" idx="2"/>
          </p:cNvCxnSpPr>
          <p:nvPr/>
        </p:nvCxnSpPr>
        <p:spPr>
          <a:xfrm rot="10800000">
            <a:off x="6494602" y="3419958"/>
            <a:ext cx="0" cy="26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Shape 810"/>
          <p:cNvCxnSpPr>
            <a:stCxn id="793" idx="4"/>
            <a:endCxn id="808" idx="0"/>
          </p:cNvCxnSpPr>
          <p:nvPr/>
        </p:nvCxnSpPr>
        <p:spPr>
          <a:xfrm>
            <a:off x="4720262" y="3022228"/>
            <a:ext cx="1774341" cy="1972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1" name="Shape 811"/>
          <p:cNvSpPr/>
          <p:nvPr/>
        </p:nvSpPr>
        <p:spPr>
          <a:xfrm>
            <a:off x="5978453" y="2229428"/>
            <a:ext cx="1032299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812" name="Shape 812"/>
          <p:cNvCxnSpPr>
            <a:stCxn id="813" idx="2"/>
            <a:endCxn id="811" idx="0"/>
          </p:cNvCxnSpPr>
          <p:nvPr/>
        </p:nvCxnSpPr>
        <p:spPr>
          <a:xfrm>
            <a:off x="6494602" y="1971693"/>
            <a:ext cx="0" cy="25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3" name="Shape 813"/>
          <p:cNvSpPr/>
          <p:nvPr/>
        </p:nvSpPr>
        <p:spPr>
          <a:xfrm>
            <a:off x="6394403" y="1771294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Shape 814"/>
          <p:cNvCxnSpPr>
            <a:stCxn id="778" idx="4"/>
          </p:cNvCxnSpPr>
          <p:nvPr/>
        </p:nvCxnSpPr>
        <p:spPr>
          <a:xfrm flipH="1">
            <a:off x="692449" y="2873828"/>
            <a:ext cx="521400" cy="2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Shape 815"/>
          <p:cNvCxnSpPr>
            <a:stCxn id="778" idx="4"/>
          </p:cNvCxnSpPr>
          <p:nvPr/>
        </p:nvCxnSpPr>
        <p:spPr>
          <a:xfrm flipH="1">
            <a:off x="918049" y="2873828"/>
            <a:ext cx="295800" cy="26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Shape 816"/>
          <p:cNvCxnSpPr>
            <a:stCxn id="778" idx="4"/>
          </p:cNvCxnSpPr>
          <p:nvPr/>
        </p:nvCxnSpPr>
        <p:spPr>
          <a:xfrm flipH="1">
            <a:off x="465649" y="2873828"/>
            <a:ext cx="748200" cy="24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Shape 817"/>
          <p:cNvCxnSpPr>
            <a:stCxn id="786" idx="4"/>
          </p:cNvCxnSpPr>
          <p:nvPr/>
        </p:nvCxnSpPr>
        <p:spPr>
          <a:xfrm flipH="1">
            <a:off x="2146001" y="2873828"/>
            <a:ext cx="569400" cy="20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Shape 818"/>
          <p:cNvCxnSpPr>
            <a:stCxn id="786" idx="4"/>
          </p:cNvCxnSpPr>
          <p:nvPr/>
        </p:nvCxnSpPr>
        <p:spPr>
          <a:xfrm flipH="1">
            <a:off x="2367101" y="2873828"/>
            <a:ext cx="348300" cy="23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Shape 819"/>
          <p:cNvCxnSpPr>
            <a:stCxn id="778" idx="4"/>
          </p:cNvCxnSpPr>
          <p:nvPr/>
        </p:nvCxnSpPr>
        <p:spPr>
          <a:xfrm>
            <a:off x="1213849" y="2873828"/>
            <a:ext cx="165900" cy="2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Shape 820"/>
          <p:cNvCxnSpPr>
            <a:stCxn id="778" idx="4"/>
          </p:cNvCxnSpPr>
          <p:nvPr/>
        </p:nvCxnSpPr>
        <p:spPr>
          <a:xfrm>
            <a:off x="1213849" y="2873828"/>
            <a:ext cx="288000" cy="19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Shape 821"/>
          <p:cNvCxnSpPr>
            <a:stCxn id="811" idx="4"/>
            <a:endCxn id="811" idx="4"/>
          </p:cNvCxnSpPr>
          <p:nvPr/>
        </p:nvCxnSpPr>
        <p:spPr>
          <a:xfrm>
            <a:off x="6494602" y="287382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Shape 822"/>
          <p:cNvCxnSpPr>
            <a:stCxn id="811" idx="4"/>
          </p:cNvCxnSpPr>
          <p:nvPr/>
        </p:nvCxnSpPr>
        <p:spPr>
          <a:xfrm>
            <a:off x="6494602" y="2873828"/>
            <a:ext cx="374400" cy="16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Shape 823"/>
          <p:cNvCxnSpPr>
            <a:stCxn id="811" idx="4"/>
            <a:endCxn id="808" idx="0"/>
          </p:cNvCxnSpPr>
          <p:nvPr/>
        </p:nvCxnSpPr>
        <p:spPr>
          <a:xfrm>
            <a:off x="6494603" y="2873828"/>
            <a:ext cx="0" cy="3456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Shape 824"/>
          <p:cNvCxnSpPr>
            <a:stCxn id="811" idx="4"/>
            <a:endCxn id="808" idx="0"/>
          </p:cNvCxnSpPr>
          <p:nvPr/>
        </p:nvCxnSpPr>
        <p:spPr>
          <a:xfrm>
            <a:off x="6494603" y="2873828"/>
            <a:ext cx="0" cy="3456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Shape 825"/>
          <p:cNvCxnSpPr>
            <a:stCxn id="811" idx="4"/>
          </p:cNvCxnSpPr>
          <p:nvPr/>
        </p:nvCxnSpPr>
        <p:spPr>
          <a:xfrm>
            <a:off x="6494602" y="2873828"/>
            <a:ext cx="197400" cy="1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Shape 826"/>
          <p:cNvCxnSpPr>
            <a:stCxn id="811" idx="4"/>
          </p:cNvCxnSpPr>
          <p:nvPr/>
        </p:nvCxnSpPr>
        <p:spPr>
          <a:xfrm flipH="1">
            <a:off x="5984002" y="2873828"/>
            <a:ext cx="510600" cy="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Shape 827"/>
          <p:cNvCxnSpPr>
            <a:stCxn id="811" idx="4"/>
          </p:cNvCxnSpPr>
          <p:nvPr/>
        </p:nvCxnSpPr>
        <p:spPr>
          <a:xfrm>
            <a:off x="6494602" y="2873828"/>
            <a:ext cx="618900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6" name="Shape 786"/>
          <p:cNvSpPr/>
          <p:nvPr/>
        </p:nvSpPr>
        <p:spPr>
          <a:xfrm>
            <a:off x="2199252" y="2229428"/>
            <a:ext cx="1032299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28" name="Shape 828"/>
          <p:cNvSpPr/>
          <p:nvPr/>
        </p:nvSpPr>
        <p:spPr>
          <a:xfrm>
            <a:off x="7397251" y="5002930"/>
            <a:ext cx="1160700" cy="6444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dirty="0">
                <a:solidFill>
                  <a:srgbClr val="E013FF"/>
                </a:solidFill>
              </a:rPr>
              <a:t>grizes </a:t>
            </a:r>
          </a:p>
        </p:txBody>
      </p:sp>
      <p:sp>
        <p:nvSpPr>
          <p:cNvPr id="829" name="Shape 829"/>
          <p:cNvSpPr/>
          <p:nvPr/>
        </p:nvSpPr>
        <p:spPr>
          <a:xfrm>
            <a:off x="7423651" y="3687158"/>
            <a:ext cx="1107900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30" name="Shape 830"/>
          <p:cNvSpPr/>
          <p:nvPr/>
        </p:nvSpPr>
        <p:spPr>
          <a:xfrm>
            <a:off x="7877402" y="3219485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Shape 831"/>
          <p:cNvCxnSpPr>
            <a:stCxn id="829" idx="0"/>
            <a:endCxn id="830" idx="2"/>
          </p:cNvCxnSpPr>
          <p:nvPr/>
        </p:nvCxnSpPr>
        <p:spPr>
          <a:xfrm rot="10800000">
            <a:off x="7977601" y="3419958"/>
            <a:ext cx="0" cy="26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2" name="Shape 832"/>
          <p:cNvSpPr/>
          <p:nvPr/>
        </p:nvSpPr>
        <p:spPr>
          <a:xfrm>
            <a:off x="7461452" y="2229428"/>
            <a:ext cx="1032299" cy="64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833" name="Shape 833"/>
          <p:cNvCxnSpPr>
            <a:stCxn id="834" idx="2"/>
            <a:endCxn id="832" idx="0"/>
          </p:cNvCxnSpPr>
          <p:nvPr/>
        </p:nvCxnSpPr>
        <p:spPr>
          <a:xfrm>
            <a:off x="7977601" y="1971693"/>
            <a:ext cx="0" cy="25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Shape 834"/>
          <p:cNvSpPr/>
          <p:nvPr/>
        </p:nvSpPr>
        <p:spPr>
          <a:xfrm>
            <a:off x="7877402" y="1771294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5" name="Shape 835"/>
          <p:cNvCxnSpPr>
            <a:stCxn id="832" idx="4"/>
          </p:cNvCxnSpPr>
          <p:nvPr/>
        </p:nvCxnSpPr>
        <p:spPr>
          <a:xfrm>
            <a:off x="7977601" y="2873828"/>
            <a:ext cx="19530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Shape 836"/>
          <p:cNvCxnSpPr>
            <a:stCxn id="832" idx="4"/>
          </p:cNvCxnSpPr>
          <p:nvPr/>
        </p:nvCxnSpPr>
        <p:spPr>
          <a:xfrm>
            <a:off x="7977601" y="2873828"/>
            <a:ext cx="40230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Shape 837"/>
          <p:cNvCxnSpPr>
            <a:stCxn id="832" idx="4"/>
            <a:endCxn id="830" idx="0"/>
          </p:cNvCxnSpPr>
          <p:nvPr/>
        </p:nvCxnSpPr>
        <p:spPr>
          <a:xfrm>
            <a:off x="7977602" y="2873828"/>
            <a:ext cx="0" cy="3456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Shape 838"/>
          <p:cNvCxnSpPr>
            <a:stCxn id="832" idx="4"/>
          </p:cNvCxnSpPr>
          <p:nvPr/>
        </p:nvCxnSpPr>
        <p:spPr>
          <a:xfrm flipH="1">
            <a:off x="7768201" y="2873828"/>
            <a:ext cx="209400" cy="2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Shape 839"/>
          <p:cNvCxnSpPr>
            <a:stCxn id="832" idx="4"/>
          </p:cNvCxnSpPr>
          <p:nvPr/>
        </p:nvCxnSpPr>
        <p:spPr>
          <a:xfrm flipH="1">
            <a:off x="7579501" y="2873828"/>
            <a:ext cx="39810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Shape 840"/>
          <p:cNvCxnSpPr>
            <a:stCxn id="832" idx="4"/>
          </p:cNvCxnSpPr>
          <p:nvPr/>
        </p:nvCxnSpPr>
        <p:spPr>
          <a:xfrm>
            <a:off x="7977601" y="2873828"/>
            <a:ext cx="618900" cy="11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Shape 841"/>
          <p:cNvCxnSpPr>
            <a:stCxn id="829" idx="4"/>
            <a:endCxn id="842" idx="0"/>
          </p:cNvCxnSpPr>
          <p:nvPr/>
        </p:nvCxnSpPr>
        <p:spPr>
          <a:xfrm>
            <a:off x="7977601" y="4331558"/>
            <a:ext cx="1" cy="2348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2" name="Shape 842"/>
          <p:cNvSpPr/>
          <p:nvPr/>
        </p:nvSpPr>
        <p:spPr>
          <a:xfrm>
            <a:off x="7877402" y="4566381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3" name="Shape 843"/>
          <p:cNvCxnSpPr>
            <a:stCxn id="786" idx="4"/>
          </p:cNvCxnSpPr>
          <p:nvPr/>
        </p:nvCxnSpPr>
        <p:spPr>
          <a:xfrm>
            <a:off x="2715401" y="287382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44" name="Shape 844"/>
          <p:cNvCxnSpPr>
            <a:stCxn id="791" idx="2"/>
            <a:endCxn id="782" idx="0"/>
          </p:cNvCxnSpPr>
          <p:nvPr/>
        </p:nvCxnSpPr>
        <p:spPr>
          <a:xfrm flipH="1">
            <a:off x="1213860" y="4766780"/>
            <a:ext cx="1" cy="2361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Shape 845"/>
          <p:cNvCxnSpPr>
            <a:stCxn id="784" idx="2"/>
            <a:endCxn id="780" idx="0"/>
          </p:cNvCxnSpPr>
          <p:nvPr/>
        </p:nvCxnSpPr>
        <p:spPr>
          <a:xfrm flipH="1">
            <a:off x="2715401" y="4766780"/>
            <a:ext cx="1" cy="2361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Shape 846"/>
          <p:cNvCxnSpPr>
            <a:stCxn id="806" idx="2"/>
            <a:endCxn id="804" idx="0"/>
          </p:cNvCxnSpPr>
          <p:nvPr/>
        </p:nvCxnSpPr>
        <p:spPr>
          <a:xfrm flipH="1">
            <a:off x="6494602" y="4766780"/>
            <a:ext cx="1" cy="2361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Shape 847"/>
          <p:cNvCxnSpPr>
            <a:stCxn id="842" idx="2"/>
            <a:endCxn id="828" idx="0"/>
          </p:cNvCxnSpPr>
          <p:nvPr/>
        </p:nvCxnSpPr>
        <p:spPr>
          <a:xfrm flipH="1">
            <a:off x="7977601" y="4766780"/>
            <a:ext cx="1" cy="236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48" name="Shape 848"/>
          <p:cNvCxnSpPr>
            <a:stCxn id="830" idx="0"/>
            <a:endCxn id="793" idx="4"/>
          </p:cNvCxnSpPr>
          <p:nvPr/>
        </p:nvCxnSpPr>
        <p:spPr>
          <a:xfrm flipH="1" flipV="1">
            <a:off x="4720262" y="3022228"/>
            <a:ext cx="3257340" cy="1972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Cloud 2"/>
          <p:cNvSpPr/>
          <p:nvPr/>
        </p:nvSpPr>
        <p:spPr>
          <a:xfrm>
            <a:off x="3661834" y="3220152"/>
            <a:ext cx="1928728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Stem </a:t>
            </a:r>
            <a:r>
              <a:rPr lang="en-US" sz="2200" dirty="0" smtClean="0">
                <a:solidFill>
                  <a:schemeClr val="tx1"/>
                </a:solidFill>
              </a:rPr>
              <a:t>of “</a:t>
            </a:r>
            <a:r>
              <a:rPr lang="en-US" sz="2200" dirty="0">
                <a:solidFill>
                  <a:schemeClr val="tx1"/>
                </a:solidFill>
              </a:rPr>
              <a:t>grey”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7860" y="5853550"/>
            <a:ext cx="821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  <a:t>Separate these 4 words into 4 </a:t>
            </a:r>
            <a:r>
              <a:rPr lang="en-US" sz="2400" dirty="0" err="1" smtClean="0">
                <a:solidFill>
                  <a:srgbClr val="2D5BE5"/>
                </a:solidFill>
                <a:latin typeface="Comic Sans MS"/>
                <a:cs typeface="Comic Sans MS"/>
              </a:rPr>
              <a:t>subproblems</a:t>
            </a:r>
            <a: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  <a:t> as before …</a:t>
            </a:r>
            <a:endParaRPr lang="en-US" sz="2400" dirty="0">
              <a:solidFill>
                <a:srgbClr val="2D5BE5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53</a:t>
            </a:fld>
            <a:endParaRPr lang="en"/>
          </a:p>
        </p:txBody>
      </p:sp>
      <p:sp>
        <p:nvSpPr>
          <p:cNvPr id="856" name="Shape 856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57" name="Shape 857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58" name="Shape 858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60" name="Shape 860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861" name="Shape 861"/>
          <p:cNvCxnSpPr>
            <a:stCxn id="857" idx="4"/>
            <a:endCxn id="862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2" name="Shape 862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Shape 863"/>
          <p:cNvCxnSpPr>
            <a:stCxn id="864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5" name="Shape 865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Shape 866"/>
          <p:cNvCxnSpPr>
            <a:stCxn id="856" idx="4"/>
            <a:endCxn id="867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Shape 868"/>
          <p:cNvCxnSpPr>
            <a:stCxn id="859" idx="4"/>
            <a:endCxn id="869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9" name="Shape 869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Shape 870"/>
          <p:cNvCxnSpPr>
            <a:stCxn id="871" idx="4"/>
            <a:endCxn id="867" idx="0"/>
          </p:cNvCxnSpPr>
          <p:nvPr/>
        </p:nvCxnSpPr>
        <p:spPr>
          <a:xfrm flipH="1">
            <a:off x="1688972" y="3029735"/>
            <a:ext cx="3033921" cy="17342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Shape 872"/>
          <p:cNvCxnSpPr>
            <a:stCxn id="867" idx="2"/>
            <a:endCxn id="859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3" name="Shape 873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Shape 875"/>
          <p:cNvCxnSpPr>
            <a:stCxn id="873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Shape 876"/>
          <p:cNvCxnSpPr>
            <a:stCxn id="874" idx="2"/>
            <a:endCxn id="856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1" name="Shape 871"/>
          <p:cNvSpPr/>
          <p:nvPr/>
        </p:nvSpPr>
        <p:spPr>
          <a:xfrm>
            <a:off x="3852593" y="2088535"/>
            <a:ext cx="1740600" cy="941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877" name="Shape 877"/>
          <p:cNvCxnSpPr>
            <a:stCxn id="857" idx="0"/>
            <a:endCxn id="865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Shape 878"/>
          <p:cNvCxnSpPr>
            <a:stCxn id="871" idx="4"/>
            <a:endCxn id="865" idx="0"/>
          </p:cNvCxnSpPr>
          <p:nvPr/>
        </p:nvCxnSpPr>
        <p:spPr>
          <a:xfrm flipH="1">
            <a:off x="3739933" y="3029735"/>
            <a:ext cx="982960" cy="1761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9" name="Shape 879"/>
          <p:cNvSpPr/>
          <p:nvPr/>
        </p:nvSpPr>
        <p:spPr>
          <a:xfrm>
            <a:off x="4622694" y="1707585"/>
            <a:ext cx="200399" cy="2003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Shape 880"/>
          <p:cNvCxnSpPr>
            <a:stCxn id="879" idx="2"/>
            <a:endCxn id="871" idx="0"/>
          </p:cNvCxnSpPr>
          <p:nvPr/>
        </p:nvCxnSpPr>
        <p:spPr>
          <a:xfrm flipH="1">
            <a:off x="4722893" y="1907984"/>
            <a:ext cx="1" cy="180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1" name="Shape 881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82" name="Shape 882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883" name="Shape 883"/>
          <p:cNvCxnSpPr>
            <a:stCxn id="881" idx="4"/>
            <a:endCxn id="884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4" name="Shape 884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Shape 885"/>
          <p:cNvCxnSpPr>
            <a:stCxn id="864" idx="4"/>
            <a:endCxn id="865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Shape 886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7" name="Shape 887"/>
          <p:cNvCxnSpPr>
            <a:stCxn id="881" idx="0"/>
            <a:endCxn id="886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Shape 888"/>
          <p:cNvCxnSpPr>
            <a:stCxn id="871" idx="4"/>
            <a:endCxn id="886" idx="0"/>
          </p:cNvCxnSpPr>
          <p:nvPr/>
        </p:nvCxnSpPr>
        <p:spPr>
          <a:xfrm>
            <a:off x="4722893" y="3029735"/>
            <a:ext cx="1237235" cy="1761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9" name="Shape 88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890" name="Shape 890"/>
          <p:cNvCxnSpPr>
            <a:stCxn id="891" idx="2"/>
            <a:endCxn id="88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1" name="Shape 89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Shape 892"/>
          <p:cNvCxnSpPr>
            <a:stCxn id="856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Shape 893"/>
          <p:cNvCxnSpPr>
            <a:stCxn id="856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Shape 894"/>
          <p:cNvCxnSpPr>
            <a:stCxn id="856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Shape 895"/>
          <p:cNvCxnSpPr>
            <a:stCxn id="864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Shape 896"/>
          <p:cNvCxnSpPr>
            <a:stCxn id="864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Shape 897"/>
          <p:cNvCxnSpPr>
            <a:stCxn id="856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Shape 898"/>
          <p:cNvCxnSpPr>
            <a:stCxn id="856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Shape 899"/>
          <p:cNvCxnSpPr>
            <a:stCxn id="889" idx="4"/>
            <a:endCxn id="88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Shape 900"/>
          <p:cNvCxnSpPr>
            <a:stCxn id="88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Shape 901"/>
          <p:cNvCxnSpPr>
            <a:stCxn id="889" idx="4"/>
            <a:endCxn id="886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Shape 902"/>
          <p:cNvCxnSpPr>
            <a:stCxn id="88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Shape 903"/>
          <p:cNvCxnSpPr>
            <a:stCxn id="88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Shape 904"/>
          <p:cNvCxnSpPr>
            <a:stCxn id="88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Shape 905"/>
          <p:cNvCxnSpPr>
            <a:stCxn id="88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Shape 864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07" name="Shape 90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08" name="Shape 90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Shape 909"/>
          <p:cNvCxnSpPr>
            <a:stCxn id="907" idx="0"/>
            <a:endCxn id="90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Shape 91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11" name="Shape 911"/>
          <p:cNvCxnSpPr>
            <a:stCxn id="912" idx="2"/>
            <a:endCxn id="91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2" name="Shape 91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Shape 913"/>
          <p:cNvCxnSpPr>
            <a:stCxn id="91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Shape 914"/>
          <p:cNvCxnSpPr>
            <a:stCxn id="91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Shape 915"/>
          <p:cNvCxnSpPr>
            <a:stCxn id="910" idx="4"/>
            <a:endCxn id="90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Shape 916"/>
          <p:cNvCxnSpPr>
            <a:stCxn id="91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Shape 917"/>
          <p:cNvCxnSpPr>
            <a:stCxn id="91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Shape 918"/>
          <p:cNvCxnSpPr>
            <a:stCxn id="91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Shape 919"/>
          <p:cNvCxnSpPr>
            <a:stCxn id="907" idx="4"/>
            <a:endCxn id="92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0" name="Shape 92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Shape 921"/>
          <p:cNvCxnSpPr>
            <a:stCxn id="864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2" name="Shape 922"/>
          <p:cNvCxnSpPr>
            <a:stCxn id="869" idx="2"/>
            <a:endCxn id="860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Shape 923"/>
          <p:cNvCxnSpPr>
            <a:stCxn id="862" idx="2"/>
            <a:endCxn id="858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Shape 924"/>
          <p:cNvCxnSpPr>
            <a:stCxn id="884" idx="2"/>
            <a:endCxn id="882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Shape 925"/>
          <p:cNvCxnSpPr>
            <a:stCxn id="920" idx="2"/>
            <a:endCxn id="90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6" name="Shape 926"/>
          <p:cNvCxnSpPr>
            <a:stCxn id="908" idx="0"/>
            <a:endCxn id="871" idx="4"/>
          </p:cNvCxnSpPr>
          <p:nvPr/>
        </p:nvCxnSpPr>
        <p:spPr>
          <a:xfrm flipH="1" flipV="1">
            <a:off x="4722893" y="3029735"/>
            <a:ext cx="3447266" cy="1761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5" name="Straight Arrow Connector 74"/>
          <p:cNvCxnSpPr/>
          <p:nvPr/>
        </p:nvCxnSpPr>
        <p:spPr>
          <a:xfrm flipV="1">
            <a:off x="2397167" y="3467099"/>
            <a:ext cx="1030858" cy="648757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127740" y="3467099"/>
            <a:ext cx="494954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270504" y="3467099"/>
            <a:ext cx="527478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212418" y="3534835"/>
            <a:ext cx="846715" cy="47519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6" name="Shape 90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71698" y="716098"/>
            <a:ext cx="6099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  <a:t>Redraw the graph to focus on the stem …</a:t>
            </a:r>
            <a:endParaRPr lang="en-US" sz="2400" dirty="0">
              <a:solidFill>
                <a:srgbClr val="2D5BE5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54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</a:pPr>
            <a:r>
              <a:rPr lang="en-US" dirty="0">
                <a:solidFill>
                  <a:srgbClr val="E013FF"/>
                </a:solidFill>
              </a:rPr>
              <a:t>gris</a:t>
            </a:r>
            <a:endParaRPr b="1"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endParaRPr lang="en" sz="2000" b="1" dirty="0">
              <a:solidFill>
                <a:srgbClr val="FF0000"/>
              </a:solidFill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endParaRPr lang="en" sz="2000" b="1" dirty="0">
              <a:solidFill>
                <a:srgbClr val="FF0000"/>
              </a:solidFill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endParaRPr lang="en" sz="2000" b="1" dirty="0">
              <a:solidFill>
                <a:srgbClr val="FF0000"/>
              </a:solidFill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10578" y="716098"/>
            <a:ext cx="5188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  <a:t>Separate into 4 </a:t>
            </a:r>
            <a:r>
              <a:rPr lang="en-US" sz="2400" dirty="0" err="1" smtClean="0">
                <a:solidFill>
                  <a:srgbClr val="2D5BE5"/>
                </a:solidFill>
                <a:latin typeface="Comic Sans MS"/>
                <a:cs typeface="Comic Sans MS"/>
              </a:rPr>
              <a:t>subproblems</a:t>
            </a:r>
            <a: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  <a:t> – </a:t>
            </a:r>
            <a:b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</a:br>
            <a: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  <a:t>each gets its </a:t>
            </a:r>
            <a:r>
              <a:rPr lang="en-US" sz="2400" i="1" dirty="0" smtClean="0">
                <a:solidFill>
                  <a:srgbClr val="2D5BE5"/>
                </a:solidFill>
                <a:latin typeface="Comic Sans MS"/>
                <a:cs typeface="Comic Sans MS"/>
              </a:rPr>
              <a:t>own copy</a:t>
            </a:r>
            <a:r>
              <a:rPr lang="en-US" sz="2400" dirty="0" smtClean="0">
                <a:solidFill>
                  <a:srgbClr val="2D5BE5"/>
                </a:solidFill>
                <a:latin typeface="Comic Sans MS"/>
                <a:cs typeface="Comic Sans MS"/>
              </a:rPr>
              <a:t> of the stem</a:t>
            </a:r>
            <a:endParaRPr lang="en-US" sz="2400" dirty="0">
              <a:solidFill>
                <a:srgbClr val="2D5BE5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37001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55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lang="en" sz="2000" b="1" i="0" u="none" strike="noStrike" cap="none" baseline="0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 smtClean="0">
                <a:solidFill>
                  <a:srgbClr val="008000"/>
                </a:solidFill>
              </a:rPr>
              <a:t>ε</a:t>
            </a:r>
            <a:endParaRPr lang="en" sz="2000" b="1" dirty="0">
              <a:solidFill>
                <a:srgbClr val="008000"/>
              </a:solidFill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 smtClean="0">
                <a:solidFill>
                  <a:srgbClr val="008000"/>
                </a:solidFill>
              </a:rPr>
              <a:t>ε</a:t>
            </a:r>
            <a:endParaRPr lang="en" sz="2000" b="1" dirty="0">
              <a:solidFill>
                <a:srgbClr val="008000"/>
              </a:solidFill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2000" b="1" dirty="0" smtClean="0">
                <a:solidFill>
                  <a:srgbClr val="008000"/>
                </a:solidFill>
              </a:rPr>
              <a:t>ε</a:t>
            </a:r>
            <a:endParaRPr lang="en" sz="2000" b="1" dirty="0">
              <a:solidFill>
                <a:srgbClr val="008000"/>
              </a:solidFill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{ 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Iteration: 1</a:t>
            </a: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71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56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lang="en" sz="2000" b="1" i="0" u="none" strike="noStrike" cap="none" baseline="0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features: 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{ 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71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57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gri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features: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r>
              <a:rPr lang="hr-HR" sz="2000" dirty="0" smtClean="0">
                <a:solidFill>
                  <a:srgbClr val="FF0000"/>
                </a:solidFill>
              </a:rPr>
              <a:t>s</a:t>
            </a:r>
            <a:r>
              <a:rPr lang="hr-HR" sz="2000" dirty="0">
                <a:solidFill>
                  <a:srgbClr val="FF0000"/>
                </a:solidFill>
              </a:rPr>
              <a:t>, z, is, iz, s</a:t>
            </a:r>
            <a:r>
              <a:rPr lang="hr-HR" sz="2000" dirty="0" smtClean="0">
                <a:solidFill>
                  <a:srgbClr val="FF0000"/>
                </a:solidFill>
              </a:rPr>
              <a:t>$, </a:t>
            </a:r>
            <a:r>
              <a:rPr lang="hr-HR" sz="2000" dirty="0">
                <a:solidFill>
                  <a:srgbClr val="FF0000"/>
                </a:solidFill>
              </a:rPr>
              <a:t>z</a:t>
            </a:r>
            <a:r>
              <a:rPr lang="hr-HR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50599" y="3008858"/>
            <a:ext cx="1142945" cy="616576"/>
            <a:chOff x="2202886" y="1223818"/>
            <a:chExt cx="1142945" cy="616576"/>
          </a:xfrm>
        </p:grpSpPr>
        <p:pic>
          <p:nvPicPr>
            <p:cNvPr id="2" name="Picture 1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359" y="1223818"/>
              <a:ext cx="381545" cy="308288"/>
            </a:xfrm>
            <a:prstGeom prst="rect">
              <a:avLst/>
            </a:prstGeom>
          </p:spPr>
        </p:pic>
        <p:pic>
          <p:nvPicPr>
            <p:cNvPr id="95" name="Picture 94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4020" y="1223818"/>
              <a:ext cx="381545" cy="308288"/>
            </a:xfrm>
            <a:prstGeom prst="rect">
              <a:avLst/>
            </a:prstGeom>
          </p:spPr>
        </p:pic>
        <p:pic>
          <p:nvPicPr>
            <p:cNvPr id="96" name="Picture 95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286" y="1223818"/>
              <a:ext cx="381545" cy="308288"/>
            </a:xfrm>
            <a:prstGeom prst="rect">
              <a:avLst/>
            </a:prstGeom>
          </p:spPr>
        </p:pic>
        <p:pic>
          <p:nvPicPr>
            <p:cNvPr id="97" name="Picture 96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525" y="1532106"/>
              <a:ext cx="381545" cy="308288"/>
            </a:xfrm>
            <a:prstGeom prst="rect">
              <a:avLst/>
            </a:prstGeom>
          </p:spPr>
        </p:pic>
        <p:pic>
          <p:nvPicPr>
            <p:cNvPr id="98" name="Picture 97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703" y="1532106"/>
              <a:ext cx="381545" cy="308288"/>
            </a:xfrm>
            <a:prstGeom prst="rect">
              <a:avLst/>
            </a:prstGeom>
          </p:spPr>
        </p:pic>
        <p:pic>
          <p:nvPicPr>
            <p:cNvPr id="99" name="Picture 98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886" y="1532106"/>
              <a:ext cx="381545" cy="30828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681945" y="3548493"/>
            <a:ext cx="1062981" cy="656973"/>
            <a:chOff x="3457777" y="1258460"/>
            <a:chExt cx="1062981" cy="656973"/>
          </a:xfrm>
        </p:grpSpPr>
        <p:pic>
          <p:nvPicPr>
            <p:cNvPr id="6" name="Picture 5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777" y="1258460"/>
              <a:ext cx="384500" cy="354461"/>
            </a:xfrm>
            <a:prstGeom prst="rect">
              <a:avLst/>
            </a:prstGeom>
          </p:spPr>
        </p:pic>
        <p:pic>
          <p:nvPicPr>
            <p:cNvPr id="118" name="Picture 117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074" y="1258460"/>
              <a:ext cx="384500" cy="354461"/>
            </a:xfrm>
            <a:prstGeom prst="rect">
              <a:avLst/>
            </a:prstGeom>
          </p:spPr>
        </p:pic>
        <p:pic>
          <p:nvPicPr>
            <p:cNvPr id="119" name="Picture 118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623" y="1258460"/>
              <a:ext cx="384500" cy="354461"/>
            </a:xfrm>
            <a:prstGeom prst="rect">
              <a:avLst/>
            </a:prstGeom>
          </p:spPr>
        </p:pic>
        <p:pic>
          <p:nvPicPr>
            <p:cNvPr id="120" name="Picture 119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777" y="1560972"/>
              <a:ext cx="384500" cy="354461"/>
            </a:xfrm>
            <a:prstGeom prst="rect">
              <a:avLst/>
            </a:prstGeom>
          </p:spPr>
        </p:pic>
        <p:pic>
          <p:nvPicPr>
            <p:cNvPr id="121" name="Picture 120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951" y="1560972"/>
              <a:ext cx="384500" cy="354461"/>
            </a:xfrm>
            <a:prstGeom prst="rect">
              <a:avLst/>
            </a:prstGeom>
          </p:spPr>
        </p:pic>
        <p:pic>
          <p:nvPicPr>
            <p:cNvPr id="122" name="Picture 121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258" y="1560972"/>
              <a:ext cx="384500" cy="35446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367115" y="3654884"/>
            <a:ext cx="1143987" cy="684096"/>
            <a:chOff x="4614296" y="1223815"/>
            <a:chExt cx="1143987" cy="684096"/>
          </a:xfrm>
        </p:grpSpPr>
        <p:pic>
          <p:nvPicPr>
            <p:cNvPr id="16" name="Picture 15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223815"/>
              <a:ext cx="403869" cy="366006"/>
            </a:xfrm>
            <a:prstGeom prst="rect">
              <a:avLst/>
            </a:prstGeom>
          </p:spPr>
        </p:pic>
        <p:pic>
          <p:nvPicPr>
            <p:cNvPr id="123" name="Picture 122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121" y="1223815"/>
              <a:ext cx="403869" cy="366006"/>
            </a:xfrm>
            <a:prstGeom prst="rect">
              <a:avLst/>
            </a:prstGeom>
          </p:spPr>
        </p:pic>
        <p:pic>
          <p:nvPicPr>
            <p:cNvPr id="124" name="Picture 123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4414" y="1223815"/>
              <a:ext cx="403869" cy="366006"/>
            </a:xfrm>
            <a:prstGeom prst="rect">
              <a:avLst/>
            </a:prstGeom>
          </p:spPr>
        </p:pic>
        <p:pic>
          <p:nvPicPr>
            <p:cNvPr id="125" name="Picture 124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296" y="1541905"/>
              <a:ext cx="403869" cy="366006"/>
            </a:xfrm>
            <a:prstGeom prst="rect">
              <a:avLst/>
            </a:prstGeom>
          </p:spPr>
        </p:pic>
        <p:pic>
          <p:nvPicPr>
            <p:cNvPr id="126" name="Picture 125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567" y="1541905"/>
              <a:ext cx="403869" cy="366006"/>
            </a:xfrm>
            <a:prstGeom prst="rect">
              <a:avLst/>
            </a:prstGeom>
          </p:spPr>
        </p:pic>
        <p:pic>
          <p:nvPicPr>
            <p:cNvPr id="127" name="Picture 126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303" y="1541905"/>
              <a:ext cx="403869" cy="36600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077360" y="3516046"/>
            <a:ext cx="934783" cy="518628"/>
            <a:chOff x="5433698" y="1369546"/>
            <a:chExt cx="934783" cy="518628"/>
          </a:xfrm>
        </p:grpSpPr>
        <p:pic>
          <p:nvPicPr>
            <p:cNvPr id="20" name="Picture 19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3494" y="1369546"/>
              <a:ext cx="309877" cy="263880"/>
            </a:xfrm>
            <a:prstGeom prst="rect">
              <a:avLst/>
            </a:prstGeom>
          </p:spPr>
        </p:pic>
        <p:pic>
          <p:nvPicPr>
            <p:cNvPr id="131" name="Picture 130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958" y="1369546"/>
              <a:ext cx="309877" cy="263880"/>
            </a:xfrm>
            <a:prstGeom prst="rect">
              <a:avLst/>
            </a:prstGeom>
          </p:spPr>
        </p:pic>
        <p:pic>
          <p:nvPicPr>
            <p:cNvPr id="132" name="Picture 131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604" y="1369546"/>
              <a:ext cx="309877" cy="263880"/>
            </a:xfrm>
            <a:prstGeom prst="rect">
              <a:avLst/>
            </a:prstGeom>
          </p:spPr>
        </p:pic>
        <p:pic>
          <p:nvPicPr>
            <p:cNvPr id="133" name="Picture 132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698" y="1624294"/>
              <a:ext cx="309877" cy="263880"/>
            </a:xfrm>
            <a:prstGeom prst="rect">
              <a:avLst/>
            </a:prstGeom>
          </p:spPr>
        </p:pic>
        <p:pic>
          <p:nvPicPr>
            <p:cNvPr id="134" name="Picture 133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818" y="1624294"/>
              <a:ext cx="309877" cy="263880"/>
            </a:xfrm>
            <a:prstGeom prst="rect">
              <a:avLst/>
            </a:prstGeom>
          </p:spPr>
        </p:pic>
        <p:pic>
          <p:nvPicPr>
            <p:cNvPr id="135" name="Picture 134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233" y="1624294"/>
              <a:ext cx="309877" cy="263880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492268" y="2301471"/>
            <a:ext cx="209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833D1"/>
                </a:solidFill>
              </a:rPr>
              <a:t>Feature weights (dual variable)</a:t>
            </a:r>
            <a:endParaRPr lang="en-US" sz="2000" dirty="0">
              <a:solidFill>
                <a:srgbClr val="283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71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58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gri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zo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features: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hr-HR" sz="2000" dirty="0">
                <a:solidFill>
                  <a:srgbClr val="0000FF"/>
                </a:solidFill>
              </a:rPr>
              <a:t>z</a:t>
            </a:r>
            <a:r>
              <a:rPr lang="hr-HR" sz="2000" dirty="0" smtClean="0">
                <a:solidFill>
                  <a:srgbClr val="0000FF"/>
                </a:solidFill>
              </a:rPr>
              <a:t>$,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zo</a:t>
            </a:r>
            <a:r>
              <a:rPr lang="en-US" sz="2000" dirty="0">
                <a:solidFill>
                  <a:srgbClr val="FF0000"/>
                </a:solidFill>
              </a:rPr>
              <a:t>, o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92268" y="2301471"/>
            <a:ext cx="6557625" cy="2454201"/>
            <a:chOff x="492268" y="2301471"/>
            <a:chExt cx="6557625" cy="2454201"/>
          </a:xfrm>
        </p:grpSpPr>
        <p:grpSp>
          <p:nvGrpSpPr>
            <p:cNvPr id="95" name="Group 94"/>
            <p:cNvGrpSpPr/>
            <p:nvPr/>
          </p:nvGrpSpPr>
          <p:grpSpPr>
            <a:xfrm>
              <a:off x="1060993" y="3065298"/>
              <a:ext cx="1142945" cy="616576"/>
              <a:chOff x="2202886" y="1223818"/>
              <a:chExt cx="1142945" cy="616576"/>
            </a:xfrm>
          </p:grpSpPr>
          <p:pic>
            <p:nvPicPr>
              <p:cNvPr id="96" name="Picture 9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9359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97" name="Picture 96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020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98" name="Picture 97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286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99" name="Picture 98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25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00" name="Picture 99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03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01" name="Picture 100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886" y="1532106"/>
                <a:ext cx="381545" cy="308288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2629552" y="3522705"/>
              <a:ext cx="1062981" cy="656973"/>
              <a:chOff x="3457777" y="1258460"/>
              <a:chExt cx="1062981" cy="656973"/>
            </a:xfrm>
          </p:grpSpPr>
          <p:pic>
            <p:nvPicPr>
              <p:cNvPr id="104" name="Picture 103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05" name="Picture 104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074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06" name="Picture 10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1623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07" name="Picture 10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08" name="Picture 10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951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09" name="Picture 108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258" y="1560972"/>
                <a:ext cx="384500" cy="354461"/>
              </a:xfrm>
              <a:prstGeom prst="rect">
                <a:avLst/>
              </a:prstGeom>
            </p:spPr>
          </p:pic>
        </p:grpSp>
        <p:grpSp>
          <p:nvGrpSpPr>
            <p:cNvPr id="110" name="Group 109"/>
            <p:cNvGrpSpPr/>
            <p:nvPr/>
          </p:nvGrpSpPr>
          <p:grpSpPr>
            <a:xfrm>
              <a:off x="4324478" y="3711864"/>
              <a:ext cx="1143987" cy="684096"/>
              <a:chOff x="4614296" y="1223815"/>
              <a:chExt cx="1143987" cy="684096"/>
            </a:xfrm>
          </p:grpSpPr>
          <p:pic>
            <p:nvPicPr>
              <p:cNvPr id="111" name="Picture 110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12" name="Picture 111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121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13" name="Picture 11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4414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14" name="Picture 113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296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18" name="Picture 117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567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19" name="Picture 118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303" y="1541905"/>
                <a:ext cx="403869" cy="366006"/>
              </a:xfrm>
              <a:prstGeom prst="rect">
                <a:avLst/>
              </a:prstGeom>
            </p:spPr>
          </p:pic>
        </p:grpSp>
        <p:grpSp>
          <p:nvGrpSpPr>
            <p:cNvPr id="120" name="Group 119"/>
            <p:cNvGrpSpPr/>
            <p:nvPr/>
          </p:nvGrpSpPr>
          <p:grpSpPr>
            <a:xfrm>
              <a:off x="6115110" y="3535284"/>
              <a:ext cx="934783" cy="518628"/>
              <a:chOff x="5433698" y="1369546"/>
              <a:chExt cx="934783" cy="518628"/>
            </a:xfrm>
          </p:grpSpPr>
          <p:pic>
            <p:nvPicPr>
              <p:cNvPr id="121" name="Picture 12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349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22" name="Picture 121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958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23" name="Picture 122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0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24" name="Picture 123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69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25" name="Picture 124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81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26" name="Picture 12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233" y="1624294"/>
                <a:ext cx="309877" cy="263880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832713" y="3716509"/>
              <a:ext cx="1047578" cy="318695"/>
              <a:chOff x="913528" y="3624149"/>
              <a:chExt cx="1047578" cy="318695"/>
            </a:xfrm>
          </p:grpSpPr>
          <p:pic>
            <p:nvPicPr>
              <p:cNvPr id="2" name="Picture 1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528" y="3633281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56" name="Picture 15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003" y="3624149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57" name="Picture 156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123" y="3649554"/>
                <a:ext cx="362983" cy="29329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2674084" y="4156730"/>
              <a:ext cx="1031222" cy="362106"/>
              <a:chOff x="2674084" y="4156730"/>
              <a:chExt cx="1031222" cy="362106"/>
            </a:xfrm>
          </p:grpSpPr>
          <p:pic>
            <p:nvPicPr>
              <p:cNvPr id="6" name="Picture 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084" y="4179088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158" name="Picture 15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64" y="4156730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159" name="Picture 158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6766" y="4161614"/>
                <a:ext cx="368540" cy="339748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396270" y="4368434"/>
              <a:ext cx="1077153" cy="387238"/>
              <a:chOff x="4419360" y="4287619"/>
              <a:chExt cx="1077153" cy="387238"/>
            </a:xfrm>
          </p:grpSpPr>
          <p:pic>
            <p:nvPicPr>
              <p:cNvPr id="8" name="Picture 7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240" y="4287619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162" name="Picture 161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360" y="4304860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163" name="Picture 16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818" y="4294964"/>
                <a:ext cx="408273" cy="369997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985073" y="4067940"/>
              <a:ext cx="898823" cy="277404"/>
              <a:chOff x="6054343" y="4010215"/>
              <a:chExt cx="898823" cy="277404"/>
            </a:xfrm>
          </p:grpSpPr>
          <p:pic>
            <p:nvPicPr>
              <p:cNvPr id="11" name="Picture 1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015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166" name="Picture 16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343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167" name="Picture 166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168" y="4010215"/>
                <a:ext cx="324151" cy="276035"/>
              </a:xfrm>
              <a:prstGeom prst="rect">
                <a:avLst/>
              </a:prstGeom>
            </p:spPr>
          </p:pic>
        </p:grpSp>
        <p:sp>
          <p:nvSpPr>
            <p:cNvPr id="172" name="TextBox 171"/>
            <p:cNvSpPr txBox="1"/>
            <p:nvPr/>
          </p:nvSpPr>
          <p:spPr>
            <a:xfrm>
              <a:off x="492268" y="2301471"/>
              <a:ext cx="20924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833D1"/>
                  </a:solidFill>
                </a:rPr>
                <a:t>Feature weights (dual variable)</a:t>
              </a:r>
              <a:endParaRPr lang="en-US" sz="2000" dirty="0">
                <a:solidFill>
                  <a:srgbClr val="2833D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690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59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gri</a:t>
            </a: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" sz="2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zo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features: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hr-HR" sz="2000" dirty="0">
                <a:solidFill>
                  <a:srgbClr val="0000FF"/>
                </a:solidFill>
              </a:rPr>
              <a:t>z</a:t>
            </a:r>
            <a:r>
              <a:rPr lang="hr-HR" sz="2000" dirty="0" smtClean="0">
                <a:solidFill>
                  <a:srgbClr val="0000FF"/>
                </a:solidFill>
              </a:rPr>
              <a:t>$,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zo</a:t>
            </a:r>
            <a:r>
              <a:rPr lang="en-US" sz="2000" dirty="0">
                <a:solidFill>
                  <a:srgbClr val="0000FF"/>
                </a:solidFill>
              </a:rPr>
              <a:t>, o</a:t>
            </a:r>
            <a:r>
              <a:rPr lang="en-US" sz="2000" dirty="0" smtClean="0">
                <a:solidFill>
                  <a:srgbClr val="0000FF"/>
                </a:solidFill>
              </a:rPr>
              <a:t>$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35333" y="1727965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13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120966" y="1085273"/>
            <a:ext cx="45719" cy="57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120966" y="1260763"/>
            <a:ext cx="45719" cy="57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20966" y="1459343"/>
            <a:ext cx="45719" cy="57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92268" y="2301471"/>
            <a:ext cx="209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833D1"/>
                </a:solidFill>
              </a:rPr>
              <a:t>Feature weights (dual variable)</a:t>
            </a:r>
            <a:endParaRPr lang="en-US" sz="2000" dirty="0">
              <a:solidFill>
                <a:srgbClr val="2833D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988" y="3065298"/>
            <a:ext cx="1371225" cy="969906"/>
            <a:chOff x="832713" y="3065298"/>
            <a:chExt cx="1371225" cy="969906"/>
          </a:xfrm>
        </p:grpSpPr>
        <p:grpSp>
          <p:nvGrpSpPr>
            <p:cNvPr id="194" name="Group 193"/>
            <p:cNvGrpSpPr/>
            <p:nvPr/>
          </p:nvGrpSpPr>
          <p:grpSpPr>
            <a:xfrm>
              <a:off x="1060993" y="3065298"/>
              <a:ext cx="1142945" cy="616576"/>
              <a:chOff x="2202886" y="1223818"/>
              <a:chExt cx="1142945" cy="616576"/>
            </a:xfrm>
          </p:grpSpPr>
          <p:pic>
            <p:nvPicPr>
              <p:cNvPr id="195" name="Picture 194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9359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6" name="Picture 19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020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7" name="Picture 196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286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8" name="Picture 197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25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9" name="Picture 198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03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00" name="Picture 199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886" y="1532106"/>
                <a:ext cx="381545" cy="308288"/>
              </a:xfrm>
              <a:prstGeom prst="rect">
                <a:avLst/>
              </a:prstGeom>
            </p:spPr>
          </p:pic>
        </p:grpSp>
        <p:grpSp>
          <p:nvGrpSpPr>
            <p:cNvPr id="222" name="Group 221"/>
            <p:cNvGrpSpPr/>
            <p:nvPr/>
          </p:nvGrpSpPr>
          <p:grpSpPr>
            <a:xfrm>
              <a:off x="832713" y="3716509"/>
              <a:ext cx="1047578" cy="318695"/>
              <a:chOff x="913528" y="3624149"/>
              <a:chExt cx="1047578" cy="318695"/>
            </a:xfrm>
          </p:grpSpPr>
          <p:pic>
            <p:nvPicPr>
              <p:cNvPr id="223" name="Picture 222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528" y="3633281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224" name="Picture 223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003" y="3624149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225" name="Picture 224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123" y="3649554"/>
                <a:ext cx="362983" cy="29329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2606462" y="3545795"/>
            <a:ext cx="1075754" cy="996131"/>
            <a:chOff x="2629552" y="3522705"/>
            <a:chExt cx="1075754" cy="996131"/>
          </a:xfrm>
        </p:grpSpPr>
        <p:grpSp>
          <p:nvGrpSpPr>
            <p:cNvPr id="201" name="Group 200"/>
            <p:cNvGrpSpPr/>
            <p:nvPr/>
          </p:nvGrpSpPr>
          <p:grpSpPr>
            <a:xfrm>
              <a:off x="2629552" y="3522705"/>
              <a:ext cx="1062981" cy="656973"/>
              <a:chOff x="3457777" y="1258460"/>
              <a:chExt cx="1062981" cy="656973"/>
            </a:xfrm>
          </p:grpSpPr>
          <p:pic>
            <p:nvPicPr>
              <p:cNvPr id="202" name="Picture 201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3" name="Picture 202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074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4" name="Picture 203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1623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5" name="Picture 204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6" name="Picture 20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951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7" name="Picture 20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258" y="1560972"/>
                <a:ext cx="384500" cy="354461"/>
              </a:xfrm>
              <a:prstGeom prst="rect">
                <a:avLst/>
              </a:prstGeom>
            </p:spPr>
          </p:pic>
        </p:grpSp>
        <p:grpSp>
          <p:nvGrpSpPr>
            <p:cNvPr id="226" name="Group 225"/>
            <p:cNvGrpSpPr/>
            <p:nvPr/>
          </p:nvGrpSpPr>
          <p:grpSpPr>
            <a:xfrm>
              <a:off x="2674084" y="4156730"/>
              <a:ext cx="1031222" cy="362106"/>
              <a:chOff x="2674084" y="4156730"/>
              <a:chExt cx="1031222" cy="362106"/>
            </a:xfrm>
          </p:grpSpPr>
          <p:pic>
            <p:nvPicPr>
              <p:cNvPr id="227" name="Picture 22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084" y="4179088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28" name="Picture 22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64" y="4156730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29" name="Picture 228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6766" y="4161614"/>
                <a:ext cx="368540" cy="339748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4359113" y="3711864"/>
            <a:ext cx="1148945" cy="1043808"/>
            <a:chOff x="4324478" y="3711864"/>
            <a:chExt cx="1148945" cy="1043808"/>
          </a:xfrm>
        </p:grpSpPr>
        <p:grpSp>
          <p:nvGrpSpPr>
            <p:cNvPr id="208" name="Group 207"/>
            <p:cNvGrpSpPr/>
            <p:nvPr/>
          </p:nvGrpSpPr>
          <p:grpSpPr>
            <a:xfrm>
              <a:off x="4324478" y="3711864"/>
              <a:ext cx="1143987" cy="684096"/>
              <a:chOff x="4614296" y="1223815"/>
              <a:chExt cx="1143987" cy="684096"/>
            </a:xfrm>
          </p:grpSpPr>
          <p:pic>
            <p:nvPicPr>
              <p:cNvPr id="209" name="Picture 208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0" name="Picture 209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121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1" name="Picture 210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4414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2" name="Picture 211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296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3" name="Picture 21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567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4" name="Picture 213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303" y="1541905"/>
                <a:ext cx="403869" cy="366006"/>
              </a:xfrm>
              <a:prstGeom prst="rect">
                <a:avLst/>
              </a:prstGeom>
            </p:spPr>
          </p:pic>
        </p:grpSp>
        <p:grpSp>
          <p:nvGrpSpPr>
            <p:cNvPr id="230" name="Group 229"/>
            <p:cNvGrpSpPr/>
            <p:nvPr/>
          </p:nvGrpSpPr>
          <p:grpSpPr>
            <a:xfrm>
              <a:off x="4396270" y="4368434"/>
              <a:ext cx="1077153" cy="387238"/>
              <a:chOff x="4419360" y="4287619"/>
              <a:chExt cx="1077153" cy="387238"/>
            </a:xfrm>
          </p:grpSpPr>
          <p:pic>
            <p:nvPicPr>
              <p:cNvPr id="231" name="Picture 230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240" y="4287619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32" name="Picture 231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360" y="4304860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33" name="Picture 23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818" y="4294964"/>
                <a:ext cx="408273" cy="36999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6019708" y="3569919"/>
            <a:ext cx="1064820" cy="810060"/>
            <a:chOff x="5985073" y="3535284"/>
            <a:chExt cx="1064820" cy="810060"/>
          </a:xfrm>
        </p:grpSpPr>
        <p:grpSp>
          <p:nvGrpSpPr>
            <p:cNvPr id="215" name="Group 214"/>
            <p:cNvGrpSpPr/>
            <p:nvPr/>
          </p:nvGrpSpPr>
          <p:grpSpPr>
            <a:xfrm>
              <a:off x="6115110" y="3535284"/>
              <a:ext cx="934783" cy="518628"/>
              <a:chOff x="5433698" y="1369546"/>
              <a:chExt cx="934783" cy="518628"/>
            </a:xfrm>
          </p:grpSpPr>
          <p:pic>
            <p:nvPicPr>
              <p:cNvPr id="216" name="Picture 21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349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17" name="Picture 216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958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18" name="Picture 217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0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19" name="Picture 218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69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20" name="Picture 219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81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21" name="Picture 22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233" y="1624294"/>
                <a:ext cx="309877" cy="263880"/>
              </a:xfrm>
              <a:prstGeom prst="rect">
                <a:avLst/>
              </a:prstGeom>
            </p:spPr>
          </p:pic>
        </p:grpSp>
        <p:grpSp>
          <p:nvGrpSpPr>
            <p:cNvPr id="234" name="Group 233"/>
            <p:cNvGrpSpPr/>
            <p:nvPr/>
          </p:nvGrpSpPr>
          <p:grpSpPr>
            <a:xfrm>
              <a:off x="5985073" y="4067940"/>
              <a:ext cx="898823" cy="277404"/>
              <a:chOff x="6054343" y="4010215"/>
              <a:chExt cx="898823" cy="277404"/>
            </a:xfrm>
          </p:grpSpPr>
          <p:pic>
            <p:nvPicPr>
              <p:cNvPr id="235" name="Picture 234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015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36" name="Picture 23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343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37" name="Picture 236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168" y="4010215"/>
                <a:ext cx="324151" cy="2760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874046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Matrix Completion: Collaborative Filtering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319512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713563" y="341057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41057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66" y="3728136"/>
            <a:ext cx="386873" cy="38687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66" y="4063849"/>
            <a:ext cx="386873" cy="38687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66" y="4394598"/>
            <a:ext cx="386873" cy="38687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10" y="4748816"/>
            <a:ext cx="386873" cy="38687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10" y="5084529"/>
            <a:ext cx="386873" cy="3868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94890"/>
            <a:ext cx="2133600" cy="365125"/>
          </a:xfrm>
        </p:spPr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00860" y="5593870"/>
            <a:ext cx="2733441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000" kern="1200" dirty="0" smtClean="0">
                <a:solidFill>
                  <a:prstClr val="black"/>
                </a:solidFill>
                <a:latin typeface="Comic Sans MS"/>
                <a:ea typeface="ＭＳ Ｐゴシック" charset="0"/>
                <a:cs typeface="Comic Sans MS"/>
              </a:rPr>
              <a:t>Prediction!</a:t>
            </a:r>
            <a:endParaRPr lang="en-US" sz="4000" kern="1200" dirty="0">
              <a:solidFill>
                <a:prstClr val="black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71837" y="4677572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 smtClean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59</a:t>
            </a:r>
            <a:endParaRPr lang="en-US" sz="2200" b="1" kern="1200" dirty="0">
              <a:solidFill>
                <a:srgbClr val="660075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64407" y="4704802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 smtClean="0">
                <a:solidFill>
                  <a:srgbClr val="E113FF"/>
                </a:solidFill>
                <a:latin typeface="Calibri" charset="0"/>
                <a:ea typeface="ＭＳ Ｐゴシック" charset="0"/>
                <a:cs typeface="ＭＳ Ｐゴシック" charset="0"/>
              </a:rPr>
              <a:t>-80</a:t>
            </a:r>
            <a:endParaRPr lang="en-US" sz="2200" b="1" kern="1200" dirty="0">
              <a:solidFill>
                <a:srgbClr val="E113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5280" y="5049666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 smtClean="0">
                <a:solidFill>
                  <a:srgbClr val="E113FF"/>
                </a:solidFill>
                <a:latin typeface="Calibri" charset="0"/>
                <a:ea typeface="ＭＳ Ｐゴシック" charset="0"/>
                <a:cs typeface="ＭＳ Ｐゴシック" charset="0"/>
              </a:rPr>
              <a:t>6</a:t>
            </a:r>
            <a:endParaRPr lang="en-US" sz="2200" b="1" kern="1200" dirty="0">
              <a:solidFill>
                <a:srgbClr val="E113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98814" y="505022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kern="1200" dirty="0" smtClean="0">
                <a:solidFill>
                  <a:srgbClr val="E113FF"/>
                </a:solidFill>
                <a:latin typeface="Calibri" charset="0"/>
                <a:ea typeface="ＭＳ Ｐゴシック" charset="0"/>
                <a:cs typeface="ＭＳ Ｐゴシック" charset="0"/>
              </a:rPr>
              <a:t>46</a:t>
            </a:r>
            <a:endParaRPr lang="en-US" sz="2200" b="1" kern="1200" dirty="0">
              <a:solidFill>
                <a:srgbClr val="E113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85463" y="3657672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72287" y="366873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50781" y="3673357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98814" y="366929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85463" y="4014199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-36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72287" y="402526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67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0781" y="402988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77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8814" y="402582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85463" y="43505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-24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72287" y="436165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61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50781" y="436626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74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98814" y="436220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85913" y="47001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-79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12440" y="4700741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-41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463" y="5038599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-52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64407" y="5054284"/>
            <a:ext cx="55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660075">
                    <a:lumMod val="40000"/>
                    <a:lumOff val="6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-39</a:t>
            </a:r>
            <a:endParaRPr lang="en-US" sz="2200" kern="1200" dirty="0">
              <a:solidFill>
                <a:srgbClr val="660075">
                  <a:lumMod val="40000"/>
                  <a:lumOff val="6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2971320" y="1830236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998022" y="1864829"/>
            <a:ext cx="989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-6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-3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2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5400000">
            <a:off x="3509818" y="1461868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3435229" y="2965078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55788" y="1867091"/>
            <a:ext cx="996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 9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-2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1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4754331" y="1464130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679742" y="2967340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94441" y="1868314"/>
            <a:ext cx="978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 9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-7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2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5400000">
            <a:off x="6279732" y="1465353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6231647" y="2968563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12" name="TextBox 111"/>
          <p:cNvSpPr txBox="1"/>
          <p:nvPr/>
        </p:nvSpPr>
        <p:spPr>
          <a:xfrm rot="5400000">
            <a:off x="7515887" y="1467222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467802" y="2970432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1141" y="3684122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[ 4  1 -5]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5997" y="4037442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[ 7 -2  0]</a:t>
            </a: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35321" y="4378130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[ 6 -2  3]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kern="1200" dirty="0">
              <a:solidFill>
                <a:srgbClr val="37AAED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0177" y="4731450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[-9  1  4]</a:t>
            </a: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0177" y="5061958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[ 3  8 -5]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80504" y="1285473"/>
            <a:ext cx="1320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Movies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-267877" y="4480034"/>
            <a:ext cx="1057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Users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432681">
            <a:off x="5789100" y="3017136"/>
            <a:ext cx="2251861" cy="645474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H="1">
            <a:off x="2786774" y="364963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71004" y="3010475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0595" y="1870183"/>
            <a:ext cx="974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 4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3</a:t>
            </a:r>
          </a:p>
          <a:p>
            <a:pPr marL="457200" lvl="1"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 -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endParaRPr lang="en-US" sz="22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7469002" y="2971652"/>
            <a:ext cx="685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22454">
            <a:off x="3514382" y="3137502"/>
            <a:ext cx="2276567" cy="4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60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griz</a:t>
            </a:r>
            <a:endParaRPr lang="en" sz="2000" b="1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endParaRPr lang="en" sz="2000" b="1" i="0" u="none" strike="noStrike" cap="none" baseline="0" dirty="0"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r>
              <a:rPr lang="en-US" sz="2000" b="1" dirty="0" smtClean="0">
                <a:solidFill>
                  <a:srgbClr val="FF0000"/>
                </a:solidFill>
              </a:rPr>
              <a:t>o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endParaRPr lang="en" sz="2000" b="1" i="0" u="none" strike="noStrike" cap="none" baseline="0" dirty="0"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</a:t>
            </a:r>
            <a:r>
              <a:rPr lang="en-US" sz="2000" dirty="0" smtClean="0">
                <a:solidFill>
                  <a:schemeClr val="tx1"/>
                </a:solidFill>
              </a:rPr>
              <a:t>: 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hr-HR" sz="2000" dirty="0">
                <a:solidFill>
                  <a:srgbClr val="0000FF"/>
                </a:solidFill>
              </a:rPr>
              <a:t>z</a:t>
            </a:r>
            <a:r>
              <a:rPr lang="hr-HR" sz="2000" dirty="0" smtClean="0">
                <a:solidFill>
                  <a:srgbClr val="0000FF"/>
                </a:solidFill>
              </a:rPr>
              <a:t>$,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zo</a:t>
            </a:r>
            <a:r>
              <a:rPr lang="en-US" sz="2000" dirty="0">
                <a:solidFill>
                  <a:srgbClr val="0000FF"/>
                </a:solidFill>
              </a:rPr>
              <a:t>, o</a:t>
            </a:r>
            <a:r>
              <a:rPr lang="en-US" sz="2000" dirty="0" smtClean="0">
                <a:solidFill>
                  <a:srgbClr val="0000FF"/>
                </a:solidFill>
              </a:rPr>
              <a:t>$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14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92268" y="2301471"/>
            <a:ext cx="209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833D1"/>
                </a:solidFill>
              </a:rPr>
              <a:t>Feature weights (dual variable)</a:t>
            </a:r>
            <a:endParaRPr lang="en-US" sz="2000" dirty="0">
              <a:solidFill>
                <a:srgbClr val="2833D1"/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763443" y="3076843"/>
            <a:ext cx="1371225" cy="969906"/>
            <a:chOff x="832713" y="3065298"/>
            <a:chExt cx="1371225" cy="969906"/>
          </a:xfrm>
        </p:grpSpPr>
        <p:grpSp>
          <p:nvGrpSpPr>
            <p:cNvPr id="150" name="Group 149"/>
            <p:cNvGrpSpPr/>
            <p:nvPr/>
          </p:nvGrpSpPr>
          <p:grpSpPr>
            <a:xfrm>
              <a:off x="1060993" y="3065298"/>
              <a:ext cx="1142945" cy="616576"/>
              <a:chOff x="2202886" y="1223818"/>
              <a:chExt cx="1142945" cy="616576"/>
            </a:xfrm>
          </p:grpSpPr>
          <p:pic>
            <p:nvPicPr>
              <p:cNvPr id="155" name="Picture 154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9359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6" name="Picture 15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020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7" name="Picture 156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286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8" name="Picture 157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25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9" name="Picture 158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03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60" name="Picture 159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886" y="1532106"/>
                <a:ext cx="381545" cy="308288"/>
              </a:xfrm>
              <a:prstGeom prst="rect">
                <a:avLst/>
              </a:prstGeom>
            </p:spPr>
          </p:pic>
        </p:grpSp>
        <p:grpSp>
          <p:nvGrpSpPr>
            <p:cNvPr id="151" name="Group 150"/>
            <p:cNvGrpSpPr/>
            <p:nvPr/>
          </p:nvGrpSpPr>
          <p:grpSpPr>
            <a:xfrm>
              <a:off x="832713" y="3716509"/>
              <a:ext cx="1047578" cy="318695"/>
              <a:chOff x="913528" y="3624149"/>
              <a:chExt cx="1047578" cy="318695"/>
            </a:xfrm>
          </p:grpSpPr>
          <p:pic>
            <p:nvPicPr>
              <p:cNvPr id="152" name="Picture 151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528" y="3633281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53" name="Picture 152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003" y="3624149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54" name="Picture 153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123" y="3649554"/>
                <a:ext cx="362983" cy="293290"/>
              </a:xfrm>
              <a:prstGeom prst="rect">
                <a:avLst/>
              </a:prstGeom>
            </p:spPr>
          </p:pic>
        </p:grpSp>
      </p:grpSp>
      <p:grpSp>
        <p:nvGrpSpPr>
          <p:cNvPr id="161" name="Group 160"/>
          <p:cNvGrpSpPr/>
          <p:nvPr/>
        </p:nvGrpSpPr>
        <p:grpSpPr>
          <a:xfrm>
            <a:off x="2594917" y="3557340"/>
            <a:ext cx="1075754" cy="996131"/>
            <a:chOff x="2629552" y="3522705"/>
            <a:chExt cx="1075754" cy="996131"/>
          </a:xfrm>
        </p:grpSpPr>
        <p:grpSp>
          <p:nvGrpSpPr>
            <p:cNvPr id="162" name="Group 161"/>
            <p:cNvGrpSpPr/>
            <p:nvPr/>
          </p:nvGrpSpPr>
          <p:grpSpPr>
            <a:xfrm>
              <a:off x="2629552" y="3522705"/>
              <a:ext cx="1062981" cy="656973"/>
              <a:chOff x="3457777" y="1258460"/>
              <a:chExt cx="1062981" cy="656973"/>
            </a:xfrm>
          </p:grpSpPr>
          <p:pic>
            <p:nvPicPr>
              <p:cNvPr id="167" name="Picture 16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68" name="Picture 16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074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69" name="Picture 168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1623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70" name="Picture 169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71" name="Picture 170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951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72" name="Picture 171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258" y="1560972"/>
                <a:ext cx="384500" cy="354461"/>
              </a:xfrm>
              <a:prstGeom prst="rect">
                <a:avLst/>
              </a:prstGeom>
            </p:spPr>
          </p:pic>
        </p:grpSp>
        <p:grpSp>
          <p:nvGrpSpPr>
            <p:cNvPr id="163" name="Group 162"/>
            <p:cNvGrpSpPr/>
            <p:nvPr/>
          </p:nvGrpSpPr>
          <p:grpSpPr>
            <a:xfrm>
              <a:off x="2674084" y="4156730"/>
              <a:ext cx="1031222" cy="362106"/>
              <a:chOff x="2674084" y="4156730"/>
              <a:chExt cx="1031222" cy="362106"/>
            </a:xfrm>
          </p:grpSpPr>
          <p:pic>
            <p:nvPicPr>
              <p:cNvPr id="164" name="Picture 163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084" y="4179088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165" name="Picture 164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64" y="4156730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166" name="Picture 16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6766" y="4161614"/>
                <a:ext cx="368540" cy="339748"/>
              </a:xfrm>
              <a:prstGeom prst="rect">
                <a:avLst/>
              </a:prstGeom>
            </p:spPr>
          </p:pic>
        </p:grpSp>
      </p:grpSp>
      <p:grpSp>
        <p:nvGrpSpPr>
          <p:cNvPr id="173" name="Group 172"/>
          <p:cNvGrpSpPr/>
          <p:nvPr/>
        </p:nvGrpSpPr>
        <p:grpSpPr>
          <a:xfrm>
            <a:off x="4347568" y="3723409"/>
            <a:ext cx="1148945" cy="1043808"/>
            <a:chOff x="4324478" y="3711864"/>
            <a:chExt cx="1148945" cy="1043808"/>
          </a:xfrm>
        </p:grpSpPr>
        <p:grpSp>
          <p:nvGrpSpPr>
            <p:cNvPr id="174" name="Group 173"/>
            <p:cNvGrpSpPr/>
            <p:nvPr/>
          </p:nvGrpSpPr>
          <p:grpSpPr>
            <a:xfrm>
              <a:off x="4324478" y="3711864"/>
              <a:ext cx="1143987" cy="684096"/>
              <a:chOff x="4614296" y="1223815"/>
              <a:chExt cx="1143987" cy="684096"/>
            </a:xfrm>
          </p:grpSpPr>
          <p:pic>
            <p:nvPicPr>
              <p:cNvPr id="179" name="Picture 178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0" name="Picture 179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121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1" name="Picture 180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4414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2" name="Picture 181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296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3" name="Picture 18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567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4" name="Picture 183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303" y="1541905"/>
                <a:ext cx="403869" cy="366006"/>
              </a:xfrm>
              <a:prstGeom prst="rect">
                <a:avLst/>
              </a:prstGeom>
            </p:spPr>
          </p:pic>
        </p:grpSp>
        <p:grpSp>
          <p:nvGrpSpPr>
            <p:cNvPr id="175" name="Group 174"/>
            <p:cNvGrpSpPr/>
            <p:nvPr/>
          </p:nvGrpSpPr>
          <p:grpSpPr>
            <a:xfrm>
              <a:off x="4396270" y="4368434"/>
              <a:ext cx="1077153" cy="387238"/>
              <a:chOff x="4419360" y="4287619"/>
              <a:chExt cx="1077153" cy="387238"/>
            </a:xfrm>
          </p:grpSpPr>
          <p:pic>
            <p:nvPicPr>
              <p:cNvPr id="176" name="Picture 175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240" y="4287619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177" name="Picture 176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360" y="4304860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178" name="Picture 177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818" y="4294964"/>
                <a:ext cx="408273" cy="369997"/>
              </a:xfrm>
              <a:prstGeom prst="rect">
                <a:avLst/>
              </a:prstGeom>
            </p:spPr>
          </p:pic>
        </p:grpSp>
      </p:grpSp>
      <p:grpSp>
        <p:nvGrpSpPr>
          <p:cNvPr id="185" name="Group 184"/>
          <p:cNvGrpSpPr/>
          <p:nvPr/>
        </p:nvGrpSpPr>
        <p:grpSpPr>
          <a:xfrm>
            <a:off x="6054343" y="3604554"/>
            <a:ext cx="1064820" cy="810060"/>
            <a:chOff x="5985073" y="3535284"/>
            <a:chExt cx="1064820" cy="810060"/>
          </a:xfrm>
        </p:grpSpPr>
        <p:grpSp>
          <p:nvGrpSpPr>
            <p:cNvPr id="186" name="Group 185"/>
            <p:cNvGrpSpPr/>
            <p:nvPr/>
          </p:nvGrpSpPr>
          <p:grpSpPr>
            <a:xfrm>
              <a:off x="6115110" y="3535284"/>
              <a:ext cx="934783" cy="518628"/>
              <a:chOff x="5433698" y="1369546"/>
              <a:chExt cx="934783" cy="518628"/>
            </a:xfrm>
          </p:grpSpPr>
          <p:pic>
            <p:nvPicPr>
              <p:cNvPr id="191" name="Picture 19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349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2" name="Picture 191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958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3" name="Picture 192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0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4" name="Picture 193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69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5" name="Picture 194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81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6" name="Picture 19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233" y="1624294"/>
                <a:ext cx="309877" cy="263880"/>
              </a:xfrm>
              <a:prstGeom prst="rect">
                <a:avLst/>
              </a:prstGeom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5985073" y="4067940"/>
              <a:ext cx="898823" cy="277404"/>
              <a:chOff x="6054343" y="4010215"/>
              <a:chExt cx="898823" cy="277404"/>
            </a:xfrm>
          </p:grpSpPr>
          <p:pic>
            <p:nvPicPr>
              <p:cNvPr id="188" name="Picture 187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015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189" name="Picture 188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343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190" name="Picture 189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168" y="4010215"/>
                <a:ext cx="324151" cy="2760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812039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61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</a:t>
            </a:r>
            <a:r>
              <a:rPr lang="en-US" sz="2000" dirty="0" smtClean="0">
                <a:solidFill>
                  <a:schemeClr val="tx1"/>
                </a:solidFill>
              </a:rPr>
              <a:t>: 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hr-HR" sz="2000" dirty="0">
                <a:solidFill>
                  <a:srgbClr val="0000FF"/>
                </a:solidFill>
              </a:rPr>
              <a:t>z</a:t>
            </a:r>
            <a:r>
              <a:rPr lang="hr-HR" sz="2000" dirty="0" smtClean="0">
                <a:solidFill>
                  <a:srgbClr val="0000FF"/>
                </a:solidFill>
              </a:rPr>
              <a:t>$,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zo</a:t>
            </a:r>
            <a:r>
              <a:rPr lang="en-US" sz="2000" dirty="0">
                <a:solidFill>
                  <a:srgbClr val="0000FF"/>
                </a:solidFill>
              </a:rPr>
              <a:t>, o</a:t>
            </a:r>
            <a:r>
              <a:rPr lang="en-US" sz="2000" dirty="0" smtClean="0">
                <a:solidFill>
                  <a:srgbClr val="0000FF"/>
                </a:solidFill>
              </a:rPr>
              <a:t>$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17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92268" y="2301471"/>
            <a:ext cx="209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833D1"/>
                </a:solidFill>
              </a:rPr>
              <a:t>Feature weights (dual variable)</a:t>
            </a:r>
            <a:endParaRPr lang="en-US" sz="2000" dirty="0">
              <a:solidFill>
                <a:srgbClr val="2833D1"/>
              </a:solidFill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774988" y="3065298"/>
            <a:ext cx="1371225" cy="969906"/>
            <a:chOff x="832713" y="3065298"/>
            <a:chExt cx="1371225" cy="969906"/>
          </a:xfrm>
        </p:grpSpPr>
        <p:grpSp>
          <p:nvGrpSpPr>
            <p:cNvPr id="149" name="Group 148"/>
            <p:cNvGrpSpPr/>
            <p:nvPr/>
          </p:nvGrpSpPr>
          <p:grpSpPr>
            <a:xfrm>
              <a:off x="1060993" y="3065298"/>
              <a:ext cx="1142945" cy="616576"/>
              <a:chOff x="2202886" y="1223818"/>
              <a:chExt cx="1142945" cy="616576"/>
            </a:xfrm>
          </p:grpSpPr>
          <p:pic>
            <p:nvPicPr>
              <p:cNvPr id="154" name="Picture 153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9359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5" name="Picture 154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020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6" name="Picture 15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286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7" name="Picture 156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25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8" name="Picture 157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03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59" name="Picture 158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886" y="1532106"/>
                <a:ext cx="381545" cy="308288"/>
              </a:xfrm>
              <a:prstGeom prst="rect">
                <a:avLst/>
              </a:prstGeom>
            </p:spPr>
          </p:pic>
        </p:grpSp>
        <p:grpSp>
          <p:nvGrpSpPr>
            <p:cNvPr id="150" name="Group 149"/>
            <p:cNvGrpSpPr/>
            <p:nvPr/>
          </p:nvGrpSpPr>
          <p:grpSpPr>
            <a:xfrm>
              <a:off x="832713" y="3716509"/>
              <a:ext cx="1047578" cy="318695"/>
              <a:chOff x="913528" y="3624149"/>
              <a:chExt cx="1047578" cy="318695"/>
            </a:xfrm>
          </p:grpSpPr>
          <p:pic>
            <p:nvPicPr>
              <p:cNvPr id="151" name="Picture 150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528" y="3633281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52" name="Picture 151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003" y="3624149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53" name="Picture 152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123" y="3649554"/>
                <a:ext cx="362983" cy="293290"/>
              </a:xfrm>
              <a:prstGeom prst="rect">
                <a:avLst/>
              </a:prstGeom>
            </p:spPr>
          </p:pic>
        </p:grpSp>
      </p:grpSp>
      <p:grpSp>
        <p:nvGrpSpPr>
          <p:cNvPr id="160" name="Group 159"/>
          <p:cNvGrpSpPr/>
          <p:nvPr/>
        </p:nvGrpSpPr>
        <p:grpSpPr>
          <a:xfrm>
            <a:off x="2606462" y="3545795"/>
            <a:ext cx="1075754" cy="996131"/>
            <a:chOff x="2629552" y="3522705"/>
            <a:chExt cx="1075754" cy="996131"/>
          </a:xfrm>
        </p:grpSpPr>
        <p:grpSp>
          <p:nvGrpSpPr>
            <p:cNvPr id="161" name="Group 160"/>
            <p:cNvGrpSpPr/>
            <p:nvPr/>
          </p:nvGrpSpPr>
          <p:grpSpPr>
            <a:xfrm>
              <a:off x="2629552" y="3522705"/>
              <a:ext cx="1062981" cy="656973"/>
              <a:chOff x="3457777" y="1258460"/>
              <a:chExt cx="1062981" cy="656973"/>
            </a:xfrm>
          </p:grpSpPr>
          <p:pic>
            <p:nvPicPr>
              <p:cNvPr id="166" name="Picture 16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67" name="Picture 16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074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68" name="Picture 16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1623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69" name="Picture 168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70" name="Picture 169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951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171" name="Picture 170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258" y="1560972"/>
                <a:ext cx="384500" cy="354461"/>
              </a:xfrm>
              <a:prstGeom prst="rect">
                <a:avLst/>
              </a:prstGeom>
            </p:spPr>
          </p:pic>
        </p:grpSp>
        <p:grpSp>
          <p:nvGrpSpPr>
            <p:cNvPr id="162" name="Group 161"/>
            <p:cNvGrpSpPr/>
            <p:nvPr/>
          </p:nvGrpSpPr>
          <p:grpSpPr>
            <a:xfrm>
              <a:off x="2674084" y="4156730"/>
              <a:ext cx="1031222" cy="362106"/>
              <a:chOff x="2674084" y="4156730"/>
              <a:chExt cx="1031222" cy="362106"/>
            </a:xfrm>
          </p:grpSpPr>
          <p:pic>
            <p:nvPicPr>
              <p:cNvPr id="163" name="Picture 162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084" y="4179088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164" name="Picture 163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64" y="4156730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165" name="Picture 164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6766" y="4161614"/>
                <a:ext cx="368540" cy="339748"/>
              </a:xfrm>
              <a:prstGeom prst="rect">
                <a:avLst/>
              </a:prstGeom>
            </p:spPr>
          </p:pic>
        </p:grpSp>
      </p:grpSp>
      <p:grpSp>
        <p:nvGrpSpPr>
          <p:cNvPr id="172" name="Group 171"/>
          <p:cNvGrpSpPr/>
          <p:nvPr/>
        </p:nvGrpSpPr>
        <p:grpSpPr>
          <a:xfrm>
            <a:off x="4359113" y="3711864"/>
            <a:ext cx="1148945" cy="1043808"/>
            <a:chOff x="4324478" y="3711864"/>
            <a:chExt cx="1148945" cy="1043808"/>
          </a:xfrm>
        </p:grpSpPr>
        <p:grpSp>
          <p:nvGrpSpPr>
            <p:cNvPr id="173" name="Group 172"/>
            <p:cNvGrpSpPr/>
            <p:nvPr/>
          </p:nvGrpSpPr>
          <p:grpSpPr>
            <a:xfrm>
              <a:off x="4324478" y="3711864"/>
              <a:ext cx="1143987" cy="684096"/>
              <a:chOff x="4614296" y="1223815"/>
              <a:chExt cx="1143987" cy="684096"/>
            </a:xfrm>
          </p:grpSpPr>
          <p:pic>
            <p:nvPicPr>
              <p:cNvPr id="178" name="Picture 177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79" name="Picture 178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121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0" name="Picture 179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4414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1" name="Picture 180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296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2" name="Picture 181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567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183" name="Picture 18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303" y="1541905"/>
                <a:ext cx="403869" cy="366006"/>
              </a:xfrm>
              <a:prstGeom prst="rect">
                <a:avLst/>
              </a:prstGeom>
            </p:spPr>
          </p:pic>
        </p:grpSp>
        <p:grpSp>
          <p:nvGrpSpPr>
            <p:cNvPr id="174" name="Group 173"/>
            <p:cNvGrpSpPr/>
            <p:nvPr/>
          </p:nvGrpSpPr>
          <p:grpSpPr>
            <a:xfrm>
              <a:off x="4396270" y="4368434"/>
              <a:ext cx="1077153" cy="387238"/>
              <a:chOff x="4419360" y="4287619"/>
              <a:chExt cx="1077153" cy="387238"/>
            </a:xfrm>
          </p:grpSpPr>
          <p:pic>
            <p:nvPicPr>
              <p:cNvPr id="175" name="Picture 174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240" y="4287619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176" name="Picture 175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360" y="4304860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177" name="Picture 176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818" y="4294964"/>
                <a:ext cx="408273" cy="369997"/>
              </a:xfrm>
              <a:prstGeom prst="rect">
                <a:avLst/>
              </a:prstGeom>
            </p:spPr>
          </p:pic>
        </p:grpSp>
      </p:grpSp>
      <p:grpSp>
        <p:nvGrpSpPr>
          <p:cNvPr id="184" name="Group 183"/>
          <p:cNvGrpSpPr/>
          <p:nvPr/>
        </p:nvGrpSpPr>
        <p:grpSpPr>
          <a:xfrm>
            <a:off x="6019708" y="3569919"/>
            <a:ext cx="1064820" cy="810060"/>
            <a:chOff x="5985073" y="3535284"/>
            <a:chExt cx="1064820" cy="810060"/>
          </a:xfrm>
        </p:grpSpPr>
        <p:grpSp>
          <p:nvGrpSpPr>
            <p:cNvPr id="185" name="Group 184"/>
            <p:cNvGrpSpPr/>
            <p:nvPr/>
          </p:nvGrpSpPr>
          <p:grpSpPr>
            <a:xfrm>
              <a:off x="6115110" y="3535284"/>
              <a:ext cx="934783" cy="518628"/>
              <a:chOff x="5433698" y="1369546"/>
              <a:chExt cx="934783" cy="518628"/>
            </a:xfrm>
          </p:grpSpPr>
          <p:pic>
            <p:nvPicPr>
              <p:cNvPr id="190" name="Picture 189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349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1" name="Picture 19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958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2" name="Picture 191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0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3" name="Picture 192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69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4" name="Picture 193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81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195" name="Picture 194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233" y="1624294"/>
                <a:ext cx="309877" cy="263880"/>
              </a:xfrm>
              <a:prstGeom prst="rect">
                <a:avLst/>
              </a:prstGeom>
            </p:spPr>
          </p:pic>
        </p:grpSp>
        <p:grpSp>
          <p:nvGrpSpPr>
            <p:cNvPr id="186" name="Group 185"/>
            <p:cNvGrpSpPr/>
            <p:nvPr/>
          </p:nvGrpSpPr>
          <p:grpSpPr>
            <a:xfrm>
              <a:off x="5985073" y="4067940"/>
              <a:ext cx="898823" cy="277404"/>
              <a:chOff x="6054343" y="4010215"/>
              <a:chExt cx="898823" cy="277404"/>
            </a:xfrm>
          </p:grpSpPr>
          <p:pic>
            <p:nvPicPr>
              <p:cNvPr id="187" name="Picture 186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015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188" name="Picture 187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343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189" name="Picture 188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168" y="4010215"/>
                <a:ext cx="324151" cy="2760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2027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62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griz</a:t>
            </a:r>
            <a:endParaRPr lang="en" sz="2000" b="1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r>
              <a:rPr lang="en-US" sz="2000" b="1" dirty="0" smtClean="0">
                <a:solidFill>
                  <a:srgbClr val="FF0000"/>
                </a:solidFill>
              </a:rPr>
              <a:t>e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endParaRPr lang="en" sz="2000" b="1" i="0" u="none" strike="noStrike" cap="none" baseline="0" dirty="0"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endParaRPr lang="en" sz="2000" b="1" i="0" u="none" strike="noStrike" cap="none" baseline="0" dirty="0"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</a:t>
            </a:r>
            <a:r>
              <a:rPr lang="en-US" sz="2000" dirty="0" smtClean="0">
                <a:solidFill>
                  <a:schemeClr val="tx1"/>
                </a:solidFill>
              </a:rPr>
              <a:t>: 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hr-HR" sz="2000" dirty="0" smtClean="0">
                <a:solidFill>
                  <a:srgbClr val="0000FF"/>
                </a:solidFill>
              </a:rPr>
              <a:t>z$,</a:t>
            </a:r>
            <a:r>
              <a:rPr lang="en-US" sz="2000" dirty="0" smtClean="0">
                <a:solidFill>
                  <a:srgbClr val="0000FF"/>
                </a:solidFill>
              </a:rPr>
              <a:t> o</a:t>
            </a:r>
            <a:r>
              <a:rPr lang="en-US" sz="2000" dirty="0">
                <a:solidFill>
                  <a:srgbClr val="0000FF"/>
                </a:solidFill>
              </a:rPr>
              <a:t>, zo, o</a:t>
            </a:r>
            <a:r>
              <a:rPr lang="en-US" sz="2000" dirty="0" smtClean="0">
                <a:solidFill>
                  <a:srgbClr val="0000FF"/>
                </a:solidFill>
              </a:rPr>
              <a:t>$,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e, </a:t>
            </a:r>
            <a:r>
              <a:rPr lang="en-US" sz="2000" dirty="0" err="1">
                <a:solidFill>
                  <a:srgbClr val="FF0000"/>
                </a:solidFill>
              </a:rPr>
              <a:t>ze</a:t>
            </a:r>
            <a:r>
              <a:rPr lang="en-US" sz="2000" dirty="0">
                <a:solidFill>
                  <a:srgbClr val="FF0000"/>
                </a:solidFill>
              </a:rPr>
              <a:t>, e</a:t>
            </a:r>
            <a:r>
              <a:rPr lang="en-US" sz="2000" dirty="0" smtClean="0">
                <a:solidFill>
                  <a:srgbClr val="FF0000"/>
                </a:solidFill>
              </a:rPr>
              <a:t>$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18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655507" y="4043420"/>
            <a:ext cx="1047578" cy="318695"/>
            <a:chOff x="913528" y="3624149"/>
            <a:chExt cx="1047578" cy="318695"/>
          </a:xfrm>
        </p:grpSpPr>
        <p:pic>
          <p:nvPicPr>
            <p:cNvPr id="152" name="Picture 151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28" y="3633281"/>
              <a:ext cx="362983" cy="293290"/>
            </a:xfrm>
            <a:prstGeom prst="rect">
              <a:avLst/>
            </a:prstGeom>
          </p:spPr>
        </p:pic>
        <p:pic>
          <p:nvPicPr>
            <p:cNvPr id="153" name="Picture 152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003" y="3624149"/>
              <a:ext cx="362983" cy="293290"/>
            </a:xfrm>
            <a:prstGeom prst="rect">
              <a:avLst/>
            </a:prstGeom>
          </p:spPr>
        </p:pic>
        <p:pic>
          <p:nvPicPr>
            <p:cNvPr id="154" name="Picture 153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123" y="3649554"/>
              <a:ext cx="362983" cy="293290"/>
            </a:xfrm>
            <a:prstGeom prst="rect">
              <a:avLst/>
            </a:prstGeom>
          </p:spPr>
        </p:pic>
      </p:grpSp>
      <p:grpSp>
        <p:nvGrpSpPr>
          <p:cNvPr id="155" name="Group 154"/>
          <p:cNvGrpSpPr/>
          <p:nvPr/>
        </p:nvGrpSpPr>
        <p:grpSpPr>
          <a:xfrm>
            <a:off x="2579565" y="4496478"/>
            <a:ext cx="1031222" cy="362106"/>
            <a:chOff x="2674084" y="4156730"/>
            <a:chExt cx="1031222" cy="362106"/>
          </a:xfrm>
        </p:grpSpPr>
        <p:pic>
          <p:nvPicPr>
            <p:cNvPr id="156" name="Picture 155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084" y="4179088"/>
              <a:ext cx="368540" cy="339748"/>
            </a:xfrm>
            <a:prstGeom prst="rect">
              <a:avLst/>
            </a:prstGeom>
          </p:spPr>
        </p:pic>
        <p:pic>
          <p:nvPicPr>
            <p:cNvPr id="157" name="Picture 156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964" y="4156730"/>
              <a:ext cx="368540" cy="339748"/>
            </a:xfrm>
            <a:prstGeom prst="rect">
              <a:avLst/>
            </a:prstGeom>
          </p:spPr>
        </p:pic>
        <p:pic>
          <p:nvPicPr>
            <p:cNvPr id="158" name="Picture 157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766" y="4161614"/>
              <a:ext cx="368540" cy="339748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4495273" y="4616960"/>
            <a:ext cx="1077153" cy="387238"/>
            <a:chOff x="4419360" y="4287619"/>
            <a:chExt cx="1077153" cy="387238"/>
          </a:xfrm>
        </p:grpSpPr>
        <p:pic>
          <p:nvPicPr>
            <p:cNvPr id="160" name="Picture 159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240" y="4287619"/>
              <a:ext cx="408273" cy="369997"/>
            </a:xfrm>
            <a:prstGeom prst="rect">
              <a:avLst/>
            </a:prstGeom>
          </p:spPr>
        </p:pic>
        <p:pic>
          <p:nvPicPr>
            <p:cNvPr id="161" name="Picture 160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360" y="4304860"/>
              <a:ext cx="408273" cy="369997"/>
            </a:xfrm>
            <a:prstGeom prst="rect">
              <a:avLst/>
            </a:prstGeom>
          </p:spPr>
        </p:pic>
        <p:pic>
          <p:nvPicPr>
            <p:cNvPr id="162" name="Picture 161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818" y="4294964"/>
              <a:ext cx="408273" cy="369997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6322912" y="4380866"/>
            <a:ext cx="898823" cy="277404"/>
            <a:chOff x="6054343" y="4010215"/>
            <a:chExt cx="898823" cy="277404"/>
          </a:xfrm>
        </p:grpSpPr>
        <p:pic>
          <p:nvPicPr>
            <p:cNvPr id="164" name="Picture 163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015" y="4011584"/>
              <a:ext cx="324151" cy="276035"/>
            </a:xfrm>
            <a:prstGeom prst="rect">
              <a:avLst/>
            </a:prstGeom>
          </p:spPr>
        </p:pic>
        <p:pic>
          <p:nvPicPr>
            <p:cNvPr id="165" name="Picture 164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343" y="4011584"/>
              <a:ext cx="324151" cy="276035"/>
            </a:xfrm>
            <a:prstGeom prst="rect">
              <a:avLst/>
            </a:prstGeom>
          </p:spPr>
        </p:pic>
        <p:pic>
          <p:nvPicPr>
            <p:cNvPr id="166" name="Picture 165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168" y="4010215"/>
              <a:ext cx="324151" cy="276035"/>
            </a:xfrm>
            <a:prstGeom prst="rect">
              <a:avLst/>
            </a:prstGeom>
          </p:spPr>
        </p:pic>
      </p:grpSp>
      <p:sp>
        <p:nvSpPr>
          <p:cNvPr id="215" name="TextBox 214"/>
          <p:cNvSpPr txBox="1"/>
          <p:nvPr/>
        </p:nvSpPr>
        <p:spPr>
          <a:xfrm>
            <a:off x="492268" y="2301471"/>
            <a:ext cx="209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833D1"/>
                </a:solidFill>
              </a:rPr>
              <a:t>Feature weights (dual variable)</a:t>
            </a:r>
            <a:endParaRPr lang="en-US" sz="2000" dirty="0">
              <a:solidFill>
                <a:srgbClr val="2833D1"/>
              </a:solidFill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774988" y="3065298"/>
            <a:ext cx="1371225" cy="969906"/>
            <a:chOff x="832713" y="3065298"/>
            <a:chExt cx="1371225" cy="969906"/>
          </a:xfrm>
        </p:grpSpPr>
        <p:grpSp>
          <p:nvGrpSpPr>
            <p:cNvPr id="217" name="Group 216"/>
            <p:cNvGrpSpPr/>
            <p:nvPr/>
          </p:nvGrpSpPr>
          <p:grpSpPr>
            <a:xfrm>
              <a:off x="1060993" y="3065298"/>
              <a:ext cx="1142945" cy="616576"/>
              <a:chOff x="2202886" y="1223818"/>
              <a:chExt cx="1142945" cy="616576"/>
            </a:xfrm>
          </p:grpSpPr>
          <p:pic>
            <p:nvPicPr>
              <p:cNvPr id="222" name="Picture 221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9359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23" name="Picture 222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020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24" name="Picture 223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286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25" name="Picture 224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25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26" name="Picture 22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03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27" name="Picture 226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886" y="1532106"/>
                <a:ext cx="381545" cy="308288"/>
              </a:xfrm>
              <a:prstGeom prst="rect">
                <a:avLst/>
              </a:prstGeom>
            </p:spPr>
          </p:pic>
        </p:grpSp>
        <p:grpSp>
          <p:nvGrpSpPr>
            <p:cNvPr id="218" name="Group 217"/>
            <p:cNvGrpSpPr/>
            <p:nvPr/>
          </p:nvGrpSpPr>
          <p:grpSpPr>
            <a:xfrm>
              <a:off x="832713" y="3716509"/>
              <a:ext cx="1047578" cy="318695"/>
              <a:chOff x="913528" y="3624149"/>
              <a:chExt cx="1047578" cy="318695"/>
            </a:xfrm>
          </p:grpSpPr>
          <p:pic>
            <p:nvPicPr>
              <p:cNvPr id="219" name="Picture 218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528" y="3633281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220" name="Picture 219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003" y="3624149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221" name="Picture 220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123" y="3649554"/>
                <a:ext cx="362983" cy="293290"/>
              </a:xfrm>
              <a:prstGeom prst="rect">
                <a:avLst/>
              </a:prstGeom>
            </p:spPr>
          </p:pic>
        </p:grpSp>
      </p:grpSp>
      <p:grpSp>
        <p:nvGrpSpPr>
          <p:cNvPr id="228" name="Group 227"/>
          <p:cNvGrpSpPr/>
          <p:nvPr/>
        </p:nvGrpSpPr>
        <p:grpSpPr>
          <a:xfrm>
            <a:off x="2618007" y="3545795"/>
            <a:ext cx="1075754" cy="996131"/>
            <a:chOff x="2629552" y="3522705"/>
            <a:chExt cx="1075754" cy="996131"/>
          </a:xfrm>
        </p:grpSpPr>
        <p:grpSp>
          <p:nvGrpSpPr>
            <p:cNvPr id="229" name="Group 228"/>
            <p:cNvGrpSpPr/>
            <p:nvPr/>
          </p:nvGrpSpPr>
          <p:grpSpPr>
            <a:xfrm>
              <a:off x="2629552" y="3522705"/>
              <a:ext cx="1062981" cy="656973"/>
              <a:chOff x="3457777" y="1258460"/>
              <a:chExt cx="1062981" cy="656973"/>
            </a:xfrm>
          </p:grpSpPr>
          <p:pic>
            <p:nvPicPr>
              <p:cNvPr id="234" name="Picture 233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35" name="Picture 234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074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36" name="Picture 23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1623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37" name="Picture 23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38" name="Picture 23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951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39" name="Picture 238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258" y="1560972"/>
                <a:ext cx="384500" cy="354461"/>
              </a:xfrm>
              <a:prstGeom prst="rect">
                <a:avLst/>
              </a:prstGeom>
            </p:spPr>
          </p:pic>
        </p:grpSp>
        <p:grpSp>
          <p:nvGrpSpPr>
            <p:cNvPr id="230" name="Group 229"/>
            <p:cNvGrpSpPr/>
            <p:nvPr/>
          </p:nvGrpSpPr>
          <p:grpSpPr>
            <a:xfrm>
              <a:off x="2674084" y="4156730"/>
              <a:ext cx="1031222" cy="362106"/>
              <a:chOff x="2674084" y="4156730"/>
              <a:chExt cx="1031222" cy="362106"/>
            </a:xfrm>
          </p:grpSpPr>
          <p:pic>
            <p:nvPicPr>
              <p:cNvPr id="231" name="Picture 230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084" y="4179088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32" name="Picture 231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64" y="4156730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33" name="Picture 232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6766" y="4161614"/>
                <a:ext cx="368540" cy="339748"/>
              </a:xfrm>
              <a:prstGeom prst="rect">
                <a:avLst/>
              </a:prstGeom>
            </p:spPr>
          </p:pic>
        </p:grpSp>
      </p:grpSp>
      <p:grpSp>
        <p:nvGrpSpPr>
          <p:cNvPr id="240" name="Group 239"/>
          <p:cNvGrpSpPr/>
          <p:nvPr/>
        </p:nvGrpSpPr>
        <p:grpSpPr>
          <a:xfrm>
            <a:off x="4359113" y="3665684"/>
            <a:ext cx="1148945" cy="1043808"/>
            <a:chOff x="4324478" y="3711864"/>
            <a:chExt cx="1148945" cy="1043808"/>
          </a:xfrm>
        </p:grpSpPr>
        <p:grpSp>
          <p:nvGrpSpPr>
            <p:cNvPr id="241" name="Group 240"/>
            <p:cNvGrpSpPr/>
            <p:nvPr/>
          </p:nvGrpSpPr>
          <p:grpSpPr>
            <a:xfrm>
              <a:off x="4324478" y="3711864"/>
              <a:ext cx="1143987" cy="684096"/>
              <a:chOff x="4614296" y="1223815"/>
              <a:chExt cx="1143987" cy="684096"/>
            </a:xfrm>
          </p:grpSpPr>
          <p:pic>
            <p:nvPicPr>
              <p:cNvPr id="246" name="Picture 245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47" name="Picture 246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121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48" name="Picture 247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4414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49" name="Picture 248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296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50" name="Picture 249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567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51" name="Picture 250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303" y="1541905"/>
                <a:ext cx="403869" cy="366006"/>
              </a:xfrm>
              <a:prstGeom prst="rect">
                <a:avLst/>
              </a:prstGeom>
            </p:spPr>
          </p:pic>
        </p:grpSp>
        <p:grpSp>
          <p:nvGrpSpPr>
            <p:cNvPr id="242" name="Group 241"/>
            <p:cNvGrpSpPr/>
            <p:nvPr/>
          </p:nvGrpSpPr>
          <p:grpSpPr>
            <a:xfrm>
              <a:off x="4396270" y="4368434"/>
              <a:ext cx="1077153" cy="387238"/>
              <a:chOff x="4419360" y="4287619"/>
              <a:chExt cx="1077153" cy="387238"/>
            </a:xfrm>
          </p:grpSpPr>
          <p:pic>
            <p:nvPicPr>
              <p:cNvPr id="243" name="Picture 24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240" y="4287619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44" name="Picture 243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360" y="4304860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45" name="Picture 244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818" y="4294964"/>
                <a:ext cx="408273" cy="369997"/>
              </a:xfrm>
              <a:prstGeom prst="rect">
                <a:avLst/>
              </a:prstGeom>
            </p:spPr>
          </p:pic>
        </p:grpSp>
      </p:grpSp>
      <p:grpSp>
        <p:nvGrpSpPr>
          <p:cNvPr id="252" name="Group 251"/>
          <p:cNvGrpSpPr/>
          <p:nvPr/>
        </p:nvGrpSpPr>
        <p:grpSpPr>
          <a:xfrm>
            <a:off x="6019708" y="3569919"/>
            <a:ext cx="1064820" cy="810060"/>
            <a:chOff x="5985073" y="3535284"/>
            <a:chExt cx="1064820" cy="810060"/>
          </a:xfrm>
        </p:grpSpPr>
        <p:grpSp>
          <p:nvGrpSpPr>
            <p:cNvPr id="253" name="Group 252"/>
            <p:cNvGrpSpPr/>
            <p:nvPr/>
          </p:nvGrpSpPr>
          <p:grpSpPr>
            <a:xfrm>
              <a:off x="6115110" y="3535284"/>
              <a:ext cx="934783" cy="518628"/>
              <a:chOff x="5433698" y="1369546"/>
              <a:chExt cx="934783" cy="518628"/>
            </a:xfrm>
          </p:grpSpPr>
          <p:pic>
            <p:nvPicPr>
              <p:cNvPr id="258" name="Picture 257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349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59" name="Picture 258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958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60" name="Picture 259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0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61" name="Picture 26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69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62" name="Picture 261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81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63" name="Picture 262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233" y="1624294"/>
                <a:ext cx="309877" cy="263880"/>
              </a:xfrm>
              <a:prstGeom prst="rect">
                <a:avLst/>
              </a:prstGeom>
            </p:spPr>
          </p:pic>
        </p:grpSp>
        <p:grpSp>
          <p:nvGrpSpPr>
            <p:cNvPr id="254" name="Group 253"/>
            <p:cNvGrpSpPr/>
            <p:nvPr/>
          </p:nvGrpSpPr>
          <p:grpSpPr>
            <a:xfrm>
              <a:off x="5985073" y="4067940"/>
              <a:ext cx="898823" cy="277404"/>
              <a:chOff x="6054343" y="4010215"/>
              <a:chExt cx="898823" cy="277404"/>
            </a:xfrm>
          </p:grpSpPr>
          <p:pic>
            <p:nvPicPr>
              <p:cNvPr id="255" name="Picture 254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015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56" name="Picture 25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343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57" name="Picture 256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168" y="4010215"/>
                <a:ext cx="324151" cy="2760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4065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63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griz</a:t>
            </a:r>
            <a:endParaRPr lang="en" sz="2000" b="1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r>
              <a:rPr lang="en-US" sz="2000" b="1" dirty="0" smtClean="0">
                <a:solidFill>
                  <a:srgbClr val="FF0000"/>
                </a:solidFill>
              </a:rPr>
              <a:t>e</a:t>
            </a:r>
            <a:endParaRPr lang="en" sz="2000" b="1" i="0" u="none" strike="noStrike" cap="none" baseline="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endParaRPr lang="en" sz="2000" b="1" i="0" u="none" strike="noStrike" cap="none" baseline="0" dirty="0"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/>
              <a:t>griz</a:t>
            </a:r>
            <a:endParaRPr lang="en" sz="2000" b="1" i="0" u="none" strike="noStrike" cap="none" baseline="0" dirty="0"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features: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hr-HR" sz="2000" dirty="0">
                <a:solidFill>
                  <a:srgbClr val="0000FF"/>
                </a:solidFill>
              </a:rPr>
              <a:t>z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en-US" sz="2000" dirty="0">
                <a:solidFill>
                  <a:srgbClr val="0000FF"/>
                </a:solidFill>
              </a:rPr>
              <a:t>o, zo, o</a:t>
            </a:r>
            <a:r>
              <a:rPr lang="en-US" sz="2000" dirty="0" smtClean="0">
                <a:solidFill>
                  <a:srgbClr val="0000FF"/>
                </a:solidFill>
              </a:rPr>
              <a:t>$, </a:t>
            </a:r>
            <a:r>
              <a:rPr lang="en-US" sz="2000" dirty="0">
                <a:solidFill>
                  <a:srgbClr val="0000FF"/>
                </a:solidFill>
              </a:rPr>
              <a:t>e, </a:t>
            </a:r>
            <a:r>
              <a:rPr lang="en-US" sz="2000" dirty="0" err="1">
                <a:solidFill>
                  <a:srgbClr val="0000FF"/>
                </a:solidFill>
              </a:rPr>
              <a:t>ze</a:t>
            </a:r>
            <a:r>
              <a:rPr lang="en-US" sz="2000" dirty="0">
                <a:solidFill>
                  <a:srgbClr val="0000FF"/>
                </a:solidFill>
              </a:rPr>
              <a:t>, e</a:t>
            </a:r>
            <a:r>
              <a:rPr lang="en-US" sz="2000" dirty="0" smtClean="0">
                <a:solidFill>
                  <a:srgbClr val="0000FF"/>
                </a:solidFill>
              </a:rPr>
              <a:t>$</a:t>
            </a:r>
            <a:r>
              <a:rPr lang="en-US" sz="2000" dirty="0" smtClean="0">
                <a:solidFill>
                  <a:schemeClr val="tx1"/>
                </a:solidFill>
              </a:rPr>
              <a:t>}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19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335333" y="1727965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29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120966" y="1085273"/>
            <a:ext cx="45719" cy="57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20966" y="1260763"/>
            <a:ext cx="45719" cy="57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120966" y="1459343"/>
            <a:ext cx="45719" cy="57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92268" y="2301471"/>
            <a:ext cx="209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833D1"/>
                </a:solidFill>
              </a:rPr>
              <a:t>Feature weights (dual variable)</a:t>
            </a:r>
            <a:endParaRPr lang="en-US" sz="2000" dirty="0">
              <a:solidFill>
                <a:srgbClr val="2833D1"/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20872" y="4043420"/>
            <a:ext cx="1047578" cy="318695"/>
            <a:chOff x="913528" y="3624149"/>
            <a:chExt cx="1047578" cy="318695"/>
          </a:xfrm>
        </p:grpSpPr>
        <p:pic>
          <p:nvPicPr>
            <p:cNvPr id="171" name="Picture 170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28" y="3633281"/>
              <a:ext cx="362983" cy="293290"/>
            </a:xfrm>
            <a:prstGeom prst="rect">
              <a:avLst/>
            </a:prstGeom>
          </p:spPr>
        </p:pic>
        <p:pic>
          <p:nvPicPr>
            <p:cNvPr id="172" name="Picture 171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003" y="3624149"/>
              <a:ext cx="362983" cy="293290"/>
            </a:xfrm>
            <a:prstGeom prst="rect">
              <a:avLst/>
            </a:prstGeom>
          </p:spPr>
        </p:pic>
        <p:pic>
          <p:nvPicPr>
            <p:cNvPr id="173" name="Picture 172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123" y="3649554"/>
              <a:ext cx="362983" cy="29329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2544930" y="4496478"/>
            <a:ext cx="1031222" cy="362106"/>
            <a:chOff x="2674084" y="4156730"/>
            <a:chExt cx="1031222" cy="362106"/>
          </a:xfrm>
        </p:grpSpPr>
        <p:pic>
          <p:nvPicPr>
            <p:cNvPr id="175" name="Picture 174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084" y="4179088"/>
              <a:ext cx="368540" cy="339748"/>
            </a:xfrm>
            <a:prstGeom prst="rect">
              <a:avLst/>
            </a:prstGeom>
          </p:spPr>
        </p:pic>
        <p:pic>
          <p:nvPicPr>
            <p:cNvPr id="176" name="Picture 175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964" y="4156730"/>
              <a:ext cx="368540" cy="339748"/>
            </a:xfrm>
            <a:prstGeom prst="rect">
              <a:avLst/>
            </a:prstGeom>
          </p:spPr>
        </p:pic>
        <p:pic>
          <p:nvPicPr>
            <p:cNvPr id="177" name="Picture 176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766" y="4161614"/>
              <a:ext cx="368540" cy="339748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4460638" y="4616960"/>
            <a:ext cx="1077153" cy="387238"/>
            <a:chOff x="4419360" y="4287619"/>
            <a:chExt cx="1077153" cy="387238"/>
          </a:xfrm>
        </p:grpSpPr>
        <p:pic>
          <p:nvPicPr>
            <p:cNvPr id="179" name="Picture 178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240" y="4287619"/>
              <a:ext cx="408273" cy="369997"/>
            </a:xfrm>
            <a:prstGeom prst="rect">
              <a:avLst/>
            </a:prstGeom>
          </p:spPr>
        </p:pic>
        <p:pic>
          <p:nvPicPr>
            <p:cNvPr id="180" name="Picture 179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360" y="4304860"/>
              <a:ext cx="408273" cy="369997"/>
            </a:xfrm>
            <a:prstGeom prst="rect">
              <a:avLst/>
            </a:prstGeom>
          </p:spPr>
        </p:pic>
        <p:pic>
          <p:nvPicPr>
            <p:cNvPr id="181" name="Picture 180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818" y="4294964"/>
              <a:ext cx="408273" cy="369997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6288277" y="4380866"/>
            <a:ext cx="898823" cy="277404"/>
            <a:chOff x="6054343" y="4010215"/>
            <a:chExt cx="898823" cy="277404"/>
          </a:xfrm>
        </p:grpSpPr>
        <p:pic>
          <p:nvPicPr>
            <p:cNvPr id="183" name="Picture 182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015" y="4011584"/>
              <a:ext cx="324151" cy="276035"/>
            </a:xfrm>
            <a:prstGeom prst="rect">
              <a:avLst/>
            </a:prstGeom>
          </p:spPr>
        </p:pic>
        <p:pic>
          <p:nvPicPr>
            <p:cNvPr id="184" name="Picture 183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343" y="4011584"/>
              <a:ext cx="324151" cy="276035"/>
            </a:xfrm>
            <a:prstGeom prst="rect">
              <a:avLst/>
            </a:prstGeom>
          </p:spPr>
        </p:pic>
        <p:pic>
          <p:nvPicPr>
            <p:cNvPr id="185" name="Picture 184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168" y="4010215"/>
              <a:ext cx="324151" cy="276035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40353" y="3065298"/>
            <a:ext cx="1371225" cy="969906"/>
            <a:chOff x="832713" y="3065298"/>
            <a:chExt cx="1371225" cy="969906"/>
          </a:xfrm>
        </p:grpSpPr>
        <p:grpSp>
          <p:nvGrpSpPr>
            <p:cNvPr id="187" name="Group 186"/>
            <p:cNvGrpSpPr/>
            <p:nvPr/>
          </p:nvGrpSpPr>
          <p:grpSpPr>
            <a:xfrm>
              <a:off x="1060993" y="3065298"/>
              <a:ext cx="1142945" cy="616576"/>
              <a:chOff x="2202886" y="1223818"/>
              <a:chExt cx="1142945" cy="616576"/>
            </a:xfrm>
          </p:grpSpPr>
          <p:pic>
            <p:nvPicPr>
              <p:cNvPr id="192" name="Picture 191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9359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3" name="Picture 192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020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4" name="Picture 193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286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5" name="Picture 194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25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6" name="Picture 19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03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197" name="Picture 196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886" y="1532106"/>
                <a:ext cx="381545" cy="308288"/>
              </a:xfrm>
              <a:prstGeom prst="rect">
                <a:avLst/>
              </a:prstGeom>
            </p:spPr>
          </p:pic>
        </p:grpSp>
        <p:grpSp>
          <p:nvGrpSpPr>
            <p:cNvPr id="188" name="Group 187"/>
            <p:cNvGrpSpPr/>
            <p:nvPr/>
          </p:nvGrpSpPr>
          <p:grpSpPr>
            <a:xfrm>
              <a:off x="832713" y="3716509"/>
              <a:ext cx="1047578" cy="318695"/>
              <a:chOff x="913528" y="3624149"/>
              <a:chExt cx="1047578" cy="318695"/>
            </a:xfrm>
          </p:grpSpPr>
          <p:pic>
            <p:nvPicPr>
              <p:cNvPr id="189" name="Picture 188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528" y="3633281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90" name="Picture 189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003" y="3624149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191" name="Picture 190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123" y="3649554"/>
                <a:ext cx="362983" cy="293290"/>
              </a:xfrm>
              <a:prstGeom prst="rect">
                <a:avLst/>
              </a:prstGeom>
            </p:spPr>
          </p:pic>
        </p:grpSp>
      </p:grpSp>
      <p:grpSp>
        <p:nvGrpSpPr>
          <p:cNvPr id="198" name="Group 197"/>
          <p:cNvGrpSpPr/>
          <p:nvPr/>
        </p:nvGrpSpPr>
        <p:grpSpPr>
          <a:xfrm>
            <a:off x="2583372" y="3545795"/>
            <a:ext cx="1075754" cy="996131"/>
            <a:chOff x="2629552" y="3522705"/>
            <a:chExt cx="1075754" cy="996131"/>
          </a:xfrm>
        </p:grpSpPr>
        <p:grpSp>
          <p:nvGrpSpPr>
            <p:cNvPr id="199" name="Group 198"/>
            <p:cNvGrpSpPr/>
            <p:nvPr/>
          </p:nvGrpSpPr>
          <p:grpSpPr>
            <a:xfrm>
              <a:off x="2629552" y="3522705"/>
              <a:ext cx="1062981" cy="656973"/>
              <a:chOff x="3457777" y="1258460"/>
              <a:chExt cx="1062981" cy="656973"/>
            </a:xfrm>
          </p:grpSpPr>
          <p:pic>
            <p:nvPicPr>
              <p:cNvPr id="204" name="Picture 203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5" name="Picture 204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074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6" name="Picture 20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1623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7" name="Picture 20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8" name="Picture 20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951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09" name="Picture 208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258" y="1560972"/>
                <a:ext cx="384500" cy="354461"/>
              </a:xfrm>
              <a:prstGeom prst="rect">
                <a:avLst/>
              </a:prstGeom>
            </p:spPr>
          </p:pic>
        </p:grpSp>
        <p:grpSp>
          <p:nvGrpSpPr>
            <p:cNvPr id="200" name="Group 199"/>
            <p:cNvGrpSpPr/>
            <p:nvPr/>
          </p:nvGrpSpPr>
          <p:grpSpPr>
            <a:xfrm>
              <a:off x="2674084" y="4156730"/>
              <a:ext cx="1031222" cy="362106"/>
              <a:chOff x="2674084" y="4156730"/>
              <a:chExt cx="1031222" cy="362106"/>
            </a:xfrm>
          </p:grpSpPr>
          <p:pic>
            <p:nvPicPr>
              <p:cNvPr id="201" name="Picture 200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084" y="4179088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02" name="Picture 201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64" y="4156730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03" name="Picture 202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6766" y="4161614"/>
                <a:ext cx="368540" cy="339748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/>
          <p:cNvGrpSpPr/>
          <p:nvPr/>
        </p:nvGrpSpPr>
        <p:grpSpPr>
          <a:xfrm>
            <a:off x="4324478" y="3665684"/>
            <a:ext cx="1148945" cy="1043808"/>
            <a:chOff x="4324478" y="3711864"/>
            <a:chExt cx="1148945" cy="1043808"/>
          </a:xfrm>
        </p:grpSpPr>
        <p:grpSp>
          <p:nvGrpSpPr>
            <p:cNvPr id="211" name="Group 210"/>
            <p:cNvGrpSpPr/>
            <p:nvPr/>
          </p:nvGrpSpPr>
          <p:grpSpPr>
            <a:xfrm>
              <a:off x="4324478" y="3711864"/>
              <a:ext cx="1143987" cy="684096"/>
              <a:chOff x="4614296" y="1223815"/>
              <a:chExt cx="1143987" cy="684096"/>
            </a:xfrm>
          </p:grpSpPr>
          <p:pic>
            <p:nvPicPr>
              <p:cNvPr id="216" name="Picture 215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7" name="Picture 216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121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8" name="Picture 217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4414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19" name="Picture 218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296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20" name="Picture 219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567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21" name="Picture 220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303" y="1541905"/>
                <a:ext cx="403869" cy="366006"/>
              </a:xfrm>
              <a:prstGeom prst="rect">
                <a:avLst/>
              </a:prstGeom>
            </p:spPr>
          </p:pic>
        </p:grpSp>
        <p:grpSp>
          <p:nvGrpSpPr>
            <p:cNvPr id="212" name="Group 211"/>
            <p:cNvGrpSpPr/>
            <p:nvPr/>
          </p:nvGrpSpPr>
          <p:grpSpPr>
            <a:xfrm>
              <a:off x="4396270" y="4368434"/>
              <a:ext cx="1077153" cy="387238"/>
              <a:chOff x="4419360" y="4287619"/>
              <a:chExt cx="1077153" cy="387238"/>
            </a:xfrm>
          </p:grpSpPr>
          <p:pic>
            <p:nvPicPr>
              <p:cNvPr id="213" name="Picture 21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240" y="4287619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14" name="Picture 213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360" y="4304860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15" name="Picture 214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818" y="4294964"/>
                <a:ext cx="408273" cy="369997"/>
              </a:xfrm>
              <a:prstGeom prst="rect">
                <a:avLst/>
              </a:prstGeom>
            </p:spPr>
          </p:pic>
        </p:grpSp>
      </p:grpSp>
      <p:grpSp>
        <p:nvGrpSpPr>
          <p:cNvPr id="222" name="Group 221"/>
          <p:cNvGrpSpPr/>
          <p:nvPr/>
        </p:nvGrpSpPr>
        <p:grpSpPr>
          <a:xfrm>
            <a:off x="5985073" y="3569919"/>
            <a:ext cx="1064820" cy="810060"/>
            <a:chOff x="5985073" y="3535284"/>
            <a:chExt cx="1064820" cy="810060"/>
          </a:xfrm>
        </p:grpSpPr>
        <p:grpSp>
          <p:nvGrpSpPr>
            <p:cNvPr id="223" name="Group 222"/>
            <p:cNvGrpSpPr/>
            <p:nvPr/>
          </p:nvGrpSpPr>
          <p:grpSpPr>
            <a:xfrm>
              <a:off x="6115110" y="3535284"/>
              <a:ext cx="934783" cy="518628"/>
              <a:chOff x="5433698" y="1369546"/>
              <a:chExt cx="934783" cy="518628"/>
            </a:xfrm>
          </p:grpSpPr>
          <p:pic>
            <p:nvPicPr>
              <p:cNvPr id="228" name="Picture 227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349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29" name="Picture 228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958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30" name="Picture 229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0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31" name="Picture 23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69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32" name="Picture 231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81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33" name="Picture 232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233" y="1624294"/>
                <a:ext cx="309877" cy="263880"/>
              </a:xfrm>
              <a:prstGeom prst="rect">
                <a:avLst/>
              </a:prstGeom>
            </p:spPr>
          </p:pic>
        </p:grpSp>
        <p:grpSp>
          <p:nvGrpSpPr>
            <p:cNvPr id="224" name="Group 223"/>
            <p:cNvGrpSpPr/>
            <p:nvPr/>
          </p:nvGrpSpPr>
          <p:grpSpPr>
            <a:xfrm>
              <a:off x="5985073" y="4067940"/>
              <a:ext cx="898823" cy="277404"/>
              <a:chOff x="6054343" y="4010215"/>
              <a:chExt cx="898823" cy="277404"/>
            </a:xfrm>
          </p:grpSpPr>
          <p:pic>
            <p:nvPicPr>
              <p:cNvPr id="225" name="Picture 224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015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26" name="Picture 22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343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27" name="Picture 226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168" y="4010215"/>
                <a:ext cx="324151" cy="2760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6371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64</a:t>
            </a:fld>
            <a:endParaRPr lang="en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features: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hr-HR" sz="2000" dirty="0">
                <a:solidFill>
                  <a:srgbClr val="0000FF"/>
                </a:solidFill>
              </a:rPr>
              <a:t>z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en-US" sz="2000" dirty="0">
                <a:solidFill>
                  <a:srgbClr val="0000FF"/>
                </a:solidFill>
              </a:rPr>
              <a:t>o, zo, o</a:t>
            </a:r>
            <a:r>
              <a:rPr lang="en-US" sz="2000" dirty="0" smtClean="0">
                <a:solidFill>
                  <a:srgbClr val="0000FF"/>
                </a:solidFill>
              </a:rPr>
              <a:t>$, </a:t>
            </a:r>
            <a:r>
              <a:rPr lang="en-US" sz="2000" dirty="0">
                <a:solidFill>
                  <a:srgbClr val="0000FF"/>
                </a:solidFill>
              </a:rPr>
              <a:t>e, </a:t>
            </a:r>
            <a:r>
              <a:rPr lang="en-US" sz="2000" dirty="0" err="1">
                <a:solidFill>
                  <a:srgbClr val="0000FF"/>
                </a:solidFill>
              </a:rPr>
              <a:t>ze</a:t>
            </a:r>
            <a:r>
              <a:rPr lang="en-US" sz="2000" dirty="0">
                <a:solidFill>
                  <a:srgbClr val="0000FF"/>
                </a:solidFill>
              </a:rPr>
              <a:t>, e</a:t>
            </a:r>
            <a:r>
              <a:rPr lang="en-US" sz="2000" dirty="0" smtClean="0">
                <a:solidFill>
                  <a:srgbClr val="0000FF"/>
                </a:solidFill>
              </a:rPr>
              <a:t>$</a:t>
            </a:r>
            <a:r>
              <a:rPr lang="en-US" sz="2000" dirty="0" smtClean="0">
                <a:solidFill>
                  <a:srgbClr val="000000"/>
                </a:solidFill>
              </a:rPr>
              <a:t>}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30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492268" y="2301471"/>
            <a:ext cx="209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833D1"/>
                </a:solidFill>
              </a:rPr>
              <a:t>Feature weights (dual variable)</a:t>
            </a:r>
            <a:endParaRPr lang="en-US" sz="2000" dirty="0">
              <a:solidFill>
                <a:srgbClr val="2833D1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609327" y="4066510"/>
            <a:ext cx="1047578" cy="318695"/>
            <a:chOff x="913528" y="3624149"/>
            <a:chExt cx="1047578" cy="318695"/>
          </a:xfrm>
        </p:grpSpPr>
        <p:pic>
          <p:nvPicPr>
            <p:cNvPr id="230" name="Picture 229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28" y="3633281"/>
              <a:ext cx="362983" cy="293290"/>
            </a:xfrm>
            <a:prstGeom prst="rect">
              <a:avLst/>
            </a:prstGeom>
          </p:spPr>
        </p:pic>
        <p:pic>
          <p:nvPicPr>
            <p:cNvPr id="231" name="Picture 230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003" y="3624149"/>
              <a:ext cx="362983" cy="293290"/>
            </a:xfrm>
            <a:prstGeom prst="rect">
              <a:avLst/>
            </a:prstGeom>
          </p:spPr>
        </p:pic>
        <p:pic>
          <p:nvPicPr>
            <p:cNvPr id="232" name="Picture 231" descr="weight0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123" y="3649554"/>
              <a:ext cx="362983" cy="293290"/>
            </a:xfrm>
            <a:prstGeom prst="rect">
              <a:avLst/>
            </a:prstGeom>
          </p:spPr>
        </p:pic>
      </p:grpSp>
      <p:grpSp>
        <p:nvGrpSpPr>
          <p:cNvPr id="233" name="Group 232"/>
          <p:cNvGrpSpPr/>
          <p:nvPr/>
        </p:nvGrpSpPr>
        <p:grpSpPr>
          <a:xfrm>
            <a:off x="2533385" y="4519568"/>
            <a:ext cx="1031222" cy="362106"/>
            <a:chOff x="2674084" y="4156730"/>
            <a:chExt cx="1031222" cy="362106"/>
          </a:xfrm>
        </p:grpSpPr>
        <p:pic>
          <p:nvPicPr>
            <p:cNvPr id="234" name="Picture 233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084" y="4179088"/>
              <a:ext cx="368540" cy="339748"/>
            </a:xfrm>
            <a:prstGeom prst="rect">
              <a:avLst/>
            </a:prstGeom>
          </p:spPr>
        </p:pic>
        <p:pic>
          <p:nvPicPr>
            <p:cNvPr id="235" name="Picture 234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964" y="4156730"/>
              <a:ext cx="368540" cy="339748"/>
            </a:xfrm>
            <a:prstGeom prst="rect">
              <a:avLst/>
            </a:prstGeom>
          </p:spPr>
        </p:pic>
        <p:pic>
          <p:nvPicPr>
            <p:cNvPr id="236" name="Picture 235" descr="weight_blue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766" y="4161614"/>
              <a:ext cx="368540" cy="339748"/>
            </a:xfrm>
            <a:prstGeom prst="rect">
              <a:avLst/>
            </a:prstGeom>
          </p:spPr>
        </p:pic>
      </p:grpSp>
      <p:grpSp>
        <p:nvGrpSpPr>
          <p:cNvPr id="237" name="Group 236"/>
          <p:cNvGrpSpPr/>
          <p:nvPr/>
        </p:nvGrpSpPr>
        <p:grpSpPr>
          <a:xfrm>
            <a:off x="4449093" y="4640050"/>
            <a:ext cx="1077153" cy="387238"/>
            <a:chOff x="4419360" y="4287619"/>
            <a:chExt cx="1077153" cy="387238"/>
          </a:xfrm>
        </p:grpSpPr>
        <p:pic>
          <p:nvPicPr>
            <p:cNvPr id="238" name="Picture 237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240" y="4287619"/>
              <a:ext cx="408273" cy="369997"/>
            </a:xfrm>
            <a:prstGeom prst="rect">
              <a:avLst/>
            </a:prstGeom>
          </p:spPr>
        </p:pic>
        <p:pic>
          <p:nvPicPr>
            <p:cNvPr id="239" name="Picture 238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360" y="4304860"/>
              <a:ext cx="408273" cy="369997"/>
            </a:xfrm>
            <a:prstGeom prst="rect">
              <a:avLst/>
            </a:prstGeom>
          </p:spPr>
        </p:pic>
        <p:pic>
          <p:nvPicPr>
            <p:cNvPr id="240" name="Picture 239" descr="weight_purple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818" y="4294964"/>
              <a:ext cx="408273" cy="369997"/>
            </a:xfrm>
            <a:prstGeom prst="rect">
              <a:avLst/>
            </a:prstGeom>
          </p:spPr>
        </p:pic>
      </p:grpSp>
      <p:grpSp>
        <p:nvGrpSpPr>
          <p:cNvPr id="241" name="Group 240"/>
          <p:cNvGrpSpPr/>
          <p:nvPr/>
        </p:nvGrpSpPr>
        <p:grpSpPr>
          <a:xfrm>
            <a:off x="6276732" y="4403956"/>
            <a:ext cx="898823" cy="277404"/>
            <a:chOff x="6054343" y="4010215"/>
            <a:chExt cx="898823" cy="277404"/>
          </a:xfrm>
        </p:grpSpPr>
        <p:pic>
          <p:nvPicPr>
            <p:cNvPr id="242" name="Picture 241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015" y="4011584"/>
              <a:ext cx="324151" cy="276035"/>
            </a:xfrm>
            <a:prstGeom prst="rect">
              <a:avLst/>
            </a:prstGeom>
          </p:spPr>
        </p:pic>
        <p:pic>
          <p:nvPicPr>
            <p:cNvPr id="243" name="Picture 242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343" y="4011584"/>
              <a:ext cx="324151" cy="276035"/>
            </a:xfrm>
            <a:prstGeom prst="rect">
              <a:avLst/>
            </a:prstGeom>
          </p:spPr>
        </p:pic>
        <p:pic>
          <p:nvPicPr>
            <p:cNvPr id="244" name="Picture 243" descr="weight_yellow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168" y="4010215"/>
              <a:ext cx="324151" cy="276035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728808" y="3088388"/>
            <a:ext cx="1371225" cy="969906"/>
            <a:chOff x="832713" y="3065298"/>
            <a:chExt cx="1371225" cy="969906"/>
          </a:xfrm>
        </p:grpSpPr>
        <p:grpSp>
          <p:nvGrpSpPr>
            <p:cNvPr id="246" name="Group 245"/>
            <p:cNvGrpSpPr/>
            <p:nvPr/>
          </p:nvGrpSpPr>
          <p:grpSpPr>
            <a:xfrm>
              <a:off x="1060993" y="3065298"/>
              <a:ext cx="1142945" cy="616576"/>
              <a:chOff x="2202886" y="1223818"/>
              <a:chExt cx="1142945" cy="616576"/>
            </a:xfrm>
          </p:grpSpPr>
          <p:pic>
            <p:nvPicPr>
              <p:cNvPr id="251" name="Picture 250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9359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52" name="Picture 251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020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53" name="Picture 252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286" y="1223818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54" name="Picture 253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25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55" name="Picture 254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03" y="1532106"/>
                <a:ext cx="381545" cy="308288"/>
              </a:xfrm>
              <a:prstGeom prst="rect">
                <a:avLst/>
              </a:prstGeom>
            </p:spPr>
          </p:pic>
          <p:pic>
            <p:nvPicPr>
              <p:cNvPr id="256" name="Picture 255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886" y="1532106"/>
                <a:ext cx="381545" cy="308288"/>
              </a:xfrm>
              <a:prstGeom prst="rect">
                <a:avLst/>
              </a:prstGeom>
            </p:spPr>
          </p:pic>
        </p:grpSp>
        <p:grpSp>
          <p:nvGrpSpPr>
            <p:cNvPr id="247" name="Group 246"/>
            <p:cNvGrpSpPr/>
            <p:nvPr/>
          </p:nvGrpSpPr>
          <p:grpSpPr>
            <a:xfrm>
              <a:off x="832713" y="3716509"/>
              <a:ext cx="1047578" cy="318695"/>
              <a:chOff x="913528" y="3624149"/>
              <a:chExt cx="1047578" cy="318695"/>
            </a:xfrm>
          </p:grpSpPr>
          <p:pic>
            <p:nvPicPr>
              <p:cNvPr id="248" name="Picture 247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528" y="3633281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249" name="Picture 248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003" y="3624149"/>
                <a:ext cx="362983" cy="293290"/>
              </a:xfrm>
              <a:prstGeom prst="rect">
                <a:avLst/>
              </a:prstGeom>
            </p:spPr>
          </p:pic>
          <p:pic>
            <p:nvPicPr>
              <p:cNvPr id="250" name="Picture 249" descr="weight0.jpe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123" y="3649554"/>
                <a:ext cx="362983" cy="293290"/>
              </a:xfrm>
              <a:prstGeom prst="rect">
                <a:avLst/>
              </a:prstGeom>
            </p:spPr>
          </p:pic>
        </p:grpSp>
      </p:grpSp>
      <p:grpSp>
        <p:nvGrpSpPr>
          <p:cNvPr id="257" name="Group 256"/>
          <p:cNvGrpSpPr/>
          <p:nvPr/>
        </p:nvGrpSpPr>
        <p:grpSpPr>
          <a:xfrm>
            <a:off x="2571827" y="3568885"/>
            <a:ext cx="1075754" cy="996131"/>
            <a:chOff x="2629552" y="3522705"/>
            <a:chExt cx="1075754" cy="996131"/>
          </a:xfrm>
        </p:grpSpPr>
        <p:grpSp>
          <p:nvGrpSpPr>
            <p:cNvPr id="258" name="Group 257"/>
            <p:cNvGrpSpPr/>
            <p:nvPr/>
          </p:nvGrpSpPr>
          <p:grpSpPr>
            <a:xfrm>
              <a:off x="2629552" y="3522705"/>
              <a:ext cx="1062981" cy="656973"/>
              <a:chOff x="3457777" y="1258460"/>
              <a:chExt cx="1062981" cy="656973"/>
            </a:xfrm>
          </p:grpSpPr>
          <p:pic>
            <p:nvPicPr>
              <p:cNvPr id="263" name="Picture 262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64" name="Picture 263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074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65" name="Picture 264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1623" y="1258460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66" name="Picture 265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777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67" name="Picture 266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951" y="1560972"/>
                <a:ext cx="384500" cy="354461"/>
              </a:xfrm>
              <a:prstGeom prst="rect">
                <a:avLst/>
              </a:prstGeom>
            </p:spPr>
          </p:pic>
          <p:pic>
            <p:nvPicPr>
              <p:cNvPr id="268" name="Picture 267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258" y="1560972"/>
                <a:ext cx="384500" cy="354461"/>
              </a:xfrm>
              <a:prstGeom prst="rect">
                <a:avLst/>
              </a:prstGeom>
            </p:spPr>
          </p:pic>
        </p:grpSp>
        <p:grpSp>
          <p:nvGrpSpPr>
            <p:cNvPr id="259" name="Group 258"/>
            <p:cNvGrpSpPr/>
            <p:nvPr/>
          </p:nvGrpSpPr>
          <p:grpSpPr>
            <a:xfrm>
              <a:off x="2674084" y="4156730"/>
              <a:ext cx="1031222" cy="362106"/>
              <a:chOff x="2674084" y="4156730"/>
              <a:chExt cx="1031222" cy="362106"/>
            </a:xfrm>
          </p:grpSpPr>
          <p:pic>
            <p:nvPicPr>
              <p:cNvPr id="260" name="Picture 259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084" y="4179088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61" name="Picture 260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64" y="4156730"/>
                <a:ext cx="368540" cy="339748"/>
              </a:xfrm>
              <a:prstGeom prst="rect">
                <a:avLst/>
              </a:prstGeom>
            </p:spPr>
          </p:pic>
          <p:pic>
            <p:nvPicPr>
              <p:cNvPr id="262" name="Picture 261" descr="weight_blue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6766" y="4161614"/>
                <a:ext cx="368540" cy="339748"/>
              </a:xfrm>
              <a:prstGeom prst="rect">
                <a:avLst/>
              </a:prstGeom>
            </p:spPr>
          </p:pic>
        </p:grpSp>
      </p:grpSp>
      <p:grpSp>
        <p:nvGrpSpPr>
          <p:cNvPr id="269" name="Group 268"/>
          <p:cNvGrpSpPr/>
          <p:nvPr/>
        </p:nvGrpSpPr>
        <p:grpSpPr>
          <a:xfrm>
            <a:off x="4312933" y="3688774"/>
            <a:ext cx="1148945" cy="1043808"/>
            <a:chOff x="4324478" y="3711864"/>
            <a:chExt cx="1148945" cy="1043808"/>
          </a:xfrm>
        </p:grpSpPr>
        <p:grpSp>
          <p:nvGrpSpPr>
            <p:cNvPr id="270" name="Group 269"/>
            <p:cNvGrpSpPr/>
            <p:nvPr/>
          </p:nvGrpSpPr>
          <p:grpSpPr>
            <a:xfrm>
              <a:off x="4324478" y="3711864"/>
              <a:ext cx="1143987" cy="684096"/>
              <a:chOff x="4614296" y="1223815"/>
              <a:chExt cx="1143987" cy="684096"/>
            </a:xfrm>
          </p:grpSpPr>
          <p:pic>
            <p:nvPicPr>
              <p:cNvPr id="275" name="Picture 274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76" name="Picture 275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121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77" name="Picture 276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4414" y="122381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78" name="Picture 277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296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79" name="Picture 278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567" y="1541905"/>
                <a:ext cx="403869" cy="366006"/>
              </a:xfrm>
              <a:prstGeom prst="rect">
                <a:avLst/>
              </a:prstGeom>
            </p:spPr>
          </p:pic>
          <p:pic>
            <p:nvPicPr>
              <p:cNvPr id="280" name="Picture 279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303" y="1541905"/>
                <a:ext cx="403869" cy="366006"/>
              </a:xfrm>
              <a:prstGeom prst="rect">
                <a:avLst/>
              </a:prstGeom>
            </p:spPr>
          </p:pic>
        </p:grpSp>
        <p:grpSp>
          <p:nvGrpSpPr>
            <p:cNvPr id="271" name="Group 270"/>
            <p:cNvGrpSpPr/>
            <p:nvPr/>
          </p:nvGrpSpPr>
          <p:grpSpPr>
            <a:xfrm>
              <a:off x="4396270" y="4368434"/>
              <a:ext cx="1077153" cy="387238"/>
              <a:chOff x="4419360" y="4287619"/>
              <a:chExt cx="1077153" cy="387238"/>
            </a:xfrm>
          </p:grpSpPr>
          <p:pic>
            <p:nvPicPr>
              <p:cNvPr id="272" name="Picture 271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240" y="4287619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73" name="Picture 272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360" y="4304860"/>
                <a:ext cx="408273" cy="369997"/>
              </a:xfrm>
              <a:prstGeom prst="rect">
                <a:avLst/>
              </a:prstGeom>
            </p:spPr>
          </p:pic>
          <p:pic>
            <p:nvPicPr>
              <p:cNvPr id="274" name="Picture 273" descr="weight_purple.jpe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818" y="4294964"/>
                <a:ext cx="408273" cy="369997"/>
              </a:xfrm>
              <a:prstGeom prst="rect">
                <a:avLst/>
              </a:prstGeom>
            </p:spPr>
          </p:pic>
        </p:grpSp>
      </p:grpSp>
      <p:grpSp>
        <p:nvGrpSpPr>
          <p:cNvPr id="281" name="Group 280"/>
          <p:cNvGrpSpPr/>
          <p:nvPr/>
        </p:nvGrpSpPr>
        <p:grpSpPr>
          <a:xfrm>
            <a:off x="5973528" y="3593009"/>
            <a:ext cx="1064820" cy="810060"/>
            <a:chOff x="5985073" y="3535284"/>
            <a:chExt cx="1064820" cy="810060"/>
          </a:xfrm>
        </p:grpSpPr>
        <p:grpSp>
          <p:nvGrpSpPr>
            <p:cNvPr id="282" name="Group 281"/>
            <p:cNvGrpSpPr/>
            <p:nvPr/>
          </p:nvGrpSpPr>
          <p:grpSpPr>
            <a:xfrm>
              <a:off x="6115110" y="3535284"/>
              <a:ext cx="934783" cy="518628"/>
              <a:chOff x="5433698" y="1369546"/>
              <a:chExt cx="934783" cy="518628"/>
            </a:xfrm>
          </p:grpSpPr>
          <p:pic>
            <p:nvPicPr>
              <p:cNvPr id="287" name="Picture 286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349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88" name="Picture 287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958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89" name="Picture 288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04" y="1369546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90" name="Picture 289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69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91" name="Picture 290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818" y="1624294"/>
                <a:ext cx="309877" cy="263880"/>
              </a:xfrm>
              <a:prstGeom prst="rect">
                <a:avLst/>
              </a:prstGeom>
            </p:spPr>
          </p:pic>
          <p:pic>
            <p:nvPicPr>
              <p:cNvPr id="292" name="Picture 291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233" y="1624294"/>
                <a:ext cx="309877" cy="263880"/>
              </a:xfrm>
              <a:prstGeom prst="rect">
                <a:avLst/>
              </a:prstGeom>
            </p:spPr>
          </p:pic>
        </p:grpSp>
        <p:grpSp>
          <p:nvGrpSpPr>
            <p:cNvPr id="283" name="Group 282"/>
            <p:cNvGrpSpPr/>
            <p:nvPr/>
          </p:nvGrpSpPr>
          <p:grpSpPr>
            <a:xfrm>
              <a:off x="5985073" y="4067940"/>
              <a:ext cx="898823" cy="277404"/>
              <a:chOff x="6054343" y="4010215"/>
              <a:chExt cx="898823" cy="277404"/>
            </a:xfrm>
          </p:grpSpPr>
          <p:pic>
            <p:nvPicPr>
              <p:cNvPr id="284" name="Picture 283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015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85" name="Picture 284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343" y="4011584"/>
                <a:ext cx="324151" cy="276035"/>
              </a:xfrm>
              <a:prstGeom prst="rect">
                <a:avLst/>
              </a:prstGeom>
            </p:spPr>
          </p:pic>
          <p:pic>
            <p:nvPicPr>
              <p:cNvPr id="286" name="Picture 285" descr="weight_yellow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168" y="4010215"/>
                <a:ext cx="324151" cy="2760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65</a:t>
            </a:fld>
            <a:endParaRPr lang="en" dirty="0"/>
          </a:p>
        </p:txBody>
      </p:sp>
      <p:sp>
        <p:nvSpPr>
          <p:cNvPr id="934" name="Shape 934"/>
          <p:cNvSpPr/>
          <p:nvPr/>
        </p:nvSpPr>
        <p:spPr>
          <a:xfrm rot="-8420871">
            <a:off x="414739" y="5132689"/>
            <a:ext cx="616807" cy="31861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5" name="Shape 935"/>
          <p:cNvSpPr/>
          <p:nvPr/>
        </p:nvSpPr>
        <p:spPr>
          <a:xfrm>
            <a:off x="3369879" y="4988813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2240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grizos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1318909" y="4965761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38" name="Shape 938"/>
          <p:cNvSpPr/>
          <p:nvPr/>
        </p:nvSpPr>
        <p:spPr>
          <a:xfrm>
            <a:off x="1307183" y="5657193"/>
            <a:ext cx="763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rgbClr val="E013FF"/>
                </a:solidFill>
              </a:rPr>
              <a:t>gris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39" name="Shape 939"/>
          <p:cNvCxnSpPr>
            <a:stCxn id="935" idx="4"/>
            <a:endCxn id="940" idx="0"/>
          </p:cNvCxnSpPr>
          <p:nvPr/>
        </p:nvCxnSpPr>
        <p:spPr>
          <a:xfrm>
            <a:off x="3740079" y="5261212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Shape 940"/>
          <p:cNvSpPr/>
          <p:nvPr/>
        </p:nvSpPr>
        <p:spPr>
          <a:xfrm>
            <a:off x="3673042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Shape 941"/>
          <p:cNvCxnSpPr>
            <a:stCxn id="942" idx="4"/>
          </p:cNvCxnSpPr>
          <p:nvPr/>
        </p:nvCxnSpPr>
        <p:spPr>
          <a:xfrm>
            <a:off x="2858325" y="5312998"/>
            <a:ext cx="304200" cy="2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Shape 943"/>
          <p:cNvSpPr/>
          <p:nvPr/>
        </p:nvSpPr>
        <p:spPr>
          <a:xfrm>
            <a:off x="3673033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>
            <a:stCxn id="934" idx="4"/>
            <a:endCxn id="945" idx="0"/>
          </p:cNvCxnSpPr>
          <p:nvPr/>
        </p:nvCxnSpPr>
        <p:spPr>
          <a:xfrm rot="10800000" flipH="1">
            <a:off x="820791" y="4764198"/>
            <a:ext cx="868200" cy="4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Shape 946"/>
          <p:cNvCxnSpPr>
            <a:stCxn id="937" idx="4"/>
            <a:endCxn id="947" idx="0"/>
          </p:cNvCxnSpPr>
          <p:nvPr/>
        </p:nvCxnSpPr>
        <p:spPr>
          <a:xfrm>
            <a:off x="1689109" y="5238160"/>
            <a:ext cx="0" cy="16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Shape 947"/>
          <p:cNvSpPr/>
          <p:nvPr/>
        </p:nvSpPr>
        <p:spPr>
          <a:xfrm>
            <a:off x="1622072" y="54053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22072" y="47640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>
            <a:stCxn id="949" idx="4"/>
            <a:endCxn id="945" idx="0"/>
          </p:cNvCxnSpPr>
          <p:nvPr/>
        </p:nvCxnSpPr>
        <p:spPr>
          <a:xfrm flipH="1">
            <a:off x="1688972" y="3262387"/>
            <a:ext cx="1100456" cy="15016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Shape 950"/>
          <p:cNvCxnSpPr>
            <a:stCxn id="945" idx="2"/>
            <a:endCxn id="937" idx="0"/>
          </p:cNvCxnSpPr>
          <p:nvPr/>
        </p:nvCxnSpPr>
        <p:spPr>
          <a:xfrm>
            <a:off x="1688971" y="4849234"/>
            <a:ext cx="0" cy="1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1" name="Shape 951"/>
          <p:cNvSpPr/>
          <p:nvPr/>
        </p:nvSpPr>
        <p:spPr>
          <a:xfrm rot="-8652516">
            <a:off x="2596995" y="5628671"/>
            <a:ext cx="133883" cy="8504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-8417524">
            <a:off x="427016" y="5432821"/>
            <a:ext cx="112698" cy="9620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Shape 953"/>
          <p:cNvCxnSpPr>
            <a:stCxn id="951" idx="2"/>
          </p:cNvCxnSpPr>
          <p:nvPr/>
        </p:nvCxnSpPr>
        <p:spPr>
          <a:xfrm rot="10800000" flipH="1">
            <a:off x="2682686" y="5557594"/>
            <a:ext cx="74100" cy="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Shape 954"/>
          <p:cNvCxnSpPr>
            <a:stCxn id="952" idx="2"/>
            <a:endCxn id="934" idx="0"/>
          </p:cNvCxnSpPr>
          <p:nvPr/>
        </p:nvCxnSpPr>
        <p:spPr>
          <a:xfrm rot="10800000" flipH="1">
            <a:off x="512915" y="5383726"/>
            <a:ext cx="112500" cy="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2217028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35" idx="0"/>
            <a:endCxn id="943" idx="2"/>
          </p:cNvCxnSpPr>
          <p:nvPr/>
        </p:nvCxnSpPr>
        <p:spPr>
          <a:xfrm rot="10800000">
            <a:off x="3740079" y="4876412"/>
            <a:ext cx="0" cy="1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>
            <a:stCxn id="957" idx="4"/>
            <a:endCxn id="943" idx="0"/>
          </p:cNvCxnSpPr>
          <p:nvPr/>
        </p:nvCxnSpPr>
        <p:spPr>
          <a:xfrm flipH="1">
            <a:off x="3739933" y="3625434"/>
            <a:ext cx="42764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2723476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Shape 959"/>
          <p:cNvCxnSpPr>
            <a:stCxn id="958" idx="2"/>
            <a:endCxn id="949" idx="0"/>
          </p:cNvCxnSpPr>
          <p:nvPr/>
        </p:nvCxnSpPr>
        <p:spPr>
          <a:xfrm>
            <a:off x="2789326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Shape 960"/>
          <p:cNvSpPr/>
          <p:nvPr/>
        </p:nvSpPr>
        <p:spPr>
          <a:xfrm>
            <a:off x="5590065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61" name="Shape 961"/>
          <p:cNvSpPr/>
          <p:nvPr/>
        </p:nvSpPr>
        <p:spPr>
          <a:xfrm>
            <a:off x="5572426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</a:t>
            </a:r>
            <a:endParaRPr dirty="0">
              <a:solidFill>
                <a:srgbClr val="E013FF"/>
              </a:solidFill>
            </a:endParaRPr>
          </a:p>
        </p:txBody>
      </p:sp>
      <p:cxnSp>
        <p:nvCxnSpPr>
          <p:cNvPr id="962" name="Shape 962"/>
          <p:cNvCxnSpPr>
            <a:stCxn id="960" idx="4"/>
            <a:endCxn id="963" idx="0"/>
          </p:cNvCxnSpPr>
          <p:nvPr/>
        </p:nvCxnSpPr>
        <p:spPr>
          <a:xfrm>
            <a:off x="5960265" y="5261356"/>
            <a:ext cx="0" cy="1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Shape 963"/>
          <p:cNvSpPr/>
          <p:nvPr/>
        </p:nvSpPr>
        <p:spPr>
          <a:xfrm>
            <a:off x="5893228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Shape 964"/>
          <p:cNvCxnSpPr>
            <a:stCxn id="942" idx="4"/>
            <a:endCxn id="943" idx="0"/>
          </p:cNvCxnSpPr>
          <p:nvPr/>
        </p:nvCxnSpPr>
        <p:spPr>
          <a:xfrm rot="10800000" flipH="1">
            <a:off x="2858325" y="4790998"/>
            <a:ext cx="881700" cy="5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/>
          <p:nvPr/>
        </p:nvSpPr>
        <p:spPr>
          <a:xfrm>
            <a:off x="5893228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Shape 966"/>
          <p:cNvCxnSpPr>
            <a:stCxn id="960" idx="0"/>
            <a:endCxn id="965" idx="2"/>
          </p:cNvCxnSpPr>
          <p:nvPr/>
        </p:nvCxnSpPr>
        <p:spPr>
          <a:xfrm rot="10800000">
            <a:off x="5960265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>
            <a:stCxn id="968" idx="4"/>
            <a:endCxn id="965" idx="0"/>
          </p:cNvCxnSpPr>
          <p:nvPr/>
        </p:nvCxnSpPr>
        <p:spPr>
          <a:xfrm>
            <a:off x="5507577" y="3625434"/>
            <a:ext cx="452551" cy="11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Shape 969"/>
          <p:cNvSpPr/>
          <p:nvPr/>
        </p:nvSpPr>
        <p:spPr>
          <a:xfrm rot="-8159193">
            <a:off x="4833430" y="5185547"/>
            <a:ext cx="689955" cy="27241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70" name="Shape 970"/>
          <p:cNvCxnSpPr>
            <a:stCxn id="971" idx="2"/>
            <a:endCxn id="969" idx="0"/>
          </p:cNvCxnSpPr>
          <p:nvPr/>
        </p:nvCxnSpPr>
        <p:spPr>
          <a:xfrm rot="10800000" flipH="1">
            <a:off x="5050780" y="5419774"/>
            <a:ext cx="56700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Shape 971"/>
          <p:cNvSpPr/>
          <p:nvPr/>
        </p:nvSpPr>
        <p:spPr>
          <a:xfrm rot="-8165266">
            <a:off x="4961536" y="5485856"/>
            <a:ext cx="134091" cy="85435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>
            <a:stCxn id="934" idx="4"/>
          </p:cNvCxnSpPr>
          <p:nvPr/>
        </p:nvCxnSpPr>
        <p:spPr>
          <a:xfrm>
            <a:off x="820791" y="5200198"/>
            <a:ext cx="306000" cy="17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>
            <a:stCxn id="934" idx="4"/>
          </p:cNvCxnSpPr>
          <p:nvPr/>
        </p:nvCxnSpPr>
        <p:spPr>
          <a:xfrm>
            <a:off x="820791" y="5200198"/>
            <a:ext cx="205500" cy="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>
            <a:stCxn id="934" idx="4"/>
          </p:cNvCxnSpPr>
          <p:nvPr/>
        </p:nvCxnSpPr>
        <p:spPr>
          <a:xfrm>
            <a:off x="820791" y="5200198"/>
            <a:ext cx="397500" cy="2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>
            <a:stCxn id="942" idx="4"/>
          </p:cNvCxnSpPr>
          <p:nvPr/>
        </p:nvCxnSpPr>
        <p:spPr>
          <a:xfrm rot="10800000" flipH="1">
            <a:off x="2858325" y="5004198"/>
            <a:ext cx="158100" cy="3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42" idx="4"/>
          </p:cNvCxnSpPr>
          <p:nvPr/>
        </p:nvCxnSpPr>
        <p:spPr>
          <a:xfrm rot="10800000" flipH="1">
            <a:off x="2858325" y="4840998"/>
            <a:ext cx="13200" cy="4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>
            <a:stCxn id="934" idx="4"/>
          </p:cNvCxnSpPr>
          <p:nvPr/>
        </p:nvCxnSpPr>
        <p:spPr>
          <a:xfrm rot="10800000">
            <a:off x="817791" y="5055398"/>
            <a:ext cx="3000" cy="1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>
            <a:stCxn id="934" idx="4"/>
          </p:cNvCxnSpPr>
          <p:nvPr/>
        </p:nvCxnSpPr>
        <p:spPr>
          <a:xfrm rot="10800000">
            <a:off x="754191" y="5006998"/>
            <a:ext cx="66600" cy="1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>
            <a:stCxn id="969" idx="4"/>
            <a:endCxn id="969" idx="4"/>
          </p:cNvCxnSpPr>
          <p:nvPr/>
        </p:nvCxnSpPr>
        <p:spPr>
          <a:xfrm>
            <a:off x="5249357" y="522375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>
            <a:stCxn id="969" idx="4"/>
          </p:cNvCxnSpPr>
          <p:nvPr/>
        </p:nvCxnSpPr>
        <p:spPr>
          <a:xfrm rot="10800000">
            <a:off x="5159057" y="4711356"/>
            <a:ext cx="90300" cy="51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>
            <a:stCxn id="969" idx="4"/>
            <a:endCxn id="965" idx="0"/>
          </p:cNvCxnSpPr>
          <p:nvPr/>
        </p:nvCxnSpPr>
        <p:spPr>
          <a:xfrm rot="10800000" flipH="1">
            <a:off x="5249357" y="4790956"/>
            <a:ext cx="710700" cy="43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>
            <a:stCxn id="969" idx="4"/>
          </p:cNvCxnSpPr>
          <p:nvPr/>
        </p:nvCxnSpPr>
        <p:spPr>
          <a:xfrm>
            <a:off x="5249357" y="5223756"/>
            <a:ext cx="3783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>
            <a:stCxn id="969" idx="4"/>
          </p:cNvCxnSpPr>
          <p:nvPr/>
        </p:nvCxnSpPr>
        <p:spPr>
          <a:xfrm rot="10800000" flipH="1">
            <a:off x="5249357" y="4903756"/>
            <a:ext cx="12300" cy="3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Shape 984"/>
          <p:cNvCxnSpPr>
            <a:stCxn id="969" idx="4"/>
          </p:cNvCxnSpPr>
          <p:nvPr/>
        </p:nvCxnSpPr>
        <p:spPr>
          <a:xfrm>
            <a:off x="5249357" y="5223756"/>
            <a:ext cx="3783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Shape 985"/>
          <p:cNvCxnSpPr>
            <a:stCxn id="969" idx="4"/>
          </p:cNvCxnSpPr>
          <p:nvPr/>
        </p:nvCxnSpPr>
        <p:spPr>
          <a:xfrm rot="10800000">
            <a:off x="4997357" y="4460956"/>
            <a:ext cx="252000" cy="7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Shape 942"/>
          <p:cNvSpPr/>
          <p:nvPr/>
        </p:nvSpPr>
        <p:spPr>
          <a:xfrm rot="-8646711">
            <a:off x="2453395" y="5287061"/>
            <a:ext cx="689861" cy="272676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6" name="Shape 986"/>
          <p:cNvSpPr/>
          <p:nvPr/>
        </p:nvSpPr>
        <p:spPr>
          <a:xfrm>
            <a:off x="7782458" y="5684293"/>
            <a:ext cx="775500" cy="272399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Font typeface="Arial"/>
            </a:pPr>
            <a:r>
              <a:rPr lang="en-US" dirty="0">
                <a:solidFill>
                  <a:srgbClr val="E013FF"/>
                </a:solidFill>
              </a:rPr>
              <a:t>grizes</a:t>
            </a:r>
            <a:endParaRPr dirty="0">
              <a:solidFill>
                <a:srgbClr val="E013FF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800096" y="4988957"/>
            <a:ext cx="740400" cy="272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88" name="Shape 988"/>
          <p:cNvSpPr/>
          <p:nvPr/>
        </p:nvSpPr>
        <p:spPr>
          <a:xfrm>
            <a:off x="8103259" y="4791134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Shape 989"/>
          <p:cNvCxnSpPr>
            <a:stCxn id="987" idx="0"/>
            <a:endCxn id="988" idx="2"/>
          </p:cNvCxnSpPr>
          <p:nvPr/>
        </p:nvCxnSpPr>
        <p:spPr>
          <a:xfrm rot="10800000">
            <a:off x="8170296" y="4876156"/>
            <a:ext cx="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Shape 990"/>
          <p:cNvSpPr/>
          <p:nvPr/>
        </p:nvSpPr>
        <p:spPr>
          <a:xfrm rot="-8493948">
            <a:off x="7045372" y="5071387"/>
            <a:ext cx="690137" cy="272181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991" name="Shape 991"/>
          <p:cNvCxnSpPr>
            <a:stCxn id="992" idx="2"/>
            <a:endCxn id="990" idx="0"/>
          </p:cNvCxnSpPr>
          <p:nvPr/>
        </p:nvCxnSpPr>
        <p:spPr>
          <a:xfrm rot="10800000" flipH="1">
            <a:off x="7276655" y="5314116"/>
            <a:ext cx="50400" cy="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/>
          <p:nvPr/>
        </p:nvSpPr>
        <p:spPr>
          <a:xfrm rot="-8498454">
            <a:off x="7189753" y="5390374"/>
            <a:ext cx="133905" cy="85083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Shape 993"/>
          <p:cNvCxnSpPr>
            <a:stCxn id="990" idx="4"/>
          </p:cNvCxnSpPr>
          <p:nvPr/>
        </p:nvCxnSpPr>
        <p:spPr>
          <a:xfrm rot="10800000">
            <a:off x="7383689" y="4800078"/>
            <a:ext cx="70200" cy="3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Shape 994"/>
          <p:cNvCxnSpPr>
            <a:stCxn id="990" idx="4"/>
          </p:cNvCxnSpPr>
          <p:nvPr/>
        </p:nvCxnSpPr>
        <p:spPr>
          <a:xfrm rot="10800000">
            <a:off x="7221689" y="4628078"/>
            <a:ext cx="232200" cy="4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Shape 995"/>
          <p:cNvCxnSpPr>
            <a:stCxn id="990" idx="4"/>
            <a:endCxn id="988" idx="0"/>
          </p:cNvCxnSpPr>
          <p:nvPr/>
        </p:nvCxnSpPr>
        <p:spPr>
          <a:xfrm rot="10800000" flipH="1">
            <a:off x="7453889" y="4791278"/>
            <a:ext cx="7164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Shape 996"/>
          <p:cNvCxnSpPr>
            <a:stCxn id="990" idx="4"/>
          </p:cNvCxnSpPr>
          <p:nvPr/>
        </p:nvCxnSpPr>
        <p:spPr>
          <a:xfrm>
            <a:off x="7453889" y="5100878"/>
            <a:ext cx="258300" cy="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Shape 997"/>
          <p:cNvCxnSpPr>
            <a:stCxn id="990" idx="4"/>
          </p:cNvCxnSpPr>
          <p:nvPr/>
        </p:nvCxnSpPr>
        <p:spPr>
          <a:xfrm>
            <a:off x="7453889" y="5100878"/>
            <a:ext cx="394500" cy="1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Shape 998"/>
          <p:cNvCxnSpPr>
            <a:stCxn id="990" idx="4"/>
          </p:cNvCxnSpPr>
          <p:nvPr/>
        </p:nvCxnSpPr>
        <p:spPr>
          <a:xfrm rot="10800000">
            <a:off x="7023689" y="4496478"/>
            <a:ext cx="430200" cy="60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Shape 999"/>
          <p:cNvCxnSpPr>
            <a:stCxn id="987" idx="4"/>
            <a:endCxn id="1000" idx="0"/>
          </p:cNvCxnSpPr>
          <p:nvPr/>
        </p:nvCxnSpPr>
        <p:spPr>
          <a:xfrm>
            <a:off x="8170296" y="5261356"/>
            <a:ext cx="0" cy="1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/>
          <p:nvPr/>
        </p:nvSpPr>
        <p:spPr>
          <a:xfrm>
            <a:off x="8103259" y="5432488"/>
            <a:ext cx="133799" cy="851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Shape 1001"/>
          <p:cNvCxnSpPr>
            <a:stCxn id="942" idx="4"/>
          </p:cNvCxnSpPr>
          <p:nvPr/>
        </p:nvCxnSpPr>
        <p:spPr>
          <a:xfrm>
            <a:off x="2858325" y="5312998"/>
            <a:ext cx="569700" cy="1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2" name="Shape 1002"/>
          <p:cNvCxnSpPr>
            <a:stCxn id="947" idx="2"/>
            <a:endCxn id="938" idx="0"/>
          </p:cNvCxnSpPr>
          <p:nvPr/>
        </p:nvCxnSpPr>
        <p:spPr>
          <a:xfrm>
            <a:off x="1688971" y="54905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Shape 1003"/>
          <p:cNvCxnSpPr>
            <a:stCxn id="940" idx="2"/>
            <a:endCxn id="936" idx="0"/>
          </p:cNvCxnSpPr>
          <p:nvPr/>
        </p:nvCxnSpPr>
        <p:spPr>
          <a:xfrm>
            <a:off x="3739941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Shape 1004"/>
          <p:cNvCxnSpPr>
            <a:stCxn id="963" idx="2"/>
            <a:endCxn id="961" idx="0"/>
          </p:cNvCxnSpPr>
          <p:nvPr/>
        </p:nvCxnSpPr>
        <p:spPr>
          <a:xfrm>
            <a:off x="5960127" y="5517687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Shape 1005"/>
          <p:cNvCxnSpPr>
            <a:stCxn id="1000" idx="2"/>
            <a:endCxn id="986" idx="0"/>
          </p:cNvCxnSpPr>
          <p:nvPr/>
        </p:nvCxnSpPr>
        <p:spPr>
          <a:xfrm>
            <a:off x="8170159" y="5517687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>
            <a:stCxn id="988" idx="0"/>
            <a:endCxn id="1007" idx="4"/>
          </p:cNvCxnSpPr>
          <p:nvPr/>
        </p:nvCxnSpPr>
        <p:spPr>
          <a:xfrm flipH="1" flipV="1">
            <a:off x="6820381" y="3262387"/>
            <a:ext cx="1349778" cy="1528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8" name="Shape 968"/>
          <p:cNvSpPr/>
          <p:nvPr/>
        </p:nvSpPr>
        <p:spPr>
          <a:xfrm>
            <a:off x="4935177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441625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Shape 1009"/>
          <p:cNvCxnSpPr>
            <a:stCxn id="1008" idx="2"/>
            <a:endCxn id="968" idx="0"/>
          </p:cNvCxnSpPr>
          <p:nvPr/>
        </p:nvCxnSpPr>
        <p:spPr>
          <a:xfrm>
            <a:off x="5507475" y="2797612"/>
            <a:ext cx="102" cy="133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Shape 957"/>
          <p:cNvSpPr/>
          <p:nvPr/>
        </p:nvSpPr>
        <p:spPr>
          <a:xfrm>
            <a:off x="3595174" y="2931034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101623" y="2650013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Shape 1011"/>
          <p:cNvCxnSpPr>
            <a:stCxn id="1010" idx="2"/>
            <a:endCxn id="957" idx="0"/>
          </p:cNvCxnSpPr>
          <p:nvPr/>
        </p:nvCxnSpPr>
        <p:spPr>
          <a:xfrm>
            <a:off x="4167473" y="2797613"/>
            <a:ext cx="0" cy="1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6247981" y="2567987"/>
            <a:ext cx="1144799" cy="694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griz</a:t>
            </a:r>
            <a:endParaRPr lang="en" sz="2000" b="1" i="0" u="none" strike="noStrike" cap="none" baseline="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6754429" y="2282147"/>
            <a:ext cx="131700" cy="147599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600" tIns="24600" rIns="24600" bIns="24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Shape 1013"/>
          <p:cNvCxnSpPr>
            <a:stCxn id="1012" idx="2"/>
            <a:endCxn id="1007" idx="0"/>
          </p:cNvCxnSpPr>
          <p:nvPr/>
        </p:nvCxnSpPr>
        <p:spPr>
          <a:xfrm>
            <a:off x="6820279" y="2429746"/>
            <a:ext cx="0" cy="13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 flipV="1">
            <a:off x="1755871" y="3406079"/>
            <a:ext cx="576311" cy="88017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05753" y="3736873"/>
            <a:ext cx="297477" cy="81915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5001" y="3775360"/>
            <a:ext cx="312026" cy="777956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237901" y="3385609"/>
            <a:ext cx="610488" cy="778862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201" y="381000"/>
            <a:ext cx="2486890" cy="1375833"/>
          </a:xfrm>
          <a:prstGeom prst="roundRect">
            <a:avLst/>
          </a:prstGeom>
          <a:solidFill>
            <a:srgbClr val="CCFFCC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0000"/>
                </a:solidFill>
              </a:rPr>
              <a:t>nonzero features: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  <a:r>
              <a:rPr lang="hr-HR" sz="2000" dirty="0" smtClean="0">
                <a:solidFill>
                  <a:srgbClr val="0000FF"/>
                </a:solidFill>
              </a:rPr>
              <a:t>s</a:t>
            </a:r>
            <a:r>
              <a:rPr lang="hr-HR" sz="2000" dirty="0">
                <a:solidFill>
                  <a:srgbClr val="0000FF"/>
                </a:solidFill>
              </a:rPr>
              <a:t>, z, is, iz, s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hr-HR" sz="2000" dirty="0">
                <a:solidFill>
                  <a:srgbClr val="0000FF"/>
                </a:solidFill>
              </a:rPr>
              <a:t>z</a:t>
            </a:r>
            <a:r>
              <a:rPr lang="hr-HR" sz="2000" dirty="0" smtClean="0">
                <a:solidFill>
                  <a:srgbClr val="0000FF"/>
                </a:solidFill>
              </a:rPr>
              <a:t>$, </a:t>
            </a:r>
            <a:r>
              <a:rPr lang="en-US" sz="2000" dirty="0">
                <a:solidFill>
                  <a:srgbClr val="0000FF"/>
                </a:solidFill>
              </a:rPr>
              <a:t>o, zo, o</a:t>
            </a:r>
            <a:r>
              <a:rPr lang="en-US" sz="2000" dirty="0" smtClean="0">
                <a:solidFill>
                  <a:srgbClr val="0000FF"/>
                </a:solidFill>
              </a:rPr>
              <a:t>$, </a:t>
            </a:r>
            <a:r>
              <a:rPr lang="en-US" sz="2000" dirty="0">
                <a:solidFill>
                  <a:srgbClr val="0000FF"/>
                </a:solidFill>
              </a:rPr>
              <a:t>e, </a:t>
            </a:r>
            <a:r>
              <a:rPr lang="en-US" sz="2000" dirty="0" err="1">
                <a:solidFill>
                  <a:srgbClr val="0000FF"/>
                </a:solidFill>
              </a:rPr>
              <a:t>ze</a:t>
            </a:r>
            <a:r>
              <a:rPr lang="en-US" sz="2000" dirty="0">
                <a:solidFill>
                  <a:srgbClr val="0000FF"/>
                </a:solidFill>
              </a:rPr>
              <a:t>, e</a:t>
            </a:r>
            <a:r>
              <a:rPr lang="en-US" sz="2000" dirty="0" smtClean="0">
                <a:solidFill>
                  <a:srgbClr val="0000FF"/>
                </a:solidFill>
              </a:rPr>
              <a:t>$</a:t>
            </a:r>
            <a:r>
              <a:rPr lang="en-US" sz="2000" dirty="0" smtClean="0">
                <a:solidFill>
                  <a:srgbClr val="000000"/>
                </a:solidFill>
              </a:rPr>
              <a:t>}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853" y="392570"/>
            <a:ext cx="1675276" cy="5541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Iteration: 30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0654" y="1928071"/>
            <a:ext cx="208402" cy="20781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49" idx="0"/>
            <a:endCxn id="24" idx="3"/>
          </p:cNvCxnSpPr>
          <p:nvPr/>
        </p:nvCxnSpPr>
        <p:spPr>
          <a:xfrm flipV="1">
            <a:off x="2789428" y="2105455"/>
            <a:ext cx="2191746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57" idx="0"/>
            <a:endCxn id="24" idx="4"/>
          </p:cNvCxnSpPr>
          <p:nvPr/>
        </p:nvCxnSpPr>
        <p:spPr>
          <a:xfrm flipV="1">
            <a:off x="4167574" y="2135889"/>
            <a:ext cx="887281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8" idx="0"/>
            <a:endCxn id="24" idx="4"/>
          </p:cNvCxnSpPr>
          <p:nvPr/>
        </p:nvCxnSpPr>
        <p:spPr>
          <a:xfrm flipH="1" flipV="1">
            <a:off x="5054855" y="2135889"/>
            <a:ext cx="452722" cy="79514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4" idx="5"/>
            <a:endCxn id="1007" idx="0"/>
          </p:cNvCxnSpPr>
          <p:nvPr/>
        </p:nvCxnSpPr>
        <p:spPr>
          <a:xfrm>
            <a:off x="5128536" y="2105455"/>
            <a:ext cx="1691845" cy="4625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53623" y="946752"/>
            <a:ext cx="2001358" cy="634975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Converged!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2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Callout 81"/>
          <p:cNvSpPr/>
          <p:nvPr/>
        </p:nvSpPr>
        <p:spPr>
          <a:xfrm>
            <a:off x="5751444" y="1670647"/>
            <a:ext cx="3713966" cy="1782744"/>
          </a:xfrm>
          <a:prstGeom prst="cloudCallout">
            <a:avLst>
              <a:gd name="adj1" fmla="val -73296"/>
              <a:gd name="adj2" fmla="val -2904"/>
            </a:avLst>
          </a:prstGeom>
          <a:solidFill>
            <a:srgbClr val="FFFF83"/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ct val="25000"/>
            </a:pPr>
            <a:r>
              <a:rPr lang="en-US" sz="2000" dirty="0" smtClean="0">
                <a:solidFill>
                  <a:srgbClr val="000000"/>
                </a:solidFill>
              </a:rPr>
              <a:t>I’ll try to arrange for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r</a:t>
            </a:r>
            <a:r>
              <a:rPr lang="en-US" sz="2000" dirty="0" smtClean="0">
                <a:solidFill>
                  <a:srgbClr val="000000"/>
                </a:solidFill>
              </a:rPr>
              <a:t> not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at position 2,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not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at position 3,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z</a:t>
            </a:r>
            <a:r>
              <a:rPr lang="en-US" sz="2000" dirty="0" smtClean="0">
                <a:solidFill>
                  <a:srgbClr val="000000"/>
                </a:solidFill>
              </a:rPr>
              <a:t> not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 at </a:t>
            </a:r>
            <a:r>
              <a:rPr 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position </a:t>
            </a:r>
            <a:r>
              <a:rPr lang="en-US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4.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181"/>
            <a:ext cx="8229600" cy="1143200"/>
          </a:xfrm>
        </p:spPr>
        <p:txBody>
          <a:bodyPr/>
          <a:lstStyle/>
          <a:p>
            <a:r>
              <a:rPr lang="en-US" dirty="0" smtClean="0"/>
              <a:t>Why n-gram features?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124"/>
            <a:ext cx="8408504" cy="4526000"/>
          </a:xfrm>
        </p:spPr>
        <p:txBody>
          <a:bodyPr/>
          <a:lstStyle/>
          <a:p>
            <a:pPr marL="463550" indent="-260350">
              <a:lnSpc>
                <a:spcPct val="100000"/>
              </a:lnSpc>
            </a:pPr>
            <a:r>
              <a:rPr lang="en-US" sz="2800" dirty="0" smtClean="0"/>
              <a:t>Positional features don’t understand insertion:</a:t>
            </a:r>
          </a:p>
          <a:p>
            <a:pPr marL="20320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463550" indent="-260350">
              <a:lnSpc>
                <a:spcPct val="100000"/>
              </a:lnSpc>
            </a:pPr>
            <a:endParaRPr lang="en-US" sz="2800" dirty="0" smtClean="0"/>
          </a:p>
          <a:p>
            <a:pPr marL="463550" indent="-260350">
              <a:lnSpc>
                <a:spcPct val="100000"/>
              </a:lnSpc>
            </a:pPr>
            <a:r>
              <a:rPr lang="en-US" sz="2800" dirty="0" smtClean="0"/>
              <a:t>In contrast, our “z” feature counts the number of “z” phonemes, </a:t>
            </a:r>
            <a:r>
              <a:rPr lang="en-US" sz="2800" i="1" dirty="0" smtClean="0"/>
              <a:t>without regard to position.</a:t>
            </a:r>
          </a:p>
          <a:p>
            <a:pPr marL="203200" indent="0">
              <a:lnSpc>
                <a:spcPct val="100000"/>
              </a:lnSpc>
              <a:buNone/>
            </a:pPr>
            <a:endParaRPr lang="en-US" sz="5400" dirty="0" smtClean="0"/>
          </a:p>
          <a:p>
            <a:pPr marL="463550" indent="0">
              <a:lnSpc>
                <a:spcPct val="100000"/>
              </a:lnSpc>
              <a:buNone/>
            </a:pPr>
            <a:r>
              <a:rPr lang="en-US" sz="2800" dirty="0"/>
              <a:t>T</a:t>
            </a:r>
            <a:r>
              <a:rPr lang="en-US" sz="2800" dirty="0" smtClean="0"/>
              <a:t>hese solutions already agree on “g”,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”, “z” counts … they’re </a:t>
            </a:r>
            <a:r>
              <a:rPr lang="en-US" sz="2800" i="1" dirty="0" smtClean="0"/>
              <a:t>only </a:t>
            </a:r>
            <a:r>
              <a:rPr lang="en-US" sz="2800" dirty="0" smtClean="0"/>
              <a:t>negotiating over the “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rPr>
              <a:t>r</a:t>
            </a:r>
            <a:r>
              <a:rPr lang="en-US" sz="2800" dirty="0" smtClean="0"/>
              <a:t>” count.</a:t>
            </a:r>
            <a:endParaRPr lang="en-US" sz="2800" dirty="0"/>
          </a:p>
          <a:p>
            <a:pPr marL="463550" indent="-260350">
              <a:lnSpc>
                <a:spcPct val="100000"/>
              </a:lnSpc>
            </a:pPr>
            <a:endParaRPr lang="en-US" sz="2800" dirty="0" smtClean="0"/>
          </a:p>
        </p:txBody>
      </p:sp>
      <p:grpSp>
        <p:nvGrpSpPr>
          <p:cNvPr id="85" name="Group 84"/>
          <p:cNvGrpSpPr/>
          <p:nvPr/>
        </p:nvGrpSpPr>
        <p:grpSpPr>
          <a:xfrm>
            <a:off x="1076782" y="4545848"/>
            <a:ext cx="3669856" cy="725426"/>
            <a:chOff x="1076782" y="4545848"/>
            <a:chExt cx="3669856" cy="725426"/>
          </a:xfrm>
        </p:grpSpPr>
        <p:sp>
          <p:nvSpPr>
            <p:cNvPr id="65" name="Shape 1898"/>
            <p:cNvSpPr/>
            <p:nvPr/>
          </p:nvSpPr>
          <p:spPr>
            <a:xfrm>
              <a:off x="3524702" y="4651769"/>
              <a:ext cx="1221936" cy="61950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rgbClr val="000000"/>
                </a:buClr>
                <a:buSzPct val="25000"/>
              </a:pPr>
              <a:r>
                <a:rPr lang="en" sz="2400" b="1" dirty="0" smtClean="0">
                  <a:solidFill>
                    <a:schemeClr val="tx1"/>
                  </a:solidFill>
                </a:rPr>
                <a:t>giz</a:t>
              </a:r>
              <a:endPara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" name="Shape 1904"/>
            <p:cNvSpPr/>
            <p:nvPr/>
          </p:nvSpPr>
          <p:spPr>
            <a:xfrm>
              <a:off x="1076782" y="4651768"/>
              <a:ext cx="1464800" cy="59247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ct val="25000"/>
              </a:pPr>
              <a:r>
                <a:rPr lang="en" sz="2400" b="1" dirty="0">
                  <a:solidFill>
                    <a:schemeClr val="tx1"/>
                  </a:solidFill>
                </a:rPr>
                <a:t>g</a:t>
              </a:r>
              <a:r>
                <a:rPr lang="en" sz="2400" b="1" dirty="0">
                  <a:solidFill>
                    <a:srgbClr val="0070C0"/>
                  </a:solidFill>
                </a:rPr>
                <a:t>r</a:t>
              </a:r>
              <a:r>
                <a:rPr lang="en" sz="2400" b="1" dirty="0">
                  <a:solidFill>
                    <a:schemeClr val="tx1"/>
                  </a:solidFill>
                </a:rPr>
                <a:t>iz</a:t>
              </a:r>
              <a:endPara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68" name="Shape 1929"/>
            <p:cNvCxnSpPr>
              <a:stCxn id="65" idx="0"/>
              <a:endCxn id="67" idx="0"/>
            </p:cNvCxnSpPr>
            <p:nvPr/>
          </p:nvCxnSpPr>
          <p:spPr>
            <a:xfrm rot="16200000" flipV="1">
              <a:off x="2970310" y="3488524"/>
              <a:ext cx="16933" cy="2326488"/>
            </a:xfrm>
            <a:prstGeom prst="curvedConnector3">
              <a:avLst>
                <a:gd name="adj1" fmla="val 1800000"/>
              </a:avLst>
            </a:prstGeom>
            <a:noFill/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1934"/>
            <p:cNvCxnSpPr>
              <a:stCxn id="67" idx="0"/>
            </p:cNvCxnSpPr>
            <p:nvPr/>
          </p:nvCxnSpPr>
          <p:spPr>
            <a:xfrm flipV="1">
              <a:off x="1809183" y="4545848"/>
              <a:ext cx="546399" cy="10592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70" name="Shape 1936"/>
            <p:cNvCxnSpPr>
              <a:stCxn id="65" idx="0"/>
            </p:cNvCxnSpPr>
            <p:nvPr/>
          </p:nvCxnSpPr>
          <p:spPr>
            <a:xfrm flipH="1" flipV="1">
              <a:off x="3732004" y="4557275"/>
              <a:ext cx="403666" cy="9449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84" name="Group 83"/>
          <p:cNvGrpSpPr/>
          <p:nvPr/>
        </p:nvGrpSpPr>
        <p:grpSpPr>
          <a:xfrm>
            <a:off x="1056906" y="2100822"/>
            <a:ext cx="3669856" cy="725426"/>
            <a:chOff x="1056906" y="2100822"/>
            <a:chExt cx="3669856" cy="725426"/>
          </a:xfrm>
        </p:grpSpPr>
        <p:sp>
          <p:nvSpPr>
            <p:cNvPr id="75" name="Shape 1898"/>
            <p:cNvSpPr/>
            <p:nvPr/>
          </p:nvSpPr>
          <p:spPr>
            <a:xfrm>
              <a:off x="3504826" y="2206743"/>
              <a:ext cx="1221936" cy="61950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rgbClr val="000000"/>
                </a:buClr>
                <a:buSzPct val="25000"/>
              </a:pPr>
              <a:r>
                <a:rPr lang="en" sz="2400" b="1" dirty="0" smtClean="0">
                  <a:solidFill>
                    <a:schemeClr val="tx1"/>
                  </a:solidFill>
                </a:rPr>
                <a:t>g</a:t>
              </a:r>
              <a:r>
                <a:rPr lang="en" sz="2400" b="1" dirty="0" smtClean="0">
                  <a:solidFill>
                    <a:srgbClr val="FF6600"/>
                  </a:solidFill>
                </a:rPr>
                <a:t>iz</a:t>
              </a:r>
              <a:endPara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" name="Shape 1904"/>
            <p:cNvSpPr/>
            <p:nvPr/>
          </p:nvSpPr>
          <p:spPr>
            <a:xfrm>
              <a:off x="1056906" y="2206742"/>
              <a:ext cx="1464800" cy="59247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ct val="25000"/>
              </a:pPr>
              <a:r>
                <a:rPr lang="en" sz="2400" b="1" dirty="0">
                  <a:solidFill>
                    <a:schemeClr val="tx1"/>
                  </a:solidFill>
                </a:rPr>
                <a:t>g</a:t>
              </a:r>
              <a:r>
                <a:rPr lang="en" sz="2400" b="1" dirty="0">
                  <a:solidFill>
                    <a:srgbClr val="0070C0"/>
                  </a:solidFill>
                </a:rPr>
                <a:t>riz</a:t>
              </a:r>
              <a:endParaRPr lang="en" sz="2400" b="1" i="0" u="none" strike="noStrike" cap="none" baseline="0" dirty="0">
                <a:solidFill>
                  <a:srgbClr val="0070C0"/>
                </a:solidFill>
                <a:sym typeface="Arial"/>
                <a:rtl val="0"/>
              </a:endParaRPr>
            </a:p>
          </p:txBody>
        </p:sp>
        <p:cxnSp>
          <p:nvCxnSpPr>
            <p:cNvPr id="77" name="Shape 1929"/>
            <p:cNvCxnSpPr>
              <a:stCxn id="75" idx="0"/>
              <a:endCxn id="76" idx="0"/>
            </p:cNvCxnSpPr>
            <p:nvPr/>
          </p:nvCxnSpPr>
          <p:spPr>
            <a:xfrm rot="16200000" flipV="1">
              <a:off x="2950434" y="1043498"/>
              <a:ext cx="16933" cy="2326488"/>
            </a:xfrm>
            <a:prstGeom prst="curvedConnector3">
              <a:avLst>
                <a:gd name="adj1" fmla="val 1800000"/>
              </a:avLst>
            </a:prstGeom>
            <a:noFill/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hape 1934"/>
            <p:cNvCxnSpPr>
              <a:stCxn id="76" idx="0"/>
            </p:cNvCxnSpPr>
            <p:nvPr/>
          </p:nvCxnSpPr>
          <p:spPr>
            <a:xfrm flipV="1">
              <a:off x="1789307" y="2100822"/>
              <a:ext cx="546399" cy="10592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79" name="Shape 1936"/>
            <p:cNvCxnSpPr>
              <a:stCxn id="75" idx="0"/>
            </p:cNvCxnSpPr>
            <p:nvPr/>
          </p:nvCxnSpPr>
          <p:spPr>
            <a:xfrm flipH="1" flipV="1">
              <a:off x="3712128" y="2112249"/>
              <a:ext cx="403666" cy="9449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83" name="Cloud Callout 82"/>
          <p:cNvSpPr/>
          <p:nvPr/>
        </p:nvSpPr>
        <p:spPr>
          <a:xfrm>
            <a:off x="5731567" y="4557275"/>
            <a:ext cx="3535063" cy="827710"/>
          </a:xfrm>
          <a:prstGeom prst="cloudCallout">
            <a:avLst>
              <a:gd name="adj1" fmla="val -73296"/>
              <a:gd name="adj2" fmla="val -2904"/>
            </a:avLst>
          </a:prstGeom>
          <a:solidFill>
            <a:srgbClr val="FFFF83"/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ct val="25000"/>
            </a:pPr>
            <a:r>
              <a:rPr lang="en-US" sz="2000" dirty="0" smtClean="0">
                <a:solidFill>
                  <a:srgbClr val="000000"/>
                </a:solidFill>
              </a:rPr>
              <a:t>I need more </a:t>
            </a:r>
            <a:r>
              <a:rPr lang="en-US" sz="2000" b="1" dirty="0" smtClean="0">
                <a:solidFill>
                  <a:srgbClr val="0070C0"/>
                </a:solidFill>
              </a:rPr>
              <a:t>r</a:t>
            </a:r>
            <a:r>
              <a:rPr lang="en-US" sz="2000" dirty="0" smtClean="0">
                <a:solidFill>
                  <a:srgbClr val="000000"/>
                </a:solidFill>
              </a:rPr>
              <a:t>’s.</a:t>
            </a:r>
            <a:endParaRPr lang="e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181"/>
            <a:ext cx="8229600" cy="1143200"/>
          </a:xfrm>
        </p:spPr>
        <p:txBody>
          <a:bodyPr/>
          <a:lstStyle/>
          <a:p>
            <a:r>
              <a:rPr lang="en-US" dirty="0" smtClean="0"/>
              <a:t>Why n-gram features?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124"/>
            <a:ext cx="8408504" cy="4526000"/>
          </a:xfrm>
        </p:spPr>
        <p:txBody>
          <a:bodyPr/>
          <a:lstStyle/>
          <a:p>
            <a:pPr marL="463550" indent="-260350"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Adjust weights 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/>
              <a:t>until the “r” counts match:</a:t>
            </a:r>
            <a:endParaRPr lang="en-US" sz="2800" i="1" dirty="0" smtClean="0"/>
          </a:p>
          <a:p>
            <a:pPr marL="463550" indent="-260350">
              <a:lnSpc>
                <a:spcPct val="100000"/>
              </a:lnSpc>
            </a:pPr>
            <a:endParaRPr lang="en-US" sz="6600" i="1" dirty="0" smtClean="0"/>
          </a:p>
          <a:p>
            <a:pPr marL="463550" indent="-260350">
              <a:lnSpc>
                <a:spcPct val="100000"/>
              </a:lnSpc>
            </a:pPr>
            <a:r>
              <a:rPr lang="en-US" sz="2800" dirty="0" smtClean="0"/>
              <a:t>Next iteration agrees on </a:t>
            </a:r>
            <a:r>
              <a:rPr lang="en-US" sz="2800" i="1" dirty="0" smtClean="0"/>
              <a:t>all</a:t>
            </a:r>
            <a:r>
              <a:rPr lang="en-US" sz="2800" dirty="0" smtClean="0"/>
              <a:t> our unigram features:</a:t>
            </a:r>
          </a:p>
          <a:p>
            <a:pPr marL="463550" indent="-260350">
              <a:lnSpc>
                <a:spcPct val="100000"/>
              </a:lnSpc>
            </a:pPr>
            <a:endParaRPr lang="en-US" sz="5400" dirty="0" smtClean="0"/>
          </a:p>
          <a:p>
            <a:pPr marL="863600" lvl="1" indent="-260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Oops!  Features matched only counts, not positions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</a:p>
          <a:p>
            <a:pPr marL="863600" lvl="1" indent="-260350">
              <a:lnSpc>
                <a:spcPct val="100000"/>
              </a:lnSpc>
            </a:pPr>
            <a:r>
              <a:rPr lang="en-US" sz="2400" dirty="0" smtClean="0">
                <a:sym typeface="Wingdings" panose="05000000000000000000" pitchFamily="2" charset="2"/>
              </a:rPr>
              <a:t>But bigram counts are still wrong …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so bigram features get activated to save the day </a:t>
            </a:r>
          </a:p>
          <a:p>
            <a:pPr marL="863600" lvl="1" indent="-260350">
              <a:lnSpc>
                <a:spcPct val="100000"/>
              </a:lnSpc>
            </a:pPr>
            <a:r>
              <a:rPr lang="en-US" sz="2400" dirty="0" smtClean="0"/>
              <a:t>If that’s not enough, add even longer substrings … </a:t>
            </a:r>
          </a:p>
          <a:p>
            <a:pPr marL="203200" indent="0">
              <a:lnSpc>
                <a:spcPct val="100000"/>
              </a:lnSpc>
              <a:buNone/>
            </a:pPr>
            <a:endParaRPr lang="en-US" sz="5400" dirty="0" smtClean="0"/>
          </a:p>
          <a:p>
            <a:pPr marL="463550" indent="-260350">
              <a:lnSpc>
                <a:spcPct val="100000"/>
              </a:lnSpc>
            </a:pPr>
            <a:endParaRPr lang="en-US" sz="2800" dirty="0" smtClean="0"/>
          </a:p>
        </p:txBody>
      </p:sp>
      <p:grpSp>
        <p:nvGrpSpPr>
          <p:cNvPr id="85" name="Group 84"/>
          <p:cNvGrpSpPr/>
          <p:nvPr/>
        </p:nvGrpSpPr>
        <p:grpSpPr>
          <a:xfrm>
            <a:off x="1076782" y="2001430"/>
            <a:ext cx="3669856" cy="725426"/>
            <a:chOff x="1076782" y="4545848"/>
            <a:chExt cx="3669856" cy="725426"/>
          </a:xfrm>
        </p:grpSpPr>
        <p:sp>
          <p:nvSpPr>
            <p:cNvPr id="65" name="Shape 1898"/>
            <p:cNvSpPr/>
            <p:nvPr/>
          </p:nvSpPr>
          <p:spPr>
            <a:xfrm>
              <a:off x="3524702" y="4651769"/>
              <a:ext cx="1221936" cy="61950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rgbClr val="000000"/>
                </a:buClr>
                <a:buSzPct val="25000"/>
              </a:pPr>
              <a:r>
                <a:rPr lang="en" sz="2400" b="1" dirty="0" smtClean="0">
                  <a:solidFill>
                    <a:schemeClr val="tx1"/>
                  </a:solidFill>
                </a:rPr>
                <a:t>giz</a:t>
              </a:r>
              <a:endPara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" name="Shape 1904"/>
            <p:cNvSpPr/>
            <p:nvPr/>
          </p:nvSpPr>
          <p:spPr>
            <a:xfrm>
              <a:off x="1076782" y="4651768"/>
              <a:ext cx="1464800" cy="59247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ct val="25000"/>
              </a:pPr>
              <a:r>
                <a:rPr lang="en" sz="2400" b="1" dirty="0">
                  <a:solidFill>
                    <a:schemeClr val="tx1"/>
                  </a:solidFill>
                </a:rPr>
                <a:t>g</a:t>
              </a:r>
              <a:r>
                <a:rPr lang="en" sz="2400" b="1" dirty="0">
                  <a:solidFill>
                    <a:srgbClr val="0070C0"/>
                  </a:solidFill>
                </a:rPr>
                <a:t>r</a:t>
              </a:r>
              <a:r>
                <a:rPr lang="en" sz="2400" b="1" dirty="0">
                  <a:solidFill>
                    <a:schemeClr val="tx1"/>
                  </a:solidFill>
                </a:rPr>
                <a:t>iz</a:t>
              </a:r>
              <a:endPara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68" name="Shape 1929"/>
            <p:cNvCxnSpPr>
              <a:stCxn id="65" idx="0"/>
              <a:endCxn id="67" idx="0"/>
            </p:cNvCxnSpPr>
            <p:nvPr/>
          </p:nvCxnSpPr>
          <p:spPr>
            <a:xfrm rot="16200000" flipV="1">
              <a:off x="2970310" y="3488524"/>
              <a:ext cx="16933" cy="2326488"/>
            </a:xfrm>
            <a:prstGeom prst="curvedConnector3">
              <a:avLst>
                <a:gd name="adj1" fmla="val 1800000"/>
              </a:avLst>
            </a:prstGeom>
            <a:noFill/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1934"/>
            <p:cNvCxnSpPr>
              <a:stCxn id="67" idx="0"/>
            </p:cNvCxnSpPr>
            <p:nvPr/>
          </p:nvCxnSpPr>
          <p:spPr>
            <a:xfrm flipV="1">
              <a:off x="1809183" y="4545848"/>
              <a:ext cx="546399" cy="10592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70" name="Shape 1936"/>
            <p:cNvCxnSpPr>
              <a:stCxn id="65" idx="0"/>
            </p:cNvCxnSpPr>
            <p:nvPr/>
          </p:nvCxnSpPr>
          <p:spPr>
            <a:xfrm flipH="1" flipV="1">
              <a:off x="3732004" y="4557275"/>
              <a:ext cx="403666" cy="9449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83" name="Cloud Callout 82"/>
          <p:cNvSpPr/>
          <p:nvPr/>
        </p:nvSpPr>
        <p:spPr>
          <a:xfrm>
            <a:off x="5512092" y="2012857"/>
            <a:ext cx="3560914" cy="827710"/>
          </a:xfrm>
          <a:prstGeom prst="cloudCallout">
            <a:avLst>
              <a:gd name="adj1" fmla="val -70288"/>
              <a:gd name="adj2" fmla="val -4505"/>
            </a:avLst>
          </a:prstGeom>
          <a:solidFill>
            <a:srgbClr val="FFFF83"/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ct val="25000"/>
            </a:pPr>
            <a:r>
              <a:rPr lang="en-US" sz="2000" dirty="0" smtClean="0">
                <a:solidFill>
                  <a:srgbClr val="000000"/>
                </a:solidFill>
              </a:rPr>
              <a:t>I need more </a:t>
            </a:r>
            <a:r>
              <a:rPr lang="en-US" sz="2000" b="1" dirty="0" smtClean="0">
                <a:solidFill>
                  <a:srgbClr val="0070C0"/>
                </a:solidFill>
              </a:rPr>
              <a:t>r</a:t>
            </a:r>
            <a:r>
              <a:rPr lang="en-US" sz="2000" dirty="0" smtClean="0">
                <a:solidFill>
                  <a:srgbClr val="000000"/>
                </a:solidFill>
              </a:rPr>
              <a:t>’s … somewhere.</a:t>
            </a:r>
            <a:endParaRPr lang="en" sz="20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3410" y="3876619"/>
            <a:ext cx="3669856" cy="725426"/>
            <a:chOff x="1076782" y="4545848"/>
            <a:chExt cx="3669856" cy="725426"/>
          </a:xfrm>
        </p:grpSpPr>
        <p:sp>
          <p:nvSpPr>
            <p:cNvPr id="20" name="Shape 1898"/>
            <p:cNvSpPr/>
            <p:nvPr/>
          </p:nvSpPr>
          <p:spPr>
            <a:xfrm>
              <a:off x="3524702" y="4651769"/>
              <a:ext cx="1221936" cy="61950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rgbClr val="000000"/>
                </a:buClr>
                <a:buSzPct val="25000"/>
              </a:pPr>
              <a:r>
                <a:rPr lang="en" sz="2400" b="1" dirty="0" smtClean="0">
                  <a:solidFill>
                    <a:schemeClr val="tx1"/>
                  </a:solidFill>
                </a:rPr>
                <a:t>gi</a:t>
              </a:r>
              <a:r>
                <a:rPr lang="en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  <a:r>
                <a:rPr lang="en" sz="2400" b="1" dirty="0" smtClean="0">
                  <a:solidFill>
                    <a:schemeClr val="tx1"/>
                  </a:solidFill>
                </a:rPr>
                <a:t>z</a:t>
              </a:r>
              <a:endPara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Shape 1904"/>
            <p:cNvSpPr/>
            <p:nvPr/>
          </p:nvSpPr>
          <p:spPr>
            <a:xfrm>
              <a:off x="1076782" y="4651768"/>
              <a:ext cx="1464800" cy="59247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4600" tIns="24600" rIns="24600" bIns="24600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ct val="25000"/>
              </a:pPr>
              <a:r>
                <a:rPr lang="en" sz="2400" b="1" dirty="0">
                  <a:solidFill>
                    <a:schemeClr val="tx1"/>
                  </a:solidFill>
                </a:rPr>
                <a:t>g</a:t>
              </a:r>
              <a:r>
                <a:rPr lang="en" sz="2400" b="1" dirty="0">
                  <a:solidFill>
                    <a:srgbClr val="0070C0"/>
                  </a:solidFill>
                </a:rPr>
                <a:t>r</a:t>
              </a:r>
              <a:r>
                <a:rPr lang="en" sz="2400" b="1" dirty="0">
                  <a:solidFill>
                    <a:schemeClr val="tx1"/>
                  </a:solidFill>
                </a:rPr>
                <a:t>iz</a:t>
              </a:r>
              <a:endParaRPr lang="en" sz="2400" b="1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22" name="Shape 1929"/>
            <p:cNvCxnSpPr>
              <a:stCxn id="20" idx="0"/>
              <a:endCxn id="21" idx="0"/>
            </p:cNvCxnSpPr>
            <p:nvPr/>
          </p:nvCxnSpPr>
          <p:spPr>
            <a:xfrm rot="16200000" flipV="1">
              <a:off x="2970310" y="3488524"/>
              <a:ext cx="16933" cy="2326488"/>
            </a:xfrm>
            <a:prstGeom prst="curvedConnector3">
              <a:avLst>
                <a:gd name="adj1" fmla="val 1800000"/>
              </a:avLst>
            </a:prstGeom>
            <a:noFill/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1934"/>
            <p:cNvCxnSpPr>
              <a:stCxn id="21" idx="0"/>
            </p:cNvCxnSpPr>
            <p:nvPr/>
          </p:nvCxnSpPr>
          <p:spPr>
            <a:xfrm flipV="1">
              <a:off x="1809183" y="4545848"/>
              <a:ext cx="546399" cy="10592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4" name="Shape 1936"/>
            <p:cNvCxnSpPr>
              <a:stCxn id="20" idx="0"/>
            </p:cNvCxnSpPr>
            <p:nvPr/>
          </p:nvCxnSpPr>
          <p:spPr>
            <a:xfrm flipH="1" flipV="1">
              <a:off x="3732004" y="4557275"/>
              <a:ext cx="403666" cy="9449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5" name="Cloud Callout 24"/>
          <p:cNvSpPr/>
          <p:nvPr/>
        </p:nvSpPr>
        <p:spPr>
          <a:xfrm>
            <a:off x="5332720" y="3888046"/>
            <a:ext cx="3940539" cy="827710"/>
          </a:xfrm>
          <a:prstGeom prst="cloudCallout">
            <a:avLst>
              <a:gd name="adj1" fmla="val -62871"/>
              <a:gd name="adj2" fmla="val -1303"/>
            </a:avLst>
          </a:prstGeom>
          <a:solidFill>
            <a:srgbClr val="FFFF83"/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ct val="25000"/>
            </a:pPr>
            <a:r>
              <a:rPr lang="en-US" sz="2000" dirty="0" smtClean="0">
                <a:solidFill>
                  <a:srgbClr val="000000"/>
                </a:solidFill>
              </a:rPr>
              <a:t>I need more </a:t>
            </a:r>
            <a:r>
              <a:rPr lang="en-US" sz="2000" b="1" dirty="0" smtClean="0">
                <a:solidFill>
                  <a:srgbClr val="0070C0"/>
                </a:solidFill>
              </a:rPr>
              <a:t>gr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ri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</a:rPr>
              <a:t>iz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less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gi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ir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rz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4819"/>
            <a:ext cx="8229600" cy="4463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BFBFBF"/>
                </a:solidFill>
              </a:rPr>
              <a:t>A motivating </a:t>
            </a:r>
            <a:r>
              <a:rPr lang="en" dirty="0" smtClean="0">
                <a:solidFill>
                  <a:srgbClr val="BFBFBF"/>
                </a:solidFill>
              </a:rPr>
              <a:t>example</a:t>
            </a:r>
            <a:r>
              <a:rPr lang="en-US" dirty="0" smtClean="0">
                <a:solidFill>
                  <a:srgbClr val="BFBFBF"/>
                </a:solidFill>
              </a:rPr>
              <a:t>:</a:t>
            </a:r>
            <a:r>
              <a:rPr lang="en" dirty="0" smtClean="0">
                <a:solidFill>
                  <a:srgbClr val="BFBFBF"/>
                </a:solidFill>
              </a:rPr>
              <a:t> </a:t>
            </a:r>
            <a:r>
              <a:rPr lang="en" dirty="0">
                <a:solidFill>
                  <a:srgbClr val="BFBFBF"/>
                </a:solidFill>
              </a:rPr>
              <a:t>phonology</a:t>
            </a:r>
          </a:p>
          <a:p>
            <a:pPr marL="45720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framework: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graphical models over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strings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on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graphical model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 over strings 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BFBFBF"/>
                </a:solidFill>
              </a:rPr>
              <a:t>Dual decomposition inference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BFBFBF"/>
                </a:solidFill>
              </a:rPr>
              <a:t>The general idea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BFBFBF"/>
                </a:solidFill>
              </a:rPr>
              <a:t>Substring features and active </a:t>
            </a:r>
            <a:r>
              <a:rPr lang="en" dirty="0" smtClean="0">
                <a:solidFill>
                  <a:srgbClr val="BFBFBF"/>
                </a:solidFill>
              </a:rPr>
              <a:t>set</a:t>
            </a:r>
            <a:endParaRPr lang="en" dirty="0">
              <a:solidFill>
                <a:srgbClr val="BFBFBF"/>
              </a:solidFill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tx1"/>
                </a:solidFill>
              </a:rPr>
              <a:t>Experiments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28905930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 Inference Problems (graphs)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64709" cy="4526000"/>
          </a:xfrm>
        </p:spPr>
        <p:txBody>
          <a:bodyPr/>
          <a:lstStyle/>
          <a:p>
            <a:pPr marL="203200" indent="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(small)</a:t>
            </a:r>
          </a:p>
          <a:p>
            <a:pPr marL="692150" indent="-45720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Courier New"/>
              <a:buChar char="o"/>
            </a:pPr>
            <a:r>
              <a:rPr lang="en-US" sz="2400" dirty="0" smtClean="0"/>
              <a:t>4 languages: Catalan</a:t>
            </a:r>
            <a:r>
              <a:rPr lang="en-US" sz="2400" dirty="0"/>
              <a:t>, English</a:t>
            </a:r>
            <a:r>
              <a:rPr lang="en-US" sz="2400" dirty="0" smtClean="0"/>
              <a:t>, Maori, </a:t>
            </a:r>
            <a:r>
              <a:rPr lang="en-US" sz="2400" dirty="0" err="1" smtClean="0"/>
              <a:t>Tangale</a:t>
            </a:r>
            <a:r>
              <a:rPr lang="en-US" sz="2400" dirty="0" smtClean="0"/>
              <a:t> </a:t>
            </a:r>
          </a:p>
          <a:p>
            <a:pPr marL="692150" indent="-45720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Courier New"/>
              <a:buChar char="o"/>
            </a:pPr>
            <a:r>
              <a:rPr lang="en-US" sz="2400" dirty="0" smtClean="0">
                <a:solidFill>
                  <a:srgbClr val="00B050"/>
                </a:solidFill>
              </a:rPr>
              <a:t>16 to 55 </a:t>
            </a:r>
            <a:r>
              <a:rPr lang="en-US" sz="2400" dirty="0" smtClean="0"/>
              <a:t>underlying morphemes.</a:t>
            </a:r>
          </a:p>
          <a:p>
            <a:pPr marL="692150" indent="-45720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Courier New"/>
              <a:buChar char="o"/>
            </a:pPr>
            <a:r>
              <a:rPr lang="en-US" sz="2400" dirty="0" smtClean="0">
                <a:solidFill>
                  <a:srgbClr val="7030A0"/>
                </a:solidFill>
              </a:rPr>
              <a:t>55 </a:t>
            </a:r>
            <a:r>
              <a:rPr lang="en-US" sz="2400" dirty="0">
                <a:solidFill>
                  <a:srgbClr val="7030A0"/>
                </a:solidFill>
              </a:rPr>
              <a:t>to </a:t>
            </a:r>
            <a:r>
              <a:rPr lang="en-US" sz="2400" dirty="0" smtClean="0">
                <a:solidFill>
                  <a:srgbClr val="7030A0"/>
                </a:solidFill>
              </a:rPr>
              <a:t>106 </a:t>
            </a:r>
            <a:r>
              <a:rPr lang="en-US" sz="2400" dirty="0" smtClean="0"/>
              <a:t>surface words.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96697" y="1614060"/>
            <a:ext cx="3846939" cy="45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1pPr>
            <a:lvl2pPr marL="742950" marR="0" indent="-107950" algn="l" rtl="0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2pPr>
            <a:lvl3pPr marL="1143000" marR="0" indent="-76200" algn="l" rtl="0">
              <a:lnSpc>
                <a:spcPct val="115000"/>
              </a:lnSpc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3pPr>
            <a:lvl4pPr marL="16002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4pPr>
            <a:lvl5pPr marL="20574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rtl val="0"/>
              </a:defRPr>
            </a:lvl5pPr>
            <a:lvl6pPr marL="25146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indent="-1016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pPr marL="203200" indent="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/>
              <a:buNone/>
            </a:pPr>
            <a:r>
              <a:rPr lang="en-US" dirty="0" smtClean="0"/>
              <a:t>CELEX (large)</a:t>
            </a:r>
          </a:p>
          <a:p>
            <a:pPr marL="692150" indent="-45720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Courier New"/>
              <a:buChar char="o"/>
            </a:pPr>
            <a:r>
              <a:rPr lang="en-US" sz="2400" dirty="0" smtClean="0"/>
              <a:t>3 languages: English, German, Dutch</a:t>
            </a:r>
          </a:p>
          <a:p>
            <a:pPr marL="692150" indent="-45720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Courier New"/>
              <a:buChar char="o"/>
            </a:pPr>
            <a:r>
              <a:rPr lang="en-US" sz="2400" dirty="0" smtClean="0">
                <a:solidFill>
                  <a:srgbClr val="00B050"/>
                </a:solidFill>
              </a:rPr>
              <a:t>341 to 381 </a:t>
            </a:r>
            <a:r>
              <a:rPr lang="en-US" sz="2400" dirty="0" smtClean="0"/>
              <a:t>underlying morphemes.</a:t>
            </a:r>
          </a:p>
          <a:p>
            <a:pPr marL="692150" indent="-457200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Courier New"/>
              <a:buChar char="o"/>
            </a:pPr>
            <a:r>
              <a:rPr lang="en-US" sz="2400" dirty="0" smtClean="0">
                <a:solidFill>
                  <a:srgbClr val="7030A0"/>
                </a:solidFill>
              </a:rPr>
              <a:t>1000</a:t>
            </a:r>
            <a:r>
              <a:rPr lang="en-US" sz="2400" dirty="0" smtClean="0"/>
              <a:t> surface words for each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 rot="20366005">
            <a:off x="2644042" y="3790123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vars</a:t>
            </a:r>
            <a:r>
              <a:rPr lang="en-US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(unknown strings)</a:t>
            </a:r>
            <a:endParaRPr 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366005">
            <a:off x="3317680" y="480391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# </a:t>
            </a:r>
            <a:r>
              <a:rPr lang="en-US" sz="2000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subproblems</a:t>
            </a:r>
            <a:endParaRPr lang="en-US" sz="20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bldLvl="2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Matrix Completion: Collaborative Filtering</a:t>
            </a:r>
          </a:p>
        </p:txBody>
      </p:sp>
      <p:sp>
        <p:nvSpPr>
          <p:cNvPr id="4" name="Oval 3"/>
          <p:cNvSpPr/>
          <p:nvPr/>
        </p:nvSpPr>
        <p:spPr>
          <a:xfrm>
            <a:off x="2078163" y="1469458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</a:rPr>
              <a:t>[1,-4,3]</a:t>
            </a:r>
            <a:endParaRPr lang="en-US" sz="3000" kern="12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97427" y="1469458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/>
              </a:rPr>
              <a:t>[-5,2,1]</a:t>
            </a:r>
            <a:endParaRPr lang="en-US" sz="3000" kern="1200" dirty="0">
              <a:solidFill>
                <a:srgbClr val="9C0001">
                  <a:lumMod val="60000"/>
                  <a:lumOff val="40000"/>
                </a:srgb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7260" y="2880959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500" kern="1200" dirty="0" smtClean="0">
                <a:solidFill>
                  <a:srgbClr val="660075">
                    <a:lumMod val="60000"/>
                    <a:lumOff val="40000"/>
                  </a:srgbClr>
                </a:solidFill>
                <a:latin typeface="Calibri"/>
                <a:cs typeface="Calibri"/>
              </a:rPr>
              <a:t>-10</a:t>
            </a:r>
            <a:endParaRPr lang="en-US" sz="4500" kern="1200" dirty="0">
              <a:solidFill>
                <a:srgbClr val="660075">
                  <a:lumMod val="60000"/>
                  <a:lumOff val="40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87260" y="4555231"/>
            <a:ext cx="1964863" cy="8428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500" kern="1200" dirty="0" smtClean="0">
                <a:solidFill>
                  <a:srgbClr val="660075">
                    <a:lumMod val="60000"/>
                    <a:lumOff val="40000"/>
                  </a:srgbClr>
                </a:solidFill>
                <a:latin typeface="Calibri"/>
                <a:cs typeface="Calibri"/>
              </a:rPr>
              <a:t>-1</a:t>
            </a:r>
            <a:r>
              <a:rPr lang="en-US" altLang="zh-CN" sz="4500" kern="1200" dirty="0" smtClean="0">
                <a:solidFill>
                  <a:srgbClr val="660075">
                    <a:lumMod val="60000"/>
                    <a:lumOff val="40000"/>
                  </a:srgbClr>
                </a:solidFill>
                <a:latin typeface="Calibri"/>
                <a:cs typeface="Calibri"/>
              </a:rPr>
              <a:t>1</a:t>
            </a:r>
            <a:endParaRPr lang="en-US" sz="4500" kern="1200" dirty="0">
              <a:solidFill>
                <a:srgbClr val="660075">
                  <a:lumMod val="60000"/>
                  <a:lumOff val="40000"/>
                </a:srgbClr>
              </a:solidFill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01591" y="2233537"/>
            <a:ext cx="450533" cy="7883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2158" y="2233537"/>
            <a:ext cx="560868" cy="7883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1" idx="0"/>
          </p:cNvCxnSpPr>
          <p:nvPr/>
        </p:nvCxnSpPr>
        <p:spPr>
          <a:xfrm>
            <a:off x="4569692" y="3723782"/>
            <a:ext cx="0" cy="83144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3687" y="2233537"/>
            <a:ext cx="150554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/>
                <a:ea typeface="ＭＳ Ｐゴシック" charset="0"/>
                <a:cs typeface="Cambria"/>
              </a:rPr>
              <a:t>Dot Product</a:t>
            </a:r>
            <a:endPara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20375" y="3839236"/>
            <a:ext cx="18420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595959"/>
                </a:solidFill>
                <a:latin typeface="Cambria"/>
                <a:ea typeface="ＭＳ Ｐゴシック" charset="0"/>
                <a:cs typeface="Cambria"/>
              </a:rPr>
              <a:t>Gaussian Noise</a:t>
            </a:r>
            <a:endParaRPr lang="en-US" sz="2000" kern="1200" dirty="0">
              <a:solidFill>
                <a:srgbClr val="595959"/>
              </a:solidFill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2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22564" y="1558636"/>
            <a:ext cx="8132618" cy="4382843"/>
          </a:xfrm>
        </p:spPr>
        <p:txBody>
          <a:bodyPr/>
          <a:lstStyle/>
          <a:p>
            <a:pPr marL="69215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Char char="o"/>
            </a:pPr>
            <a:r>
              <a:rPr lang="en-US" sz="3000" b="1" dirty="0" smtClean="0">
                <a:solidFill>
                  <a:schemeClr val="tx1"/>
                </a:solidFill>
              </a:rPr>
              <a:t>Model </a:t>
            </a:r>
            <a:r>
              <a:rPr lang="en-US" sz="3000" b="1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:  very simple phonology with only 1 parameter, trained by grid search.</a:t>
            </a:r>
          </a:p>
          <a:p>
            <a:pPr marL="69215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Char char="o"/>
            </a:pPr>
            <a:r>
              <a:rPr lang="en-US" sz="3000" b="1" dirty="0">
                <a:solidFill>
                  <a:schemeClr val="tx1"/>
                </a:solidFill>
              </a:rPr>
              <a:t>Model 2S</a:t>
            </a:r>
            <a:r>
              <a:rPr lang="en-US" sz="3000" dirty="0">
                <a:solidFill>
                  <a:schemeClr val="tx1"/>
                </a:solidFill>
              </a:rPr>
              <a:t>: sophisticated phonology </a:t>
            </a:r>
            <a:r>
              <a:rPr lang="en-US" sz="3000" dirty="0" smtClean="0">
                <a:solidFill>
                  <a:schemeClr val="tx1"/>
                </a:solidFill>
              </a:rPr>
              <a:t>with  phonological features trained  </a:t>
            </a:r>
            <a:r>
              <a:rPr lang="en-US" sz="3000" dirty="0">
                <a:solidFill>
                  <a:schemeClr val="tx1"/>
                </a:solidFill>
              </a:rPr>
              <a:t>by </a:t>
            </a:r>
            <a:r>
              <a:rPr lang="en-US" sz="3000" dirty="0" smtClean="0">
                <a:solidFill>
                  <a:schemeClr val="tx1"/>
                </a:solidFill>
              </a:rPr>
              <a:t>hand-crafted morpheme URs: full supervision.</a:t>
            </a:r>
            <a:endParaRPr lang="en-US" sz="3000" dirty="0">
              <a:solidFill>
                <a:schemeClr val="tx1"/>
              </a:solidFill>
            </a:endParaRPr>
          </a:p>
          <a:p>
            <a:pPr marL="692150" indent="-457200">
              <a:lnSpc>
                <a:spcPct val="90000"/>
              </a:lnSpc>
              <a:buFont typeface="Courier New"/>
              <a:buChar char="o"/>
            </a:pPr>
            <a:r>
              <a:rPr lang="en-US" sz="3000" b="1" dirty="0" smtClean="0"/>
              <a:t>Model 2E</a:t>
            </a:r>
            <a:r>
              <a:rPr lang="en-US" sz="3000" dirty="0" smtClean="0"/>
              <a:t>: sophisticated phonology as Model 2S, trained by EM.</a:t>
            </a:r>
          </a:p>
          <a:p>
            <a:pPr marL="692150" indent="-457200">
              <a:lnSpc>
                <a:spcPct val="90000"/>
              </a:lnSpc>
              <a:buFont typeface="Courier New"/>
              <a:buChar char="o"/>
            </a:pPr>
            <a:r>
              <a:rPr lang="en-US" sz="3000" dirty="0" smtClean="0"/>
              <a:t>Evaluating inference on recovered latent variables</a:t>
            </a:r>
            <a:r>
              <a:rPr lang="en-US" sz="3000" i="1" dirty="0" smtClean="0"/>
              <a:t> </a:t>
            </a:r>
            <a:r>
              <a:rPr lang="en-US" sz="3000" dirty="0" smtClean="0"/>
              <a:t>under the different settings.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4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Experimental Questions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22564" y="1987826"/>
            <a:ext cx="8132618" cy="3953653"/>
          </a:xfrm>
        </p:spPr>
        <p:txBody>
          <a:bodyPr/>
          <a:lstStyle/>
          <a:p>
            <a:pPr marL="69215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Is exact inference by DD practical?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Does it converge? 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Does it get better results than approximate inference methods?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69215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Does exact inference help EM?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71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0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9026" y="1295539"/>
            <a:ext cx="2080591" cy="1328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35964"/>
            <a:ext cx="8461513" cy="3290235"/>
          </a:xfrm>
        </p:spPr>
        <p:txBody>
          <a:bodyPr/>
          <a:lstStyle/>
          <a:p>
            <a:pPr marL="457200" lvl="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DD seeks </a:t>
            </a:r>
            <a:r>
              <a:rPr lang="en-US" sz="3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best </a:t>
            </a:r>
            <a:r>
              <a:rPr lang="el-GR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via </a:t>
            </a:r>
            <a:r>
              <a:rPr lang="en-US" sz="3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subgradient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algorithm</a:t>
            </a: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 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reduce </a:t>
            </a:r>
            <a:r>
              <a:rPr lang="en-US" sz="3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dual objective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 tighten upper bound on </a:t>
            </a:r>
            <a:r>
              <a:rPr lang="en-US" sz="3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primal objective</a:t>
            </a:r>
            <a:r>
              <a:rPr lang="en-US" sz="3000" dirty="0" smtClean="0">
                <a:solidFill>
                  <a:srgbClr val="000000"/>
                </a:solidFill>
              </a:rPr>
              <a:t/>
            </a:r>
            <a:br>
              <a:rPr lang="en-US" sz="3000" dirty="0" smtClean="0">
                <a:solidFill>
                  <a:srgbClr val="000000"/>
                </a:solidFill>
              </a:rPr>
            </a:br>
            <a:endParaRPr lang="en-US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lvl="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3000" dirty="0" smtClean="0">
                <a:solidFill>
                  <a:srgbClr val="000000"/>
                </a:solidFill>
              </a:rPr>
              <a:t>If </a:t>
            </a:r>
            <a:r>
              <a:rPr lang="el-GR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gets all sub-problems to agree (</a:t>
            </a:r>
            <a:r>
              <a:rPr lang="en-US" sz="3000" b="1" dirty="0" smtClean="0">
                <a:solidFill>
                  <a:srgbClr val="000000"/>
                </a:solidFill>
              </a:rPr>
              <a:t>x</a:t>
            </a:r>
            <a:r>
              <a:rPr lang="en-US" sz="3000" baseline="30000" dirty="0" smtClean="0">
                <a:solidFill>
                  <a:srgbClr val="000000"/>
                </a:solidFill>
              </a:rPr>
              <a:t>1</a:t>
            </a:r>
            <a:r>
              <a:rPr lang="en-US" sz="3000" dirty="0" smtClean="0">
                <a:solidFill>
                  <a:srgbClr val="000000"/>
                </a:solidFill>
              </a:rPr>
              <a:t> = … = </a:t>
            </a:r>
            <a:r>
              <a:rPr lang="en-US" sz="3000" b="1" dirty="0" err="1" smtClean="0">
                <a:solidFill>
                  <a:srgbClr val="000000"/>
                </a:solidFill>
              </a:rPr>
              <a:t>x</a:t>
            </a:r>
            <a:r>
              <a:rPr lang="en-US" sz="3000" baseline="30000" dirty="0" err="1" smtClean="0">
                <a:solidFill>
                  <a:srgbClr val="000000"/>
                </a:solidFill>
              </a:rPr>
              <a:t>K</a:t>
            </a:r>
            <a:r>
              <a:rPr lang="en-US" sz="3000" dirty="0" smtClean="0">
                <a:solidFill>
                  <a:srgbClr val="000000"/>
                </a:solidFill>
              </a:rPr>
              <a:t>)</a:t>
            </a:r>
            <a:br>
              <a:rPr lang="en-US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 constraints satisfied </a:t>
            </a:r>
            <a:b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 </a:t>
            </a:r>
            <a:r>
              <a:rPr lang="en-US" sz="3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dual value 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is </a:t>
            </a:r>
            <a:r>
              <a:rPr lang="en-US" sz="30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also</a:t>
            </a:r>
            <a:r>
              <a:rPr lang="en-US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value of a </a:t>
            </a:r>
            <a:r>
              <a:rPr lang="en-US" sz="3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primal solution</a:t>
            </a:r>
            <a:br>
              <a:rPr lang="en-US" sz="3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 </a:t>
            </a:r>
            <a:r>
              <a:rPr lang="en-US" sz="30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which must be </a:t>
            </a:r>
            <a:r>
              <a:rPr lang="en-US" sz="3000" dirty="0" smtClean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max primal</a:t>
            </a:r>
            <a:r>
              <a:rPr lang="en-US" sz="30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! (and </a:t>
            </a:r>
            <a:r>
              <a:rPr lang="en-US" sz="3000" dirty="0" smtClean="0">
                <a:solidFill>
                  <a:srgbClr val="0070C0"/>
                </a:solidFill>
                <a:latin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min dual</a:t>
            </a:r>
            <a:r>
              <a:rPr lang="en-US" sz="30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3000" dirty="0" smtClean="0">
              <a:solidFill>
                <a:schemeClr val="tx1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457200" lvl="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endParaRPr lang="en-US" sz="3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72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Screen Shot 2015-09-19 at 8.3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08" y="1335295"/>
            <a:ext cx="5439197" cy="1084958"/>
          </a:xfrm>
          <a:prstGeom prst="rect">
            <a:avLst/>
          </a:prstGeom>
        </p:spPr>
      </p:pic>
      <p:pic>
        <p:nvPicPr>
          <p:cNvPr id="6" name="Picture 5" descr="Screen Shot 2015-09-19 at 6.45.2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2"/>
          <a:stretch/>
        </p:blipFill>
        <p:spPr>
          <a:xfrm>
            <a:off x="477078" y="1523531"/>
            <a:ext cx="1660335" cy="101179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91954" y="1315417"/>
            <a:ext cx="5506274" cy="132839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97425" y="1404587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E01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endParaRPr lang="en-US" sz="6000" dirty="0">
              <a:solidFill>
                <a:srgbClr val="E01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92142" y="132519"/>
            <a:ext cx="4530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rimal     </a:t>
            </a:r>
            <a:b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(function of strings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x)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0276" y="70964"/>
            <a:ext cx="4015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dual</a:t>
            </a:r>
            <a:r>
              <a:rPr 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(function </a:t>
            </a:r>
            <a:r>
              <a:rPr lang="en-US" sz="28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of weights </a:t>
            </a:r>
            <a:r>
              <a:rPr lang="el-G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28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)</a:t>
            </a:r>
            <a:endParaRPr lang="en-US" sz="28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1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11"/>
            <a:ext cx="8229600" cy="1143200"/>
          </a:xfrm>
        </p:spPr>
        <p:txBody>
          <a:bodyPr/>
          <a:lstStyle/>
          <a:p>
            <a:pPr algn="l"/>
            <a:r>
              <a:rPr lang="en-US" dirty="0" smtClean="0"/>
              <a:t>Convergence behavior </a:t>
            </a:r>
            <a:r>
              <a:rPr lang="en-US" sz="4000" dirty="0" smtClean="0"/>
              <a:t>(full graph)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20733" y="3470677"/>
            <a:ext cx="4334096" cy="3012703"/>
            <a:chOff x="2520733" y="3470677"/>
            <a:chExt cx="4334096" cy="3012703"/>
          </a:xfrm>
        </p:grpSpPr>
        <p:sp>
          <p:nvSpPr>
            <p:cNvPr id="8" name="TextBox 7"/>
            <p:cNvSpPr txBox="1"/>
            <p:nvPr/>
          </p:nvSpPr>
          <p:spPr>
            <a:xfrm>
              <a:off x="2520733" y="348923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Catalan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29366" y="347067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Maori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55368" y="611404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English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36602" y="611404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Tangale</a:t>
              </a:r>
              <a:endParaRPr lang="en-US" sz="18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73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Maori_primal_dua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2" y="1212274"/>
            <a:ext cx="3142326" cy="2362199"/>
          </a:xfrm>
          <a:prstGeom prst="rect">
            <a:avLst/>
          </a:prstGeom>
        </p:spPr>
      </p:pic>
      <p:pic>
        <p:nvPicPr>
          <p:cNvPr id="13" name="Picture 12" descr="Catalan_primal_dual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66" y="1205068"/>
            <a:ext cx="3151910" cy="2369405"/>
          </a:xfrm>
          <a:prstGeom prst="rect">
            <a:avLst/>
          </a:prstGeom>
        </p:spPr>
      </p:pic>
      <p:pic>
        <p:nvPicPr>
          <p:cNvPr id="15" name="Picture 14" descr="English_plural_primal_dual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2" y="3782283"/>
            <a:ext cx="3159601" cy="2375186"/>
          </a:xfrm>
          <a:prstGeom prst="rect">
            <a:avLst/>
          </a:prstGeom>
        </p:spPr>
      </p:pic>
      <p:pic>
        <p:nvPicPr>
          <p:cNvPr id="17" name="Picture 16" descr="Tangale_primal_dual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6" y="3813211"/>
            <a:ext cx="3138054" cy="2358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47775" y="1391477"/>
            <a:ext cx="1996059" cy="800219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Dual    </a:t>
            </a:r>
            <a:br>
              <a:rPr lang="en-US" sz="3200" dirty="0" smtClean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(tighten upper bound)</a:t>
            </a:r>
            <a:endParaRPr lang="en-US" sz="32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12640" y="2405273"/>
            <a:ext cx="16065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rimal</a:t>
            </a:r>
            <a:b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(improve strings)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91478" y="1211898"/>
            <a:ext cx="1082348" cy="802432"/>
            <a:chOff x="3891478" y="1211898"/>
            <a:chExt cx="1082348" cy="802432"/>
          </a:xfrm>
        </p:grpSpPr>
        <p:sp>
          <p:nvSpPr>
            <p:cNvPr id="5" name="TextBox 4"/>
            <p:cNvSpPr txBox="1"/>
            <p:nvPr/>
          </p:nvSpPr>
          <p:spPr>
            <a:xfrm rot="20301358">
              <a:off x="3891478" y="1211898"/>
              <a:ext cx="1082348" cy="40011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E013FF"/>
                  </a:solidFill>
                </a:rPr>
                <a:t>optimal!</a:t>
              </a:r>
              <a:endParaRPr lang="en-US" sz="2000" dirty="0">
                <a:solidFill>
                  <a:srgbClr val="E013FF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949149" y="1683026"/>
              <a:ext cx="79512" cy="331304"/>
            </a:xfrm>
            <a:prstGeom prst="straightConnector1">
              <a:avLst/>
            </a:prstGeom>
            <a:ln w="28575">
              <a:solidFill>
                <a:srgbClr val="E013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7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dirty="0" smtClean="0"/>
              <a:t>Comparisons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Compare DD with two types of Belief Propagation (BP) </a:t>
            </a:r>
            <a:r>
              <a:rPr lang="en-US" sz="2800" dirty="0" smtClean="0"/>
              <a:t>inference.</a:t>
            </a:r>
          </a:p>
          <a:p>
            <a:pPr marL="381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044072" y="2736328"/>
            <a:ext cx="3390722" cy="1015663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Approximate MAP inference</a:t>
            </a:r>
          </a:p>
          <a:p>
            <a:pPr algn="ctr"/>
            <a:r>
              <a:rPr lang="en-US" sz="2000" dirty="0" smtClean="0"/>
              <a:t>(max-product BP)</a:t>
            </a:r>
          </a:p>
          <a:p>
            <a:pPr algn="ctr"/>
            <a:r>
              <a:rPr lang="en-US" sz="2000" dirty="0" smtClean="0"/>
              <a:t>(baseline)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59288" y="3751991"/>
            <a:ext cx="4080145" cy="1709177"/>
            <a:chOff x="659288" y="3751991"/>
            <a:chExt cx="4080145" cy="1709177"/>
          </a:xfrm>
        </p:grpSpPr>
        <p:sp>
          <p:nvSpPr>
            <p:cNvPr id="5" name="TextBox 4"/>
            <p:cNvSpPr txBox="1"/>
            <p:nvPr/>
          </p:nvSpPr>
          <p:spPr>
            <a:xfrm>
              <a:off x="659288" y="4445505"/>
              <a:ext cx="38185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Approximate </a:t>
              </a:r>
              <a:r>
                <a:rPr lang="en-US" sz="2000" u="sng" dirty="0" smtClean="0"/>
                <a:t>marginal</a:t>
              </a:r>
              <a:r>
                <a:rPr lang="en-US" sz="2000" dirty="0" smtClean="0"/>
                <a:t> inference</a:t>
              </a:r>
            </a:p>
            <a:p>
              <a:pPr algn="ctr"/>
              <a:r>
                <a:rPr lang="en-US" sz="2000" dirty="0" smtClean="0"/>
                <a:t>(sum-product BP)</a:t>
              </a:r>
            </a:p>
            <a:p>
              <a:pPr algn="ctr"/>
              <a:r>
                <a:rPr lang="en-US" sz="2000" dirty="0" smtClean="0"/>
                <a:t>(TACL 2015)</a:t>
              </a:r>
              <a:endParaRPr lang="en-US" sz="2000" dirty="0"/>
            </a:p>
          </p:txBody>
        </p:sp>
        <p:cxnSp>
          <p:nvCxnSpPr>
            <p:cNvPr id="4" name="Straight Arrow Connector 3"/>
            <p:cNvCxnSpPr>
              <a:stCxn id="2" idx="2"/>
              <a:endCxn id="5" idx="0"/>
            </p:cNvCxnSpPr>
            <p:nvPr/>
          </p:nvCxnSpPr>
          <p:spPr>
            <a:xfrm flipH="1">
              <a:off x="2568550" y="3751991"/>
              <a:ext cx="2170883" cy="69351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39433" y="3751991"/>
            <a:ext cx="3474171" cy="1722570"/>
            <a:chOff x="4739433" y="3751991"/>
            <a:chExt cx="3474171" cy="1722570"/>
          </a:xfrm>
        </p:grpSpPr>
        <p:sp>
          <p:nvSpPr>
            <p:cNvPr id="6" name="TextBox 5"/>
            <p:cNvSpPr txBox="1"/>
            <p:nvPr/>
          </p:nvSpPr>
          <p:spPr>
            <a:xfrm>
              <a:off x="5634077" y="4458898"/>
              <a:ext cx="25795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u="sng" dirty="0" smtClean="0"/>
                <a:t>Exact</a:t>
              </a:r>
              <a:r>
                <a:rPr lang="en-US" sz="2000" dirty="0" smtClean="0"/>
                <a:t> MAP inference</a:t>
              </a:r>
            </a:p>
            <a:p>
              <a:pPr algn="ctr"/>
              <a:r>
                <a:rPr lang="en-US" sz="2000" dirty="0" smtClean="0"/>
                <a:t>(dual decomposition)</a:t>
              </a:r>
            </a:p>
            <a:p>
              <a:pPr algn="ctr"/>
              <a:r>
                <a:rPr lang="en-US" sz="2000" dirty="0" smtClean="0"/>
                <a:t>(this paper)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2" idx="2"/>
              <a:endCxn id="6" idx="0"/>
            </p:cNvCxnSpPr>
            <p:nvPr/>
          </p:nvCxnSpPr>
          <p:spPr>
            <a:xfrm>
              <a:off x="4739433" y="3751991"/>
              <a:ext cx="2184408" cy="7069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74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2245" y="5641458"/>
            <a:ext cx="3007329" cy="707886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Exact marginal inference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(we don’t know how!)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68550" y="5461168"/>
            <a:ext cx="4355291" cy="542468"/>
            <a:chOff x="2568550" y="5461168"/>
            <a:chExt cx="4355291" cy="542468"/>
          </a:xfrm>
        </p:grpSpPr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568550" y="5461168"/>
              <a:ext cx="733695" cy="54246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10" idx="3"/>
            </p:cNvCxnSpPr>
            <p:nvPr/>
          </p:nvCxnSpPr>
          <p:spPr>
            <a:xfrm flipH="1">
              <a:off x="6309574" y="5474561"/>
              <a:ext cx="614267" cy="520840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7334" y="5126279"/>
            <a:ext cx="16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2D5BE5"/>
                </a:solidFill>
                <a:latin typeface="Comic Sans MS"/>
                <a:cs typeface="Comic Sans MS"/>
              </a:rPr>
              <a:t>v</a:t>
            </a:r>
            <a:r>
              <a:rPr lang="en-US" sz="1800" dirty="0" err="1" smtClean="0">
                <a:solidFill>
                  <a:srgbClr val="2D5BE5"/>
                </a:solidFill>
                <a:latin typeface="Comic Sans MS"/>
                <a:cs typeface="Comic Sans MS"/>
              </a:rPr>
              <a:t>ariational</a:t>
            </a:r>
            <a:r>
              <a:rPr lang="en-US" sz="1800" dirty="0">
                <a:solidFill>
                  <a:srgbClr val="2D5BE5"/>
                </a:solidFill>
                <a:latin typeface="Comic Sans MS"/>
                <a:cs typeface="Comic Sans MS"/>
              </a:rPr>
              <a:t/>
            </a:r>
            <a:br>
              <a:rPr lang="en-US" sz="1800" dirty="0">
                <a:solidFill>
                  <a:srgbClr val="2D5BE5"/>
                </a:solidFill>
                <a:latin typeface="Comic Sans MS"/>
                <a:cs typeface="Comic Sans MS"/>
              </a:rPr>
            </a:br>
            <a:r>
              <a:rPr lang="en-US" sz="1800" dirty="0" smtClean="0">
                <a:solidFill>
                  <a:srgbClr val="2D5BE5"/>
                </a:solidFill>
                <a:latin typeface="Comic Sans MS"/>
                <a:cs typeface="Comic Sans MS"/>
              </a:rPr>
              <a:t>approximation</a:t>
            </a:r>
            <a:endParaRPr lang="en-US" sz="1800" dirty="0">
              <a:solidFill>
                <a:srgbClr val="2D5BE5"/>
              </a:solidFill>
              <a:latin typeface="Comic Sans MS"/>
              <a:cs typeface="Comic Sans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7990" y="5191297"/>
            <a:ext cx="16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2D5BE5"/>
                </a:solidFill>
                <a:latin typeface="Comic Sans MS"/>
                <a:cs typeface="Comic Sans MS"/>
              </a:rPr>
              <a:t>Viterbi</a:t>
            </a:r>
            <a:r>
              <a:rPr lang="en-US" sz="1800" dirty="0">
                <a:solidFill>
                  <a:srgbClr val="2D5BE5"/>
                </a:solidFill>
                <a:latin typeface="Comic Sans MS"/>
                <a:cs typeface="Comic Sans MS"/>
              </a:rPr>
              <a:t/>
            </a:r>
            <a:br>
              <a:rPr lang="en-US" sz="1800" dirty="0">
                <a:solidFill>
                  <a:srgbClr val="2D5BE5"/>
                </a:solidFill>
                <a:latin typeface="Comic Sans MS"/>
                <a:cs typeface="Comic Sans MS"/>
              </a:rPr>
            </a:br>
            <a:r>
              <a:rPr lang="en-US" sz="1800" dirty="0" smtClean="0">
                <a:solidFill>
                  <a:srgbClr val="2D5BE5"/>
                </a:solidFill>
                <a:latin typeface="Comic Sans MS"/>
                <a:cs typeface="Comic Sans MS"/>
              </a:rPr>
              <a:t>approximation</a:t>
            </a:r>
            <a:endParaRPr lang="en-US" sz="1800" dirty="0">
              <a:solidFill>
                <a:srgbClr val="2D5BE5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512188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6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645718" y="71665"/>
            <a:ext cx="3428999" cy="1567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Inference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75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997" y="1916633"/>
            <a:ext cx="3390722" cy="1015663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Approximate MAP inference</a:t>
            </a:r>
          </a:p>
          <a:p>
            <a:pPr algn="ctr"/>
            <a:r>
              <a:rPr lang="en-US" sz="2000" dirty="0" smtClean="0"/>
              <a:t>(max-product BP)</a:t>
            </a:r>
          </a:p>
          <a:p>
            <a:pPr algn="ctr"/>
            <a:r>
              <a:rPr lang="en-US" sz="2000" dirty="0" smtClean="0"/>
              <a:t>(baseline)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9288" y="4110700"/>
            <a:ext cx="3818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Approximate </a:t>
            </a:r>
            <a:r>
              <a:rPr lang="en-US" sz="2000" u="sng" dirty="0" smtClean="0"/>
              <a:t>marginal</a:t>
            </a:r>
            <a:r>
              <a:rPr lang="en-US" sz="2000" dirty="0" smtClean="0"/>
              <a:t> inference</a:t>
            </a:r>
          </a:p>
          <a:p>
            <a:pPr algn="ctr"/>
            <a:r>
              <a:rPr lang="en-US" sz="2000" dirty="0" smtClean="0"/>
              <a:t>(sum-product BP)</a:t>
            </a:r>
          </a:p>
          <a:p>
            <a:pPr algn="ctr"/>
            <a:r>
              <a:rPr lang="en-US" sz="2000" dirty="0" smtClean="0"/>
              <a:t>(TACL 2015)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4077" y="4124093"/>
            <a:ext cx="2579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 smtClean="0"/>
              <a:t>Exact</a:t>
            </a:r>
            <a:r>
              <a:rPr lang="en-US" sz="2000" dirty="0" smtClean="0"/>
              <a:t> MAP inference</a:t>
            </a:r>
          </a:p>
          <a:p>
            <a:pPr algn="ctr"/>
            <a:r>
              <a:rPr lang="en-US" sz="2000" dirty="0" smtClean="0"/>
              <a:t>(dual decomposition)</a:t>
            </a:r>
          </a:p>
          <a:p>
            <a:pPr algn="ctr"/>
            <a:r>
              <a:rPr lang="en-US" sz="2000" dirty="0" smtClean="0"/>
              <a:t>(this paper)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2568550" y="2932296"/>
            <a:ext cx="1766808" cy="117840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4335358" y="2932296"/>
            <a:ext cx="2588483" cy="119179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0719" y="1939640"/>
            <a:ext cx="297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59E06"/>
                </a:solidFill>
                <a:latin typeface="Calibri"/>
                <a:cs typeface="Calibri"/>
              </a:rPr>
              <a:t>Model 1, EXERCISE: 9</a:t>
            </a:r>
            <a:r>
              <a:rPr lang="en-US" altLang="zh-CN" sz="2000" dirty="0" smtClean="0">
                <a:solidFill>
                  <a:srgbClr val="459E06"/>
                </a:solidFill>
                <a:latin typeface="Calibri"/>
                <a:cs typeface="Calibri"/>
              </a:rPr>
              <a:t>0</a:t>
            </a:r>
            <a:r>
              <a:rPr lang="en-US" sz="2000" dirty="0" smtClean="0">
                <a:solidFill>
                  <a:srgbClr val="459E06"/>
                </a:solidFill>
                <a:latin typeface="Calibri"/>
                <a:cs typeface="Calibri"/>
              </a:rPr>
              <a:t>%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719" y="2251376"/>
            <a:ext cx="280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833D1"/>
                </a:solidFill>
                <a:latin typeface="Calibri"/>
                <a:cs typeface="Calibri"/>
              </a:rPr>
              <a:t>Model 1, CELEX: </a:t>
            </a:r>
            <a:r>
              <a:rPr lang="en-US" sz="2000" dirty="0" smtClean="0">
                <a:solidFill>
                  <a:srgbClr val="2833D1"/>
                </a:solidFill>
                <a:latin typeface="Calibri"/>
                <a:cs typeface="Calibri"/>
              </a:rPr>
              <a:t>84</a:t>
            </a:r>
            <a:r>
              <a:rPr lang="en-US" sz="2000" dirty="0">
                <a:solidFill>
                  <a:srgbClr val="2833D1"/>
                </a:solidFill>
                <a:latin typeface="Calibri"/>
                <a:cs typeface="Calibri"/>
              </a:rPr>
              <a:t>%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719" y="2563110"/>
            <a:ext cx="264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Model 2S, CELEX: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99%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0718" y="2886383"/>
            <a:ext cx="311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2E, EXERCISE: 9</a:t>
            </a:r>
            <a:r>
              <a:rPr lang="en-US" altLang="zh-CN" sz="200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034" y="5103291"/>
            <a:ext cx="297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59E06"/>
                </a:solidFill>
                <a:latin typeface="Calibri"/>
                <a:cs typeface="Calibri"/>
              </a:rPr>
              <a:t>Model 1, EXERCISE: 9</a:t>
            </a:r>
            <a:r>
              <a:rPr lang="en-US" altLang="zh-CN" sz="2000" dirty="0" smtClean="0">
                <a:solidFill>
                  <a:srgbClr val="459E06"/>
                </a:solidFill>
                <a:latin typeface="Calibri"/>
                <a:cs typeface="Calibri"/>
              </a:rPr>
              <a:t>5</a:t>
            </a:r>
            <a:r>
              <a:rPr lang="en-US" sz="2000" dirty="0" smtClean="0">
                <a:solidFill>
                  <a:srgbClr val="459E06"/>
                </a:solidFill>
                <a:latin typeface="Calibri"/>
                <a:cs typeface="Calibri"/>
              </a:rPr>
              <a:t>%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034" y="5415027"/>
            <a:ext cx="280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833D1"/>
                </a:solidFill>
                <a:latin typeface="Calibri"/>
                <a:cs typeface="Calibri"/>
              </a:rPr>
              <a:t>Model 1, CELEX: </a:t>
            </a:r>
            <a:r>
              <a:rPr lang="en-US" sz="2000" dirty="0" smtClean="0">
                <a:solidFill>
                  <a:srgbClr val="2833D1"/>
                </a:solidFill>
                <a:latin typeface="Calibri"/>
                <a:cs typeface="Calibri"/>
              </a:rPr>
              <a:t>8</a:t>
            </a:r>
            <a:r>
              <a:rPr lang="en-US" altLang="zh-CN" sz="2000" dirty="0" smtClean="0">
                <a:solidFill>
                  <a:srgbClr val="2833D1"/>
                </a:solidFill>
                <a:latin typeface="Calibri"/>
                <a:cs typeface="Calibri"/>
              </a:rPr>
              <a:t>6</a:t>
            </a:r>
            <a:r>
              <a:rPr lang="en-US" sz="2000" dirty="0" smtClean="0">
                <a:solidFill>
                  <a:srgbClr val="2833D1"/>
                </a:solidFill>
                <a:latin typeface="Calibri"/>
                <a:cs typeface="Calibri"/>
              </a:rPr>
              <a:t>% </a:t>
            </a:r>
            <a:endParaRPr lang="en-US" sz="2000" dirty="0">
              <a:solidFill>
                <a:srgbClr val="2833D1"/>
              </a:solidFill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034" y="5726761"/>
            <a:ext cx="264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Model 2S, CELEX: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9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6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%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6033" y="6050034"/>
            <a:ext cx="311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2E, EXERCISE: 9</a:t>
            </a:r>
            <a:r>
              <a:rPr lang="en-US" altLang="zh-CN" sz="2000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0520" y="5139756"/>
            <a:ext cx="297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59E06"/>
                </a:solidFill>
                <a:latin typeface="Calibri"/>
                <a:cs typeface="Calibri"/>
              </a:rPr>
              <a:t>Model 1, EXERCISE: </a:t>
            </a:r>
            <a:r>
              <a:rPr lang="en-US" sz="2000" b="1" dirty="0" smtClean="0">
                <a:solidFill>
                  <a:srgbClr val="459E06"/>
                </a:solidFill>
                <a:latin typeface="Calibri"/>
                <a:cs typeface="Calibri"/>
              </a:rPr>
              <a:t>9</a:t>
            </a:r>
            <a:r>
              <a:rPr lang="en-US" altLang="zh-CN" sz="2000" b="1" dirty="0" smtClean="0">
                <a:solidFill>
                  <a:srgbClr val="459E06"/>
                </a:solidFill>
                <a:latin typeface="Calibri"/>
                <a:cs typeface="Calibri"/>
              </a:rPr>
              <a:t>7</a:t>
            </a:r>
            <a:r>
              <a:rPr lang="en-US" sz="2000" b="1" dirty="0" smtClean="0">
                <a:solidFill>
                  <a:srgbClr val="459E06"/>
                </a:solidFill>
                <a:latin typeface="Calibri"/>
                <a:cs typeface="Calibri"/>
              </a:rPr>
              <a:t>%</a:t>
            </a:r>
            <a:r>
              <a:rPr lang="en-US" sz="2000" dirty="0" smtClean="0">
                <a:solidFill>
                  <a:srgbClr val="459E06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0520" y="5451492"/>
            <a:ext cx="280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833D1"/>
                </a:solidFill>
                <a:latin typeface="Calibri"/>
                <a:cs typeface="Calibri"/>
              </a:rPr>
              <a:t>Model 1, CELEX: </a:t>
            </a:r>
            <a:r>
              <a:rPr lang="en-US" altLang="zh-CN" sz="2000" b="1" dirty="0" smtClean="0">
                <a:solidFill>
                  <a:srgbClr val="2833D1"/>
                </a:solidFill>
                <a:latin typeface="Calibri"/>
                <a:cs typeface="Calibri"/>
              </a:rPr>
              <a:t>90</a:t>
            </a:r>
            <a:r>
              <a:rPr lang="en-US" sz="2000" b="1" dirty="0" smtClean="0">
                <a:solidFill>
                  <a:srgbClr val="2833D1"/>
                </a:solidFill>
                <a:latin typeface="Calibri"/>
                <a:cs typeface="Calibri"/>
              </a:rPr>
              <a:t>%</a:t>
            </a:r>
            <a:r>
              <a:rPr lang="en-US" sz="2000" dirty="0" smtClean="0">
                <a:solidFill>
                  <a:srgbClr val="2833D1"/>
                </a:solidFill>
                <a:latin typeface="Calibri"/>
                <a:cs typeface="Calibri"/>
              </a:rPr>
              <a:t> </a:t>
            </a:r>
            <a:endParaRPr lang="en-US" sz="2000" dirty="0">
              <a:solidFill>
                <a:srgbClr val="2833D1"/>
              </a:solidFill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00520" y="5763226"/>
            <a:ext cx="264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Model 2S, CELEX: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99%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00519" y="6086499"/>
            <a:ext cx="311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2E, EXERCISE: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4252" y="71665"/>
            <a:ext cx="3893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59E06"/>
                </a:solidFill>
                <a:latin typeface="Calibri"/>
                <a:cs typeface="Calibri"/>
              </a:rPr>
              <a:t>Model 1 – trivial phonology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0745" y="429600"/>
            <a:ext cx="346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Model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2S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– oracle phonology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6112" y="799053"/>
            <a:ext cx="407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2E – learned phonology</a:t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  (inference used within EM)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448968">
            <a:off x="2589598" y="3232692"/>
            <a:ext cx="11354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mic Sans MS"/>
                <a:cs typeface="Comic Sans MS"/>
              </a:rPr>
              <a:t>improves</a:t>
            </a:r>
            <a:endParaRPr lang="en-US" sz="18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31" name="TextBox 30"/>
          <p:cNvSpPr txBox="1"/>
          <p:nvPr/>
        </p:nvSpPr>
        <p:spPr>
          <a:xfrm rot="1617884">
            <a:off x="4385609" y="3295483"/>
            <a:ext cx="113549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mic Sans MS"/>
                <a:cs typeface="Comic Sans MS"/>
              </a:rPr>
              <a:t>improves</a:t>
            </a:r>
            <a:br>
              <a:rPr lang="en-US" sz="1800" dirty="0" smtClean="0">
                <a:solidFill>
                  <a:schemeClr val="tx1"/>
                </a:solidFill>
                <a:latin typeface="Comic Sans MS"/>
                <a:cs typeface="Comic Sans MS"/>
              </a:rPr>
            </a:br>
            <a:r>
              <a:rPr lang="en-US" sz="1800" dirty="0" smtClean="0">
                <a:solidFill>
                  <a:schemeClr val="tx1"/>
                </a:solidFill>
                <a:latin typeface="Comic Sans MS"/>
                <a:cs typeface="Comic Sans MS"/>
              </a:rPr>
              <a:t>more!</a:t>
            </a:r>
            <a:endParaRPr lang="en-US" sz="18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6264" y="5762248"/>
            <a:ext cx="675185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latin typeface="Comic Sans MS"/>
                <a:cs typeface="Comic Sans MS"/>
              </a:rPr>
              <a:t>worse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671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30" grpId="0" animBg="1"/>
      <p:bldP spid="31" grpId="0" animBg="1"/>
      <p:bldP spid="14" grpId="0" animBg="1"/>
      <p:bldP spid="14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5"/>
            <a:ext cx="8229600" cy="4526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000" dirty="0" smtClean="0"/>
              <a:t>A general DD algorithm for </a:t>
            </a:r>
            <a:r>
              <a:rPr lang="en-US" sz="3000" dirty="0"/>
              <a:t>MAP inference on graphical models </a:t>
            </a:r>
            <a:r>
              <a:rPr lang="en-US" sz="3000" dirty="0" smtClean="0"/>
              <a:t>over strings.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000" dirty="0" smtClean="0"/>
              <a:t>On the phonology problem, terminates in practice, guaranteeing the exact MAP solution.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000" dirty="0" smtClean="0"/>
              <a:t>Improved inference for supervised model; improved EM training for unsupervised model.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000" dirty="0" smtClean="0"/>
              <a:t>Try it for your own problems generalizing to new strings!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Phonological Exercise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14118" y="32420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1700" y="32531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7814" y="32577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4405" y="32282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0357" y="35780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3457" y="39473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811" y="28026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1133" y="28180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1343" y="28180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2738" y="28354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29873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86774" y="32340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0504" y="1285473"/>
            <a:ext cx="1258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Tenses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79429" y="4341494"/>
            <a:ext cx="1081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Verbs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94975" y="32536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1507" y="35985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9089" y="36096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55203" y="36142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2364" y="36102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2455" y="39349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037" y="39460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66151" y="39506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3312" y="39465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8372" y="43199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9280" y="46893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9165" y="42845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2851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711" y="46229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4407" y="46386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Phonological Exercise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14118" y="3242052"/>
            <a:ext cx="699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1700" y="3253119"/>
            <a:ext cx="810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7814" y="3257737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4405" y="322829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TALK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0357" y="357802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THANK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83457" y="39473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HACK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811" y="2802652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1P Pres. </a:t>
            </a:r>
            <a:r>
              <a:rPr lang="en-US" sz="2000" kern="1200" dirty="0" err="1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9C0001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1133" y="2818093"/>
            <a:ext cx="138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 Pres. </a:t>
            </a:r>
            <a:r>
              <a:rPr lang="en-US" sz="2000" kern="1200" dirty="0" err="1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Sg</a:t>
            </a: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1343" y="281809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Tense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2738" y="2835499"/>
            <a:ext cx="11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Past Part.</a:t>
            </a:r>
            <a:endParaRPr lang="en-US" sz="2000" kern="1200" dirty="0">
              <a:solidFill>
                <a:srgbClr val="FF2B2C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7131" y="2987318"/>
            <a:ext cx="0" cy="3209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86774" y="3234015"/>
            <a:ext cx="590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0504" y="1285473"/>
            <a:ext cx="146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Times New Roman"/>
              </a:rPr>
              <a:t>Suffixes </a:t>
            </a:r>
            <a:endParaRPr lang="en-US" sz="3000" kern="1200" dirty="0">
              <a:solidFill>
                <a:srgbClr val="FF0000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328272" y="4341494"/>
            <a:ext cx="1178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000" kern="1200" dirty="0" smtClean="0">
                <a:solidFill>
                  <a:srgbClr val="37AAED"/>
                </a:solidFill>
                <a:latin typeface="Calibri"/>
                <a:ea typeface="ＭＳ Ｐゴシック" charset="0"/>
                <a:cs typeface="Times New Roman"/>
              </a:rPr>
              <a:t>Stems</a:t>
            </a:r>
            <a:endParaRPr lang="en-US" sz="3000" kern="1200" dirty="0">
              <a:solidFill>
                <a:srgbClr val="37AAED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94975" y="3253676"/>
            <a:ext cx="794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tɔkt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1507" y="3598579"/>
            <a:ext cx="98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9089" y="3609646"/>
            <a:ext cx="1099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55203" y="3614264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2364" y="3610203"/>
            <a:ext cx="10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l-GR" sz="2200" kern="1200" dirty="0">
                <a:solidFill>
                  <a:srgbClr val="660075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2455" y="3934964"/>
            <a:ext cx="852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037" y="3946031"/>
            <a:ext cx="962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66151" y="3950649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3312" y="3946588"/>
            <a:ext cx="94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hækt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8372" y="43199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CRACK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9280" y="4689313"/>
            <a:ext cx="69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SLAP</a:t>
            </a:r>
            <a:endParaRPr lang="en-US" sz="2000" kern="1200" dirty="0">
              <a:solidFill>
                <a:srgbClr val="0C5986">
                  <a:lumMod val="60000"/>
                  <a:lumOff val="40000"/>
                </a:srgb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9165" y="4284564"/>
            <a:ext cx="104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kɹæks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12440" y="4285121"/>
            <a:ext cx="102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711" y="4622979"/>
            <a:ext cx="89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4407" y="4638664"/>
            <a:ext cx="993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200" kern="1200" dirty="0" err="1" smtClean="0">
                <a:solidFill>
                  <a:srgbClr val="EB62FF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71004" y="2306230"/>
            <a:ext cx="5723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71320" y="1864871"/>
            <a:ext cx="5723410" cy="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37459" y="1889487"/>
            <a:ext cx="123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Ø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07797" y="1900554"/>
            <a:ext cx="63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9C0001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48419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8717" y="1912834"/>
            <a:ext cx="61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smtClean="0">
                <a:solidFill>
                  <a:srgbClr val="FF2B2C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13563" y="3202762"/>
            <a:ext cx="5602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121" y="3202762"/>
            <a:ext cx="54556" cy="29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6279" y="32685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tɔk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3121" y="3644610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l-GR" sz="2200" kern="1200" dirty="0">
                <a:solidFill>
                  <a:srgbClr val="0C5986">
                    <a:lumMod val="60000"/>
                    <a:lumOff val="40000"/>
                  </a:srgbClr>
                </a:solidFill>
                <a:latin typeface="Calibri" charset="0"/>
                <a:ea typeface="ＭＳ Ｐゴシック" charset="0"/>
                <a:cs typeface="ＭＳ Ｐゴシック" charset="0"/>
              </a:rPr>
              <a:t>θ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eɪŋk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539" y="4028907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hæk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22875" y="4715813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slæp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3808" y="438873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200" kern="1200" dirty="0" err="1" smtClean="0">
                <a:solidFill>
                  <a:srgbClr val="37AAED"/>
                </a:solidFill>
                <a:latin typeface="Calibri" charset="0"/>
                <a:ea typeface="ＭＳ Ｐゴシック" charset="0"/>
                <a:cs typeface="ＭＳ Ｐゴシック" charset="0"/>
              </a:rPr>
              <a:t>kɹæk</a:t>
            </a:r>
            <a:r>
              <a:rPr lang="en-US" sz="2200" kern="1200" dirty="0" smtClean="0"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endParaRPr lang="en-US" sz="2200" kern="1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HU Theme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9531</TotalTime>
  <Words>4433</Words>
  <Application>Microsoft Office PowerPoint</Application>
  <PresentationFormat>On-screen Show (4:3)</PresentationFormat>
  <Paragraphs>1498</Paragraphs>
  <Slides>76</Slides>
  <Notes>57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Helvetica Neue Light</vt:lpstr>
      <vt:lpstr>Wingdings</vt:lpstr>
      <vt:lpstr>宋体</vt:lpstr>
      <vt:lpstr>Symbol</vt:lpstr>
      <vt:lpstr>ＭＳ Ｐゴシック</vt:lpstr>
      <vt:lpstr>Comic Sans MS</vt:lpstr>
      <vt:lpstr>Calibri</vt:lpstr>
      <vt:lpstr>Cambria</vt:lpstr>
      <vt:lpstr>Times New Roman</vt:lpstr>
      <vt:lpstr>Courier New</vt:lpstr>
      <vt:lpstr>Verdana</vt:lpstr>
      <vt:lpstr>Arial</vt:lpstr>
      <vt:lpstr>simple-light-2</vt:lpstr>
      <vt:lpstr>JHU Theme</vt:lpstr>
      <vt:lpstr>PowerPoint Presentation</vt:lpstr>
      <vt:lpstr>Attention!</vt:lpstr>
      <vt:lpstr>A Phonological Exercise</vt:lpstr>
      <vt:lpstr>Matrix Completion: Collaborative Filtering</vt:lpstr>
      <vt:lpstr>Matrix Completion: Collaborative Filtering</vt:lpstr>
      <vt:lpstr>Matrix Completion: Collaborative Filtering</vt:lpstr>
      <vt:lpstr>Matrix Completion: Collaborative Filtering</vt:lpstr>
      <vt:lpstr>A Phonological Exercise</vt:lpstr>
      <vt:lpstr>A Phonological Exercise</vt:lpstr>
      <vt:lpstr>A Phonological Exercise</vt:lpstr>
      <vt:lpstr>A Phonological Exercise</vt:lpstr>
      <vt:lpstr>A Model of Phonology</vt:lpstr>
      <vt:lpstr>A Phonological Exercise</vt:lpstr>
      <vt:lpstr>A Phonological Exercise</vt:lpstr>
      <vt:lpstr>A Phonological Exercise</vt:lpstr>
      <vt:lpstr>A Model of Phonology</vt:lpstr>
      <vt:lpstr>A Model of Phonology</vt:lpstr>
      <vt:lpstr>Fragment of Our Graph for English</vt:lpstr>
      <vt:lpstr>Limited to concatenation?   No, could extend to templatic morphology …</vt:lpstr>
      <vt:lpstr>Outline</vt:lpstr>
      <vt:lpstr>Graphical Models over Strings?</vt:lpstr>
      <vt:lpstr>Graphical Models over Strings?</vt:lpstr>
      <vt:lpstr>What relationships could you model?</vt:lpstr>
      <vt:lpstr>Chains of relations can be useful</vt:lpstr>
      <vt:lpstr>Factor Graph for phonology</vt:lpstr>
      <vt:lpstr>Contextual Stochastic Edit Process</vt:lpstr>
      <vt:lpstr>Probabilistic FSTs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Inference on a Factor Graph</vt:lpstr>
      <vt:lpstr>Challenges in Inference</vt:lpstr>
      <vt:lpstr>Outline</vt:lpstr>
      <vt:lpstr>Graphical Model for Phonology</vt:lpstr>
      <vt:lpstr>General Idea of Dual Decomp</vt:lpstr>
      <vt:lpstr>General Idea of Dual Decomp</vt:lpstr>
      <vt:lpstr>General Idea of Dual Decomp</vt:lpstr>
      <vt:lpstr>Outline</vt:lpstr>
      <vt:lpstr>PowerPoint Presentation</vt:lpstr>
      <vt:lpstr>Substring Features and Active Set</vt:lpstr>
      <vt:lpstr>Features: “Active set” method</vt:lpstr>
      <vt:lpstr>Fragment of Our Graph for Catalan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n-gram features?</vt:lpstr>
      <vt:lpstr>Why n-gram features?</vt:lpstr>
      <vt:lpstr>Outline</vt:lpstr>
      <vt:lpstr>7 Inference Problems (graphs)</vt:lpstr>
      <vt:lpstr>Experimental Setup</vt:lpstr>
      <vt:lpstr>Experimental Questions</vt:lpstr>
      <vt:lpstr>PowerPoint Presentation</vt:lpstr>
      <vt:lpstr>Convergence behavior (full graph)</vt:lpstr>
      <vt:lpstr>Comparisons</vt:lpstr>
      <vt:lpstr>Inference accuracy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Decomposition Inference for Graphical Models over Strings</dc:title>
  <dc:creator>Jason</dc:creator>
  <cp:lastModifiedBy>Jason Eisner</cp:lastModifiedBy>
  <cp:revision>265</cp:revision>
  <dcterms:modified xsi:type="dcterms:W3CDTF">2015-10-02T18:29:08Z</dcterms:modified>
</cp:coreProperties>
</file>