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4602" r:id="rId2"/>
  </p:sldMasterIdLst>
  <p:notesMasterIdLst>
    <p:notesMasterId r:id="rId34"/>
  </p:notesMasterIdLst>
  <p:handoutMasterIdLst>
    <p:handoutMasterId r:id="rId35"/>
  </p:handoutMasterIdLst>
  <p:sldIdLst>
    <p:sldId id="2204" r:id="rId3"/>
    <p:sldId id="2206" r:id="rId4"/>
    <p:sldId id="2208" r:id="rId5"/>
    <p:sldId id="2209" r:id="rId6"/>
    <p:sldId id="2210" r:id="rId7"/>
    <p:sldId id="2219" r:id="rId8"/>
    <p:sldId id="2221" r:id="rId9"/>
    <p:sldId id="2220" r:id="rId10"/>
    <p:sldId id="2239" r:id="rId11"/>
    <p:sldId id="2213" r:id="rId12"/>
    <p:sldId id="2215" r:id="rId13"/>
    <p:sldId id="2222" r:id="rId14"/>
    <p:sldId id="2216" r:id="rId15"/>
    <p:sldId id="2217" r:id="rId16"/>
    <p:sldId id="2218" r:id="rId17"/>
    <p:sldId id="2223" r:id="rId18"/>
    <p:sldId id="2224" r:id="rId19"/>
    <p:sldId id="2225" r:id="rId20"/>
    <p:sldId id="2226" r:id="rId21"/>
    <p:sldId id="2227" r:id="rId22"/>
    <p:sldId id="2228" r:id="rId23"/>
    <p:sldId id="2230" r:id="rId24"/>
    <p:sldId id="2234" r:id="rId25"/>
    <p:sldId id="2235" r:id="rId26"/>
    <p:sldId id="2236" r:id="rId27"/>
    <p:sldId id="2238" r:id="rId28"/>
    <p:sldId id="2237" r:id="rId29"/>
    <p:sldId id="2214" r:id="rId30"/>
    <p:sldId id="2231" r:id="rId31"/>
    <p:sldId id="2233" r:id="rId32"/>
    <p:sldId id="2229" r:id="rId33"/>
  </p:sldIdLst>
  <p:sldSz cx="9144000" cy="6858000" type="screen4x3"/>
  <p:notesSz cx="6858000" cy="9144000"/>
  <p:defaultTextStyle>
    <a:defPPr>
      <a:defRPr lang="en-US"/>
    </a:defPPr>
    <a:lvl1pPr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1pPr>
    <a:lvl2pPr marL="4572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2pPr>
    <a:lvl3pPr marL="9144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3pPr>
    <a:lvl4pPr marL="13716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4pPr>
    <a:lvl5pPr marL="18288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6699FF"/>
    <a:srgbClr val="FF0000"/>
    <a:srgbClr val="FFFF00"/>
    <a:srgbClr val="FFFFFF"/>
    <a:srgbClr val="F5FDA5"/>
    <a:srgbClr val="F6FDB5"/>
    <a:srgbClr val="F4FDA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9" autoAdjust="0"/>
    <p:restoredTop sz="63602" autoAdjust="0"/>
  </p:normalViewPr>
  <p:slideViewPr>
    <p:cSldViewPr>
      <p:cViewPr varScale="1">
        <p:scale>
          <a:sx n="52" d="100"/>
          <a:sy n="52" d="100"/>
        </p:scale>
        <p:origin x="2462" y="2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829"/>
    </p:cViewPr>
  </p:sorterViewPr>
  <p:notesViewPr>
    <p:cSldViewPr>
      <p:cViewPr varScale="1">
        <p:scale>
          <a:sx n="46" d="100"/>
          <a:sy n="46" d="100"/>
        </p:scale>
        <p:origin x="-111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Sheet1!$B$14</c:f>
              <c:strCache>
                <c:ptCount val="1"/>
                <c:pt idx="0">
                  <c:v>FST</c:v>
                </c:pt>
              </c:strCache>
            </c:strRef>
          </c:tx>
          <c:spPr>
            <a:solidFill>
              <a:schemeClr val="accent4">
                <a:lumMod val="50000"/>
              </a:schemeClr>
            </a:solidFill>
            <a:ln>
              <a:noFill/>
            </a:ln>
            <a:effectLst/>
          </c:spPr>
          <c:invertIfNegative val="0"/>
          <c:cat>
            <c:strRef>
              <c:f>Sheet1!$A$15:$A$29</c:f>
              <c:strCache>
                <c:ptCount val="14"/>
                <c:pt idx="1">
                  <c:v>13SIA</c:v>
                </c:pt>
                <c:pt idx="5">
                  <c:v>2PIE</c:v>
                </c:pt>
                <c:pt idx="9">
                  <c:v>2PKE</c:v>
                </c:pt>
                <c:pt idx="13">
                  <c:v>rP</c:v>
                </c:pt>
              </c:strCache>
            </c:strRef>
          </c:cat>
          <c:val>
            <c:numRef>
              <c:f>Sheet1!$B$15:$B$29</c:f>
              <c:numCache>
                <c:formatCode>General</c:formatCode>
                <c:ptCount val="15"/>
                <c:pt idx="0" formatCode="0.0">
                  <c:v>70.7</c:v>
                </c:pt>
                <c:pt idx="4" formatCode="0.0">
                  <c:v>84.9</c:v>
                </c:pt>
                <c:pt idx="8" formatCode="0.0">
                  <c:v>72.400000000000006</c:v>
                </c:pt>
                <c:pt idx="12" formatCode="0.0">
                  <c:v>64.099999999999994</c:v>
                </c:pt>
              </c:numCache>
            </c:numRef>
          </c:val>
          <c:extLst>
            <c:ext xmlns:c16="http://schemas.microsoft.com/office/drawing/2014/chart" uri="{C3380CC4-5D6E-409C-BE32-E72D297353CC}">
              <c16:uniqueId val="{00000000-B7EB-44C6-8508-923F2868DF25}"/>
            </c:ext>
          </c:extLst>
        </c:ser>
        <c:ser>
          <c:idx val="1"/>
          <c:order val="1"/>
          <c:tx>
            <c:strRef>
              <c:f>Sheet1!$C$14</c:f>
              <c:strCache>
                <c:ptCount val="1"/>
                <c:pt idx="0">
                  <c:v>+ local context        </c:v>
                </c:pt>
              </c:strCache>
            </c:strRef>
          </c:tx>
          <c:spPr>
            <a:solidFill>
              <a:schemeClr val="accent4">
                <a:lumMod val="75000"/>
              </a:schemeClr>
            </a:solidFill>
            <a:ln>
              <a:noFill/>
            </a:ln>
            <a:effectLst/>
          </c:spPr>
          <c:invertIfNegative val="0"/>
          <c:cat>
            <c:strRef>
              <c:f>Sheet1!$A$15:$A$29</c:f>
              <c:strCache>
                <c:ptCount val="14"/>
                <c:pt idx="1">
                  <c:v>13SIA</c:v>
                </c:pt>
                <c:pt idx="5">
                  <c:v>2PIE</c:v>
                </c:pt>
                <c:pt idx="9">
                  <c:v>2PKE</c:v>
                </c:pt>
                <c:pt idx="13">
                  <c:v>rP</c:v>
                </c:pt>
              </c:strCache>
            </c:strRef>
          </c:cat>
          <c:val>
            <c:numRef>
              <c:f>Sheet1!$C$15:$C$29</c:f>
              <c:numCache>
                <c:formatCode>General</c:formatCode>
                <c:ptCount val="15"/>
                <c:pt idx="0" formatCode="0.0">
                  <c:v>12.899999999999991</c:v>
                </c:pt>
                <c:pt idx="4" formatCode="0.0">
                  <c:v>3.5999999999999943</c:v>
                </c:pt>
                <c:pt idx="8" formatCode="0.0">
                  <c:v>10.799999999999997</c:v>
                </c:pt>
                <c:pt idx="12" formatCode="0.0">
                  <c:v>3.9000000000000057</c:v>
                </c:pt>
              </c:numCache>
            </c:numRef>
          </c:val>
          <c:extLst>
            <c:ext xmlns:c16="http://schemas.microsoft.com/office/drawing/2014/chart" uri="{C3380CC4-5D6E-409C-BE32-E72D297353CC}">
              <c16:uniqueId val="{00000001-B7EB-44C6-8508-923F2868DF25}"/>
            </c:ext>
          </c:extLst>
        </c:ser>
        <c:ser>
          <c:idx val="2"/>
          <c:order val="2"/>
          <c:tx>
            <c:strRef>
              <c:f>Sheet1!$D$14</c:f>
              <c:strCache>
                <c:ptCount val="1"/>
                <c:pt idx="0">
                  <c:v>seq2seq</c:v>
                </c:pt>
              </c:strCache>
            </c:strRef>
          </c:tx>
          <c:spPr>
            <a:solidFill>
              <a:schemeClr val="accent6">
                <a:lumMod val="75000"/>
              </a:schemeClr>
            </a:solidFill>
            <a:ln>
              <a:noFill/>
            </a:ln>
            <a:effectLst/>
          </c:spPr>
          <c:invertIfNegative val="0"/>
          <c:cat>
            <c:strRef>
              <c:f>Sheet1!$A$15:$A$29</c:f>
              <c:strCache>
                <c:ptCount val="14"/>
                <c:pt idx="1">
                  <c:v>13SIA</c:v>
                </c:pt>
                <c:pt idx="5">
                  <c:v>2PIE</c:v>
                </c:pt>
                <c:pt idx="9">
                  <c:v>2PKE</c:v>
                </c:pt>
                <c:pt idx="13">
                  <c:v>rP</c:v>
                </c:pt>
              </c:strCache>
            </c:strRef>
          </c:cat>
          <c:val>
            <c:numRef>
              <c:f>Sheet1!$D$15:$D$29</c:f>
              <c:numCache>
                <c:formatCode>0.0</c:formatCode>
                <c:ptCount val="15"/>
                <c:pt idx="1">
                  <c:v>9.1</c:v>
                </c:pt>
                <c:pt idx="5">
                  <c:v>11.1</c:v>
                </c:pt>
                <c:pt idx="9">
                  <c:v>14.1</c:v>
                </c:pt>
                <c:pt idx="13">
                  <c:v>11.9</c:v>
                </c:pt>
              </c:numCache>
            </c:numRef>
          </c:val>
          <c:extLst>
            <c:ext xmlns:c16="http://schemas.microsoft.com/office/drawing/2014/chart" uri="{C3380CC4-5D6E-409C-BE32-E72D297353CC}">
              <c16:uniqueId val="{00000002-B7EB-44C6-8508-923F2868DF25}"/>
            </c:ext>
          </c:extLst>
        </c:ser>
        <c:ser>
          <c:idx val="3"/>
          <c:order val="3"/>
          <c:tx>
            <c:strRef>
              <c:f>Sheet1!$E$14</c:f>
              <c:strCache>
                <c:ptCount val="1"/>
                <c:pt idx="0">
                  <c:v>+ attention        </c:v>
                </c:pt>
              </c:strCache>
            </c:strRef>
          </c:tx>
          <c:spPr>
            <a:solidFill>
              <a:schemeClr val="accent6">
                <a:lumMod val="60000"/>
                <a:lumOff val="40000"/>
              </a:schemeClr>
            </a:solidFill>
            <a:ln>
              <a:noFill/>
            </a:ln>
            <a:effectLst/>
          </c:spPr>
          <c:invertIfNegative val="0"/>
          <c:cat>
            <c:strRef>
              <c:f>Sheet1!$A$15:$A$29</c:f>
              <c:strCache>
                <c:ptCount val="14"/>
                <c:pt idx="1">
                  <c:v>13SIA</c:v>
                </c:pt>
                <c:pt idx="5">
                  <c:v>2PIE</c:v>
                </c:pt>
                <c:pt idx="9">
                  <c:v>2PKE</c:v>
                </c:pt>
                <c:pt idx="13">
                  <c:v>rP</c:v>
                </c:pt>
              </c:strCache>
            </c:strRef>
          </c:cat>
          <c:val>
            <c:numRef>
              <c:f>Sheet1!$E$15:$E$29</c:f>
              <c:numCache>
                <c:formatCode>0.0</c:formatCode>
                <c:ptCount val="15"/>
                <c:pt idx="1">
                  <c:v>68.100000000000009</c:v>
                </c:pt>
                <c:pt idx="5">
                  <c:v>78.5</c:v>
                </c:pt>
                <c:pt idx="9">
                  <c:v>68</c:v>
                </c:pt>
                <c:pt idx="13">
                  <c:v>67.199999999999989</c:v>
                </c:pt>
              </c:numCache>
            </c:numRef>
          </c:val>
          <c:extLst>
            <c:ext xmlns:c16="http://schemas.microsoft.com/office/drawing/2014/chart" uri="{C3380CC4-5D6E-409C-BE32-E72D297353CC}">
              <c16:uniqueId val="{00000003-B7EB-44C6-8508-923F2868DF25}"/>
            </c:ext>
          </c:extLst>
        </c:ser>
        <c:ser>
          <c:idx val="4"/>
          <c:order val="4"/>
          <c:tx>
            <c:strRef>
              <c:f>Sheet1!$F$14</c:f>
              <c:strCache>
                <c:ptCount val="1"/>
                <c:pt idx="0">
                  <c:v>hybrid</c:v>
                </c:pt>
              </c:strCache>
            </c:strRef>
          </c:tx>
          <c:spPr>
            <a:noFill/>
            <a:ln>
              <a:noFill/>
            </a:ln>
            <a:effectLst/>
          </c:spPr>
          <c:invertIfNegative val="0"/>
          <c:cat>
            <c:strRef>
              <c:f>Sheet1!$A$15:$A$29</c:f>
              <c:strCache>
                <c:ptCount val="14"/>
                <c:pt idx="1">
                  <c:v>13SIA</c:v>
                </c:pt>
                <c:pt idx="5">
                  <c:v>2PIE</c:v>
                </c:pt>
                <c:pt idx="9">
                  <c:v>2PKE</c:v>
                </c:pt>
                <c:pt idx="13">
                  <c:v>rP</c:v>
                </c:pt>
              </c:strCache>
            </c:strRef>
          </c:cat>
          <c:val>
            <c:numRef>
              <c:f>Sheet1!$F$15:$F$29</c:f>
              <c:numCache>
                <c:formatCode>General</c:formatCode>
                <c:ptCount val="15"/>
                <c:pt idx="2" formatCode="0.0">
                  <c:v>86.8</c:v>
                </c:pt>
                <c:pt idx="3" formatCode="0.0">
                  <c:v>0</c:v>
                </c:pt>
                <c:pt idx="6" formatCode="0.0">
                  <c:v>94.8</c:v>
                </c:pt>
                <c:pt idx="10" formatCode="0.0">
                  <c:v>87.9</c:v>
                </c:pt>
                <c:pt idx="14" formatCode="0.0">
                  <c:v>81.099999999999994</c:v>
                </c:pt>
              </c:numCache>
            </c:numRef>
          </c:val>
          <c:extLst>
            <c:ext xmlns:c16="http://schemas.microsoft.com/office/drawing/2014/chart" uri="{C3380CC4-5D6E-409C-BE32-E72D297353CC}">
              <c16:uniqueId val="{00000004-B7EB-44C6-8508-923F2868DF25}"/>
            </c:ext>
          </c:extLst>
        </c:ser>
        <c:dLbls>
          <c:showLegendKey val="0"/>
          <c:showVal val="0"/>
          <c:showCatName val="0"/>
          <c:showSerName val="0"/>
          <c:showPercent val="0"/>
          <c:showBubbleSize val="0"/>
        </c:dLbls>
        <c:gapWidth val="35"/>
        <c:overlap val="100"/>
        <c:axId val="388935984"/>
        <c:axId val="388934016"/>
      </c:barChart>
      <c:catAx>
        <c:axId val="3889359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8934016"/>
        <c:crosses val="autoZero"/>
        <c:auto val="1"/>
        <c:lblAlgn val="ctr"/>
        <c:lblOffset val="100"/>
        <c:noMultiLvlLbl val="0"/>
      </c:catAx>
      <c:valAx>
        <c:axId val="388934016"/>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88935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Sheet1!$B$14</c:f>
              <c:strCache>
                <c:ptCount val="1"/>
                <c:pt idx="0">
                  <c:v>FST</c:v>
                </c:pt>
              </c:strCache>
            </c:strRef>
          </c:tx>
          <c:spPr>
            <a:solidFill>
              <a:schemeClr val="accent4">
                <a:lumMod val="50000"/>
              </a:schemeClr>
            </a:solidFill>
            <a:ln>
              <a:noFill/>
            </a:ln>
            <a:effectLst/>
          </c:spPr>
          <c:invertIfNegative val="0"/>
          <c:cat>
            <c:strRef>
              <c:f>Sheet1!$A$15:$A$29</c:f>
              <c:strCache>
                <c:ptCount val="14"/>
                <c:pt idx="1">
                  <c:v>13SIA</c:v>
                </c:pt>
                <c:pt idx="5">
                  <c:v>2PIE</c:v>
                </c:pt>
                <c:pt idx="9">
                  <c:v>2PKE</c:v>
                </c:pt>
                <c:pt idx="13">
                  <c:v>rP</c:v>
                </c:pt>
              </c:strCache>
            </c:strRef>
          </c:cat>
          <c:val>
            <c:numRef>
              <c:f>Sheet1!$B$15:$B$29</c:f>
              <c:numCache>
                <c:formatCode>General</c:formatCode>
                <c:ptCount val="15"/>
                <c:pt idx="0" formatCode="0.0">
                  <c:v>70.7</c:v>
                </c:pt>
                <c:pt idx="4" formatCode="0.0">
                  <c:v>84.9</c:v>
                </c:pt>
                <c:pt idx="8" formatCode="0.0">
                  <c:v>72.400000000000006</c:v>
                </c:pt>
                <c:pt idx="12" formatCode="0.0">
                  <c:v>64.099999999999994</c:v>
                </c:pt>
              </c:numCache>
            </c:numRef>
          </c:val>
          <c:extLst>
            <c:ext xmlns:c16="http://schemas.microsoft.com/office/drawing/2014/chart" uri="{C3380CC4-5D6E-409C-BE32-E72D297353CC}">
              <c16:uniqueId val="{00000000-B7EB-44C6-8508-923F2868DF25}"/>
            </c:ext>
          </c:extLst>
        </c:ser>
        <c:ser>
          <c:idx val="1"/>
          <c:order val="1"/>
          <c:tx>
            <c:strRef>
              <c:f>Sheet1!$C$14</c:f>
              <c:strCache>
                <c:ptCount val="1"/>
                <c:pt idx="0">
                  <c:v>+ local context        </c:v>
                </c:pt>
              </c:strCache>
            </c:strRef>
          </c:tx>
          <c:spPr>
            <a:solidFill>
              <a:schemeClr val="accent4">
                <a:lumMod val="75000"/>
              </a:schemeClr>
            </a:solidFill>
            <a:ln>
              <a:noFill/>
            </a:ln>
            <a:effectLst/>
          </c:spPr>
          <c:invertIfNegative val="0"/>
          <c:cat>
            <c:strRef>
              <c:f>Sheet1!$A$15:$A$29</c:f>
              <c:strCache>
                <c:ptCount val="14"/>
                <c:pt idx="1">
                  <c:v>13SIA</c:v>
                </c:pt>
                <c:pt idx="5">
                  <c:v>2PIE</c:v>
                </c:pt>
                <c:pt idx="9">
                  <c:v>2PKE</c:v>
                </c:pt>
                <c:pt idx="13">
                  <c:v>rP</c:v>
                </c:pt>
              </c:strCache>
            </c:strRef>
          </c:cat>
          <c:val>
            <c:numRef>
              <c:f>Sheet1!$C$15:$C$29</c:f>
              <c:numCache>
                <c:formatCode>General</c:formatCode>
                <c:ptCount val="15"/>
                <c:pt idx="0" formatCode="0.0">
                  <c:v>12.899999999999991</c:v>
                </c:pt>
                <c:pt idx="4" formatCode="0.0">
                  <c:v>3.5999999999999943</c:v>
                </c:pt>
                <c:pt idx="8" formatCode="0.0">
                  <c:v>10.799999999999997</c:v>
                </c:pt>
                <c:pt idx="12" formatCode="0.0">
                  <c:v>3.9000000000000057</c:v>
                </c:pt>
              </c:numCache>
            </c:numRef>
          </c:val>
          <c:extLst>
            <c:ext xmlns:c16="http://schemas.microsoft.com/office/drawing/2014/chart" uri="{C3380CC4-5D6E-409C-BE32-E72D297353CC}">
              <c16:uniqueId val="{00000001-B7EB-44C6-8508-923F2868DF25}"/>
            </c:ext>
          </c:extLst>
        </c:ser>
        <c:ser>
          <c:idx val="2"/>
          <c:order val="2"/>
          <c:tx>
            <c:strRef>
              <c:f>Sheet1!$D$14</c:f>
              <c:strCache>
                <c:ptCount val="1"/>
                <c:pt idx="0">
                  <c:v>seq2seq</c:v>
                </c:pt>
              </c:strCache>
            </c:strRef>
          </c:tx>
          <c:spPr>
            <a:solidFill>
              <a:schemeClr val="accent6">
                <a:lumMod val="75000"/>
              </a:schemeClr>
            </a:solidFill>
            <a:ln>
              <a:noFill/>
            </a:ln>
            <a:effectLst/>
          </c:spPr>
          <c:invertIfNegative val="0"/>
          <c:cat>
            <c:strRef>
              <c:f>Sheet1!$A$15:$A$29</c:f>
              <c:strCache>
                <c:ptCount val="14"/>
                <c:pt idx="1">
                  <c:v>13SIA</c:v>
                </c:pt>
                <c:pt idx="5">
                  <c:v>2PIE</c:v>
                </c:pt>
                <c:pt idx="9">
                  <c:v>2PKE</c:v>
                </c:pt>
                <c:pt idx="13">
                  <c:v>rP</c:v>
                </c:pt>
              </c:strCache>
            </c:strRef>
          </c:cat>
          <c:val>
            <c:numRef>
              <c:f>Sheet1!$D$15:$D$29</c:f>
              <c:numCache>
                <c:formatCode>0.0</c:formatCode>
                <c:ptCount val="15"/>
                <c:pt idx="1">
                  <c:v>9.1</c:v>
                </c:pt>
                <c:pt idx="5">
                  <c:v>11.1</c:v>
                </c:pt>
                <c:pt idx="9">
                  <c:v>14.1</c:v>
                </c:pt>
                <c:pt idx="13">
                  <c:v>11.9</c:v>
                </c:pt>
              </c:numCache>
            </c:numRef>
          </c:val>
          <c:extLst>
            <c:ext xmlns:c16="http://schemas.microsoft.com/office/drawing/2014/chart" uri="{C3380CC4-5D6E-409C-BE32-E72D297353CC}">
              <c16:uniqueId val="{00000002-B7EB-44C6-8508-923F2868DF25}"/>
            </c:ext>
          </c:extLst>
        </c:ser>
        <c:ser>
          <c:idx val="3"/>
          <c:order val="3"/>
          <c:tx>
            <c:strRef>
              <c:f>Sheet1!$E$14</c:f>
              <c:strCache>
                <c:ptCount val="1"/>
                <c:pt idx="0">
                  <c:v>+ attention        </c:v>
                </c:pt>
              </c:strCache>
            </c:strRef>
          </c:tx>
          <c:spPr>
            <a:solidFill>
              <a:schemeClr val="accent6">
                <a:lumMod val="60000"/>
                <a:lumOff val="40000"/>
              </a:schemeClr>
            </a:solidFill>
            <a:ln>
              <a:noFill/>
            </a:ln>
            <a:effectLst/>
          </c:spPr>
          <c:invertIfNegative val="0"/>
          <c:cat>
            <c:strRef>
              <c:f>Sheet1!$A$15:$A$29</c:f>
              <c:strCache>
                <c:ptCount val="14"/>
                <c:pt idx="1">
                  <c:v>13SIA</c:v>
                </c:pt>
                <c:pt idx="5">
                  <c:v>2PIE</c:v>
                </c:pt>
                <c:pt idx="9">
                  <c:v>2PKE</c:v>
                </c:pt>
                <c:pt idx="13">
                  <c:v>rP</c:v>
                </c:pt>
              </c:strCache>
            </c:strRef>
          </c:cat>
          <c:val>
            <c:numRef>
              <c:f>Sheet1!$E$15:$E$29</c:f>
              <c:numCache>
                <c:formatCode>0.0</c:formatCode>
                <c:ptCount val="15"/>
                <c:pt idx="1">
                  <c:v>68.100000000000009</c:v>
                </c:pt>
                <c:pt idx="5">
                  <c:v>78.5</c:v>
                </c:pt>
                <c:pt idx="9">
                  <c:v>68</c:v>
                </c:pt>
                <c:pt idx="13">
                  <c:v>67.199999999999989</c:v>
                </c:pt>
              </c:numCache>
            </c:numRef>
          </c:val>
          <c:extLst>
            <c:ext xmlns:c16="http://schemas.microsoft.com/office/drawing/2014/chart" uri="{C3380CC4-5D6E-409C-BE32-E72D297353CC}">
              <c16:uniqueId val="{00000003-B7EB-44C6-8508-923F2868DF25}"/>
            </c:ext>
          </c:extLst>
        </c:ser>
        <c:ser>
          <c:idx val="4"/>
          <c:order val="4"/>
          <c:tx>
            <c:strRef>
              <c:f>Sheet1!$F$14</c:f>
              <c:strCache>
                <c:ptCount val="1"/>
                <c:pt idx="0">
                  <c:v>hybrid</c:v>
                </c:pt>
              </c:strCache>
            </c:strRef>
          </c:tx>
          <c:spPr>
            <a:solidFill>
              <a:schemeClr val="accent4"/>
            </a:solidFill>
            <a:ln>
              <a:noFill/>
            </a:ln>
            <a:effectLst/>
          </c:spPr>
          <c:invertIfNegative val="0"/>
          <c:cat>
            <c:strRef>
              <c:f>Sheet1!$A$15:$A$29</c:f>
              <c:strCache>
                <c:ptCount val="14"/>
                <c:pt idx="1">
                  <c:v>13SIA</c:v>
                </c:pt>
                <c:pt idx="5">
                  <c:v>2PIE</c:v>
                </c:pt>
                <c:pt idx="9">
                  <c:v>2PKE</c:v>
                </c:pt>
                <c:pt idx="13">
                  <c:v>rP</c:v>
                </c:pt>
              </c:strCache>
            </c:strRef>
          </c:cat>
          <c:val>
            <c:numRef>
              <c:f>Sheet1!$F$15:$F$29</c:f>
              <c:numCache>
                <c:formatCode>General</c:formatCode>
                <c:ptCount val="15"/>
                <c:pt idx="2" formatCode="0.0">
                  <c:v>86.8</c:v>
                </c:pt>
                <c:pt idx="3" formatCode="0.0">
                  <c:v>0</c:v>
                </c:pt>
                <c:pt idx="6" formatCode="0.0">
                  <c:v>94.8</c:v>
                </c:pt>
                <c:pt idx="10" formatCode="0.0">
                  <c:v>87.9</c:v>
                </c:pt>
                <c:pt idx="14" formatCode="0.0">
                  <c:v>81.099999999999994</c:v>
                </c:pt>
              </c:numCache>
            </c:numRef>
          </c:val>
          <c:extLst>
            <c:ext xmlns:c16="http://schemas.microsoft.com/office/drawing/2014/chart" uri="{C3380CC4-5D6E-409C-BE32-E72D297353CC}">
              <c16:uniqueId val="{00000004-B7EB-44C6-8508-923F2868DF25}"/>
            </c:ext>
          </c:extLst>
        </c:ser>
        <c:dLbls>
          <c:showLegendKey val="0"/>
          <c:showVal val="0"/>
          <c:showCatName val="0"/>
          <c:showSerName val="0"/>
          <c:showPercent val="0"/>
          <c:showBubbleSize val="0"/>
        </c:dLbls>
        <c:gapWidth val="35"/>
        <c:overlap val="100"/>
        <c:axId val="388935984"/>
        <c:axId val="388934016"/>
      </c:barChart>
      <c:catAx>
        <c:axId val="3889359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8934016"/>
        <c:crosses val="autoZero"/>
        <c:auto val="1"/>
        <c:lblAlgn val="ctr"/>
        <c:lblOffset val="100"/>
        <c:noMultiLvlLbl val="0"/>
      </c:catAx>
      <c:valAx>
        <c:axId val="388934016"/>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88935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Sheet1!$B$14</c:f>
              <c:strCache>
                <c:ptCount val="1"/>
                <c:pt idx="0">
                  <c:v>FST</c:v>
                </c:pt>
              </c:strCache>
            </c:strRef>
          </c:tx>
          <c:spPr>
            <a:solidFill>
              <a:schemeClr val="accent4">
                <a:lumMod val="50000"/>
              </a:schemeClr>
            </a:solidFill>
            <a:ln>
              <a:noFill/>
            </a:ln>
            <a:effectLst/>
          </c:spPr>
          <c:invertIfNegative val="0"/>
          <c:cat>
            <c:strRef>
              <c:f>Sheet1!$A$15:$A$29</c:f>
              <c:strCache>
                <c:ptCount val="14"/>
                <c:pt idx="1">
                  <c:v>13SIA</c:v>
                </c:pt>
                <c:pt idx="5">
                  <c:v>2PIE</c:v>
                </c:pt>
                <c:pt idx="9">
                  <c:v>2PKE</c:v>
                </c:pt>
                <c:pt idx="13">
                  <c:v>rP</c:v>
                </c:pt>
              </c:strCache>
            </c:strRef>
          </c:cat>
          <c:val>
            <c:numRef>
              <c:f>Sheet1!$B$15:$B$29</c:f>
              <c:numCache>
                <c:formatCode>General</c:formatCode>
                <c:ptCount val="15"/>
                <c:pt idx="0" formatCode="0.0">
                  <c:v>70.7</c:v>
                </c:pt>
                <c:pt idx="4" formatCode="0.0">
                  <c:v>84.9</c:v>
                </c:pt>
                <c:pt idx="8" formatCode="0.0">
                  <c:v>72.400000000000006</c:v>
                </c:pt>
                <c:pt idx="12" formatCode="0.0">
                  <c:v>64.099999999999994</c:v>
                </c:pt>
              </c:numCache>
            </c:numRef>
          </c:val>
          <c:extLst>
            <c:ext xmlns:c16="http://schemas.microsoft.com/office/drawing/2014/chart" uri="{C3380CC4-5D6E-409C-BE32-E72D297353CC}">
              <c16:uniqueId val="{00000000-B7EB-44C6-8508-923F2868DF25}"/>
            </c:ext>
          </c:extLst>
        </c:ser>
        <c:ser>
          <c:idx val="1"/>
          <c:order val="1"/>
          <c:tx>
            <c:strRef>
              <c:f>Sheet1!$C$14</c:f>
              <c:strCache>
                <c:ptCount val="1"/>
                <c:pt idx="0">
                  <c:v>+ local context        </c:v>
                </c:pt>
              </c:strCache>
            </c:strRef>
          </c:tx>
          <c:spPr>
            <a:solidFill>
              <a:schemeClr val="accent4">
                <a:lumMod val="75000"/>
              </a:schemeClr>
            </a:solidFill>
            <a:ln>
              <a:noFill/>
            </a:ln>
            <a:effectLst/>
          </c:spPr>
          <c:invertIfNegative val="0"/>
          <c:cat>
            <c:strRef>
              <c:f>Sheet1!$A$15:$A$29</c:f>
              <c:strCache>
                <c:ptCount val="14"/>
                <c:pt idx="1">
                  <c:v>13SIA</c:v>
                </c:pt>
                <c:pt idx="5">
                  <c:v>2PIE</c:v>
                </c:pt>
                <c:pt idx="9">
                  <c:v>2PKE</c:v>
                </c:pt>
                <c:pt idx="13">
                  <c:v>rP</c:v>
                </c:pt>
              </c:strCache>
            </c:strRef>
          </c:cat>
          <c:val>
            <c:numRef>
              <c:f>Sheet1!$C$15:$C$29</c:f>
              <c:numCache>
                <c:formatCode>General</c:formatCode>
                <c:ptCount val="15"/>
                <c:pt idx="0" formatCode="0.0">
                  <c:v>12.899999999999991</c:v>
                </c:pt>
                <c:pt idx="4" formatCode="0.0">
                  <c:v>3.5999999999999943</c:v>
                </c:pt>
                <c:pt idx="8" formatCode="0.0">
                  <c:v>10.799999999999997</c:v>
                </c:pt>
                <c:pt idx="12" formatCode="0.0">
                  <c:v>3.9000000000000057</c:v>
                </c:pt>
              </c:numCache>
            </c:numRef>
          </c:val>
          <c:extLst>
            <c:ext xmlns:c16="http://schemas.microsoft.com/office/drawing/2014/chart" uri="{C3380CC4-5D6E-409C-BE32-E72D297353CC}">
              <c16:uniqueId val="{00000001-B7EB-44C6-8508-923F2868DF25}"/>
            </c:ext>
          </c:extLst>
        </c:ser>
        <c:ser>
          <c:idx val="2"/>
          <c:order val="2"/>
          <c:tx>
            <c:strRef>
              <c:f>Sheet1!$D$14</c:f>
              <c:strCache>
                <c:ptCount val="1"/>
                <c:pt idx="0">
                  <c:v>seq2seq</c:v>
                </c:pt>
              </c:strCache>
            </c:strRef>
          </c:tx>
          <c:spPr>
            <a:solidFill>
              <a:schemeClr val="accent6">
                <a:lumMod val="75000"/>
              </a:schemeClr>
            </a:solidFill>
            <a:ln>
              <a:noFill/>
            </a:ln>
            <a:effectLst/>
          </c:spPr>
          <c:invertIfNegative val="0"/>
          <c:cat>
            <c:strRef>
              <c:f>Sheet1!$A$15:$A$29</c:f>
              <c:strCache>
                <c:ptCount val="14"/>
                <c:pt idx="1">
                  <c:v>13SIA</c:v>
                </c:pt>
                <c:pt idx="5">
                  <c:v>2PIE</c:v>
                </c:pt>
                <c:pt idx="9">
                  <c:v>2PKE</c:v>
                </c:pt>
                <c:pt idx="13">
                  <c:v>rP</c:v>
                </c:pt>
              </c:strCache>
            </c:strRef>
          </c:cat>
          <c:val>
            <c:numRef>
              <c:f>Sheet1!$D$15:$D$29</c:f>
              <c:numCache>
                <c:formatCode>0.0</c:formatCode>
                <c:ptCount val="15"/>
                <c:pt idx="1">
                  <c:v>9.1</c:v>
                </c:pt>
                <c:pt idx="5">
                  <c:v>11.1</c:v>
                </c:pt>
                <c:pt idx="9">
                  <c:v>14.1</c:v>
                </c:pt>
                <c:pt idx="13">
                  <c:v>11.9</c:v>
                </c:pt>
              </c:numCache>
            </c:numRef>
          </c:val>
          <c:extLst>
            <c:ext xmlns:c16="http://schemas.microsoft.com/office/drawing/2014/chart" uri="{C3380CC4-5D6E-409C-BE32-E72D297353CC}">
              <c16:uniqueId val="{00000002-B7EB-44C6-8508-923F2868DF25}"/>
            </c:ext>
          </c:extLst>
        </c:ser>
        <c:ser>
          <c:idx val="3"/>
          <c:order val="3"/>
          <c:tx>
            <c:strRef>
              <c:f>Sheet1!$E$14</c:f>
              <c:strCache>
                <c:ptCount val="1"/>
                <c:pt idx="0">
                  <c:v>+ attention        </c:v>
                </c:pt>
              </c:strCache>
            </c:strRef>
          </c:tx>
          <c:spPr>
            <a:solidFill>
              <a:schemeClr val="accent6">
                <a:lumMod val="60000"/>
                <a:lumOff val="40000"/>
              </a:schemeClr>
            </a:solidFill>
            <a:ln>
              <a:noFill/>
            </a:ln>
            <a:effectLst/>
          </c:spPr>
          <c:invertIfNegative val="0"/>
          <c:cat>
            <c:strRef>
              <c:f>Sheet1!$A$15:$A$29</c:f>
              <c:strCache>
                <c:ptCount val="14"/>
                <c:pt idx="1">
                  <c:v>13SIA</c:v>
                </c:pt>
                <c:pt idx="5">
                  <c:v>2PIE</c:v>
                </c:pt>
                <c:pt idx="9">
                  <c:v>2PKE</c:v>
                </c:pt>
                <c:pt idx="13">
                  <c:v>rP</c:v>
                </c:pt>
              </c:strCache>
            </c:strRef>
          </c:cat>
          <c:val>
            <c:numRef>
              <c:f>Sheet1!$E$15:$E$29</c:f>
              <c:numCache>
                <c:formatCode>0.0</c:formatCode>
                <c:ptCount val="15"/>
                <c:pt idx="1">
                  <c:v>68.100000000000009</c:v>
                </c:pt>
                <c:pt idx="5">
                  <c:v>78.5</c:v>
                </c:pt>
                <c:pt idx="9">
                  <c:v>68</c:v>
                </c:pt>
                <c:pt idx="13">
                  <c:v>67.199999999999989</c:v>
                </c:pt>
              </c:numCache>
            </c:numRef>
          </c:val>
          <c:extLst>
            <c:ext xmlns:c16="http://schemas.microsoft.com/office/drawing/2014/chart" uri="{C3380CC4-5D6E-409C-BE32-E72D297353CC}">
              <c16:uniqueId val="{00000003-B7EB-44C6-8508-923F2868DF25}"/>
            </c:ext>
          </c:extLst>
        </c:ser>
        <c:ser>
          <c:idx val="4"/>
          <c:order val="4"/>
          <c:tx>
            <c:strRef>
              <c:f>Sheet1!$F$14</c:f>
              <c:strCache>
                <c:ptCount val="1"/>
                <c:pt idx="0">
                  <c:v>hybrid</c:v>
                </c:pt>
              </c:strCache>
            </c:strRef>
          </c:tx>
          <c:spPr>
            <a:solidFill>
              <a:schemeClr val="accent4"/>
            </a:solidFill>
            <a:ln>
              <a:noFill/>
            </a:ln>
            <a:effectLst/>
          </c:spPr>
          <c:invertIfNegative val="0"/>
          <c:cat>
            <c:strRef>
              <c:f>Sheet1!$A$15:$A$29</c:f>
              <c:strCache>
                <c:ptCount val="14"/>
                <c:pt idx="1">
                  <c:v>13SIA</c:v>
                </c:pt>
                <c:pt idx="5">
                  <c:v>2PIE</c:v>
                </c:pt>
                <c:pt idx="9">
                  <c:v>2PKE</c:v>
                </c:pt>
                <c:pt idx="13">
                  <c:v>rP</c:v>
                </c:pt>
              </c:strCache>
            </c:strRef>
          </c:cat>
          <c:val>
            <c:numRef>
              <c:f>Sheet1!$F$15:$F$29</c:f>
              <c:numCache>
                <c:formatCode>General</c:formatCode>
                <c:ptCount val="15"/>
                <c:pt idx="2" formatCode="0.0">
                  <c:v>86.8</c:v>
                </c:pt>
                <c:pt idx="3" formatCode="0.0">
                  <c:v>0</c:v>
                </c:pt>
                <c:pt idx="6" formatCode="0.0">
                  <c:v>94.8</c:v>
                </c:pt>
                <c:pt idx="10" formatCode="0.0">
                  <c:v>87.9</c:v>
                </c:pt>
                <c:pt idx="14" formatCode="0.0">
                  <c:v>81.099999999999994</c:v>
                </c:pt>
              </c:numCache>
            </c:numRef>
          </c:val>
          <c:extLst>
            <c:ext xmlns:c16="http://schemas.microsoft.com/office/drawing/2014/chart" uri="{C3380CC4-5D6E-409C-BE32-E72D297353CC}">
              <c16:uniqueId val="{00000004-B7EB-44C6-8508-923F2868DF25}"/>
            </c:ext>
          </c:extLst>
        </c:ser>
        <c:dLbls>
          <c:showLegendKey val="0"/>
          <c:showVal val="0"/>
          <c:showCatName val="0"/>
          <c:showSerName val="0"/>
          <c:showPercent val="0"/>
          <c:showBubbleSize val="0"/>
        </c:dLbls>
        <c:gapWidth val="35"/>
        <c:overlap val="100"/>
        <c:axId val="388935984"/>
        <c:axId val="388934016"/>
      </c:barChart>
      <c:catAx>
        <c:axId val="38893598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88934016"/>
        <c:crosses val="autoZero"/>
        <c:auto val="1"/>
        <c:lblAlgn val="ctr"/>
        <c:lblOffset val="100"/>
        <c:noMultiLvlLbl val="0"/>
      </c:catAx>
      <c:valAx>
        <c:axId val="388934016"/>
        <c:scaling>
          <c:orientation val="minMax"/>
        </c:scaling>
        <c:delete val="0"/>
        <c:axPos val="t"/>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88935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1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sz="1200" b="0">
                <a:latin typeface="Arial" charset="0"/>
                <a:cs typeface="Arial" charset="0"/>
              </a:defRPr>
            </a:lvl1pPr>
          </a:lstStyle>
          <a:p>
            <a:pPr>
              <a:defRPr/>
            </a:pPr>
            <a:endParaRPr lang="en-US"/>
          </a:p>
        </p:txBody>
      </p:sp>
      <p:sp>
        <p:nvSpPr>
          <p:cNvPr id="2201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b="0">
                <a:latin typeface="Arial" charset="0"/>
                <a:cs typeface="Arial" charset="0"/>
              </a:defRPr>
            </a:lvl1pPr>
          </a:lstStyle>
          <a:p>
            <a:pPr>
              <a:defRPr/>
            </a:pPr>
            <a:endParaRPr lang="en-US"/>
          </a:p>
        </p:txBody>
      </p:sp>
      <p:sp>
        <p:nvSpPr>
          <p:cNvPr id="2201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sz="1200" b="0">
                <a:latin typeface="Arial" charset="0"/>
                <a:cs typeface="Arial" charset="0"/>
              </a:defRPr>
            </a:lvl1pPr>
          </a:lstStyle>
          <a:p>
            <a:pPr>
              <a:defRPr/>
            </a:pPr>
            <a:endParaRPr lang="en-US"/>
          </a:p>
        </p:txBody>
      </p:sp>
      <p:sp>
        <p:nvSpPr>
          <p:cNvPr id="2201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atin typeface="Arial" panose="020B0604020202020204" pitchFamily="34" charset="0"/>
              </a:defRPr>
            </a:lvl1pPr>
          </a:lstStyle>
          <a:p>
            <a:fld id="{45AB4626-0415-4123-9689-58254A891DE0}" type="slidenum">
              <a:rPr lang="en-US"/>
              <a:pPr/>
              <a:t>‹#›</a:t>
            </a:fld>
            <a:endParaRPr lang="en-US"/>
          </a:p>
        </p:txBody>
      </p:sp>
    </p:spTree>
    <p:extLst>
      <p:ext uri="{BB962C8B-B14F-4D97-AF65-F5344CB8AC3E}">
        <p14:creationId xmlns:p14="http://schemas.microsoft.com/office/powerpoint/2010/main" val="2264251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SzTx/>
              <a:buFontTx/>
              <a:buNone/>
              <a:defRPr sz="1200" b="0">
                <a:latin typeface="Arial" charset="0"/>
                <a:cs typeface="Arial"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SzTx/>
              <a:buFontTx/>
              <a:buNone/>
              <a:defRPr sz="1200" b="0">
                <a:latin typeface="Arial" charset="0"/>
                <a:cs typeface="Arial" charset="0"/>
              </a:defRPr>
            </a:lvl1pPr>
          </a:lstStyle>
          <a:p>
            <a:pPr>
              <a:defRPr/>
            </a:pPr>
            <a:endParaRPr lang="en-US"/>
          </a:p>
        </p:txBody>
      </p:sp>
      <p:sp>
        <p:nvSpPr>
          <p:cNvPr id="901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SzTx/>
              <a:buFontTx/>
              <a:buNone/>
              <a:defRPr sz="1200" b="0">
                <a:latin typeface="Arial" charset="0"/>
                <a:cs typeface="Arial"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atin typeface="Arial" panose="020B0604020202020204" pitchFamily="34" charset="0"/>
              </a:defRPr>
            </a:lvl1pPr>
          </a:lstStyle>
          <a:p>
            <a:fld id="{A6ED4C61-6FE7-4387-B566-CF3FB2CD79D7}" type="slidenum">
              <a:rPr lang="en-US"/>
              <a:pPr/>
              <a:t>‹#›</a:t>
            </a:fld>
            <a:endParaRPr lang="en-US"/>
          </a:p>
        </p:txBody>
      </p:sp>
    </p:spTree>
    <p:extLst>
      <p:ext uri="{BB962C8B-B14F-4D97-AF65-F5344CB8AC3E}">
        <p14:creationId xmlns:p14="http://schemas.microsoft.com/office/powerpoint/2010/main" val="2996469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0"/>
              </a:spcBef>
              <a:defRPr sz="1400" b="1">
                <a:solidFill>
                  <a:schemeClr val="tx1"/>
                </a:solidFill>
                <a:latin typeface="Comic Sans MS" panose="030F0702030302020204" pitchFamily="66" charset="0"/>
                <a:cs typeface="Arial" panose="020B0604020202020204" pitchFamily="34" charset="0"/>
              </a:defRPr>
            </a:lvl1pPr>
            <a:lvl2pPr marL="742950" indent="-285750">
              <a:spcBef>
                <a:spcPct val="0"/>
              </a:spcBef>
              <a:defRPr sz="1400" b="1">
                <a:solidFill>
                  <a:schemeClr val="tx1"/>
                </a:solidFill>
                <a:latin typeface="Comic Sans MS" panose="030F0702030302020204" pitchFamily="66" charset="0"/>
                <a:cs typeface="Arial" panose="020B0604020202020204" pitchFamily="34" charset="0"/>
              </a:defRPr>
            </a:lvl2pPr>
            <a:lvl3pPr marL="1143000" indent="-228600">
              <a:spcBef>
                <a:spcPct val="0"/>
              </a:spcBef>
              <a:defRPr sz="1400" b="1">
                <a:solidFill>
                  <a:schemeClr val="tx1"/>
                </a:solidFill>
                <a:latin typeface="Comic Sans MS" panose="030F0702030302020204" pitchFamily="66" charset="0"/>
                <a:cs typeface="Arial" panose="020B0604020202020204" pitchFamily="34" charset="0"/>
              </a:defRPr>
            </a:lvl3pPr>
            <a:lvl4pPr marL="1600200" indent="-228600">
              <a:spcBef>
                <a:spcPct val="0"/>
              </a:spcBef>
              <a:defRPr sz="1400" b="1">
                <a:solidFill>
                  <a:schemeClr val="tx1"/>
                </a:solidFill>
                <a:latin typeface="Comic Sans MS" panose="030F0702030302020204" pitchFamily="66" charset="0"/>
                <a:cs typeface="Arial" panose="020B0604020202020204" pitchFamily="34" charset="0"/>
              </a:defRPr>
            </a:lvl4pPr>
            <a:lvl5pPr marL="2057400" indent="-228600">
              <a:spcBef>
                <a:spcPct val="0"/>
              </a:spcBef>
              <a:defRPr sz="1400" b="1">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fld id="{C4E10D55-F781-4D67-BB44-27DD231A7512}" type="slidenum">
              <a:rPr kumimoji="0" 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pPr marL="0" marR="0" lvl="0" indent="0" defTabSz="914400" eaLnBrk="1" fontAlgn="auto" latinLnBrk="0" hangingPunct="1">
                <a:lnSpc>
                  <a:spcPct val="100000"/>
                </a:lnSpc>
                <a:spcBef>
                  <a:spcPct val="0"/>
                </a:spcBef>
                <a:spcAft>
                  <a:spcPts val="0"/>
                </a:spcAft>
                <a:buClrTx/>
                <a:buSzTx/>
                <a:buFontTx/>
                <a:buNone/>
                <a:tabLst/>
                <a:defRPr/>
              </a:pPr>
              <a:t>1</a:t>
            </a:fld>
            <a:endParaRPr kumimoji="0" 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Speaker</a:t>
            </a:r>
            <a:r>
              <a:rPr lang="en-US" baseline="0" dirty="0">
                <a:latin typeface="Arial" panose="020B0604020202020204" pitchFamily="34" charset="0"/>
                <a:cs typeface="Arial" panose="020B0604020202020204" pitchFamily="34" charset="0"/>
              </a:rPr>
              <a:t> notes were mostly copied from the transcript of the talk video at</a:t>
            </a:r>
          </a:p>
          <a:p>
            <a:pPr eaLnBrk="1" hangingPunct="1"/>
            <a:r>
              <a:rPr lang="en-US">
                <a:latin typeface="Arial" panose="020B0604020202020204" pitchFamily="34" charset="0"/>
                <a:cs typeface="Arial" panose="020B0604020202020204" pitchFamily="34" charset="0"/>
              </a:rPr>
              <a:t>http://techtalks.tv/talks/weighting-finite-state-transductions-with-neural-context/62271/</a:t>
            </a:r>
          </a:p>
          <a:p>
            <a:pPr eaLnBrk="1" hangingPunct="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0553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how the movie goes.  The cowboys are riding … they’re doing pretty well on these 4 morphology tasks.</a:t>
            </a:r>
          </a:p>
          <a:p>
            <a:r>
              <a:rPr lang="en-US" dirty="0"/>
              <a:t>The aliens invade!  But they actually can’t solve these tasks at all.</a:t>
            </a:r>
          </a:p>
          <a:p>
            <a:r>
              <a:rPr lang="en-US" dirty="0"/>
              <a:t>The cowboys</a:t>
            </a:r>
            <a:r>
              <a:rPr lang="en-US" baseline="0" dirty="0"/>
              <a:t> gloat.  The aliens do not understand human morphology.</a:t>
            </a:r>
          </a:p>
          <a:p>
            <a:r>
              <a:rPr lang="en-US" baseline="0" dirty="0"/>
              <a:t>But wait – suddenly the aliens are winning!</a:t>
            </a:r>
          </a:p>
          <a:p>
            <a:r>
              <a:rPr lang="en-US" baseline="0" dirty="0"/>
              <a:t>That’s why seq2seq models were extended with an attention mechanism: it’s a kind of soft alignment.</a:t>
            </a:r>
          </a:p>
          <a:p>
            <a:r>
              <a:rPr lang="en-US" baseline="0" dirty="0"/>
              <a:t>Now, the aliens still don’t know it should be a monotonic alignment – morphology can’t scramble the input letters, it just edits them from left to right.</a:t>
            </a:r>
          </a:p>
          <a:p>
            <a:r>
              <a:rPr lang="en-US" baseline="0" dirty="0"/>
              <a:t>So they’re </a:t>
            </a:r>
            <a:r>
              <a:rPr lang="en-US" baseline="0" dirty="0" err="1"/>
              <a:t>underconstrained</a:t>
            </a:r>
            <a:r>
              <a:rPr lang="en-US" baseline="0" dirty="0"/>
              <a:t> … that could be important prior knowledge – monotonicity – when generalizing from small data.</a:t>
            </a:r>
          </a:p>
          <a:p>
            <a:r>
              <a:rPr lang="en-US" baseline="0" dirty="0"/>
              <a:t>Ok.  You’ll notice that the aliens are still winning.</a:t>
            </a:r>
          </a:p>
          <a:p>
            <a:r>
              <a:rPr lang="en-US" dirty="0"/>
              <a:t>Because they get to look at the context of an edit operation, to see whether that edit operation is good in that context.</a:t>
            </a:r>
          </a:p>
          <a:p>
            <a:r>
              <a:rPr lang="en-US" dirty="0"/>
              <a:t>But, you know, finite state machines can look at context too, if you give them enough states.</a:t>
            </a:r>
          </a:p>
          <a:p>
            <a:r>
              <a:rPr lang="en-US" dirty="0"/>
              <a:t>Although that doesn't (in this particular comparison) always make the cowboys win,</a:t>
            </a:r>
          </a:p>
          <a:p>
            <a:r>
              <a:rPr lang="en-US" dirty="0"/>
              <a:t>and the alien here has a good point, that we had to build the set of states into the finite-state machine when we designed it,</a:t>
            </a:r>
          </a:p>
          <a:p>
            <a:r>
              <a:rPr lang="en-US" dirty="0"/>
              <a:t>whereas the alien's LSTM is figuring out what's important from the context.</a:t>
            </a:r>
          </a:p>
          <a:p>
            <a:r>
              <a:rPr lang="en-US" dirty="0"/>
              <a:t>All right. So, neither one is consistently ahead at this point in the comparison.</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10</a:t>
            </a:fld>
            <a:endParaRPr lang="en-US"/>
          </a:p>
        </p:txBody>
      </p:sp>
    </p:spTree>
    <p:extLst>
      <p:ext uri="{BB962C8B-B14F-4D97-AF65-F5344CB8AC3E}">
        <p14:creationId xmlns:p14="http://schemas.microsoft.com/office/powerpoint/2010/main" val="178289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guess how the movie ends.  (spoilers!)  It's a tough fight but the cowboys win.</a:t>
            </a:r>
          </a:p>
          <a:p>
            <a:r>
              <a:rPr lang="en-US" dirty="0"/>
              <a:t>You</a:t>
            </a:r>
            <a:r>
              <a:rPr lang="en-US" baseline="0" dirty="0"/>
              <a:t> were </a:t>
            </a:r>
            <a:r>
              <a:rPr lang="en-US" dirty="0"/>
              <a:t>rooting for the cowboys, right?</a:t>
            </a:r>
          </a:p>
          <a:p>
            <a:r>
              <a:rPr lang="en-US" dirty="0"/>
              <a:t>Okay</a:t>
            </a:r>
            <a:r>
              <a:rPr lang="en-US" baseline="0" dirty="0"/>
              <a:t> then!  That’s still the state of the art in NLP, too.</a:t>
            </a:r>
          </a:p>
          <a:p>
            <a:r>
              <a:rPr lang="en-US" baseline="0" dirty="0"/>
              <a:t>Our original paper with these tasks is still ahead, using just an FST.</a:t>
            </a:r>
          </a:p>
          <a:p>
            <a:r>
              <a:rPr lang="en-US" baseline="0" dirty="0"/>
              <a:t>But that’s only because we worked hard to design the FST by hand.</a:t>
            </a:r>
          </a:p>
          <a:p>
            <a:r>
              <a:rPr lang="en-US" baseline="0" dirty="0"/>
              <a:t>If we wanted another string-to-string task, we’d probably need to expand the FST topology.</a:t>
            </a:r>
          </a:p>
          <a:p>
            <a:r>
              <a:rPr lang="en-US" dirty="0"/>
              <a:t>And this particular system was quite slow, because the states were making lots of distinctions about things that *might* happen in context.</a:t>
            </a:r>
          </a:p>
          <a:p>
            <a:r>
              <a:rPr lang="en-US" dirty="0"/>
              <a:t>And as a result, it had to have lots of states. So, cowboys: yay.</a:t>
            </a:r>
          </a:p>
        </p:txBody>
      </p:sp>
      <p:sp>
        <p:nvSpPr>
          <p:cNvPr id="4" name="Slide Number Placeholder 3"/>
          <p:cNvSpPr>
            <a:spLocks noGrp="1"/>
          </p:cNvSpPr>
          <p:nvPr>
            <p:ph type="sldNum" sz="quarter" idx="10"/>
          </p:nvPr>
        </p:nvSpPr>
        <p:spPr/>
        <p:txBody>
          <a:bodyPr/>
          <a:lstStyle/>
          <a:p>
            <a:fld id="{A6ED4C61-6FE7-4387-B566-CF3FB2CD79D7}" type="slidenum">
              <a:rPr lang="en-US" smtClean="0"/>
              <a:pPr/>
              <a:t>11</a:t>
            </a:fld>
            <a:endParaRPr lang="en-US"/>
          </a:p>
        </p:txBody>
      </p:sp>
    </p:spTree>
    <p:extLst>
      <p:ext uri="{BB962C8B-B14F-4D97-AF65-F5344CB8AC3E}">
        <p14:creationId xmlns:p14="http://schemas.microsoft.com/office/powerpoint/2010/main" val="102920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cowboys</a:t>
            </a:r>
            <a:r>
              <a:rPr lang="en-US" baseline="0" dirty="0"/>
              <a:t>, yay.</a:t>
            </a:r>
            <a:endParaRPr lang="en-US" dirty="0"/>
          </a:p>
          <a:p>
            <a:r>
              <a:rPr lang="en-US" dirty="0"/>
              <a:t>But cowboys &amp; aliens was actually a terrible movie.  Too predictable.</a:t>
            </a:r>
          </a:p>
          <a:p>
            <a:r>
              <a:rPr lang="en-US" dirty="0"/>
              <a:t>I think it would have been better as a love story. </a:t>
            </a:r>
          </a:p>
          <a:p>
            <a:r>
              <a:rPr lang="en-US" dirty="0"/>
              <a:t>Instead</a:t>
            </a:r>
            <a:r>
              <a:rPr lang="en-US" baseline="0" dirty="0"/>
              <a:t> of a war of the worlds, maybe we can get the best of both worlds.</a:t>
            </a:r>
            <a:endParaRPr lang="en-US" dirty="0"/>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13</a:t>
            </a:fld>
            <a:endParaRPr lang="en-US"/>
          </a:p>
        </p:txBody>
      </p:sp>
    </p:spTree>
    <p:extLst>
      <p:ext uri="{BB962C8B-B14F-4D97-AF65-F5344CB8AC3E}">
        <p14:creationId xmlns:p14="http://schemas.microsoft.com/office/powerpoint/2010/main" val="48040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best of both worlds, we're going to have to upgrade our cowboy.</a:t>
            </a:r>
          </a:p>
          <a:p>
            <a:r>
              <a:rPr lang="en-US" dirty="0"/>
              <a:t>The new weapon here comes from conditional random fields.</a:t>
            </a:r>
          </a:p>
          <a:p>
            <a:r>
              <a:rPr lang="en-US" dirty="0"/>
              <a:t>So you're wondering, "What's this weapon? What's this magic weapon? Is it discriminative training?“</a:t>
            </a:r>
          </a:p>
          <a:p>
            <a:r>
              <a:rPr lang="en-US" dirty="0"/>
              <a:t>No, we already had that on the previous slides.</a:t>
            </a:r>
          </a:p>
          <a:p>
            <a:r>
              <a:rPr lang="en-US" dirty="0"/>
              <a:t>"Ok, so it must be global </a:t>
            </a:r>
            <a:r>
              <a:rPr lang="en-US" dirty="0" err="1"/>
              <a:t>normalization.“No</a:t>
            </a:r>
            <a:r>
              <a:rPr lang="en-US" dirty="0"/>
              <a:t>, we had that too.</a:t>
            </a:r>
          </a:p>
          <a:p>
            <a:r>
              <a:rPr lang="en-US" dirty="0"/>
              <a:t>No, the new weapon is getting to condition on the entire input string, which is also what the LSTM model is doing.</a:t>
            </a:r>
          </a:p>
          <a:p>
            <a:r>
              <a:rPr lang="en-US" dirty="0"/>
              <a:t>So let's go back for a moment and review conditional random fields.</a:t>
            </a:r>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14</a:t>
            </a:fld>
            <a:endParaRPr lang="en-US"/>
          </a:p>
        </p:txBody>
      </p:sp>
    </p:spTree>
    <p:extLst>
      <p:ext uri="{BB962C8B-B14F-4D97-AF65-F5344CB8AC3E}">
        <p14:creationId xmlns:p14="http://schemas.microsoft.com/office/powerpoint/2010/main" val="41023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yellow material here is what a feature gets to look at when it's computing some part of the weight of x and y jointly,</a:t>
            </a:r>
          </a:p>
          <a:p>
            <a:r>
              <a:rPr lang="en-US" dirty="0"/>
              <a:t>which is then normalized to give p(y | x).</a:t>
            </a:r>
          </a:p>
          <a:p>
            <a:r>
              <a:rPr lang="en-US" dirty="0"/>
              <a:t>And these emission features are inspired by hidden Markov models, so we get to look at every input-output symbol pair,</a:t>
            </a:r>
          </a:p>
          <a:p>
            <a:r>
              <a:rPr lang="en-US" dirty="0"/>
              <a:t>and we also get to look at small configurations of the blue output, at once.</a:t>
            </a:r>
          </a:p>
          <a:p>
            <a:r>
              <a:rPr lang="en-US" dirty="0"/>
              <a:t>But that's an HMM. In the case of a CRF, this domain of locality, the yellow stuff that a feature gets to look at, is expanded to include all of x.</a:t>
            </a:r>
          </a:p>
          <a:p>
            <a:endParaRPr lang="en-US" dirty="0"/>
          </a:p>
          <a:p>
            <a:r>
              <a:rPr lang="en-US" dirty="0"/>
              <a:t>Hand-engineered</a:t>
            </a:r>
            <a:r>
              <a:rPr lang="en-US" baseline="0" dirty="0"/>
              <a:t> features don’t usually exploit that freedom.</a:t>
            </a:r>
          </a:p>
          <a:p>
            <a:r>
              <a:rPr lang="en-US" baseline="0" dirty="0"/>
              <a:t>But recurrent neural nets really will look at the entire context.</a:t>
            </a:r>
          </a:p>
          <a:p>
            <a:r>
              <a:rPr lang="en-US" dirty="0"/>
              <a:t>---</a:t>
            </a:r>
          </a:p>
          <a:p>
            <a:r>
              <a:rPr lang="en-US" dirty="0"/>
              <a:t>CRFs are fine for tagging, but we have a more general setting that requires FSTs</a:t>
            </a:r>
            <a:r>
              <a:rPr lang="en-US" baseline="0" dirty="0"/>
              <a:t>.</a:t>
            </a:r>
          </a:p>
          <a:p>
            <a:r>
              <a:rPr lang="en-US" baseline="0" dirty="0"/>
              <a:t>The input and output strings are different lengths and there’s a latent alignment.</a:t>
            </a:r>
          </a:p>
          <a:p>
            <a:endParaRPr lang="en-US" baseline="0" dirty="0"/>
          </a:p>
          <a:p>
            <a:r>
              <a:rPr lang="en-US" dirty="0"/>
              <a:t>So let's try to take this idea and move it to FSTs.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15</a:t>
            </a:fld>
            <a:endParaRPr lang="en-US"/>
          </a:p>
        </p:txBody>
      </p:sp>
    </p:spTree>
    <p:extLst>
      <p:ext uri="{BB962C8B-B14F-4D97-AF65-F5344CB8AC3E}">
        <p14:creationId xmlns:p14="http://schemas.microsoft.com/office/powerpoint/2010/main" val="759897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an FST weight depend on?</a:t>
            </a:r>
          </a:p>
          <a:p>
            <a:r>
              <a:rPr lang="en-US" dirty="0"/>
              <a:t>A path in the FST is a sequence of edits applied to the input.</a:t>
            </a:r>
          </a:p>
          <a:p>
            <a:r>
              <a:rPr lang="en-US" dirty="0"/>
              <a:t>If we go from left to right, we see these different edits -- we copy the "b", we copy the "r", we replace the "</a:t>
            </a:r>
            <a:r>
              <a:rPr lang="en-US" dirty="0" err="1"/>
              <a:t>ea</a:t>
            </a:r>
            <a:r>
              <a:rPr lang="en-US" dirty="0"/>
              <a:t>", we copy the "k", we insert "e" and "n" -- and the weight of this </a:t>
            </a:r>
            <a:r>
              <a:rPr lang="en-US" b="1" dirty="0"/>
              <a:t>path</a:t>
            </a:r>
            <a:r>
              <a:rPr lang="en-US" dirty="0"/>
              <a:t> is the product of the weights of the individual arcs.</a:t>
            </a:r>
          </a:p>
          <a:p>
            <a:r>
              <a:rPr lang="en-US" dirty="0"/>
              <a:t>And how about the weight of an individual arc? That depends only on the arc.</a:t>
            </a:r>
            <a:endParaRPr lang="en-US" b="0" baseline="0" dirty="0"/>
          </a:p>
          <a:p>
            <a:r>
              <a:rPr lang="en-US" b="0" baseline="0" dirty="0"/>
              <a:t>And an </a:t>
            </a:r>
            <a:r>
              <a:rPr lang="en-US" b="1" baseline="0" dirty="0"/>
              <a:t>arc</a:t>
            </a:r>
            <a:r>
              <a:rPr lang="en-US" b="0" baseline="0" dirty="0"/>
              <a:t>’s weight depends only on that arc: its red input, its blue output, and the purple states that it transitions between.</a:t>
            </a:r>
          </a:p>
          <a:p>
            <a:r>
              <a:rPr lang="en-US" b="0" baseline="0" dirty="0"/>
              <a:t>Because a path probability decomposes in this way, we can do dynamic programming.</a:t>
            </a:r>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16</a:t>
            </a:fld>
            <a:endParaRPr lang="en-US"/>
          </a:p>
        </p:txBody>
      </p:sp>
    </p:spTree>
    <p:extLst>
      <p:ext uri="{BB962C8B-B14F-4D97-AF65-F5344CB8AC3E}">
        <p14:creationId xmlns:p14="http://schemas.microsoft.com/office/powerpoint/2010/main" val="3705153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problem here is that all dependence on the context has to be captured in the state.</a:t>
            </a:r>
          </a:p>
          <a:p>
            <a:r>
              <a:rPr lang="en-US" dirty="0"/>
              <a:t>So we need lots of states to get the linguistics right. And our choice of states -- the alien's point before -- limits the context that we get to see.</a:t>
            </a:r>
          </a:p>
          <a:p>
            <a:r>
              <a:rPr lang="en-US" dirty="0"/>
              <a:t>So here's the technical idea of this paper. We've missed a trick. I've been missing this trick for 15 years</a:t>
            </a:r>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17</a:t>
            </a:fld>
            <a:endParaRPr lang="en-US"/>
          </a:p>
        </p:txBody>
      </p:sp>
    </p:spTree>
    <p:extLst>
      <p:ext uri="{BB962C8B-B14F-4D97-AF65-F5344CB8AC3E}">
        <p14:creationId xmlns:p14="http://schemas.microsoft.com/office/powerpoint/2010/main" val="4038447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 had a paper at ACL 2002 where I said this was</a:t>
            </a:r>
            <a:r>
              <a:rPr lang="en-US" baseline="0" dirty="0"/>
              <a:t> a great thing, because we got automatic parameter tying – we could learn models from small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But we don’t have to tie the parameters like this!  We don’t have to tie them at all, if we have big data.  Or if we do tie them, we could use a different scheme, like a neural net.</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Regular expressions;  standard operations on </a:t>
            </a:r>
            <a:r>
              <a:rPr lang="en-US" dirty="0" err="1"/>
              <a:t>prob</a:t>
            </a:r>
            <a:r>
              <a:rPr lang="en-US" dirty="0"/>
              <a:t> distributions</a:t>
            </a:r>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18</a:t>
            </a:fld>
            <a:endParaRPr lang="en-US"/>
          </a:p>
        </p:txBody>
      </p:sp>
    </p:spTree>
    <p:extLst>
      <p:ext uri="{BB962C8B-B14F-4D97-AF65-F5344CB8AC3E}">
        <p14:creationId xmlns:p14="http://schemas.microsoft.com/office/powerpoint/2010/main" val="281886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15 years, we’ve been defining</a:t>
            </a:r>
            <a:r>
              <a:rPr lang="en-US" baseline="0" dirty="0"/>
              <a:t> finite-state conditional distributions, p(y | x).</a:t>
            </a:r>
          </a:p>
          <a:p>
            <a:r>
              <a:rPr lang="en-US" baseline="0" dirty="0"/>
              <a:t>In this example, we can replace “a” with either “b” or “c”.</a:t>
            </a:r>
          </a:p>
          <a:p>
            <a:r>
              <a:rPr lang="en-US" dirty="0"/>
              <a:t>There are actually 2 arcs that [replace "a" by "c"], and they have different probabilities. That's because they're coming from different states.</a:t>
            </a:r>
          </a:p>
          <a:p>
            <a:r>
              <a:rPr lang="en-US" dirty="0"/>
              <a:t>This one on top is going to be used to transduce "a" if we've seen an even number of input symbols, and this one if we've seen an odd number. And those have different</a:t>
            </a:r>
            <a:r>
              <a:rPr lang="en-US" baseline="0" dirty="0"/>
              <a:t> </a:t>
            </a:r>
            <a:r>
              <a:rPr lang="en-US" dirty="0"/>
              <a:t>probabilities distinguished by the state they're coming from: "E" for "Even", "D" for "</a:t>
            </a:r>
            <a:r>
              <a:rPr lang="en-US" dirty="0" err="1"/>
              <a:t>odD</a:t>
            </a:r>
            <a:r>
              <a:rPr lang="en-US" dirty="0"/>
              <a:t>". So how do we actually use this?</a:t>
            </a:r>
          </a:p>
          <a:p>
            <a:r>
              <a:rPr lang="en-US" dirty="0"/>
              <a:t>Suppose we've got an input string, "</a:t>
            </a:r>
            <a:r>
              <a:rPr lang="en-US" dirty="0" err="1"/>
              <a:t>aaaa</a:t>
            </a:r>
            <a:r>
              <a:rPr lang="en-US" dirty="0"/>
              <a:t>". If we want to find all the paths that transduce "</a:t>
            </a:r>
            <a:r>
              <a:rPr lang="en-US" dirty="0" err="1"/>
              <a:t>aaaa</a:t>
            </a:r>
            <a:r>
              <a:rPr lang="en-US" dirty="0"/>
              <a:t>" to anything,</a:t>
            </a:r>
          </a:p>
          <a:p>
            <a:r>
              <a:rPr lang="en-US" dirty="0"/>
              <a:t>we've got this lattice down here, G, through finite-state composition, and G simply inherits the weights from F.</a:t>
            </a:r>
          </a:p>
          <a:p>
            <a:r>
              <a:rPr lang="en-US" dirty="0"/>
              <a:t>So every arc in G is obtained by applying some edit in F to some substring of x. So we're showing the origin for this arc down here at the bottom in G. This one comes from a different a:c arc, this one goes back to the first a:c arc, and notice the yellow highlight advancing in the input string x at the top.</a:t>
            </a:r>
          </a:p>
          <a:p>
            <a:r>
              <a:rPr lang="en-US" dirty="0"/>
              <a:t>So we have tied parameters here, in the sense that these two a:c arcs are both inherited from the same arc in F, so they have to have the same weight.</a:t>
            </a:r>
          </a:p>
          <a:p>
            <a:r>
              <a:rPr lang="en-US" dirty="0"/>
              <a:t>So they're both coming from an even state, they're distinguished from these two arcs, which are also tied to each other. But all the distinctions were already set when we created F.</a:t>
            </a:r>
          </a:p>
          <a:p>
            <a:r>
              <a:rPr lang="en-US" dirty="0"/>
              <a:t>That was the mistake.</a:t>
            </a:r>
          </a:p>
          <a:p>
            <a:endParaRPr lang="en-US" baseline="0"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19</a:t>
            </a:fld>
            <a:endParaRPr lang="en-US"/>
          </a:p>
        </p:txBody>
      </p:sp>
    </p:spTree>
    <p:extLst>
      <p:ext uri="{BB962C8B-B14F-4D97-AF65-F5344CB8AC3E}">
        <p14:creationId xmlns:p14="http://schemas.microsoft.com/office/powerpoint/2010/main" val="3477310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run our dynamic programming algorithm on G, so we require G to have the Markov property. So what we should have done was to just define the weights on G directly.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 apply the weight here.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 now, the weight of this yellow is able to look at the state that it's coming from and the state that it's going to, as well as the edit,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you can see that the states are labeled with where they came from. It comes from E and it goes to D, so you know it's already read an even number of characters.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And we can also see that it's going from position 2 to position 3 in the input. So we're applying this particular [purple] edit type at a particular position, a particular substring,</a:t>
            </a:r>
            <a:r>
              <a:rPr lang="en-US" baseline="0" dirty="0"/>
              <a:t> </a:t>
            </a:r>
            <a:r>
              <a:rPr lang="en-US" dirty="0"/>
              <a:t>to get an edit token.</a:t>
            </a:r>
          </a:p>
          <a:p>
            <a:r>
              <a:rPr lang="en-US" dirty="0"/>
              <a:t>F defines the legal</a:t>
            </a:r>
            <a:r>
              <a:rPr lang="en-US" baseline="0" dirty="0"/>
              <a:t> edit types, like this purple TYPE: edit a:c in state E.</a:t>
            </a:r>
          </a:p>
          <a:p>
            <a:r>
              <a:rPr lang="en-US" baseline="0" dirty="0"/>
              <a:t>But now, not all tokens of that type will have the same weight.  So we get a nonstationary model. </a:t>
            </a:r>
          </a:p>
          <a:p>
            <a:r>
              <a:rPr lang="en-US" baseline="0" dirty="0"/>
              <a:t>The yellow edit token applies the purple type in a particular context.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In particular, it applies the purple edit type to this pink substring of the input, from 2 to 3.  </a:t>
            </a:r>
          </a:p>
          <a:p>
            <a:r>
              <a:rPr lang="en-US" dirty="0"/>
              <a:t>The important thing is that these states here carry enough information to know what edit type we're applying and what we're applying it to.</a:t>
            </a:r>
            <a:endParaRPr lang="en-US" baseline="0" dirty="0"/>
          </a:p>
          <a:p>
            <a:r>
              <a:rPr lang="en-US" baseline="0" dirty="0"/>
              <a:t>So the weight of the yellow edit token depends on both purple and on pink in context.</a:t>
            </a:r>
          </a:p>
          <a:p>
            <a:r>
              <a:rPr lang="en-US" baseline="0" dirty="0"/>
              <a:t>[That’s possible because these two states record where they came from in the two automata above.]</a:t>
            </a:r>
          </a:p>
          <a:p>
            <a:r>
              <a:rPr lang="en-US" baseline="0" dirty="0"/>
              <a:t>Even though it’s nonstationary, dynamic programming still works, just as in a CRF.</a:t>
            </a:r>
          </a:p>
          <a:p>
            <a:r>
              <a:rPr lang="en-US" dirty="0"/>
              <a:t>So that's how to make an FST like a CRF.</a:t>
            </a:r>
            <a:endParaRPr lang="en-US" baseline="0"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20</a:t>
            </a:fld>
            <a:endParaRPr lang="en-US"/>
          </a:p>
        </p:txBody>
      </p:sp>
    </p:spTree>
    <p:extLst>
      <p:ext uri="{BB962C8B-B14F-4D97-AF65-F5344CB8AC3E}">
        <p14:creationId xmlns:p14="http://schemas.microsoft.com/office/powerpoint/2010/main" val="139232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very serious and important.  But you’re here at 9am, so I’m also</a:t>
            </a:r>
            <a:r>
              <a:rPr lang="en-US" baseline="0" dirty="0"/>
              <a:t> going to make it fun for you.</a:t>
            </a:r>
            <a:endParaRPr lang="en-US" dirty="0"/>
          </a:p>
          <a:p>
            <a:r>
              <a:rPr lang="en-US" dirty="0"/>
              <a:t>This is the North American ACL, so there was this movie called Cowboys &amp; Aliens.</a:t>
            </a:r>
          </a:p>
          <a:p>
            <a:r>
              <a:rPr lang="en-US" dirty="0"/>
              <a:t>The whole draw was the title, really.</a:t>
            </a:r>
          </a:p>
          <a:p>
            <a:r>
              <a:rPr lang="en-US" dirty="0"/>
              <a:t>You were going to see two totally separate genres duke it out.</a:t>
            </a:r>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a:t>
            </a:fld>
            <a:endParaRPr lang="en-US"/>
          </a:p>
        </p:txBody>
      </p:sp>
    </p:spTree>
    <p:extLst>
      <p:ext uri="{BB962C8B-B14F-4D97-AF65-F5344CB8AC3E}">
        <p14:creationId xmlns:p14="http://schemas.microsoft.com/office/powerpoint/2010/main" val="117992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we’ve upgraded</a:t>
            </a:r>
            <a:r>
              <a:rPr lang="en-US" baseline="0" dirty="0"/>
              <a:t> our cowboy.</a:t>
            </a:r>
          </a:p>
          <a:p>
            <a:r>
              <a:rPr lang="en-US" baseline="0" dirty="0"/>
              <a:t>Now he’s compatible with that charming and powerful alien.</a:t>
            </a:r>
          </a:p>
          <a:p>
            <a:r>
              <a:rPr lang="en-US" dirty="0"/>
              <a:t>Now we can use LSTMs to help score the edit in context.</a:t>
            </a:r>
            <a:endParaRPr lang="en-US" baseline="0" dirty="0"/>
          </a:p>
          <a:p>
            <a:r>
              <a:rPr lang="en-US" dirty="0"/>
              <a:t>We can learn to extract our context features.</a:t>
            </a:r>
          </a:p>
        </p:txBody>
      </p:sp>
      <p:sp>
        <p:nvSpPr>
          <p:cNvPr id="4" name="Slide Number Placeholder 3"/>
          <p:cNvSpPr>
            <a:spLocks noGrp="1"/>
          </p:cNvSpPr>
          <p:nvPr>
            <p:ph type="sldNum" sz="quarter" idx="10"/>
          </p:nvPr>
        </p:nvSpPr>
        <p:spPr/>
        <p:txBody>
          <a:bodyPr/>
          <a:lstStyle/>
          <a:p>
            <a:fld id="{A6ED4C61-6FE7-4387-B566-CF3FB2CD79D7}" type="slidenum">
              <a:rPr lang="en-US" smtClean="0"/>
              <a:pPr/>
              <a:t>21</a:t>
            </a:fld>
            <a:endParaRPr lang="en-US"/>
          </a:p>
        </p:txBody>
      </p:sp>
    </p:spTree>
    <p:extLst>
      <p:ext uri="{BB962C8B-B14F-4D97-AF65-F5344CB8AC3E}">
        <p14:creationId xmlns:p14="http://schemas.microsoft.com/office/powerpoint/2010/main" val="1081962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what </a:t>
            </a:r>
            <a:r>
              <a:rPr lang="en-US" i="1" dirty="0"/>
              <a:t>do </a:t>
            </a:r>
            <a:r>
              <a:rPr lang="en-US" i="0" dirty="0"/>
              <a:t>you get when you cross a cowboy with an alien?</a:t>
            </a:r>
          </a:p>
          <a:p>
            <a:r>
              <a:rPr lang="en-US" i="0" dirty="0"/>
              <a:t>Another movie.  I haven’t seen it,</a:t>
            </a:r>
            <a:r>
              <a:rPr lang="en-US" i="0" baseline="0" dirty="0"/>
              <a:t> but I’ll tell you the plot anyway.</a:t>
            </a:r>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22</a:t>
            </a:fld>
            <a:endParaRPr lang="en-US"/>
          </a:p>
        </p:txBody>
      </p:sp>
    </p:spTree>
    <p:extLst>
      <p:ext uri="{BB962C8B-B14F-4D97-AF65-F5344CB8AC3E}">
        <p14:creationId xmlns:p14="http://schemas.microsoft.com/office/powerpoint/2010/main" val="179191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25</a:t>
            </a:fld>
            <a:endParaRPr lang="en-US"/>
          </a:p>
        </p:txBody>
      </p:sp>
    </p:spTree>
    <p:extLst>
      <p:ext uri="{BB962C8B-B14F-4D97-AF65-F5344CB8AC3E}">
        <p14:creationId xmlns:p14="http://schemas.microsoft.com/office/powerpoint/2010/main" val="52414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26</a:t>
            </a:fld>
            <a:endParaRPr lang="en-US"/>
          </a:p>
        </p:txBody>
      </p:sp>
    </p:spTree>
    <p:extLst>
      <p:ext uri="{BB962C8B-B14F-4D97-AF65-F5344CB8AC3E}">
        <p14:creationId xmlns:p14="http://schemas.microsoft.com/office/powerpoint/2010/main" val="3919574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27</a:t>
            </a:fld>
            <a:endParaRPr lang="en-US"/>
          </a:p>
        </p:txBody>
      </p:sp>
    </p:spTree>
    <p:extLst>
      <p:ext uri="{BB962C8B-B14F-4D97-AF65-F5344CB8AC3E}">
        <p14:creationId xmlns:p14="http://schemas.microsoft.com/office/powerpoint/2010/main" val="3967938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Cowboys</a:t>
            </a:r>
            <a:r>
              <a:rPr lang="en-US" baseline="0" dirty="0"/>
              <a:t> start …</a:t>
            </a:r>
          </a:p>
          <a:p>
            <a:r>
              <a:rPr lang="en-US" baseline="0" dirty="0"/>
              <a:t>Aliens start … aliens pull ahead …</a:t>
            </a:r>
          </a:p>
          <a:p>
            <a:r>
              <a:rPr lang="en-US" baseline="0" dirty="0"/>
              <a:t>Cowboys sort of catch up …</a:t>
            </a:r>
          </a:p>
          <a:p>
            <a:r>
              <a:rPr lang="en-US" baseline="0" dirty="0"/>
              <a:t>And then, they make love not war!  Hybrid vigor!  That’s what we need in NLP!</a:t>
            </a:r>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28</a:t>
            </a:fld>
            <a:endParaRPr lang="en-US"/>
          </a:p>
        </p:txBody>
      </p:sp>
    </p:spTree>
    <p:extLst>
      <p:ext uri="{BB962C8B-B14F-4D97-AF65-F5344CB8AC3E}">
        <p14:creationId xmlns:p14="http://schemas.microsoft.com/office/powerpoint/2010/main" val="4236607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29</a:t>
            </a:fld>
            <a:endParaRPr lang="en-US"/>
          </a:p>
        </p:txBody>
      </p:sp>
    </p:spTree>
    <p:extLst>
      <p:ext uri="{BB962C8B-B14F-4D97-AF65-F5344CB8AC3E}">
        <p14:creationId xmlns:p14="http://schemas.microsoft.com/office/powerpoint/2010/main" val="2704522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0"/>
              </a:spcBef>
              <a:defRPr sz="1400" b="1">
                <a:solidFill>
                  <a:schemeClr val="tx1"/>
                </a:solidFill>
                <a:latin typeface="Comic Sans MS" panose="030F0702030302020204" pitchFamily="66" charset="0"/>
                <a:cs typeface="Arial" panose="020B0604020202020204" pitchFamily="34" charset="0"/>
              </a:defRPr>
            </a:lvl1pPr>
            <a:lvl2pPr marL="742950" indent="-285750">
              <a:spcBef>
                <a:spcPct val="0"/>
              </a:spcBef>
              <a:defRPr sz="1400" b="1">
                <a:solidFill>
                  <a:schemeClr val="tx1"/>
                </a:solidFill>
                <a:latin typeface="Comic Sans MS" panose="030F0702030302020204" pitchFamily="66" charset="0"/>
                <a:cs typeface="Arial" panose="020B0604020202020204" pitchFamily="34" charset="0"/>
              </a:defRPr>
            </a:lvl2pPr>
            <a:lvl3pPr marL="1143000" indent="-228600">
              <a:spcBef>
                <a:spcPct val="0"/>
              </a:spcBef>
              <a:defRPr sz="1400" b="1">
                <a:solidFill>
                  <a:schemeClr val="tx1"/>
                </a:solidFill>
                <a:latin typeface="Comic Sans MS" panose="030F0702030302020204" pitchFamily="66" charset="0"/>
                <a:cs typeface="Arial" panose="020B0604020202020204" pitchFamily="34" charset="0"/>
              </a:defRPr>
            </a:lvl3pPr>
            <a:lvl4pPr marL="1600200" indent="-228600">
              <a:spcBef>
                <a:spcPct val="0"/>
              </a:spcBef>
              <a:defRPr sz="1400" b="1">
                <a:solidFill>
                  <a:schemeClr val="tx1"/>
                </a:solidFill>
                <a:latin typeface="Comic Sans MS" panose="030F0702030302020204" pitchFamily="66" charset="0"/>
                <a:cs typeface="Arial" panose="020B0604020202020204" pitchFamily="34" charset="0"/>
              </a:defRPr>
            </a:lvl4pPr>
            <a:lvl5pPr marL="2057400" indent="-228600">
              <a:spcBef>
                <a:spcPct val="0"/>
              </a:spcBef>
              <a:defRPr sz="1400" b="1">
                <a:solidFill>
                  <a:schemeClr val="tx1"/>
                </a:solidFill>
                <a:latin typeface="Comic Sans MS" panose="030F0702030302020204" pitchFamily="66" charset="0"/>
                <a:cs typeface="Arial" panose="020B0604020202020204" pitchFamily="34" charset="0"/>
              </a:defRPr>
            </a:lvl5pPr>
            <a:lvl6pPr marL="25146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6pPr>
            <a:lvl7pPr marL="29718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7pPr>
            <a:lvl8pPr marL="34290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8pPr>
            <a:lvl9pPr marL="3886200" indent="-228600" algn="ctr" eaLnBrk="0" fontAlgn="base" hangingPunct="0">
              <a:spcBef>
                <a:spcPct val="0"/>
              </a:spcBef>
              <a:spcAft>
                <a:spcPct val="0"/>
              </a:spcAft>
              <a:defRPr sz="1400" b="1">
                <a:solidFill>
                  <a:schemeClr val="tx1"/>
                </a:solidFill>
                <a:latin typeface="Comic Sans MS" panose="030F0702030302020204" pitchFamily="66" charset="0"/>
                <a:cs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fld id="{C4E10D55-F781-4D67-BB44-27DD231A7512}" type="slidenum">
              <a:rPr kumimoji="0" 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pPr marL="0" marR="0" lvl="0" indent="0" defTabSz="914400" eaLnBrk="1" fontAlgn="auto" latinLnBrk="0" hangingPunct="1">
                <a:lnSpc>
                  <a:spcPct val="100000"/>
                </a:lnSpc>
                <a:spcBef>
                  <a:spcPct val="0"/>
                </a:spcBef>
                <a:spcAft>
                  <a:spcPts val="0"/>
                </a:spcAft>
                <a:buClrTx/>
                <a:buSzTx/>
                <a:buFontTx/>
                <a:buNone/>
                <a:tabLst/>
                <a:defRPr/>
              </a:pPr>
              <a:t>30</a:t>
            </a:fld>
            <a:endParaRPr kumimoji="0" lang="en-US" sz="1200" b="0"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30334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31</a:t>
            </a:fld>
            <a:endParaRPr lang="en-US"/>
          </a:p>
        </p:txBody>
      </p:sp>
    </p:spTree>
    <p:extLst>
      <p:ext uri="{BB962C8B-B14F-4D97-AF65-F5344CB8AC3E}">
        <p14:creationId xmlns:p14="http://schemas.microsoft.com/office/powerpoint/2010/main" val="112249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today's talk will entertain you with a similar contest.</a:t>
            </a:r>
          </a:p>
          <a:p>
            <a:r>
              <a:rPr lang="en-US" dirty="0"/>
              <a:t>The setting is string-to-string transduction problems. </a:t>
            </a:r>
          </a:p>
          <a:p>
            <a:r>
              <a:rPr lang="en-US" dirty="0"/>
              <a:t>As</a:t>
            </a:r>
            <a:r>
              <a:rPr lang="en-US" baseline="0" dirty="0"/>
              <a:t> you can see from the trailers here, that’s plenty exciting.</a:t>
            </a:r>
          </a:p>
          <a:p>
            <a:r>
              <a:rPr lang="en-US" baseline="0" dirty="0"/>
              <a:t>Throughout this talk, the input is a red string, and the output is a blue string that’s somehow related.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t>Our experiments focused on morphology.</a:t>
            </a:r>
            <a:endParaRPr lang="en-US" dirty="0"/>
          </a:p>
          <a:p>
            <a:r>
              <a:rPr lang="en-US" dirty="0"/>
              <a:t>But several</a:t>
            </a:r>
            <a:r>
              <a:rPr lang="en-US" baseline="0" dirty="0"/>
              <a:t> applications are shown here, and I could have included more, like spelling correction, or  transducing a word sequence into a sequence of actions that build a chunk or a parse tree. </a:t>
            </a:r>
          </a:p>
          <a:p>
            <a:r>
              <a:rPr lang="en-US" dirty="0"/>
              <a:t>Tagging is a special case where every input symbol maps to exactly</a:t>
            </a:r>
            <a:r>
              <a:rPr lang="en-US" baseline="0" dirty="0"/>
              <a:t> one output symbol; </a:t>
            </a:r>
            <a:r>
              <a:rPr lang="en-US" dirty="0"/>
              <a:t>but in general,</a:t>
            </a:r>
            <a:r>
              <a:rPr lang="en-US" baseline="0" dirty="0"/>
              <a:t> </a:t>
            </a:r>
            <a:r>
              <a:rPr lang="en-US" dirty="0"/>
              <a:t>the output sequence could be shorter or longer than the input; in</a:t>
            </a:r>
            <a:r>
              <a:rPr lang="en-US" baseline="0" dirty="0"/>
              <a:t> fact the output is</a:t>
            </a:r>
            <a:r>
              <a:rPr lang="en-US" dirty="0"/>
              <a:t> unbounded.</a:t>
            </a:r>
          </a:p>
          <a:p>
            <a:r>
              <a:rPr lang="en-US" dirty="0"/>
              <a:t>So, string transduction.  what’s </a:t>
            </a:r>
            <a:r>
              <a:rPr lang="en-US" b="1" dirty="0"/>
              <a:t>your</a:t>
            </a:r>
            <a:r>
              <a:rPr lang="en-US" b="0" baseline="0" dirty="0"/>
              <a:t> favorite way to solve structured prediction problems?</a:t>
            </a:r>
            <a:endParaRPr lang="en-US" dirty="0"/>
          </a:p>
          <a:p>
            <a:r>
              <a:rPr lang="en-US" baseline="0" dirty="0"/>
              <a:t>[Segmentation example from </a:t>
            </a:r>
            <a:r>
              <a:rPr lang="en-US" baseline="0" dirty="0" err="1"/>
              <a:t>Sproat</a:t>
            </a:r>
            <a:r>
              <a:rPr lang="en-US" baseline="0" dirty="0"/>
              <a:t> via Bert </a:t>
            </a:r>
            <a:r>
              <a:rPr lang="en-US" baseline="0" dirty="0" err="1"/>
              <a:t>Xue</a:t>
            </a:r>
            <a:r>
              <a:rPr lang="en-US" baseline="0" dirty="0"/>
              <a:t>; transliteration example from Yoon, Kim, &amp; </a:t>
            </a:r>
            <a:r>
              <a:rPr lang="en-US" baseline="0" dirty="0" err="1"/>
              <a:t>Sproat</a:t>
            </a:r>
            <a:r>
              <a:rPr lang="en-US" baseline="0" dirty="0"/>
              <a:t>.]</a:t>
            </a:r>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3</a:t>
            </a:fld>
            <a:endParaRPr lang="en-US"/>
          </a:p>
        </p:txBody>
      </p:sp>
    </p:spTree>
    <p:extLst>
      <p:ext uri="{BB962C8B-B14F-4D97-AF65-F5344CB8AC3E}">
        <p14:creationId xmlns:p14="http://schemas.microsoft.com/office/powerpoint/2010/main" val="82096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Playing the part of the cowboys, at home here in the </a:t>
            </a:r>
            <a:r>
              <a:rPr lang="en-US" dirty="0" err="1"/>
              <a:t>semiring</a:t>
            </a:r>
            <a:r>
              <a:rPr lang="en-US" dirty="0"/>
              <a:t>, will be [click] finite-state transducers.</a:t>
            </a:r>
          </a:p>
          <a:p>
            <a:r>
              <a:rPr lang="en-US" dirty="0"/>
              <a:t>They were once the frontier of NLP, but now they're part of our heritage.</a:t>
            </a:r>
          </a:p>
          <a:p>
            <a:r>
              <a:rPr lang="en-US" dirty="0"/>
              <a:t>We revere their old-fashioned sense of honor.  They live by a code.</a:t>
            </a:r>
          </a:p>
          <a:p>
            <a:r>
              <a:rPr lang="en-US" dirty="0"/>
              <a:t>They remember the </a:t>
            </a:r>
            <a:r>
              <a:rPr lang="en-US" b="1" dirty="0"/>
              <a:t>old</a:t>
            </a:r>
            <a:r>
              <a:rPr lang="en-US" dirty="0"/>
              <a:t> values, like grammars … probabilities … latent variables … dynamic</a:t>
            </a:r>
            <a:r>
              <a:rPr lang="en-US" baseline="0" dirty="0"/>
              <a:t> programming.</a:t>
            </a:r>
            <a:endParaRPr lang="en-US" dirty="0"/>
          </a:p>
          <a:p>
            <a:r>
              <a:rPr lang="en-US" dirty="0"/>
              <a:t>   [mention hand-crafted </a:t>
            </a:r>
            <a:r>
              <a:rPr lang="en-US" dirty="0" err="1"/>
              <a:t>regexps</a:t>
            </a:r>
            <a:r>
              <a:rPr lang="en-US" dirty="0"/>
              <a:t>?  linguistic theories?]</a:t>
            </a:r>
          </a:p>
        </p:txBody>
      </p:sp>
      <p:sp>
        <p:nvSpPr>
          <p:cNvPr id="4" name="Slide Number Placeholder 3"/>
          <p:cNvSpPr>
            <a:spLocks noGrp="1"/>
          </p:cNvSpPr>
          <p:nvPr>
            <p:ph type="sldNum" sz="quarter" idx="10"/>
          </p:nvPr>
        </p:nvSpPr>
        <p:spPr/>
        <p:txBody>
          <a:bodyPr/>
          <a:lstStyle/>
          <a:p>
            <a:fld id="{A6ED4C61-6FE7-4387-B566-CF3FB2CD79D7}" type="slidenum">
              <a:rPr lang="en-US" smtClean="0"/>
              <a:pPr/>
              <a:t>4</a:t>
            </a:fld>
            <a:endParaRPr lang="en-US"/>
          </a:p>
        </p:txBody>
      </p:sp>
    </p:spTree>
    <p:extLst>
      <p:ext uri="{BB962C8B-B14F-4D97-AF65-F5344CB8AC3E}">
        <p14:creationId xmlns:p14="http://schemas.microsoft.com/office/powerpoint/2010/main" val="643942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away team is represented by [click] deep sequence-to-sequence models.</a:t>
            </a:r>
          </a:p>
          <a:p>
            <a:r>
              <a:rPr lang="en-US" dirty="0"/>
              <a:t>Stacks of LSTMs doing something squishy.</a:t>
            </a:r>
          </a:p>
          <a:p>
            <a:r>
              <a:rPr lang="en-US" dirty="0"/>
              <a:t>No one knows quite how these things work or what they're thinking.</a:t>
            </a:r>
          </a:p>
          <a:p>
            <a:r>
              <a:rPr lang="en-US" dirty="0"/>
              <a:t>But they're said to have uncanny, unfamiliar powers.</a:t>
            </a:r>
          </a:p>
          <a:p>
            <a:endParaRPr lang="en-US" dirty="0"/>
          </a:p>
          <a:p>
            <a:r>
              <a:rPr lang="en-US" dirty="0"/>
              <a:t>Let’s review the vitals of</a:t>
            </a:r>
            <a:r>
              <a:rPr lang="en-US" baseline="0" dirty="0"/>
              <a:t> our two teams.</a:t>
            </a:r>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5</a:t>
            </a:fld>
            <a:endParaRPr lang="en-US"/>
          </a:p>
        </p:txBody>
      </p:sp>
    </p:spTree>
    <p:extLst>
      <p:ext uri="{BB962C8B-B14F-4D97-AF65-F5344CB8AC3E}">
        <p14:creationId xmlns:p14="http://schemas.microsoft.com/office/powerpoint/2010/main" val="1363897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We'd like to transduce input to output, x to y, "break" to "broken".</a:t>
            </a:r>
          </a:p>
          <a:p>
            <a:r>
              <a:rPr lang="en-US" dirty="0"/>
              <a:t>And according to this [FST] model, there is a latent alignment between these two strings,</a:t>
            </a:r>
          </a:p>
          <a:p>
            <a:r>
              <a:rPr lang="en-US" dirty="0"/>
              <a:t>we'll call that pi.</a:t>
            </a:r>
          </a:p>
          <a:p>
            <a:r>
              <a:rPr lang="en-US" dirty="0"/>
              <a:t>So one example value of pi is shown at the left here, but there are many other possibilities.</a:t>
            </a:r>
          </a:p>
          <a:p>
            <a:r>
              <a:rPr lang="en-US" dirty="0"/>
              <a:t>In this one, the [digraph] "</a:t>
            </a:r>
            <a:r>
              <a:rPr lang="en-US" dirty="0" err="1"/>
              <a:t>ea</a:t>
            </a:r>
            <a:r>
              <a:rPr lang="en-US" dirty="0"/>
              <a:t>" turns into "o", and we have to insert "e" and "n".</a:t>
            </a:r>
          </a:p>
          <a:p>
            <a:r>
              <a:rPr lang="en-US" dirty="0"/>
              <a:t>And each of these alignments is represented by some path in a finite graph.</a:t>
            </a:r>
          </a:p>
          <a:p>
            <a:r>
              <a:rPr lang="en-US" dirty="0"/>
              <a:t>So there are lots of other edges not shown here. Here, for example, is a different path,</a:t>
            </a:r>
          </a:p>
          <a:p>
            <a:r>
              <a:rPr lang="en-US" dirty="0"/>
              <a:t>which represents the alignment shown on the right.</a:t>
            </a:r>
          </a:p>
          <a:p>
            <a:r>
              <a:rPr lang="en-US" dirty="0"/>
              <a:t>And if you want to know the probability that if you put in x, you get y,</a:t>
            </a:r>
          </a:p>
          <a:p>
            <a:r>
              <a:rPr lang="en-US" dirty="0"/>
              <a:t>we sum up the weights of all of the paths that transduce x to y.</a:t>
            </a:r>
          </a:p>
          <a:p>
            <a:r>
              <a:rPr lang="en-US" dirty="0"/>
              <a:t>So this top path has that property,</a:t>
            </a:r>
          </a:p>
          <a:p>
            <a:r>
              <a:rPr lang="en-US" dirty="0"/>
              <a:t>because if you concatenate the red labels you get "break", and if you concatenate the blue labels you get "broken".</a:t>
            </a:r>
            <a:endParaRPr lang="en-US" baseline="0"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6</a:t>
            </a:fld>
            <a:endParaRPr lang="en-US"/>
          </a:p>
        </p:txBody>
      </p:sp>
    </p:spTree>
    <p:extLst>
      <p:ext uri="{BB962C8B-B14F-4D97-AF65-F5344CB8AC3E}">
        <p14:creationId xmlns:p14="http://schemas.microsoft.com/office/powerpoint/2010/main" val="1516609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do we like cowboys</a:t>
            </a:r>
            <a:r>
              <a:rPr lang="en-US" dirty="0"/>
              <a:t>?  [click]</a:t>
            </a:r>
            <a:r>
              <a:rPr lang="en-US" baseline="0" dirty="0"/>
              <a:t> </a:t>
            </a:r>
            <a:r>
              <a:rPr lang="en-US" dirty="0"/>
              <a:t>Well, according to this model,</a:t>
            </a:r>
            <a:r>
              <a:rPr lang="en-US" baseline="0" dirty="0"/>
              <a:t> there </a:t>
            </a:r>
            <a:r>
              <a:rPr lang="en-US" b="1" i="0" baseline="0" dirty="0"/>
              <a:t>is</a:t>
            </a:r>
            <a:r>
              <a:rPr lang="en-US" i="1" baseline="0" dirty="0"/>
              <a:t> </a:t>
            </a:r>
            <a:r>
              <a:rPr lang="en-US" i="0" baseline="0" dirty="0"/>
              <a:t>an alignment between x and y.  It’s one of these paths – we just don’t know which.  In contrast to MT, it’s a </a:t>
            </a:r>
            <a:r>
              <a:rPr lang="en-US" b="1" i="0" baseline="0" dirty="0"/>
              <a:t>monotonic </a:t>
            </a:r>
            <a:r>
              <a:rPr lang="en-US" b="0" i="0" baseline="0" dirty="0"/>
              <a:t>alignment – we move from left to right through the input string, copying or editing, and we never go back.</a:t>
            </a:r>
            <a:endParaRPr lang="en-US" dirty="0"/>
          </a:p>
          <a:p>
            <a:r>
              <a:rPr lang="en-US" dirty="0"/>
              <a:t>[click] This</a:t>
            </a:r>
            <a:r>
              <a:rPr lang="en-US" baseline="0" dirty="0"/>
              <a:t> model is g</a:t>
            </a:r>
            <a:r>
              <a:rPr lang="en-US" dirty="0"/>
              <a:t>lobally normalized – a state’s </a:t>
            </a:r>
            <a:r>
              <a:rPr lang="en-US" sz="1200" dirty="0">
                <a:sym typeface="Wingdings" panose="05000000000000000000" pitchFamily="2" charset="2"/>
              </a:rPr>
              <a:t>outgoing edges don’t have to sum to 1 – so there’s no label bias.</a:t>
            </a:r>
          </a:p>
          <a:p>
            <a:r>
              <a:rPr lang="en-US" sz="1200" dirty="0">
                <a:sym typeface="Wingdings" panose="05000000000000000000" pitchFamily="2" charset="2"/>
              </a:rPr>
              <a:t>And</a:t>
            </a:r>
            <a:r>
              <a:rPr lang="en-US" sz="1200" baseline="0" dirty="0">
                <a:sym typeface="Wingdings" panose="05000000000000000000" pitchFamily="2" charset="2"/>
              </a:rPr>
              <a:t> what’s really great is that the model is tractable.  We can search for the best path by dynamic programming, not beam search.  And we can sum over all paths.  </a:t>
            </a:r>
            <a:r>
              <a:rPr lang="en-US" baseline="0" dirty="0"/>
              <a:t>Since paths overlap, even a small machine can have exponentially many paths … or infinitely many if there are cycles.  In fact, that’s why the blue output can be unbounded.  But the algorithms are linear-time in the number of arcs.</a:t>
            </a:r>
            <a:endParaRPr lang="en-US" dirty="0"/>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7</a:t>
            </a:fld>
            <a:endParaRPr lang="en-US"/>
          </a:p>
        </p:txBody>
      </p:sp>
    </p:spTree>
    <p:extLst>
      <p:ext uri="{BB962C8B-B14F-4D97-AF65-F5344CB8AC3E}">
        <p14:creationId xmlns:p14="http://schemas.microsoft.com/office/powerpoint/2010/main" val="1209700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are aliens</a:t>
            </a:r>
            <a:r>
              <a:rPr lang="en-US" baseline="0" dirty="0"/>
              <a:t> so cute?</a:t>
            </a:r>
          </a:p>
          <a:p>
            <a:r>
              <a:rPr lang="en-US" baseline="0" dirty="0"/>
              <a:t>They just gobble up the red string with their LSTM neural network and they digest it as they go along.</a:t>
            </a:r>
          </a:p>
          <a:p>
            <a:r>
              <a:rPr lang="en-US" baseline="0" dirty="0"/>
              <a:t>Then they poop out the blue string.  Or different blue strings with different probabilities.</a:t>
            </a:r>
          </a:p>
          <a:p>
            <a:r>
              <a:rPr lang="en-US" baseline="0" dirty="0"/>
              <a:t>There’s no Markov property here, so y</a:t>
            </a:r>
            <a:r>
              <a:rPr lang="en-US" dirty="0"/>
              <a:t>ou have to find the best blue string by beam search.</a:t>
            </a:r>
          </a:p>
          <a:p>
            <a:endParaRPr lang="en-US" dirty="0"/>
          </a:p>
        </p:txBody>
      </p:sp>
      <p:sp>
        <p:nvSpPr>
          <p:cNvPr id="4" name="Slide Number Placeholder 3"/>
          <p:cNvSpPr>
            <a:spLocks noGrp="1"/>
          </p:cNvSpPr>
          <p:nvPr>
            <p:ph type="sldNum" sz="quarter" idx="10"/>
          </p:nvPr>
        </p:nvSpPr>
        <p:spPr/>
        <p:txBody>
          <a:bodyPr/>
          <a:lstStyle/>
          <a:p>
            <a:fld id="{A6ED4C61-6FE7-4387-B566-CF3FB2CD79D7}" type="slidenum">
              <a:rPr lang="en-US" smtClean="0"/>
              <a:pPr/>
              <a:t>8</a:t>
            </a:fld>
            <a:endParaRPr lang="en-US"/>
          </a:p>
        </p:txBody>
      </p:sp>
    </p:spTree>
    <p:extLst>
      <p:ext uri="{BB962C8B-B14F-4D97-AF65-F5344CB8AC3E}">
        <p14:creationId xmlns:p14="http://schemas.microsoft.com/office/powerpoint/2010/main" val="3842571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ready to rumble?</a:t>
            </a:r>
          </a:p>
        </p:txBody>
      </p:sp>
      <p:sp>
        <p:nvSpPr>
          <p:cNvPr id="4" name="Slide Number Placeholder 3"/>
          <p:cNvSpPr>
            <a:spLocks noGrp="1"/>
          </p:cNvSpPr>
          <p:nvPr>
            <p:ph type="sldNum" sz="quarter" idx="10"/>
          </p:nvPr>
        </p:nvSpPr>
        <p:spPr/>
        <p:txBody>
          <a:bodyPr/>
          <a:lstStyle/>
          <a:p>
            <a:fld id="{A6ED4C61-6FE7-4387-B566-CF3FB2CD79D7}" type="slidenum">
              <a:rPr lang="en-US" smtClean="0"/>
              <a:pPr/>
              <a:t>9</a:t>
            </a:fld>
            <a:endParaRPr lang="en-US"/>
          </a:p>
        </p:txBody>
      </p:sp>
    </p:spTree>
    <p:extLst>
      <p:ext uri="{BB962C8B-B14F-4D97-AF65-F5344CB8AC3E}">
        <p14:creationId xmlns:p14="http://schemas.microsoft.com/office/powerpoint/2010/main" val="2305522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754CADD7-A6D5-444A-B8D3-BDEFB42E01B9}" type="slidenum">
              <a:rPr lang="en-US"/>
              <a:pPr/>
              <a:t>‹#›</a:t>
            </a:fld>
            <a:endParaRPr lang="en-US"/>
          </a:p>
        </p:txBody>
      </p:sp>
    </p:spTree>
    <p:extLst>
      <p:ext uri="{BB962C8B-B14F-4D97-AF65-F5344CB8AC3E}">
        <p14:creationId xmlns:p14="http://schemas.microsoft.com/office/powerpoint/2010/main" val="2545524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21BD3FB-7DB6-45E5-9808-A0F76C374919}" type="slidenum">
              <a:rPr lang="en-US"/>
              <a:pPr/>
              <a:t>‹#›</a:t>
            </a:fld>
            <a:endParaRPr lang="en-US"/>
          </a:p>
        </p:txBody>
      </p:sp>
    </p:spTree>
    <p:extLst>
      <p:ext uri="{BB962C8B-B14F-4D97-AF65-F5344CB8AC3E}">
        <p14:creationId xmlns:p14="http://schemas.microsoft.com/office/powerpoint/2010/main" val="182910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14DB400-0B2D-41F9-85CF-B1DBA7E33D1B}" type="slidenum">
              <a:rPr lang="en-US"/>
              <a:pPr/>
              <a:t>‹#›</a:t>
            </a:fld>
            <a:endParaRPr lang="en-US"/>
          </a:p>
        </p:txBody>
      </p:sp>
    </p:spTree>
    <p:extLst>
      <p:ext uri="{BB962C8B-B14F-4D97-AF65-F5344CB8AC3E}">
        <p14:creationId xmlns:p14="http://schemas.microsoft.com/office/powerpoint/2010/main" val="249156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Slide Number Placeholder 3"/>
          <p:cNvSpPr>
            <a:spLocks noGrp="1"/>
          </p:cNvSpPr>
          <p:nvPr>
            <p:ph type="sldNum" sz="quarter" idx="10"/>
          </p:nvPr>
        </p:nvSpPr>
        <p:spPr>
          <a:xfrm>
            <a:off x="8001000" y="6396038"/>
            <a:ext cx="685800" cy="457200"/>
          </a:xfrm>
        </p:spPr>
        <p:txBody>
          <a:bodyPr/>
          <a:lstStyle>
            <a:lvl1pPr>
              <a:defRPr/>
            </a:lvl1pPr>
          </a:lstStyle>
          <a:p>
            <a:fld id="{A6ECC480-1555-475B-B9DD-FD8AF3E7F978}" type="slidenum">
              <a:rPr lang="en-US"/>
              <a:pPr/>
              <a:t>‹#›</a:t>
            </a:fld>
            <a:endParaRPr lang="en-US"/>
          </a:p>
        </p:txBody>
      </p:sp>
    </p:spTree>
    <p:extLst>
      <p:ext uri="{BB962C8B-B14F-4D97-AF65-F5344CB8AC3E}">
        <p14:creationId xmlns:p14="http://schemas.microsoft.com/office/powerpoint/2010/main" val="863068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fld id="{1A340250-65DF-E048-81AB-AB7257A4D743}" type="datetimeFigureOut">
              <a:rPr lang="en-US" smtClean="0">
                <a:solidFill>
                  <a:prstClr val="black">
                    <a:tint val="75000"/>
                  </a:prstClr>
                </a:solidFill>
              </a:rPr>
              <a:pPr>
                <a:defRPr/>
              </a:pPr>
              <a:t>9/2/2016</a:t>
            </a:fld>
            <a:endParaRPr lang="en-US">
              <a:solidFill>
                <a:prstClr val="black">
                  <a:tint val="75000"/>
                </a:prstClr>
              </a:solidFill>
            </a:endParaRPr>
          </a:p>
        </p:txBody>
      </p:sp>
      <p:sp>
        <p:nvSpPr>
          <p:cNvPr id="6" name="Footer Placeholder 5"/>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F53020E-5E33-B446-8494-584D4EE020B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2018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en-US"/>
              <a:t>Click to edit Master title style</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1" charset="2"/>
              <a:buNone/>
              <a:defRPr sz="2800"/>
            </a:lvl1pPr>
          </a:lstStyle>
          <a:p>
            <a:r>
              <a:rPr lang="en-US"/>
              <a:t>Click to edit Master subtitle style</a:t>
            </a:r>
          </a:p>
        </p:txBody>
      </p:sp>
      <p:sp>
        <p:nvSpPr>
          <p:cNvPr id="4" name="Rectangle 6"/>
          <p:cNvSpPr>
            <a:spLocks noGrp="1" noChangeArrowheads="1"/>
          </p:cNvSpPr>
          <p:nvPr>
            <p:ph type="sldNum" sz="quarter" idx="10"/>
          </p:nvPr>
        </p:nvSpPr>
        <p:spPr bwMode="auto">
          <a:xfrm>
            <a:off x="6553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atin typeface="Garamond" panose="02020404030301010803" pitchFamily="18" charset="0"/>
              </a:defRPr>
            </a:lvl1pPr>
          </a:lstStyle>
          <a:p>
            <a:fld id="{45637964-D7A9-45B2-96DF-DFD2E1587136}" type="slidenum">
              <a:rPr lang="en-US"/>
              <a:pPr/>
              <a:t>‹#›</a:t>
            </a:fld>
            <a:endParaRPr lang="en-US"/>
          </a:p>
        </p:txBody>
      </p:sp>
    </p:spTree>
    <p:extLst>
      <p:ext uri="{BB962C8B-B14F-4D97-AF65-F5344CB8AC3E}">
        <p14:creationId xmlns:p14="http://schemas.microsoft.com/office/powerpoint/2010/main" val="43853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eaLnBrk="1" hangingPunct="1">
              <a:spcBef>
                <a:spcPct val="0"/>
              </a:spcBef>
              <a:buClrTx/>
              <a:buSzTx/>
              <a:buFontTx/>
              <a:buNone/>
              <a:defRPr/>
            </a:pPr>
            <a:endParaRPr lang="en-US">
              <a:latin typeface="Comic Sans MS" pitchFamily="1" charset="0"/>
              <a:cs typeface="Arial" charset="0"/>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eaLnBrk="1" hangingPunct="1">
              <a:spcBef>
                <a:spcPct val="0"/>
              </a:spcBef>
              <a:buClrTx/>
              <a:buSzTx/>
              <a:buFontTx/>
              <a:buNone/>
              <a:defRPr/>
            </a:pPr>
            <a:endParaRPr lang="en-US">
              <a:latin typeface="Comic Sans MS" pitchFamily="1" charset="0"/>
              <a:cs typeface="Arial" charset="0"/>
            </a:endParaRPr>
          </a:p>
        </p:txBody>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en-US"/>
              <a:t>Click to edit Master title style</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1" charset="2"/>
              <a:buNone/>
              <a:defRPr sz="2800"/>
            </a:lvl1pPr>
          </a:lstStyle>
          <a:p>
            <a:r>
              <a:rPr lang="en-US"/>
              <a:t>Click to edit Master subtitle style</a:t>
            </a:r>
          </a:p>
        </p:txBody>
      </p:sp>
      <p:sp>
        <p:nvSpPr>
          <p:cNvPr id="6" name="Rectangle 6"/>
          <p:cNvSpPr>
            <a:spLocks noGrp="1" noChangeArrowheads="1"/>
          </p:cNvSpPr>
          <p:nvPr>
            <p:ph type="sldNum" sz="quarter" idx="10"/>
          </p:nvPr>
        </p:nvSpPr>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atin typeface="Garamond" panose="02020404030301010803" pitchFamily="18" charset="0"/>
              </a:defRPr>
            </a:lvl1pPr>
          </a:lstStyle>
          <a:p>
            <a:fld id="{49DE1205-2570-481F-8800-60FB5913B51D}" type="slidenum">
              <a:rPr lang="en-US"/>
              <a:pPr/>
              <a:t>‹#›</a:t>
            </a:fld>
            <a:endParaRPr lang="en-US"/>
          </a:p>
        </p:txBody>
      </p:sp>
    </p:spTree>
    <p:extLst>
      <p:ext uri="{BB962C8B-B14F-4D97-AF65-F5344CB8AC3E}">
        <p14:creationId xmlns:p14="http://schemas.microsoft.com/office/powerpoint/2010/main" val="3809985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200"/>
          </a:xfrm>
          <a:prstGeom prst="rect">
            <a:avLst/>
          </a:prstGeom>
          <a:noFill/>
          <a:ln>
            <a:noFill/>
          </a:ln>
        </p:spPr>
        <p:txBody>
          <a:bodyPr lIns="91425" tIns="91425" rIns="91425" bIns="91425" anchor="ctr" anchorCtr="0"/>
          <a:lstStyle>
            <a:lvl1pPr algn="ctr" rtl="0">
              <a:spcBef>
                <a:spcPts val="0"/>
              </a:spcBef>
              <a:buClr>
                <a:schemeClr val="dk1"/>
              </a:buClr>
              <a:buFont typeface="Cambria"/>
              <a:buNone/>
              <a:defRPr sz="4400" b="0" i="0">
                <a:solidFill>
                  <a:schemeClr val="dk1"/>
                </a:solidFill>
                <a:latin typeface="Cambria"/>
                <a:ea typeface="Cambria"/>
                <a:cs typeface="Cambria"/>
                <a:sym typeface="Cambria"/>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1" name="Shape 51"/>
          <p:cNvSpPr txBox="1">
            <a:spLocks noGrp="1"/>
          </p:cNvSpPr>
          <p:nvPr>
            <p:ph type="body" idx="1"/>
          </p:nvPr>
        </p:nvSpPr>
        <p:spPr>
          <a:xfrm>
            <a:off x="457200" y="1600200"/>
            <a:ext cx="8229600" cy="4526000"/>
          </a:xfrm>
          <a:prstGeom prst="rect">
            <a:avLst/>
          </a:prstGeom>
          <a:noFill/>
          <a:ln>
            <a:noFill/>
          </a:ln>
        </p:spPr>
        <p:txBody>
          <a:bodyPr lIns="91425" tIns="91425" rIns="91425" bIns="91425" anchor="t" anchorCtr="0"/>
          <a:lstStyle>
            <a:lvl1pPr marL="342900" indent="-139700" algn="l" rtl="0">
              <a:spcBef>
                <a:spcPts val="640"/>
              </a:spcBef>
              <a:buClr>
                <a:schemeClr val="dk1"/>
              </a:buClr>
              <a:buFont typeface="Arial"/>
              <a:buChar char="•"/>
              <a:defRPr sz="3200">
                <a:solidFill>
                  <a:schemeClr val="dk1"/>
                </a:solidFill>
                <a:latin typeface="Cambria"/>
                <a:ea typeface="Cambria"/>
                <a:cs typeface="Cambria"/>
                <a:sym typeface="Cambria"/>
              </a:defRPr>
            </a:lvl1pPr>
            <a:lvl2pPr marL="742950" indent="-107950" algn="l" rtl="0">
              <a:spcBef>
                <a:spcPts val="560"/>
              </a:spcBef>
              <a:buClr>
                <a:schemeClr val="dk1"/>
              </a:buClr>
              <a:buFont typeface="Arial"/>
              <a:buChar char="–"/>
              <a:defRPr sz="2800">
                <a:solidFill>
                  <a:schemeClr val="dk1"/>
                </a:solidFill>
                <a:latin typeface="Cambria"/>
                <a:ea typeface="Cambria"/>
                <a:cs typeface="Cambria"/>
                <a:sym typeface="Cambria"/>
              </a:defRPr>
            </a:lvl2pPr>
            <a:lvl3pPr marL="1143000" indent="-76200" algn="l" rtl="0">
              <a:spcBef>
                <a:spcPts val="480"/>
              </a:spcBef>
              <a:buClr>
                <a:schemeClr val="dk1"/>
              </a:buClr>
              <a:buFont typeface="Arial"/>
              <a:buChar char="•"/>
              <a:defRPr sz="2400">
                <a:solidFill>
                  <a:schemeClr val="dk1"/>
                </a:solidFill>
                <a:latin typeface="Cambria"/>
                <a:ea typeface="Cambria"/>
                <a:cs typeface="Cambria"/>
                <a:sym typeface="Cambria"/>
              </a:defRPr>
            </a:lvl3pPr>
            <a:lvl4pPr marL="1600200" indent="-101600" algn="l" rtl="0">
              <a:spcBef>
                <a:spcPts val="400"/>
              </a:spcBef>
              <a:buClr>
                <a:schemeClr val="dk1"/>
              </a:buClr>
              <a:buFont typeface="Arial"/>
              <a:buChar char="–"/>
              <a:defRPr sz="2000">
                <a:solidFill>
                  <a:schemeClr val="dk1"/>
                </a:solidFill>
                <a:latin typeface="Cambria"/>
                <a:ea typeface="Cambria"/>
                <a:cs typeface="Cambria"/>
                <a:sym typeface="Cambria"/>
              </a:defRPr>
            </a:lvl4pPr>
            <a:lvl5pPr marL="2057400" indent="-101600" algn="l" rtl="0">
              <a:spcBef>
                <a:spcPts val="400"/>
              </a:spcBef>
              <a:buClr>
                <a:schemeClr val="dk1"/>
              </a:buClr>
              <a:buFont typeface="Arial"/>
              <a:buChar char="»"/>
              <a:defRPr sz="2000">
                <a:solidFill>
                  <a:schemeClr val="dk1"/>
                </a:solidFill>
                <a:latin typeface="Cambria"/>
                <a:ea typeface="Cambria"/>
                <a:cs typeface="Cambria"/>
                <a:sym typeface="Cambria"/>
              </a:defRPr>
            </a:lvl5pPr>
            <a:lvl6pPr marL="2514600"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52" name="Shape 52"/>
          <p:cNvSpPr txBox="1">
            <a:spLocks noGrp="1"/>
          </p:cNvSpPr>
          <p:nvPr>
            <p:ph type="dt" idx="10"/>
          </p:nvPr>
        </p:nvSpPr>
        <p:spPr>
          <a:xfrm>
            <a:off x="457201" y="6356349"/>
            <a:ext cx="2133599" cy="365200"/>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pPr eaLnBrk="1" fontAlgn="auto" hangingPunct="1">
              <a:spcAft>
                <a:spcPts val="0"/>
              </a:spcAft>
              <a:buClrTx/>
              <a:buSzTx/>
              <a:buFontTx/>
              <a:buNone/>
            </a:pPr>
            <a:endParaRPr kern="0">
              <a:rtl val="0"/>
            </a:endParaRPr>
          </a:p>
        </p:txBody>
      </p:sp>
      <p:sp>
        <p:nvSpPr>
          <p:cNvPr id="53" name="Shape 53"/>
          <p:cNvSpPr txBox="1">
            <a:spLocks noGrp="1"/>
          </p:cNvSpPr>
          <p:nvPr>
            <p:ph type="ftr" idx="11"/>
          </p:nvPr>
        </p:nvSpPr>
        <p:spPr>
          <a:xfrm>
            <a:off x="3124200" y="6356349"/>
            <a:ext cx="2895600" cy="365200"/>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pPr eaLnBrk="1" fontAlgn="auto" hangingPunct="1">
              <a:spcAft>
                <a:spcPts val="0"/>
              </a:spcAft>
              <a:buClrTx/>
              <a:buSzTx/>
              <a:buFontTx/>
              <a:buNone/>
            </a:pPr>
            <a:endParaRPr kern="0">
              <a:rtl val="0"/>
            </a:endParaRPr>
          </a:p>
        </p:txBody>
      </p:sp>
      <p:sp>
        <p:nvSpPr>
          <p:cNvPr id="8" name="Rectangle 6"/>
          <p:cNvSpPr txBox="1">
            <a:spLocks noChangeArrowheads="1"/>
          </p:cNvSpPr>
          <p:nvPr userDrawn="1"/>
        </p:nvSpPr>
        <p:spPr bwMode="auto">
          <a:xfrm>
            <a:off x="8001000" y="6396038"/>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buClrTx/>
              <a:buSzTx/>
              <a:buFontTx/>
              <a:buNone/>
              <a:defRPr sz="1200" kern="1200">
                <a:solidFill>
                  <a:schemeClr val="tx1"/>
                </a:solidFill>
                <a:latin typeface="+mj-lt"/>
                <a:ea typeface="+mn-ea"/>
                <a:cs typeface="Arial" panose="020B0604020202020204" pitchFamily="34" charset="0"/>
              </a:defRPr>
            </a:lvl1pPr>
            <a:lvl2pPr marL="4572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2pPr>
            <a:lvl3pPr marL="9144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3pPr>
            <a:lvl4pPr marL="13716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4pPr>
            <a:lvl5pPr marL="1828800" algn="ctr" rtl="0" eaLnBrk="0" fontAlgn="base" hangingPunct="0">
              <a:spcBef>
                <a:spcPct val="20000"/>
              </a:spcBef>
              <a:spcAft>
                <a:spcPct val="0"/>
              </a:spcAft>
              <a:buClr>
                <a:schemeClr val="accent1"/>
              </a:buClr>
              <a:buSzPct val="65000"/>
              <a:buFont typeface="Wingdings" panose="05000000000000000000" pitchFamily="2" charset="2"/>
              <a:defRPr sz="2000" kern="1200">
                <a:solidFill>
                  <a:schemeClr val="tx1"/>
                </a:solidFill>
                <a:latin typeface="Candara" panose="020E0502030303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Candara" panose="020E0502030303020204" pitchFamily="34" charset="0"/>
                <a:ea typeface="+mn-ea"/>
                <a:cs typeface="Arial" panose="020B0604020202020204" pitchFamily="34" charset="0"/>
              </a:defRPr>
            </a:lvl9pPr>
          </a:lstStyle>
          <a:p>
            <a:fld id="{280A8EE3-9381-4A02-9F91-6E5406980230}" type="slidenum">
              <a:rPr lang="en-US" smtClean="0"/>
              <a:pPr/>
              <a:t>‹#›</a:t>
            </a:fld>
            <a:endParaRPr lang="en-US"/>
          </a:p>
        </p:txBody>
      </p:sp>
      <p:pic>
        <p:nvPicPr>
          <p:cNvPr id="9" name="Picture 7" descr="university.small.vertical.blue.500px.png"/>
          <p:cNvPicPr>
            <a:picLocks noChangeAspect="1" noChangeArrowheads="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28600" y="5908675"/>
            <a:ext cx="1905000" cy="122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64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1A35EC1-B1B4-4FA8-B2AD-670C5F0CF62D}" type="slidenum">
              <a:rPr lang="en-US"/>
              <a:pPr/>
              <a:t>‹#›</a:t>
            </a:fld>
            <a:endParaRPr lang="en-US"/>
          </a:p>
        </p:txBody>
      </p:sp>
    </p:spTree>
    <p:extLst>
      <p:ext uri="{BB962C8B-B14F-4D97-AF65-F5344CB8AC3E}">
        <p14:creationId xmlns:p14="http://schemas.microsoft.com/office/powerpoint/2010/main" val="412752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964017D8-25AA-403E-8CD6-09F9A0A99735}" type="slidenum">
              <a:rPr lang="en-US"/>
              <a:pPr/>
              <a:t>‹#›</a:t>
            </a:fld>
            <a:endParaRPr lang="en-US"/>
          </a:p>
        </p:txBody>
      </p:sp>
    </p:spTree>
    <p:extLst>
      <p:ext uri="{BB962C8B-B14F-4D97-AF65-F5344CB8AC3E}">
        <p14:creationId xmlns:p14="http://schemas.microsoft.com/office/powerpoint/2010/main" val="177391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3C9242E7-2554-422E-B1C1-417DD327DFB2}" type="slidenum">
              <a:rPr lang="en-US"/>
              <a:pPr/>
              <a:t>‹#›</a:t>
            </a:fld>
            <a:endParaRPr lang="en-US"/>
          </a:p>
        </p:txBody>
      </p:sp>
    </p:spTree>
    <p:extLst>
      <p:ext uri="{BB962C8B-B14F-4D97-AF65-F5344CB8AC3E}">
        <p14:creationId xmlns:p14="http://schemas.microsoft.com/office/powerpoint/2010/main" val="35118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1738A897-A668-470B-BFEC-E7F252AA38F4}" type="slidenum">
              <a:rPr lang="en-US"/>
              <a:pPr/>
              <a:t>‹#›</a:t>
            </a:fld>
            <a:endParaRPr lang="en-US"/>
          </a:p>
        </p:txBody>
      </p:sp>
    </p:spTree>
    <p:extLst>
      <p:ext uri="{BB962C8B-B14F-4D97-AF65-F5344CB8AC3E}">
        <p14:creationId xmlns:p14="http://schemas.microsoft.com/office/powerpoint/2010/main" val="329118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B610AC97-D399-4DEC-A06D-2D4A1956D760}" type="slidenum">
              <a:rPr lang="en-US"/>
              <a:pPr/>
              <a:t>‹#›</a:t>
            </a:fld>
            <a:endParaRPr lang="en-US"/>
          </a:p>
        </p:txBody>
      </p:sp>
    </p:spTree>
    <p:extLst>
      <p:ext uri="{BB962C8B-B14F-4D97-AF65-F5344CB8AC3E}">
        <p14:creationId xmlns:p14="http://schemas.microsoft.com/office/powerpoint/2010/main" val="287176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D46D94E-5029-4D3C-BD45-99C0389A0384}" type="slidenum">
              <a:rPr lang="en-US"/>
              <a:pPr/>
              <a:t>‹#›</a:t>
            </a:fld>
            <a:endParaRPr lang="en-US"/>
          </a:p>
        </p:txBody>
      </p:sp>
    </p:spTree>
    <p:extLst>
      <p:ext uri="{BB962C8B-B14F-4D97-AF65-F5344CB8AC3E}">
        <p14:creationId xmlns:p14="http://schemas.microsoft.com/office/powerpoint/2010/main" val="144784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04ADC52-5691-42A6-BB57-D4D05ADA93AA}" type="slidenum">
              <a:rPr lang="en-US"/>
              <a:pPr/>
              <a:t>‹#›</a:t>
            </a:fld>
            <a:endParaRPr lang="en-US"/>
          </a:p>
        </p:txBody>
      </p:sp>
    </p:spTree>
    <p:extLst>
      <p:ext uri="{BB962C8B-B14F-4D97-AF65-F5344CB8AC3E}">
        <p14:creationId xmlns:p14="http://schemas.microsoft.com/office/powerpoint/2010/main" val="24744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9B3067B-0B02-497D-82D4-611B321B17D8}" type="slidenum">
              <a:rPr lang="en-US"/>
              <a:pPr/>
              <a:t>‹#›</a:t>
            </a:fld>
            <a:endParaRPr lang="en-US"/>
          </a:p>
        </p:txBody>
      </p:sp>
    </p:spTree>
    <p:extLst>
      <p:ext uri="{BB962C8B-B14F-4D97-AF65-F5344CB8AC3E}">
        <p14:creationId xmlns:p14="http://schemas.microsoft.com/office/powerpoint/2010/main" val="9617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874499"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sldNum" sz="quarter" idx="4"/>
          </p:nvPr>
        </p:nvSpPr>
        <p:spPr bwMode="auto">
          <a:xfrm>
            <a:off x="8001000" y="6396038"/>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SzTx/>
              <a:buFontTx/>
              <a:buNone/>
              <a:defRPr sz="1200">
                <a:latin typeface="+mj-lt"/>
              </a:defRPr>
            </a:lvl1pPr>
          </a:lstStyle>
          <a:p>
            <a:fld id="{280A8EE3-9381-4A02-9F91-6E5406980230}" type="slidenum">
              <a:rPr lang="en-US"/>
              <a:pPr/>
              <a:t>‹#›</a:t>
            </a:fld>
            <a:endParaRPr lang="en-US"/>
          </a:p>
        </p:txBody>
      </p:sp>
      <p:sp>
        <p:nvSpPr>
          <p:cNvPr id="4103"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eaLnBrk="1" hangingPunct="1">
              <a:spcBef>
                <a:spcPct val="0"/>
              </a:spcBef>
              <a:buClrTx/>
              <a:buSzTx/>
              <a:buFontTx/>
              <a:buNone/>
              <a:defRPr/>
            </a:pPr>
            <a:endParaRPr lang="en-US">
              <a:latin typeface="Comic Sans MS" pitchFamily="1" charset="0"/>
              <a:cs typeface="Arial" charset="0"/>
            </a:endParaRPr>
          </a:p>
        </p:txBody>
      </p:sp>
      <p:sp>
        <p:nvSpPr>
          <p:cNvPr id="4104"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eaLnBrk="1" hangingPunct="1">
              <a:spcBef>
                <a:spcPct val="0"/>
              </a:spcBef>
              <a:buClrTx/>
              <a:buSzTx/>
              <a:buFontTx/>
              <a:buNone/>
              <a:defRPr/>
            </a:pPr>
            <a:endParaRPr lang="en-US">
              <a:latin typeface="Comic Sans MS" pitchFamily="1" charset="0"/>
              <a:cs typeface="Arial" charset="0"/>
            </a:endParaRPr>
          </a:p>
        </p:txBody>
      </p:sp>
      <p:pic>
        <p:nvPicPr>
          <p:cNvPr id="874503" name="Picture 7" descr="university.small.vertical.blue.500px.png"/>
          <p:cNvPicPr>
            <a:picLocks noChangeAspect="1" noChangeArrowheads="1"/>
          </p:cNvPicPr>
          <p:nvPr/>
        </p:nvPicPr>
        <p:blipFill>
          <a:blip r:embed="rId1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228600" y="5908675"/>
            <a:ext cx="1905000" cy="122396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45" r:id="rId12"/>
    <p:sldLayoutId id="2147484577" r:id="rId13"/>
  </p:sldLayoutIdLst>
  <p:hf hdr="0" ftr="0" dt="0"/>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2pPr>
      <a:lvl3pPr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3pPr>
      <a:lvl4pPr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4pPr>
      <a:lvl5pPr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200">
          <a:solidFill>
            <a:schemeClr val="tx2"/>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fontAlgn="base">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fontAlgn="base">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fontAlgn="base">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7173"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871622"/>
      </p:ext>
    </p:extLst>
  </p:cSld>
  <p:clrMap bg1="lt1" tx1="dk1" bg2="lt2" tx2="dk2" accent1="accent1" accent2="accent2" accent3="accent3" accent4="accent4" accent5="accent5" accent6="accent6" hlink="hlink" folHlink="folHlink"/>
  <p:sldLayoutIdLst>
    <p:sldLayoutId id="2147484603" r:id="rId1"/>
    <p:sldLayoutId id="2147484604" r:id="rId2"/>
    <p:sldLayoutId id="2147484605" r:id="rId3"/>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 charset="0"/>
          <a:cs typeface="Arial" charset="0"/>
        </a:defRPr>
      </a:lvl2pPr>
      <a:lvl3pPr algn="l" rtl="0" eaLnBrk="0" fontAlgn="base" hangingPunct="0">
        <a:spcBef>
          <a:spcPct val="0"/>
        </a:spcBef>
        <a:spcAft>
          <a:spcPct val="0"/>
        </a:spcAft>
        <a:defRPr sz="4200">
          <a:solidFill>
            <a:schemeClr val="tx2"/>
          </a:solidFill>
          <a:latin typeface="Garamond" pitchFamily="1" charset="0"/>
          <a:cs typeface="Arial" charset="0"/>
        </a:defRPr>
      </a:lvl3pPr>
      <a:lvl4pPr algn="l" rtl="0" eaLnBrk="0" fontAlgn="base" hangingPunct="0">
        <a:spcBef>
          <a:spcPct val="0"/>
        </a:spcBef>
        <a:spcAft>
          <a:spcPct val="0"/>
        </a:spcAft>
        <a:defRPr sz="4200">
          <a:solidFill>
            <a:schemeClr val="tx2"/>
          </a:solidFill>
          <a:latin typeface="Garamond" pitchFamily="1" charset="0"/>
          <a:cs typeface="Arial" charset="0"/>
        </a:defRPr>
      </a:lvl4pPr>
      <a:lvl5pPr algn="l" rtl="0" eaLnBrk="0" fontAlgn="base" hangingPunct="0">
        <a:spcBef>
          <a:spcPct val="0"/>
        </a:spcBef>
        <a:spcAft>
          <a:spcPct val="0"/>
        </a:spcAft>
        <a:defRPr sz="4200">
          <a:solidFill>
            <a:schemeClr val="tx2"/>
          </a:solidFill>
          <a:latin typeface="Garamond" pitchFamily="1" charset="0"/>
          <a:cs typeface="Arial" charset="0"/>
        </a:defRPr>
      </a:lvl5pPr>
      <a:lvl6pPr marL="457200" algn="l" rtl="0" fontAlgn="base">
        <a:spcBef>
          <a:spcPct val="0"/>
        </a:spcBef>
        <a:spcAft>
          <a:spcPct val="0"/>
        </a:spcAft>
        <a:defRPr sz="4200">
          <a:solidFill>
            <a:schemeClr val="tx2"/>
          </a:solidFill>
          <a:latin typeface="Garamond" pitchFamily="1" charset="0"/>
          <a:cs typeface="Arial" charset="0"/>
        </a:defRPr>
      </a:lvl6pPr>
      <a:lvl7pPr marL="914400" algn="l" rtl="0" fontAlgn="base">
        <a:spcBef>
          <a:spcPct val="0"/>
        </a:spcBef>
        <a:spcAft>
          <a:spcPct val="0"/>
        </a:spcAft>
        <a:defRPr sz="4200">
          <a:solidFill>
            <a:schemeClr val="tx2"/>
          </a:solidFill>
          <a:latin typeface="Garamond" pitchFamily="1" charset="0"/>
          <a:cs typeface="Arial" charset="0"/>
        </a:defRPr>
      </a:lvl7pPr>
      <a:lvl8pPr marL="1371600" algn="l" rtl="0" fontAlgn="base">
        <a:spcBef>
          <a:spcPct val="0"/>
        </a:spcBef>
        <a:spcAft>
          <a:spcPct val="0"/>
        </a:spcAft>
        <a:defRPr sz="4200">
          <a:solidFill>
            <a:schemeClr val="tx2"/>
          </a:solidFill>
          <a:latin typeface="Garamond" pitchFamily="1" charset="0"/>
          <a:cs typeface="Arial" charset="0"/>
        </a:defRPr>
      </a:lvl8pPr>
      <a:lvl9pPr marL="1828800" algn="l" rtl="0" fontAlgn="base">
        <a:spcBef>
          <a:spcPct val="0"/>
        </a:spcBef>
        <a:spcAft>
          <a:spcPct val="0"/>
        </a:spcAft>
        <a:defRPr sz="4200">
          <a:solidFill>
            <a:schemeClr val="tx2"/>
          </a:solidFill>
          <a:latin typeface="Garamond" pitchFamily="1"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1"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1"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1"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1"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hyperlink" Target="http://cs.jhu.edu/~jason/papers/#dreyer-smith-eisner-2008"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1.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6.jpg"/><Relationship Id="rId5" Type="http://schemas.openxmlformats.org/officeDocument/2006/relationships/image" Target="../media/image6.jp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6.xml"/><Relationship Id="rId5" Type="http://schemas.openxmlformats.org/officeDocument/2006/relationships/image" Target="../media/image27.jpe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9.png"/><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16.xml"/><Relationship Id="rId5" Type="http://schemas.openxmlformats.org/officeDocument/2006/relationships/image" Target="../media/image9.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7.jpeg"/><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jpeg"/><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10"/>
          <p:cNvSpPr>
            <a:spLocks noGrp="1" noChangeArrowheads="1"/>
          </p:cNvSpPr>
          <p:nvPr>
            <p:ph type="ctrTitle"/>
          </p:nvPr>
        </p:nvSpPr>
        <p:spPr/>
        <p:txBody>
          <a:bodyPr/>
          <a:lstStyle/>
          <a:p>
            <a:pPr eaLnBrk="1" hangingPunct="1"/>
            <a:r>
              <a:rPr lang="en-US" sz="4000" dirty="0"/>
              <a:t>Weighting Finite-State Transductions With Neural Context</a:t>
            </a:r>
            <a:endParaRPr lang="en-US" sz="2800" dirty="0"/>
          </a:p>
        </p:txBody>
      </p:sp>
      <p:sp>
        <p:nvSpPr>
          <p:cNvPr id="9221" name="Rectangle 3"/>
          <p:cNvSpPr>
            <a:spLocks noGrp="1" noChangeArrowheads="1"/>
          </p:cNvSpPr>
          <p:nvPr>
            <p:ph type="subTitle" idx="1"/>
          </p:nvPr>
        </p:nvSpPr>
        <p:spPr/>
        <p:txBody>
          <a:bodyPr/>
          <a:lstStyle/>
          <a:p>
            <a:pPr eaLnBrk="1" hangingPunct="1">
              <a:spcBef>
                <a:spcPct val="0"/>
              </a:spcBef>
              <a:buFont typeface="Wingdings" panose="05000000000000000000" pitchFamily="2" charset="2"/>
              <a:buNone/>
            </a:pPr>
            <a:endParaRPr lang="en-US" sz="3200" dirty="0">
              <a:solidFill>
                <a:schemeClr val="tx2"/>
              </a:solidFill>
            </a:endParaRPr>
          </a:p>
          <a:p>
            <a:pPr eaLnBrk="1" hangingPunct="1">
              <a:spcBef>
                <a:spcPct val="0"/>
              </a:spcBef>
              <a:buFont typeface="Wingdings" panose="05000000000000000000" pitchFamily="2" charset="2"/>
              <a:buNone/>
            </a:pPr>
            <a:endParaRPr lang="en-US" sz="3200" dirty="0">
              <a:solidFill>
                <a:schemeClr val="tx2"/>
              </a:solidFill>
            </a:endParaRPr>
          </a:p>
          <a:p>
            <a:pPr eaLnBrk="1" hangingPunct="1">
              <a:spcBef>
                <a:spcPct val="0"/>
              </a:spcBef>
              <a:buFont typeface="Wingdings" panose="05000000000000000000" pitchFamily="2" charset="2"/>
              <a:buNone/>
            </a:pPr>
            <a:endParaRPr lang="en-US" sz="3200" dirty="0">
              <a:solidFill>
                <a:schemeClr val="tx2"/>
              </a:solidFill>
            </a:endParaRPr>
          </a:p>
          <a:p>
            <a:pPr algn="ctr" eaLnBrk="1" hangingPunct="1">
              <a:spcBef>
                <a:spcPct val="0"/>
              </a:spcBef>
              <a:buFont typeface="Wingdings" panose="05000000000000000000" pitchFamily="2" charset="2"/>
              <a:buNone/>
            </a:pPr>
            <a:r>
              <a:rPr lang="en-US" sz="3200" dirty="0">
                <a:solidFill>
                  <a:schemeClr val="tx2"/>
                </a:solidFill>
              </a:rPr>
              <a:t>					</a:t>
            </a:r>
          </a:p>
          <a:p>
            <a:pPr algn="ctr" eaLnBrk="1" hangingPunct="1">
              <a:spcBef>
                <a:spcPct val="0"/>
              </a:spcBef>
              <a:buFont typeface="Wingdings" panose="05000000000000000000" pitchFamily="2" charset="2"/>
              <a:buNone/>
            </a:pPr>
            <a:endParaRPr lang="en-US" sz="3200" dirty="0">
              <a:solidFill>
                <a:schemeClr val="tx2"/>
              </a:solidFill>
            </a:endParaRPr>
          </a:p>
          <a:p>
            <a:pPr algn="ctr" eaLnBrk="1" hangingPunct="1">
              <a:spcBef>
                <a:spcPct val="0"/>
              </a:spcBef>
              <a:buFont typeface="Wingdings" panose="05000000000000000000" pitchFamily="2" charset="2"/>
              <a:buNone/>
            </a:pPr>
            <a:endParaRPr lang="en-US" sz="3200" dirty="0">
              <a:solidFill>
                <a:schemeClr val="tx2"/>
              </a:solidFill>
            </a:endParaRPr>
          </a:p>
        </p:txBody>
      </p:sp>
      <p:sp>
        <p:nvSpPr>
          <p:cNvPr id="9" name="Slide Number Placeholder 8"/>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9DE1205-2570-481F-8800-60FB5913B5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pic>
        <p:nvPicPr>
          <p:cNvPr id="9230" name="Picture 14" descr="university.small.vertical.blue.500p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7" y="5029200"/>
            <a:ext cx="3429000" cy="22018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78707" y="4032611"/>
            <a:ext cx="3897221" cy="2769989"/>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err="1">
                <a:ln>
                  <a:noFill/>
                </a:ln>
                <a:solidFill>
                  <a:srgbClr val="006633"/>
                </a:solidFill>
                <a:effectLst/>
                <a:uLnTx/>
                <a:uFillTx/>
                <a:latin typeface="Arial"/>
                <a:cs typeface="Arial"/>
              </a:rPr>
              <a:t>Pushpendre</a:t>
            </a:r>
            <a:r>
              <a:rPr kumimoji="0" lang="en-US" sz="3200" b="0" i="0" u="none" strike="noStrike" kern="0" cap="none" spc="0" normalizeH="0" baseline="0" noProof="0" dirty="0">
                <a:ln>
                  <a:noFill/>
                </a:ln>
                <a:solidFill>
                  <a:srgbClr val="006633"/>
                </a:solidFill>
                <a:effectLst/>
                <a:uLnTx/>
                <a:uFillTx/>
                <a:latin typeface="Arial"/>
                <a:cs typeface="Arial"/>
              </a:rPr>
              <a:t> </a:t>
            </a:r>
            <a:r>
              <a:rPr kumimoji="0" lang="en-US" sz="3200" b="0" i="0" u="none" strike="noStrike" kern="0" cap="none" spc="0" normalizeH="0" baseline="0" noProof="0" dirty="0" err="1">
                <a:ln>
                  <a:noFill/>
                </a:ln>
                <a:solidFill>
                  <a:srgbClr val="006633"/>
                </a:solidFill>
                <a:effectLst/>
                <a:uLnTx/>
                <a:uFillTx/>
                <a:latin typeface="Arial"/>
                <a:cs typeface="Arial"/>
              </a:rPr>
              <a:t>Rastogi</a:t>
            </a:r>
            <a:endParaRPr kumimoji="0" lang="en-US" sz="3200" b="0" i="0" u="none" strike="noStrike" kern="0" cap="none" spc="0" normalizeH="0" baseline="0" noProof="0" dirty="0">
              <a:ln>
                <a:noFill/>
              </a:ln>
              <a:solidFill>
                <a:srgbClr val="006633"/>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3200" kern="0" noProof="0" dirty="0">
                <a:solidFill>
                  <a:srgbClr val="006633"/>
                </a:solidFill>
                <a:latin typeface="Arial"/>
                <a:cs typeface="Arial"/>
              </a:rPr>
              <a:t>Ryan </a:t>
            </a:r>
            <a:r>
              <a:rPr lang="en-US" sz="3200" kern="0" noProof="0" dirty="0" err="1">
                <a:solidFill>
                  <a:srgbClr val="006633"/>
                </a:solidFill>
                <a:latin typeface="Arial"/>
                <a:cs typeface="Arial"/>
              </a:rPr>
              <a:t>Cotterell</a:t>
            </a:r>
            <a:endParaRPr kumimoji="0" lang="en-US" sz="3200" b="0" i="0" u="none" strike="noStrike" kern="0" cap="none" spc="0" normalizeH="0" baseline="0" noProof="0" dirty="0">
              <a:ln>
                <a:noFill/>
              </a:ln>
              <a:solidFill>
                <a:srgbClr val="006633"/>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6633"/>
                </a:solidFill>
                <a:effectLst/>
                <a:uLnTx/>
                <a:uFillTx/>
                <a:latin typeface="Arial"/>
                <a:cs typeface="Arial"/>
              </a:rPr>
              <a:t>Jason Eisner</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6633"/>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0" lang="en-US" sz="2800" b="0" i="0" u="none" strike="noStrike" kern="0" cap="none" spc="0" normalizeH="0" baseline="0" noProof="0" dirty="0">
                <a:ln>
                  <a:noFill/>
                </a:ln>
                <a:solidFill>
                  <a:srgbClr val="006633"/>
                </a:solidFill>
                <a:effectLst/>
                <a:uLnTx/>
                <a:uFillTx/>
                <a:latin typeface="Arial"/>
                <a:cs typeface="Arial"/>
              </a:rPr>
            </a:br>
            <a:endParaRPr kumimoji="0" lang="en-US" sz="1800" b="0" i="0" u="none" strike="noStrike" kern="0" cap="none" spc="0" normalizeH="0" baseline="0" noProof="0" dirty="0">
              <a:ln>
                <a:noFill/>
              </a:ln>
              <a:solidFill>
                <a:sysClr val="windowText" lastClr="000000"/>
              </a:solidFill>
              <a:effectLst/>
              <a:uLnTx/>
              <a:uFillTx/>
            </a:endParaRPr>
          </a:p>
        </p:txBody>
      </p:sp>
      <p:pic>
        <p:nvPicPr>
          <p:cNvPr id="8" name="Picture 2" descr="Center for Language and Speech Process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966" y="5680710"/>
            <a:ext cx="2473615" cy="10162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https://avatars3.githubusercontent.com/u/1191059?v=3&amp;s=46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221" r="6040"/>
          <a:stretch/>
        </p:blipFill>
        <p:spPr bwMode="auto">
          <a:xfrm>
            <a:off x="1100572" y="4191000"/>
            <a:ext cx="1121134"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Jason Eisner"/>
          <p:cNvPicPr>
            <a:picLocks noChangeAspect="1" noChangeArrowheads="1"/>
          </p:cNvPicPr>
          <p:nvPr/>
        </p:nvPicPr>
        <p:blipFill rotWithShape="1">
          <a:blip r:embed="rId6">
            <a:extLst>
              <a:ext uri="{28A0092B-C50C-407E-A947-70E740481C1C}">
                <a14:useLocalDpi xmlns:a14="http://schemas.microsoft.com/office/drawing/2010/main" val="0"/>
              </a:ext>
            </a:extLst>
          </a:blip>
          <a:srcRect l="22222" t="8572" b="22135"/>
          <a:stretch/>
        </p:blipFill>
        <p:spPr bwMode="auto">
          <a:xfrm>
            <a:off x="2221706" y="4191000"/>
            <a:ext cx="1131094"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s.jhu.edu/~prastog3/res/head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590" y="4193144"/>
            <a:ext cx="966982" cy="136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58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343019081"/>
              </p:ext>
            </p:extLst>
          </p:nvPr>
        </p:nvGraphicFramePr>
        <p:xfrm>
          <a:off x="0" y="609600"/>
          <a:ext cx="9130190" cy="460248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5105400"/>
            <a:ext cx="1981200" cy="1443446"/>
          </a:xfrm>
          <a:prstGeom prst="rect">
            <a:avLst/>
          </a:prstGeom>
        </p:spPr>
      </p:pic>
      <p:sp>
        <p:nvSpPr>
          <p:cNvPr id="8" name="Rectangle 7"/>
          <p:cNvSpPr/>
          <p:nvPr/>
        </p:nvSpPr>
        <p:spPr bwMode="auto">
          <a:xfrm>
            <a:off x="5273040" y="4823460"/>
            <a:ext cx="1390650" cy="26289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5" name="Rectangle 4"/>
          <p:cNvSpPr/>
          <p:nvPr/>
        </p:nvSpPr>
        <p:spPr bwMode="auto">
          <a:xfrm>
            <a:off x="1805940" y="4743450"/>
            <a:ext cx="1737360" cy="28575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9" name="Rectangle 8"/>
          <p:cNvSpPr/>
          <p:nvPr/>
        </p:nvSpPr>
        <p:spPr bwMode="auto">
          <a:xfrm>
            <a:off x="7239000" y="4842510"/>
            <a:ext cx="899160" cy="24384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10" name="Rectangle 9"/>
          <p:cNvSpPr/>
          <p:nvPr/>
        </p:nvSpPr>
        <p:spPr bwMode="auto">
          <a:xfrm>
            <a:off x="1005840" y="4800600"/>
            <a:ext cx="731520" cy="29718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11" name="Rectangle 10"/>
          <p:cNvSpPr/>
          <p:nvPr/>
        </p:nvSpPr>
        <p:spPr bwMode="auto">
          <a:xfrm>
            <a:off x="4114800" y="4808220"/>
            <a:ext cx="1051560" cy="33528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pic>
        <p:nvPicPr>
          <p:cNvPr id="12" name="Picture 2" descr="http://science-all.com/images/alien-clipart/alien-clipart-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430" y="5252085"/>
            <a:ext cx="1021170" cy="140410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81021" y="39469"/>
            <a:ext cx="8734379" cy="646331"/>
          </a:xfrm>
          <a:prstGeom prst="rect">
            <a:avLst/>
          </a:prstGeom>
        </p:spPr>
        <p:txBody>
          <a:bodyPr wrap="none">
            <a:spAutoFit/>
          </a:bodyPr>
          <a:lstStyle/>
          <a:p>
            <a:r>
              <a:rPr lang="en-US" sz="3600" b="1" dirty="0">
                <a:latin typeface="Rockwell Condensed" panose="02060603050405020104" pitchFamily="18" charset="0"/>
              </a:rPr>
              <a:t>Exact-match accuracy on 4 morphology tasks</a:t>
            </a:r>
          </a:p>
        </p:txBody>
      </p:sp>
      <p:sp>
        <p:nvSpPr>
          <p:cNvPr id="14" name="Oval Callout 13"/>
          <p:cNvSpPr/>
          <p:nvPr/>
        </p:nvSpPr>
        <p:spPr bwMode="auto">
          <a:xfrm>
            <a:off x="1752600" y="2745760"/>
            <a:ext cx="2788830" cy="2077403"/>
          </a:xfrm>
          <a:prstGeom prst="wedgeEllipseCallout">
            <a:avLst>
              <a:gd name="adj1" fmla="val -38946"/>
              <a:gd name="adj2" fmla="val 60513"/>
            </a:avLst>
          </a:prstGeom>
          <a:solidFill>
            <a:schemeClr val="accent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eaLnBrk="1" hangingPunct="1">
              <a:spcBef>
                <a:spcPct val="0"/>
              </a:spcBef>
              <a:buClrTx/>
              <a:buSzTx/>
              <a:buFontTx/>
              <a:buNone/>
            </a:pPr>
            <a:r>
              <a:rPr lang="en-US" sz="3200" dirty="0">
                <a:latin typeface="Rockwell Condensed" panose="02060603050405020104" pitchFamily="18" charset="0"/>
                <a:cs typeface="Arial" charset="0"/>
              </a:rPr>
              <a:t>Ha!  You </a:t>
            </a:r>
            <a:r>
              <a:rPr lang="en-US" sz="3200" dirty="0" err="1">
                <a:latin typeface="Rockwell Condensed" panose="02060603050405020104" pitchFamily="18" charset="0"/>
                <a:cs typeface="Arial" charset="0"/>
              </a:rPr>
              <a:t>ain’t</a:t>
            </a:r>
            <a:r>
              <a:rPr lang="en-US" sz="3200" dirty="0">
                <a:latin typeface="Rockwell Condensed" panose="02060603050405020104" pitchFamily="18" charset="0"/>
                <a:cs typeface="Arial" charset="0"/>
              </a:rPr>
              <a:t> got any alignment!</a:t>
            </a:r>
          </a:p>
        </p:txBody>
      </p:sp>
      <p:sp>
        <p:nvSpPr>
          <p:cNvPr id="16" name="Oval Callout 15"/>
          <p:cNvSpPr/>
          <p:nvPr/>
        </p:nvSpPr>
        <p:spPr bwMode="auto">
          <a:xfrm>
            <a:off x="5105400" y="1741825"/>
            <a:ext cx="3810000" cy="3592175"/>
          </a:xfrm>
          <a:prstGeom prst="wedgeEllipseCallout">
            <a:avLst>
              <a:gd name="adj1" fmla="val -38946"/>
              <a:gd name="adj2" fmla="val 60513"/>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latin typeface="Jokerman" panose="04090605060D06020702" pitchFamily="82" charset="0"/>
                <a:cs typeface="Arial" charset="0"/>
              </a:rPr>
              <a:t>Now using my</a:t>
            </a:r>
            <a:r>
              <a:rPr kumimoji="0" lang="en-US" sz="3200" b="0" i="0" u="none" strike="noStrike" cap="none" normalizeH="0" baseline="0" dirty="0">
                <a:ln>
                  <a:noFill/>
                </a:ln>
                <a:solidFill>
                  <a:schemeClr val="tx1"/>
                </a:solidFill>
                <a:effectLst/>
                <a:latin typeface="Jokerman" panose="04090605060D06020702" pitchFamily="82" charset="0"/>
                <a:cs typeface="Arial" charset="0"/>
              </a:rPr>
              <a:t> weird</a:t>
            </a:r>
            <a:r>
              <a:rPr kumimoji="0" lang="en-US" sz="3200" b="0" i="0" u="none" strike="noStrike" cap="none" normalizeH="0" dirty="0">
                <a:ln>
                  <a:noFill/>
                </a:ln>
                <a:solidFill>
                  <a:schemeClr val="tx1"/>
                </a:solidFill>
                <a:effectLst/>
                <a:latin typeface="Jokerman" panose="04090605060D06020702" pitchFamily="82" charset="0"/>
                <a:cs typeface="Arial" charset="0"/>
              </a:rPr>
              <a:t> soft alignment … I call it “attention”</a:t>
            </a:r>
            <a:endParaRPr kumimoji="0" lang="en-US" sz="3200" b="0" i="0" u="none" strike="noStrike" cap="none" normalizeH="0" baseline="0" dirty="0">
              <a:ln>
                <a:noFill/>
              </a:ln>
              <a:solidFill>
                <a:schemeClr val="tx1"/>
              </a:solidFill>
              <a:effectLst/>
              <a:latin typeface="Jokerman" panose="04090605060D06020702" pitchFamily="82" charset="0"/>
              <a:cs typeface="Arial" charset="0"/>
            </a:endParaRPr>
          </a:p>
        </p:txBody>
      </p:sp>
      <p:sp>
        <p:nvSpPr>
          <p:cNvPr id="17" name="Oval Callout 16"/>
          <p:cNvSpPr/>
          <p:nvPr/>
        </p:nvSpPr>
        <p:spPr bwMode="auto">
          <a:xfrm>
            <a:off x="838200" y="2057400"/>
            <a:ext cx="3429000" cy="2769870"/>
          </a:xfrm>
          <a:prstGeom prst="wedgeEllipseCallout">
            <a:avLst>
              <a:gd name="adj1" fmla="val -15785"/>
              <a:gd name="adj2" fmla="val 63475"/>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Rockwell Condensed" panose="02060603050405020104" pitchFamily="18" charset="0"/>
                <a:cs typeface="Arial" charset="0"/>
              </a:rPr>
              <a:t>Your attention’s</a:t>
            </a:r>
            <a:r>
              <a:rPr kumimoji="0" lang="en-US" sz="3200" b="0" i="0" u="none" strike="noStrike" cap="none" normalizeH="0" dirty="0">
                <a:ln>
                  <a:noFill/>
                </a:ln>
                <a:solidFill>
                  <a:schemeClr val="tx1"/>
                </a:solidFill>
                <a:effectLst/>
                <a:latin typeface="Rockwell Condensed" panose="02060603050405020104" pitchFamily="18" charset="0"/>
                <a:cs typeface="Arial" charset="0"/>
              </a:rPr>
              <a:t> unsteady, friend.  You’re shooting all over the input.</a:t>
            </a:r>
            <a:endParaRPr kumimoji="0" lang="en-US" sz="3200" b="0" i="0" u="none" strike="noStrike" cap="none" normalizeH="0" baseline="0" dirty="0">
              <a:ln>
                <a:noFill/>
              </a:ln>
              <a:solidFill>
                <a:schemeClr val="tx1"/>
              </a:solidFill>
              <a:effectLst/>
              <a:latin typeface="Comic Sans MS" pitchFamily="1" charset="0"/>
              <a:cs typeface="Arial" charset="0"/>
            </a:endParaRPr>
          </a:p>
        </p:txBody>
      </p:sp>
      <p:sp>
        <p:nvSpPr>
          <p:cNvPr id="18" name="Oval Callout 17"/>
          <p:cNvSpPr/>
          <p:nvPr/>
        </p:nvSpPr>
        <p:spPr bwMode="auto">
          <a:xfrm>
            <a:off x="5562600" y="5625465"/>
            <a:ext cx="3810000" cy="1038701"/>
          </a:xfrm>
          <a:prstGeom prst="wedgeEllipseCallout">
            <a:avLst>
              <a:gd name="adj1" fmla="val -54846"/>
              <a:gd name="adj2" fmla="val -35223"/>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Jokerman" panose="04090605060D06020702" pitchFamily="82" charset="0"/>
                <a:cs typeface="Arial" charset="0"/>
              </a:rPr>
              <a:t>I can learn anything … !</a:t>
            </a:r>
            <a:endParaRPr kumimoji="0" lang="en-US" sz="2400" b="0" i="0" u="none" strike="noStrike" cap="none" normalizeH="0" baseline="0" dirty="0">
              <a:ln>
                <a:noFill/>
              </a:ln>
              <a:solidFill>
                <a:schemeClr val="tx1"/>
              </a:solidFill>
              <a:effectLst/>
              <a:latin typeface="Jokerman" panose="04090605060D06020702" pitchFamily="82" charset="0"/>
              <a:cs typeface="Arial" charset="0"/>
            </a:endParaRPr>
          </a:p>
        </p:txBody>
      </p:sp>
      <p:sp>
        <p:nvSpPr>
          <p:cNvPr id="15" name="Cloud Callout 14"/>
          <p:cNvSpPr/>
          <p:nvPr/>
        </p:nvSpPr>
        <p:spPr bwMode="auto">
          <a:xfrm>
            <a:off x="2667000" y="5399961"/>
            <a:ext cx="2217330" cy="1686639"/>
          </a:xfrm>
          <a:prstGeom prst="cloudCallout">
            <a:avLst>
              <a:gd name="adj1" fmla="val -68132"/>
              <a:gd name="adj2" fmla="val -44065"/>
            </a:avLst>
          </a:prstGeom>
          <a:solidFill>
            <a:schemeClr val="accent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eaLnBrk="1" hangingPunct="1">
              <a:spcBef>
                <a:spcPct val="0"/>
              </a:spcBef>
              <a:buClrTx/>
              <a:buSzTx/>
              <a:buFontTx/>
              <a:buNone/>
            </a:pPr>
            <a:r>
              <a:rPr lang="en-US" sz="2400" dirty="0">
                <a:latin typeface="Rockwell Condensed" panose="02060603050405020104" pitchFamily="18" charset="0"/>
                <a:cs typeface="Arial" charset="0"/>
              </a:rPr>
              <a:t>Not from 500 examples you can’t … </a:t>
            </a:r>
          </a:p>
        </p:txBody>
      </p:sp>
      <p:sp>
        <p:nvSpPr>
          <p:cNvPr id="21" name="Oval Callout 20"/>
          <p:cNvSpPr/>
          <p:nvPr/>
        </p:nvSpPr>
        <p:spPr bwMode="auto">
          <a:xfrm>
            <a:off x="0" y="1676400"/>
            <a:ext cx="3429000" cy="2769870"/>
          </a:xfrm>
          <a:prstGeom prst="wedgeEllipseCallout">
            <a:avLst>
              <a:gd name="adj1" fmla="val 3347"/>
              <a:gd name="adj2" fmla="val 72910"/>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latin typeface="Rockwell Condensed" panose="02060603050405020104" pitchFamily="18" charset="0"/>
                <a:cs typeface="Arial" charset="0"/>
              </a:rPr>
              <a:t>Heck, I can look at context too.  I just need more states.</a:t>
            </a:r>
            <a:endParaRPr kumimoji="0" lang="en-US" sz="3200" b="0" i="0" u="none" strike="noStrike" cap="none" normalizeH="0" baseline="0" dirty="0">
              <a:ln>
                <a:noFill/>
              </a:ln>
              <a:solidFill>
                <a:schemeClr val="tx1"/>
              </a:solidFill>
              <a:effectLst/>
              <a:latin typeface="Comic Sans MS" pitchFamily="1" charset="0"/>
              <a:cs typeface="Arial" charset="0"/>
            </a:endParaRPr>
          </a:p>
        </p:txBody>
      </p:sp>
      <p:sp>
        <p:nvSpPr>
          <p:cNvPr id="22" name="Oval Callout 21"/>
          <p:cNvSpPr/>
          <p:nvPr/>
        </p:nvSpPr>
        <p:spPr bwMode="auto">
          <a:xfrm>
            <a:off x="5943600" y="4800600"/>
            <a:ext cx="3200400" cy="2077403"/>
          </a:xfrm>
          <a:prstGeom prst="wedgeEllipseCallout">
            <a:avLst>
              <a:gd name="adj1" fmla="val -63608"/>
              <a:gd name="adj2" fmla="val -14095"/>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Jokerman" panose="04090605060D06020702" pitchFamily="82" charset="0"/>
                <a:cs typeface="Arial" charset="0"/>
              </a:rPr>
              <a:t>But you cannot </a:t>
            </a:r>
            <a:r>
              <a:rPr lang="en-US" sz="2400" u="sng" dirty="0">
                <a:latin typeface="Jokerman" panose="04090605060D06020702" pitchFamily="82" charset="0"/>
                <a:cs typeface="Arial" charset="0"/>
              </a:rPr>
              <a:t>learn</a:t>
            </a:r>
            <a:r>
              <a:rPr lang="en-US" sz="2400" dirty="0">
                <a:latin typeface="Jokerman" panose="04090605060D06020702" pitchFamily="82" charset="0"/>
                <a:cs typeface="Arial" charset="0"/>
              </a:rPr>
              <a:t> what context to look at   :-P</a:t>
            </a:r>
            <a:endParaRPr kumimoji="0" lang="en-US" sz="2400" b="0" i="0" u="none" strike="noStrike" cap="none" normalizeH="0" baseline="0" dirty="0">
              <a:ln>
                <a:noFill/>
              </a:ln>
              <a:solidFill>
                <a:schemeClr val="tx1"/>
              </a:solidFill>
              <a:effectLst/>
              <a:latin typeface="Jokerman" panose="04090605060D06020702" pitchFamily="82" charset="0"/>
              <a:cs typeface="Arial" charset="0"/>
            </a:endParaRPr>
          </a:p>
        </p:txBody>
      </p:sp>
      <p:sp>
        <p:nvSpPr>
          <p:cNvPr id="25" name="Oval Callout 24"/>
          <p:cNvSpPr/>
          <p:nvPr/>
        </p:nvSpPr>
        <p:spPr bwMode="auto">
          <a:xfrm>
            <a:off x="6019800" y="4572000"/>
            <a:ext cx="3200400" cy="2077403"/>
          </a:xfrm>
          <a:prstGeom prst="wedgeEllipseCallout">
            <a:avLst>
              <a:gd name="adj1" fmla="val -63608"/>
              <a:gd name="adj2" fmla="val -14095"/>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Jokerman" panose="04090605060D06020702" pitchFamily="82" charset="0"/>
                <a:cs typeface="Arial" charset="0"/>
              </a:rPr>
              <a:t>I </a:t>
            </a:r>
            <a:r>
              <a:rPr lang="en-US" sz="2400" dirty="0" err="1">
                <a:latin typeface="Jokerman" panose="04090605060D06020702" pitchFamily="82" charset="0"/>
                <a:cs typeface="Arial" charset="0"/>
              </a:rPr>
              <a:t>sluuuurp</a:t>
            </a:r>
            <a:r>
              <a:rPr lang="en-US" sz="2400" dirty="0">
                <a:latin typeface="Jokerman" panose="04090605060D06020702" pitchFamily="82" charset="0"/>
                <a:cs typeface="Arial" charset="0"/>
              </a:rPr>
              <a:t> features</a:t>
            </a:r>
            <a:br>
              <a:rPr lang="en-US" sz="2400" dirty="0">
                <a:latin typeface="Jokerman" panose="04090605060D06020702" pitchFamily="82" charset="0"/>
                <a:cs typeface="Arial" charset="0"/>
              </a:rPr>
            </a:br>
            <a:r>
              <a:rPr lang="en-US" sz="2400" dirty="0">
                <a:latin typeface="Jokerman" panose="04090605060D06020702" pitchFamily="82" charset="0"/>
                <a:cs typeface="Arial" charset="0"/>
              </a:rPr>
              <a:t>right out of the context </a:t>
            </a:r>
            <a:endParaRPr kumimoji="0" lang="en-US" sz="2400" b="0" i="0" u="none" strike="noStrike" cap="none" normalizeH="0" baseline="0" dirty="0">
              <a:ln>
                <a:noFill/>
              </a:ln>
              <a:solidFill>
                <a:schemeClr val="tx1"/>
              </a:solidFill>
              <a:effectLst/>
              <a:latin typeface="Jokerman" panose="04090605060D06020702" pitchFamily="82" charset="0"/>
              <a:cs typeface="Arial" charset="0"/>
            </a:endParaRPr>
          </a:p>
        </p:txBody>
      </p:sp>
    </p:spTree>
    <p:extLst>
      <p:ext uri="{BB962C8B-B14F-4D97-AF65-F5344CB8AC3E}">
        <p14:creationId xmlns:p14="http://schemas.microsoft.com/office/powerpoint/2010/main" val="29168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500"/>
                                        <p:tgtEl>
                                          <p:spTgt spid="4">
                                            <p:graphicEl>
                                              <a:chart seriesIdx="-3" categoryIdx="-3" bldStep="gridLegend"/>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15" dur="500"/>
                                        <p:tgtEl>
                                          <p:spTgt spid="4">
                                            <p:graphicEl>
                                              <a:chart seriesIdx="0" categoryIdx="-4" bldStep="series"/>
                                            </p:graphicEl>
                                          </p:spTgt>
                                        </p:tgtEl>
                                      </p:cBhvr>
                                    </p:animEffect>
                                  </p:childTnLst>
                                </p:cTn>
                              </p:par>
                              <p:par>
                                <p:cTn id="16" presetID="22" presetClass="exit" presetSubtype="8" fill="hold" grpId="0" nodeType="withEffect">
                                  <p:stCondLst>
                                    <p:cond delay="0"/>
                                  </p:stCondLst>
                                  <p:childTnLst>
                                    <p:animEffect transition="out" filter="wipe(left)">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left)">
                                      <p:cBhvr>
                                        <p:cTn id="25" dur="500"/>
                                        <p:tgtEl>
                                          <p:spTgt spid="4">
                                            <p:graphicEl>
                                              <a:chart seriesIdx="2" categoryIdx="-4" bldStep="series"/>
                                            </p:graphicEl>
                                          </p:spTgt>
                                        </p:tgtEl>
                                      </p:cBhvr>
                                    </p:animEffect>
                                  </p:childTnLst>
                                </p:cTn>
                              </p:par>
                              <p:par>
                                <p:cTn id="26" presetID="22" presetClass="exit" presetSubtype="8" fill="hold" grpId="0" nodeType="withEffect">
                                  <p:stCondLst>
                                    <p:cond delay="0"/>
                                  </p:stCondLst>
                                  <p:childTnLst>
                                    <p:animEffect transition="out" filter="wipe(lef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ppt_h/2"/>
                                          </p:val>
                                        </p:tav>
                                        <p:tav tm="100000">
                                          <p:val>
                                            <p:strVal val="#ppt_y"/>
                                          </p:val>
                                        </p:tav>
                                      </p:tavLst>
                                    </p:anim>
                                    <p:anim calcmode="lin" valueType="num">
                                      <p:cBhvr>
                                        <p:cTn id="37" dur="500" fill="hold"/>
                                        <p:tgtEl>
                                          <p:spTgt spid="14"/>
                                        </p:tgtEl>
                                        <p:attrNameLst>
                                          <p:attrName>ppt_w</p:attrName>
                                        </p:attrNameLst>
                                      </p:cBhvr>
                                      <p:tavLst>
                                        <p:tav tm="0">
                                          <p:val>
                                            <p:strVal val="#ppt_w"/>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1" nodeType="clickEffect">
                                  <p:stCondLst>
                                    <p:cond delay="0"/>
                                  </p:stCondLst>
                                  <p:childTnLst>
                                    <p:set>
                                      <p:cBhvr>
                                        <p:cTn id="42"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wipe(left)">
                                      <p:cBhvr>
                                        <p:cTn id="43" dur="500"/>
                                        <p:tgtEl>
                                          <p:spTgt spid="4">
                                            <p:graphicEl>
                                              <a:chart seriesIdx="3" categoryIdx="-4" bldStep="series"/>
                                            </p:graphicEl>
                                          </p:spTgt>
                                        </p:tgtEl>
                                      </p:cBhvr>
                                    </p:animEffect>
                                  </p:childTnLst>
                                </p:cTn>
                              </p:par>
                              <p:par>
                                <p:cTn id="44" presetID="22" presetClass="exit" presetSubtype="8" fill="hold" grpId="0" nodeType="withEffect">
                                  <p:stCondLst>
                                    <p:cond delay="0"/>
                                  </p:stCondLst>
                                  <p:childTnLst>
                                    <p:animEffect transition="out" filter="wipe(left)">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ppt_x</p:attrName>
                                        </p:attrNameLst>
                                      </p:cBhvr>
                                      <p:tavLst>
                                        <p:tav tm="0">
                                          <p:val>
                                            <p:strVal val="#ppt_x"/>
                                          </p:val>
                                        </p:tav>
                                        <p:tav tm="100000">
                                          <p:val>
                                            <p:strVal val="#ppt_x"/>
                                          </p:val>
                                        </p:tav>
                                      </p:tavLst>
                                    </p:anim>
                                    <p:anim calcmode="lin" valueType="num">
                                      <p:cBhvr>
                                        <p:cTn id="52" dur="500" fill="hold"/>
                                        <p:tgtEl>
                                          <p:spTgt spid="16"/>
                                        </p:tgtEl>
                                        <p:attrNameLst>
                                          <p:attrName>ppt_y</p:attrName>
                                        </p:attrNameLst>
                                      </p:cBhvr>
                                      <p:tavLst>
                                        <p:tav tm="0">
                                          <p:val>
                                            <p:strVal val="#ppt_y+#ppt_h/2"/>
                                          </p:val>
                                        </p:tav>
                                        <p:tav tm="100000">
                                          <p:val>
                                            <p:strVal val="#ppt_y"/>
                                          </p:val>
                                        </p:tav>
                                      </p:tavLst>
                                    </p:anim>
                                    <p:anim calcmode="lin" valueType="num">
                                      <p:cBhvr>
                                        <p:cTn id="53" dur="500" fill="hold"/>
                                        <p:tgtEl>
                                          <p:spTgt spid="16"/>
                                        </p:tgtEl>
                                        <p:attrNameLst>
                                          <p:attrName>ppt_w</p:attrName>
                                        </p:attrNameLst>
                                      </p:cBhvr>
                                      <p:tavLst>
                                        <p:tav tm="0">
                                          <p:val>
                                            <p:strVal val="#ppt_w"/>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7"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ppt_x</p:attrName>
                                        </p:attrNameLst>
                                      </p:cBhvr>
                                      <p:tavLst>
                                        <p:tav tm="0">
                                          <p:val>
                                            <p:strVal val="#ppt_x"/>
                                          </p:val>
                                        </p:tav>
                                        <p:tav tm="100000">
                                          <p:val>
                                            <p:strVal val="#ppt_x"/>
                                          </p:val>
                                        </p:tav>
                                      </p:tavLst>
                                    </p:anim>
                                    <p:anim calcmode="lin" valueType="num">
                                      <p:cBhvr>
                                        <p:cTn id="62" dur="500" fill="hold"/>
                                        <p:tgtEl>
                                          <p:spTgt spid="17"/>
                                        </p:tgtEl>
                                        <p:attrNameLst>
                                          <p:attrName>ppt_y</p:attrName>
                                        </p:attrNameLst>
                                      </p:cBhvr>
                                      <p:tavLst>
                                        <p:tav tm="0">
                                          <p:val>
                                            <p:strVal val="#ppt_y+#ppt_h/2"/>
                                          </p:val>
                                        </p:tav>
                                        <p:tav tm="100000">
                                          <p:val>
                                            <p:strVal val="#ppt_y"/>
                                          </p:val>
                                        </p:tav>
                                      </p:tavLst>
                                    </p:anim>
                                    <p:anim calcmode="lin" valueType="num">
                                      <p:cBhvr>
                                        <p:cTn id="63" dur="500" fill="hold"/>
                                        <p:tgtEl>
                                          <p:spTgt spid="17"/>
                                        </p:tgtEl>
                                        <p:attrNameLst>
                                          <p:attrName>ppt_w</p:attrName>
                                        </p:attrNameLst>
                                      </p:cBhvr>
                                      <p:tavLst>
                                        <p:tav tm="0">
                                          <p:val>
                                            <p:strVal val="#ppt_w"/>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fill="hold"/>
                                        <p:tgtEl>
                                          <p:spTgt spid="18"/>
                                        </p:tgtEl>
                                        <p:attrNameLst>
                                          <p:attrName>ppt_x</p:attrName>
                                        </p:attrNameLst>
                                      </p:cBhvr>
                                      <p:tavLst>
                                        <p:tav tm="0">
                                          <p:val>
                                            <p:strVal val="#ppt_x-#ppt_w/2"/>
                                          </p:val>
                                        </p:tav>
                                        <p:tav tm="100000">
                                          <p:val>
                                            <p:strVal val="#ppt_x"/>
                                          </p:val>
                                        </p:tav>
                                      </p:tavLst>
                                    </p:anim>
                                    <p:anim calcmode="lin" valueType="num">
                                      <p:cBhvr>
                                        <p:cTn id="70" dur="500" fill="hold"/>
                                        <p:tgtEl>
                                          <p:spTgt spid="18"/>
                                        </p:tgtEl>
                                        <p:attrNameLst>
                                          <p:attrName>ppt_y</p:attrName>
                                        </p:attrNameLst>
                                      </p:cBhvr>
                                      <p:tavLst>
                                        <p:tav tm="0">
                                          <p:val>
                                            <p:strVal val="#ppt_y"/>
                                          </p:val>
                                        </p:tav>
                                        <p:tav tm="100000">
                                          <p:val>
                                            <p:strVal val="#ppt_y"/>
                                          </p:val>
                                        </p:tav>
                                      </p:tavLst>
                                    </p:anim>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ppt_x</p:attrName>
                                        </p:attrNameLst>
                                      </p:cBhvr>
                                      <p:tavLst>
                                        <p:tav tm="0">
                                          <p:val>
                                            <p:strVal val="#ppt_x-#ppt_w/2"/>
                                          </p:val>
                                        </p:tav>
                                        <p:tav tm="100000">
                                          <p:val>
                                            <p:strVal val="#ppt_x"/>
                                          </p:val>
                                        </p:tav>
                                      </p:tavLst>
                                    </p:anim>
                                    <p:anim calcmode="lin" valueType="num">
                                      <p:cBhvr>
                                        <p:cTn id="78" dur="500" fill="hold"/>
                                        <p:tgtEl>
                                          <p:spTgt spid="15"/>
                                        </p:tgtEl>
                                        <p:attrNameLst>
                                          <p:attrName>ppt_y</p:attrName>
                                        </p:attrNameLst>
                                      </p:cBhvr>
                                      <p:tavLst>
                                        <p:tav tm="0">
                                          <p:val>
                                            <p:strVal val="#ppt_y"/>
                                          </p:val>
                                        </p:tav>
                                        <p:tav tm="100000">
                                          <p:val>
                                            <p:strVal val="#ppt_y"/>
                                          </p:val>
                                        </p:tav>
                                      </p:tavLst>
                                    </p:anim>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7"/>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p:cTn id="95" dur="500" fill="hold"/>
                                        <p:tgtEl>
                                          <p:spTgt spid="25"/>
                                        </p:tgtEl>
                                        <p:attrNameLst>
                                          <p:attrName>ppt_x</p:attrName>
                                        </p:attrNameLst>
                                      </p:cBhvr>
                                      <p:tavLst>
                                        <p:tav tm="0">
                                          <p:val>
                                            <p:strVal val="#ppt_x-#ppt_w/2"/>
                                          </p:val>
                                        </p:tav>
                                        <p:tav tm="100000">
                                          <p:val>
                                            <p:strVal val="#ppt_x"/>
                                          </p:val>
                                        </p:tav>
                                      </p:tavLst>
                                    </p:anim>
                                    <p:anim calcmode="lin" valueType="num">
                                      <p:cBhvr>
                                        <p:cTn id="96" dur="500" fill="hold"/>
                                        <p:tgtEl>
                                          <p:spTgt spid="25"/>
                                        </p:tgtEl>
                                        <p:attrNameLst>
                                          <p:attrName>ppt_y</p:attrName>
                                        </p:attrNameLst>
                                      </p:cBhvr>
                                      <p:tavLst>
                                        <p:tav tm="0">
                                          <p:val>
                                            <p:strVal val="#ppt_y"/>
                                          </p:val>
                                        </p:tav>
                                        <p:tav tm="100000">
                                          <p:val>
                                            <p:strVal val="#ppt_y"/>
                                          </p:val>
                                        </p:tav>
                                      </p:tavLst>
                                    </p:anim>
                                    <p:anim calcmode="lin" valueType="num">
                                      <p:cBhvr>
                                        <p:cTn id="97" dur="500" fill="hold"/>
                                        <p:tgtEl>
                                          <p:spTgt spid="25"/>
                                        </p:tgtEl>
                                        <p:attrNameLst>
                                          <p:attrName>ppt_w</p:attrName>
                                        </p:attrNameLst>
                                      </p:cBhvr>
                                      <p:tavLst>
                                        <p:tav tm="0">
                                          <p:val>
                                            <p:fltVal val="0"/>
                                          </p:val>
                                        </p:tav>
                                        <p:tav tm="100000">
                                          <p:val>
                                            <p:strVal val="#ppt_w"/>
                                          </p:val>
                                        </p:tav>
                                      </p:tavLst>
                                    </p:anim>
                                    <p:anim calcmode="lin" valueType="num">
                                      <p:cBhvr>
                                        <p:cTn id="98"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p:cTn id="103" dur="500" fill="hold"/>
                                        <p:tgtEl>
                                          <p:spTgt spid="21"/>
                                        </p:tgtEl>
                                        <p:attrNameLst>
                                          <p:attrName>ppt_x</p:attrName>
                                        </p:attrNameLst>
                                      </p:cBhvr>
                                      <p:tavLst>
                                        <p:tav tm="0">
                                          <p:val>
                                            <p:strVal val="#ppt_x"/>
                                          </p:val>
                                        </p:tav>
                                        <p:tav tm="100000">
                                          <p:val>
                                            <p:strVal val="#ppt_x"/>
                                          </p:val>
                                        </p:tav>
                                      </p:tavLst>
                                    </p:anim>
                                    <p:anim calcmode="lin" valueType="num">
                                      <p:cBhvr>
                                        <p:cTn id="104" dur="500" fill="hold"/>
                                        <p:tgtEl>
                                          <p:spTgt spid="21"/>
                                        </p:tgtEl>
                                        <p:attrNameLst>
                                          <p:attrName>ppt_y</p:attrName>
                                        </p:attrNameLst>
                                      </p:cBhvr>
                                      <p:tavLst>
                                        <p:tav tm="0">
                                          <p:val>
                                            <p:strVal val="#ppt_y+#ppt_h/2"/>
                                          </p:val>
                                        </p:tav>
                                        <p:tav tm="100000">
                                          <p:val>
                                            <p:strVal val="#ppt_y"/>
                                          </p:val>
                                        </p:tav>
                                      </p:tavLst>
                                    </p:anim>
                                    <p:anim calcmode="lin" valueType="num">
                                      <p:cBhvr>
                                        <p:cTn id="105" dur="500" fill="hold"/>
                                        <p:tgtEl>
                                          <p:spTgt spid="21"/>
                                        </p:tgtEl>
                                        <p:attrNameLst>
                                          <p:attrName>ppt_w</p:attrName>
                                        </p:attrNameLst>
                                      </p:cBhvr>
                                      <p:tavLst>
                                        <p:tav tm="0">
                                          <p:val>
                                            <p:strVal val="#ppt_w"/>
                                          </p:val>
                                        </p:tav>
                                        <p:tav tm="100000">
                                          <p:val>
                                            <p:strVal val="#ppt_w"/>
                                          </p:val>
                                        </p:tav>
                                      </p:tavLst>
                                    </p:anim>
                                    <p:anim calcmode="lin" valueType="num">
                                      <p:cBhvr>
                                        <p:cTn id="106"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2" nodeType="clickEffect">
                                  <p:stCondLst>
                                    <p:cond delay="0"/>
                                  </p:stCondLst>
                                  <p:childTnLst>
                                    <p:set>
                                      <p:cBhvr>
                                        <p:cTn id="110"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111" dur="500"/>
                                        <p:tgtEl>
                                          <p:spTgt spid="4">
                                            <p:graphicEl>
                                              <a:chart seriesIdx="1" categoryIdx="-4" bldStep="series"/>
                                            </p:graphicEl>
                                          </p:spTgt>
                                        </p:tgtEl>
                                      </p:cBhvr>
                                    </p:animEffect>
                                  </p:childTnLst>
                                </p:cTn>
                              </p:par>
                              <p:par>
                                <p:cTn id="112" presetID="22" presetClass="exit" presetSubtype="8" fill="hold" grpId="0" nodeType="withEffect">
                                  <p:stCondLst>
                                    <p:cond delay="0"/>
                                  </p:stCondLst>
                                  <p:childTnLst>
                                    <p:animEffect transition="out" filter="wipe(left)">
                                      <p:cBhvr>
                                        <p:cTn id="113" dur="500"/>
                                        <p:tgtEl>
                                          <p:spTgt spid="5"/>
                                        </p:tgtEl>
                                      </p:cBhvr>
                                    </p:animEffect>
                                    <p:set>
                                      <p:cBhvr>
                                        <p:cTn id="114" dur="1" fill="hold">
                                          <p:stCondLst>
                                            <p:cond delay="499"/>
                                          </p:stCondLst>
                                        </p:cTn>
                                        <p:tgtEl>
                                          <p:spTgt spid="5"/>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25"/>
                                        </p:tgtEl>
                                        <p:attrNameLst>
                                          <p:attrName>style.visibility</p:attrName>
                                        </p:attrNameLst>
                                      </p:cBhvr>
                                      <p:to>
                                        <p:strVal val="hidden"/>
                                      </p:to>
                                    </p:set>
                                  </p:childTnLst>
                                </p:cTn>
                              </p:par>
                              <p:par>
                                <p:cTn id="119" presetID="17" presetClass="entr" presetSubtype="8" fill="hold" grpId="0" nodeType="withEffect">
                                  <p:stCondLst>
                                    <p:cond delay="0"/>
                                  </p:stCondLst>
                                  <p:childTnLst>
                                    <p:set>
                                      <p:cBhvr>
                                        <p:cTn id="120" dur="1" fill="hold">
                                          <p:stCondLst>
                                            <p:cond delay="0"/>
                                          </p:stCondLst>
                                        </p:cTn>
                                        <p:tgtEl>
                                          <p:spTgt spid="22"/>
                                        </p:tgtEl>
                                        <p:attrNameLst>
                                          <p:attrName>style.visibility</p:attrName>
                                        </p:attrNameLst>
                                      </p:cBhvr>
                                      <p:to>
                                        <p:strVal val="visible"/>
                                      </p:to>
                                    </p:set>
                                    <p:anim calcmode="lin" valueType="num">
                                      <p:cBhvr>
                                        <p:cTn id="121" dur="500" fill="hold"/>
                                        <p:tgtEl>
                                          <p:spTgt spid="22"/>
                                        </p:tgtEl>
                                        <p:attrNameLst>
                                          <p:attrName>ppt_x</p:attrName>
                                        </p:attrNameLst>
                                      </p:cBhvr>
                                      <p:tavLst>
                                        <p:tav tm="0">
                                          <p:val>
                                            <p:strVal val="#ppt_x-#ppt_w/2"/>
                                          </p:val>
                                        </p:tav>
                                        <p:tav tm="100000">
                                          <p:val>
                                            <p:strVal val="#ppt_x"/>
                                          </p:val>
                                        </p:tav>
                                      </p:tavLst>
                                    </p:anim>
                                    <p:anim calcmode="lin" valueType="num">
                                      <p:cBhvr>
                                        <p:cTn id="122" dur="500" fill="hold"/>
                                        <p:tgtEl>
                                          <p:spTgt spid="22"/>
                                        </p:tgtEl>
                                        <p:attrNameLst>
                                          <p:attrName>ppt_y</p:attrName>
                                        </p:attrNameLst>
                                      </p:cBhvr>
                                      <p:tavLst>
                                        <p:tav tm="0">
                                          <p:val>
                                            <p:strVal val="#ppt_y"/>
                                          </p:val>
                                        </p:tav>
                                        <p:tav tm="100000">
                                          <p:val>
                                            <p:strVal val="#ppt_y"/>
                                          </p:val>
                                        </p:tav>
                                      </p:tavLst>
                                    </p:anim>
                                    <p:anim calcmode="lin" valueType="num">
                                      <p:cBhvr>
                                        <p:cTn id="123" dur="500" fill="hold"/>
                                        <p:tgtEl>
                                          <p:spTgt spid="22"/>
                                        </p:tgtEl>
                                        <p:attrNameLst>
                                          <p:attrName>ppt_w</p:attrName>
                                        </p:attrNameLst>
                                      </p:cBhvr>
                                      <p:tavLst>
                                        <p:tav tm="0">
                                          <p:val>
                                            <p:fltVal val="0"/>
                                          </p:val>
                                        </p:tav>
                                        <p:tav tm="100000">
                                          <p:val>
                                            <p:strVal val="#ppt_w"/>
                                          </p:val>
                                        </p:tav>
                                      </p:tavLst>
                                    </p:anim>
                                    <p:anim calcmode="lin" valueType="num">
                                      <p:cBhvr>
                                        <p:cTn id="124" dur="5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Graphic spid="4" grpId="1" uiExpand="1">
        <p:bldSub>
          <a:bldChart bld="series"/>
        </p:bldSub>
      </p:bldGraphic>
      <p:bldGraphic spid="4" grpId="2" uiExpand="1">
        <p:bldSub>
          <a:bldChart bld="series"/>
        </p:bldSub>
      </p:bldGraphic>
      <p:bldP spid="8" grpId="0" animBg="1"/>
      <p:bldP spid="5" grpId="0" animBg="1"/>
      <p:bldP spid="10" grpId="0" animBg="1"/>
      <p:bldP spid="11" grpId="0" animBg="1"/>
      <p:bldP spid="13" grpId="0"/>
      <p:bldP spid="14" grpId="0" animBg="1"/>
      <p:bldP spid="14" grpId="1" animBg="1"/>
      <p:bldP spid="16" grpId="0" animBg="1"/>
      <p:bldP spid="16" grpId="1" animBg="1"/>
      <p:bldP spid="17" grpId="0" animBg="1"/>
      <p:bldP spid="17" grpId="1" animBg="1"/>
      <p:bldP spid="18" grpId="0" animBg="1"/>
      <p:bldP spid="18" grpId="1" animBg="1"/>
      <p:bldP spid="15" grpId="0" animBg="1"/>
      <p:bldP spid="15" grpId="1" animBg="1"/>
      <p:bldP spid="21" grpId="0" animBg="1"/>
      <p:bldP spid="22" grpId="0"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guess the ending …</a:t>
            </a:r>
          </a:p>
        </p:txBody>
      </p:sp>
      <p:sp>
        <p:nvSpPr>
          <p:cNvPr id="4" name="Text Placeholder 3"/>
          <p:cNvSpPr>
            <a:spLocks noGrp="1"/>
          </p:cNvSpPr>
          <p:nvPr>
            <p:ph type="body" sz="half" idx="2"/>
          </p:nvPr>
        </p:nvSpPr>
        <p:spPr>
          <a:xfrm>
            <a:off x="457200" y="1219200"/>
            <a:ext cx="8229600" cy="4906963"/>
          </a:xfrm>
        </p:spPr>
        <p:txBody>
          <a:bodyPr/>
          <a:lstStyle/>
          <a:p>
            <a:r>
              <a:rPr lang="en-US" dirty="0"/>
              <a:t>You’re rooting for the cowboys, </a:t>
            </a:r>
            <a:r>
              <a:rPr lang="en-US" dirty="0" err="1"/>
              <a:t>ain’t</a:t>
            </a:r>
            <a:r>
              <a:rPr lang="en-US" dirty="0"/>
              <a:t> </a:t>
            </a:r>
            <a:r>
              <a:rPr lang="en-US" dirty="0" err="1"/>
              <a:t>ya</a:t>
            </a:r>
            <a:r>
              <a:rPr lang="en-US" dirty="0"/>
              <a:t>?</a:t>
            </a:r>
          </a:p>
          <a:p>
            <a:r>
              <a:rPr lang="en-US" dirty="0"/>
              <a:t>Dreyer, Smith, &amp; Eisner (2008)</a:t>
            </a:r>
          </a:p>
          <a:p>
            <a:pPr lvl="1"/>
            <a:r>
              <a:rPr lang="en-US" dirty="0"/>
              <a:t>“</a:t>
            </a:r>
            <a:r>
              <a:rPr lang="en-US" dirty="0">
                <a:hlinkClick r:id="rId3"/>
              </a:rPr>
              <a:t>Latent-variable modeling of string transductions with </a:t>
            </a:r>
            <a:r>
              <a:rPr lang="en-US" b="1" dirty="0">
                <a:hlinkClick r:id="rId3"/>
              </a:rPr>
              <a:t>finite-state </a:t>
            </a:r>
            <a:r>
              <a:rPr lang="en-US" dirty="0">
                <a:hlinkClick r:id="rId3"/>
              </a:rPr>
              <a:t>methods</a:t>
            </a:r>
            <a:r>
              <a:rPr lang="en-US" dirty="0"/>
              <a:t>”</a:t>
            </a:r>
          </a:p>
          <a:p>
            <a:pPr lvl="1"/>
            <a:r>
              <a:rPr lang="en-US" dirty="0"/>
              <a:t>Beats everything in this paper by a couple of points </a:t>
            </a:r>
          </a:p>
          <a:p>
            <a:pPr lvl="2"/>
            <a:r>
              <a:rPr lang="en-US" sz="2400" dirty="0">
                <a:solidFill>
                  <a:schemeClr val="accent5">
                    <a:lumMod val="50000"/>
                  </a:schemeClr>
                </a:solidFill>
              </a:rPr>
              <a:t>More local context (trigrams of edits)</a:t>
            </a:r>
          </a:p>
          <a:p>
            <a:pPr lvl="2"/>
            <a:r>
              <a:rPr lang="en-US" sz="2400" dirty="0">
                <a:solidFill>
                  <a:schemeClr val="accent5">
                    <a:lumMod val="50000"/>
                  </a:schemeClr>
                </a:solidFill>
              </a:rPr>
              <a:t>Latent word classes</a:t>
            </a:r>
          </a:p>
          <a:p>
            <a:pPr lvl="2"/>
            <a:r>
              <a:rPr lang="en-US" sz="2400" dirty="0">
                <a:solidFill>
                  <a:schemeClr val="accent5">
                    <a:lumMod val="50000"/>
                  </a:schemeClr>
                </a:solidFill>
              </a:rPr>
              <a:t>Latent regions within a word </a:t>
            </a:r>
            <a:r>
              <a:rPr lang="en-US" sz="2000" dirty="0">
                <a:solidFill>
                  <a:schemeClr val="accent5">
                    <a:lumMod val="50000"/>
                  </a:schemeClr>
                </a:solidFill>
              </a:rPr>
              <a:t>(e.g., can find stem vowel)</a:t>
            </a:r>
            <a:endParaRPr lang="en-US" sz="2400" dirty="0">
              <a:solidFill>
                <a:schemeClr val="accent5">
                  <a:lumMod val="50000"/>
                </a:schemeClr>
              </a:solidFill>
            </a:endParaRPr>
          </a:p>
          <a:p>
            <a:pPr lvl="1"/>
            <a:r>
              <a:rPr lang="en-US" b="1" dirty="0"/>
              <a:t>But</a:t>
            </a:r>
            <a:r>
              <a:rPr lang="en-US" dirty="0"/>
              <a:t> might have to redesign for other tasks (G2P?)</a:t>
            </a:r>
          </a:p>
          <a:p>
            <a:pPr lvl="1"/>
            <a:r>
              <a:rPr lang="en-US" dirty="0"/>
              <a:t>And it’s quite slow – this FST has </a:t>
            </a:r>
            <a:r>
              <a:rPr lang="en-US" u="sng" dirty="0"/>
              <a:t>lots</a:t>
            </a:r>
            <a:r>
              <a:rPr lang="en-US" dirty="0"/>
              <a:t> of states</a:t>
            </a:r>
          </a:p>
          <a:p>
            <a:pPr lvl="2"/>
            <a:endParaRPr lang="en-US" dirty="0"/>
          </a:p>
          <a:p>
            <a:endParaRPr lang="en-US" dirty="0"/>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11</a:t>
            </a:fld>
            <a:endParaRPr lang="en-US">
              <a:solidFill>
                <a:prstClr val="black">
                  <a:tint val="75000"/>
                </a:prstClr>
              </a:solidFill>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10864"/>
          <a:stretch/>
        </p:blipFill>
        <p:spPr>
          <a:xfrm>
            <a:off x="7693403" y="0"/>
            <a:ext cx="1442977" cy="1999916"/>
          </a:xfrm>
          <a:prstGeom prst="rect">
            <a:avLst/>
          </a:prstGeom>
        </p:spPr>
      </p:pic>
      <p:pic>
        <p:nvPicPr>
          <p:cNvPr id="6" name="Picture 5"/>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8600" y="1077686"/>
            <a:ext cx="1828800" cy="2122714"/>
          </a:xfrm>
          <a:prstGeom prst="rect">
            <a:avLst/>
          </a:prstGeom>
        </p:spPr>
      </p:pic>
    </p:spTree>
    <p:extLst>
      <p:ext uri="{BB962C8B-B14F-4D97-AF65-F5344CB8AC3E}">
        <p14:creationId xmlns:p14="http://schemas.microsoft.com/office/powerpoint/2010/main" val="211070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8" name="Picture 6" descr="https://www.colourbox.com/preview/9653022-cartoon-mexican-man.jpg"/>
          <p:cNvPicPr>
            <a:picLocks noChangeAspect="1" noChangeArrowheads="1"/>
          </p:cNvPicPr>
          <p:nvPr/>
        </p:nvPicPr>
        <p:blipFill>
          <a:blip r:embed="rId2" cstate="print">
            <a:clrChange>
              <a:clrFrom>
                <a:srgbClr val="F2F2F2"/>
              </a:clrFrom>
              <a:clrTo>
                <a:srgbClr val="F2F2F2">
                  <a:alpha val="0"/>
                </a:srgbClr>
              </a:clrTo>
            </a:clrChange>
            <a:extLst>
              <a:ext uri="{28A0092B-C50C-407E-A947-70E740481C1C}">
                <a14:useLocalDpi xmlns:a14="http://schemas.microsoft.com/office/drawing/2010/main" val="0"/>
              </a:ext>
            </a:extLst>
          </a:blip>
          <a:srcRect/>
          <a:stretch>
            <a:fillRect/>
          </a:stretch>
        </p:blipFill>
        <p:spPr bwMode="auto">
          <a:xfrm>
            <a:off x="7469541" y="2837180"/>
            <a:ext cx="1697319" cy="17914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The inevitable sequels (not this paper)</a:t>
            </a:r>
          </a:p>
        </p:txBody>
      </p:sp>
      <p:sp>
        <p:nvSpPr>
          <p:cNvPr id="4" name="Text Placeholder 3"/>
          <p:cNvSpPr>
            <a:spLocks noGrp="1"/>
          </p:cNvSpPr>
          <p:nvPr>
            <p:ph type="body" sz="half" idx="2"/>
          </p:nvPr>
        </p:nvSpPr>
        <p:spPr>
          <a:xfrm>
            <a:off x="76200" y="1905000"/>
            <a:ext cx="9144000" cy="4221163"/>
          </a:xfrm>
        </p:spPr>
        <p:txBody>
          <a:bodyPr/>
          <a:lstStyle/>
          <a:p>
            <a:r>
              <a:rPr lang="en-US" dirty="0"/>
              <a:t>Return of the aliens?  More monotonic …</a:t>
            </a:r>
          </a:p>
          <a:p>
            <a:pPr lvl="1"/>
            <a:r>
              <a:rPr lang="en-US" dirty="0">
                <a:solidFill>
                  <a:srgbClr val="00B050"/>
                </a:solidFill>
              </a:rPr>
              <a:t>Encourage attention to move left to right (Cohn et al. 2016)</a:t>
            </a:r>
          </a:p>
          <a:p>
            <a:pPr lvl="1"/>
            <a:r>
              <a:rPr lang="en-US" dirty="0">
                <a:solidFill>
                  <a:srgbClr val="00B050"/>
                </a:solidFill>
              </a:rPr>
              <a:t>Allow a special “copy” operation (</a:t>
            </a:r>
            <a:r>
              <a:rPr lang="en-US" dirty="0" err="1">
                <a:solidFill>
                  <a:srgbClr val="00B050"/>
                </a:solidFill>
              </a:rPr>
              <a:t>Gu</a:t>
            </a:r>
            <a:r>
              <a:rPr lang="en-US" dirty="0">
                <a:solidFill>
                  <a:srgbClr val="00B050"/>
                </a:solidFill>
              </a:rPr>
              <a:t> et al. 2016)</a:t>
            </a:r>
          </a:p>
          <a:p>
            <a:r>
              <a:rPr lang="en-US" dirty="0"/>
              <a:t>Revenge of the cowboys?  Less monotonic …</a:t>
            </a:r>
          </a:p>
          <a:p>
            <a:pPr lvl="1"/>
            <a:r>
              <a:rPr lang="en-US" dirty="0">
                <a:solidFill>
                  <a:schemeClr val="accent5">
                    <a:lumMod val="50000"/>
                  </a:schemeClr>
                </a:solidFill>
              </a:rPr>
              <a:t>HMM alignment model (Vogel et al. 1996)</a:t>
            </a:r>
          </a:p>
          <a:p>
            <a:pPr lvl="1"/>
            <a:r>
              <a:rPr lang="en-US" dirty="0">
                <a:solidFill>
                  <a:schemeClr val="accent5">
                    <a:lumMod val="50000"/>
                  </a:schemeClr>
                </a:solidFill>
              </a:rPr>
              <a:t>Quasi-synchronous grammar (Smith &amp; Eisner 2006)</a:t>
            </a:r>
          </a:p>
          <a:p>
            <a:r>
              <a:rPr lang="en-US" dirty="0"/>
              <a:t>I.e., they could try to emulate each other’s weapons.</a:t>
            </a:r>
          </a:p>
          <a:p>
            <a:pPr lvl="1"/>
            <a:r>
              <a:rPr lang="en-US" dirty="0"/>
              <a:t>Or else …</a:t>
            </a:r>
          </a:p>
          <a:p>
            <a:pPr lvl="1"/>
            <a:endParaRPr lang="en-US" dirty="0"/>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12</a:t>
            </a:fld>
            <a:endParaRPr lang="en-US">
              <a:solidFill>
                <a:prstClr val="black">
                  <a:tint val="75000"/>
                </a:prstClr>
              </a:solidFill>
            </a:endParaRPr>
          </a:p>
        </p:txBody>
      </p:sp>
      <p:pic>
        <p:nvPicPr>
          <p:cNvPr id="49154" name="Picture 2" descr="http://clipartsign.com/upload/2016/02/10/alien-clipart-green-clipart-clipart-ideas-wallpaper-ddqgwljqmv.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34" r="1025"/>
          <a:stretch/>
        </p:blipFill>
        <p:spPr bwMode="auto">
          <a:xfrm>
            <a:off x="7391400" y="609600"/>
            <a:ext cx="1748458"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93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1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8" name="Picture 6" descr="http://science-all.com/images/wallpapers/images-of-hearts/images-of-hearts-12.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1219200"/>
            <a:ext cx="2740025" cy="1712220"/>
          </a:xfrm>
          <a:prstGeom prst="rect">
            <a:avLst/>
          </a:prstGeom>
          <a:noFill/>
          <a:extLst>
            <a:ext uri="{909E8E84-426E-40DD-AFC4-6F175D3DCCD1}">
              <a14:hiddenFill xmlns:a14="http://schemas.microsoft.com/office/drawing/2010/main">
                <a:solidFill>
                  <a:srgbClr val="FFFFFF"/>
                </a:solidFill>
              </a14:hiddenFill>
            </a:ext>
          </a:extLst>
        </p:spPr>
      </p:pic>
      <p:pic>
        <p:nvPicPr>
          <p:cNvPr id="54274" name="Picture 2" descr="http://i147.photobucket.com/albums/r293/VIEWLINER/1009%20VLTD/GMP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1200" y="3143250"/>
            <a:ext cx="3822241" cy="23889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274637"/>
            <a:ext cx="8229600" cy="1143200"/>
          </a:xfrm>
        </p:spPr>
        <p:txBody>
          <a:bodyPr/>
          <a:lstStyle/>
          <a:p>
            <a:r>
              <a:rPr lang="en-US" sz="4000" dirty="0">
                <a:latin typeface="Rockwell Extra Bold" panose="02060903040505020403" pitchFamily="18" charset="0"/>
              </a:rPr>
              <a:t>The Alternate Ending …</a:t>
            </a:r>
            <a:endParaRPr lang="en-US" sz="4000" dirty="0"/>
          </a:p>
        </p:txBody>
      </p:sp>
      <p:sp>
        <p:nvSpPr>
          <p:cNvPr id="5" name="Slide Number Placeholder 4"/>
          <p:cNvSpPr>
            <a:spLocks noGrp="1"/>
          </p:cNvSpPr>
          <p:nvPr>
            <p:ph type="sldNum" sz="quarter" idx="4294967295"/>
          </p:nvPr>
        </p:nvSpPr>
        <p:spPr>
          <a:xfrm>
            <a:off x="8458200" y="6396038"/>
            <a:ext cx="685800" cy="457200"/>
          </a:xfrm>
          <a:prstGeom prst="rect">
            <a:avLst/>
          </a:prstGeom>
        </p:spPr>
        <p:txBody>
          <a:bodyPr/>
          <a:lstStyle/>
          <a:p>
            <a:pPr>
              <a:defRPr/>
            </a:pPr>
            <a:fld id="{2F53020E-5E33-B446-8494-584D4EE020B3}" type="slidenum">
              <a:rPr lang="en-US" smtClean="0">
                <a:solidFill>
                  <a:prstClr val="black">
                    <a:tint val="75000"/>
                  </a:prstClr>
                </a:solidFill>
              </a:rPr>
              <a:pPr>
                <a:defRPr/>
              </a:pPr>
              <a:t>13</a:t>
            </a:fld>
            <a:endParaRPr lang="en-US">
              <a:solidFill>
                <a:prstClr val="black">
                  <a:tint val="75000"/>
                </a:prstClr>
              </a:solidFill>
            </a:endParaRPr>
          </a:p>
        </p:txBody>
      </p:sp>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10864"/>
          <a:stretch/>
        </p:blipFill>
        <p:spPr>
          <a:xfrm>
            <a:off x="7693403" y="0"/>
            <a:ext cx="1442977" cy="1999916"/>
          </a:xfrm>
          <a:prstGeom prst="rect">
            <a:avLst/>
          </a:prstGeom>
        </p:spPr>
      </p:pic>
      <p:grpSp>
        <p:nvGrpSpPr>
          <p:cNvPr id="10" name="Group 9"/>
          <p:cNvGrpSpPr/>
          <p:nvPr/>
        </p:nvGrpSpPr>
        <p:grpSpPr>
          <a:xfrm>
            <a:off x="673559" y="1752599"/>
            <a:ext cx="6510933" cy="4350853"/>
            <a:chOff x="1447800" y="2598252"/>
            <a:chExt cx="5561611" cy="3581400"/>
          </a:xfrm>
        </p:grpSpPr>
        <p:pic>
          <p:nvPicPr>
            <p:cNvPr id="8" name="Picture 7"/>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b="9363"/>
            <a:stretch/>
          </p:blipFill>
          <p:spPr>
            <a:xfrm flipH="1">
              <a:off x="1447800" y="3062906"/>
              <a:ext cx="3962400" cy="2652094"/>
            </a:xfrm>
            <a:prstGeom prst="rect">
              <a:avLst/>
            </a:prstGeom>
          </p:spPr>
        </p:pic>
        <p:pic>
          <p:nvPicPr>
            <p:cNvPr id="9" name="Picture 8"/>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68370" y="2598252"/>
              <a:ext cx="1841041" cy="3581400"/>
            </a:xfrm>
            <a:prstGeom prst="rect">
              <a:avLst/>
            </a:prstGeom>
          </p:spPr>
        </p:pic>
      </p:grpSp>
      <p:sp>
        <p:nvSpPr>
          <p:cNvPr id="12" name="AutoShape 4" descr="http://science-all.com/images/wallpapers/images-of-hearts/images-of-hearts-12.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7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give a cowboy alien genes?</a:t>
            </a:r>
          </a:p>
        </p:txBody>
      </p:sp>
      <p:sp>
        <p:nvSpPr>
          <p:cNvPr id="4" name="Text Placeholder 3"/>
          <p:cNvSpPr>
            <a:spLocks noGrp="1"/>
          </p:cNvSpPr>
          <p:nvPr>
            <p:ph type="body" sz="half" idx="2"/>
          </p:nvPr>
        </p:nvSpPr>
        <p:spPr>
          <a:xfrm>
            <a:off x="457200" y="1219200"/>
            <a:ext cx="8229600" cy="4708525"/>
          </a:xfrm>
        </p:spPr>
        <p:txBody>
          <a:bodyPr/>
          <a:lstStyle/>
          <a:p>
            <a:r>
              <a:rPr lang="en-US" dirty="0"/>
              <a:t>First, we’ll need to upgrade our cowboy.</a:t>
            </a:r>
          </a:p>
          <a:p>
            <a:endParaRPr lang="en-US" dirty="0"/>
          </a:p>
          <a:p>
            <a:endParaRPr lang="en-US" dirty="0"/>
          </a:p>
          <a:p>
            <a:endParaRPr lang="en-US" dirty="0"/>
          </a:p>
          <a:p>
            <a:pPr marL="0" indent="0">
              <a:buNone/>
            </a:pPr>
            <a:endParaRPr lang="en-US" dirty="0"/>
          </a:p>
          <a:p>
            <a:r>
              <a:rPr lang="en-US" dirty="0"/>
              <a:t>The new weapon comes from CRFs.</a:t>
            </a:r>
          </a:p>
          <a:p>
            <a:pPr lvl="1"/>
            <a:r>
              <a:rPr lang="en-US" sz="2400" dirty="0">
                <a:solidFill>
                  <a:srgbClr val="0070C0"/>
                </a:solidFill>
              </a:rPr>
              <a:t>Discriminative training?   </a:t>
            </a:r>
            <a:r>
              <a:rPr lang="en-US" sz="2400" dirty="0">
                <a:solidFill>
                  <a:schemeClr val="bg1">
                    <a:lumMod val="50000"/>
                  </a:schemeClr>
                </a:solidFill>
              </a:rPr>
              <a:t>Already doing it.</a:t>
            </a:r>
          </a:p>
          <a:p>
            <a:pPr lvl="1"/>
            <a:r>
              <a:rPr lang="en-US" sz="2400" dirty="0">
                <a:solidFill>
                  <a:srgbClr val="0070C0"/>
                </a:solidFill>
              </a:rPr>
              <a:t>Global normalization?</a:t>
            </a:r>
            <a:r>
              <a:rPr lang="en-US" sz="2400" dirty="0"/>
              <a:t>  </a:t>
            </a:r>
            <a:r>
              <a:rPr lang="en-US" sz="2400" dirty="0">
                <a:solidFill>
                  <a:schemeClr val="bg1">
                    <a:lumMod val="50000"/>
                  </a:schemeClr>
                </a:solidFill>
              </a:rPr>
              <a:t>Already doing it.</a:t>
            </a:r>
          </a:p>
          <a:p>
            <a:pPr lvl="1"/>
            <a:r>
              <a:rPr lang="en-US" b="1" dirty="0">
                <a:solidFill>
                  <a:srgbClr val="0070C0"/>
                </a:solidFill>
              </a:rPr>
              <a:t>Conditioning on entire input </a:t>
            </a:r>
            <a:r>
              <a:rPr lang="en-US" dirty="0">
                <a:solidFill>
                  <a:srgbClr val="0070C0"/>
                </a:solidFill>
              </a:rPr>
              <a:t>(</a:t>
            </a:r>
            <a:r>
              <a:rPr lang="en-US" dirty="0">
                <a:solidFill>
                  <a:schemeClr val="accent6">
                    <a:lumMod val="75000"/>
                  </a:schemeClr>
                </a:solidFill>
              </a:rPr>
              <a:t>like seq2seq</a:t>
            </a:r>
            <a:r>
              <a:rPr lang="en-US" dirty="0">
                <a:solidFill>
                  <a:srgbClr val="0070C0"/>
                </a:solidFill>
              </a:rPr>
              <a:t>)?</a:t>
            </a:r>
            <a:r>
              <a:rPr lang="en-US" dirty="0"/>
              <a:t>  </a:t>
            </a:r>
            <a:r>
              <a:rPr lang="en-US" b="1" dirty="0">
                <a:solidFill>
                  <a:srgbClr val="FF0000"/>
                </a:solidFill>
              </a:rPr>
              <a:t>Aha!</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14</a:t>
            </a:fld>
            <a:endParaRPr lang="en-US">
              <a:solidFill>
                <a:prstClr val="black">
                  <a:tint val="75000"/>
                </a:prst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692" y="1931014"/>
            <a:ext cx="1767108" cy="1974551"/>
          </a:xfrm>
          <a:prstGeom prst="rect">
            <a:avLst/>
          </a:prstGeom>
        </p:spPr>
      </p:pic>
      <p:grpSp>
        <p:nvGrpSpPr>
          <p:cNvPr id="13" name="Group 12"/>
          <p:cNvGrpSpPr/>
          <p:nvPr/>
        </p:nvGrpSpPr>
        <p:grpSpPr>
          <a:xfrm>
            <a:off x="4648200" y="1645442"/>
            <a:ext cx="2667000" cy="2270920"/>
            <a:chOff x="3886200" y="2590800"/>
            <a:chExt cx="4191000" cy="3109120"/>
          </a:xfrm>
        </p:grpSpPr>
        <p:pic>
          <p:nvPicPr>
            <p:cNvPr id="11" name="Picture 10"/>
            <p:cNvPicPr>
              <a:picLocks noChangeAspect="1"/>
            </p:cNvPicPr>
            <p:nvPr/>
          </p:nvPicPr>
          <p:blipFill>
            <a:blip r:embed="rId4"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5334000" y="2590800"/>
              <a:ext cx="2743200" cy="3109120"/>
            </a:xfrm>
            <a:prstGeom prst="rect">
              <a:avLst/>
            </a:prstGeom>
          </p:spPr>
        </p:pic>
        <p:sp>
          <p:nvSpPr>
            <p:cNvPr id="12" name="Right Arrow 11"/>
            <p:cNvSpPr/>
            <p:nvPr/>
          </p:nvSpPr>
          <p:spPr>
            <a:xfrm>
              <a:off x="3886200" y="4038600"/>
              <a:ext cx="1219200" cy="5334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6287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utoShape 30"/>
          <p:cNvSpPr>
            <a:spLocks noChangeArrowheads="1"/>
          </p:cNvSpPr>
          <p:nvPr/>
        </p:nvSpPr>
        <p:spPr bwMode="auto">
          <a:xfrm>
            <a:off x="4396154" y="1887415"/>
            <a:ext cx="4290645" cy="351692"/>
          </a:xfrm>
          <a:prstGeom prst="roundRect">
            <a:avLst>
              <a:gd name="adj" fmla="val 16667"/>
            </a:avLst>
          </a:prstGeom>
          <a:solidFill>
            <a:srgbClr val="FFFF66"/>
          </a:solidFill>
          <a:ln>
            <a:noFill/>
          </a:ln>
          <a:effec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dirty="0"/>
          </a:p>
          <a:p>
            <a:pPr algn="ctr">
              <a:spcBef>
                <a:spcPct val="0"/>
              </a:spcBef>
              <a:buClrTx/>
              <a:buFontTx/>
              <a:buNone/>
            </a:pPr>
            <a:endParaRPr kumimoji="0" lang="en-US" altLang="en-US" sz="1600" dirty="0"/>
          </a:p>
        </p:txBody>
      </p:sp>
      <p:sp>
        <p:nvSpPr>
          <p:cNvPr id="40" name="AutoShape 30"/>
          <p:cNvSpPr>
            <a:spLocks noChangeArrowheads="1"/>
          </p:cNvSpPr>
          <p:nvPr/>
        </p:nvSpPr>
        <p:spPr bwMode="auto">
          <a:xfrm>
            <a:off x="4407877" y="3645877"/>
            <a:ext cx="4290645" cy="351692"/>
          </a:xfrm>
          <a:prstGeom prst="roundRect">
            <a:avLst>
              <a:gd name="adj" fmla="val 16667"/>
            </a:avLst>
          </a:prstGeom>
          <a:solidFill>
            <a:srgbClr val="FFFF66"/>
          </a:solidFill>
          <a:ln>
            <a:noFill/>
          </a:ln>
          <a:effec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dirty="0"/>
          </a:p>
          <a:p>
            <a:pPr algn="ctr">
              <a:spcBef>
                <a:spcPct val="0"/>
              </a:spcBef>
              <a:buClrTx/>
              <a:buFontTx/>
              <a:buNone/>
            </a:pPr>
            <a:endParaRPr kumimoji="0" lang="en-US" altLang="en-US" sz="1600" dirty="0"/>
          </a:p>
        </p:txBody>
      </p:sp>
      <p:sp>
        <p:nvSpPr>
          <p:cNvPr id="2" name="Title 1"/>
          <p:cNvSpPr>
            <a:spLocks noGrp="1"/>
          </p:cNvSpPr>
          <p:nvPr>
            <p:ph type="title"/>
          </p:nvPr>
        </p:nvSpPr>
        <p:spPr/>
        <p:txBody>
          <a:bodyPr/>
          <a:lstStyle/>
          <a:p>
            <a:r>
              <a:rPr lang="en-US" sz="4000" dirty="0"/>
              <a:t>CRF: p(</a:t>
            </a:r>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y</a:t>
            </a:r>
            <a:r>
              <a:rPr lang="en-US" sz="4000" dirty="0"/>
              <a:t> | </a:t>
            </a:r>
            <a:r>
              <a:rPr kumimoji="1" lang="en-US" sz="2800" b="1" dirty="0">
                <a:solidFill>
                  <a:srgbClr val="FF0000"/>
                </a:solidFill>
                <a:latin typeface="Tahoma" panose="020B0604030504040204" pitchFamily="34" charset="0"/>
                <a:ea typeface="+mn-ea"/>
                <a:cs typeface="Arial" panose="020B0604020202020204" pitchFamily="34" charset="0"/>
              </a:rPr>
              <a:t>x</a:t>
            </a:r>
            <a:r>
              <a:rPr lang="en-US" sz="4000" dirty="0"/>
              <a:t>) conditions on entire input</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15</a:t>
            </a:fld>
            <a:endParaRPr lang="en-US">
              <a:solidFill>
                <a:prstClr val="black">
                  <a:tint val="75000"/>
                </a:prstClr>
              </a:solidFill>
            </a:endParaRPr>
          </a:p>
        </p:txBody>
      </p:sp>
      <p:sp>
        <p:nvSpPr>
          <p:cNvPr id="6" name="AutoShape 30"/>
          <p:cNvSpPr>
            <a:spLocks noChangeArrowheads="1"/>
          </p:cNvSpPr>
          <p:nvPr/>
        </p:nvSpPr>
        <p:spPr bwMode="auto">
          <a:xfrm>
            <a:off x="4396155" y="1676400"/>
            <a:ext cx="879230" cy="1143000"/>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grpSp>
        <p:nvGrpSpPr>
          <p:cNvPr id="43" name="Group 42"/>
          <p:cNvGrpSpPr/>
          <p:nvPr/>
        </p:nvGrpSpPr>
        <p:grpSpPr>
          <a:xfrm>
            <a:off x="3429000" y="1817210"/>
            <a:ext cx="5257800" cy="949803"/>
            <a:chOff x="3429000" y="1817210"/>
            <a:chExt cx="5257800" cy="949803"/>
          </a:xfrm>
        </p:grpSpPr>
        <p:grpSp>
          <p:nvGrpSpPr>
            <p:cNvPr id="16" name="Group 15"/>
            <p:cNvGrpSpPr/>
            <p:nvPr/>
          </p:nvGrpSpPr>
          <p:grpSpPr>
            <a:xfrm>
              <a:off x="4324350" y="1817210"/>
              <a:ext cx="4362450" cy="949803"/>
              <a:chOff x="1143000" y="3409950"/>
              <a:chExt cx="4362450" cy="949803"/>
            </a:xfrm>
          </p:grpSpPr>
          <p:sp>
            <p:nvSpPr>
              <p:cNvPr id="18" name="Rectangle 57"/>
              <p:cNvSpPr>
                <a:spLocks noChangeArrowheads="1"/>
              </p:cNvSpPr>
              <p:nvPr/>
            </p:nvSpPr>
            <p:spPr bwMode="auto">
              <a:xfrm>
                <a:off x="1143000" y="3409950"/>
                <a:ext cx="43624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spcBef>
                    <a:spcPct val="0"/>
                  </a:spcBef>
                  <a:buClrTx/>
                  <a:buFontTx/>
                  <a:buNone/>
                </a:pPr>
                <a:r>
                  <a:rPr lang="en-US" altLang="en-US" sz="2800" b="1" dirty="0">
                    <a:solidFill>
                      <a:srgbClr val="FF0000"/>
                    </a:solidFill>
                  </a:rPr>
                  <a:t>Time flies like an arrow</a:t>
                </a:r>
              </a:p>
            </p:txBody>
          </p:sp>
          <p:grpSp>
            <p:nvGrpSpPr>
              <p:cNvPr id="19" name="Group 18"/>
              <p:cNvGrpSpPr/>
              <p:nvPr/>
            </p:nvGrpSpPr>
            <p:grpSpPr>
              <a:xfrm>
                <a:off x="1433513" y="3829527"/>
                <a:ext cx="3724275" cy="530226"/>
                <a:chOff x="1433513" y="2911953"/>
                <a:chExt cx="3724275" cy="530226"/>
              </a:xfrm>
            </p:grpSpPr>
            <p:sp>
              <p:nvSpPr>
                <p:cNvPr id="20" name="Rectangle 57"/>
                <p:cNvSpPr>
                  <a:spLocks noChangeArrowheads="1"/>
                </p:cNvSpPr>
                <p:nvPr/>
              </p:nvSpPr>
              <p:spPr bwMode="auto">
                <a:xfrm>
                  <a:off x="1433513" y="2911953"/>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dirty="0">
                      <a:solidFill>
                        <a:srgbClr val="3399FF"/>
                      </a:solidFill>
                    </a:rPr>
                    <a:t>N</a:t>
                  </a:r>
                </a:p>
              </p:txBody>
            </p:sp>
            <p:sp>
              <p:nvSpPr>
                <p:cNvPr id="21" name="Rectangle 57"/>
                <p:cNvSpPr>
                  <a:spLocks noChangeArrowheads="1"/>
                </p:cNvSpPr>
                <p:nvPr/>
              </p:nvSpPr>
              <p:spPr bwMode="auto">
                <a:xfrm>
                  <a:off x="2414588" y="2911953"/>
                  <a:ext cx="4238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V</a:t>
                  </a:r>
                </a:p>
              </p:txBody>
            </p:sp>
            <p:sp>
              <p:nvSpPr>
                <p:cNvPr id="22" name="Rectangle 57"/>
                <p:cNvSpPr>
                  <a:spLocks noChangeArrowheads="1"/>
                </p:cNvSpPr>
                <p:nvPr/>
              </p:nvSpPr>
              <p:spPr bwMode="auto">
                <a:xfrm>
                  <a:off x="3209925" y="2911953"/>
                  <a:ext cx="4175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P</a:t>
                  </a:r>
                </a:p>
              </p:txBody>
            </p:sp>
            <p:sp>
              <p:nvSpPr>
                <p:cNvPr id="23" name="Rectangle 57"/>
                <p:cNvSpPr>
                  <a:spLocks noChangeArrowheads="1"/>
                </p:cNvSpPr>
                <p:nvPr/>
              </p:nvSpPr>
              <p:spPr bwMode="auto">
                <a:xfrm>
                  <a:off x="3849688" y="2911953"/>
                  <a:ext cx="4556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D</a:t>
                  </a:r>
                </a:p>
              </p:txBody>
            </p:sp>
            <p:sp>
              <p:nvSpPr>
                <p:cNvPr id="24" name="Rectangle 57"/>
                <p:cNvSpPr>
                  <a:spLocks noChangeArrowheads="1"/>
                </p:cNvSpPr>
                <p:nvPr/>
              </p:nvSpPr>
              <p:spPr bwMode="auto">
                <a:xfrm>
                  <a:off x="4700588" y="2923066"/>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dirty="0">
                      <a:solidFill>
                        <a:srgbClr val="3399FF"/>
                      </a:solidFill>
                    </a:rPr>
                    <a:t>N</a:t>
                  </a:r>
                </a:p>
              </p:txBody>
            </p:sp>
          </p:grpSp>
        </p:grpSp>
        <p:sp>
          <p:nvSpPr>
            <p:cNvPr id="26" name="Rectangle 25"/>
            <p:cNvSpPr/>
            <p:nvPr/>
          </p:nvSpPr>
          <p:spPr>
            <a:xfrm>
              <a:off x="3429000" y="2198210"/>
              <a:ext cx="790601"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y =</a:t>
              </a:r>
              <a:endParaRPr lang="en-US" dirty="0"/>
            </a:p>
          </p:txBody>
        </p:sp>
        <p:sp>
          <p:nvSpPr>
            <p:cNvPr id="27" name="Rectangle 26"/>
            <p:cNvSpPr/>
            <p:nvPr/>
          </p:nvSpPr>
          <p:spPr>
            <a:xfrm>
              <a:off x="3429000" y="1817210"/>
              <a:ext cx="800219" cy="523220"/>
            </a:xfrm>
            <a:prstGeom prst="rect">
              <a:avLst/>
            </a:prstGeom>
          </p:spPr>
          <p:txBody>
            <a:bodyPr wrap="none">
              <a:spAutoFit/>
            </a:bodyPr>
            <a:lstStyle/>
            <a:p>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x =</a:t>
              </a:r>
              <a:endParaRPr lang="en-US" dirty="0">
                <a:solidFill>
                  <a:srgbClr val="FF0000"/>
                </a:solidFill>
              </a:endParaRPr>
            </a:p>
          </p:txBody>
        </p:sp>
      </p:grpSp>
      <p:sp>
        <p:nvSpPr>
          <p:cNvPr id="28" name="Text Placeholder 3"/>
          <p:cNvSpPr>
            <a:spLocks noGrp="1"/>
          </p:cNvSpPr>
          <p:nvPr>
            <p:ph type="body" sz="half" idx="2"/>
          </p:nvPr>
        </p:nvSpPr>
        <p:spPr>
          <a:xfrm>
            <a:off x="457200" y="1219200"/>
            <a:ext cx="8686800" cy="4708525"/>
          </a:xfrm>
        </p:spPr>
        <p:txBody>
          <a:bodyPr/>
          <a:lstStyle/>
          <a:p>
            <a:r>
              <a:rPr lang="en-US" dirty="0"/>
              <a:t>emission weights</a:t>
            </a:r>
          </a:p>
          <a:p>
            <a:endParaRPr lang="en-US" dirty="0"/>
          </a:p>
          <a:p>
            <a:endParaRPr lang="en-US" dirty="0"/>
          </a:p>
          <a:p>
            <a:r>
              <a:rPr lang="en-US" dirty="0"/>
              <a:t>transition weights</a:t>
            </a:r>
          </a:p>
          <a:p>
            <a:endParaRPr lang="en-US" dirty="0"/>
          </a:p>
          <a:p>
            <a:endParaRPr lang="en-US" dirty="0"/>
          </a:p>
          <a:p>
            <a:pPr marL="0" indent="0">
              <a:buNone/>
            </a:pPr>
            <a:endParaRPr lang="en-US" sz="1050" dirty="0"/>
          </a:p>
          <a:p>
            <a:r>
              <a:rPr lang="en-US" dirty="0"/>
              <a:t>But CRF weights can depend freely on all of </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x</a:t>
            </a:r>
            <a:r>
              <a:rPr lang="en-US" sz="2800" dirty="0"/>
              <a:t>!</a:t>
            </a:r>
            <a:endPar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lvl="1"/>
            <a:r>
              <a:rPr lang="en-US" dirty="0"/>
              <a:t>Hand-designed feature templates typically don’t</a:t>
            </a:r>
          </a:p>
          <a:p>
            <a:pPr lvl="1"/>
            <a:r>
              <a:rPr lang="en-US" dirty="0"/>
              <a:t>But recurrent neural nets do exploit this freedom</a:t>
            </a:r>
          </a:p>
        </p:txBody>
      </p:sp>
      <p:sp>
        <p:nvSpPr>
          <p:cNvPr id="29" name="AutoShape 30"/>
          <p:cNvSpPr>
            <a:spLocks noChangeArrowheads="1"/>
          </p:cNvSpPr>
          <p:nvPr/>
        </p:nvSpPr>
        <p:spPr bwMode="auto">
          <a:xfrm>
            <a:off x="4495800" y="3989386"/>
            <a:ext cx="1516088"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grpSp>
        <p:nvGrpSpPr>
          <p:cNvPr id="45" name="Group 44"/>
          <p:cNvGrpSpPr/>
          <p:nvPr/>
        </p:nvGrpSpPr>
        <p:grpSpPr>
          <a:xfrm>
            <a:off x="3429000" y="3569810"/>
            <a:ext cx="5257800" cy="949803"/>
            <a:chOff x="3429000" y="3569810"/>
            <a:chExt cx="5257800" cy="949803"/>
          </a:xfrm>
        </p:grpSpPr>
        <p:grpSp>
          <p:nvGrpSpPr>
            <p:cNvPr id="30" name="Group 29"/>
            <p:cNvGrpSpPr/>
            <p:nvPr/>
          </p:nvGrpSpPr>
          <p:grpSpPr>
            <a:xfrm>
              <a:off x="4324350" y="3569810"/>
              <a:ext cx="4362450" cy="949803"/>
              <a:chOff x="1143000" y="3409950"/>
              <a:chExt cx="4362450" cy="949803"/>
            </a:xfrm>
          </p:grpSpPr>
          <p:sp>
            <p:nvSpPr>
              <p:cNvPr id="31" name="Rectangle 57"/>
              <p:cNvSpPr>
                <a:spLocks noChangeArrowheads="1"/>
              </p:cNvSpPr>
              <p:nvPr/>
            </p:nvSpPr>
            <p:spPr bwMode="auto">
              <a:xfrm>
                <a:off x="1143000" y="3409950"/>
                <a:ext cx="43624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spcBef>
                    <a:spcPct val="0"/>
                  </a:spcBef>
                  <a:buClrTx/>
                  <a:buFontTx/>
                  <a:buNone/>
                </a:pPr>
                <a:r>
                  <a:rPr lang="en-US" altLang="en-US" sz="2800" b="1" dirty="0">
                    <a:solidFill>
                      <a:srgbClr val="FF0000"/>
                    </a:solidFill>
                  </a:rPr>
                  <a:t>Time flies like an arrow</a:t>
                </a:r>
              </a:p>
            </p:txBody>
          </p:sp>
          <p:grpSp>
            <p:nvGrpSpPr>
              <p:cNvPr id="32" name="Group 31"/>
              <p:cNvGrpSpPr/>
              <p:nvPr/>
            </p:nvGrpSpPr>
            <p:grpSpPr>
              <a:xfrm>
                <a:off x="1433513" y="3829527"/>
                <a:ext cx="3724275" cy="530226"/>
                <a:chOff x="1433513" y="2911953"/>
                <a:chExt cx="3724275" cy="530226"/>
              </a:xfrm>
            </p:grpSpPr>
            <p:sp>
              <p:nvSpPr>
                <p:cNvPr id="33" name="Rectangle 57"/>
                <p:cNvSpPr>
                  <a:spLocks noChangeArrowheads="1"/>
                </p:cNvSpPr>
                <p:nvPr/>
              </p:nvSpPr>
              <p:spPr bwMode="auto">
                <a:xfrm>
                  <a:off x="1433513" y="2911953"/>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dirty="0">
                      <a:solidFill>
                        <a:srgbClr val="3399FF"/>
                      </a:solidFill>
                    </a:rPr>
                    <a:t>N</a:t>
                  </a:r>
                </a:p>
              </p:txBody>
            </p:sp>
            <p:sp>
              <p:nvSpPr>
                <p:cNvPr id="34" name="Rectangle 57"/>
                <p:cNvSpPr>
                  <a:spLocks noChangeArrowheads="1"/>
                </p:cNvSpPr>
                <p:nvPr/>
              </p:nvSpPr>
              <p:spPr bwMode="auto">
                <a:xfrm>
                  <a:off x="2414588" y="2911953"/>
                  <a:ext cx="4238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V</a:t>
                  </a:r>
                </a:p>
              </p:txBody>
            </p:sp>
            <p:sp>
              <p:nvSpPr>
                <p:cNvPr id="35" name="Rectangle 57"/>
                <p:cNvSpPr>
                  <a:spLocks noChangeArrowheads="1"/>
                </p:cNvSpPr>
                <p:nvPr/>
              </p:nvSpPr>
              <p:spPr bwMode="auto">
                <a:xfrm>
                  <a:off x="3209925" y="2911953"/>
                  <a:ext cx="4175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P</a:t>
                  </a:r>
                </a:p>
              </p:txBody>
            </p:sp>
            <p:sp>
              <p:nvSpPr>
                <p:cNvPr id="36" name="Rectangle 57"/>
                <p:cNvSpPr>
                  <a:spLocks noChangeArrowheads="1"/>
                </p:cNvSpPr>
                <p:nvPr/>
              </p:nvSpPr>
              <p:spPr bwMode="auto">
                <a:xfrm>
                  <a:off x="3849688" y="2911953"/>
                  <a:ext cx="4556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D</a:t>
                  </a:r>
                </a:p>
              </p:txBody>
            </p:sp>
            <p:sp>
              <p:nvSpPr>
                <p:cNvPr id="37" name="Rectangle 57"/>
                <p:cNvSpPr>
                  <a:spLocks noChangeArrowheads="1"/>
                </p:cNvSpPr>
                <p:nvPr/>
              </p:nvSpPr>
              <p:spPr bwMode="auto">
                <a:xfrm>
                  <a:off x="4700588" y="2923066"/>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dirty="0">
                      <a:solidFill>
                        <a:srgbClr val="3399FF"/>
                      </a:solidFill>
                    </a:rPr>
                    <a:t>N</a:t>
                  </a:r>
                </a:p>
              </p:txBody>
            </p:sp>
          </p:grpSp>
        </p:grpSp>
        <p:sp>
          <p:nvSpPr>
            <p:cNvPr id="38" name="Rectangle 37"/>
            <p:cNvSpPr/>
            <p:nvPr/>
          </p:nvSpPr>
          <p:spPr>
            <a:xfrm>
              <a:off x="3429000" y="3950810"/>
              <a:ext cx="790601"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y =</a:t>
              </a:r>
              <a:endParaRPr lang="en-US" dirty="0"/>
            </a:p>
          </p:txBody>
        </p:sp>
        <p:sp>
          <p:nvSpPr>
            <p:cNvPr id="39" name="Rectangle 38"/>
            <p:cNvSpPr/>
            <p:nvPr/>
          </p:nvSpPr>
          <p:spPr>
            <a:xfrm>
              <a:off x="3429000" y="3569810"/>
              <a:ext cx="800219" cy="523220"/>
            </a:xfrm>
            <a:prstGeom prst="rect">
              <a:avLst/>
            </a:prstGeom>
          </p:spPr>
          <p:txBody>
            <a:bodyPr wrap="none">
              <a:spAutoFit/>
            </a:bodyPr>
            <a:lstStyle/>
            <a:p>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x =</a:t>
              </a:r>
              <a:endParaRPr lang="en-US" dirty="0">
                <a:solidFill>
                  <a:srgbClr val="FF0000"/>
                </a:solidFill>
              </a:endParaRPr>
            </a:p>
          </p:txBody>
        </p:sp>
      </p:grpSp>
    </p:spTree>
    <p:extLst>
      <p:ext uri="{BB962C8B-B14F-4D97-AF65-F5344CB8AC3E}">
        <p14:creationId xmlns:p14="http://schemas.microsoft.com/office/powerpoint/2010/main" val="114395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5.55556E-7 2.22222E-6 L 0.10451 2.22222E-6 " pathEditMode="relative" rAng="0" ptsTypes="AA">
                                      <p:cBhvr>
                                        <p:cTn id="14" dur="2000" fill="hold"/>
                                        <p:tgtEl>
                                          <p:spTgt spid="6"/>
                                        </p:tgtEl>
                                        <p:attrNameLst>
                                          <p:attrName>ppt_x</p:attrName>
                                          <p:attrName>ppt_y</p:attrName>
                                        </p:attrNameLst>
                                      </p:cBhvr>
                                      <p:rCtr x="5226" y="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0.10451 2.22222E-6 L 0.19549 2.22222E-6 " pathEditMode="relative" rAng="0" ptsTypes="AA">
                                      <p:cBhvr>
                                        <p:cTn id="18" dur="2000" fill="hold"/>
                                        <p:tgtEl>
                                          <p:spTgt spid="6"/>
                                        </p:tgtEl>
                                        <p:attrNameLst>
                                          <p:attrName>ppt_x</p:attrName>
                                          <p:attrName>ppt_y</p:attrName>
                                        </p:attrNameLst>
                                      </p:cBhvr>
                                      <p:rCtr x="4549"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0" nodeType="clickEffect">
                                  <p:stCondLst>
                                    <p:cond delay="0"/>
                                  </p:stCondLst>
                                  <p:childTnLst>
                                    <p:animMotion origin="layout" path="M 8.33333E-7 -4.07407E-6 L 0.10243 -4.07407E-6 " pathEditMode="relative" rAng="0" ptsTypes="AA">
                                      <p:cBhvr>
                                        <p:cTn id="30" dur="2000" fill="hold"/>
                                        <p:tgtEl>
                                          <p:spTgt spid="29"/>
                                        </p:tgtEl>
                                        <p:attrNameLst>
                                          <p:attrName>ppt_x</p:attrName>
                                          <p:attrName>ppt_y</p:attrName>
                                        </p:attrNameLst>
                                      </p:cBhvr>
                                      <p:rCtr x="5122" y="0"/>
                                    </p:animMotion>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grpId="1" nodeType="clickEffect">
                                  <p:stCondLst>
                                    <p:cond delay="0"/>
                                  </p:stCondLst>
                                  <p:childTnLst>
                                    <p:animMotion origin="layout" path="M 0.10243 -4.07407E-6 L 0.18316 -4.07407E-6 " pathEditMode="relative" rAng="0" ptsTypes="AA">
                                      <p:cBhvr>
                                        <p:cTn id="34" dur="2000" fill="hold"/>
                                        <p:tgtEl>
                                          <p:spTgt spid="29"/>
                                        </p:tgtEl>
                                        <p:attrNameLst>
                                          <p:attrName>ppt_x</p:attrName>
                                          <p:attrName>ppt_y</p:attrName>
                                        </p:attrNameLst>
                                      </p:cBhvr>
                                      <p:rCtr x="4028"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xEl>
                                              <p:pRg st="7" end="7"/>
                                            </p:txEl>
                                          </p:spTgt>
                                        </p:tgtEl>
                                        <p:attrNameLst>
                                          <p:attrName>style.visibility</p:attrName>
                                        </p:attrNameLst>
                                      </p:cBhvr>
                                      <p:to>
                                        <p:strVal val="visible"/>
                                      </p:to>
                                    </p:set>
                                  </p:childTnLst>
                                </p:cTn>
                              </p:par>
                              <p:par>
                                <p:cTn id="39" presetID="2" presetClass="entr" presetSubtype="1"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additive="base">
                                        <p:cTn id="41" dur="500" fill="hold"/>
                                        <p:tgtEl>
                                          <p:spTgt spid="40"/>
                                        </p:tgtEl>
                                        <p:attrNameLst>
                                          <p:attrName>ppt_x</p:attrName>
                                        </p:attrNameLst>
                                      </p:cBhvr>
                                      <p:tavLst>
                                        <p:tav tm="0">
                                          <p:val>
                                            <p:strVal val="#ppt_x"/>
                                          </p:val>
                                        </p:tav>
                                        <p:tav tm="100000">
                                          <p:val>
                                            <p:strVal val="#ppt_x"/>
                                          </p:val>
                                        </p:tav>
                                      </p:tavLst>
                                    </p:anim>
                                    <p:anim calcmode="lin" valueType="num">
                                      <p:cBhvr additive="base">
                                        <p:cTn id="42" dur="500" fill="hold"/>
                                        <p:tgtEl>
                                          <p:spTgt spid="40"/>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additive="base">
                                        <p:cTn id="45" dur="500" fill="hold"/>
                                        <p:tgtEl>
                                          <p:spTgt spid="42"/>
                                        </p:tgtEl>
                                        <p:attrNameLst>
                                          <p:attrName>ppt_x</p:attrName>
                                        </p:attrNameLst>
                                      </p:cBhvr>
                                      <p:tavLst>
                                        <p:tav tm="0">
                                          <p:val>
                                            <p:strVal val="#ppt_x"/>
                                          </p:val>
                                        </p:tav>
                                        <p:tav tm="100000">
                                          <p:val>
                                            <p:strVal val="#ppt_x"/>
                                          </p:val>
                                        </p:tav>
                                      </p:tavLst>
                                    </p:anim>
                                    <p:anim calcmode="lin" valueType="num">
                                      <p:cBhvr additive="base">
                                        <p:cTn id="4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0" grpId="0" animBg="1"/>
      <p:bldP spid="6" grpId="0" animBg="1"/>
      <p:bldP spid="6" grpId="1" animBg="1"/>
      <p:bldP spid="6" grpId="2" animBg="1"/>
      <p:bldP spid="28" grpId="0" uiExpand="1" build="p"/>
      <p:bldP spid="29" grpId="0" animBg="1"/>
      <p:bldP spid="29" grpId="1" animBg="1"/>
      <p:bldP spid="29"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utoShape 30"/>
          <p:cNvSpPr>
            <a:spLocks noChangeArrowheads="1"/>
          </p:cNvSpPr>
          <p:nvPr/>
        </p:nvSpPr>
        <p:spPr bwMode="auto">
          <a:xfrm>
            <a:off x="3429000" y="3657600"/>
            <a:ext cx="1703070"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86" name="AutoShape 30"/>
          <p:cNvSpPr>
            <a:spLocks noChangeArrowheads="1"/>
          </p:cNvSpPr>
          <p:nvPr/>
        </p:nvSpPr>
        <p:spPr bwMode="auto">
          <a:xfrm>
            <a:off x="1217921" y="3115642"/>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0" name="AutoShape 30"/>
          <p:cNvSpPr>
            <a:spLocks noChangeArrowheads="1"/>
          </p:cNvSpPr>
          <p:nvPr/>
        </p:nvSpPr>
        <p:spPr bwMode="auto">
          <a:xfrm>
            <a:off x="3505200" y="2541587"/>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1" name="AutoShape 30"/>
          <p:cNvSpPr>
            <a:spLocks noChangeArrowheads="1"/>
          </p:cNvSpPr>
          <p:nvPr/>
        </p:nvSpPr>
        <p:spPr bwMode="auto">
          <a:xfrm>
            <a:off x="4743450" y="2460913"/>
            <a:ext cx="1504950" cy="739487"/>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2" name="AutoShape 30"/>
          <p:cNvSpPr>
            <a:spLocks noChangeArrowheads="1"/>
          </p:cNvSpPr>
          <p:nvPr/>
        </p:nvSpPr>
        <p:spPr bwMode="auto">
          <a:xfrm>
            <a:off x="6789420" y="3048000"/>
            <a:ext cx="1440180"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3" name="AutoShape 30"/>
          <p:cNvSpPr>
            <a:spLocks noChangeArrowheads="1"/>
          </p:cNvSpPr>
          <p:nvPr/>
        </p:nvSpPr>
        <p:spPr bwMode="auto">
          <a:xfrm rot="20221399">
            <a:off x="2259566" y="2806131"/>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4" name="AutoShape 30"/>
          <p:cNvSpPr>
            <a:spLocks noChangeArrowheads="1"/>
          </p:cNvSpPr>
          <p:nvPr/>
        </p:nvSpPr>
        <p:spPr bwMode="auto">
          <a:xfrm rot="1866759">
            <a:off x="5821189" y="2688470"/>
            <a:ext cx="1483964" cy="713229"/>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 name="Title 1"/>
          <p:cNvSpPr>
            <a:spLocks noGrp="1"/>
          </p:cNvSpPr>
          <p:nvPr>
            <p:ph type="title"/>
          </p:nvPr>
        </p:nvSpPr>
        <p:spPr/>
        <p:txBody>
          <a:bodyPr/>
          <a:lstStyle/>
          <a:p>
            <a:r>
              <a:rPr lang="en-US" sz="4000" dirty="0"/>
              <a:t>What do FST weights depend on? </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16</a:t>
            </a:fld>
            <a:endParaRPr lang="en-US">
              <a:solidFill>
                <a:prstClr val="black">
                  <a:tint val="75000"/>
                </a:prstClr>
              </a:solidFill>
            </a:endParaRPr>
          </a:p>
        </p:txBody>
      </p:sp>
      <p:sp>
        <p:nvSpPr>
          <p:cNvPr id="28" name="Text Placeholder 3"/>
          <p:cNvSpPr>
            <a:spLocks noGrp="1"/>
          </p:cNvSpPr>
          <p:nvPr>
            <p:ph type="body" sz="half" idx="2"/>
          </p:nvPr>
        </p:nvSpPr>
        <p:spPr>
          <a:xfrm>
            <a:off x="304800" y="1219200"/>
            <a:ext cx="8686800" cy="4708525"/>
          </a:xfrm>
        </p:spPr>
        <p:txBody>
          <a:bodyPr/>
          <a:lstStyle/>
          <a:p>
            <a:r>
              <a:rPr lang="en-US" dirty="0"/>
              <a:t>A path is a sequence of edits applied to </a:t>
            </a:r>
            <a:r>
              <a:rPr lang="en-US" b="1" dirty="0">
                <a:solidFill>
                  <a:srgbClr val="FF0000"/>
                </a:solidFill>
              </a:rPr>
              <a:t>input</a:t>
            </a:r>
          </a:p>
          <a:p>
            <a:r>
              <a:rPr lang="en-US" dirty="0">
                <a:solidFill>
                  <a:srgbClr val="7030A0"/>
                </a:solidFill>
              </a:rPr>
              <a:t>Path weight </a:t>
            </a:r>
            <a:r>
              <a:rPr lang="en-US" dirty="0"/>
              <a:t>= product of individual arc weights</a:t>
            </a:r>
          </a:p>
          <a:p>
            <a:endParaRPr lang="en-US" dirty="0"/>
          </a:p>
          <a:p>
            <a:endParaRPr lang="en-US" dirty="0"/>
          </a:p>
          <a:p>
            <a:endParaRPr lang="en-US" dirty="0"/>
          </a:p>
          <a:p>
            <a:endParaRPr lang="en-US" dirty="0"/>
          </a:p>
          <a:p>
            <a:r>
              <a:rPr lang="en-US" dirty="0"/>
              <a:t>Arc weight depends </a:t>
            </a:r>
            <a:r>
              <a:rPr lang="en-US" u="sng" dirty="0"/>
              <a:t>only</a:t>
            </a:r>
            <a:r>
              <a:rPr lang="en-US" dirty="0"/>
              <a:t> on arc:</a:t>
            </a:r>
            <a:br>
              <a:rPr lang="en-US" dirty="0"/>
            </a:br>
            <a:r>
              <a:rPr lang="en-US" dirty="0"/>
              <a:t>    </a:t>
            </a:r>
            <a:r>
              <a:rPr lang="en-US" sz="2800" b="1" dirty="0" err="1">
                <a:solidFill>
                  <a:srgbClr val="FF0000"/>
                </a:solidFill>
                <a:latin typeface="Candara" panose="020E0502030303020204" pitchFamily="34" charset="0"/>
                <a:cs typeface="Arial" panose="020B0604020202020204" pitchFamily="34" charset="0"/>
              </a:rPr>
              <a:t>input</a:t>
            </a:r>
            <a:r>
              <a:rPr lang="en-US" dirty="0" err="1"/>
              <a:t>:</a:t>
            </a:r>
            <a:r>
              <a:rPr lang="en-US" sz="2800" b="1" dirty="0" err="1">
                <a:solidFill>
                  <a:srgbClr val="00B0F0"/>
                </a:solidFill>
                <a:latin typeface="Candara" panose="020E0502030303020204" pitchFamily="34" charset="0"/>
                <a:cs typeface="Arial" panose="020B0604020202020204" pitchFamily="34" charset="0"/>
              </a:rPr>
              <a:t>output</a:t>
            </a:r>
            <a:r>
              <a:rPr lang="en-US" dirty="0"/>
              <a:t> strings and the states </a:t>
            </a:r>
          </a:p>
          <a:p>
            <a:r>
              <a:rPr lang="en-US" dirty="0"/>
              <a:t>That’s why we can do dynamic programming</a:t>
            </a:r>
          </a:p>
          <a:p>
            <a:endParaRPr lang="en-US" dirty="0"/>
          </a:p>
        </p:txBody>
      </p:sp>
      <p:grpSp>
        <p:nvGrpSpPr>
          <p:cNvPr id="3" name="Group 2"/>
          <p:cNvGrpSpPr/>
          <p:nvPr/>
        </p:nvGrpSpPr>
        <p:grpSpPr>
          <a:xfrm>
            <a:off x="1297730" y="2395826"/>
            <a:ext cx="6855670" cy="2099974"/>
            <a:chOff x="837391" y="3276600"/>
            <a:chExt cx="6855670" cy="2099974"/>
          </a:xfrm>
        </p:grpSpPr>
        <p:grpSp>
          <p:nvGrpSpPr>
            <p:cNvPr id="41" name="Group 40"/>
            <p:cNvGrpSpPr/>
            <p:nvPr/>
          </p:nvGrpSpPr>
          <p:grpSpPr>
            <a:xfrm>
              <a:off x="837391" y="3276600"/>
              <a:ext cx="6855670" cy="1219200"/>
              <a:chOff x="837391" y="3276600"/>
              <a:chExt cx="6855670" cy="1219200"/>
            </a:xfrm>
          </p:grpSpPr>
          <p:cxnSp>
            <p:nvCxnSpPr>
              <p:cNvPr id="44" name="Straight Arrow Connector 43"/>
              <p:cNvCxnSpPr>
                <a:stCxn id="46" idx="6"/>
                <a:endCxn id="48" idx="2"/>
              </p:cNvCxnSpPr>
              <p:nvPr/>
            </p:nvCxnSpPr>
            <p:spPr>
              <a:xfrm>
                <a:off x="1177360" y="4331677"/>
                <a:ext cx="793238"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7391"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a:off x="1222419" y="3856892"/>
                <a:ext cx="671979" cy="523220"/>
              </a:xfrm>
              <a:prstGeom prst="rect">
                <a:avLst/>
              </a:prstGeom>
            </p:spPr>
            <p:txBody>
              <a:bodyPr wrap="none">
                <a:spAutoFit/>
              </a:bodyPr>
              <a:lstStyle/>
              <a:p>
                <a:r>
                  <a:rPr lang="en-US" altLang="en-US" sz="2800" b="1" dirty="0">
                    <a:solidFill>
                      <a:srgbClr val="FF0000"/>
                    </a:solidFill>
                  </a:rPr>
                  <a:t>b</a:t>
                </a:r>
                <a:r>
                  <a:rPr lang="en-US" altLang="en-US" sz="2800" dirty="0"/>
                  <a:t>:</a:t>
                </a:r>
                <a:r>
                  <a:rPr lang="en-US" altLang="en-US" sz="2800" b="1" dirty="0">
                    <a:solidFill>
                      <a:srgbClr val="00B0F0"/>
                    </a:solidFill>
                  </a:rPr>
                  <a:t>b</a:t>
                </a:r>
                <a:endParaRPr lang="en-US" dirty="0">
                  <a:solidFill>
                    <a:srgbClr val="00B0F0"/>
                  </a:solidFill>
                </a:endParaRPr>
              </a:p>
            </p:txBody>
          </p:sp>
          <p:sp>
            <p:nvSpPr>
              <p:cNvPr id="48" name="Oval 47"/>
              <p:cNvSpPr/>
              <p:nvPr/>
            </p:nvSpPr>
            <p:spPr>
              <a:xfrm>
                <a:off x="1970598"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Arrow Connector 48"/>
              <p:cNvCxnSpPr>
                <a:stCxn id="48" idx="7"/>
              </p:cNvCxnSpPr>
              <p:nvPr/>
            </p:nvCxnSpPr>
            <p:spPr>
              <a:xfrm flipV="1">
                <a:off x="2260780" y="3889902"/>
                <a:ext cx="794203" cy="325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251952" y="3581400"/>
                <a:ext cx="550151" cy="523220"/>
              </a:xfrm>
              <a:prstGeom prst="rect">
                <a:avLst/>
              </a:prstGeom>
            </p:spPr>
            <p:txBody>
              <a:bodyPr wrap="none">
                <a:spAutoFit/>
              </a:bodyPr>
              <a:lstStyle/>
              <a:p>
                <a:r>
                  <a:rPr lang="en-US" altLang="en-US" sz="2800" b="1" dirty="0">
                    <a:solidFill>
                      <a:srgbClr val="FF0000"/>
                    </a:solidFill>
                  </a:rPr>
                  <a:t>r</a:t>
                </a:r>
                <a:r>
                  <a:rPr lang="en-US" altLang="en-US" sz="2800" dirty="0"/>
                  <a:t>:</a:t>
                </a:r>
                <a:r>
                  <a:rPr lang="en-US" altLang="en-US" sz="2800" b="1" dirty="0">
                    <a:solidFill>
                      <a:srgbClr val="00B0F0"/>
                    </a:solidFill>
                  </a:rPr>
                  <a:t>r</a:t>
                </a:r>
                <a:endParaRPr lang="en-US" dirty="0">
                  <a:solidFill>
                    <a:srgbClr val="00B0F0"/>
                  </a:solidFill>
                </a:endParaRPr>
              </a:p>
            </p:txBody>
          </p:sp>
          <p:sp>
            <p:nvSpPr>
              <p:cNvPr id="51" name="Oval 50"/>
              <p:cNvSpPr/>
              <p:nvPr/>
            </p:nvSpPr>
            <p:spPr>
              <a:xfrm>
                <a:off x="3054983"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Arrow Connector 51"/>
              <p:cNvCxnSpPr>
                <a:stCxn id="51" idx="6"/>
                <a:endCxn id="54" idx="2"/>
              </p:cNvCxnSpPr>
              <p:nvPr/>
            </p:nvCxnSpPr>
            <p:spPr>
              <a:xfrm>
                <a:off x="3394952" y="3821723"/>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394952" y="3276600"/>
                <a:ext cx="835486" cy="523220"/>
              </a:xfrm>
              <a:prstGeom prst="rect">
                <a:avLst/>
              </a:prstGeom>
            </p:spPr>
            <p:txBody>
              <a:bodyPr wrap="none">
                <a:spAutoFit/>
              </a:bodyPr>
              <a:lstStyle/>
              <a:p>
                <a:r>
                  <a:rPr lang="en-US" altLang="en-US" sz="2800" b="1" dirty="0" err="1">
                    <a:solidFill>
                      <a:srgbClr val="FF0000"/>
                    </a:solidFill>
                  </a:rPr>
                  <a:t>ea</a:t>
                </a:r>
                <a:r>
                  <a:rPr lang="en-US" altLang="en-US" sz="2800" dirty="0" err="1"/>
                  <a:t>:</a:t>
                </a:r>
                <a:r>
                  <a:rPr lang="en-US" altLang="en-US" sz="2800" b="1" dirty="0" err="1">
                    <a:solidFill>
                      <a:srgbClr val="00B0F0"/>
                    </a:solidFill>
                  </a:rPr>
                  <a:t>o</a:t>
                </a:r>
                <a:endParaRPr lang="en-US" dirty="0">
                  <a:solidFill>
                    <a:srgbClr val="00B0F0"/>
                  </a:solidFill>
                </a:endParaRPr>
              </a:p>
            </p:txBody>
          </p:sp>
          <p:sp>
            <p:nvSpPr>
              <p:cNvPr id="54" name="Oval 53"/>
              <p:cNvSpPr/>
              <p:nvPr/>
            </p:nvSpPr>
            <p:spPr>
              <a:xfrm>
                <a:off x="4327628"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 name="Straight Arrow Connector 54"/>
              <p:cNvCxnSpPr>
                <a:stCxn id="54" idx="6"/>
              </p:cNvCxnSpPr>
              <p:nvPr/>
            </p:nvCxnSpPr>
            <p:spPr>
              <a:xfrm flipV="1">
                <a:off x="4667597" y="3810000"/>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614152" y="3276600"/>
                <a:ext cx="639919" cy="523220"/>
              </a:xfrm>
              <a:prstGeom prst="rect">
                <a:avLst/>
              </a:prstGeom>
            </p:spPr>
            <p:txBody>
              <a:bodyPr wrap="none">
                <a:spAutoFit/>
              </a:bodyPr>
              <a:lstStyle/>
              <a:p>
                <a:r>
                  <a:rPr lang="en-US" altLang="en-US" sz="2800" b="1" dirty="0">
                    <a:solidFill>
                      <a:srgbClr val="FF0000"/>
                    </a:solidFill>
                  </a:rPr>
                  <a:t>k</a:t>
                </a:r>
                <a:r>
                  <a:rPr lang="en-US" altLang="en-US" sz="2800" dirty="0"/>
                  <a:t>:</a:t>
                </a:r>
                <a:r>
                  <a:rPr lang="en-US" altLang="en-US" sz="2800" b="1" dirty="0">
                    <a:solidFill>
                      <a:srgbClr val="00B0F0"/>
                    </a:solidFill>
                  </a:rPr>
                  <a:t>k</a:t>
                </a:r>
                <a:endParaRPr lang="en-US" dirty="0">
                  <a:solidFill>
                    <a:srgbClr val="00B0F0"/>
                  </a:solidFill>
                </a:endParaRPr>
              </a:p>
            </p:txBody>
          </p:sp>
          <p:sp>
            <p:nvSpPr>
              <p:cNvPr id="57" name="Oval 56"/>
              <p:cNvSpPr/>
              <p:nvPr/>
            </p:nvSpPr>
            <p:spPr>
              <a:xfrm>
                <a:off x="5386341" y="3645877"/>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p:cNvCxnSpPr>
                <a:stCxn id="57" idx="6"/>
                <a:endCxn id="60" idx="1"/>
              </p:cNvCxnSpPr>
              <p:nvPr/>
            </p:nvCxnSpPr>
            <p:spPr>
              <a:xfrm>
                <a:off x="5726310" y="3810000"/>
                <a:ext cx="670010" cy="395445"/>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861126" y="3505200"/>
                <a:ext cx="615874" cy="523220"/>
              </a:xfrm>
              <a:prstGeom prst="rect">
                <a:avLst/>
              </a:prstGeom>
            </p:spPr>
            <p:txBody>
              <a:bodyPr wrap="none">
                <a:spAutoFit/>
              </a:bodyPr>
              <a:lstStyle/>
              <a:p>
                <a:r>
                  <a:rPr lang="en-US" altLang="en-US" sz="2800" b="1" dirty="0">
                    <a:solidFill>
                      <a:srgbClr val="FF0000"/>
                    </a:solidFill>
                    <a:sym typeface="Symbol" panose="05050102010706020507" pitchFamily="18" charset="2"/>
                  </a:rPr>
                  <a:t></a:t>
                </a:r>
                <a:r>
                  <a:rPr lang="en-US" altLang="en-US" sz="2800" dirty="0"/>
                  <a:t>:</a:t>
                </a:r>
                <a:r>
                  <a:rPr lang="en-US" altLang="en-US" sz="2800" b="1" dirty="0">
                    <a:solidFill>
                      <a:srgbClr val="00B0F0"/>
                    </a:solidFill>
                  </a:rPr>
                  <a:t>e</a:t>
                </a:r>
                <a:endParaRPr lang="en-US" dirty="0">
                  <a:solidFill>
                    <a:srgbClr val="00B0F0"/>
                  </a:solidFill>
                </a:endParaRPr>
              </a:p>
            </p:txBody>
          </p:sp>
          <p:sp>
            <p:nvSpPr>
              <p:cNvPr id="60" name="Oval 59"/>
              <p:cNvSpPr/>
              <p:nvPr/>
            </p:nvSpPr>
            <p:spPr>
              <a:xfrm>
                <a:off x="6346533" y="415737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a:stCxn id="60" idx="6"/>
                <a:endCxn id="63" idx="2"/>
              </p:cNvCxnSpPr>
              <p:nvPr/>
            </p:nvCxnSpPr>
            <p:spPr>
              <a:xfrm>
                <a:off x="6686502" y="4321497"/>
                <a:ext cx="666590" cy="1018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629400" y="3810000"/>
                <a:ext cx="628698" cy="523220"/>
              </a:xfrm>
              <a:prstGeom prst="rect">
                <a:avLst/>
              </a:prstGeom>
            </p:spPr>
            <p:txBody>
              <a:bodyPr wrap="none">
                <a:spAutoFit/>
              </a:bodyPr>
              <a:lstStyle/>
              <a:p>
                <a:r>
                  <a:rPr lang="en-US" altLang="en-US" sz="2800" b="1" dirty="0">
                    <a:solidFill>
                      <a:srgbClr val="FF0000"/>
                    </a:solidFill>
                    <a:sym typeface="Symbol" panose="05050102010706020507" pitchFamily="18" charset="2"/>
                  </a:rPr>
                  <a:t></a:t>
                </a:r>
                <a:r>
                  <a:rPr lang="en-US" altLang="en-US" sz="2800" dirty="0"/>
                  <a:t>:</a:t>
                </a:r>
                <a:r>
                  <a:rPr lang="en-US" altLang="en-US" sz="2800" b="1" dirty="0">
                    <a:solidFill>
                      <a:srgbClr val="00B0F0"/>
                    </a:solidFill>
                  </a:rPr>
                  <a:t>n</a:t>
                </a:r>
                <a:endParaRPr lang="en-US" dirty="0">
                  <a:solidFill>
                    <a:srgbClr val="00B0F0"/>
                  </a:solidFill>
                </a:endParaRPr>
              </a:p>
            </p:txBody>
          </p:sp>
          <p:sp>
            <p:nvSpPr>
              <p:cNvPr id="63" name="Oval 62"/>
              <p:cNvSpPr/>
              <p:nvPr/>
            </p:nvSpPr>
            <p:spPr>
              <a:xfrm>
                <a:off x="7353092"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64" name="Oval 63"/>
            <p:cNvSpPr/>
            <p:nvPr/>
          </p:nvSpPr>
          <p:spPr>
            <a:xfrm>
              <a:off x="7432431" y="4255073"/>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5" name="Group 64"/>
            <p:cNvGrpSpPr/>
            <p:nvPr/>
          </p:nvGrpSpPr>
          <p:grpSpPr>
            <a:xfrm>
              <a:off x="2196976" y="4419600"/>
              <a:ext cx="4432424" cy="956974"/>
              <a:chOff x="2196976" y="4419600"/>
              <a:chExt cx="4432424" cy="956974"/>
            </a:xfrm>
          </p:grpSpPr>
          <p:grpSp>
            <p:nvGrpSpPr>
              <p:cNvPr id="66" name="Group 65"/>
              <p:cNvGrpSpPr/>
              <p:nvPr/>
            </p:nvGrpSpPr>
            <p:grpSpPr>
              <a:xfrm>
                <a:off x="2196976" y="4419600"/>
                <a:ext cx="4432424" cy="684621"/>
                <a:chOff x="2196976" y="4419600"/>
                <a:chExt cx="4432424" cy="684621"/>
              </a:xfrm>
            </p:grpSpPr>
            <p:cxnSp>
              <p:nvCxnSpPr>
                <p:cNvPr id="69" name="Straight Arrow Connector 68"/>
                <p:cNvCxnSpPr>
                  <a:stCxn id="48" idx="5"/>
                  <a:endCxn id="71" idx="1"/>
                </p:cNvCxnSpPr>
                <p:nvPr/>
              </p:nvCxnSpPr>
              <p:spPr>
                <a:xfrm>
                  <a:off x="2260780" y="4447729"/>
                  <a:ext cx="801838" cy="376317"/>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96976" y="4505980"/>
                  <a:ext cx="575799" cy="523220"/>
                </a:xfrm>
                <a:prstGeom prst="rect">
                  <a:avLst/>
                </a:prstGeom>
              </p:spPr>
              <p:txBody>
                <a:bodyPr wrap="none">
                  <a:spAutoFit/>
                </a:bodyPr>
                <a:lstStyle/>
                <a:p>
                  <a:r>
                    <a:rPr lang="en-US" altLang="en-US" sz="2800" b="1" dirty="0">
                      <a:solidFill>
                        <a:srgbClr val="FF0000"/>
                      </a:solidFill>
                    </a:rPr>
                    <a:t>r</a:t>
                  </a:r>
                  <a:r>
                    <a:rPr lang="en-US" altLang="en-US" sz="2800" dirty="0"/>
                    <a:t>:</a:t>
                  </a:r>
                  <a:r>
                    <a:rPr lang="en-US" altLang="en-US" sz="2800" b="1" dirty="0">
                      <a:solidFill>
                        <a:srgbClr val="00B0F0"/>
                      </a:solidFill>
                      <a:sym typeface="Symbol" panose="05050102010706020507" pitchFamily="18" charset="2"/>
                    </a:rPr>
                    <a:t></a:t>
                  </a:r>
                  <a:endParaRPr lang="en-US" dirty="0">
                    <a:solidFill>
                      <a:srgbClr val="00B0F0"/>
                    </a:solidFill>
                  </a:endParaRPr>
                </a:p>
              </p:txBody>
            </p:sp>
            <p:sp>
              <p:nvSpPr>
                <p:cNvPr id="71" name="Oval 70"/>
                <p:cNvSpPr/>
                <p:nvPr/>
              </p:nvSpPr>
              <p:spPr>
                <a:xfrm>
                  <a:off x="3012831"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2" name="Straight Arrow Connector 71"/>
                <p:cNvCxnSpPr>
                  <a:stCxn id="71" idx="6"/>
                  <a:endCxn id="74" idx="2"/>
                </p:cNvCxnSpPr>
                <p:nvPr/>
              </p:nvCxnSpPr>
              <p:spPr>
                <a:xfrm>
                  <a:off x="3352800" y="4940098"/>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472223" y="4419600"/>
                  <a:ext cx="596638" cy="523220"/>
                </a:xfrm>
                <a:prstGeom prst="rect">
                  <a:avLst/>
                </a:prstGeom>
              </p:spPr>
              <p:txBody>
                <a:bodyPr wrap="none">
                  <a:spAutoFit/>
                </a:bodyPr>
                <a:lstStyle/>
                <a:p>
                  <a:r>
                    <a:rPr lang="en-US" altLang="en-US" sz="2800" b="1" dirty="0">
                      <a:solidFill>
                        <a:srgbClr val="FF0000"/>
                      </a:solidFill>
                    </a:rPr>
                    <a:t>e</a:t>
                  </a:r>
                  <a:r>
                    <a:rPr lang="en-US" altLang="en-US" sz="2800" dirty="0"/>
                    <a:t>:</a:t>
                  </a:r>
                  <a:r>
                    <a:rPr lang="en-US" altLang="en-US" sz="2800" b="1" dirty="0">
                      <a:solidFill>
                        <a:srgbClr val="00B0F0"/>
                      </a:solidFill>
                    </a:rPr>
                    <a:t>r</a:t>
                  </a:r>
                  <a:endParaRPr lang="en-US" dirty="0">
                    <a:solidFill>
                      <a:srgbClr val="00B0F0"/>
                    </a:solidFill>
                  </a:endParaRPr>
                </a:p>
              </p:txBody>
            </p:sp>
            <p:sp>
              <p:nvSpPr>
                <p:cNvPr id="74" name="Oval 73"/>
                <p:cNvSpPr/>
                <p:nvPr/>
              </p:nvSpPr>
              <p:spPr>
                <a:xfrm>
                  <a:off x="4285476"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5" name="Straight Arrow Connector 74"/>
                <p:cNvCxnSpPr>
                  <a:stCxn id="74" idx="6"/>
                  <a:endCxn id="77" idx="2"/>
                </p:cNvCxnSpPr>
                <p:nvPr/>
              </p:nvCxnSpPr>
              <p:spPr>
                <a:xfrm flipV="1">
                  <a:off x="4625445" y="4928375"/>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576317" y="4419600"/>
                  <a:ext cx="833883"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ok</a:t>
                  </a:r>
                  <a:endParaRPr lang="en-US" dirty="0">
                    <a:solidFill>
                      <a:srgbClr val="00B0F0"/>
                    </a:solidFill>
                  </a:endParaRPr>
                </a:p>
              </p:txBody>
            </p:sp>
            <p:sp>
              <p:nvSpPr>
                <p:cNvPr id="77" name="Oval 76"/>
                <p:cNvSpPr/>
                <p:nvPr/>
              </p:nvSpPr>
              <p:spPr>
                <a:xfrm>
                  <a:off x="5386341" y="4764252"/>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a:stCxn id="77" idx="6"/>
                  <a:endCxn id="60" idx="3"/>
                </p:cNvCxnSpPr>
                <p:nvPr/>
              </p:nvCxnSpPr>
              <p:spPr>
                <a:xfrm flipV="1">
                  <a:off x="5726310" y="4437549"/>
                  <a:ext cx="670010" cy="49082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5987878" y="4572000"/>
                  <a:ext cx="641522" cy="523220"/>
                </a:xfrm>
                <a:prstGeom prst="rect">
                  <a:avLst/>
                </a:prstGeom>
              </p:spPr>
              <p:txBody>
                <a:bodyPr wrap="none">
                  <a:spAutoFit/>
                </a:bodyPr>
                <a:lstStyle/>
                <a:p>
                  <a:r>
                    <a:rPr lang="en-US" altLang="en-US" sz="2800" b="1" dirty="0">
                      <a:solidFill>
                        <a:srgbClr val="FF0000"/>
                      </a:solidFill>
                      <a:sym typeface="Symbol" panose="05050102010706020507" pitchFamily="18" charset="2"/>
                    </a:rPr>
                    <a:t>k</a:t>
                  </a:r>
                  <a:r>
                    <a:rPr lang="en-US" altLang="en-US" sz="2800" dirty="0"/>
                    <a:t>:</a:t>
                  </a:r>
                  <a:r>
                    <a:rPr lang="en-US" altLang="en-US" sz="2800" b="1" dirty="0">
                      <a:solidFill>
                        <a:srgbClr val="00B0F0"/>
                      </a:solidFill>
                    </a:rPr>
                    <a:t>e</a:t>
                  </a:r>
                  <a:endParaRPr lang="en-US" dirty="0">
                    <a:solidFill>
                      <a:srgbClr val="00B0F0"/>
                    </a:solidFill>
                  </a:endParaRPr>
                </a:p>
              </p:txBody>
            </p:sp>
          </p:grpSp>
          <p:cxnSp>
            <p:nvCxnSpPr>
              <p:cNvPr id="67" name="Straight Arrow Connector 66"/>
              <p:cNvCxnSpPr>
                <a:stCxn id="74" idx="0"/>
              </p:cNvCxnSpPr>
              <p:nvPr/>
            </p:nvCxnSpPr>
            <p:spPr>
              <a:xfrm flipV="1">
                <a:off x="4455461" y="4495801"/>
                <a:ext cx="164788" cy="28017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74" idx="4"/>
              </p:cNvCxnSpPr>
              <p:nvPr/>
            </p:nvCxnSpPr>
            <p:spPr>
              <a:xfrm>
                <a:off x="4455461" y="5104221"/>
                <a:ext cx="175938" cy="27235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007376" y="3430543"/>
              <a:ext cx="5873477" cy="1250667"/>
              <a:chOff x="1007376" y="3430543"/>
              <a:chExt cx="5873477" cy="1250667"/>
            </a:xfrm>
          </p:grpSpPr>
          <p:cxnSp>
            <p:nvCxnSpPr>
              <p:cNvPr id="81" name="Straight Arrow Connector 80"/>
              <p:cNvCxnSpPr>
                <a:stCxn id="46" idx="0"/>
              </p:cNvCxnSpPr>
              <p:nvPr/>
            </p:nvCxnSpPr>
            <p:spPr>
              <a:xfrm flipV="1">
                <a:off x="1007376" y="3927231"/>
                <a:ext cx="289145" cy="24032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6" idx="4"/>
              </p:cNvCxnSpPr>
              <p:nvPr/>
            </p:nvCxnSpPr>
            <p:spPr>
              <a:xfrm>
                <a:off x="1007376" y="4495800"/>
                <a:ext cx="245636" cy="185410"/>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1" idx="0"/>
              </p:cNvCxnSpPr>
              <p:nvPr/>
            </p:nvCxnSpPr>
            <p:spPr>
              <a:xfrm flipV="1">
                <a:off x="3224968" y="3430543"/>
                <a:ext cx="200649" cy="227057"/>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1" idx="4"/>
              </p:cNvCxnSpPr>
              <p:nvPr/>
            </p:nvCxnSpPr>
            <p:spPr>
              <a:xfrm>
                <a:off x="3224968" y="3985846"/>
                <a:ext cx="278875" cy="20515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0" idx="5"/>
              </p:cNvCxnSpPr>
              <p:nvPr/>
            </p:nvCxnSpPr>
            <p:spPr>
              <a:xfrm>
                <a:off x="6636715" y="4437549"/>
                <a:ext cx="244138" cy="21219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pic>
        <p:nvPicPr>
          <p:cNvPr id="4" name="Picture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72600" y="4489242"/>
            <a:ext cx="929271" cy="1419720"/>
          </a:xfrm>
          <a:prstGeom prst="rect">
            <a:avLst/>
          </a:prstGeom>
        </p:spPr>
      </p:pic>
      <p:pic>
        <p:nvPicPr>
          <p:cNvPr id="58370" name="Picture 2" descr="https://s-media-cache-ak0.pinimg.com/236x/40/90/8e/40908e78940b40e3e27d52d24984d658.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01000" y="274639"/>
            <a:ext cx="1120338" cy="1566574"/>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6712566" y="5070231"/>
            <a:ext cx="1440834" cy="339969"/>
            <a:chOff x="5181600" y="5181600"/>
            <a:chExt cx="1440834" cy="339969"/>
          </a:xfrm>
        </p:grpSpPr>
        <p:sp>
          <p:nvSpPr>
            <p:cNvPr id="99" name="Oval 98"/>
            <p:cNvSpPr/>
            <p:nvPr/>
          </p:nvSpPr>
          <p:spPr>
            <a:xfrm>
              <a:off x="5181600" y="5193323"/>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00" name="Straight Arrow Connector 99"/>
            <p:cNvCxnSpPr>
              <a:stCxn id="99" idx="6"/>
              <a:endCxn id="101" idx="2"/>
            </p:cNvCxnSpPr>
            <p:nvPr/>
          </p:nvCxnSpPr>
          <p:spPr>
            <a:xfrm flipV="1">
              <a:off x="5521569" y="5345723"/>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6282465" y="5181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8936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3"/>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86" grpId="0" animBg="1"/>
      <p:bldP spid="86"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2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utoShape 30"/>
          <p:cNvSpPr>
            <a:spLocks noChangeArrowheads="1"/>
          </p:cNvSpPr>
          <p:nvPr/>
        </p:nvSpPr>
        <p:spPr bwMode="auto">
          <a:xfrm>
            <a:off x="3429000" y="3657600"/>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 name="Title 1"/>
          <p:cNvSpPr>
            <a:spLocks noGrp="1"/>
          </p:cNvSpPr>
          <p:nvPr>
            <p:ph type="title"/>
          </p:nvPr>
        </p:nvSpPr>
        <p:spPr/>
        <p:txBody>
          <a:bodyPr/>
          <a:lstStyle/>
          <a:p>
            <a:r>
              <a:rPr lang="en-US" sz="4000" dirty="0"/>
              <a:t>What’s wrong with FSTs</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17</a:t>
            </a:fld>
            <a:endParaRPr lang="en-US">
              <a:solidFill>
                <a:prstClr val="black">
                  <a:tint val="75000"/>
                </a:prstClr>
              </a:solidFill>
            </a:endParaRPr>
          </a:p>
        </p:txBody>
      </p:sp>
      <p:grpSp>
        <p:nvGrpSpPr>
          <p:cNvPr id="3" name="Group 2"/>
          <p:cNvGrpSpPr/>
          <p:nvPr/>
        </p:nvGrpSpPr>
        <p:grpSpPr>
          <a:xfrm>
            <a:off x="1297730" y="2395826"/>
            <a:ext cx="6855670" cy="2099974"/>
            <a:chOff x="837391" y="3276600"/>
            <a:chExt cx="6855670" cy="2099974"/>
          </a:xfrm>
        </p:grpSpPr>
        <p:grpSp>
          <p:nvGrpSpPr>
            <p:cNvPr id="41" name="Group 40"/>
            <p:cNvGrpSpPr/>
            <p:nvPr/>
          </p:nvGrpSpPr>
          <p:grpSpPr>
            <a:xfrm>
              <a:off x="837391" y="3276600"/>
              <a:ext cx="6855670" cy="1219200"/>
              <a:chOff x="837391" y="3276600"/>
              <a:chExt cx="6855670" cy="1219200"/>
            </a:xfrm>
          </p:grpSpPr>
          <p:cxnSp>
            <p:nvCxnSpPr>
              <p:cNvPr id="44" name="Straight Arrow Connector 43"/>
              <p:cNvCxnSpPr>
                <a:stCxn id="46" idx="6"/>
                <a:endCxn id="48" idx="2"/>
              </p:cNvCxnSpPr>
              <p:nvPr/>
            </p:nvCxnSpPr>
            <p:spPr>
              <a:xfrm>
                <a:off x="1177360" y="4331677"/>
                <a:ext cx="793238"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37391"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ectangle 46"/>
              <p:cNvSpPr/>
              <p:nvPr/>
            </p:nvSpPr>
            <p:spPr>
              <a:xfrm>
                <a:off x="1222419" y="3856892"/>
                <a:ext cx="671979" cy="523220"/>
              </a:xfrm>
              <a:prstGeom prst="rect">
                <a:avLst/>
              </a:prstGeom>
            </p:spPr>
            <p:txBody>
              <a:bodyPr wrap="none">
                <a:spAutoFit/>
              </a:bodyPr>
              <a:lstStyle/>
              <a:p>
                <a:r>
                  <a:rPr lang="en-US" altLang="en-US" sz="2800" b="1" dirty="0">
                    <a:solidFill>
                      <a:srgbClr val="FF0000"/>
                    </a:solidFill>
                  </a:rPr>
                  <a:t>b</a:t>
                </a:r>
                <a:r>
                  <a:rPr lang="en-US" altLang="en-US" sz="2800" dirty="0"/>
                  <a:t>:</a:t>
                </a:r>
                <a:r>
                  <a:rPr lang="en-US" altLang="en-US" sz="2800" b="1" dirty="0">
                    <a:solidFill>
                      <a:srgbClr val="00B0F0"/>
                    </a:solidFill>
                  </a:rPr>
                  <a:t>b</a:t>
                </a:r>
                <a:endParaRPr lang="en-US" dirty="0">
                  <a:solidFill>
                    <a:srgbClr val="00B0F0"/>
                  </a:solidFill>
                </a:endParaRPr>
              </a:p>
            </p:txBody>
          </p:sp>
          <p:sp>
            <p:nvSpPr>
              <p:cNvPr id="48" name="Oval 47"/>
              <p:cNvSpPr/>
              <p:nvPr/>
            </p:nvSpPr>
            <p:spPr>
              <a:xfrm>
                <a:off x="1970598"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Arrow Connector 48"/>
              <p:cNvCxnSpPr>
                <a:stCxn id="48" idx="7"/>
              </p:cNvCxnSpPr>
              <p:nvPr/>
            </p:nvCxnSpPr>
            <p:spPr>
              <a:xfrm flipV="1">
                <a:off x="2260780" y="3889902"/>
                <a:ext cx="794203" cy="325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2251952" y="3581400"/>
                <a:ext cx="550151" cy="523220"/>
              </a:xfrm>
              <a:prstGeom prst="rect">
                <a:avLst/>
              </a:prstGeom>
            </p:spPr>
            <p:txBody>
              <a:bodyPr wrap="none">
                <a:spAutoFit/>
              </a:bodyPr>
              <a:lstStyle/>
              <a:p>
                <a:r>
                  <a:rPr lang="en-US" altLang="en-US" sz="2800" b="1" dirty="0">
                    <a:solidFill>
                      <a:srgbClr val="FF0000"/>
                    </a:solidFill>
                  </a:rPr>
                  <a:t>r</a:t>
                </a:r>
                <a:r>
                  <a:rPr lang="en-US" altLang="en-US" sz="2800" dirty="0"/>
                  <a:t>:</a:t>
                </a:r>
                <a:r>
                  <a:rPr lang="en-US" altLang="en-US" sz="2800" b="1" dirty="0">
                    <a:solidFill>
                      <a:srgbClr val="00B0F0"/>
                    </a:solidFill>
                  </a:rPr>
                  <a:t>r</a:t>
                </a:r>
                <a:endParaRPr lang="en-US" dirty="0">
                  <a:solidFill>
                    <a:srgbClr val="00B0F0"/>
                  </a:solidFill>
                </a:endParaRPr>
              </a:p>
            </p:txBody>
          </p:sp>
          <p:sp>
            <p:nvSpPr>
              <p:cNvPr id="51" name="Oval 50"/>
              <p:cNvSpPr/>
              <p:nvPr/>
            </p:nvSpPr>
            <p:spPr>
              <a:xfrm>
                <a:off x="3054983"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2" name="Straight Arrow Connector 51"/>
              <p:cNvCxnSpPr>
                <a:stCxn id="51" idx="6"/>
                <a:endCxn id="54" idx="2"/>
              </p:cNvCxnSpPr>
              <p:nvPr/>
            </p:nvCxnSpPr>
            <p:spPr>
              <a:xfrm>
                <a:off x="3394952" y="3821723"/>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394952" y="3276600"/>
                <a:ext cx="835486" cy="523220"/>
              </a:xfrm>
              <a:prstGeom prst="rect">
                <a:avLst/>
              </a:prstGeom>
            </p:spPr>
            <p:txBody>
              <a:bodyPr wrap="none">
                <a:spAutoFit/>
              </a:bodyPr>
              <a:lstStyle/>
              <a:p>
                <a:r>
                  <a:rPr lang="en-US" altLang="en-US" sz="2800" b="1" dirty="0" err="1">
                    <a:solidFill>
                      <a:srgbClr val="FF0000"/>
                    </a:solidFill>
                  </a:rPr>
                  <a:t>ea</a:t>
                </a:r>
                <a:r>
                  <a:rPr lang="en-US" altLang="en-US" sz="2800" dirty="0" err="1"/>
                  <a:t>:</a:t>
                </a:r>
                <a:r>
                  <a:rPr lang="en-US" altLang="en-US" sz="2800" b="1" dirty="0" err="1">
                    <a:solidFill>
                      <a:srgbClr val="00B0F0"/>
                    </a:solidFill>
                  </a:rPr>
                  <a:t>o</a:t>
                </a:r>
                <a:endParaRPr lang="en-US" dirty="0">
                  <a:solidFill>
                    <a:srgbClr val="00B0F0"/>
                  </a:solidFill>
                </a:endParaRPr>
              </a:p>
            </p:txBody>
          </p:sp>
          <p:sp>
            <p:nvSpPr>
              <p:cNvPr id="54" name="Oval 53"/>
              <p:cNvSpPr/>
              <p:nvPr/>
            </p:nvSpPr>
            <p:spPr>
              <a:xfrm>
                <a:off x="4327628"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5" name="Straight Arrow Connector 54"/>
              <p:cNvCxnSpPr>
                <a:stCxn id="54" idx="6"/>
              </p:cNvCxnSpPr>
              <p:nvPr/>
            </p:nvCxnSpPr>
            <p:spPr>
              <a:xfrm flipV="1">
                <a:off x="4667597" y="3810000"/>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614152" y="3276600"/>
                <a:ext cx="639919" cy="523220"/>
              </a:xfrm>
              <a:prstGeom prst="rect">
                <a:avLst/>
              </a:prstGeom>
            </p:spPr>
            <p:txBody>
              <a:bodyPr wrap="none">
                <a:spAutoFit/>
              </a:bodyPr>
              <a:lstStyle/>
              <a:p>
                <a:r>
                  <a:rPr lang="en-US" altLang="en-US" sz="2800" b="1" dirty="0">
                    <a:solidFill>
                      <a:srgbClr val="FF0000"/>
                    </a:solidFill>
                  </a:rPr>
                  <a:t>k</a:t>
                </a:r>
                <a:r>
                  <a:rPr lang="en-US" altLang="en-US" sz="2800" dirty="0"/>
                  <a:t>:</a:t>
                </a:r>
                <a:r>
                  <a:rPr lang="en-US" altLang="en-US" sz="2800" b="1" dirty="0">
                    <a:solidFill>
                      <a:srgbClr val="00B0F0"/>
                    </a:solidFill>
                  </a:rPr>
                  <a:t>k</a:t>
                </a:r>
                <a:endParaRPr lang="en-US" dirty="0">
                  <a:solidFill>
                    <a:srgbClr val="00B0F0"/>
                  </a:solidFill>
                </a:endParaRPr>
              </a:p>
            </p:txBody>
          </p:sp>
          <p:sp>
            <p:nvSpPr>
              <p:cNvPr id="57" name="Oval 56"/>
              <p:cNvSpPr/>
              <p:nvPr/>
            </p:nvSpPr>
            <p:spPr>
              <a:xfrm>
                <a:off x="5386341" y="3645877"/>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p:cNvCxnSpPr>
                <a:stCxn id="57" idx="6"/>
                <a:endCxn id="60" idx="1"/>
              </p:cNvCxnSpPr>
              <p:nvPr/>
            </p:nvCxnSpPr>
            <p:spPr>
              <a:xfrm>
                <a:off x="5726310" y="3810000"/>
                <a:ext cx="670010" cy="395445"/>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861126" y="3505200"/>
                <a:ext cx="615874" cy="523220"/>
              </a:xfrm>
              <a:prstGeom prst="rect">
                <a:avLst/>
              </a:prstGeom>
            </p:spPr>
            <p:txBody>
              <a:bodyPr wrap="none">
                <a:spAutoFit/>
              </a:bodyPr>
              <a:lstStyle/>
              <a:p>
                <a:r>
                  <a:rPr lang="en-US" altLang="en-US" sz="2800" b="1" dirty="0">
                    <a:solidFill>
                      <a:srgbClr val="FF0000"/>
                    </a:solidFill>
                    <a:sym typeface="Symbol" panose="05050102010706020507" pitchFamily="18" charset="2"/>
                  </a:rPr>
                  <a:t></a:t>
                </a:r>
                <a:r>
                  <a:rPr lang="en-US" altLang="en-US" sz="2800" dirty="0"/>
                  <a:t>:</a:t>
                </a:r>
                <a:r>
                  <a:rPr lang="en-US" altLang="en-US" sz="2800" b="1" dirty="0">
                    <a:solidFill>
                      <a:srgbClr val="00B0F0"/>
                    </a:solidFill>
                  </a:rPr>
                  <a:t>e</a:t>
                </a:r>
                <a:endParaRPr lang="en-US" dirty="0">
                  <a:solidFill>
                    <a:srgbClr val="00B0F0"/>
                  </a:solidFill>
                </a:endParaRPr>
              </a:p>
            </p:txBody>
          </p:sp>
          <p:sp>
            <p:nvSpPr>
              <p:cNvPr id="60" name="Oval 59"/>
              <p:cNvSpPr/>
              <p:nvPr/>
            </p:nvSpPr>
            <p:spPr>
              <a:xfrm>
                <a:off x="6346533" y="415737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a:stCxn id="60" idx="6"/>
                <a:endCxn id="63" idx="2"/>
              </p:cNvCxnSpPr>
              <p:nvPr/>
            </p:nvCxnSpPr>
            <p:spPr>
              <a:xfrm>
                <a:off x="6686502" y="4321497"/>
                <a:ext cx="666590" cy="1018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629400" y="3810000"/>
                <a:ext cx="628698" cy="523220"/>
              </a:xfrm>
              <a:prstGeom prst="rect">
                <a:avLst/>
              </a:prstGeom>
            </p:spPr>
            <p:txBody>
              <a:bodyPr wrap="none">
                <a:spAutoFit/>
              </a:bodyPr>
              <a:lstStyle/>
              <a:p>
                <a:r>
                  <a:rPr lang="en-US" altLang="en-US" sz="2800" b="1" dirty="0">
                    <a:solidFill>
                      <a:srgbClr val="FF0000"/>
                    </a:solidFill>
                    <a:sym typeface="Symbol" panose="05050102010706020507" pitchFamily="18" charset="2"/>
                  </a:rPr>
                  <a:t></a:t>
                </a:r>
                <a:r>
                  <a:rPr lang="en-US" altLang="en-US" sz="2800" dirty="0"/>
                  <a:t>:</a:t>
                </a:r>
                <a:r>
                  <a:rPr lang="en-US" altLang="en-US" sz="2800" b="1" dirty="0">
                    <a:solidFill>
                      <a:srgbClr val="00B0F0"/>
                    </a:solidFill>
                  </a:rPr>
                  <a:t>n</a:t>
                </a:r>
                <a:endParaRPr lang="en-US" dirty="0">
                  <a:solidFill>
                    <a:srgbClr val="00B0F0"/>
                  </a:solidFill>
                </a:endParaRPr>
              </a:p>
            </p:txBody>
          </p:sp>
          <p:sp>
            <p:nvSpPr>
              <p:cNvPr id="63" name="Oval 62"/>
              <p:cNvSpPr/>
              <p:nvPr/>
            </p:nvSpPr>
            <p:spPr>
              <a:xfrm>
                <a:off x="7353092"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4" name="Oval 63"/>
            <p:cNvSpPr/>
            <p:nvPr/>
          </p:nvSpPr>
          <p:spPr>
            <a:xfrm>
              <a:off x="7432431" y="4255073"/>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5" name="Group 64"/>
            <p:cNvGrpSpPr/>
            <p:nvPr/>
          </p:nvGrpSpPr>
          <p:grpSpPr>
            <a:xfrm>
              <a:off x="2196976" y="4419600"/>
              <a:ext cx="4432424" cy="956974"/>
              <a:chOff x="2196976" y="4419600"/>
              <a:chExt cx="4432424" cy="956974"/>
            </a:xfrm>
          </p:grpSpPr>
          <p:grpSp>
            <p:nvGrpSpPr>
              <p:cNvPr id="66" name="Group 65"/>
              <p:cNvGrpSpPr/>
              <p:nvPr/>
            </p:nvGrpSpPr>
            <p:grpSpPr>
              <a:xfrm>
                <a:off x="2196976" y="4419600"/>
                <a:ext cx="4432424" cy="684621"/>
                <a:chOff x="2196976" y="4419600"/>
                <a:chExt cx="4432424" cy="684621"/>
              </a:xfrm>
            </p:grpSpPr>
            <p:cxnSp>
              <p:nvCxnSpPr>
                <p:cNvPr id="69" name="Straight Arrow Connector 68"/>
                <p:cNvCxnSpPr>
                  <a:stCxn id="48" idx="5"/>
                  <a:endCxn id="71" idx="1"/>
                </p:cNvCxnSpPr>
                <p:nvPr/>
              </p:nvCxnSpPr>
              <p:spPr>
                <a:xfrm>
                  <a:off x="2260780" y="4447729"/>
                  <a:ext cx="801838" cy="376317"/>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196976" y="4505980"/>
                  <a:ext cx="575799" cy="523220"/>
                </a:xfrm>
                <a:prstGeom prst="rect">
                  <a:avLst/>
                </a:prstGeom>
              </p:spPr>
              <p:txBody>
                <a:bodyPr wrap="none">
                  <a:spAutoFit/>
                </a:bodyPr>
                <a:lstStyle/>
                <a:p>
                  <a:r>
                    <a:rPr lang="en-US" altLang="en-US" sz="2800" b="1" dirty="0">
                      <a:solidFill>
                        <a:srgbClr val="FF0000"/>
                      </a:solidFill>
                    </a:rPr>
                    <a:t>r</a:t>
                  </a:r>
                  <a:r>
                    <a:rPr lang="en-US" altLang="en-US" sz="2800" dirty="0"/>
                    <a:t>:</a:t>
                  </a:r>
                  <a:r>
                    <a:rPr lang="en-US" altLang="en-US" sz="2800" b="1" dirty="0">
                      <a:solidFill>
                        <a:srgbClr val="00B0F0"/>
                      </a:solidFill>
                      <a:sym typeface="Symbol" panose="05050102010706020507" pitchFamily="18" charset="2"/>
                    </a:rPr>
                    <a:t></a:t>
                  </a:r>
                  <a:endParaRPr lang="en-US" dirty="0">
                    <a:solidFill>
                      <a:srgbClr val="00B0F0"/>
                    </a:solidFill>
                  </a:endParaRPr>
                </a:p>
              </p:txBody>
            </p:sp>
            <p:sp>
              <p:nvSpPr>
                <p:cNvPr id="71" name="Oval 70"/>
                <p:cNvSpPr/>
                <p:nvPr/>
              </p:nvSpPr>
              <p:spPr>
                <a:xfrm>
                  <a:off x="3012831"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2" name="Straight Arrow Connector 71"/>
                <p:cNvCxnSpPr>
                  <a:stCxn id="71" idx="6"/>
                  <a:endCxn id="74" idx="2"/>
                </p:cNvCxnSpPr>
                <p:nvPr/>
              </p:nvCxnSpPr>
              <p:spPr>
                <a:xfrm>
                  <a:off x="3352800" y="4940098"/>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472223" y="4419600"/>
                  <a:ext cx="596638" cy="523220"/>
                </a:xfrm>
                <a:prstGeom prst="rect">
                  <a:avLst/>
                </a:prstGeom>
              </p:spPr>
              <p:txBody>
                <a:bodyPr wrap="none">
                  <a:spAutoFit/>
                </a:bodyPr>
                <a:lstStyle/>
                <a:p>
                  <a:r>
                    <a:rPr lang="en-US" altLang="en-US" sz="2800" b="1" dirty="0">
                      <a:solidFill>
                        <a:srgbClr val="FF0000"/>
                      </a:solidFill>
                    </a:rPr>
                    <a:t>e</a:t>
                  </a:r>
                  <a:r>
                    <a:rPr lang="en-US" altLang="en-US" sz="2800" dirty="0"/>
                    <a:t>:</a:t>
                  </a:r>
                  <a:r>
                    <a:rPr lang="en-US" altLang="en-US" sz="2800" b="1" dirty="0">
                      <a:solidFill>
                        <a:srgbClr val="00B0F0"/>
                      </a:solidFill>
                    </a:rPr>
                    <a:t>r</a:t>
                  </a:r>
                  <a:endParaRPr lang="en-US" dirty="0">
                    <a:solidFill>
                      <a:srgbClr val="00B0F0"/>
                    </a:solidFill>
                  </a:endParaRPr>
                </a:p>
              </p:txBody>
            </p:sp>
            <p:sp>
              <p:nvSpPr>
                <p:cNvPr id="74" name="Oval 73"/>
                <p:cNvSpPr/>
                <p:nvPr/>
              </p:nvSpPr>
              <p:spPr>
                <a:xfrm>
                  <a:off x="4285476"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5" name="Straight Arrow Connector 74"/>
                <p:cNvCxnSpPr>
                  <a:stCxn id="74" idx="6"/>
                  <a:endCxn id="77" idx="2"/>
                </p:cNvCxnSpPr>
                <p:nvPr/>
              </p:nvCxnSpPr>
              <p:spPr>
                <a:xfrm flipV="1">
                  <a:off x="4625445" y="4928375"/>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576317" y="4419600"/>
                  <a:ext cx="833883"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ok</a:t>
                  </a:r>
                  <a:endParaRPr lang="en-US" dirty="0">
                    <a:solidFill>
                      <a:srgbClr val="00B0F0"/>
                    </a:solidFill>
                  </a:endParaRPr>
                </a:p>
              </p:txBody>
            </p:sp>
            <p:sp>
              <p:nvSpPr>
                <p:cNvPr id="77" name="Oval 76"/>
                <p:cNvSpPr/>
                <p:nvPr/>
              </p:nvSpPr>
              <p:spPr>
                <a:xfrm>
                  <a:off x="5386341" y="4764252"/>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Arrow Connector 77"/>
                <p:cNvCxnSpPr>
                  <a:stCxn id="77" idx="6"/>
                  <a:endCxn id="60" idx="3"/>
                </p:cNvCxnSpPr>
                <p:nvPr/>
              </p:nvCxnSpPr>
              <p:spPr>
                <a:xfrm flipV="1">
                  <a:off x="5726310" y="4437549"/>
                  <a:ext cx="670010" cy="49082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5987878" y="4572000"/>
                  <a:ext cx="641522" cy="523220"/>
                </a:xfrm>
                <a:prstGeom prst="rect">
                  <a:avLst/>
                </a:prstGeom>
              </p:spPr>
              <p:txBody>
                <a:bodyPr wrap="none">
                  <a:spAutoFit/>
                </a:bodyPr>
                <a:lstStyle/>
                <a:p>
                  <a:r>
                    <a:rPr lang="en-US" altLang="en-US" sz="2800" b="1" dirty="0">
                      <a:solidFill>
                        <a:srgbClr val="FF0000"/>
                      </a:solidFill>
                      <a:sym typeface="Symbol" panose="05050102010706020507" pitchFamily="18" charset="2"/>
                    </a:rPr>
                    <a:t>k</a:t>
                  </a:r>
                  <a:r>
                    <a:rPr lang="en-US" altLang="en-US" sz="2800" dirty="0"/>
                    <a:t>:</a:t>
                  </a:r>
                  <a:r>
                    <a:rPr lang="en-US" altLang="en-US" sz="2800" b="1" dirty="0">
                      <a:solidFill>
                        <a:srgbClr val="00B0F0"/>
                      </a:solidFill>
                    </a:rPr>
                    <a:t>e</a:t>
                  </a:r>
                  <a:endParaRPr lang="en-US" dirty="0">
                    <a:solidFill>
                      <a:srgbClr val="00B0F0"/>
                    </a:solidFill>
                  </a:endParaRPr>
                </a:p>
              </p:txBody>
            </p:sp>
          </p:grpSp>
          <p:cxnSp>
            <p:nvCxnSpPr>
              <p:cNvPr id="67" name="Straight Arrow Connector 66"/>
              <p:cNvCxnSpPr>
                <a:stCxn id="74" idx="0"/>
              </p:cNvCxnSpPr>
              <p:nvPr/>
            </p:nvCxnSpPr>
            <p:spPr>
              <a:xfrm flipV="1">
                <a:off x="4455461" y="4495801"/>
                <a:ext cx="164788" cy="28017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74" idx="4"/>
              </p:cNvCxnSpPr>
              <p:nvPr/>
            </p:nvCxnSpPr>
            <p:spPr>
              <a:xfrm>
                <a:off x="4455461" y="5104221"/>
                <a:ext cx="175938" cy="27235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1007376" y="3430543"/>
              <a:ext cx="5873477" cy="1250667"/>
              <a:chOff x="1007376" y="3430543"/>
              <a:chExt cx="5873477" cy="1250667"/>
            </a:xfrm>
          </p:grpSpPr>
          <p:cxnSp>
            <p:nvCxnSpPr>
              <p:cNvPr id="81" name="Straight Arrow Connector 80"/>
              <p:cNvCxnSpPr>
                <a:stCxn id="46" idx="0"/>
              </p:cNvCxnSpPr>
              <p:nvPr/>
            </p:nvCxnSpPr>
            <p:spPr>
              <a:xfrm flipV="1">
                <a:off x="1007376" y="3927231"/>
                <a:ext cx="289145" cy="24032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6" idx="4"/>
              </p:cNvCxnSpPr>
              <p:nvPr/>
            </p:nvCxnSpPr>
            <p:spPr>
              <a:xfrm>
                <a:off x="1007376" y="4495800"/>
                <a:ext cx="245636" cy="185410"/>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1" idx="0"/>
              </p:cNvCxnSpPr>
              <p:nvPr/>
            </p:nvCxnSpPr>
            <p:spPr>
              <a:xfrm flipV="1">
                <a:off x="3224968" y="3430543"/>
                <a:ext cx="200649" cy="227057"/>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1" idx="4"/>
              </p:cNvCxnSpPr>
              <p:nvPr/>
            </p:nvCxnSpPr>
            <p:spPr>
              <a:xfrm>
                <a:off x="3224968" y="3985846"/>
                <a:ext cx="278875" cy="20515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60" idx="5"/>
              </p:cNvCxnSpPr>
              <p:nvPr/>
            </p:nvCxnSpPr>
            <p:spPr>
              <a:xfrm>
                <a:off x="6636715" y="4437549"/>
                <a:ext cx="244138" cy="21219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pic>
        <p:nvPicPr>
          <p:cNvPr id="4" name="Picture 3"/>
          <p:cNvPicPr>
            <a:picLocks noChangeAspect="1"/>
          </p:cNvPicPr>
          <p:nvPr/>
        </p:nvPicPr>
        <p:blipFill>
          <a:blip r:embed="rId3">
            <a:clrChange>
              <a:clrFrom>
                <a:srgbClr val="FCFEFC"/>
              </a:clrFrom>
              <a:clrTo>
                <a:srgbClr val="FCFEFC">
                  <a:alpha val="0"/>
                </a:srgbClr>
              </a:clrTo>
            </a:clrChange>
            <a:extLst>
              <a:ext uri="{28A0092B-C50C-407E-A947-70E740481C1C}">
                <a14:useLocalDpi xmlns:a14="http://schemas.microsoft.com/office/drawing/2010/main" val="0"/>
              </a:ext>
            </a:extLst>
          </a:blip>
          <a:stretch>
            <a:fillRect/>
          </a:stretch>
        </p:blipFill>
        <p:spPr>
          <a:xfrm>
            <a:off x="7620000" y="289345"/>
            <a:ext cx="1504581" cy="2298667"/>
          </a:xfrm>
          <a:prstGeom prst="rect">
            <a:avLst/>
          </a:prstGeom>
        </p:spPr>
      </p:pic>
      <p:sp>
        <p:nvSpPr>
          <p:cNvPr id="87" name="Text Placeholder 3"/>
          <p:cNvSpPr>
            <a:spLocks noGrp="1"/>
          </p:cNvSpPr>
          <p:nvPr>
            <p:ph type="body" sz="half" idx="2"/>
          </p:nvPr>
        </p:nvSpPr>
        <p:spPr>
          <a:xfrm>
            <a:off x="304800" y="1219200"/>
            <a:ext cx="8686800" cy="4708525"/>
          </a:xfrm>
        </p:spPr>
        <p:txBody>
          <a:bodyPr/>
          <a:lstStyle/>
          <a:p>
            <a:r>
              <a:rPr lang="en-US" dirty="0"/>
              <a:t>All dependence on context must be</a:t>
            </a:r>
            <a:br>
              <a:rPr lang="en-US" dirty="0"/>
            </a:br>
            <a:r>
              <a:rPr lang="en-US" dirty="0"/>
              <a:t>captured in the state  </a:t>
            </a:r>
            <a:r>
              <a:rPr lang="en-US" sz="2400" dirty="0"/>
              <a:t>(Markov property)</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dirty="0"/>
              <a:t>Need </a:t>
            </a:r>
            <a:r>
              <a:rPr lang="en-US" u="sng" dirty="0"/>
              <a:t>lots</a:t>
            </a:r>
            <a:r>
              <a:rPr lang="en-US" dirty="0"/>
              <a:t> of states to get the linguistics right</a:t>
            </a:r>
          </a:p>
          <a:p>
            <a:r>
              <a:rPr lang="en-US" dirty="0"/>
              <a:t>Our </a:t>
            </a:r>
            <a:r>
              <a:rPr lang="en-US" u="sng" dirty="0"/>
              <a:t>choice</a:t>
            </a:r>
            <a:r>
              <a:rPr lang="en-US" dirty="0"/>
              <a:t> of states limits the context we can see</a:t>
            </a:r>
          </a:p>
          <a:p>
            <a:r>
              <a:rPr lang="en-US" b="1" dirty="0">
                <a:solidFill>
                  <a:srgbClr val="FF0000"/>
                </a:solidFill>
              </a:rPr>
              <a:t>But does it have to be this way?</a:t>
            </a:r>
          </a:p>
          <a:p>
            <a:endParaRPr lang="en-US" b="1" dirty="0">
              <a:solidFill>
                <a:srgbClr val="FF0000"/>
              </a:solidFill>
            </a:endParaRPr>
          </a:p>
          <a:p>
            <a:endParaRPr lang="en-US" dirty="0"/>
          </a:p>
        </p:txBody>
      </p:sp>
    </p:spTree>
    <p:extLst>
      <p:ext uri="{BB962C8B-B14F-4D97-AF65-F5344CB8AC3E}">
        <p14:creationId xmlns:p14="http://schemas.microsoft.com/office/powerpoint/2010/main" val="40952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What’s wrong with FSTs</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18</a:t>
            </a:fld>
            <a:endParaRPr lang="en-US">
              <a:solidFill>
                <a:prstClr val="black">
                  <a:tint val="75000"/>
                </a:prstClr>
              </a:solidFill>
            </a:endParaRPr>
          </a:p>
        </p:txBody>
      </p:sp>
      <p:sp>
        <p:nvSpPr>
          <p:cNvPr id="87" name="Text Placeholder 3"/>
          <p:cNvSpPr>
            <a:spLocks noGrp="1"/>
          </p:cNvSpPr>
          <p:nvPr>
            <p:ph type="body" sz="half" idx="2"/>
          </p:nvPr>
        </p:nvSpPr>
        <p:spPr>
          <a:xfrm>
            <a:off x="304800" y="1219200"/>
            <a:ext cx="8839200" cy="4708525"/>
          </a:xfrm>
        </p:spPr>
        <p:txBody>
          <a:bodyPr/>
          <a:lstStyle/>
          <a:p>
            <a:r>
              <a:rPr lang="en-US" dirty="0"/>
              <a:t>We haven’t been using the full power.</a:t>
            </a:r>
          </a:p>
          <a:p>
            <a:endParaRPr lang="en-US" dirty="0"/>
          </a:p>
          <a:p>
            <a:endParaRPr lang="en-US" dirty="0"/>
          </a:p>
          <a:p>
            <a:r>
              <a:rPr lang="en-US" dirty="0"/>
              <a:t>The FST community is in love with modularity:</a:t>
            </a:r>
          </a:p>
          <a:p>
            <a:pPr lvl="1"/>
            <a:r>
              <a:rPr lang="en-US" dirty="0"/>
              <a:t>Start with lots of little weighted FST models</a:t>
            </a:r>
          </a:p>
          <a:p>
            <a:pPr lvl="1"/>
            <a:r>
              <a:rPr lang="en-US" dirty="0"/>
              <a:t>Combine them to get bigger ones – closure properties</a:t>
            </a:r>
          </a:p>
          <a:p>
            <a:pPr lvl="1"/>
            <a:r>
              <a:rPr lang="en-US" dirty="0"/>
              <a:t>Few underlying parameters, even if many weighted arcs</a:t>
            </a:r>
          </a:p>
          <a:p>
            <a:pPr lvl="1"/>
            <a:endParaRPr lang="en-US" dirty="0"/>
          </a:p>
          <a:p>
            <a:pPr lvl="1"/>
            <a:r>
              <a:rPr lang="en-US" sz="2800" b="1" dirty="0">
                <a:solidFill>
                  <a:srgbClr val="FF0000"/>
                </a:solidFill>
              </a:rPr>
              <a:t>But we don’t </a:t>
            </a:r>
            <a:r>
              <a:rPr lang="en-US" sz="2800" b="1" i="1" dirty="0">
                <a:solidFill>
                  <a:srgbClr val="FF0000"/>
                </a:solidFill>
              </a:rPr>
              <a:t>have</a:t>
            </a:r>
            <a:r>
              <a:rPr lang="en-US" sz="2800" b="1" dirty="0">
                <a:solidFill>
                  <a:srgbClr val="FF0000"/>
                </a:solidFill>
              </a:rPr>
              <a:t> to tie parameters like this!</a:t>
            </a:r>
          </a:p>
          <a:p>
            <a:pPr lvl="1"/>
            <a:endParaRPr lang="en-US" dirty="0"/>
          </a:p>
        </p:txBody>
      </p:sp>
      <p:pic>
        <p:nvPicPr>
          <p:cNvPr id="6" name="Picture 5"/>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6328" r="14221" b="6250"/>
          <a:stretch/>
        </p:blipFill>
        <p:spPr>
          <a:xfrm>
            <a:off x="7162514" y="271174"/>
            <a:ext cx="1981485" cy="2853026"/>
          </a:xfrm>
          <a:prstGeom prst="rect">
            <a:avLst/>
          </a:prstGeom>
        </p:spPr>
      </p:pic>
    </p:spTree>
    <p:extLst>
      <p:ext uri="{BB962C8B-B14F-4D97-AF65-F5344CB8AC3E}">
        <p14:creationId xmlns:p14="http://schemas.microsoft.com/office/powerpoint/2010/main" val="312769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reeform 221"/>
          <p:cNvSpPr/>
          <p:nvPr/>
        </p:nvSpPr>
        <p:spPr>
          <a:xfrm flipV="1">
            <a:off x="3429000" y="2938292"/>
            <a:ext cx="2014531" cy="719308"/>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4531" h="719308">
                <a:moveTo>
                  <a:pt x="27063" y="426376"/>
                </a:moveTo>
                <a:cubicBezTo>
                  <a:pt x="46113" y="348271"/>
                  <a:pt x="88023" y="266356"/>
                  <a:pt x="152793" y="243496"/>
                </a:cubicBezTo>
                <a:cubicBezTo>
                  <a:pt x="217563" y="220636"/>
                  <a:pt x="320433" y="317791"/>
                  <a:pt x="415683" y="289216"/>
                </a:cubicBezTo>
                <a:cubicBezTo>
                  <a:pt x="510933" y="260641"/>
                  <a:pt x="648093" y="119671"/>
                  <a:pt x="724293" y="72046"/>
                </a:cubicBezTo>
                <a:cubicBezTo>
                  <a:pt x="800493" y="24421"/>
                  <a:pt x="790968" y="11086"/>
                  <a:pt x="872883" y="3466"/>
                </a:cubicBezTo>
                <a:cubicBezTo>
                  <a:pt x="954798" y="-4154"/>
                  <a:pt x="1114818" y="-344"/>
                  <a:pt x="1215783" y="26326"/>
                </a:cubicBezTo>
                <a:cubicBezTo>
                  <a:pt x="1316748" y="52996"/>
                  <a:pt x="1408188" y="121576"/>
                  <a:pt x="1478673" y="163486"/>
                </a:cubicBezTo>
                <a:cubicBezTo>
                  <a:pt x="1549158" y="205396"/>
                  <a:pt x="1562493" y="258736"/>
                  <a:pt x="1638693" y="277786"/>
                </a:cubicBezTo>
                <a:cubicBezTo>
                  <a:pt x="1714893" y="296836"/>
                  <a:pt x="1876818" y="228256"/>
                  <a:pt x="1935873" y="277786"/>
                </a:cubicBezTo>
                <a:cubicBezTo>
                  <a:pt x="1994928" y="327316"/>
                  <a:pt x="2044458" y="510196"/>
                  <a:pt x="1993023" y="574966"/>
                </a:cubicBezTo>
                <a:cubicBezTo>
                  <a:pt x="1941588" y="639736"/>
                  <a:pt x="1720608" y="689266"/>
                  <a:pt x="1627263" y="666406"/>
                </a:cubicBezTo>
                <a:cubicBezTo>
                  <a:pt x="1533918" y="643546"/>
                  <a:pt x="1537728" y="489241"/>
                  <a:pt x="1432953" y="437806"/>
                </a:cubicBezTo>
                <a:cubicBezTo>
                  <a:pt x="1328178" y="386371"/>
                  <a:pt x="1147203" y="357796"/>
                  <a:pt x="998613" y="357796"/>
                </a:cubicBezTo>
                <a:cubicBezTo>
                  <a:pt x="850023" y="357796"/>
                  <a:pt x="636663" y="392086"/>
                  <a:pt x="541413" y="437806"/>
                </a:cubicBezTo>
                <a:cubicBezTo>
                  <a:pt x="446163" y="483526"/>
                  <a:pt x="510933" y="586396"/>
                  <a:pt x="427113" y="632116"/>
                </a:cubicBezTo>
                <a:cubicBezTo>
                  <a:pt x="343293" y="677836"/>
                  <a:pt x="105168" y="740701"/>
                  <a:pt x="38493" y="712126"/>
                </a:cubicBezTo>
                <a:cubicBezTo>
                  <a:pt x="-28182" y="683551"/>
                  <a:pt x="8013" y="504481"/>
                  <a:pt x="27063"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Freeform 218"/>
          <p:cNvSpPr/>
          <p:nvPr/>
        </p:nvSpPr>
        <p:spPr>
          <a:xfrm>
            <a:off x="1911715" y="4706737"/>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Freeform 220"/>
          <p:cNvSpPr/>
          <p:nvPr/>
        </p:nvSpPr>
        <p:spPr>
          <a:xfrm>
            <a:off x="3436227" y="2705444"/>
            <a:ext cx="2014531" cy="719308"/>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4531" h="719308">
                <a:moveTo>
                  <a:pt x="27063" y="426376"/>
                </a:moveTo>
                <a:cubicBezTo>
                  <a:pt x="46113" y="348271"/>
                  <a:pt x="88023" y="266356"/>
                  <a:pt x="152793" y="243496"/>
                </a:cubicBezTo>
                <a:cubicBezTo>
                  <a:pt x="217563" y="220636"/>
                  <a:pt x="320433" y="317791"/>
                  <a:pt x="415683" y="289216"/>
                </a:cubicBezTo>
                <a:cubicBezTo>
                  <a:pt x="510933" y="260641"/>
                  <a:pt x="648093" y="119671"/>
                  <a:pt x="724293" y="72046"/>
                </a:cubicBezTo>
                <a:cubicBezTo>
                  <a:pt x="800493" y="24421"/>
                  <a:pt x="790968" y="11086"/>
                  <a:pt x="872883" y="3466"/>
                </a:cubicBezTo>
                <a:cubicBezTo>
                  <a:pt x="954798" y="-4154"/>
                  <a:pt x="1114818" y="-344"/>
                  <a:pt x="1215783" y="26326"/>
                </a:cubicBezTo>
                <a:cubicBezTo>
                  <a:pt x="1316748" y="52996"/>
                  <a:pt x="1408188" y="121576"/>
                  <a:pt x="1478673" y="163486"/>
                </a:cubicBezTo>
                <a:cubicBezTo>
                  <a:pt x="1549158" y="205396"/>
                  <a:pt x="1562493" y="258736"/>
                  <a:pt x="1638693" y="277786"/>
                </a:cubicBezTo>
                <a:cubicBezTo>
                  <a:pt x="1714893" y="296836"/>
                  <a:pt x="1876818" y="228256"/>
                  <a:pt x="1935873" y="277786"/>
                </a:cubicBezTo>
                <a:cubicBezTo>
                  <a:pt x="1994928" y="327316"/>
                  <a:pt x="2044458" y="510196"/>
                  <a:pt x="1993023" y="574966"/>
                </a:cubicBezTo>
                <a:cubicBezTo>
                  <a:pt x="1941588" y="639736"/>
                  <a:pt x="1720608" y="689266"/>
                  <a:pt x="1627263" y="666406"/>
                </a:cubicBezTo>
                <a:cubicBezTo>
                  <a:pt x="1533918" y="643546"/>
                  <a:pt x="1537728" y="489241"/>
                  <a:pt x="1432953" y="437806"/>
                </a:cubicBezTo>
                <a:cubicBezTo>
                  <a:pt x="1328178" y="386371"/>
                  <a:pt x="1147203" y="357796"/>
                  <a:pt x="998613" y="357796"/>
                </a:cubicBezTo>
                <a:cubicBezTo>
                  <a:pt x="850023" y="357796"/>
                  <a:pt x="636663" y="392086"/>
                  <a:pt x="541413" y="437806"/>
                </a:cubicBezTo>
                <a:cubicBezTo>
                  <a:pt x="446163" y="483526"/>
                  <a:pt x="510933" y="586396"/>
                  <a:pt x="427113" y="632116"/>
                </a:cubicBezTo>
                <a:cubicBezTo>
                  <a:pt x="343293" y="677836"/>
                  <a:pt x="105168" y="740701"/>
                  <a:pt x="38493" y="712126"/>
                </a:cubicBezTo>
                <a:cubicBezTo>
                  <a:pt x="-28182" y="683551"/>
                  <a:pt x="8013" y="504481"/>
                  <a:pt x="27063"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z="4000" dirty="0"/>
              <a:t>Find all paths turning given </a:t>
            </a:r>
            <a:r>
              <a:rPr kumimoji="1" lang="en-US" sz="3200" b="1" dirty="0">
                <a:solidFill>
                  <a:srgbClr val="FF0000"/>
                </a:solidFill>
                <a:latin typeface="Tahoma" panose="020B0604030504040204" pitchFamily="34" charset="0"/>
                <a:cs typeface="Arial" panose="020B0604020202020204" pitchFamily="34" charset="0"/>
              </a:rPr>
              <a:t>x </a:t>
            </a:r>
            <a:r>
              <a:rPr lang="en-US" sz="4000" dirty="0"/>
              <a:t>into </a:t>
            </a:r>
            <a:r>
              <a:rPr lang="en-US" sz="4000" u="sng" dirty="0"/>
              <a:t>any</a:t>
            </a:r>
            <a:r>
              <a:rPr lang="en-US" sz="4000" dirty="0"/>
              <a:t> </a:t>
            </a:r>
            <a:r>
              <a:rPr lang="en-US" sz="3200" b="1" dirty="0">
                <a:solidFill>
                  <a:srgbClr val="3399FF"/>
                </a:solidFill>
                <a:latin typeface="Tahoma" panose="020B0604030504040204" pitchFamily="34" charset="0"/>
                <a:ea typeface="Tahoma" panose="020B0604030504040204" pitchFamily="34" charset="0"/>
                <a:cs typeface="Tahoma" panose="020B0604030504040204" pitchFamily="34" charset="0"/>
              </a:rPr>
              <a:t>y</a:t>
            </a:r>
            <a:endParaRPr lang="en-US" sz="4000" dirty="0"/>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19</a:t>
            </a:fld>
            <a:endParaRPr lang="en-US">
              <a:solidFill>
                <a:prstClr val="black">
                  <a:tint val="75000"/>
                </a:prstClr>
              </a:solidFill>
            </a:endParaRPr>
          </a:p>
        </p:txBody>
      </p:sp>
      <p:grpSp>
        <p:nvGrpSpPr>
          <p:cNvPr id="197" name="Group 196"/>
          <p:cNvGrpSpPr/>
          <p:nvPr/>
        </p:nvGrpSpPr>
        <p:grpSpPr>
          <a:xfrm>
            <a:off x="838200" y="2202359"/>
            <a:ext cx="457200" cy="2492655"/>
            <a:chOff x="838200" y="2202359"/>
            <a:chExt cx="457200" cy="2492655"/>
          </a:xfrm>
        </p:grpSpPr>
        <p:sp>
          <p:nvSpPr>
            <p:cNvPr id="189" name="Down Arrow 188"/>
            <p:cNvSpPr/>
            <p:nvPr/>
          </p:nvSpPr>
          <p:spPr>
            <a:xfrm>
              <a:off x="838200" y="3550920"/>
              <a:ext cx="457200" cy="11440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884710" y="2202359"/>
              <a:ext cx="410690" cy="769441"/>
            </a:xfrm>
            <a:prstGeom prst="rect">
              <a:avLst/>
            </a:prstGeom>
            <a:noFill/>
          </p:spPr>
          <p:txBody>
            <a:bodyPr wrap="none" rtlCol="0">
              <a:spAutoFit/>
            </a:bodyPr>
            <a:lstStyle/>
            <a:p>
              <a:r>
                <a:rPr lang="en-US" sz="4400" dirty="0">
                  <a:sym typeface="Symbol" panose="05050102010706020507" pitchFamily="18" charset="2"/>
                </a:rPr>
                <a:t></a:t>
              </a:r>
              <a:endParaRPr lang="en-US" sz="4400" dirty="0"/>
            </a:p>
          </p:txBody>
        </p:sp>
      </p:grpSp>
      <p:grpSp>
        <p:nvGrpSpPr>
          <p:cNvPr id="193" name="Group 192"/>
          <p:cNvGrpSpPr/>
          <p:nvPr/>
        </p:nvGrpSpPr>
        <p:grpSpPr>
          <a:xfrm>
            <a:off x="6019800" y="1828800"/>
            <a:ext cx="2819400" cy="2062156"/>
            <a:chOff x="6019800" y="2029784"/>
            <a:chExt cx="2819400" cy="2062156"/>
          </a:xfrm>
        </p:grpSpPr>
        <p:pic>
          <p:nvPicPr>
            <p:cNvPr id="191" name="Picture 190"/>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6328" r="14221" b="7277"/>
            <a:stretch/>
          </p:blipFill>
          <p:spPr>
            <a:xfrm>
              <a:off x="7391114" y="2029784"/>
              <a:ext cx="1448086" cy="2062156"/>
            </a:xfrm>
            <a:prstGeom prst="rect">
              <a:avLst/>
            </a:prstGeom>
          </p:spPr>
        </p:pic>
        <p:sp>
          <p:nvSpPr>
            <p:cNvPr id="192" name="TextBox 191"/>
            <p:cNvSpPr txBox="1"/>
            <p:nvPr/>
          </p:nvSpPr>
          <p:spPr>
            <a:xfrm>
              <a:off x="6019800" y="2667000"/>
              <a:ext cx="1285929" cy="1200329"/>
            </a:xfrm>
            <a:prstGeom prst="rect">
              <a:avLst/>
            </a:prstGeom>
            <a:noFill/>
          </p:spPr>
          <p:txBody>
            <a:bodyPr wrap="none" rtlCol="0">
              <a:spAutoFit/>
            </a:bodyPr>
            <a:lstStyle/>
            <a:p>
              <a:r>
                <a:rPr lang="en-US" sz="2400" dirty="0">
                  <a:solidFill>
                    <a:schemeClr val="accent5">
                      <a:lumMod val="50000"/>
                    </a:schemeClr>
                  </a:solidFill>
                </a:rPr>
                <a:t>define </a:t>
              </a:r>
              <a:br>
                <a:rPr lang="en-US" sz="2400" dirty="0">
                  <a:solidFill>
                    <a:schemeClr val="accent5">
                      <a:lumMod val="50000"/>
                    </a:schemeClr>
                  </a:solidFill>
                </a:rPr>
              </a:br>
              <a:r>
                <a:rPr lang="en-US" sz="2400" dirty="0">
                  <a:solidFill>
                    <a:schemeClr val="accent5">
                      <a:lumMod val="50000"/>
                    </a:schemeClr>
                  </a:solidFill>
                </a:rPr>
                <a:t>weights </a:t>
              </a:r>
              <a:br>
                <a:rPr lang="en-US" sz="2400" dirty="0">
                  <a:solidFill>
                    <a:schemeClr val="accent5">
                      <a:lumMod val="50000"/>
                    </a:schemeClr>
                  </a:solidFill>
                </a:rPr>
              </a:br>
              <a:r>
                <a:rPr lang="en-US" sz="2400" dirty="0">
                  <a:solidFill>
                    <a:schemeClr val="accent5">
                      <a:lumMod val="50000"/>
                    </a:schemeClr>
                  </a:solidFill>
                </a:rPr>
                <a:t>at F</a:t>
              </a:r>
            </a:p>
          </p:txBody>
        </p:sp>
      </p:grpSp>
      <p:sp>
        <p:nvSpPr>
          <p:cNvPr id="206" name="TextBox 205"/>
          <p:cNvSpPr txBox="1"/>
          <p:nvPr/>
        </p:nvSpPr>
        <p:spPr>
          <a:xfrm>
            <a:off x="1600200" y="5634335"/>
            <a:ext cx="7010400" cy="461665"/>
          </a:xfrm>
          <a:prstGeom prst="rect">
            <a:avLst/>
          </a:prstGeom>
          <a:noFill/>
        </p:spPr>
        <p:txBody>
          <a:bodyPr wrap="square" rtlCol="0">
            <a:spAutoFit/>
          </a:bodyPr>
          <a:lstStyle/>
          <a:p>
            <a:pPr>
              <a:spcBef>
                <a:spcPts val="0"/>
              </a:spcBef>
            </a:pPr>
            <a:r>
              <a:rPr lang="en-US" sz="2400" dirty="0">
                <a:solidFill>
                  <a:schemeClr val="accent5">
                    <a:lumMod val="50000"/>
                  </a:schemeClr>
                </a:solidFill>
              </a:rPr>
              <a:t>G simply inherits F’s weights – note tied parameters</a:t>
            </a:r>
          </a:p>
        </p:txBody>
      </p:sp>
      <p:grpSp>
        <p:nvGrpSpPr>
          <p:cNvPr id="220" name="Group 219"/>
          <p:cNvGrpSpPr/>
          <p:nvPr/>
        </p:nvGrpSpPr>
        <p:grpSpPr>
          <a:xfrm>
            <a:off x="76200" y="2236470"/>
            <a:ext cx="5257800" cy="1878330"/>
            <a:chOff x="76200" y="2236470"/>
            <a:chExt cx="5257800" cy="1878330"/>
          </a:xfrm>
        </p:grpSpPr>
        <p:sp>
          <p:nvSpPr>
            <p:cNvPr id="60" name="Arc 59"/>
            <p:cNvSpPr/>
            <p:nvPr/>
          </p:nvSpPr>
          <p:spPr>
            <a:xfrm>
              <a:off x="3788408" y="2964766"/>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a:off x="3684501" y="2664284"/>
              <a:ext cx="1531401"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a:off x="4104428" y="223647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64" name="Rectangle 63"/>
            <p:cNvSpPr/>
            <p:nvPr/>
          </p:nvSpPr>
          <p:spPr>
            <a:xfrm>
              <a:off x="4123664" y="256032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67" name="Arc 66"/>
            <p:cNvSpPr/>
            <p:nvPr/>
          </p:nvSpPr>
          <p:spPr>
            <a:xfrm flipH="1" flipV="1">
              <a:off x="3785854" y="2876550"/>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p:cNvSpPr/>
            <p:nvPr/>
          </p:nvSpPr>
          <p:spPr>
            <a:xfrm flipH="1" flipV="1">
              <a:off x="3681947" y="2800350"/>
              <a:ext cx="1531401"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ectangle 68"/>
            <p:cNvSpPr/>
            <p:nvPr/>
          </p:nvSpPr>
          <p:spPr>
            <a:xfrm>
              <a:off x="4101874" y="359158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70" name="Rectangle 69"/>
            <p:cNvSpPr/>
            <p:nvPr/>
          </p:nvSpPr>
          <p:spPr>
            <a:xfrm>
              <a:off x="4121110" y="326773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71" name="TextBox 70"/>
            <p:cNvSpPr txBox="1"/>
            <p:nvPr/>
          </p:nvSpPr>
          <p:spPr>
            <a:xfrm>
              <a:off x="76200" y="2844225"/>
              <a:ext cx="3286477" cy="584775"/>
            </a:xfrm>
            <a:prstGeom prst="rect">
              <a:avLst/>
            </a:prstGeom>
            <a:noFill/>
          </p:spPr>
          <p:txBody>
            <a:bodyPr wrap="none" rtlCol="0">
              <a:spAutoFit/>
            </a:bodyPr>
            <a:lstStyle/>
            <a:p>
              <a:pPr algn="r"/>
              <a:r>
                <a:rPr lang="en-US" sz="3200" dirty="0">
                  <a:solidFill>
                    <a:srgbClr val="7030A0"/>
                  </a:solidFill>
                </a:rPr>
                <a:t>hand-built FST </a:t>
              </a:r>
              <a:r>
                <a:rPr lang="en-US" sz="3200" b="1" dirty="0">
                  <a:solidFill>
                    <a:srgbClr val="7030A0"/>
                  </a:solidFill>
                </a:rPr>
                <a:t>F </a:t>
              </a:r>
              <a:r>
                <a:rPr lang="en-US" sz="3200" dirty="0">
                  <a:solidFill>
                    <a:srgbClr val="7030A0"/>
                  </a:solidFill>
                </a:rPr>
                <a:t>=</a:t>
              </a:r>
            </a:p>
          </p:txBody>
        </p:sp>
        <p:sp>
          <p:nvSpPr>
            <p:cNvPr id="209" name="Oval 208"/>
            <p:cNvSpPr/>
            <p:nvPr/>
          </p:nvSpPr>
          <p:spPr>
            <a:xfrm>
              <a:off x="3546231" y="3024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E</a:t>
              </a:r>
            </a:p>
          </p:txBody>
        </p:sp>
        <p:sp>
          <p:nvSpPr>
            <p:cNvPr id="210" name="Oval 209"/>
            <p:cNvSpPr/>
            <p:nvPr/>
          </p:nvSpPr>
          <p:spPr>
            <a:xfrm>
              <a:off x="4994031" y="3024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D</a:t>
              </a:r>
            </a:p>
          </p:txBody>
        </p:sp>
      </p:grpSp>
      <p:sp>
        <p:nvSpPr>
          <p:cNvPr id="217" name="Rectangle 216"/>
          <p:cNvSpPr/>
          <p:nvPr/>
        </p:nvSpPr>
        <p:spPr>
          <a:xfrm>
            <a:off x="5168233" y="3867090"/>
            <a:ext cx="3975767" cy="400110"/>
          </a:xfrm>
          <a:prstGeom prst="rect">
            <a:avLst/>
          </a:prstGeom>
        </p:spPr>
        <p:txBody>
          <a:bodyPr wrap="none">
            <a:spAutoFit/>
          </a:bodyPr>
          <a:lstStyle/>
          <a:p>
            <a:pPr>
              <a:spcBef>
                <a:spcPts val="0"/>
              </a:spcBef>
            </a:pPr>
            <a:r>
              <a:rPr lang="en-US" dirty="0">
                <a:solidFill>
                  <a:schemeClr val="accent5">
                    <a:lumMod val="50000"/>
                  </a:schemeClr>
                </a:solidFill>
              </a:rPr>
              <a:t>so F specifies the full model p(</a:t>
            </a:r>
            <a:r>
              <a:rPr lang="en-US" b="1" dirty="0">
                <a:solidFill>
                  <a:srgbClr val="00B0F0"/>
                </a:solidFill>
              </a:rPr>
              <a:t>y</a:t>
            </a:r>
            <a:r>
              <a:rPr lang="en-US" dirty="0">
                <a:solidFill>
                  <a:schemeClr val="accent5">
                    <a:lumMod val="50000"/>
                  </a:schemeClr>
                </a:solidFill>
              </a:rPr>
              <a:t> | </a:t>
            </a:r>
            <a:r>
              <a:rPr lang="en-US" b="1" dirty="0">
                <a:solidFill>
                  <a:srgbClr val="FF0000"/>
                </a:solidFill>
              </a:rPr>
              <a:t>x</a:t>
            </a:r>
            <a:r>
              <a:rPr lang="en-US" dirty="0">
                <a:solidFill>
                  <a:schemeClr val="accent5">
                    <a:lumMod val="50000"/>
                  </a:schemeClr>
                </a:solidFill>
              </a:rPr>
              <a:t>)</a:t>
            </a:r>
          </a:p>
        </p:txBody>
      </p:sp>
      <p:sp>
        <p:nvSpPr>
          <p:cNvPr id="223" name="Freeform 222"/>
          <p:cNvSpPr/>
          <p:nvPr/>
        </p:nvSpPr>
        <p:spPr>
          <a:xfrm>
            <a:off x="3164113" y="472440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223"/>
          <p:cNvSpPr/>
          <p:nvPr/>
        </p:nvSpPr>
        <p:spPr>
          <a:xfrm>
            <a:off x="4343400" y="472440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224"/>
          <p:cNvSpPr/>
          <p:nvPr/>
        </p:nvSpPr>
        <p:spPr>
          <a:xfrm>
            <a:off x="5638800" y="472440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AutoShape 30"/>
          <p:cNvSpPr>
            <a:spLocks noChangeArrowheads="1"/>
          </p:cNvSpPr>
          <p:nvPr/>
        </p:nvSpPr>
        <p:spPr bwMode="auto">
          <a:xfrm>
            <a:off x="1875020" y="1447800"/>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27" name="AutoShape 30"/>
          <p:cNvSpPr>
            <a:spLocks noChangeArrowheads="1"/>
          </p:cNvSpPr>
          <p:nvPr/>
        </p:nvSpPr>
        <p:spPr bwMode="auto">
          <a:xfrm>
            <a:off x="3036126" y="1447800"/>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28" name="AutoShape 30"/>
          <p:cNvSpPr>
            <a:spLocks noChangeArrowheads="1"/>
          </p:cNvSpPr>
          <p:nvPr/>
        </p:nvSpPr>
        <p:spPr bwMode="auto">
          <a:xfrm>
            <a:off x="4102926" y="1447800"/>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29" name="AutoShape 30"/>
          <p:cNvSpPr>
            <a:spLocks noChangeArrowheads="1"/>
          </p:cNvSpPr>
          <p:nvPr/>
        </p:nvSpPr>
        <p:spPr bwMode="auto">
          <a:xfrm>
            <a:off x="5169726" y="1447800"/>
            <a:ext cx="1612074" cy="582613"/>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grpSp>
        <p:nvGrpSpPr>
          <p:cNvPr id="218" name="Group 217"/>
          <p:cNvGrpSpPr/>
          <p:nvPr/>
        </p:nvGrpSpPr>
        <p:grpSpPr>
          <a:xfrm>
            <a:off x="44999" y="4267200"/>
            <a:ext cx="7360711" cy="1314450"/>
            <a:chOff x="44999" y="4267200"/>
            <a:chExt cx="7360711" cy="1314450"/>
          </a:xfrm>
        </p:grpSpPr>
        <p:sp>
          <p:nvSpPr>
            <p:cNvPr id="125" name="Arc 124"/>
            <p:cNvSpPr/>
            <p:nvPr/>
          </p:nvSpPr>
          <p:spPr>
            <a:xfrm>
              <a:off x="2308942"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a:off x="2205035"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Rectangle 126"/>
            <p:cNvSpPr/>
            <p:nvPr/>
          </p:nvSpPr>
          <p:spPr>
            <a:xfrm>
              <a:off x="2474662"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28" name="Rectangle 127"/>
            <p:cNvSpPr/>
            <p:nvPr/>
          </p:nvSpPr>
          <p:spPr>
            <a:xfrm>
              <a:off x="2493898"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67" name="Arc 166"/>
            <p:cNvSpPr/>
            <p:nvPr/>
          </p:nvSpPr>
          <p:spPr>
            <a:xfrm>
              <a:off x="3532907"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Arc 167"/>
            <p:cNvSpPr/>
            <p:nvPr/>
          </p:nvSpPr>
          <p:spPr>
            <a:xfrm>
              <a:off x="3429000"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Rectangle 168"/>
            <p:cNvSpPr/>
            <p:nvPr/>
          </p:nvSpPr>
          <p:spPr>
            <a:xfrm>
              <a:off x="3698627"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70" name="Rectangle 169"/>
            <p:cNvSpPr/>
            <p:nvPr/>
          </p:nvSpPr>
          <p:spPr>
            <a:xfrm>
              <a:off x="3717863"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75" name="Arc 174"/>
            <p:cNvSpPr/>
            <p:nvPr/>
          </p:nvSpPr>
          <p:spPr>
            <a:xfrm>
              <a:off x="4788373"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Arc 175"/>
            <p:cNvSpPr/>
            <p:nvPr/>
          </p:nvSpPr>
          <p:spPr>
            <a:xfrm>
              <a:off x="4684466"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Rectangle 176"/>
            <p:cNvSpPr/>
            <p:nvPr/>
          </p:nvSpPr>
          <p:spPr>
            <a:xfrm>
              <a:off x="4954093"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78" name="Rectangle 177"/>
            <p:cNvSpPr/>
            <p:nvPr/>
          </p:nvSpPr>
          <p:spPr>
            <a:xfrm>
              <a:off x="4973329"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88" name="Oval 187"/>
            <p:cNvSpPr/>
            <p:nvPr/>
          </p:nvSpPr>
          <p:spPr>
            <a:xfrm>
              <a:off x="7094504" y="5132228"/>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a:off x="6047507"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Arc 183"/>
            <p:cNvSpPr/>
            <p:nvPr/>
          </p:nvSpPr>
          <p:spPr>
            <a:xfrm>
              <a:off x="5943600"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Rectangle 184"/>
            <p:cNvSpPr/>
            <p:nvPr/>
          </p:nvSpPr>
          <p:spPr>
            <a:xfrm>
              <a:off x="6213227"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86" name="Rectangle 185"/>
            <p:cNvSpPr/>
            <p:nvPr/>
          </p:nvSpPr>
          <p:spPr>
            <a:xfrm>
              <a:off x="6232463"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211" name="Oval 210"/>
            <p:cNvSpPr/>
            <p:nvPr/>
          </p:nvSpPr>
          <p:spPr>
            <a:xfrm>
              <a:off x="7010400" y="5029200"/>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4E</a:t>
              </a:r>
            </a:p>
          </p:txBody>
        </p:sp>
        <p:sp>
          <p:nvSpPr>
            <p:cNvPr id="212" name="Oval 211"/>
            <p:cNvSpPr/>
            <p:nvPr/>
          </p:nvSpPr>
          <p:spPr>
            <a:xfrm>
              <a:off x="5710782" y="5044851"/>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normAutofit fontScale="92500" lnSpcReduction="10000"/>
            </a:bodyPr>
            <a:lstStyle/>
            <a:p>
              <a:pPr algn="ctr"/>
              <a:r>
                <a:rPr lang="en-US" dirty="0">
                  <a:solidFill>
                    <a:schemeClr val="bg1"/>
                  </a:solidFill>
                </a:rPr>
                <a:t>3D</a:t>
              </a:r>
            </a:p>
          </p:txBody>
        </p:sp>
        <p:sp>
          <p:nvSpPr>
            <p:cNvPr id="213" name="Oval 212"/>
            <p:cNvSpPr/>
            <p:nvPr/>
          </p:nvSpPr>
          <p:spPr>
            <a:xfrm>
              <a:off x="4463968" y="5054271"/>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2E</a:t>
              </a:r>
            </a:p>
          </p:txBody>
        </p:sp>
        <p:sp>
          <p:nvSpPr>
            <p:cNvPr id="214" name="Oval 213"/>
            <p:cNvSpPr/>
            <p:nvPr/>
          </p:nvSpPr>
          <p:spPr>
            <a:xfrm>
              <a:off x="3208502" y="5044850"/>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1D</a:t>
              </a:r>
            </a:p>
          </p:txBody>
        </p:sp>
        <p:sp>
          <p:nvSpPr>
            <p:cNvPr id="215" name="Oval 214"/>
            <p:cNvSpPr/>
            <p:nvPr/>
          </p:nvSpPr>
          <p:spPr>
            <a:xfrm>
              <a:off x="1972207" y="5044850"/>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0E</a:t>
              </a:r>
            </a:p>
          </p:txBody>
        </p:sp>
        <p:sp>
          <p:nvSpPr>
            <p:cNvPr id="103" name="Rectangle 102"/>
            <p:cNvSpPr/>
            <p:nvPr/>
          </p:nvSpPr>
          <p:spPr>
            <a:xfrm>
              <a:off x="44999" y="4920675"/>
              <a:ext cx="1797287" cy="584775"/>
            </a:xfrm>
            <a:prstGeom prst="rect">
              <a:avLst/>
            </a:prstGeom>
          </p:spPr>
          <p:txBody>
            <a:bodyPr wrap="none">
              <a:spAutoFit/>
            </a:bodyPr>
            <a:lstStyle/>
            <a:p>
              <a:pPr lvl="0" algn="r">
                <a:buClr>
                  <a:srgbClr val="CC9900"/>
                </a:buClr>
              </a:pPr>
              <a:r>
                <a:rPr lang="en-US" sz="3200" dirty="0">
                  <a:solidFill>
                    <a:srgbClr val="00B0F0"/>
                  </a:solidFill>
                </a:rPr>
                <a:t>paths </a:t>
              </a:r>
              <a:r>
                <a:rPr lang="en-US" sz="3200" b="1" dirty="0">
                  <a:solidFill>
                    <a:srgbClr val="00B0F0"/>
                  </a:solidFill>
                </a:rPr>
                <a:t>G</a:t>
              </a:r>
              <a:r>
                <a:rPr lang="en-US" sz="3200" dirty="0">
                  <a:solidFill>
                    <a:srgbClr val="00B0F0"/>
                  </a:solidFill>
                </a:rPr>
                <a:t> =</a:t>
              </a:r>
              <a:endParaRPr lang="en-US" sz="3200" b="1" dirty="0">
                <a:solidFill>
                  <a:srgbClr val="00B0F0"/>
                </a:solidFill>
              </a:endParaRPr>
            </a:p>
          </p:txBody>
        </p:sp>
      </p:grpSp>
      <p:grpSp>
        <p:nvGrpSpPr>
          <p:cNvPr id="194" name="Group 193"/>
          <p:cNvGrpSpPr/>
          <p:nvPr/>
        </p:nvGrpSpPr>
        <p:grpSpPr>
          <a:xfrm>
            <a:off x="152400" y="1271954"/>
            <a:ext cx="6553200" cy="760621"/>
            <a:chOff x="152400" y="1271954"/>
            <a:chExt cx="6553200" cy="760621"/>
          </a:xfrm>
        </p:grpSpPr>
        <p:sp>
          <p:nvSpPr>
            <p:cNvPr id="74" name="Oval 73"/>
            <p:cNvSpPr/>
            <p:nvPr/>
          </p:nvSpPr>
          <p:spPr>
            <a:xfrm>
              <a:off x="1981200" y="1611923"/>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0</a:t>
              </a:r>
            </a:p>
          </p:txBody>
        </p:sp>
        <p:cxnSp>
          <p:nvCxnSpPr>
            <p:cNvPr id="75" name="Straight Arrow Connector 74"/>
            <p:cNvCxnSpPr>
              <a:stCxn id="74" idx="6"/>
              <a:endCxn id="76" idx="2"/>
            </p:cNvCxnSpPr>
            <p:nvPr/>
          </p:nvCxnSpPr>
          <p:spPr>
            <a:xfrm flipV="1">
              <a:off x="2321169" y="1764323"/>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082065" y="16002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1</a:t>
              </a:r>
            </a:p>
          </p:txBody>
        </p:sp>
        <p:sp>
          <p:nvSpPr>
            <p:cNvPr id="77" name="Rectangle 76"/>
            <p:cNvSpPr/>
            <p:nvPr/>
          </p:nvSpPr>
          <p:spPr>
            <a:xfrm>
              <a:off x="2514600" y="1295400"/>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79" name="Straight Arrow Connector 78"/>
            <p:cNvCxnSpPr>
              <a:endCxn id="80" idx="2"/>
            </p:cNvCxnSpPr>
            <p:nvPr/>
          </p:nvCxnSpPr>
          <p:spPr>
            <a:xfrm flipV="1">
              <a:off x="3429000"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189896"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2</a:t>
              </a:r>
            </a:p>
          </p:txBody>
        </p:sp>
        <p:sp>
          <p:nvSpPr>
            <p:cNvPr id="81" name="Rectangle 80"/>
            <p:cNvSpPr/>
            <p:nvPr/>
          </p:nvSpPr>
          <p:spPr>
            <a:xfrm>
              <a:off x="3622431"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82" name="Straight Arrow Connector 81"/>
            <p:cNvCxnSpPr>
              <a:endCxn id="83" idx="2"/>
            </p:cNvCxnSpPr>
            <p:nvPr/>
          </p:nvCxnSpPr>
          <p:spPr>
            <a:xfrm flipV="1">
              <a:off x="4495800"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256696"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3</a:t>
              </a:r>
            </a:p>
          </p:txBody>
        </p:sp>
        <p:sp>
          <p:nvSpPr>
            <p:cNvPr id="84" name="Rectangle 83"/>
            <p:cNvSpPr/>
            <p:nvPr/>
          </p:nvSpPr>
          <p:spPr>
            <a:xfrm>
              <a:off x="4689231"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85" name="Straight Arrow Connector 84"/>
            <p:cNvCxnSpPr>
              <a:endCxn id="86" idx="2"/>
            </p:cNvCxnSpPr>
            <p:nvPr/>
          </p:nvCxnSpPr>
          <p:spPr>
            <a:xfrm flipV="1">
              <a:off x="5604735"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365631"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4</a:t>
              </a:r>
            </a:p>
          </p:txBody>
        </p:sp>
        <p:sp>
          <p:nvSpPr>
            <p:cNvPr id="88" name="Rectangle 87"/>
            <p:cNvSpPr/>
            <p:nvPr/>
          </p:nvSpPr>
          <p:spPr>
            <a:xfrm>
              <a:off x="5798166"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sp>
          <p:nvSpPr>
            <p:cNvPr id="89" name="Rectangle 88"/>
            <p:cNvSpPr/>
            <p:nvPr/>
          </p:nvSpPr>
          <p:spPr>
            <a:xfrm>
              <a:off x="152400" y="1447800"/>
              <a:ext cx="1689886" cy="584775"/>
            </a:xfrm>
            <a:prstGeom prst="rect">
              <a:avLst/>
            </a:prstGeom>
          </p:spPr>
          <p:txBody>
            <a:bodyPr wrap="none">
              <a:spAutoFit/>
            </a:bodyPr>
            <a:lstStyle/>
            <a:p>
              <a:pPr lvl="0" algn="r">
                <a:buClr>
                  <a:srgbClr val="CC9900"/>
                </a:buClr>
              </a:pPr>
              <a:r>
                <a:rPr lang="en-US" sz="3200" dirty="0">
                  <a:solidFill>
                    <a:srgbClr val="FF0000"/>
                  </a:solidFill>
                </a:rPr>
                <a:t>input </a:t>
              </a:r>
              <a:r>
                <a:rPr lang="en-US" sz="3200" b="1" dirty="0">
                  <a:solidFill>
                    <a:srgbClr val="FF0000"/>
                  </a:solidFill>
                </a:rPr>
                <a:t>x</a:t>
              </a:r>
              <a:r>
                <a:rPr lang="en-US" sz="3200" dirty="0">
                  <a:solidFill>
                    <a:srgbClr val="FF0000"/>
                  </a:solidFill>
                </a:rPr>
                <a:t> =</a:t>
              </a:r>
              <a:endParaRPr lang="en-US" sz="3200" b="1" dirty="0">
                <a:solidFill>
                  <a:srgbClr val="FF0000"/>
                </a:solidFill>
              </a:endParaRPr>
            </a:p>
          </p:txBody>
        </p:sp>
      </p:grpSp>
      <p:sp>
        <p:nvSpPr>
          <p:cNvPr id="230" name="TextBox 229"/>
          <p:cNvSpPr txBox="1"/>
          <p:nvPr/>
        </p:nvSpPr>
        <p:spPr>
          <a:xfrm>
            <a:off x="1295400" y="6320135"/>
            <a:ext cx="7086600" cy="461665"/>
          </a:xfrm>
          <a:prstGeom prst="rect">
            <a:avLst/>
          </a:prstGeom>
          <a:noFill/>
        </p:spPr>
        <p:txBody>
          <a:bodyPr wrap="square" rtlCol="0">
            <a:spAutoFit/>
          </a:bodyPr>
          <a:lstStyle/>
          <a:p>
            <a:pPr>
              <a:spcBef>
                <a:spcPts val="0"/>
              </a:spcBef>
            </a:pPr>
            <a:r>
              <a:rPr lang="en-US" sz="2400" dirty="0">
                <a:solidFill>
                  <a:schemeClr val="accent5">
                    <a:lumMod val="50000"/>
                  </a:schemeClr>
                </a:solidFill>
              </a:rPr>
              <a:t>now run our dynamic programming algorithms on G</a:t>
            </a:r>
          </a:p>
        </p:txBody>
      </p:sp>
    </p:spTree>
    <p:extLst>
      <p:ext uri="{BB962C8B-B14F-4D97-AF65-F5344CB8AC3E}">
        <p14:creationId xmlns:p14="http://schemas.microsoft.com/office/powerpoint/2010/main" val="11001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
                                        </p:tgtEl>
                                        <p:attrNameLst>
                                          <p:attrName>style.visibility</p:attrName>
                                        </p:attrNameLst>
                                      </p:cBhvr>
                                      <p:to>
                                        <p:strVal val="visible"/>
                                      </p:to>
                                    </p:set>
                                    <p:animEffect transition="in" filter="wipe(left)">
                                      <p:cBhvr>
                                        <p:cTn id="27" dur="500"/>
                                        <p:tgtEl>
                                          <p:spTgt spid="1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7"/>
                                        </p:tgtEl>
                                        <p:attrNameLst>
                                          <p:attrName>style.visibility</p:attrName>
                                        </p:attrNameLst>
                                      </p:cBhvr>
                                      <p:to>
                                        <p:strVal val="visible"/>
                                      </p:to>
                                    </p:set>
                                    <p:animEffect transition="in" filter="wipe(up)">
                                      <p:cBhvr>
                                        <p:cTn id="32" dur="500"/>
                                        <p:tgtEl>
                                          <p:spTgt spid="19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218"/>
                                        </p:tgtEl>
                                        <p:attrNameLst>
                                          <p:attrName>style.visibility</p:attrName>
                                        </p:attrNameLst>
                                      </p:cBhvr>
                                      <p:to>
                                        <p:strVal val="visible"/>
                                      </p:to>
                                    </p:set>
                                    <p:animEffect transition="in" filter="wipe(left)">
                                      <p:cBhvr>
                                        <p:cTn id="36" dur="500"/>
                                        <p:tgtEl>
                                          <p:spTgt spid="2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2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3" nodeType="clickEffect">
                                  <p:stCondLst>
                                    <p:cond delay="0"/>
                                  </p:stCondLst>
                                  <p:childTnLst>
                                    <p:set>
                                      <p:cBhvr>
                                        <p:cTn id="52" dur="1" fill="hold">
                                          <p:stCondLst>
                                            <p:cond delay="0"/>
                                          </p:stCondLst>
                                        </p:cTn>
                                        <p:tgtEl>
                                          <p:spTgt spid="22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2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19"/>
                                        </p:tgtEl>
                                        <p:attrNameLst>
                                          <p:attrName>style.visibility</p:attrName>
                                        </p:attrNameLst>
                                      </p:cBhvr>
                                      <p:to>
                                        <p:strVal val="hidden"/>
                                      </p:to>
                                    </p:set>
                                  </p:childTnLst>
                                </p:cTn>
                              </p:par>
                              <p:par>
                                <p:cTn id="57" presetID="1" presetClass="entr" presetSubtype="0" fill="hold" grpId="2" nodeType="withEffect">
                                  <p:stCondLst>
                                    <p:cond delay="0"/>
                                  </p:stCondLst>
                                  <p:childTnLst>
                                    <p:set>
                                      <p:cBhvr>
                                        <p:cTn id="58" dur="1" fill="hold">
                                          <p:stCondLst>
                                            <p:cond delay="0"/>
                                          </p:stCondLst>
                                        </p:cTn>
                                        <p:tgtEl>
                                          <p:spTgt spid="2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3" nodeType="clickEffect">
                                  <p:stCondLst>
                                    <p:cond delay="0"/>
                                  </p:stCondLst>
                                  <p:childTnLst>
                                    <p:set>
                                      <p:cBhvr>
                                        <p:cTn id="66" dur="1" fill="hold">
                                          <p:stCondLst>
                                            <p:cond delay="0"/>
                                          </p:stCondLst>
                                        </p:cTn>
                                        <p:tgtEl>
                                          <p:spTgt spid="22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2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23"/>
                                        </p:tgtEl>
                                        <p:attrNameLst>
                                          <p:attrName>style.visibility</p:attrName>
                                        </p:attrNameLst>
                                      </p:cBhvr>
                                      <p:to>
                                        <p:strVal val="hidden"/>
                                      </p:to>
                                    </p:set>
                                  </p:childTnLst>
                                </p:cTn>
                              </p:par>
                              <p:par>
                                <p:cTn id="71" presetID="1" presetClass="entr" presetSubtype="0" fill="hold" grpId="4" nodeType="withEffect">
                                  <p:stCondLst>
                                    <p:cond delay="0"/>
                                  </p:stCondLst>
                                  <p:childTnLst>
                                    <p:set>
                                      <p:cBhvr>
                                        <p:cTn id="72" dur="1" fill="hold">
                                          <p:stCondLst>
                                            <p:cond delay="0"/>
                                          </p:stCondLst>
                                        </p:cTn>
                                        <p:tgtEl>
                                          <p:spTgt spid="2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5" nodeType="clickEffect">
                                  <p:stCondLst>
                                    <p:cond delay="0"/>
                                  </p:stCondLst>
                                  <p:childTnLst>
                                    <p:set>
                                      <p:cBhvr>
                                        <p:cTn id="80" dur="1" fill="hold">
                                          <p:stCondLst>
                                            <p:cond delay="0"/>
                                          </p:stCondLst>
                                        </p:cTn>
                                        <p:tgtEl>
                                          <p:spTgt spid="22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24"/>
                                        </p:tgtEl>
                                        <p:attrNameLst>
                                          <p:attrName>style.visibility</p:attrName>
                                        </p:attrNameLst>
                                      </p:cBhvr>
                                      <p:to>
                                        <p:strVal val="hidden"/>
                                      </p:to>
                                    </p:set>
                                  </p:childTnLst>
                                </p:cTn>
                              </p:par>
                              <p:par>
                                <p:cTn id="85" presetID="1" presetClass="entr" presetSubtype="0" fill="hold" grpId="4" nodeType="withEffect">
                                  <p:stCondLst>
                                    <p:cond delay="0"/>
                                  </p:stCondLst>
                                  <p:childTnLst>
                                    <p:set>
                                      <p:cBhvr>
                                        <p:cTn id="86" dur="1" fill="hold">
                                          <p:stCondLst>
                                            <p:cond delay="0"/>
                                          </p:stCondLst>
                                        </p:cTn>
                                        <p:tgtEl>
                                          <p:spTgt spid="22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5" nodeType="clickEffect">
                                  <p:stCondLst>
                                    <p:cond delay="0"/>
                                  </p:stCondLst>
                                  <p:childTnLst>
                                    <p:set>
                                      <p:cBhvr>
                                        <p:cTn id="94" dur="1" fill="hold">
                                          <p:stCondLst>
                                            <p:cond delay="0"/>
                                          </p:stCondLst>
                                        </p:cTn>
                                        <p:tgtEl>
                                          <p:spTgt spid="222"/>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2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2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1" nodeType="clickEffect">
                                  <p:stCondLst>
                                    <p:cond delay="0"/>
                                  </p:stCondLst>
                                  <p:childTnLst>
                                    <p:animEffect transition="out" filter="fade">
                                      <p:cBhvr>
                                        <p:cTn id="102" dur="500" tmFilter="0, 0; .2, .5; .8, .5; 1, 0"/>
                                        <p:tgtEl>
                                          <p:spTgt spid="206"/>
                                        </p:tgtEl>
                                      </p:cBhvr>
                                    </p:animEffect>
                                    <p:animScale>
                                      <p:cBhvr>
                                        <p:cTn id="103" dur="250" autoRev="1" fill="hold"/>
                                        <p:tgtEl>
                                          <p:spTgt spid="206"/>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2" nodeType="clickEffect">
                                  <p:stCondLst>
                                    <p:cond delay="0"/>
                                  </p:stCondLst>
                                  <p:childTnLst>
                                    <p:set>
                                      <p:cBhvr>
                                        <p:cTn id="107" dur="1" fill="hold">
                                          <p:stCondLst>
                                            <p:cond delay="0"/>
                                          </p:stCondLst>
                                        </p:cTn>
                                        <p:tgtEl>
                                          <p:spTgt spid="219"/>
                                        </p:tgtEl>
                                        <p:attrNameLst>
                                          <p:attrName>style.visibility</p:attrName>
                                        </p:attrNameLst>
                                      </p:cBhvr>
                                      <p:to>
                                        <p:strVal val="visible"/>
                                      </p:to>
                                    </p:set>
                                  </p:childTnLst>
                                </p:cTn>
                              </p:par>
                              <p:par>
                                <p:cTn id="108" presetID="1" presetClass="entr" presetSubtype="0" fill="hold" grpId="2" nodeType="withEffect">
                                  <p:stCondLst>
                                    <p:cond delay="0"/>
                                  </p:stCondLst>
                                  <p:childTnLst>
                                    <p:set>
                                      <p:cBhvr>
                                        <p:cTn id="109" dur="1" fill="hold">
                                          <p:stCondLst>
                                            <p:cond delay="0"/>
                                          </p:stCondLst>
                                        </p:cTn>
                                        <p:tgtEl>
                                          <p:spTgt spid="22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3" nodeType="clickEffect">
                                  <p:stCondLst>
                                    <p:cond delay="0"/>
                                  </p:stCondLst>
                                  <p:childTnLst>
                                    <p:set>
                                      <p:cBhvr>
                                        <p:cTn id="113" dur="1" fill="hold">
                                          <p:stCondLst>
                                            <p:cond delay="0"/>
                                          </p:stCondLst>
                                        </p:cTn>
                                        <p:tgtEl>
                                          <p:spTgt spid="219"/>
                                        </p:tgtEl>
                                        <p:attrNameLst>
                                          <p:attrName>style.visibility</p:attrName>
                                        </p:attrNameLst>
                                      </p:cBhvr>
                                      <p:to>
                                        <p:strVal val="hidden"/>
                                      </p:to>
                                    </p:set>
                                  </p:childTnLst>
                                </p:cTn>
                              </p:par>
                              <p:par>
                                <p:cTn id="114" presetID="1" presetClass="exit" presetSubtype="0" fill="hold" grpId="3" nodeType="withEffect">
                                  <p:stCondLst>
                                    <p:cond delay="0"/>
                                  </p:stCondLst>
                                  <p:childTnLst>
                                    <p:set>
                                      <p:cBhvr>
                                        <p:cTn id="115" dur="1" fill="hold">
                                          <p:stCondLst>
                                            <p:cond delay="0"/>
                                          </p:stCondLst>
                                        </p:cTn>
                                        <p:tgtEl>
                                          <p:spTgt spid="224"/>
                                        </p:tgtEl>
                                        <p:attrNameLst>
                                          <p:attrName>style.visibility</p:attrName>
                                        </p:attrNameLst>
                                      </p:cBhvr>
                                      <p:to>
                                        <p:strVal val="hidden"/>
                                      </p:to>
                                    </p:set>
                                  </p:childTnLst>
                                </p:cTn>
                              </p:par>
                              <p:par>
                                <p:cTn id="116" presetID="1" presetClass="entr" presetSubtype="0" fill="hold" grpId="2" nodeType="withEffect">
                                  <p:stCondLst>
                                    <p:cond delay="0"/>
                                  </p:stCondLst>
                                  <p:childTnLst>
                                    <p:set>
                                      <p:cBhvr>
                                        <p:cTn id="117" dur="1" fill="hold">
                                          <p:stCondLst>
                                            <p:cond delay="0"/>
                                          </p:stCondLst>
                                        </p:cTn>
                                        <p:tgtEl>
                                          <p:spTgt spid="223"/>
                                        </p:tgtEl>
                                        <p:attrNameLst>
                                          <p:attrName>style.visibility</p:attrName>
                                        </p:attrNameLst>
                                      </p:cBhvr>
                                      <p:to>
                                        <p:strVal val="visible"/>
                                      </p:to>
                                    </p:set>
                                  </p:childTnLst>
                                </p:cTn>
                              </p:par>
                              <p:par>
                                <p:cTn id="118" presetID="1" presetClass="entr" presetSubtype="0" fill="hold" grpId="2" nodeType="withEffect">
                                  <p:stCondLst>
                                    <p:cond delay="0"/>
                                  </p:stCondLst>
                                  <p:childTnLst>
                                    <p:set>
                                      <p:cBhvr>
                                        <p:cTn id="119" dur="1" fill="hold">
                                          <p:stCondLst>
                                            <p:cond delay="0"/>
                                          </p:stCondLst>
                                        </p:cTn>
                                        <p:tgtEl>
                                          <p:spTgt spid="225"/>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3" nodeType="clickEffect">
                                  <p:stCondLst>
                                    <p:cond delay="0"/>
                                  </p:stCondLst>
                                  <p:childTnLst>
                                    <p:set>
                                      <p:cBhvr>
                                        <p:cTn id="123" dur="1" fill="hold">
                                          <p:stCondLst>
                                            <p:cond delay="0"/>
                                          </p:stCondLst>
                                        </p:cTn>
                                        <p:tgtEl>
                                          <p:spTgt spid="223"/>
                                        </p:tgtEl>
                                        <p:attrNameLst>
                                          <p:attrName>style.visibility</p:attrName>
                                        </p:attrNameLst>
                                      </p:cBhvr>
                                      <p:to>
                                        <p:strVal val="hidden"/>
                                      </p:to>
                                    </p:set>
                                  </p:childTnLst>
                                </p:cTn>
                              </p:par>
                              <p:par>
                                <p:cTn id="124" presetID="1" presetClass="exit" presetSubtype="0" fill="hold" grpId="3" nodeType="withEffect">
                                  <p:stCondLst>
                                    <p:cond delay="0"/>
                                  </p:stCondLst>
                                  <p:childTnLst>
                                    <p:set>
                                      <p:cBhvr>
                                        <p:cTn id="125" dur="1" fill="hold">
                                          <p:stCondLst>
                                            <p:cond delay="0"/>
                                          </p:stCondLst>
                                        </p:cTn>
                                        <p:tgtEl>
                                          <p:spTgt spid="225"/>
                                        </p:tgtEl>
                                        <p:attrNameLst>
                                          <p:attrName>style.visibility</p:attrName>
                                        </p:attrNameLst>
                                      </p:cBhvr>
                                      <p:to>
                                        <p:strVal val="hidden"/>
                                      </p:to>
                                    </p:set>
                                  </p:childTnLst>
                                </p:cTn>
                              </p:par>
                              <p:par>
                                <p:cTn id="126" presetID="2" presetClass="entr" presetSubtype="4" fill="hold" grpId="0" nodeType="withEffect">
                                  <p:stCondLst>
                                    <p:cond delay="0"/>
                                  </p:stCondLst>
                                  <p:childTnLst>
                                    <p:set>
                                      <p:cBhvr>
                                        <p:cTn id="127" dur="1" fill="hold">
                                          <p:stCondLst>
                                            <p:cond delay="0"/>
                                          </p:stCondLst>
                                        </p:cTn>
                                        <p:tgtEl>
                                          <p:spTgt spid="230"/>
                                        </p:tgtEl>
                                        <p:attrNameLst>
                                          <p:attrName>style.visibility</p:attrName>
                                        </p:attrNameLst>
                                      </p:cBhvr>
                                      <p:to>
                                        <p:strVal val="visible"/>
                                      </p:to>
                                    </p:set>
                                    <p:anim calcmode="lin" valueType="num">
                                      <p:cBhvr additive="base">
                                        <p:cTn id="128" dur="500" fill="hold"/>
                                        <p:tgtEl>
                                          <p:spTgt spid="230"/>
                                        </p:tgtEl>
                                        <p:attrNameLst>
                                          <p:attrName>ppt_x</p:attrName>
                                        </p:attrNameLst>
                                      </p:cBhvr>
                                      <p:tavLst>
                                        <p:tav tm="0">
                                          <p:val>
                                            <p:strVal val="#ppt_x"/>
                                          </p:val>
                                        </p:tav>
                                        <p:tav tm="100000">
                                          <p:val>
                                            <p:strVal val="#ppt_x"/>
                                          </p:val>
                                        </p:tav>
                                      </p:tavLst>
                                    </p:anim>
                                    <p:anim calcmode="lin" valueType="num">
                                      <p:cBhvr additive="base">
                                        <p:cTn id="129" dur="500" fill="hold"/>
                                        <p:tgtEl>
                                          <p:spTgt spid="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animBg="1"/>
      <p:bldP spid="222" grpId="1" animBg="1"/>
      <p:bldP spid="222" grpId="2" animBg="1"/>
      <p:bldP spid="222" grpId="3" animBg="1"/>
      <p:bldP spid="222" grpId="4" animBg="1"/>
      <p:bldP spid="222" grpId="5" animBg="1"/>
      <p:bldP spid="219" grpId="0" animBg="1"/>
      <p:bldP spid="219" grpId="1" animBg="1"/>
      <p:bldP spid="219" grpId="2" animBg="1"/>
      <p:bldP spid="219" grpId="3" animBg="1"/>
      <p:bldP spid="221" grpId="0" animBg="1"/>
      <p:bldP spid="221" grpId="1" animBg="1"/>
      <p:bldP spid="221" grpId="2" animBg="1"/>
      <p:bldP spid="221" grpId="3" animBg="1"/>
      <p:bldP spid="221" grpId="4" animBg="1"/>
      <p:bldP spid="221" grpId="5" animBg="1"/>
      <p:bldP spid="206" grpId="0"/>
      <p:bldP spid="206" grpId="1"/>
      <p:bldP spid="217" grpId="0"/>
      <p:bldP spid="223" grpId="0" animBg="1"/>
      <p:bldP spid="223" grpId="1" animBg="1"/>
      <p:bldP spid="223" grpId="2" animBg="1"/>
      <p:bldP spid="223" grpId="3" animBg="1"/>
      <p:bldP spid="224" grpId="0" animBg="1"/>
      <p:bldP spid="224" grpId="1" animBg="1"/>
      <p:bldP spid="224" grpId="2" animBg="1"/>
      <p:bldP spid="224" grpId="3" animBg="1"/>
      <p:bldP spid="225" grpId="0" animBg="1"/>
      <p:bldP spid="225" grpId="1" animBg="1"/>
      <p:bldP spid="225" grpId="2" animBg="1"/>
      <p:bldP spid="225" grpId="3" animBg="1"/>
      <p:bldP spid="226" grpId="0" animBg="1"/>
      <p:bldP spid="226" grpId="1" animBg="1"/>
      <p:bldP spid="227" grpId="0" animBg="1"/>
      <p:bldP spid="227" grpId="1" animBg="1"/>
      <p:bldP spid="228" grpId="0" animBg="1"/>
      <p:bldP spid="228" grpId="1" animBg="1"/>
      <p:bldP spid="229" grpId="0" animBg="1"/>
      <p:bldP spid="229" grpId="1" animBg="1"/>
      <p:bldP spid="2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10864"/>
          <a:stretch/>
        </p:blipFill>
        <p:spPr>
          <a:xfrm>
            <a:off x="2443223" y="0"/>
            <a:ext cx="4948177" cy="6858000"/>
          </a:xfrm>
          <a:prstGeom prst="rect">
            <a:avLst/>
          </a:prstGeom>
        </p:spPr>
      </p:pic>
    </p:spTree>
    <p:extLst>
      <p:ext uri="{BB962C8B-B14F-4D97-AF65-F5344CB8AC3E}">
        <p14:creationId xmlns:p14="http://schemas.microsoft.com/office/powerpoint/2010/main" val="312014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AutoShape 30"/>
          <p:cNvSpPr>
            <a:spLocks noChangeArrowheads="1"/>
          </p:cNvSpPr>
          <p:nvPr/>
        </p:nvSpPr>
        <p:spPr bwMode="auto">
          <a:xfrm>
            <a:off x="4102926" y="1447800"/>
            <a:ext cx="1612074" cy="582613"/>
          </a:xfrm>
          <a:prstGeom prst="roundRect">
            <a:avLst>
              <a:gd name="adj" fmla="val 16667"/>
            </a:avLst>
          </a:prstGeom>
          <a:solidFill>
            <a:srgbClr val="FFCCCC"/>
          </a:solidFill>
          <a:ln>
            <a:noFill/>
          </a:ln>
          <a:effectLs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4" name="Freeform 93"/>
          <p:cNvSpPr/>
          <p:nvPr/>
        </p:nvSpPr>
        <p:spPr>
          <a:xfrm>
            <a:off x="3436227" y="2705444"/>
            <a:ext cx="2014531" cy="719308"/>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4531" h="719308">
                <a:moveTo>
                  <a:pt x="27063" y="426376"/>
                </a:moveTo>
                <a:cubicBezTo>
                  <a:pt x="46113" y="348271"/>
                  <a:pt x="88023" y="266356"/>
                  <a:pt x="152793" y="243496"/>
                </a:cubicBezTo>
                <a:cubicBezTo>
                  <a:pt x="217563" y="220636"/>
                  <a:pt x="320433" y="317791"/>
                  <a:pt x="415683" y="289216"/>
                </a:cubicBezTo>
                <a:cubicBezTo>
                  <a:pt x="510933" y="260641"/>
                  <a:pt x="648093" y="119671"/>
                  <a:pt x="724293" y="72046"/>
                </a:cubicBezTo>
                <a:cubicBezTo>
                  <a:pt x="800493" y="24421"/>
                  <a:pt x="790968" y="11086"/>
                  <a:pt x="872883" y="3466"/>
                </a:cubicBezTo>
                <a:cubicBezTo>
                  <a:pt x="954798" y="-4154"/>
                  <a:pt x="1114818" y="-344"/>
                  <a:pt x="1215783" y="26326"/>
                </a:cubicBezTo>
                <a:cubicBezTo>
                  <a:pt x="1316748" y="52996"/>
                  <a:pt x="1408188" y="121576"/>
                  <a:pt x="1478673" y="163486"/>
                </a:cubicBezTo>
                <a:cubicBezTo>
                  <a:pt x="1549158" y="205396"/>
                  <a:pt x="1562493" y="258736"/>
                  <a:pt x="1638693" y="277786"/>
                </a:cubicBezTo>
                <a:cubicBezTo>
                  <a:pt x="1714893" y="296836"/>
                  <a:pt x="1876818" y="228256"/>
                  <a:pt x="1935873" y="277786"/>
                </a:cubicBezTo>
                <a:cubicBezTo>
                  <a:pt x="1994928" y="327316"/>
                  <a:pt x="2044458" y="510196"/>
                  <a:pt x="1993023" y="574966"/>
                </a:cubicBezTo>
                <a:cubicBezTo>
                  <a:pt x="1941588" y="639736"/>
                  <a:pt x="1720608" y="689266"/>
                  <a:pt x="1627263" y="666406"/>
                </a:cubicBezTo>
                <a:cubicBezTo>
                  <a:pt x="1533918" y="643546"/>
                  <a:pt x="1537728" y="489241"/>
                  <a:pt x="1432953" y="437806"/>
                </a:cubicBezTo>
                <a:cubicBezTo>
                  <a:pt x="1328178" y="386371"/>
                  <a:pt x="1147203" y="357796"/>
                  <a:pt x="998613" y="357796"/>
                </a:cubicBezTo>
                <a:cubicBezTo>
                  <a:pt x="850023" y="357796"/>
                  <a:pt x="636663" y="392086"/>
                  <a:pt x="541413" y="437806"/>
                </a:cubicBezTo>
                <a:cubicBezTo>
                  <a:pt x="446163" y="483526"/>
                  <a:pt x="510933" y="586396"/>
                  <a:pt x="427113" y="632116"/>
                </a:cubicBezTo>
                <a:cubicBezTo>
                  <a:pt x="343293" y="677836"/>
                  <a:pt x="105168" y="740701"/>
                  <a:pt x="38493" y="712126"/>
                </a:cubicBezTo>
                <a:cubicBezTo>
                  <a:pt x="-28182" y="683551"/>
                  <a:pt x="8013" y="504481"/>
                  <a:pt x="27063" y="426376"/>
                </a:cubicBezTo>
                <a:close/>
              </a:path>
            </a:pathLst>
          </a:cu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92"/>
          <p:cNvSpPr/>
          <p:nvPr/>
        </p:nvSpPr>
        <p:spPr>
          <a:xfrm>
            <a:off x="4343400" y="472440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sz="4000" dirty="0"/>
              <a:t>Find all paths turning given </a:t>
            </a:r>
            <a:r>
              <a:rPr kumimoji="1" lang="en-US" sz="3200" b="1" dirty="0">
                <a:solidFill>
                  <a:srgbClr val="FF0000"/>
                </a:solidFill>
                <a:latin typeface="Tahoma" panose="020B0604030504040204" pitchFamily="34" charset="0"/>
                <a:cs typeface="Arial" panose="020B0604020202020204" pitchFamily="34" charset="0"/>
              </a:rPr>
              <a:t>x </a:t>
            </a:r>
            <a:r>
              <a:rPr lang="en-US" sz="4000" dirty="0"/>
              <a:t>into </a:t>
            </a:r>
            <a:r>
              <a:rPr lang="en-US" sz="4000" u="sng" dirty="0"/>
              <a:t>any</a:t>
            </a:r>
            <a:r>
              <a:rPr lang="en-US" sz="4000" dirty="0"/>
              <a:t> </a:t>
            </a:r>
            <a:r>
              <a:rPr lang="en-US" sz="3200" b="1" dirty="0">
                <a:solidFill>
                  <a:srgbClr val="3399FF"/>
                </a:solidFill>
                <a:latin typeface="Tahoma" panose="020B0604030504040204" pitchFamily="34" charset="0"/>
                <a:ea typeface="Tahoma" panose="020B0604030504040204" pitchFamily="34" charset="0"/>
                <a:cs typeface="Tahoma" panose="020B0604030504040204" pitchFamily="34" charset="0"/>
              </a:rPr>
              <a:t>y</a:t>
            </a:r>
            <a:endParaRPr lang="en-US" sz="4000" dirty="0"/>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20</a:t>
            </a:fld>
            <a:endParaRPr lang="en-US">
              <a:solidFill>
                <a:prstClr val="black">
                  <a:tint val="75000"/>
                </a:prstClr>
              </a:solidFill>
            </a:endParaRPr>
          </a:p>
        </p:txBody>
      </p:sp>
      <p:grpSp>
        <p:nvGrpSpPr>
          <p:cNvPr id="197" name="Group 196"/>
          <p:cNvGrpSpPr/>
          <p:nvPr/>
        </p:nvGrpSpPr>
        <p:grpSpPr>
          <a:xfrm>
            <a:off x="838200" y="2202359"/>
            <a:ext cx="457200" cy="2492655"/>
            <a:chOff x="838200" y="2202359"/>
            <a:chExt cx="457200" cy="2492655"/>
          </a:xfrm>
        </p:grpSpPr>
        <p:sp>
          <p:nvSpPr>
            <p:cNvPr id="189" name="Down Arrow 188"/>
            <p:cNvSpPr/>
            <p:nvPr/>
          </p:nvSpPr>
          <p:spPr>
            <a:xfrm>
              <a:off x="838200" y="3550920"/>
              <a:ext cx="457200" cy="11440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884710" y="2202359"/>
              <a:ext cx="410690" cy="769441"/>
            </a:xfrm>
            <a:prstGeom prst="rect">
              <a:avLst/>
            </a:prstGeom>
            <a:noFill/>
          </p:spPr>
          <p:txBody>
            <a:bodyPr wrap="none" rtlCol="0">
              <a:spAutoFit/>
            </a:bodyPr>
            <a:lstStyle/>
            <a:p>
              <a:r>
                <a:rPr lang="en-US" sz="4400" dirty="0">
                  <a:sym typeface="Symbol" panose="05050102010706020507" pitchFamily="18" charset="2"/>
                </a:rPr>
                <a:t></a:t>
              </a:r>
              <a:endParaRPr lang="en-US" sz="4400" dirty="0"/>
            </a:p>
          </p:txBody>
        </p:sp>
      </p:grpSp>
      <p:grpSp>
        <p:nvGrpSpPr>
          <p:cNvPr id="193" name="Group 192"/>
          <p:cNvGrpSpPr/>
          <p:nvPr/>
        </p:nvGrpSpPr>
        <p:grpSpPr>
          <a:xfrm>
            <a:off x="6019800" y="1828800"/>
            <a:ext cx="2819400" cy="2062156"/>
            <a:chOff x="6019800" y="2029784"/>
            <a:chExt cx="2819400" cy="2062156"/>
          </a:xfrm>
        </p:grpSpPr>
        <p:pic>
          <p:nvPicPr>
            <p:cNvPr id="191" name="Picture 190"/>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6328" r="14221" b="7277"/>
            <a:stretch/>
          </p:blipFill>
          <p:spPr>
            <a:xfrm>
              <a:off x="7391114" y="2029784"/>
              <a:ext cx="1448086" cy="2062156"/>
            </a:xfrm>
            <a:prstGeom prst="rect">
              <a:avLst/>
            </a:prstGeom>
          </p:spPr>
        </p:pic>
        <p:sp>
          <p:nvSpPr>
            <p:cNvPr id="192" name="TextBox 191"/>
            <p:cNvSpPr txBox="1"/>
            <p:nvPr/>
          </p:nvSpPr>
          <p:spPr>
            <a:xfrm>
              <a:off x="6019800" y="2667000"/>
              <a:ext cx="1285929" cy="1200329"/>
            </a:xfrm>
            <a:prstGeom prst="rect">
              <a:avLst/>
            </a:prstGeom>
            <a:noFill/>
          </p:spPr>
          <p:txBody>
            <a:bodyPr wrap="none" rtlCol="0">
              <a:spAutoFit/>
            </a:bodyPr>
            <a:lstStyle/>
            <a:p>
              <a:r>
                <a:rPr lang="en-US" sz="2400" dirty="0">
                  <a:solidFill>
                    <a:schemeClr val="accent5">
                      <a:lumMod val="50000"/>
                    </a:schemeClr>
                  </a:solidFill>
                </a:rPr>
                <a:t>define </a:t>
              </a:r>
              <a:br>
                <a:rPr lang="en-US" sz="2400" dirty="0">
                  <a:solidFill>
                    <a:schemeClr val="accent5">
                      <a:lumMod val="50000"/>
                    </a:schemeClr>
                  </a:solidFill>
                </a:rPr>
              </a:br>
              <a:r>
                <a:rPr lang="en-US" sz="2400" dirty="0">
                  <a:solidFill>
                    <a:schemeClr val="accent5">
                      <a:lumMod val="50000"/>
                    </a:schemeClr>
                  </a:solidFill>
                </a:rPr>
                <a:t>weights </a:t>
              </a:r>
              <a:br>
                <a:rPr lang="en-US" sz="2400" dirty="0">
                  <a:solidFill>
                    <a:schemeClr val="accent5">
                      <a:lumMod val="50000"/>
                    </a:schemeClr>
                  </a:solidFill>
                </a:rPr>
              </a:br>
              <a:r>
                <a:rPr lang="en-US" sz="2400" dirty="0">
                  <a:solidFill>
                    <a:schemeClr val="accent5">
                      <a:lumMod val="50000"/>
                    </a:schemeClr>
                  </a:solidFill>
                </a:rPr>
                <a:t>at F</a:t>
              </a:r>
            </a:p>
          </p:txBody>
        </p:sp>
      </p:grpSp>
      <p:grpSp>
        <p:nvGrpSpPr>
          <p:cNvPr id="220" name="Group 219"/>
          <p:cNvGrpSpPr/>
          <p:nvPr/>
        </p:nvGrpSpPr>
        <p:grpSpPr>
          <a:xfrm>
            <a:off x="76200" y="2236470"/>
            <a:ext cx="5257800" cy="1878330"/>
            <a:chOff x="76200" y="2236470"/>
            <a:chExt cx="5257800" cy="1878330"/>
          </a:xfrm>
        </p:grpSpPr>
        <p:sp>
          <p:nvSpPr>
            <p:cNvPr id="60" name="Arc 59"/>
            <p:cNvSpPr/>
            <p:nvPr/>
          </p:nvSpPr>
          <p:spPr>
            <a:xfrm>
              <a:off x="3788408" y="2964766"/>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a:off x="3684501" y="2664284"/>
              <a:ext cx="1531401"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a:off x="4104428" y="223647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64" name="Rectangle 63"/>
            <p:cNvSpPr/>
            <p:nvPr/>
          </p:nvSpPr>
          <p:spPr>
            <a:xfrm>
              <a:off x="4123664" y="256032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67" name="Arc 66"/>
            <p:cNvSpPr/>
            <p:nvPr/>
          </p:nvSpPr>
          <p:spPr>
            <a:xfrm flipH="1" flipV="1">
              <a:off x="3785854" y="2876550"/>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p:cNvSpPr/>
            <p:nvPr/>
          </p:nvSpPr>
          <p:spPr>
            <a:xfrm flipH="1" flipV="1">
              <a:off x="3681947" y="2800350"/>
              <a:ext cx="1531401"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ectangle 68"/>
            <p:cNvSpPr/>
            <p:nvPr/>
          </p:nvSpPr>
          <p:spPr>
            <a:xfrm>
              <a:off x="4101874" y="359158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70" name="Rectangle 69"/>
            <p:cNvSpPr/>
            <p:nvPr/>
          </p:nvSpPr>
          <p:spPr>
            <a:xfrm>
              <a:off x="4121110" y="326773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71" name="TextBox 70"/>
            <p:cNvSpPr txBox="1"/>
            <p:nvPr/>
          </p:nvSpPr>
          <p:spPr>
            <a:xfrm>
              <a:off x="76200" y="2844225"/>
              <a:ext cx="3286477" cy="584775"/>
            </a:xfrm>
            <a:prstGeom prst="rect">
              <a:avLst/>
            </a:prstGeom>
            <a:noFill/>
          </p:spPr>
          <p:txBody>
            <a:bodyPr wrap="none" rtlCol="0">
              <a:spAutoFit/>
            </a:bodyPr>
            <a:lstStyle/>
            <a:p>
              <a:pPr algn="r"/>
              <a:r>
                <a:rPr lang="en-US" sz="3200" dirty="0">
                  <a:solidFill>
                    <a:srgbClr val="7030A0"/>
                  </a:solidFill>
                </a:rPr>
                <a:t>hand-built FST </a:t>
              </a:r>
              <a:r>
                <a:rPr lang="en-US" sz="3200" b="1" dirty="0">
                  <a:solidFill>
                    <a:srgbClr val="7030A0"/>
                  </a:solidFill>
                </a:rPr>
                <a:t>F </a:t>
              </a:r>
              <a:r>
                <a:rPr lang="en-US" sz="3200" dirty="0">
                  <a:solidFill>
                    <a:srgbClr val="7030A0"/>
                  </a:solidFill>
                </a:rPr>
                <a:t>=</a:t>
              </a:r>
            </a:p>
          </p:txBody>
        </p:sp>
        <p:sp>
          <p:nvSpPr>
            <p:cNvPr id="209" name="Oval 208"/>
            <p:cNvSpPr/>
            <p:nvPr/>
          </p:nvSpPr>
          <p:spPr>
            <a:xfrm>
              <a:off x="3546231" y="3024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E</a:t>
              </a:r>
            </a:p>
          </p:txBody>
        </p:sp>
        <p:sp>
          <p:nvSpPr>
            <p:cNvPr id="210" name="Oval 209"/>
            <p:cNvSpPr/>
            <p:nvPr/>
          </p:nvSpPr>
          <p:spPr>
            <a:xfrm>
              <a:off x="4994031" y="3024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D</a:t>
              </a:r>
            </a:p>
          </p:txBody>
        </p:sp>
      </p:grpSp>
      <p:sp>
        <p:nvSpPr>
          <p:cNvPr id="125" name="Arc 124"/>
          <p:cNvSpPr/>
          <p:nvPr/>
        </p:nvSpPr>
        <p:spPr>
          <a:xfrm>
            <a:off x="2308942"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a:off x="2205035"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Rectangle 126"/>
          <p:cNvSpPr/>
          <p:nvPr/>
        </p:nvSpPr>
        <p:spPr>
          <a:xfrm>
            <a:off x="2474662"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28" name="Rectangle 127"/>
          <p:cNvSpPr/>
          <p:nvPr/>
        </p:nvSpPr>
        <p:spPr>
          <a:xfrm>
            <a:off x="2493898"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67" name="Arc 166"/>
          <p:cNvSpPr/>
          <p:nvPr/>
        </p:nvSpPr>
        <p:spPr>
          <a:xfrm>
            <a:off x="3532907"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Arc 167"/>
          <p:cNvSpPr/>
          <p:nvPr/>
        </p:nvSpPr>
        <p:spPr>
          <a:xfrm>
            <a:off x="3429000"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Rectangle 168"/>
          <p:cNvSpPr/>
          <p:nvPr/>
        </p:nvSpPr>
        <p:spPr>
          <a:xfrm>
            <a:off x="3698627"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70" name="Rectangle 169"/>
          <p:cNvSpPr/>
          <p:nvPr/>
        </p:nvSpPr>
        <p:spPr>
          <a:xfrm>
            <a:off x="3717863"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75" name="Arc 174"/>
          <p:cNvSpPr/>
          <p:nvPr/>
        </p:nvSpPr>
        <p:spPr>
          <a:xfrm>
            <a:off x="4788373"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Arc 175"/>
          <p:cNvSpPr/>
          <p:nvPr/>
        </p:nvSpPr>
        <p:spPr>
          <a:xfrm>
            <a:off x="4684466"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Rectangle 176"/>
          <p:cNvSpPr/>
          <p:nvPr/>
        </p:nvSpPr>
        <p:spPr>
          <a:xfrm>
            <a:off x="4954093"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78" name="Rectangle 177"/>
          <p:cNvSpPr/>
          <p:nvPr/>
        </p:nvSpPr>
        <p:spPr>
          <a:xfrm>
            <a:off x="4973329"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88" name="Oval 187"/>
          <p:cNvSpPr/>
          <p:nvPr/>
        </p:nvSpPr>
        <p:spPr>
          <a:xfrm>
            <a:off x="7094504" y="5132228"/>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a:off x="6047507"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Arc 183"/>
          <p:cNvSpPr/>
          <p:nvPr/>
        </p:nvSpPr>
        <p:spPr>
          <a:xfrm>
            <a:off x="5943600"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Rectangle 184"/>
          <p:cNvSpPr/>
          <p:nvPr/>
        </p:nvSpPr>
        <p:spPr>
          <a:xfrm>
            <a:off x="6213227"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86" name="Rectangle 185"/>
          <p:cNvSpPr/>
          <p:nvPr/>
        </p:nvSpPr>
        <p:spPr>
          <a:xfrm>
            <a:off x="6232463"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211" name="Oval 210"/>
          <p:cNvSpPr/>
          <p:nvPr/>
        </p:nvSpPr>
        <p:spPr>
          <a:xfrm>
            <a:off x="7010400" y="5029200"/>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4E</a:t>
            </a:r>
          </a:p>
        </p:txBody>
      </p:sp>
      <p:sp>
        <p:nvSpPr>
          <p:cNvPr id="212" name="Oval 211"/>
          <p:cNvSpPr/>
          <p:nvPr/>
        </p:nvSpPr>
        <p:spPr>
          <a:xfrm>
            <a:off x="5710782" y="5044851"/>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normAutofit fontScale="92500" lnSpcReduction="10000"/>
          </a:bodyPr>
          <a:lstStyle/>
          <a:p>
            <a:pPr algn="ctr"/>
            <a:r>
              <a:rPr lang="en-US" dirty="0">
                <a:solidFill>
                  <a:schemeClr val="bg1"/>
                </a:solidFill>
              </a:rPr>
              <a:t>3D</a:t>
            </a:r>
          </a:p>
        </p:txBody>
      </p:sp>
      <p:sp>
        <p:nvSpPr>
          <p:cNvPr id="213" name="Oval 212"/>
          <p:cNvSpPr/>
          <p:nvPr/>
        </p:nvSpPr>
        <p:spPr>
          <a:xfrm>
            <a:off x="4463968" y="5054271"/>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2E</a:t>
            </a:r>
          </a:p>
        </p:txBody>
      </p:sp>
      <p:sp>
        <p:nvSpPr>
          <p:cNvPr id="214" name="Oval 213"/>
          <p:cNvSpPr/>
          <p:nvPr/>
        </p:nvSpPr>
        <p:spPr>
          <a:xfrm>
            <a:off x="3208502" y="5044850"/>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1D</a:t>
            </a:r>
          </a:p>
        </p:txBody>
      </p:sp>
      <p:sp>
        <p:nvSpPr>
          <p:cNvPr id="215" name="Oval 214"/>
          <p:cNvSpPr/>
          <p:nvPr/>
        </p:nvSpPr>
        <p:spPr>
          <a:xfrm>
            <a:off x="1972207" y="5044850"/>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0E</a:t>
            </a:r>
          </a:p>
        </p:txBody>
      </p:sp>
      <p:sp>
        <p:nvSpPr>
          <p:cNvPr id="103" name="Rectangle 102"/>
          <p:cNvSpPr/>
          <p:nvPr/>
        </p:nvSpPr>
        <p:spPr>
          <a:xfrm>
            <a:off x="44999" y="4920675"/>
            <a:ext cx="1797287" cy="584775"/>
          </a:xfrm>
          <a:prstGeom prst="rect">
            <a:avLst/>
          </a:prstGeom>
        </p:spPr>
        <p:txBody>
          <a:bodyPr wrap="none">
            <a:spAutoFit/>
          </a:bodyPr>
          <a:lstStyle/>
          <a:p>
            <a:pPr lvl="0" algn="r">
              <a:buClr>
                <a:srgbClr val="CC9900"/>
              </a:buClr>
            </a:pPr>
            <a:r>
              <a:rPr lang="en-US" sz="3200" dirty="0">
                <a:solidFill>
                  <a:srgbClr val="00B0F0"/>
                </a:solidFill>
              </a:rPr>
              <a:t>paths </a:t>
            </a:r>
            <a:r>
              <a:rPr lang="en-US" sz="3200" b="1" dirty="0">
                <a:solidFill>
                  <a:srgbClr val="00B0F0"/>
                </a:solidFill>
              </a:rPr>
              <a:t>G</a:t>
            </a:r>
            <a:r>
              <a:rPr lang="en-US" sz="3200" dirty="0">
                <a:solidFill>
                  <a:srgbClr val="00B0F0"/>
                </a:solidFill>
              </a:rPr>
              <a:t> =</a:t>
            </a:r>
            <a:endParaRPr lang="en-US" sz="3200" b="1" dirty="0">
              <a:solidFill>
                <a:srgbClr val="00B0F0"/>
              </a:solidFill>
            </a:endParaRPr>
          </a:p>
        </p:txBody>
      </p:sp>
      <p:grpSp>
        <p:nvGrpSpPr>
          <p:cNvPr id="194" name="Group 193"/>
          <p:cNvGrpSpPr/>
          <p:nvPr/>
        </p:nvGrpSpPr>
        <p:grpSpPr>
          <a:xfrm>
            <a:off x="152400" y="1271954"/>
            <a:ext cx="6553200" cy="760621"/>
            <a:chOff x="152400" y="1271954"/>
            <a:chExt cx="6553200" cy="760621"/>
          </a:xfrm>
        </p:grpSpPr>
        <p:sp>
          <p:nvSpPr>
            <p:cNvPr id="74" name="Oval 73"/>
            <p:cNvSpPr/>
            <p:nvPr/>
          </p:nvSpPr>
          <p:spPr>
            <a:xfrm>
              <a:off x="1981200" y="1611923"/>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0</a:t>
              </a:r>
            </a:p>
          </p:txBody>
        </p:sp>
        <p:cxnSp>
          <p:nvCxnSpPr>
            <p:cNvPr id="75" name="Straight Arrow Connector 74"/>
            <p:cNvCxnSpPr>
              <a:stCxn id="74" idx="6"/>
              <a:endCxn id="76" idx="2"/>
            </p:cNvCxnSpPr>
            <p:nvPr/>
          </p:nvCxnSpPr>
          <p:spPr>
            <a:xfrm flipV="1">
              <a:off x="2321169" y="1764323"/>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082065" y="16002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1</a:t>
              </a:r>
            </a:p>
          </p:txBody>
        </p:sp>
        <p:sp>
          <p:nvSpPr>
            <p:cNvPr id="77" name="Rectangle 76"/>
            <p:cNvSpPr/>
            <p:nvPr/>
          </p:nvSpPr>
          <p:spPr>
            <a:xfrm>
              <a:off x="2514600" y="1295400"/>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79" name="Straight Arrow Connector 78"/>
            <p:cNvCxnSpPr>
              <a:endCxn id="80" idx="2"/>
            </p:cNvCxnSpPr>
            <p:nvPr/>
          </p:nvCxnSpPr>
          <p:spPr>
            <a:xfrm flipV="1">
              <a:off x="3429000"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189896"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2</a:t>
              </a:r>
            </a:p>
          </p:txBody>
        </p:sp>
        <p:sp>
          <p:nvSpPr>
            <p:cNvPr id="81" name="Rectangle 80"/>
            <p:cNvSpPr/>
            <p:nvPr/>
          </p:nvSpPr>
          <p:spPr>
            <a:xfrm>
              <a:off x="3622431"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82" name="Straight Arrow Connector 81"/>
            <p:cNvCxnSpPr>
              <a:endCxn id="83" idx="2"/>
            </p:cNvCxnSpPr>
            <p:nvPr/>
          </p:nvCxnSpPr>
          <p:spPr>
            <a:xfrm flipV="1">
              <a:off x="4495800"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256696"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3</a:t>
              </a:r>
            </a:p>
          </p:txBody>
        </p:sp>
        <p:sp>
          <p:nvSpPr>
            <p:cNvPr id="84" name="Rectangle 83"/>
            <p:cNvSpPr/>
            <p:nvPr/>
          </p:nvSpPr>
          <p:spPr>
            <a:xfrm>
              <a:off x="4689231"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85" name="Straight Arrow Connector 84"/>
            <p:cNvCxnSpPr>
              <a:endCxn id="86" idx="2"/>
            </p:cNvCxnSpPr>
            <p:nvPr/>
          </p:nvCxnSpPr>
          <p:spPr>
            <a:xfrm flipV="1">
              <a:off x="5604735"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365631"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4</a:t>
              </a:r>
            </a:p>
          </p:txBody>
        </p:sp>
        <p:sp>
          <p:nvSpPr>
            <p:cNvPr id="88" name="Rectangle 87"/>
            <p:cNvSpPr/>
            <p:nvPr/>
          </p:nvSpPr>
          <p:spPr>
            <a:xfrm>
              <a:off x="5798166"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sp>
          <p:nvSpPr>
            <p:cNvPr id="89" name="Rectangle 88"/>
            <p:cNvSpPr/>
            <p:nvPr/>
          </p:nvSpPr>
          <p:spPr>
            <a:xfrm>
              <a:off x="152400" y="1447800"/>
              <a:ext cx="1689886" cy="584775"/>
            </a:xfrm>
            <a:prstGeom prst="rect">
              <a:avLst/>
            </a:prstGeom>
          </p:spPr>
          <p:txBody>
            <a:bodyPr wrap="none">
              <a:spAutoFit/>
            </a:bodyPr>
            <a:lstStyle/>
            <a:p>
              <a:pPr lvl="0" algn="r">
                <a:buClr>
                  <a:srgbClr val="CC9900"/>
                </a:buClr>
              </a:pPr>
              <a:r>
                <a:rPr lang="en-US" sz="3200" dirty="0">
                  <a:solidFill>
                    <a:srgbClr val="FF0000"/>
                  </a:solidFill>
                </a:rPr>
                <a:t>input </a:t>
              </a:r>
              <a:r>
                <a:rPr lang="en-US" sz="3200" b="1" dirty="0">
                  <a:solidFill>
                    <a:srgbClr val="FF0000"/>
                  </a:solidFill>
                </a:rPr>
                <a:t>x</a:t>
              </a:r>
              <a:r>
                <a:rPr lang="en-US" sz="3200" dirty="0">
                  <a:solidFill>
                    <a:srgbClr val="FF0000"/>
                  </a:solidFill>
                </a:rPr>
                <a:t> =</a:t>
              </a:r>
              <a:endParaRPr lang="en-US" sz="3200" b="1" dirty="0">
                <a:solidFill>
                  <a:srgbClr val="FF0000"/>
                </a:solidFill>
              </a:endParaRPr>
            </a:p>
          </p:txBody>
        </p:sp>
      </p:grpSp>
      <p:pic>
        <p:nvPicPr>
          <p:cNvPr id="87" name="Picture 86"/>
          <p:cNvPicPr>
            <a:picLocks noChangeAspect="1"/>
          </p:cNvPicPr>
          <p:nvPr/>
        </p:nvPicPr>
        <p:blipFill>
          <a:blip r:embed="rId4"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7620000" y="4114800"/>
            <a:ext cx="1339724" cy="1742827"/>
          </a:xfrm>
          <a:prstGeom prst="rect">
            <a:avLst/>
          </a:prstGeom>
        </p:spPr>
      </p:pic>
      <p:sp>
        <p:nvSpPr>
          <p:cNvPr id="91" name="TextBox 90"/>
          <p:cNvSpPr txBox="1"/>
          <p:nvPr/>
        </p:nvSpPr>
        <p:spPr>
          <a:xfrm>
            <a:off x="1371600" y="5634335"/>
            <a:ext cx="6706704" cy="461665"/>
          </a:xfrm>
          <a:prstGeom prst="rect">
            <a:avLst/>
          </a:prstGeom>
          <a:noFill/>
        </p:spPr>
        <p:txBody>
          <a:bodyPr wrap="square" rtlCol="0">
            <a:spAutoFit/>
          </a:bodyPr>
          <a:lstStyle/>
          <a:p>
            <a:pPr>
              <a:spcBef>
                <a:spcPts val="0"/>
              </a:spcBef>
            </a:pPr>
            <a:r>
              <a:rPr lang="en-US" sz="2400" dirty="0">
                <a:solidFill>
                  <a:schemeClr val="accent5">
                    <a:lumMod val="50000"/>
                  </a:schemeClr>
                </a:solidFill>
              </a:rPr>
              <a:t>new generalization: define weights on G directly!</a:t>
            </a:r>
          </a:p>
        </p:txBody>
      </p:sp>
      <p:grpSp>
        <p:nvGrpSpPr>
          <p:cNvPr id="6" name="Group 5"/>
          <p:cNvGrpSpPr/>
          <p:nvPr/>
        </p:nvGrpSpPr>
        <p:grpSpPr>
          <a:xfrm>
            <a:off x="6438538" y="2278559"/>
            <a:ext cx="2629262" cy="1607641"/>
            <a:chOff x="6438538" y="2278559"/>
            <a:chExt cx="2629262" cy="1607641"/>
          </a:xfrm>
        </p:grpSpPr>
        <p:cxnSp>
          <p:nvCxnSpPr>
            <p:cNvPr id="4" name="Straight Connector 3"/>
            <p:cNvCxnSpPr/>
            <p:nvPr/>
          </p:nvCxnSpPr>
          <p:spPr>
            <a:xfrm>
              <a:off x="6438538" y="2278559"/>
              <a:ext cx="2594093" cy="14639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6473707" y="2422214"/>
              <a:ext cx="2594093" cy="146398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295400" y="6320135"/>
            <a:ext cx="7086600" cy="461665"/>
          </a:xfrm>
          <a:prstGeom prst="rect">
            <a:avLst/>
          </a:prstGeom>
          <a:noFill/>
        </p:spPr>
        <p:txBody>
          <a:bodyPr wrap="square" rtlCol="0">
            <a:spAutoFit/>
          </a:bodyPr>
          <a:lstStyle/>
          <a:p>
            <a:pPr>
              <a:spcBef>
                <a:spcPts val="0"/>
              </a:spcBef>
            </a:pPr>
            <a:r>
              <a:rPr lang="en-US" sz="2400" dirty="0">
                <a:solidFill>
                  <a:schemeClr val="accent5">
                    <a:lumMod val="50000"/>
                  </a:schemeClr>
                </a:solidFill>
              </a:rPr>
              <a:t>now run our dynamic programming algorithms on G</a:t>
            </a:r>
          </a:p>
        </p:txBody>
      </p:sp>
    </p:spTree>
    <p:extLst>
      <p:ext uri="{BB962C8B-B14F-4D97-AF65-F5344CB8AC3E}">
        <p14:creationId xmlns:p14="http://schemas.microsoft.com/office/powerpoint/2010/main" val="212585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500" tmFilter="0, 0; .2, .5; .8, .5; 1, 0"/>
                                        <p:tgtEl>
                                          <p:spTgt spid="213"/>
                                        </p:tgtEl>
                                      </p:cBhvr>
                                    </p:animEffect>
                                    <p:animScale>
                                      <p:cBhvr>
                                        <p:cTn id="19" dur="250" autoRev="1" fill="hold"/>
                                        <p:tgtEl>
                                          <p:spTgt spid="213"/>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212"/>
                                        </p:tgtEl>
                                      </p:cBhvr>
                                    </p:animEffect>
                                    <p:animScale>
                                      <p:cBhvr>
                                        <p:cTn id="22" dur="250" autoRev="1" fill="hold"/>
                                        <p:tgtEl>
                                          <p:spTgt spid="212"/>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213"/>
                                        </p:tgtEl>
                                      </p:cBhvr>
                                    </p:animEffect>
                                    <p:animScale>
                                      <p:cBhvr>
                                        <p:cTn id="27" dur="250" autoRev="1" fill="hold"/>
                                        <p:tgtEl>
                                          <p:spTgt spid="213"/>
                                        </p:tgtEl>
                                      </p:cBhvr>
                                      <p:by x="105000" y="105000"/>
                                    </p:animScale>
                                  </p:childTnLst>
                                </p:cTn>
                              </p:par>
                              <p:par>
                                <p:cTn id="28" presetID="26" presetClass="emph" presetSubtype="0" fill="hold" grpId="1" nodeType="withEffect">
                                  <p:stCondLst>
                                    <p:cond delay="0"/>
                                  </p:stCondLst>
                                  <p:childTnLst>
                                    <p:animEffect transition="out" filter="fade">
                                      <p:cBhvr>
                                        <p:cTn id="29" dur="500" tmFilter="0, 0; .2, .5; .8, .5; 1, 0"/>
                                        <p:tgtEl>
                                          <p:spTgt spid="212"/>
                                        </p:tgtEl>
                                      </p:cBhvr>
                                    </p:animEffect>
                                    <p:animScale>
                                      <p:cBhvr>
                                        <p:cTn id="30" dur="250" autoRev="1" fill="hold"/>
                                        <p:tgtEl>
                                          <p:spTgt spid="2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4" grpId="0" animBg="1"/>
      <p:bldP spid="93" grpId="0" animBg="1"/>
      <p:bldP spid="212" grpId="0" animBg="1"/>
      <p:bldP spid="212" grpId="1" animBg="1"/>
      <p:bldP spid="213" grpId="0" animBg="1"/>
      <p:bldP spid="213"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dirty="0"/>
              <a:t>So that’s how to make an FST like a CRF</a:t>
            </a:r>
          </a:p>
        </p:txBody>
      </p:sp>
      <p:sp>
        <p:nvSpPr>
          <p:cNvPr id="4" name="Text Placeholder 3"/>
          <p:cNvSpPr>
            <a:spLocks noGrp="1"/>
          </p:cNvSpPr>
          <p:nvPr>
            <p:ph type="body" sz="half" idx="2"/>
          </p:nvPr>
        </p:nvSpPr>
        <p:spPr>
          <a:xfrm>
            <a:off x="457200" y="1241425"/>
            <a:ext cx="4365195" cy="2187575"/>
          </a:xfrm>
        </p:spPr>
        <p:txBody>
          <a:bodyPr/>
          <a:lstStyle/>
          <a:p>
            <a:r>
              <a:rPr lang="en-US" dirty="0">
                <a:solidFill>
                  <a:schemeClr val="accent5">
                    <a:lumMod val="50000"/>
                  </a:schemeClr>
                </a:solidFill>
              </a:rPr>
              <a:t>Now an edit’s weight can depend freely on input context.</a:t>
            </a:r>
          </a:p>
          <a:p>
            <a:pPr lvl="1"/>
            <a:r>
              <a:rPr lang="en-US" dirty="0">
                <a:solidFill>
                  <a:schemeClr val="accent5">
                    <a:lumMod val="50000"/>
                  </a:schemeClr>
                </a:solidFill>
              </a:rPr>
              <a:t>(Dynamic programming is still just as efficient!)</a:t>
            </a:r>
          </a:p>
          <a:p>
            <a:r>
              <a:rPr lang="en-US" dirty="0">
                <a:solidFill>
                  <a:schemeClr val="accent6">
                    <a:lumMod val="60000"/>
                    <a:lumOff val="40000"/>
                  </a:schemeClr>
                </a:solidFill>
              </a:rPr>
              <a:t>So </a:t>
            </a:r>
            <a:r>
              <a:rPr lang="en-US" u="sng" dirty="0">
                <a:solidFill>
                  <a:schemeClr val="accent6">
                    <a:lumMod val="60000"/>
                    <a:lumOff val="40000"/>
                  </a:schemeClr>
                </a:solidFill>
              </a:rPr>
              <a:t>now</a:t>
            </a:r>
            <a:r>
              <a:rPr lang="en-US" dirty="0">
                <a:solidFill>
                  <a:schemeClr val="accent6">
                    <a:lumMod val="60000"/>
                    <a:lumOff val="40000"/>
                  </a:schemeClr>
                </a:solidFill>
              </a:rPr>
              <a:t> we can use LSTMs to help score</a:t>
            </a:r>
            <a:br>
              <a:rPr lang="en-US" dirty="0">
                <a:solidFill>
                  <a:schemeClr val="accent6">
                    <a:lumMod val="60000"/>
                    <a:lumOff val="40000"/>
                  </a:schemeClr>
                </a:solidFill>
              </a:rPr>
            </a:br>
            <a:r>
              <a:rPr lang="en-US" dirty="0">
                <a:solidFill>
                  <a:schemeClr val="accent6">
                    <a:lumMod val="60000"/>
                    <a:lumOff val="40000"/>
                  </a:schemeClr>
                </a:solidFill>
              </a:rPr>
              <a:t>the edits in context – learn to extract</a:t>
            </a:r>
            <a:br>
              <a:rPr lang="en-US" dirty="0">
                <a:solidFill>
                  <a:schemeClr val="accent6">
                    <a:lumMod val="60000"/>
                    <a:lumOff val="40000"/>
                  </a:schemeClr>
                </a:solidFill>
              </a:rPr>
            </a:br>
            <a:r>
              <a:rPr lang="en-US" dirty="0">
                <a:solidFill>
                  <a:schemeClr val="accent6">
                    <a:lumMod val="60000"/>
                    <a:lumOff val="40000"/>
                  </a:schemeClr>
                </a:solidFill>
              </a:rPr>
              <a:t>context features.</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21</a:t>
            </a:fld>
            <a:endParaRPr lang="en-US">
              <a:solidFill>
                <a:prstClr val="black">
                  <a:tint val="75000"/>
                </a:prstClr>
              </a:solidFill>
            </a:endParaRPr>
          </a:p>
        </p:txBody>
      </p:sp>
      <p:grpSp>
        <p:nvGrpSpPr>
          <p:cNvPr id="10" name="Group 9"/>
          <p:cNvGrpSpPr/>
          <p:nvPr/>
        </p:nvGrpSpPr>
        <p:grpSpPr>
          <a:xfrm>
            <a:off x="4661882" y="1171296"/>
            <a:ext cx="4405918" cy="2181504"/>
            <a:chOff x="2728692" y="1295400"/>
            <a:chExt cx="4586508" cy="227092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692" y="1580972"/>
              <a:ext cx="1767108" cy="1974551"/>
            </a:xfrm>
            <a:prstGeom prst="rect">
              <a:avLst/>
            </a:prstGeom>
          </p:spPr>
        </p:pic>
        <p:grpSp>
          <p:nvGrpSpPr>
            <p:cNvPr id="7" name="Group 6"/>
            <p:cNvGrpSpPr/>
            <p:nvPr/>
          </p:nvGrpSpPr>
          <p:grpSpPr>
            <a:xfrm>
              <a:off x="4648200" y="1295400"/>
              <a:ext cx="2667000" cy="2270920"/>
              <a:chOff x="3886200" y="2590800"/>
              <a:chExt cx="4191000" cy="3109120"/>
            </a:xfrm>
          </p:grpSpPr>
          <p:pic>
            <p:nvPicPr>
              <p:cNvPr id="8" name="Picture 7"/>
              <p:cNvPicPr>
                <a:picLocks noChangeAspect="1"/>
              </p:cNvPicPr>
              <p:nvPr/>
            </p:nvPicPr>
            <p:blipFill>
              <a:blip r:embed="rId4"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5334000" y="2590800"/>
                <a:ext cx="2743200" cy="3109120"/>
              </a:xfrm>
              <a:prstGeom prst="rect">
                <a:avLst/>
              </a:prstGeom>
            </p:spPr>
          </p:pic>
          <p:sp>
            <p:nvSpPr>
              <p:cNvPr id="9" name="Right Arrow 8"/>
              <p:cNvSpPr/>
              <p:nvPr/>
            </p:nvSpPr>
            <p:spPr>
              <a:xfrm>
                <a:off x="3886200" y="4038600"/>
                <a:ext cx="1219200" cy="533400"/>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3773713" y="4648200"/>
            <a:ext cx="1788887" cy="977975"/>
            <a:chOff x="3581400" y="5410200"/>
            <a:chExt cx="1788887" cy="977975"/>
          </a:xfrm>
        </p:grpSpPr>
        <p:sp>
          <p:nvSpPr>
            <p:cNvPr id="21" name="Freeform 20"/>
            <p:cNvSpPr/>
            <p:nvPr/>
          </p:nvSpPr>
          <p:spPr>
            <a:xfrm>
              <a:off x="3581400" y="554355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c 21"/>
            <p:cNvSpPr/>
            <p:nvPr/>
          </p:nvSpPr>
          <p:spPr>
            <a:xfrm>
              <a:off x="4026373" y="581464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4211329" y="541020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24" name="Oval 23"/>
            <p:cNvSpPr/>
            <p:nvPr/>
          </p:nvSpPr>
          <p:spPr>
            <a:xfrm>
              <a:off x="4948782" y="5864001"/>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normAutofit fontScale="92500" lnSpcReduction="10000"/>
            </a:bodyPr>
            <a:lstStyle/>
            <a:p>
              <a:pPr algn="ctr"/>
              <a:r>
                <a:rPr lang="en-US" dirty="0">
                  <a:solidFill>
                    <a:schemeClr val="bg1"/>
                  </a:solidFill>
                </a:rPr>
                <a:t>3D</a:t>
              </a:r>
            </a:p>
          </p:txBody>
        </p:sp>
        <p:sp>
          <p:nvSpPr>
            <p:cNvPr id="25" name="Oval 24"/>
            <p:cNvSpPr/>
            <p:nvPr/>
          </p:nvSpPr>
          <p:spPr>
            <a:xfrm>
              <a:off x="3701968" y="5873421"/>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2E</a:t>
              </a:r>
            </a:p>
          </p:txBody>
        </p:sp>
      </p:grpSp>
      <p:grpSp>
        <p:nvGrpSpPr>
          <p:cNvPr id="30" name="Group 29"/>
          <p:cNvGrpSpPr/>
          <p:nvPr/>
        </p:nvGrpSpPr>
        <p:grpSpPr>
          <a:xfrm>
            <a:off x="7675872" y="3429000"/>
            <a:ext cx="1022870" cy="2674452"/>
            <a:chOff x="7675872" y="3429000"/>
            <a:chExt cx="1022870" cy="2674452"/>
          </a:xfrm>
        </p:grpSpPr>
        <p:pic>
          <p:nvPicPr>
            <p:cNvPr id="27" name="Picture 26"/>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75872" y="4038600"/>
              <a:ext cx="1022870" cy="2064852"/>
            </a:xfrm>
            <a:prstGeom prst="rect">
              <a:avLst/>
            </a:prstGeom>
          </p:spPr>
        </p:pic>
        <p:sp>
          <p:nvSpPr>
            <p:cNvPr id="28" name="Heart 27"/>
            <p:cNvSpPr/>
            <p:nvPr/>
          </p:nvSpPr>
          <p:spPr>
            <a:xfrm>
              <a:off x="8001000" y="3429000"/>
              <a:ext cx="457200" cy="4572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366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200"/>
          </a:xfrm>
        </p:spPr>
        <p:txBody>
          <a:bodyPr/>
          <a:lstStyle/>
          <a:p>
            <a:r>
              <a:rPr lang="en-US" dirty="0">
                <a:latin typeface="Rockwell Extra Bold" panose="02060903040505020403" pitchFamily="18" charset="0"/>
              </a:rPr>
              <a:t>Cowboy</a:t>
            </a:r>
            <a:r>
              <a:rPr lang="en-US" dirty="0"/>
              <a:t> + </a:t>
            </a:r>
            <a:r>
              <a:rPr lang="en-US" b="1" dirty="0">
                <a:latin typeface="Curlz MT" panose="04040404050702020202" pitchFamily="82" charset="0"/>
              </a:rPr>
              <a:t>Alien</a:t>
            </a:r>
            <a:r>
              <a:rPr lang="en-US" dirty="0"/>
              <a:t> = ?</a:t>
            </a:r>
          </a:p>
        </p:txBody>
      </p:sp>
      <p:pic>
        <p:nvPicPr>
          <p:cNvPr id="8" name="Picture 7"/>
          <p:cNvPicPr>
            <a:picLocks noChangeAspect="1"/>
          </p:cNvPicPr>
          <p:nvPr/>
        </p:nvPicPr>
        <p:blipFill>
          <a:blip r:embed="rId3"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2667000" y="1295400"/>
            <a:ext cx="1676938" cy="2181504"/>
          </a:xfrm>
          <a:prstGeom prst="rect">
            <a:avLst/>
          </a:prstGeom>
        </p:spPr>
      </p:pic>
      <p:pic>
        <p:nvPicPr>
          <p:cNvPr id="27" name="Picture 2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22899" y="1425471"/>
            <a:ext cx="1022870" cy="2064852"/>
          </a:xfrm>
          <a:prstGeom prst="rect">
            <a:avLst/>
          </a:prstGeom>
        </p:spPr>
      </p:pic>
      <p:sp>
        <p:nvSpPr>
          <p:cNvPr id="28" name="Heart 27"/>
          <p:cNvSpPr/>
          <p:nvPr/>
        </p:nvSpPr>
        <p:spPr>
          <a:xfrm>
            <a:off x="4715020" y="2092430"/>
            <a:ext cx="457200" cy="457200"/>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850169" y="2776781"/>
            <a:ext cx="2178844" cy="4081219"/>
            <a:chOff x="3581400" y="2776781"/>
            <a:chExt cx="2178844" cy="4081219"/>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1400" y="4023732"/>
              <a:ext cx="2178844" cy="2834268"/>
            </a:xfrm>
            <a:prstGeom prst="rect">
              <a:avLst/>
            </a:prstGeom>
          </p:spPr>
        </p:pic>
        <p:sp>
          <p:nvSpPr>
            <p:cNvPr id="31" name="Down Arrow 30"/>
            <p:cNvSpPr/>
            <p:nvPr/>
          </p:nvSpPr>
          <p:spPr>
            <a:xfrm>
              <a:off x="4446251" y="2776781"/>
              <a:ext cx="457200" cy="11440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152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AutoShape 30"/>
          <p:cNvSpPr>
            <a:spLocks noChangeArrowheads="1"/>
          </p:cNvSpPr>
          <p:nvPr/>
        </p:nvSpPr>
        <p:spPr bwMode="auto">
          <a:xfrm>
            <a:off x="4331526" y="3695700"/>
            <a:ext cx="1166304" cy="392113"/>
          </a:xfrm>
          <a:prstGeom prst="roundRect">
            <a:avLst>
              <a:gd name="adj" fmla="val 16667"/>
            </a:avLst>
          </a:prstGeom>
          <a:solidFill>
            <a:srgbClr val="FF9999"/>
          </a:solidFill>
          <a:ln>
            <a:noFill/>
          </a:ln>
          <a:effectLs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85" name="AutoShape 30"/>
          <p:cNvSpPr>
            <a:spLocks noChangeArrowheads="1"/>
          </p:cNvSpPr>
          <p:nvPr/>
        </p:nvSpPr>
        <p:spPr bwMode="auto">
          <a:xfrm>
            <a:off x="5486401" y="3728852"/>
            <a:ext cx="502920" cy="385948"/>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86" name="AutoShape 30"/>
          <p:cNvSpPr>
            <a:spLocks noChangeArrowheads="1"/>
          </p:cNvSpPr>
          <p:nvPr/>
        </p:nvSpPr>
        <p:spPr bwMode="auto">
          <a:xfrm>
            <a:off x="3166110" y="3728852"/>
            <a:ext cx="1173027" cy="385948"/>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78" name="Rectangle 277"/>
          <p:cNvSpPr/>
          <p:nvPr/>
        </p:nvSpPr>
        <p:spPr>
          <a:xfrm>
            <a:off x="457200" y="6096000"/>
            <a:ext cx="8229600" cy="110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err="1"/>
              <a:t>BiLSTM</a:t>
            </a:r>
            <a:r>
              <a:rPr lang="en-US" dirty="0"/>
              <a:t> to extract features from input</a:t>
            </a:r>
          </a:p>
        </p:txBody>
      </p:sp>
      <p:sp>
        <p:nvSpPr>
          <p:cNvPr id="6" name="Rectangle 5"/>
          <p:cNvSpPr/>
          <p:nvPr/>
        </p:nvSpPr>
        <p:spPr>
          <a:xfrm>
            <a:off x="3305223" y="3657600"/>
            <a:ext cx="383438" cy="523220"/>
          </a:xfrm>
          <a:prstGeom prst="rect">
            <a:avLst/>
          </a:prstGeom>
        </p:spPr>
        <p:txBody>
          <a:bodyPr wrap="none">
            <a:spAutoFit/>
          </a:bodyPr>
          <a:lstStyle/>
          <a:p>
            <a:r>
              <a:rPr lang="en-US" altLang="en-US" sz="2800" b="1" dirty="0">
                <a:solidFill>
                  <a:srgbClr val="FF0000"/>
                </a:solidFill>
              </a:rPr>
              <a:t>b</a:t>
            </a:r>
            <a:endParaRPr lang="en-US" dirty="0"/>
          </a:p>
        </p:txBody>
      </p:sp>
      <p:sp>
        <p:nvSpPr>
          <p:cNvPr id="10" name="Rectangle 9"/>
          <p:cNvSpPr/>
          <p:nvPr/>
        </p:nvSpPr>
        <p:spPr>
          <a:xfrm>
            <a:off x="3894378" y="3657600"/>
            <a:ext cx="322524" cy="523220"/>
          </a:xfrm>
          <a:prstGeom prst="rect">
            <a:avLst/>
          </a:prstGeom>
        </p:spPr>
        <p:txBody>
          <a:bodyPr wrap="none">
            <a:spAutoFit/>
          </a:bodyPr>
          <a:lstStyle/>
          <a:p>
            <a:r>
              <a:rPr lang="en-US" altLang="en-US" sz="2800" b="1" dirty="0">
                <a:solidFill>
                  <a:srgbClr val="FF0000"/>
                </a:solidFill>
              </a:rPr>
              <a:t>r</a:t>
            </a:r>
            <a:endParaRPr lang="en-US" dirty="0"/>
          </a:p>
        </p:txBody>
      </p:sp>
      <p:sp>
        <p:nvSpPr>
          <p:cNvPr id="15" name="Rectangle 14"/>
          <p:cNvSpPr/>
          <p:nvPr/>
        </p:nvSpPr>
        <p:spPr>
          <a:xfrm>
            <a:off x="4432553" y="3657600"/>
            <a:ext cx="369012" cy="523220"/>
          </a:xfrm>
          <a:prstGeom prst="rect">
            <a:avLst/>
          </a:prstGeom>
        </p:spPr>
        <p:txBody>
          <a:bodyPr wrap="none">
            <a:spAutoFit/>
          </a:bodyPr>
          <a:lstStyle/>
          <a:p>
            <a:r>
              <a:rPr lang="en-US" sz="2800" b="1" dirty="0">
                <a:solidFill>
                  <a:srgbClr val="FF0000"/>
                </a:solidFill>
              </a:rPr>
              <a:t>e</a:t>
            </a:r>
            <a:endParaRPr lang="en-US" dirty="0"/>
          </a:p>
        </p:txBody>
      </p:sp>
      <p:sp>
        <p:nvSpPr>
          <p:cNvPr id="19" name="Rectangle 18"/>
          <p:cNvSpPr/>
          <p:nvPr/>
        </p:nvSpPr>
        <p:spPr>
          <a:xfrm>
            <a:off x="4969961" y="3657600"/>
            <a:ext cx="360996" cy="523220"/>
          </a:xfrm>
          <a:prstGeom prst="rect">
            <a:avLst/>
          </a:prstGeom>
        </p:spPr>
        <p:txBody>
          <a:bodyPr wrap="none">
            <a:spAutoFit/>
          </a:bodyPr>
          <a:lstStyle/>
          <a:p>
            <a:r>
              <a:rPr lang="en-US" sz="2800" b="1" dirty="0">
                <a:solidFill>
                  <a:srgbClr val="FF0000"/>
                </a:solidFill>
              </a:rPr>
              <a:t>a</a:t>
            </a:r>
            <a:endParaRPr lang="en-US" dirty="0"/>
          </a:p>
        </p:txBody>
      </p:sp>
      <p:sp>
        <p:nvSpPr>
          <p:cNvPr id="23" name="Rectangle 22"/>
          <p:cNvSpPr/>
          <p:nvPr/>
        </p:nvSpPr>
        <p:spPr>
          <a:xfrm>
            <a:off x="5499992" y="3657600"/>
            <a:ext cx="367408" cy="523220"/>
          </a:xfrm>
          <a:prstGeom prst="rect">
            <a:avLst/>
          </a:prstGeom>
        </p:spPr>
        <p:txBody>
          <a:bodyPr wrap="none">
            <a:spAutoFit/>
          </a:bodyPr>
          <a:lstStyle/>
          <a:p>
            <a:r>
              <a:rPr lang="en-US" sz="2800" b="1" dirty="0">
                <a:solidFill>
                  <a:srgbClr val="FF0000"/>
                </a:solidFill>
              </a:rPr>
              <a:t>k</a:t>
            </a:r>
            <a:endParaRPr lang="en-US" dirty="0"/>
          </a:p>
        </p:txBody>
      </p:sp>
      <p:grpSp>
        <p:nvGrpSpPr>
          <p:cNvPr id="7" name="Group 6"/>
          <p:cNvGrpSpPr/>
          <p:nvPr/>
        </p:nvGrpSpPr>
        <p:grpSpPr>
          <a:xfrm>
            <a:off x="3077575" y="4572000"/>
            <a:ext cx="304800" cy="651510"/>
            <a:chOff x="609600" y="3276600"/>
            <a:chExt cx="304800" cy="651510"/>
          </a:xfrm>
        </p:grpSpPr>
        <p:sp>
          <p:nvSpPr>
            <p:cNvPr id="117" name="Rectangle 116"/>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3382375" y="4149090"/>
            <a:ext cx="533400" cy="1074420"/>
            <a:chOff x="3382375" y="4149090"/>
            <a:chExt cx="533400" cy="1074420"/>
          </a:xfrm>
        </p:grpSpPr>
        <p:grpSp>
          <p:nvGrpSpPr>
            <p:cNvPr id="8" name="Group 7"/>
            <p:cNvGrpSpPr/>
            <p:nvPr/>
          </p:nvGrpSpPr>
          <p:grpSpPr>
            <a:xfrm>
              <a:off x="3610975" y="4572000"/>
              <a:ext cx="304800" cy="651510"/>
              <a:chOff x="1219200" y="3276600"/>
              <a:chExt cx="304800" cy="651510"/>
            </a:xfrm>
          </p:grpSpPr>
          <p:sp>
            <p:nvSpPr>
              <p:cNvPr id="113" name="Rectangle 112"/>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a:off x="3566160" y="414909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82375"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5680710" y="5238750"/>
            <a:ext cx="562975" cy="1584960"/>
            <a:chOff x="3018425" y="3520440"/>
            <a:chExt cx="562975" cy="1584960"/>
          </a:xfrm>
        </p:grpSpPr>
        <p:cxnSp>
          <p:nvCxnSpPr>
            <p:cNvPr id="31" name="Straight Arrow Connector 30"/>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5</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21" name="Group 120"/>
            <p:cNvGrpSpPr/>
            <p:nvPr/>
          </p:nvGrpSpPr>
          <p:grpSpPr>
            <a:xfrm>
              <a:off x="3124200" y="3996690"/>
              <a:ext cx="304800" cy="651510"/>
              <a:chOff x="1219200" y="3276600"/>
              <a:chExt cx="304800" cy="651510"/>
            </a:xfrm>
            <a:solidFill>
              <a:srgbClr val="FFC000"/>
            </a:solidFill>
          </p:grpSpPr>
          <p:sp>
            <p:nvSpPr>
              <p:cNvPr id="122" name="Rectangle 121"/>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p:cNvGrpSpPr/>
          <p:nvPr/>
        </p:nvGrpSpPr>
        <p:grpSpPr>
          <a:xfrm>
            <a:off x="5147310" y="5238750"/>
            <a:ext cx="562975" cy="1584960"/>
            <a:chOff x="3018425" y="3520440"/>
            <a:chExt cx="562975" cy="1584960"/>
          </a:xfrm>
        </p:grpSpPr>
        <p:cxnSp>
          <p:nvCxnSpPr>
            <p:cNvPr id="128" name="Straight Arrow Connector 127"/>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4</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30" name="Group 129"/>
            <p:cNvGrpSpPr/>
            <p:nvPr/>
          </p:nvGrpSpPr>
          <p:grpSpPr>
            <a:xfrm>
              <a:off x="3124200" y="3996690"/>
              <a:ext cx="304800" cy="651510"/>
              <a:chOff x="1219200" y="3276600"/>
              <a:chExt cx="304800" cy="651510"/>
            </a:xfrm>
            <a:solidFill>
              <a:srgbClr val="FFC000"/>
            </a:solidFill>
          </p:grpSpPr>
          <p:sp>
            <p:nvSpPr>
              <p:cNvPr id="131" name="Rectangle 130"/>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5" name="Group 134"/>
          <p:cNvGrpSpPr/>
          <p:nvPr/>
        </p:nvGrpSpPr>
        <p:grpSpPr>
          <a:xfrm>
            <a:off x="4613910" y="5238750"/>
            <a:ext cx="562975" cy="1584960"/>
            <a:chOff x="3018425" y="3520440"/>
            <a:chExt cx="562975" cy="1584960"/>
          </a:xfrm>
        </p:grpSpPr>
        <p:cxnSp>
          <p:nvCxnSpPr>
            <p:cNvPr id="136" name="Straight Arrow Connector 135"/>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3</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38" name="Group 137"/>
            <p:cNvGrpSpPr/>
            <p:nvPr/>
          </p:nvGrpSpPr>
          <p:grpSpPr>
            <a:xfrm>
              <a:off x="3124200" y="3996690"/>
              <a:ext cx="304800" cy="651510"/>
              <a:chOff x="1219200" y="3276600"/>
              <a:chExt cx="304800" cy="651510"/>
            </a:xfrm>
            <a:solidFill>
              <a:srgbClr val="FFC000"/>
            </a:solidFill>
          </p:grpSpPr>
          <p:sp>
            <p:nvSpPr>
              <p:cNvPr id="139" name="Rectangle 138"/>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3" name="Group 142"/>
          <p:cNvGrpSpPr/>
          <p:nvPr/>
        </p:nvGrpSpPr>
        <p:grpSpPr>
          <a:xfrm>
            <a:off x="4084320" y="5238750"/>
            <a:ext cx="562975" cy="1584960"/>
            <a:chOff x="3018425" y="3520440"/>
            <a:chExt cx="562975" cy="1584960"/>
          </a:xfrm>
        </p:grpSpPr>
        <p:cxnSp>
          <p:nvCxnSpPr>
            <p:cNvPr id="144" name="Straight Arrow Connector 143"/>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2</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46" name="Group 145"/>
            <p:cNvGrpSpPr/>
            <p:nvPr/>
          </p:nvGrpSpPr>
          <p:grpSpPr>
            <a:xfrm>
              <a:off x="3124200" y="3996690"/>
              <a:ext cx="304800" cy="651510"/>
              <a:chOff x="1219200" y="3276600"/>
              <a:chExt cx="304800" cy="651510"/>
            </a:xfrm>
            <a:solidFill>
              <a:srgbClr val="FFC000"/>
            </a:solidFill>
          </p:grpSpPr>
          <p:sp>
            <p:nvSpPr>
              <p:cNvPr id="147" name="Rectangle 146"/>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150"/>
          <p:cNvGrpSpPr/>
          <p:nvPr/>
        </p:nvGrpSpPr>
        <p:grpSpPr>
          <a:xfrm>
            <a:off x="3524250" y="5238750"/>
            <a:ext cx="562975" cy="1584960"/>
            <a:chOff x="3018425" y="3520440"/>
            <a:chExt cx="562975" cy="1584960"/>
          </a:xfrm>
        </p:grpSpPr>
        <p:cxnSp>
          <p:nvCxnSpPr>
            <p:cNvPr id="152" name="Straight Arrow Connector 151"/>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1</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54" name="Group 153"/>
            <p:cNvGrpSpPr/>
            <p:nvPr/>
          </p:nvGrpSpPr>
          <p:grpSpPr>
            <a:xfrm>
              <a:off x="3124200" y="3996690"/>
              <a:ext cx="304800" cy="651510"/>
              <a:chOff x="1219200" y="3276600"/>
              <a:chExt cx="304800" cy="651510"/>
            </a:xfrm>
            <a:solidFill>
              <a:srgbClr val="FFC000"/>
            </a:solidFill>
          </p:grpSpPr>
          <p:sp>
            <p:nvSpPr>
              <p:cNvPr id="155" name="Rectangle 154"/>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9" name="Group 158"/>
          <p:cNvGrpSpPr/>
          <p:nvPr/>
        </p:nvGrpSpPr>
        <p:grpSpPr>
          <a:xfrm>
            <a:off x="2971800" y="5238750"/>
            <a:ext cx="562975" cy="1584960"/>
            <a:chOff x="3018425" y="3520440"/>
            <a:chExt cx="562975" cy="1584960"/>
          </a:xfrm>
        </p:grpSpPr>
        <p:cxnSp>
          <p:nvCxnSpPr>
            <p:cNvPr id="160" name="Straight Arrow Connector 159"/>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0</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62" name="Group 161"/>
            <p:cNvGrpSpPr/>
            <p:nvPr/>
          </p:nvGrpSpPr>
          <p:grpSpPr>
            <a:xfrm>
              <a:off x="3135630" y="3996690"/>
              <a:ext cx="304800" cy="651510"/>
              <a:chOff x="1230630" y="3276600"/>
              <a:chExt cx="304800" cy="651510"/>
            </a:xfrm>
            <a:solidFill>
              <a:srgbClr val="FFC000"/>
            </a:solidFill>
          </p:grpSpPr>
          <p:sp>
            <p:nvSpPr>
              <p:cNvPr id="163" name="Rectangle 162"/>
              <p:cNvSpPr/>
              <p:nvPr/>
            </p:nvSpPr>
            <p:spPr>
              <a:xfrm>
                <a:off x="123063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130683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p:cNvGrpSpPr/>
          <p:nvPr/>
        </p:nvGrpSpPr>
        <p:grpSpPr>
          <a:xfrm flipH="1" flipV="1">
            <a:off x="5810250" y="2590800"/>
            <a:ext cx="304800" cy="651510"/>
            <a:chOff x="609600" y="3276600"/>
            <a:chExt cx="304800" cy="651510"/>
          </a:xfrm>
        </p:grpSpPr>
        <p:sp>
          <p:nvSpPr>
            <p:cNvPr id="253" name="Rectangle 252"/>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3" name="Group 282"/>
          <p:cNvGrpSpPr/>
          <p:nvPr/>
        </p:nvGrpSpPr>
        <p:grpSpPr>
          <a:xfrm>
            <a:off x="3055898" y="2590800"/>
            <a:ext cx="558698" cy="1112520"/>
            <a:chOff x="3055898" y="2590800"/>
            <a:chExt cx="558698" cy="1112520"/>
          </a:xfrm>
        </p:grpSpPr>
        <p:grpSp>
          <p:nvGrpSpPr>
            <p:cNvPr id="182" name="Group 181"/>
            <p:cNvGrpSpPr/>
            <p:nvPr/>
          </p:nvGrpSpPr>
          <p:grpSpPr>
            <a:xfrm flipH="1" flipV="1">
              <a:off x="3055898" y="2590800"/>
              <a:ext cx="304800" cy="651510"/>
              <a:chOff x="1219200" y="3276600"/>
              <a:chExt cx="304800" cy="651510"/>
            </a:xfrm>
          </p:grpSpPr>
          <p:sp>
            <p:nvSpPr>
              <p:cNvPr id="233" name="Rectangle 232"/>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3" name="Straight Arrow Connector 182"/>
            <p:cNvCxnSpPr/>
            <p:nvPr/>
          </p:nvCxnSpPr>
          <p:spPr>
            <a:xfrm flipH="1" flipV="1">
              <a:off x="3196590" y="327279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H="1" flipV="1">
              <a:off x="3366946"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2929168" y="914400"/>
            <a:ext cx="3319232" cy="1661160"/>
            <a:chOff x="2929168" y="914400"/>
            <a:chExt cx="3319232" cy="1661160"/>
          </a:xfrm>
        </p:grpSpPr>
        <p:cxnSp>
          <p:nvCxnSpPr>
            <p:cNvPr id="226" name="Straight Arrow Connector 225"/>
            <p:cNvCxnSpPr/>
            <p:nvPr/>
          </p:nvCxnSpPr>
          <p:spPr>
            <a:xfrm flipH="1" flipV="1">
              <a:off x="3218684"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7" name="Rectangle 226"/>
            <p:cNvSpPr/>
            <p:nvPr/>
          </p:nvSpPr>
          <p:spPr>
            <a:xfrm flipH="1">
              <a:off x="2929168"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0</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28" name="Group 227"/>
            <p:cNvGrpSpPr/>
            <p:nvPr/>
          </p:nvGrpSpPr>
          <p:grpSpPr>
            <a:xfrm flipH="1" flipV="1">
              <a:off x="3067142" y="1447800"/>
              <a:ext cx="304800" cy="651510"/>
              <a:chOff x="1219200" y="3276600"/>
              <a:chExt cx="304800" cy="651510"/>
            </a:xfrm>
            <a:solidFill>
              <a:srgbClr val="FFC000"/>
            </a:solidFill>
          </p:grpSpPr>
          <p:sp>
            <p:nvSpPr>
              <p:cNvPr id="229" name="Rectangle 228"/>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9" name="Straight Arrow Connector 218"/>
            <p:cNvCxnSpPr/>
            <p:nvPr/>
          </p:nvCxnSpPr>
          <p:spPr>
            <a:xfrm flipH="1" flipV="1">
              <a:off x="3752084"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0" name="Rectangle 219"/>
            <p:cNvSpPr/>
            <p:nvPr/>
          </p:nvSpPr>
          <p:spPr>
            <a:xfrm flipH="1">
              <a:off x="3462568"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1</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21" name="Group 220"/>
            <p:cNvGrpSpPr/>
            <p:nvPr/>
          </p:nvGrpSpPr>
          <p:grpSpPr>
            <a:xfrm flipH="1" flipV="1">
              <a:off x="3600542" y="1447800"/>
              <a:ext cx="304800" cy="651510"/>
              <a:chOff x="1219200" y="3276600"/>
              <a:chExt cx="304800" cy="651510"/>
            </a:xfrm>
            <a:solidFill>
              <a:srgbClr val="FFC000"/>
            </a:solidFill>
          </p:grpSpPr>
          <p:sp>
            <p:nvSpPr>
              <p:cNvPr id="222" name="Rectangle 221"/>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2" name="Straight Arrow Connector 211"/>
            <p:cNvCxnSpPr/>
            <p:nvPr/>
          </p:nvCxnSpPr>
          <p:spPr>
            <a:xfrm flipH="1" flipV="1">
              <a:off x="4285484"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3" name="Rectangle 212"/>
            <p:cNvSpPr/>
            <p:nvPr/>
          </p:nvSpPr>
          <p:spPr>
            <a:xfrm flipH="1">
              <a:off x="3995969"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2</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14" name="Group 213"/>
            <p:cNvGrpSpPr/>
            <p:nvPr/>
          </p:nvGrpSpPr>
          <p:grpSpPr>
            <a:xfrm flipH="1" flipV="1">
              <a:off x="4133942" y="1447800"/>
              <a:ext cx="304800" cy="651510"/>
              <a:chOff x="1219200" y="3276600"/>
              <a:chExt cx="304800" cy="651510"/>
            </a:xfrm>
            <a:solidFill>
              <a:srgbClr val="FFC000"/>
            </a:solidFill>
          </p:grpSpPr>
          <p:sp>
            <p:nvSpPr>
              <p:cNvPr id="215" name="Rectangle 214"/>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5" name="Straight Arrow Connector 204"/>
            <p:cNvCxnSpPr/>
            <p:nvPr/>
          </p:nvCxnSpPr>
          <p:spPr>
            <a:xfrm flipH="1" flipV="1">
              <a:off x="4815074"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6" name="Rectangle 205"/>
            <p:cNvSpPr/>
            <p:nvPr/>
          </p:nvSpPr>
          <p:spPr>
            <a:xfrm flipH="1">
              <a:off x="4525559"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3</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07" name="Group 206"/>
            <p:cNvGrpSpPr/>
            <p:nvPr/>
          </p:nvGrpSpPr>
          <p:grpSpPr>
            <a:xfrm flipH="1" flipV="1">
              <a:off x="4663532" y="1447800"/>
              <a:ext cx="304800" cy="651510"/>
              <a:chOff x="1219200" y="3276600"/>
              <a:chExt cx="304800" cy="651510"/>
            </a:xfrm>
            <a:solidFill>
              <a:srgbClr val="FFC000"/>
            </a:solidFill>
          </p:grpSpPr>
          <p:sp>
            <p:nvSpPr>
              <p:cNvPr id="208" name="Rectangle 207"/>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Arrow Connector 197"/>
            <p:cNvCxnSpPr/>
            <p:nvPr/>
          </p:nvCxnSpPr>
          <p:spPr>
            <a:xfrm flipH="1" flipV="1">
              <a:off x="5375144"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flipH="1">
              <a:off x="5085629"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4</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00" name="Group 199"/>
            <p:cNvGrpSpPr/>
            <p:nvPr/>
          </p:nvGrpSpPr>
          <p:grpSpPr>
            <a:xfrm flipH="1" flipV="1">
              <a:off x="5223602" y="1447800"/>
              <a:ext cx="304800" cy="651510"/>
              <a:chOff x="1219200" y="3276600"/>
              <a:chExt cx="304800" cy="651510"/>
            </a:xfrm>
            <a:solidFill>
              <a:srgbClr val="FFC000"/>
            </a:solidFill>
          </p:grpSpPr>
          <p:sp>
            <p:nvSpPr>
              <p:cNvPr id="201" name="Rectangle 200"/>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1" name="Straight Arrow Connector 190"/>
            <p:cNvCxnSpPr/>
            <p:nvPr/>
          </p:nvCxnSpPr>
          <p:spPr>
            <a:xfrm flipH="1" flipV="1">
              <a:off x="5961792"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2" name="Rectangle 191"/>
            <p:cNvSpPr/>
            <p:nvPr/>
          </p:nvSpPr>
          <p:spPr>
            <a:xfrm flipH="1">
              <a:off x="5714279"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5</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93" name="Group 192"/>
            <p:cNvGrpSpPr/>
            <p:nvPr/>
          </p:nvGrpSpPr>
          <p:grpSpPr>
            <a:xfrm flipH="1" flipV="1">
              <a:off x="5798820" y="1447800"/>
              <a:ext cx="304800" cy="651510"/>
              <a:chOff x="1230630" y="3276600"/>
              <a:chExt cx="304800" cy="651510"/>
            </a:xfrm>
            <a:solidFill>
              <a:srgbClr val="FFC000"/>
            </a:solidFill>
          </p:grpSpPr>
          <p:sp>
            <p:nvSpPr>
              <p:cNvPr id="194" name="Rectangle 193"/>
              <p:cNvSpPr/>
              <p:nvPr/>
            </p:nvSpPr>
            <p:spPr>
              <a:xfrm>
                <a:off x="123063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Oval 194"/>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p:cNvSpPr/>
              <p:nvPr/>
            </p:nvSpPr>
            <p:spPr>
              <a:xfrm>
                <a:off x="130683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3" name="Group 272"/>
          <p:cNvGrpSpPr/>
          <p:nvPr/>
        </p:nvGrpSpPr>
        <p:grpSpPr>
          <a:xfrm>
            <a:off x="3915775" y="4152900"/>
            <a:ext cx="558698" cy="1070610"/>
            <a:chOff x="3915775" y="4152900"/>
            <a:chExt cx="558698" cy="1070610"/>
          </a:xfrm>
        </p:grpSpPr>
        <p:grpSp>
          <p:nvGrpSpPr>
            <p:cNvPr id="11" name="Group 10"/>
            <p:cNvGrpSpPr/>
            <p:nvPr/>
          </p:nvGrpSpPr>
          <p:grpSpPr>
            <a:xfrm>
              <a:off x="4169673" y="4572000"/>
              <a:ext cx="304800" cy="651510"/>
              <a:chOff x="1219200" y="3276600"/>
              <a:chExt cx="304800" cy="651510"/>
            </a:xfrm>
          </p:grpSpPr>
          <p:sp>
            <p:nvSpPr>
              <p:cNvPr id="109" name="Rectangle 10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a:off x="3915775"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4142375" y="415290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2" name="Group 281"/>
          <p:cNvGrpSpPr/>
          <p:nvPr/>
        </p:nvGrpSpPr>
        <p:grpSpPr>
          <a:xfrm>
            <a:off x="3589135" y="2590800"/>
            <a:ext cx="558698" cy="1116330"/>
            <a:chOff x="3589135" y="2590800"/>
            <a:chExt cx="558698" cy="1116330"/>
          </a:xfrm>
        </p:grpSpPr>
        <p:grpSp>
          <p:nvGrpSpPr>
            <p:cNvPr id="179" name="Group 178"/>
            <p:cNvGrpSpPr/>
            <p:nvPr/>
          </p:nvGrpSpPr>
          <p:grpSpPr>
            <a:xfrm flipH="1" flipV="1">
              <a:off x="3589135" y="2590800"/>
              <a:ext cx="304800" cy="651510"/>
              <a:chOff x="1219200" y="3276600"/>
              <a:chExt cx="304800" cy="651510"/>
            </a:xfrm>
          </p:grpSpPr>
          <p:sp>
            <p:nvSpPr>
              <p:cNvPr id="237" name="Rectangle 236"/>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1" name="Straight Arrow Connector 180"/>
            <p:cNvCxnSpPr/>
            <p:nvPr/>
          </p:nvCxnSpPr>
          <p:spPr>
            <a:xfrm flipH="1" flipV="1">
              <a:off x="3900183"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p:nvPr/>
          </p:nvCxnSpPr>
          <p:spPr>
            <a:xfrm flipH="1" flipV="1">
              <a:off x="3772805" y="327660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4477194" y="4152900"/>
            <a:ext cx="558698" cy="1070610"/>
            <a:chOff x="4477194" y="4152900"/>
            <a:chExt cx="558698" cy="1070610"/>
          </a:xfrm>
        </p:grpSpPr>
        <p:grpSp>
          <p:nvGrpSpPr>
            <p:cNvPr id="16" name="Group 15"/>
            <p:cNvGrpSpPr/>
            <p:nvPr/>
          </p:nvGrpSpPr>
          <p:grpSpPr>
            <a:xfrm>
              <a:off x="4731092" y="4572000"/>
              <a:ext cx="304800" cy="651510"/>
              <a:chOff x="1219200" y="3276600"/>
              <a:chExt cx="304800" cy="651510"/>
            </a:xfrm>
          </p:grpSpPr>
          <p:sp>
            <p:nvSpPr>
              <p:cNvPr id="105" name="Rectangle 104"/>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a:off x="4477194"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a:off x="4712970" y="415290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1" name="Group 280"/>
          <p:cNvGrpSpPr/>
          <p:nvPr/>
        </p:nvGrpSpPr>
        <p:grpSpPr>
          <a:xfrm>
            <a:off x="4122535" y="2590800"/>
            <a:ext cx="558698" cy="1116330"/>
            <a:chOff x="4122535" y="2590800"/>
            <a:chExt cx="558698" cy="1116330"/>
          </a:xfrm>
        </p:grpSpPr>
        <p:grpSp>
          <p:nvGrpSpPr>
            <p:cNvPr id="176" name="Group 175"/>
            <p:cNvGrpSpPr/>
            <p:nvPr/>
          </p:nvGrpSpPr>
          <p:grpSpPr>
            <a:xfrm flipH="1" flipV="1">
              <a:off x="4122535" y="2590800"/>
              <a:ext cx="304800" cy="651510"/>
              <a:chOff x="1219200" y="3276600"/>
              <a:chExt cx="304800" cy="651510"/>
            </a:xfrm>
          </p:grpSpPr>
          <p:sp>
            <p:nvSpPr>
              <p:cNvPr id="241" name="Rectangle 240"/>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8" name="Straight Arrow Connector 177"/>
            <p:cNvCxnSpPr/>
            <p:nvPr/>
          </p:nvCxnSpPr>
          <p:spPr>
            <a:xfrm flipH="1" flipV="1">
              <a:off x="4433583"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flipH="1" flipV="1">
              <a:off x="4343400" y="327660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5" name="Group 274"/>
          <p:cNvGrpSpPr/>
          <p:nvPr/>
        </p:nvGrpSpPr>
        <p:grpSpPr>
          <a:xfrm>
            <a:off x="5010594" y="4114800"/>
            <a:ext cx="558698" cy="1108710"/>
            <a:chOff x="5010594" y="4114800"/>
            <a:chExt cx="558698" cy="1108710"/>
          </a:xfrm>
        </p:grpSpPr>
        <p:grpSp>
          <p:nvGrpSpPr>
            <p:cNvPr id="20" name="Group 19"/>
            <p:cNvGrpSpPr/>
            <p:nvPr/>
          </p:nvGrpSpPr>
          <p:grpSpPr>
            <a:xfrm>
              <a:off x="5264492" y="4572000"/>
              <a:ext cx="304800" cy="651510"/>
              <a:chOff x="1219200" y="3276600"/>
              <a:chExt cx="304800" cy="651510"/>
            </a:xfrm>
          </p:grpSpPr>
          <p:sp>
            <p:nvSpPr>
              <p:cNvPr id="101" name="Rectangle 100"/>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p:cNvCxnSpPr/>
            <p:nvPr/>
          </p:nvCxnSpPr>
          <p:spPr>
            <a:xfrm>
              <a:off x="5010594"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p:cNvCxnSpPr/>
            <p:nvPr/>
          </p:nvCxnSpPr>
          <p:spPr>
            <a:xfrm>
              <a:off x="5246370" y="411480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80" name="Group 279"/>
          <p:cNvGrpSpPr/>
          <p:nvPr/>
        </p:nvGrpSpPr>
        <p:grpSpPr>
          <a:xfrm>
            <a:off x="4683954" y="2590800"/>
            <a:ext cx="558698" cy="1078230"/>
            <a:chOff x="4683954" y="2590800"/>
            <a:chExt cx="558698" cy="1078230"/>
          </a:xfrm>
        </p:grpSpPr>
        <p:grpSp>
          <p:nvGrpSpPr>
            <p:cNvPr id="172" name="Group 171"/>
            <p:cNvGrpSpPr/>
            <p:nvPr/>
          </p:nvGrpSpPr>
          <p:grpSpPr>
            <a:xfrm flipH="1" flipV="1">
              <a:off x="4683954" y="2590800"/>
              <a:ext cx="304800" cy="651510"/>
              <a:chOff x="1219200" y="3276600"/>
              <a:chExt cx="304800" cy="651510"/>
            </a:xfrm>
          </p:grpSpPr>
          <p:sp>
            <p:nvSpPr>
              <p:cNvPr id="245" name="Rectangle 244"/>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4" name="Straight Arrow Connector 173"/>
            <p:cNvCxnSpPr/>
            <p:nvPr/>
          </p:nvCxnSpPr>
          <p:spPr>
            <a:xfrm flipH="1" flipV="1">
              <a:off x="4995002"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H="1" flipV="1">
              <a:off x="4876800" y="323850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6" name="Group 275"/>
          <p:cNvGrpSpPr/>
          <p:nvPr/>
        </p:nvGrpSpPr>
        <p:grpSpPr>
          <a:xfrm>
            <a:off x="5543831" y="4114800"/>
            <a:ext cx="558698" cy="1108710"/>
            <a:chOff x="5543831" y="4114800"/>
            <a:chExt cx="558698" cy="1108710"/>
          </a:xfrm>
        </p:grpSpPr>
        <p:grpSp>
          <p:nvGrpSpPr>
            <p:cNvPr id="24" name="Group 23"/>
            <p:cNvGrpSpPr/>
            <p:nvPr/>
          </p:nvGrpSpPr>
          <p:grpSpPr>
            <a:xfrm>
              <a:off x="5797729" y="4572000"/>
              <a:ext cx="304800" cy="651510"/>
              <a:chOff x="1219200" y="3276600"/>
              <a:chExt cx="304800" cy="651510"/>
            </a:xfrm>
          </p:grpSpPr>
          <p:sp>
            <p:nvSpPr>
              <p:cNvPr id="97" name="Rectangle 96"/>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p:cNvCxnSpPr/>
            <p:nvPr/>
          </p:nvCxnSpPr>
          <p:spPr>
            <a:xfrm>
              <a:off x="5543831"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5703570" y="411480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5242652" y="2590800"/>
            <a:ext cx="567598" cy="1078230"/>
            <a:chOff x="5242652" y="2590800"/>
            <a:chExt cx="567598" cy="1078230"/>
          </a:xfrm>
        </p:grpSpPr>
        <p:grpSp>
          <p:nvGrpSpPr>
            <p:cNvPr id="170" name="Group 169"/>
            <p:cNvGrpSpPr/>
            <p:nvPr/>
          </p:nvGrpSpPr>
          <p:grpSpPr>
            <a:xfrm flipH="1" flipV="1">
              <a:off x="5242652" y="2590800"/>
              <a:ext cx="304800" cy="651510"/>
              <a:chOff x="1219200" y="3276600"/>
              <a:chExt cx="304800" cy="651510"/>
            </a:xfrm>
          </p:grpSpPr>
          <p:sp>
            <p:nvSpPr>
              <p:cNvPr id="249" name="Rectangle 24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5" name="Straight Arrow Connector 174"/>
            <p:cNvCxnSpPr/>
            <p:nvPr/>
          </p:nvCxnSpPr>
          <p:spPr>
            <a:xfrm flipH="1" flipV="1">
              <a:off x="5562600"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flipV="1">
              <a:off x="5334000" y="323850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69" name="TextBox 268"/>
          <p:cNvSpPr txBox="1"/>
          <p:nvPr/>
        </p:nvSpPr>
        <p:spPr>
          <a:xfrm>
            <a:off x="457200" y="4705290"/>
            <a:ext cx="2460931" cy="461665"/>
          </a:xfrm>
          <a:prstGeom prst="rect">
            <a:avLst/>
          </a:prstGeom>
          <a:noFill/>
        </p:spPr>
        <p:txBody>
          <a:bodyPr wrap="none" rtlCol="0">
            <a:spAutoFit/>
          </a:bodyPr>
          <a:lstStyle/>
          <a:p>
            <a:r>
              <a:rPr lang="en-US" sz="2400" dirty="0">
                <a:solidFill>
                  <a:srgbClr val="7030A0"/>
                </a:solidFill>
              </a:rPr>
              <a:t>left to right LSTM</a:t>
            </a:r>
          </a:p>
        </p:txBody>
      </p:sp>
      <p:sp>
        <p:nvSpPr>
          <p:cNvPr id="270" name="TextBox 269"/>
          <p:cNvSpPr txBox="1"/>
          <p:nvPr/>
        </p:nvSpPr>
        <p:spPr>
          <a:xfrm>
            <a:off x="6368774" y="2661255"/>
            <a:ext cx="2460930" cy="461665"/>
          </a:xfrm>
          <a:prstGeom prst="rect">
            <a:avLst/>
          </a:prstGeom>
          <a:noFill/>
        </p:spPr>
        <p:txBody>
          <a:bodyPr wrap="none" rtlCol="0">
            <a:spAutoFit/>
          </a:bodyPr>
          <a:lstStyle/>
          <a:p>
            <a:pPr algn="l"/>
            <a:r>
              <a:rPr lang="en-US" sz="2400" dirty="0">
                <a:solidFill>
                  <a:srgbClr val="7030A0"/>
                </a:solidFill>
              </a:rPr>
              <a:t>right to left LSTM</a:t>
            </a:r>
          </a:p>
        </p:txBody>
      </p:sp>
    </p:spTree>
    <p:extLst>
      <p:ext uri="{BB962C8B-B14F-4D97-AF65-F5344CB8AC3E}">
        <p14:creationId xmlns:p14="http://schemas.microsoft.com/office/powerpoint/2010/main" val="199511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nodeType="afterEffect">
                                  <p:stCondLst>
                                    <p:cond delay="200"/>
                                  </p:stCondLst>
                                  <p:childTnLst>
                                    <p:set>
                                      <p:cBhvr>
                                        <p:cTn id="11" dur="1" fill="hold">
                                          <p:stCondLst>
                                            <p:cond delay="0"/>
                                          </p:stCondLst>
                                        </p:cTn>
                                        <p:tgtEl>
                                          <p:spTgt spid="272"/>
                                        </p:tgtEl>
                                        <p:attrNameLst>
                                          <p:attrName>style.visibility</p:attrName>
                                        </p:attrNameLst>
                                      </p:cBhvr>
                                      <p:to>
                                        <p:strVal val="visible"/>
                                      </p:to>
                                    </p:set>
                                    <p:animEffect transition="in" filter="wipe(left)">
                                      <p:cBhvr>
                                        <p:cTn id="12" dur="500"/>
                                        <p:tgtEl>
                                          <p:spTgt spid="272"/>
                                        </p:tgtEl>
                                      </p:cBhvr>
                                    </p:animEffect>
                                  </p:childTnLst>
                                </p:cTn>
                              </p:par>
                            </p:childTnLst>
                          </p:cTn>
                        </p:par>
                        <p:par>
                          <p:cTn id="13" fill="hold">
                            <p:stCondLst>
                              <p:cond delay="700"/>
                            </p:stCondLst>
                            <p:childTnLst>
                              <p:par>
                                <p:cTn id="14" presetID="22" presetClass="entr" presetSubtype="8" fill="hold" nodeType="afterEffect">
                                  <p:stCondLst>
                                    <p:cond delay="200"/>
                                  </p:stCondLst>
                                  <p:childTnLst>
                                    <p:set>
                                      <p:cBhvr>
                                        <p:cTn id="15" dur="1" fill="hold">
                                          <p:stCondLst>
                                            <p:cond delay="0"/>
                                          </p:stCondLst>
                                        </p:cTn>
                                        <p:tgtEl>
                                          <p:spTgt spid="273"/>
                                        </p:tgtEl>
                                        <p:attrNameLst>
                                          <p:attrName>style.visibility</p:attrName>
                                        </p:attrNameLst>
                                      </p:cBhvr>
                                      <p:to>
                                        <p:strVal val="visible"/>
                                      </p:to>
                                    </p:set>
                                    <p:animEffect transition="in" filter="wipe(left)">
                                      <p:cBhvr>
                                        <p:cTn id="16" dur="500"/>
                                        <p:tgtEl>
                                          <p:spTgt spid="273"/>
                                        </p:tgtEl>
                                      </p:cBhvr>
                                    </p:animEffect>
                                  </p:childTnLst>
                                </p:cTn>
                              </p:par>
                            </p:childTnLst>
                          </p:cTn>
                        </p:par>
                        <p:par>
                          <p:cTn id="17" fill="hold">
                            <p:stCondLst>
                              <p:cond delay="1400"/>
                            </p:stCondLst>
                            <p:childTnLst>
                              <p:par>
                                <p:cTn id="18" presetID="22" presetClass="entr" presetSubtype="8" fill="hold" nodeType="afterEffect">
                                  <p:stCondLst>
                                    <p:cond delay="200"/>
                                  </p:stCondLst>
                                  <p:childTnLst>
                                    <p:set>
                                      <p:cBhvr>
                                        <p:cTn id="19" dur="1" fill="hold">
                                          <p:stCondLst>
                                            <p:cond delay="0"/>
                                          </p:stCondLst>
                                        </p:cTn>
                                        <p:tgtEl>
                                          <p:spTgt spid="274"/>
                                        </p:tgtEl>
                                        <p:attrNameLst>
                                          <p:attrName>style.visibility</p:attrName>
                                        </p:attrNameLst>
                                      </p:cBhvr>
                                      <p:to>
                                        <p:strVal val="visible"/>
                                      </p:to>
                                    </p:set>
                                    <p:animEffect transition="in" filter="wipe(left)">
                                      <p:cBhvr>
                                        <p:cTn id="20" dur="500"/>
                                        <p:tgtEl>
                                          <p:spTgt spid="274"/>
                                        </p:tgtEl>
                                      </p:cBhvr>
                                    </p:animEffect>
                                  </p:childTnLst>
                                </p:cTn>
                              </p:par>
                            </p:childTnLst>
                          </p:cTn>
                        </p:par>
                        <p:par>
                          <p:cTn id="21" fill="hold">
                            <p:stCondLst>
                              <p:cond delay="2100"/>
                            </p:stCondLst>
                            <p:childTnLst>
                              <p:par>
                                <p:cTn id="22" presetID="22" presetClass="entr" presetSubtype="8" fill="hold" nodeType="afterEffect">
                                  <p:stCondLst>
                                    <p:cond delay="200"/>
                                  </p:stCondLst>
                                  <p:childTnLst>
                                    <p:set>
                                      <p:cBhvr>
                                        <p:cTn id="23" dur="1" fill="hold">
                                          <p:stCondLst>
                                            <p:cond delay="0"/>
                                          </p:stCondLst>
                                        </p:cTn>
                                        <p:tgtEl>
                                          <p:spTgt spid="275"/>
                                        </p:tgtEl>
                                        <p:attrNameLst>
                                          <p:attrName>style.visibility</p:attrName>
                                        </p:attrNameLst>
                                      </p:cBhvr>
                                      <p:to>
                                        <p:strVal val="visible"/>
                                      </p:to>
                                    </p:set>
                                    <p:animEffect transition="in" filter="wipe(left)">
                                      <p:cBhvr>
                                        <p:cTn id="24" dur="500"/>
                                        <p:tgtEl>
                                          <p:spTgt spid="275"/>
                                        </p:tgtEl>
                                      </p:cBhvr>
                                    </p:animEffect>
                                  </p:childTnLst>
                                </p:cTn>
                              </p:par>
                            </p:childTnLst>
                          </p:cTn>
                        </p:par>
                        <p:par>
                          <p:cTn id="25" fill="hold">
                            <p:stCondLst>
                              <p:cond delay="2800"/>
                            </p:stCondLst>
                            <p:childTnLst>
                              <p:par>
                                <p:cTn id="26" presetID="22" presetClass="entr" presetSubtype="8" fill="hold" nodeType="afterEffect">
                                  <p:stCondLst>
                                    <p:cond delay="200"/>
                                  </p:stCondLst>
                                  <p:childTnLst>
                                    <p:set>
                                      <p:cBhvr>
                                        <p:cTn id="27" dur="1" fill="hold">
                                          <p:stCondLst>
                                            <p:cond delay="0"/>
                                          </p:stCondLst>
                                        </p:cTn>
                                        <p:tgtEl>
                                          <p:spTgt spid="276"/>
                                        </p:tgtEl>
                                        <p:attrNameLst>
                                          <p:attrName>style.visibility</p:attrName>
                                        </p:attrNameLst>
                                      </p:cBhvr>
                                      <p:to>
                                        <p:strVal val="visible"/>
                                      </p:to>
                                    </p:set>
                                    <p:animEffect transition="in" filter="wipe(left)">
                                      <p:cBhvr>
                                        <p:cTn id="28" dur="500"/>
                                        <p:tgtEl>
                                          <p:spTgt spid="27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26"/>
                                        </p:tgtEl>
                                        <p:attrNameLst>
                                          <p:attrName>style.visibility</p:attrName>
                                        </p:attrNameLst>
                                      </p:cBhvr>
                                      <p:to>
                                        <p:strVal val="visible"/>
                                      </p:to>
                                    </p:set>
                                    <p:animEffect transition="in" filter="wipe(up)">
                                      <p:cBhvr>
                                        <p:cTn id="33" dur="500"/>
                                        <p:tgtEl>
                                          <p:spTgt spid="126"/>
                                        </p:tgtEl>
                                      </p:cBhvr>
                                    </p:animEffect>
                                  </p:childTnLst>
                                </p:cTn>
                              </p:par>
                              <p:par>
                                <p:cTn id="34" presetID="22" presetClass="entr" presetSubtype="1" fill="hold" nodeType="withEffect">
                                  <p:stCondLst>
                                    <p:cond delay="0"/>
                                  </p:stCondLst>
                                  <p:childTnLst>
                                    <p:set>
                                      <p:cBhvr>
                                        <p:cTn id="35" dur="1" fill="hold">
                                          <p:stCondLst>
                                            <p:cond delay="0"/>
                                          </p:stCondLst>
                                        </p:cTn>
                                        <p:tgtEl>
                                          <p:spTgt spid="127"/>
                                        </p:tgtEl>
                                        <p:attrNameLst>
                                          <p:attrName>style.visibility</p:attrName>
                                        </p:attrNameLst>
                                      </p:cBhvr>
                                      <p:to>
                                        <p:strVal val="visible"/>
                                      </p:to>
                                    </p:set>
                                    <p:animEffect transition="in" filter="wipe(up)">
                                      <p:cBhvr>
                                        <p:cTn id="36" dur="500"/>
                                        <p:tgtEl>
                                          <p:spTgt spid="127"/>
                                        </p:tgtEl>
                                      </p:cBhvr>
                                    </p:animEffect>
                                  </p:childTnLst>
                                </p:cTn>
                              </p:par>
                              <p:par>
                                <p:cTn id="37" presetID="22" presetClass="entr" presetSubtype="1" fill="hold" nodeType="withEffect">
                                  <p:stCondLst>
                                    <p:cond delay="0"/>
                                  </p:stCondLst>
                                  <p:childTnLst>
                                    <p:set>
                                      <p:cBhvr>
                                        <p:cTn id="38" dur="1" fill="hold">
                                          <p:stCondLst>
                                            <p:cond delay="0"/>
                                          </p:stCondLst>
                                        </p:cTn>
                                        <p:tgtEl>
                                          <p:spTgt spid="135"/>
                                        </p:tgtEl>
                                        <p:attrNameLst>
                                          <p:attrName>style.visibility</p:attrName>
                                        </p:attrNameLst>
                                      </p:cBhvr>
                                      <p:to>
                                        <p:strVal val="visible"/>
                                      </p:to>
                                    </p:set>
                                    <p:animEffect transition="in" filter="wipe(up)">
                                      <p:cBhvr>
                                        <p:cTn id="39" dur="500"/>
                                        <p:tgtEl>
                                          <p:spTgt spid="135"/>
                                        </p:tgtEl>
                                      </p:cBhvr>
                                    </p:animEffect>
                                  </p:childTnLst>
                                </p:cTn>
                              </p:par>
                              <p:par>
                                <p:cTn id="40" presetID="22" presetClass="entr" presetSubtype="1" fill="hold" nodeType="with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wipe(up)">
                                      <p:cBhvr>
                                        <p:cTn id="42" dur="500"/>
                                        <p:tgtEl>
                                          <p:spTgt spid="143"/>
                                        </p:tgtEl>
                                      </p:cBhvr>
                                    </p:animEffect>
                                  </p:childTnLst>
                                </p:cTn>
                              </p:par>
                              <p:par>
                                <p:cTn id="43" presetID="22" presetClass="entr" presetSubtype="1" fill="hold" nodeType="withEffect">
                                  <p:stCondLst>
                                    <p:cond delay="0"/>
                                  </p:stCondLst>
                                  <p:childTnLst>
                                    <p:set>
                                      <p:cBhvr>
                                        <p:cTn id="44" dur="1" fill="hold">
                                          <p:stCondLst>
                                            <p:cond delay="0"/>
                                          </p:stCondLst>
                                        </p:cTn>
                                        <p:tgtEl>
                                          <p:spTgt spid="151"/>
                                        </p:tgtEl>
                                        <p:attrNameLst>
                                          <p:attrName>style.visibility</p:attrName>
                                        </p:attrNameLst>
                                      </p:cBhvr>
                                      <p:to>
                                        <p:strVal val="visible"/>
                                      </p:to>
                                    </p:set>
                                    <p:animEffect transition="in" filter="wipe(up)">
                                      <p:cBhvr>
                                        <p:cTn id="45" dur="500"/>
                                        <p:tgtEl>
                                          <p:spTgt spid="151"/>
                                        </p:tgtEl>
                                      </p:cBhvr>
                                    </p:animEffect>
                                  </p:childTnLst>
                                </p:cTn>
                              </p:par>
                              <p:par>
                                <p:cTn id="46" presetID="22" presetClass="entr" presetSubtype="1" fill="hold" nodeType="withEffect">
                                  <p:stCondLst>
                                    <p:cond delay="0"/>
                                  </p:stCondLst>
                                  <p:childTnLst>
                                    <p:set>
                                      <p:cBhvr>
                                        <p:cTn id="47" dur="1" fill="hold">
                                          <p:stCondLst>
                                            <p:cond delay="0"/>
                                          </p:stCondLst>
                                        </p:cTn>
                                        <p:tgtEl>
                                          <p:spTgt spid="159"/>
                                        </p:tgtEl>
                                        <p:attrNameLst>
                                          <p:attrName>style.visibility</p:attrName>
                                        </p:attrNameLst>
                                      </p:cBhvr>
                                      <p:to>
                                        <p:strVal val="visible"/>
                                      </p:to>
                                    </p:set>
                                    <p:animEffect transition="in" filter="wipe(up)">
                                      <p:cBhvr>
                                        <p:cTn id="48" dur="500"/>
                                        <p:tgtEl>
                                          <p:spTgt spid="159"/>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childTnLst>
                          </p:cTn>
                        </p:par>
                        <p:par>
                          <p:cTn id="55" fill="hold">
                            <p:stCondLst>
                              <p:cond delay="0"/>
                            </p:stCondLst>
                            <p:childTnLst>
                              <p:par>
                                <p:cTn id="56" presetID="22" presetClass="entr" presetSubtype="2" fill="hold" nodeType="afterEffect">
                                  <p:stCondLst>
                                    <p:cond delay="200"/>
                                  </p:stCondLst>
                                  <p:childTnLst>
                                    <p:set>
                                      <p:cBhvr>
                                        <p:cTn id="57" dur="1" fill="hold">
                                          <p:stCondLst>
                                            <p:cond delay="0"/>
                                          </p:stCondLst>
                                        </p:cTn>
                                        <p:tgtEl>
                                          <p:spTgt spid="279"/>
                                        </p:tgtEl>
                                        <p:attrNameLst>
                                          <p:attrName>style.visibility</p:attrName>
                                        </p:attrNameLst>
                                      </p:cBhvr>
                                      <p:to>
                                        <p:strVal val="visible"/>
                                      </p:to>
                                    </p:set>
                                    <p:animEffect transition="in" filter="wipe(right)">
                                      <p:cBhvr>
                                        <p:cTn id="58" dur="500"/>
                                        <p:tgtEl>
                                          <p:spTgt spid="279"/>
                                        </p:tgtEl>
                                      </p:cBhvr>
                                    </p:animEffect>
                                  </p:childTnLst>
                                </p:cTn>
                              </p:par>
                            </p:childTnLst>
                          </p:cTn>
                        </p:par>
                        <p:par>
                          <p:cTn id="59" fill="hold">
                            <p:stCondLst>
                              <p:cond delay="700"/>
                            </p:stCondLst>
                            <p:childTnLst>
                              <p:par>
                                <p:cTn id="60" presetID="22" presetClass="entr" presetSubtype="2" fill="hold" nodeType="afterEffect">
                                  <p:stCondLst>
                                    <p:cond delay="200"/>
                                  </p:stCondLst>
                                  <p:childTnLst>
                                    <p:set>
                                      <p:cBhvr>
                                        <p:cTn id="61" dur="1" fill="hold">
                                          <p:stCondLst>
                                            <p:cond delay="0"/>
                                          </p:stCondLst>
                                        </p:cTn>
                                        <p:tgtEl>
                                          <p:spTgt spid="280"/>
                                        </p:tgtEl>
                                        <p:attrNameLst>
                                          <p:attrName>style.visibility</p:attrName>
                                        </p:attrNameLst>
                                      </p:cBhvr>
                                      <p:to>
                                        <p:strVal val="visible"/>
                                      </p:to>
                                    </p:set>
                                    <p:animEffect transition="in" filter="wipe(right)">
                                      <p:cBhvr>
                                        <p:cTn id="62" dur="500"/>
                                        <p:tgtEl>
                                          <p:spTgt spid="280"/>
                                        </p:tgtEl>
                                      </p:cBhvr>
                                    </p:animEffect>
                                  </p:childTnLst>
                                </p:cTn>
                              </p:par>
                            </p:childTnLst>
                          </p:cTn>
                        </p:par>
                        <p:par>
                          <p:cTn id="63" fill="hold">
                            <p:stCondLst>
                              <p:cond delay="1400"/>
                            </p:stCondLst>
                            <p:childTnLst>
                              <p:par>
                                <p:cTn id="64" presetID="22" presetClass="entr" presetSubtype="2" fill="hold" nodeType="afterEffect">
                                  <p:stCondLst>
                                    <p:cond delay="200"/>
                                  </p:stCondLst>
                                  <p:childTnLst>
                                    <p:set>
                                      <p:cBhvr>
                                        <p:cTn id="65" dur="1" fill="hold">
                                          <p:stCondLst>
                                            <p:cond delay="0"/>
                                          </p:stCondLst>
                                        </p:cTn>
                                        <p:tgtEl>
                                          <p:spTgt spid="281"/>
                                        </p:tgtEl>
                                        <p:attrNameLst>
                                          <p:attrName>style.visibility</p:attrName>
                                        </p:attrNameLst>
                                      </p:cBhvr>
                                      <p:to>
                                        <p:strVal val="visible"/>
                                      </p:to>
                                    </p:set>
                                    <p:animEffect transition="in" filter="wipe(right)">
                                      <p:cBhvr>
                                        <p:cTn id="66" dur="500"/>
                                        <p:tgtEl>
                                          <p:spTgt spid="281"/>
                                        </p:tgtEl>
                                      </p:cBhvr>
                                    </p:animEffect>
                                  </p:childTnLst>
                                </p:cTn>
                              </p:par>
                            </p:childTnLst>
                          </p:cTn>
                        </p:par>
                        <p:par>
                          <p:cTn id="67" fill="hold">
                            <p:stCondLst>
                              <p:cond delay="2100"/>
                            </p:stCondLst>
                            <p:childTnLst>
                              <p:par>
                                <p:cTn id="68" presetID="22" presetClass="entr" presetSubtype="2" fill="hold" nodeType="afterEffect">
                                  <p:stCondLst>
                                    <p:cond delay="200"/>
                                  </p:stCondLst>
                                  <p:childTnLst>
                                    <p:set>
                                      <p:cBhvr>
                                        <p:cTn id="69" dur="1" fill="hold">
                                          <p:stCondLst>
                                            <p:cond delay="0"/>
                                          </p:stCondLst>
                                        </p:cTn>
                                        <p:tgtEl>
                                          <p:spTgt spid="282"/>
                                        </p:tgtEl>
                                        <p:attrNameLst>
                                          <p:attrName>style.visibility</p:attrName>
                                        </p:attrNameLst>
                                      </p:cBhvr>
                                      <p:to>
                                        <p:strVal val="visible"/>
                                      </p:to>
                                    </p:set>
                                    <p:animEffect transition="in" filter="wipe(right)">
                                      <p:cBhvr>
                                        <p:cTn id="70" dur="500"/>
                                        <p:tgtEl>
                                          <p:spTgt spid="282"/>
                                        </p:tgtEl>
                                      </p:cBhvr>
                                    </p:animEffect>
                                  </p:childTnLst>
                                </p:cTn>
                              </p:par>
                            </p:childTnLst>
                          </p:cTn>
                        </p:par>
                        <p:par>
                          <p:cTn id="71" fill="hold">
                            <p:stCondLst>
                              <p:cond delay="2800"/>
                            </p:stCondLst>
                            <p:childTnLst>
                              <p:par>
                                <p:cTn id="72" presetID="22" presetClass="entr" presetSubtype="2" fill="hold" nodeType="afterEffect">
                                  <p:stCondLst>
                                    <p:cond delay="200"/>
                                  </p:stCondLst>
                                  <p:childTnLst>
                                    <p:set>
                                      <p:cBhvr>
                                        <p:cTn id="73" dur="1" fill="hold">
                                          <p:stCondLst>
                                            <p:cond delay="0"/>
                                          </p:stCondLst>
                                        </p:cTn>
                                        <p:tgtEl>
                                          <p:spTgt spid="283"/>
                                        </p:tgtEl>
                                        <p:attrNameLst>
                                          <p:attrName>style.visibility</p:attrName>
                                        </p:attrNameLst>
                                      </p:cBhvr>
                                      <p:to>
                                        <p:strVal val="visible"/>
                                      </p:to>
                                    </p:set>
                                    <p:animEffect transition="in" filter="wipe(right)">
                                      <p:cBhvr>
                                        <p:cTn id="74" dur="500"/>
                                        <p:tgtEl>
                                          <p:spTgt spid="283"/>
                                        </p:tgtEl>
                                      </p:cBhvr>
                                    </p:animEffect>
                                  </p:childTnLst>
                                </p:cTn>
                              </p:par>
                            </p:childTnLst>
                          </p:cTn>
                        </p:par>
                        <p:par>
                          <p:cTn id="75" fill="hold">
                            <p:stCondLst>
                              <p:cond delay="3500"/>
                            </p:stCondLst>
                            <p:childTnLst>
                              <p:par>
                                <p:cTn id="76" presetID="22" presetClass="entr" presetSubtype="4" fill="hold" nodeType="afterEffect">
                                  <p:stCondLst>
                                    <p:cond delay="200"/>
                                  </p:stCondLst>
                                  <p:childTnLst>
                                    <p:set>
                                      <p:cBhvr>
                                        <p:cTn id="77" dur="1" fill="hold">
                                          <p:stCondLst>
                                            <p:cond delay="0"/>
                                          </p:stCondLst>
                                        </p:cTn>
                                        <p:tgtEl>
                                          <p:spTgt spid="284"/>
                                        </p:tgtEl>
                                        <p:attrNameLst>
                                          <p:attrName>style.visibility</p:attrName>
                                        </p:attrNameLst>
                                      </p:cBhvr>
                                      <p:to>
                                        <p:strVal val="visible"/>
                                      </p:to>
                                    </p:set>
                                    <p:animEffect transition="in" filter="wipe(down)">
                                      <p:cBhvr>
                                        <p:cTn id="78" dur="500"/>
                                        <p:tgtEl>
                                          <p:spTgt spid="284"/>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5" grpId="0" animBg="1"/>
      <p:bldP spid="286" grpId="0" animBg="1"/>
      <p:bldP spid="269" grpId="0"/>
      <p:bldP spid="2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AutoShape 30"/>
          <p:cNvSpPr>
            <a:spLocks noChangeArrowheads="1"/>
          </p:cNvSpPr>
          <p:nvPr/>
        </p:nvSpPr>
        <p:spPr bwMode="auto">
          <a:xfrm>
            <a:off x="4331526" y="3695700"/>
            <a:ext cx="1166304" cy="392113"/>
          </a:xfrm>
          <a:prstGeom prst="roundRect">
            <a:avLst>
              <a:gd name="adj" fmla="val 16667"/>
            </a:avLst>
          </a:prstGeom>
          <a:solidFill>
            <a:srgbClr val="FF9999"/>
          </a:solidFill>
          <a:ln>
            <a:noFill/>
          </a:ln>
          <a:effectLs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58" name="AutoShape 30"/>
          <p:cNvSpPr>
            <a:spLocks noChangeArrowheads="1"/>
          </p:cNvSpPr>
          <p:nvPr/>
        </p:nvSpPr>
        <p:spPr bwMode="auto">
          <a:xfrm>
            <a:off x="5486401" y="3657600"/>
            <a:ext cx="502920" cy="457200"/>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57" name="AutoShape 30"/>
          <p:cNvSpPr>
            <a:spLocks noChangeArrowheads="1"/>
          </p:cNvSpPr>
          <p:nvPr/>
        </p:nvSpPr>
        <p:spPr bwMode="auto">
          <a:xfrm>
            <a:off x="3166110" y="3657600"/>
            <a:ext cx="1173027" cy="457200"/>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78" name="Rectangle 277"/>
          <p:cNvSpPr/>
          <p:nvPr/>
        </p:nvSpPr>
        <p:spPr>
          <a:xfrm>
            <a:off x="457200" y="6096000"/>
            <a:ext cx="8229600" cy="110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err="1"/>
              <a:t>BiLSTM</a:t>
            </a:r>
            <a:r>
              <a:rPr lang="en-US" dirty="0"/>
              <a:t> to extract features from input</a:t>
            </a:r>
          </a:p>
        </p:txBody>
      </p:sp>
      <p:sp>
        <p:nvSpPr>
          <p:cNvPr id="6" name="Rectangle 5"/>
          <p:cNvSpPr/>
          <p:nvPr/>
        </p:nvSpPr>
        <p:spPr>
          <a:xfrm>
            <a:off x="3305223" y="3657600"/>
            <a:ext cx="383438" cy="523220"/>
          </a:xfrm>
          <a:prstGeom prst="rect">
            <a:avLst/>
          </a:prstGeom>
        </p:spPr>
        <p:txBody>
          <a:bodyPr wrap="none">
            <a:spAutoFit/>
          </a:bodyPr>
          <a:lstStyle/>
          <a:p>
            <a:r>
              <a:rPr lang="en-US" altLang="en-US" sz="2800" b="1" dirty="0">
                <a:solidFill>
                  <a:srgbClr val="FF0000"/>
                </a:solidFill>
              </a:rPr>
              <a:t>b</a:t>
            </a:r>
            <a:endParaRPr lang="en-US" dirty="0"/>
          </a:p>
        </p:txBody>
      </p:sp>
      <p:sp>
        <p:nvSpPr>
          <p:cNvPr id="10" name="Rectangle 9"/>
          <p:cNvSpPr/>
          <p:nvPr/>
        </p:nvSpPr>
        <p:spPr>
          <a:xfrm>
            <a:off x="3894378" y="3657600"/>
            <a:ext cx="322524" cy="523220"/>
          </a:xfrm>
          <a:prstGeom prst="rect">
            <a:avLst/>
          </a:prstGeom>
        </p:spPr>
        <p:txBody>
          <a:bodyPr wrap="none">
            <a:spAutoFit/>
          </a:bodyPr>
          <a:lstStyle/>
          <a:p>
            <a:r>
              <a:rPr lang="en-US" altLang="en-US" sz="2800" b="1" dirty="0">
                <a:solidFill>
                  <a:srgbClr val="FF0000"/>
                </a:solidFill>
              </a:rPr>
              <a:t>r</a:t>
            </a:r>
            <a:endParaRPr lang="en-US" dirty="0"/>
          </a:p>
        </p:txBody>
      </p:sp>
      <p:sp>
        <p:nvSpPr>
          <p:cNvPr id="15" name="Rectangle 14"/>
          <p:cNvSpPr/>
          <p:nvPr/>
        </p:nvSpPr>
        <p:spPr>
          <a:xfrm>
            <a:off x="4432553" y="3657600"/>
            <a:ext cx="369012" cy="523220"/>
          </a:xfrm>
          <a:prstGeom prst="rect">
            <a:avLst/>
          </a:prstGeom>
        </p:spPr>
        <p:txBody>
          <a:bodyPr wrap="none">
            <a:spAutoFit/>
          </a:bodyPr>
          <a:lstStyle/>
          <a:p>
            <a:r>
              <a:rPr lang="en-US" sz="2800" b="1" dirty="0">
                <a:solidFill>
                  <a:srgbClr val="FF0000"/>
                </a:solidFill>
              </a:rPr>
              <a:t>e</a:t>
            </a:r>
            <a:endParaRPr lang="en-US" dirty="0"/>
          </a:p>
        </p:txBody>
      </p:sp>
      <p:sp>
        <p:nvSpPr>
          <p:cNvPr id="19" name="Rectangle 18"/>
          <p:cNvSpPr/>
          <p:nvPr/>
        </p:nvSpPr>
        <p:spPr>
          <a:xfrm>
            <a:off x="4969961" y="3657600"/>
            <a:ext cx="360996" cy="523220"/>
          </a:xfrm>
          <a:prstGeom prst="rect">
            <a:avLst/>
          </a:prstGeom>
        </p:spPr>
        <p:txBody>
          <a:bodyPr wrap="none">
            <a:spAutoFit/>
          </a:bodyPr>
          <a:lstStyle/>
          <a:p>
            <a:r>
              <a:rPr lang="en-US" sz="2800" b="1" dirty="0">
                <a:solidFill>
                  <a:srgbClr val="FF0000"/>
                </a:solidFill>
              </a:rPr>
              <a:t>a</a:t>
            </a:r>
            <a:endParaRPr lang="en-US" dirty="0"/>
          </a:p>
        </p:txBody>
      </p:sp>
      <p:sp>
        <p:nvSpPr>
          <p:cNvPr id="23" name="Rectangle 22"/>
          <p:cNvSpPr/>
          <p:nvPr/>
        </p:nvSpPr>
        <p:spPr>
          <a:xfrm>
            <a:off x="5499992" y="3657600"/>
            <a:ext cx="367408" cy="523220"/>
          </a:xfrm>
          <a:prstGeom prst="rect">
            <a:avLst/>
          </a:prstGeom>
        </p:spPr>
        <p:txBody>
          <a:bodyPr wrap="none">
            <a:spAutoFit/>
          </a:bodyPr>
          <a:lstStyle/>
          <a:p>
            <a:r>
              <a:rPr lang="en-US" sz="2800" b="1" dirty="0">
                <a:solidFill>
                  <a:srgbClr val="FF0000"/>
                </a:solidFill>
              </a:rPr>
              <a:t>k</a:t>
            </a:r>
            <a:endParaRPr lang="en-US" dirty="0"/>
          </a:p>
        </p:txBody>
      </p:sp>
      <p:grpSp>
        <p:nvGrpSpPr>
          <p:cNvPr id="7" name="Group 6"/>
          <p:cNvGrpSpPr/>
          <p:nvPr/>
        </p:nvGrpSpPr>
        <p:grpSpPr>
          <a:xfrm>
            <a:off x="3077575" y="4572000"/>
            <a:ext cx="304800" cy="651510"/>
            <a:chOff x="609600" y="3276600"/>
            <a:chExt cx="304800" cy="651510"/>
          </a:xfrm>
        </p:grpSpPr>
        <p:sp>
          <p:nvSpPr>
            <p:cNvPr id="117" name="Rectangle 116"/>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3382375" y="4149090"/>
            <a:ext cx="533400" cy="1074420"/>
            <a:chOff x="3382375" y="4149090"/>
            <a:chExt cx="533400" cy="1074420"/>
          </a:xfrm>
        </p:grpSpPr>
        <p:grpSp>
          <p:nvGrpSpPr>
            <p:cNvPr id="8" name="Group 7"/>
            <p:cNvGrpSpPr/>
            <p:nvPr/>
          </p:nvGrpSpPr>
          <p:grpSpPr>
            <a:xfrm>
              <a:off x="3610975" y="4572000"/>
              <a:ext cx="304800" cy="651510"/>
              <a:chOff x="1219200" y="3276600"/>
              <a:chExt cx="304800" cy="651510"/>
            </a:xfrm>
          </p:grpSpPr>
          <p:sp>
            <p:nvSpPr>
              <p:cNvPr id="113" name="Rectangle 112"/>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a:off x="3566160" y="414909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82375"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4084320" y="5238750"/>
            <a:ext cx="562975" cy="1584960"/>
            <a:chOff x="3018425" y="3520440"/>
            <a:chExt cx="562975" cy="1584960"/>
          </a:xfrm>
        </p:grpSpPr>
        <p:cxnSp>
          <p:nvCxnSpPr>
            <p:cNvPr id="144" name="Straight Arrow Connector 143"/>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2</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46" name="Group 145"/>
            <p:cNvGrpSpPr/>
            <p:nvPr/>
          </p:nvGrpSpPr>
          <p:grpSpPr>
            <a:xfrm>
              <a:off x="3124200" y="3996690"/>
              <a:ext cx="304800" cy="651510"/>
              <a:chOff x="1219200" y="3276600"/>
              <a:chExt cx="304800" cy="651510"/>
            </a:xfrm>
            <a:solidFill>
              <a:srgbClr val="FFC000"/>
            </a:solidFill>
          </p:grpSpPr>
          <p:sp>
            <p:nvSpPr>
              <p:cNvPr id="147" name="Rectangle 146"/>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p:cNvGrpSpPr/>
          <p:nvPr/>
        </p:nvGrpSpPr>
        <p:grpSpPr>
          <a:xfrm flipH="1" flipV="1">
            <a:off x="5810250" y="2590800"/>
            <a:ext cx="304800" cy="651510"/>
            <a:chOff x="609600" y="3276600"/>
            <a:chExt cx="304800" cy="651510"/>
          </a:xfrm>
        </p:grpSpPr>
        <p:sp>
          <p:nvSpPr>
            <p:cNvPr id="253" name="Rectangle 252"/>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Arrow Connector 197"/>
          <p:cNvCxnSpPr/>
          <p:nvPr/>
        </p:nvCxnSpPr>
        <p:spPr>
          <a:xfrm flipH="1" flipV="1">
            <a:off x="5375144"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flipH="1">
            <a:off x="5085629"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4</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00" name="Group 199"/>
          <p:cNvGrpSpPr/>
          <p:nvPr/>
        </p:nvGrpSpPr>
        <p:grpSpPr>
          <a:xfrm flipH="1" flipV="1">
            <a:off x="5223602" y="1447800"/>
            <a:ext cx="304800" cy="651510"/>
            <a:chOff x="1219200" y="3276600"/>
            <a:chExt cx="304800" cy="651510"/>
          </a:xfrm>
          <a:solidFill>
            <a:srgbClr val="FFC000"/>
          </a:solidFill>
        </p:grpSpPr>
        <p:sp>
          <p:nvSpPr>
            <p:cNvPr id="201" name="Rectangle 200"/>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3915775" y="4152900"/>
            <a:ext cx="558698" cy="1070610"/>
            <a:chOff x="3915775" y="4152900"/>
            <a:chExt cx="558698" cy="1070610"/>
          </a:xfrm>
        </p:grpSpPr>
        <p:grpSp>
          <p:nvGrpSpPr>
            <p:cNvPr id="11" name="Group 10"/>
            <p:cNvGrpSpPr/>
            <p:nvPr/>
          </p:nvGrpSpPr>
          <p:grpSpPr>
            <a:xfrm>
              <a:off x="4169673" y="4572000"/>
              <a:ext cx="304800" cy="651510"/>
              <a:chOff x="1219200" y="3276600"/>
              <a:chExt cx="304800" cy="651510"/>
            </a:xfrm>
          </p:grpSpPr>
          <p:sp>
            <p:nvSpPr>
              <p:cNvPr id="109" name="Rectangle 10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a:off x="3915775"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4142375" y="415290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5242652" y="2590800"/>
            <a:ext cx="567598" cy="1078230"/>
            <a:chOff x="5242652" y="2590800"/>
            <a:chExt cx="567598" cy="1078230"/>
          </a:xfrm>
        </p:grpSpPr>
        <p:grpSp>
          <p:nvGrpSpPr>
            <p:cNvPr id="170" name="Group 169"/>
            <p:cNvGrpSpPr/>
            <p:nvPr/>
          </p:nvGrpSpPr>
          <p:grpSpPr>
            <a:xfrm flipH="1" flipV="1">
              <a:off x="5242652" y="2590800"/>
              <a:ext cx="304800" cy="651510"/>
              <a:chOff x="1219200" y="3276600"/>
              <a:chExt cx="304800" cy="651510"/>
            </a:xfrm>
          </p:grpSpPr>
          <p:sp>
            <p:nvSpPr>
              <p:cNvPr id="249" name="Rectangle 24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5" name="Straight Arrow Connector 174"/>
            <p:cNvCxnSpPr/>
            <p:nvPr/>
          </p:nvCxnSpPr>
          <p:spPr>
            <a:xfrm flipH="1" flipV="1">
              <a:off x="5562600"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flipV="1">
              <a:off x="5334000" y="323850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269" name="TextBox 268"/>
          <p:cNvSpPr txBox="1"/>
          <p:nvPr/>
        </p:nvSpPr>
        <p:spPr>
          <a:xfrm>
            <a:off x="457200" y="4705290"/>
            <a:ext cx="2460931" cy="461665"/>
          </a:xfrm>
          <a:prstGeom prst="rect">
            <a:avLst/>
          </a:prstGeom>
          <a:noFill/>
        </p:spPr>
        <p:txBody>
          <a:bodyPr wrap="none" rtlCol="0">
            <a:spAutoFit/>
          </a:bodyPr>
          <a:lstStyle/>
          <a:p>
            <a:r>
              <a:rPr lang="en-US" sz="2400" dirty="0">
                <a:solidFill>
                  <a:srgbClr val="7030A0"/>
                </a:solidFill>
              </a:rPr>
              <a:t>left to right LSTM</a:t>
            </a:r>
          </a:p>
        </p:txBody>
      </p:sp>
      <p:sp>
        <p:nvSpPr>
          <p:cNvPr id="270" name="TextBox 269"/>
          <p:cNvSpPr txBox="1"/>
          <p:nvPr/>
        </p:nvSpPr>
        <p:spPr>
          <a:xfrm>
            <a:off x="6368774" y="2661255"/>
            <a:ext cx="2460930" cy="461665"/>
          </a:xfrm>
          <a:prstGeom prst="rect">
            <a:avLst/>
          </a:prstGeom>
          <a:noFill/>
        </p:spPr>
        <p:txBody>
          <a:bodyPr wrap="none" rtlCol="0">
            <a:spAutoFit/>
          </a:bodyPr>
          <a:lstStyle/>
          <a:p>
            <a:pPr algn="l"/>
            <a:r>
              <a:rPr lang="en-US" sz="2400" dirty="0">
                <a:solidFill>
                  <a:srgbClr val="7030A0"/>
                </a:solidFill>
              </a:rPr>
              <a:t>right to left LSTM</a:t>
            </a:r>
          </a:p>
        </p:txBody>
      </p:sp>
    </p:spTree>
    <p:extLst>
      <p:ext uri="{BB962C8B-B14F-4D97-AF65-F5344CB8AC3E}">
        <p14:creationId xmlns:p14="http://schemas.microsoft.com/office/powerpoint/2010/main" val="1939695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AutoShape 30"/>
          <p:cNvSpPr>
            <a:spLocks noChangeArrowheads="1"/>
          </p:cNvSpPr>
          <p:nvPr/>
        </p:nvSpPr>
        <p:spPr bwMode="auto">
          <a:xfrm>
            <a:off x="2080260" y="3695700"/>
            <a:ext cx="1166304" cy="392113"/>
          </a:xfrm>
          <a:prstGeom prst="roundRect">
            <a:avLst>
              <a:gd name="adj" fmla="val 16667"/>
            </a:avLst>
          </a:prstGeom>
          <a:solidFill>
            <a:srgbClr val="FF9999"/>
          </a:solidFill>
          <a:ln>
            <a:noFill/>
          </a:ln>
          <a:effectLst/>
          <a:extLst/>
        </p:spPr>
        <p:txBody>
          <a:bodyPr wrap="square" anchor="ctr">
            <a:no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58" name="AutoShape 30"/>
          <p:cNvSpPr>
            <a:spLocks noChangeArrowheads="1"/>
          </p:cNvSpPr>
          <p:nvPr/>
        </p:nvSpPr>
        <p:spPr bwMode="auto">
          <a:xfrm>
            <a:off x="3247026" y="3657600"/>
            <a:ext cx="502920" cy="457200"/>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57" name="AutoShape 30"/>
          <p:cNvSpPr>
            <a:spLocks noChangeArrowheads="1"/>
          </p:cNvSpPr>
          <p:nvPr/>
        </p:nvSpPr>
        <p:spPr bwMode="auto">
          <a:xfrm>
            <a:off x="926735" y="3657600"/>
            <a:ext cx="1173027" cy="457200"/>
          </a:xfrm>
          <a:prstGeom prst="roundRect">
            <a:avLst>
              <a:gd name="adj" fmla="val 16667"/>
            </a:avLst>
          </a:prstGeom>
          <a:solidFill>
            <a:srgbClr val="FFFF00"/>
          </a:solidFill>
          <a:ln>
            <a:noFill/>
          </a:ln>
          <a:effectLst/>
          <a:extLst>
            <a:ext uri="{91240B29-F687-4F45-9708-019B960494DF}">
              <a14:hiddenLine xmlns:a14="http://schemas.microsoft.com/office/drawing/2010/main" w="28575" algn="ctr">
                <a:solidFill>
                  <a:srgbClr val="3399FF"/>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278" name="Rectangle 277"/>
          <p:cNvSpPr/>
          <p:nvPr/>
        </p:nvSpPr>
        <p:spPr>
          <a:xfrm>
            <a:off x="457200" y="6096000"/>
            <a:ext cx="8229600" cy="110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a:t>Scoring an arc using neural context</a:t>
            </a:r>
          </a:p>
        </p:txBody>
      </p:sp>
      <p:sp>
        <p:nvSpPr>
          <p:cNvPr id="6" name="Rectangle 5"/>
          <p:cNvSpPr/>
          <p:nvPr/>
        </p:nvSpPr>
        <p:spPr>
          <a:xfrm>
            <a:off x="1065848" y="3657600"/>
            <a:ext cx="383438" cy="523220"/>
          </a:xfrm>
          <a:prstGeom prst="rect">
            <a:avLst/>
          </a:prstGeom>
        </p:spPr>
        <p:txBody>
          <a:bodyPr wrap="none">
            <a:spAutoFit/>
          </a:bodyPr>
          <a:lstStyle/>
          <a:p>
            <a:r>
              <a:rPr lang="en-US" altLang="en-US" sz="2800" b="1" dirty="0">
                <a:solidFill>
                  <a:srgbClr val="FF0000"/>
                </a:solidFill>
              </a:rPr>
              <a:t>b</a:t>
            </a:r>
            <a:endParaRPr lang="en-US" dirty="0"/>
          </a:p>
        </p:txBody>
      </p:sp>
      <p:sp>
        <p:nvSpPr>
          <p:cNvPr id="10" name="Rectangle 9"/>
          <p:cNvSpPr/>
          <p:nvPr/>
        </p:nvSpPr>
        <p:spPr>
          <a:xfrm>
            <a:off x="1655003" y="3657600"/>
            <a:ext cx="322524" cy="523220"/>
          </a:xfrm>
          <a:prstGeom prst="rect">
            <a:avLst/>
          </a:prstGeom>
        </p:spPr>
        <p:txBody>
          <a:bodyPr wrap="none">
            <a:spAutoFit/>
          </a:bodyPr>
          <a:lstStyle/>
          <a:p>
            <a:r>
              <a:rPr lang="en-US" altLang="en-US" sz="2800" b="1" dirty="0">
                <a:solidFill>
                  <a:srgbClr val="FF0000"/>
                </a:solidFill>
              </a:rPr>
              <a:t>r</a:t>
            </a:r>
            <a:endParaRPr lang="en-US" dirty="0"/>
          </a:p>
        </p:txBody>
      </p:sp>
      <p:sp>
        <p:nvSpPr>
          <p:cNvPr id="15" name="Rectangle 14"/>
          <p:cNvSpPr/>
          <p:nvPr/>
        </p:nvSpPr>
        <p:spPr>
          <a:xfrm>
            <a:off x="2193178" y="3657600"/>
            <a:ext cx="369012" cy="523220"/>
          </a:xfrm>
          <a:prstGeom prst="rect">
            <a:avLst/>
          </a:prstGeom>
        </p:spPr>
        <p:txBody>
          <a:bodyPr wrap="none">
            <a:spAutoFit/>
          </a:bodyPr>
          <a:lstStyle/>
          <a:p>
            <a:r>
              <a:rPr lang="en-US" sz="2800" b="1" dirty="0">
                <a:solidFill>
                  <a:srgbClr val="FF0000"/>
                </a:solidFill>
              </a:rPr>
              <a:t>e</a:t>
            </a:r>
            <a:endParaRPr lang="en-US" dirty="0"/>
          </a:p>
        </p:txBody>
      </p:sp>
      <p:sp>
        <p:nvSpPr>
          <p:cNvPr id="19" name="Rectangle 18"/>
          <p:cNvSpPr/>
          <p:nvPr/>
        </p:nvSpPr>
        <p:spPr>
          <a:xfrm>
            <a:off x="2730586" y="3657600"/>
            <a:ext cx="360996" cy="523220"/>
          </a:xfrm>
          <a:prstGeom prst="rect">
            <a:avLst/>
          </a:prstGeom>
        </p:spPr>
        <p:txBody>
          <a:bodyPr wrap="none">
            <a:spAutoFit/>
          </a:bodyPr>
          <a:lstStyle/>
          <a:p>
            <a:r>
              <a:rPr lang="en-US" sz="2800" b="1" dirty="0">
                <a:solidFill>
                  <a:srgbClr val="FF0000"/>
                </a:solidFill>
              </a:rPr>
              <a:t>a</a:t>
            </a:r>
            <a:endParaRPr lang="en-US" dirty="0"/>
          </a:p>
        </p:txBody>
      </p:sp>
      <p:sp>
        <p:nvSpPr>
          <p:cNvPr id="23" name="Rectangle 22"/>
          <p:cNvSpPr/>
          <p:nvPr/>
        </p:nvSpPr>
        <p:spPr>
          <a:xfrm>
            <a:off x="3260617" y="3657600"/>
            <a:ext cx="367408" cy="523220"/>
          </a:xfrm>
          <a:prstGeom prst="rect">
            <a:avLst/>
          </a:prstGeom>
        </p:spPr>
        <p:txBody>
          <a:bodyPr wrap="none">
            <a:spAutoFit/>
          </a:bodyPr>
          <a:lstStyle/>
          <a:p>
            <a:r>
              <a:rPr lang="en-US" sz="2800" b="1" dirty="0">
                <a:solidFill>
                  <a:srgbClr val="FF0000"/>
                </a:solidFill>
              </a:rPr>
              <a:t>k</a:t>
            </a:r>
            <a:endParaRPr lang="en-US" dirty="0"/>
          </a:p>
        </p:txBody>
      </p:sp>
      <p:grpSp>
        <p:nvGrpSpPr>
          <p:cNvPr id="7" name="Group 6"/>
          <p:cNvGrpSpPr/>
          <p:nvPr/>
        </p:nvGrpSpPr>
        <p:grpSpPr>
          <a:xfrm>
            <a:off x="838200" y="4572000"/>
            <a:ext cx="304800" cy="651510"/>
            <a:chOff x="609600" y="3276600"/>
            <a:chExt cx="304800" cy="651510"/>
          </a:xfrm>
        </p:grpSpPr>
        <p:sp>
          <p:nvSpPr>
            <p:cNvPr id="117" name="Rectangle 116"/>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2" name="Group 271"/>
          <p:cNvGrpSpPr/>
          <p:nvPr/>
        </p:nvGrpSpPr>
        <p:grpSpPr>
          <a:xfrm>
            <a:off x="1143000" y="4149090"/>
            <a:ext cx="533400" cy="1074420"/>
            <a:chOff x="3382375" y="4149090"/>
            <a:chExt cx="533400" cy="1074420"/>
          </a:xfrm>
        </p:grpSpPr>
        <p:grpSp>
          <p:nvGrpSpPr>
            <p:cNvPr id="8" name="Group 7"/>
            <p:cNvGrpSpPr/>
            <p:nvPr/>
          </p:nvGrpSpPr>
          <p:grpSpPr>
            <a:xfrm>
              <a:off x="3610975" y="4572000"/>
              <a:ext cx="304800" cy="651510"/>
              <a:chOff x="1219200" y="3276600"/>
              <a:chExt cx="304800" cy="651510"/>
            </a:xfrm>
          </p:grpSpPr>
          <p:sp>
            <p:nvSpPr>
              <p:cNvPr id="113" name="Rectangle 112"/>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p:cNvCxnSpPr/>
            <p:nvPr/>
          </p:nvCxnSpPr>
          <p:spPr>
            <a:xfrm>
              <a:off x="3566160" y="414909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382375"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43" name="Group 142"/>
          <p:cNvGrpSpPr/>
          <p:nvPr/>
        </p:nvGrpSpPr>
        <p:grpSpPr>
          <a:xfrm>
            <a:off x="1844945" y="5238750"/>
            <a:ext cx="562975" cy="1584960"/>
            <a:chOff x="3018425" y="3520440"/>
            <a:chExt cx="562975" cy="1584960"/>
          </a:xfrm>
        </p:grpSpPr>
        <p:cxnSp>
          <p:nvCxnSpPr>
            <p:cNvPr id="144" name="Straight Arrow Connector 143"/>
            <p:cNvCxnSpPr/>
            <p:nvPr/>
          </p:nvCxnSpPr>
          <p:spPr>
            <a:xfrm>
              <a:off x="3277458" y="352044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3018425" y="4582180"/>
              <a:ext cx="562975"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2</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146" name="Group 145"/>
            <p:cNvGrpSpPr/>
            <p:nvPr/>
          </p:nvGrpSpPr>
          <p:grpSpPr>
            <a:xfrm>
              <a:off x="3124200" y="3996690"/>
              <a:ext cx="304800" cy="651510"/>
              <a:chOff x="1219200" y="3276600"/>
              <a:chExt cx="304800" cy="651510"/>
            </a:xfrm>
            <a:solidFill>
              <a:srgbClr val="FFC000"/>
            </a:solidFill>
          </p:grpSpPr>
          <p:sp>
            <p:nvSpPr>
              <p:cNvPr id="147" name="Rectangle 146"/>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9" name="Group 168"/>
          <p:cNvGrpSpPr/>
          <p:nvPr/>
        </p:nvGrpSpPr>
        <p:grpSpPr>
          <a:xfrm flipH="1" flipV="1">
            <a:off x="3570875" y="2590800"/>
            <a:ext cx="304800" cy="651510"/>
            <a:chOff x="609600" y="3276600"/>
            <a:chExt cx="304800" cy="651510"/>
          </a:xfrm>
        </p:grpSpPr>
        <p:sp>
          <p:nvSpPr>
            <p:cNvPr id="253" name="Rectangle 252"/>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Arrow Connector 197"/>
          <p:cNvCxnSpPr/>
          <p:nvPr/>
        </p:nvCxnSpPr>
        <p:spPr>
          <a:xfrm flipH="1" flipV="1">
            <a:off x="3135769" y="2167890"/>
            <a:ext cx="0" cy="407670"/>
          </a:xfrm>
          <a:prstGeom prst="straightConnector1">
            <a:avLst/>
          </a:pr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flipH="1">
            <a:off x="2846254" y="914400"/>
            <a:ext cx="534121" cy="523220"/>
          </a:xfrm>
          <a:prstGeom prst="rect">
            <a:avLst/>
          </a:prstGeom>
        </p:spPr>
        <p:txBody>
          <a:bodyPr wrap="none">
            <a:spAutoFit/>
          </a:bodyPr>
          <a:lstStyle/>
          <a:p>
            <a:r>
              <a:rPr lang="en-US" sz="2800" b="1"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4</a:t>
            </a:r>
            <a:endParaRPr lang="en-US" sz="2800" b="1" baseline="-25000" dirty="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grpSp>
        <p:nvGrpSpPr>
          <p:cNvPr id="200" name="Group 199"/>
          <p:cNvGrpSpPr/>
          <p:nvPr/>
        </p:nvGrpSpPr>
        <p:grpSpPr>
          <a:xfrm flipH="1" flipV="1">
            <a:off x="2984227" y="1447800"/>
            <a:ext cx="304800" cy="651510"/>
            <a:chOff x="1219200" y="3276600"/>
            <a:chExt cx="304800" cy="651510"/>
          </a:xfrm>
          <a:solidFill>
            <a:srgbClr val="FFC000"/>
          </a:solidFill>
        </p:grpSpPr>
        <p:sp>
          <p:nvSpPr>
            <p:cNvPr id="201" name="Rectangle 200"/>
            <p:cNvSpPr/>
            <p:nvPr/>
          </p:nvSpPr>
          <p:spPr>
            <a:xfrm>
              <a:off x="1219200" y="3276600"/>
              <a:ext cx="304800" cy="65151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295400" y="331089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295400" y="350520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p:cNvSpPr/>
            <p:nvPr/>
          </p:nvSpPr>
          <p:spPr>
            <a:xfrm>
              <a:off x="1295400" y="3699510"/>
              <a:ext cx="152400" cy="152400"/>
            </a:xfrm>
            <a:prstGeom prst="ellipse">
              <a:avLst/>
            </a:prstGeom>
            <a:solidFill>
              <a:srgbClr val="CC99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1676400" y="4152900"/>
            <a:ext cx="558698" cy="1070610"/>
            <a:chOff x="3915775" y="4152900"/>
            <a:chExt cx="558698" cy="1070610"/>
          </a:xfrm>
        </p:grpSpPr>
        <p:grpSp>
          <p:nvGrpSpPr>
            <p:cNvPr id="11" name="Group 10"/>
            <p:cNvGrpSpPr/>
            <p:nvPr/>
          </p:nvGrpSpPr>
          <p:grpSpPr>
            <a:xfrm>
              <a:off x="4169673" y="4572000"/>
              <a:ext cx="304800" cy="651510"/>
              <a:chOff x="1219200" y="3276600"/>
              <a:chExt cx="304800" cy="651510"/>
            </a:xfrm>
          </p:grpSpPr>
          <p:sp>
            <p:nvSpPr>
              <p:cNvPr id="109" name="Rectangle 10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a:off x="3915775" y="48768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p:nvPr/>
          </p:nvCxnSpPr>
          <p:spPr>
            <a:xfrm>
              <a:off x="4142375" y="4152900"/>
              <a:ext cx="201025" cy="38100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79" name="Group 278"/>
          <p:cNvGrpSpPr/>
          <p:nvPr/>
        </p:nvGrpSpPr>
        <p:grpSpPr>
          <a:xfrm>
            <a:off x="3003277" y="2590800"/>
            <a:ext cx="567598" cy="1078230"/>
            <a:chOff x="5242652" y="2590800"/>
            <a:chExt cx="567598" cy="1078230"/>
          </a:xfrm>
        </p:grpSpPr>
        <p:grpSp>
          <p:nvGrpSpPr>
            <p:cNvPr id="170" name="Group 169"/>
            <p:cNvGrpSpPr/>
            <p:nvPr/>
          </p:nvGrpSpPr>
          <p:grpSpPr>
            <a:xfrm flipH="1" flipV="1">
              <a:off x="5242652" y="2590800"/>
              <a:ext cx="304800" cy="651510"/>
              <a:chOff x="1219200" y="3276600"/>
              <a:chExt cx="304800" cy="651510"/>
            </a:xfrm>
          </p:grpSpPr>
          <p:sp>
            <p:nvSpPr>
              <p:cNvPr id="249" name="Rectangle 24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Oval 25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5" name="Straight Arrow Connector 174"/>
            <p:cNvCxnSpPr/>
            <p:nvPr/>
          </p:nvCxnSpPr>
          <p:spPr>
            <a:xfrm flipH="1" flipV="1">
              <a:off x="5562600" y="293751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flipV="1">
              <a:off x="5334000" y="3238500"/>
              <a:ext cx="175260" cy="43053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4495800" y="1143000"/>
            <a:ext cx="0" cy="533400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4647885" y="2677180"/>
            <a:ext cx="4144083" cy="523220"/>
          </a:xfrm>
          <a:prstGeom prst="rect">
            <a:avLst/>
          </a:prstGeom>
          <a:noFill/>
        </p:spPr>
        <p:txBody>
          <a:bodyPr wrap="none" rtlCol="0">
            <a:spAutoFit/>
          </a:bodyPr>
          <a:lstStyle/>
          <a:p>
            <a:pPr algn="l"/>
            <a:r>
              <a:rPr lang="en-US" sz="2800" dirty="0"/>
              <a:t>First encode the edit type,</a:t>
            </a:r>
          </a:p>
        </p:txBody>
      </p:sp>
      <p:grpSp>
        <p:nvGrpSpPr>
          <p:cNvPr id="224" name="Group 223"/>
          <p:cNvGrpSpPr/>
          <p:nvPr/>
        </p:nvGrpSpPr>
        <p:grpSpPr>
          <a:xfrm>
            <a:off x="4722333" y="1143000"/>
            <a:ext cx="3964467" cy="1435175"/>
            <a:chOff x="4722333" y="1143000"/>
            <a:chExt cx="3964467" cy="1435175"/>
          </a:xfrm>
        </p:grpSpPr>
        <p:grpSp>
          <p:nvGrpSpPr>
            <p:cNvPr id="62" name="Group 61"/>
            <p:cNvGrpSpPr/>
            <p:nvPr/>
          </p:nvGrpSpPr>
          <p:grpSpPr>
            <a:xfrm>
              <a:off x="5831113" y="1600200"/>
              <a:ext cx="1788887" cy="977975"/>
              <a:chOff x="3581400" y="5410200"/>
              <a:chExt cx="1788887" cy="977975"/>
            </a:xfrm>
          </p:grpSpPr>
          <p:sp>
            <p:nvSpPr>
              <p:cNvPr id="63" name="Freeform 62"/>
              <p:cNvSpPr/>
              <p:nvPr/>
            </p:nvSpPr>
            <p:spPr>
              <a:xfrm>
                <a:off x="3581400" y="554355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c 63"/>
              <p:cNvSpPr/>
              <p:nvPr/>
            </p:nvSpPr>
            <p:spPr>
              <a:xfrm>
                <a:off x="4026373" y="581464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4099119" y="5410200"/>
                <a:ext cx="835486" cy="523220"/>
              </a:xfrm>
              <a:prstGeom prst="rect">
                <a:avLst/>
              </a:prstGeom>
            </p:spPr>
            <p:txBody>
              <a:bodyPr wrap="none">
                <a:spAutoFit/>
              </a:bodyPr>
              <a:lstStyle/>
              <a:p>
                <a:r>
                  <a:rPr lang="en-US" altLang="en-US" sz="2800" b="1" dirty="0" err="1">
                    <a:solidFill>
                      <a:srgbClr val="FF0000"/>
                    </a:solidFill>
                  </a:rPr>
                  <a:t>ea</a:t>
                </a:r>
                <a:r>
                  <a:rPr lang="en-US" altLang="en-US" sz="2800" dirty="0" err="1"/>
                  <a:t>:</a:t>
                </a:r>
                <a:r>
                  <a:rPr lang="en-US" altLang="en-US" sz="2800" b="1" dirty="0" err="1">
                    <a:solidFill>
                      <a:srgbClr val="00B0F0"/>
                    </a:solidFill>
                  </a:rPr>
                  <a:t>o</a:t>
                </a:r>
                <a:endParaRPr lang="en-US" dirty="0">
                  <a:solidFill>
                    <a:srgbClr val="00B0F0"/>
                  </a:solidFill>
                </a:endParaRPr>
              </a:p>
            </p:txBody>
          </p:sp>
          <p:sp>
            <p:nvSpPr>
              <p:cNvPr id="66" name="Oval 65"/>
              <p:cNvSpPr/>
              <p:nvPr/>
            </p:nvSpPr>
            <p:spPr>
              <a:xfrm>
                <a:off x="4948782" y="5864001"/>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normAutofit fontScale="85000" lnSpcReduction="10000"/>
              </a:bodyPr>
              <a:lstStyle/>
              <a:p>
                <a:pPr algn="ctr"/>
                <a:r>
                  <a:rPr lang="en-US" dirty="0">
                    <a:solidFill>
                      <a:schemeClr val="bg1"/>
                    </a:solidFill>
                  </a:rPr>
                  <a:t>4D</a:t>
                </a:r>
              </a:p>
            </p:txBody>
          </p:sp>
          <p:sp>
            <p:nvSpPr>
              <p:cNvPr id="67" name="Oval 66"/>
              <p:cNvSpPr/>
              <p:nvPr/>
            </p:nvSpPr>
            <p:spPr>
              <a:xfrm>
                <a:off x="3701968" y="5873421"/>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2E</a:t>
                </a:r>
              </a:p>
            </p:txBody>
          </p:sp>
        </p:grpSp>
        <p:sp>
          <p:nvSpPr>
            <p:cNvPr id="5" name="TextBox 4"/>
            <p:cNvSpPr txBox="1"/>
            <p:nvPr/>
          </p:nvSpPr>
          <p:spPr>
            <a:xfrm>
              <a:off x="4722333" y="1143000"/>
              <a:ext cx="3874395" cy="523220"/>
            </a:xfrm>
            <a:prstGeom prst="rect">
              <a:avLst/>
            </a:prstGeom>
            <a:noFill/>
          </p:spPr>
          <p:txBody>
            <a:bodyPr wrap="none" rtlCol="0">
              <a:spAutoFit/>
            </a:bodyPr>
            <a:lstStyle/>
            <a:p>
              <a:pPr algn="l"/>
              <a:r>
                <a:rPr lang="en-US" sz="2800" dirty="0"/>
                <a:t>To score this edit token: </a:t>
              </a:r>
            </a:p>
          </p:txBody>
        </p:sp>
        <p:sp>
          <p:nvSpPr>
            <p:cNvPr id="16" name="TextBox 15"/>
            <p:cNvSpPr txBox="1"/>
            <p:nvPr/>
          </p:nvSpPr>
          <p:spPr>
            <a:xfrm>
              <a:off x="7787194" y="1676400"/>
              <a:ext cx="899606" cy="646331"/>
            </a:xfrm>
            <a:prstGeom prst="rect">
              <a:avLst/>
            </a:prstGeom>
            <a:noFill/>
          </p:spPr>
          <p:txBody>
            <a:bodyPr wrap="none" rtlCol="0">
              <a:spAutoFit/>
            </a:bodyPr>
            <a:lstStyle/>
            <a:p>
              <a:r>
                <a:rPr lang="en-US" sz="3600" dirty="0">
                  <a:sym typeface="Symbol" panose="05050102010706020507" pitchFamily="18" charset="2"/>
                </a:rPr>
                <a:t> G</a:t>
              </a:r>
              <a:endParaRPr lang="en-US" sz="3600" dirty="0"/>
            </a:p>
          </p:txBody>
        </p:sp>
      </p:grpSp>
      <p:grpSp>
        <p:nvGrpSpPr>
          <p:cNvPr id="227" name="Group 226"/>
          <p:cNvGrpSpPr/>
          <p:nvPr/>
        </p:nvGrpSpPr>
        <p:grpSpPr>
          <a:xfrm>
            <a:off x="5834069" y="3505200"/>
            <a:ext cx="2777023" cy="914400"/>
            <a:chOff x="5834069" y="3505200"/>
            <a:chExt cx="2777023" cy="914400"/>
          </a:xfrm>
        </p:grpSpPr>
        <p:grpSp>
          <p:nvGrpSpPr>
            <p:cNvPr id="226" name="Group 225"/>
            <p:cNvGrpSpPr/>
            <p:nvPr/>
          </p:nvGrpSpPr>
          <p:grpSpPr>
            <a:xfrm>
              <a:off x="5834069" y="3505200"/>
              <a:ext cx="2014531" cy="914400"/>
              <a:chOff x="5834069" y="3505200"/>
              <a:chExt cx="2014531" cy="914400"/>
            </a:xfrm>
          </p:grpSpPr>
          <p:sp>
            <p:nvSpPr>
              <p:cNvPr id="88" name="Freeform 87"/>
              <p:cNvSpPr/>
              <p:nvPr/>
            </p:nvSpPr>
            <p:spPr>
              <a:xfrm>
                <a:off x="5834069" y="3650324"/>
                <a:ext cx="2014531" cy="719308"/>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4531" h="719308">
                    <a:moveTo>
                      <a:pt x="27063" y="426376"/>
                    </a:moveTo>
                    <a:cubicBezTo>
                      <a:pt x="46113" y="348271"/>
                      <a:pt x="88023" y="266356"/>
                      <a:pt x="152793" y="243496"/>
                    </a:cubicBezTo>
                    <a:cubicBezTo>
                      <a:pt x="217563" y="220636"/>
                      <a:pt x="320433" y="317791"/>
                      <a:pt x="415683" y="289216"/>
                    </a:cubicBezTo>
                    <a:cubicBezTo>
                      <a:pt x="510933" y="260641"/>
                      <a:pt x="648093" y="119671"/>
                      <a:pt x="724293" y="72046"/>
                    </a:cubicBezTo>
                    <a:cubicBezTo>
                      <a:pt x="800493" y="24421"/>
                      <a:pt x="790968" y="11086"/>
                      <a:pt x="872883" y="3466"/>
                    </a:cubicBezTo>
                    <a:cubicBezTo>
                      <a:pt x="954798" y="-4154"/>
                      <a:pt x="1114818" y="-344"/>
                      <a:pt x="1215783" y="26326"/>
                    </a:cubicBezTo>
                    <a:cubicBezTo>
                      <a:pt x="1316748" y="52996"/>
                      <a:pt x="1408188" y="121576"/>
                      <a:pt x="1478673" y="163486"/>
                    </a:cubicBezTo>
                    <a:cubicBezTo>
                      <a:pt x="1549158" y="205396"/>
                      <a:pt x="1562493" y="258736"/>
                      <a:pt x="1638693" y="277786"/>
                    </a:cubicBezTo>
                    <a:cubicBezTo>
                      <a:pt x="1714893" y="296836"/>
                      <a:pt x="1876818" y="228256"/>
                      <a:pt x="1935873" y="277786"/>
                    </a:cubicBezTo>
                    <a:cubicBezTo>
                      <a:pt x="1994928" y="327316"/>
                      <a:pt x="2044458" y="510196"/>
                      <a:pt x="1993023" y="574966"/>
                    </a:cubicBezTo>
                    <a:cubicBezTo>
                      <a:pt x="1941588" y="639736"/>
                      <a:pt x="1720608" y="689266"/>
                      <a:pt x="1627263" y="666406"/>
                    </a:cubicBezTo>
                    <a:cubicBezTo>
                      <a:pt x="1533918" y="643546"/>
                      <a:pt x="1537728" y="489241"/>
                      <a:pt x="1432953" y="437806"/>
                    </a:cubicBezTo>
                    <a:cubicBezTo>
                      <a:pt x="1328178" y="386371"/>
                      <a:pt x="1147203" y="357796"/>
                      <a:pt x="998613" y="357796"/>
                    </a:cubicBezTo>
                    <a:cubicBezTo>
                      <a:pt x="850023" y="357796"/>
                      <a:pt x="636663" y="392086"/>
                      <a:pt x="541413" y="437806"/>
                    </a:cubicBezTo>
                    <a:cubicBezTo>
                      <a:pt x="446163" y="483526"/>
                      <a:pt x="510933" y="586396"/>
                      <a:pt x="427113" y="632116"/>
                    </a:cubicBezTo>
                    <a:cubicBezTo>
                      <a:pt x="343293" y="677836"/>
                      <a:pt x="105168" y="740701"/>
                      <a:pt x="38493" y="712126"/>
                    </a:cubicBezTo>
                    <a:cubicBezTo>
                      <a:pt x="-28182" y="683551"/>
                      <a:pt x="8013" y="504481"/>
                      <a:pt x="27063" y="426376"/>
                    </a:cubicBezTo>
                    <a:close/>
                  </a:path>
                </a:pathLst>
              </a:cu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Arc 89"/>
              <p:cNvSpPr/>
              <p:nvPr/>
            </p:nvSpPr>
            <p:spPr>
              <a:xfrm>
                <a:off x="6186250" y="3909646"/>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3" name="Rectangle 92"/>
              <p:cNvSpPr/>
              <p:nvPr/>
            </p:nvSpPr>
            <p:spPr>
              <a:xfrm>
                <a:off x="6409296" y="3505200"/>
                <a:ext cx="835486" cy="523220"/>
              </a:xfrm>
              <a:prstGeom prst="rect">
                <a:avLst/>
              </a:prstGeom>
            </p:spPr>
            <p:txBody>
              <a:bodyPr wrap="none">
                <a:spAutoFit/>
              </a:bodyPr>
              <a:lstStyle/>
              <a:p>
                <a:r>
                  <a:rPr lang="en-US" altLang="en-US" sz="2800" b="1" dirty="0" err="1">
                    <a:solidFill>
                      <a:srgbClr val="FF0000"/>
                    </a:solidFill>
                  </a:rPr>
                  <a:t>ea</a:t>
                </a:r>
                <a:r>
                  <a:rPr lang="en-US" altLang="en-US" sz="2800" dirty="0" err="1"/>
                  <a:t>:</a:t>
                </a:r>
                <a:r>
                  <a:rPr lang="en-US" altLang="en-US" sz="2800" b="1" dirty="0" err="1">
                    <a:solidFill>
                      <a:srgbClr val="00B0F0"/>
                    </a:solidFill>
                  </a:rPr>
                  <a:t>o</a:t>
                </a:r>
                <a:endParaRPr lang="en-US" dirty="0">
                  <a:solidFill>
                    <a:srgbClr val="00B0F0"/>
                  </a:solidFill>
                </a:endParaRPr>
              </a:p>
            </p:txBody>
          </p:sp>
          <p:sp>
            <p:nvSpPr>
              <p:cNvPr id="99" name="Oval 98"/>
              <p:cNvSpPr/>
              <p:nvPr/>
            </p:nvSpPr>
            <p:spPr>
              <a:xfrm>
                <a:off x="5944073" y="396943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E</a:t>
                </a:r>
              </a:p>
            </p:txBody>
          </p:sp>
          <p:sp>
            <p:nvSpPr>
              <p:cNvPr id="100" name="Oval 99"/>
              <p:cNvSpPr/>
              <p:nvPr/>
            </p:nvSpPr>
            <p:spPr>
              <a:xfrm>
                <a:off x="7391873" y="396943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D</a:t>
                </a:r>
              </a:p>
            </p:txBody>
          </p:sp>
        </p:grpSp>
        <p:sp>
          <p:nvSpPr>
            <p:cNvPr id="18" name="Rectangle 17"/>
            <p:cNvSpPr/>
            <p:nvPr/>
          </p:nvSpPr>
          <p:spPr>
            <a:xfrm>
              <a:off x="7772400" y="3544669"/>
              <a:ext cx="838692" cy="646331"/>
            </a:xfrm>
            <a:prstGeom prst="rect">
              <a:avLst/>
            </a:prstGeom>
          </p:spPr>
          <p:txBody>
            <a:bodyPr wrap="none">
              <a:spAutoFit/>
            </a:bodyPr>
            <a:lstStyle/>
            <a:p>
              <a:pPr lvl="0">
                <a:buClr>
                  <a:srgbClr val="CC9900"/>
                </a:buClr>
              </a:pPr>
              <a:r>
                <a:rPr lang="en-US" sz="3600" dirty="0">
                  <a:solidFill>
                    <a:srgbClr val="000000"/>
                  </a:solidFill>
                  <a:sym typeface="Symbol" panose="05050102010706020507" pitchFamily="18" charset="2"/>
                </a:rPr>
                <a:t> F</a:t>
              </a:r>
              <a:endParaRPr lang="en-US" sz="3600" dirty="0">
                <a:solidFill>
                  <a:srgbClr val="000000"/>
                </a:solidFill>
              </a:endParaRPr>
            </a:p>
          </p:txBody>
        </p:sp>
      </p:grpSp>
      <p:grpSp>
        <p:nvGrpSpPr>
          <p:cNvPr id="228" name="Group 227"/>
          <p:cNvGrpSpPr/>
          <p:nvPr/>
        </p:nvGrpSpPr>
        <p:grpSpPr>
          <a:xfrm>
            <a:off x="6705600" y="4191000"/>
            <a:ext cx="304800" cy="1295400"/>
            <a:chOff x="6705600" y="4191000"/>
            <a:chExt cx="304800" cy="1295400"/>
          </a:xfrm>
        </p:grpSpPr>
        <p:grpSp>
          <p:nvGrpSpPr>
            <p:cNvPr id="71" name="Group 70"/>
            <p:cNvGrpSpPr/>
            <p:nvPr/>
          </p:nvGrpSpPr>
          <p:grpSpPr>
            <a:xfrm flipH="1" flipV="1">
              <a:off x="6705600" y="4834890"/>
              <a:ext cx="304800" cy="651510"/>
              <a:chOff x="609600" y="3276600"/>
              <a:chExt cx="304800" cy="651510"/>
            </a:xfrm>
          </p:grpSpPr>
          <p:sp>
            <p:nvSpPr>
              <p:cNvPr id="72" name="Rectangle 71"/>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p:cNvCxnSpPr/>
            <p:nvPr/>
          </p:nvCxnSpPr>
          <p:spPr>
            <a:xfrm>
              <a:off x="6858000" y="4191000"/>
              <a:ext cx="0" cy="53340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30" name="Group 229"/>
          <p:cNvGrpSpPr/>
          <p:nvPr/>
        </p:nvGrpSpPr>
        <p:grpSpPr>
          <a:xfrm>
            <a:off x="2362200" y="1763585"/>
            <a:ext cx="6738896" cy="4865815"/>
            <a:chOff x="2362200" y="1763585"/>
            <a:chExt cx="6738896" cy="4865815"/>
          </a:xfrm>
        </p:grpSpPr>
        <p:sp>
          <p:nvSpPr>
            <p:cNvPr id="24" name="TextBox 23"/>
            <p:cNvSpPr txBox="1"/>
            <p:nvPr/>
          </p:nvSpPr>
          <p:spPr>
            <a:xfrm>
              <a:off x="8143782" y="6229290"/>
              <a:ext cx="957314" cy="400110"/>
            </a:xfrm>
            <a:prstGeom prst="rect">
              <a:avLst/>
            </a:prstGeom>
            <a:solidFill>
              <a:srgbClr val="FFFF00"/>
            </a:solidFill>
          </p:spPr>
          <p:txBody>
            <a:bodyPr wrap="none" rtlCol="0">
              <a:spAutoFit/>
            </a:bodyPr>
            <a:lstStyle/>
            <a:p>
              <a:r>
                <a:rPr lang="en-US" b="1" dirty="0"/>
                <a:t>weight</a:t>
              </a:r>
            </a:p>
          </p:txBody>
        </p:sp>
        <p:grpSp>
          <p:nvGrpSpPr>
            <p:cNvPr id="229" name="Group 228"/>
            <p:cNvGrpSpPr/>
            <p:nvPr/>
          </p:nvGrpSpPr>
          <p:grpSpPr>
            <a:xfrm>
              <a:off x="2362200" y="1763585"/>
              <a:ext cx="5718810" cy="4648645"/>
              <a:chOff x="2362200" y="1763585"/>
              <a:chExt cx="5718810" cy="4648645"/>
            </a:xfrm>
          </p:grpSpPr>
          <p:sp>
            <p:nvSpPr>
              <p:cNvPr id="25" name="Freeform 24"/>
              <p:cNvSpPr/>
              <p:nvPr/>
            </p:nvSpPr>
            <p:spPr>
              <a:xfrm>
                <a:off x="3360420" y="1763585"/>
                <a:ext cx="4720590" cy="4648645"/>
              </a:xfrm>
              <a:custGeom>
                <a:avLst/>
                <a:gdLst>
                  <a:gd name="connsiteX0" fmla="*/ 0 w 4720590"/>
                  <a:gd name="connsiteY0" fmla="*/ 8065 h 4648645"/>
                  <a:gd name="connsiteX1" fmla="*/ 868680 w 4720590"/>
                  <a:gd name="connsiteY1" fmla="*/ 510985 h 4648645"/>
                  <a:gd name="connsiteX2" fmla="*/ 1474470 w 4720590"/>
                  <a:gd name="connsiteY2" fmla="*/ 3277045 h 4648645"/>
                  <a:gd name="connsiteX3" fmla="*/ 2537460 w 4720590"/>
                  <a:gd name="connsiteY3" fmla="*/ 4294315 h 4648645"/>
                  <a:gd name="connsiteX4" fmla="*/ 4720590 w 4720590"/>
                  <a:gd name="connsiteY4" fmla="*/ 4648645 h 464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0590" h="4648645">
                    <a:moveTo>
                      <a:pt x="0" y="8065"/>
                    </a:moveTo>
                    <a:cubicBezTo>
                      <a:pt x="311467" y="-12890"/>
                      <a:pt x="622935" y="-33845"/>
                      <a:pt x="868680" y="510985"/>
                    </a:cubicBezTo>
                    <a:cubicBezTo>
                      <a:pt x="1114425" y="1055815"/>
                      <a:pt x="1196340" y="2646490"/>
                      <a:pt x="1474470" y="3277045"/>
                    </a:cubicBezTo>
                    <a:cubicBezTo>
                      <a:pt x="1752600" y="3907600"/>
                      <a:pt x="1996440" y="4065715"/>
                      <a:pt x="2537460" y="4294315"/>
                    </a:cubicBezTo>
                    <a:cubicBezTo>
                      <a:pt x="3078480" y="4522915"/>
                      <a:pt x="3899535" y="4585780"/>
                      <a:pt x="4720590" y="4648645"/>
                    </a:cubicBezTo>
                  </a:path>
                </a:pathLst>
              </a:custGeom>
              <a:ln w="28575">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26"/>
              <p:cNvCxnSpPr/>
              <p:nvPr/>
            </p:nvCxnSpPr>
            <p:spPr>
              <a:xfrm>
                <a:off x="2362200" y="6096000"/>
                <a:ext cx="4827270" cy="247650"/>
              </a:xfrm>
              <a:prstGeom prst="line">
                <a:avLst/>
              </a:prstGeom>
              <a:ln w="28575">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1" name="Straight Arrow Connector 120"/>
            <p:cNvCxnSpPr/>
            <p:nvPr/>
          </p:nvCxnSpPr>
          <p:spPr>
            <a:xfrm>
              <a:off x="7086600" y="5532120"/>
              <a:ext cx="994410" cy="67437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4648200" y="3124200"/>
            <a:ext cx="4455066" cy="523220"/>
          </a:xfrm>
          <a:prstGeom prst="rect">
            <a:avLst/>
          </a:prstGeom>
          <a:noFill/>
        </p:spPr>
        <p:txBody>
          <a:bodyPr wrap="none" rtlCol="0">
            <a:spAutoFit/>
          </a:bodyPr>
          <a:lstStyle/>
          <a:p>
            <a:pPr algn="l"/>
            <a:r>
              <a:rPr lang="en-US" sz="2800" dirty="0"/>
              <a:t>then combine with context: </a:t>
            </a:r>
          </a:p>
        </p:txBody>
      </p:sp>
    </p:spTree>
    <p:extLst>
      <p:ext uri="{BB962C8B-B14F-4D97-AF65-F5344CB8AC3E}">
        <p14:creationId xmlns:p14="http://schemas.microsoft.com/office/powerpoint/2010/main" val="36899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8"/>
                                        </p:tgtEl>
                                        <p:attrNameLst>
                                          <p:attrName>style.visibility</p:attrName>
                                        </p:attrNameLst>
                                      </p:cBhvr>
                                      <p:to>
                                        <p:strVal val="visible"/>
                                      </p:to>
                                    </p:set>
                                    <p:animEffect transition="in" filter="wipe(up)">
                                      <p:cBhvr>
                                        <p:cTn id="17" dur="500"/>
                                        <p:tgtEl>
                                          <p:spTgt spid="22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0"/>
                                        </p:tgtEl>
                                        <p:attrNameLst>
                                          <p:attrName>style.visibility</p:attrName>
                                        </p:attrNameLst>
                                      </p:cBhvr>
                                      <p:to>
                                        <p:strVal val="visible"/>
                                      </p:to>
                                    </p:set>
                                    <p:animEffect transition="in" filter="wipe(left)">
                                      <p:cBhvr>
                                        <p:cTn id="26"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AutoShape 30"/>
          <p:cNvSpPr>
            <a:spLocks noChangeArrowheads="1"/>
          </p:cNvSpPr>
          <p:nvPr/>
        </p:nvSpPr>
        <p:spPr bwMode="auto">
          <a:xfrm>
            <a:off x="4102926" y="1447800"/>
            <a:ext cx="1612074" cy="582613"/>
          </a:xfrm>
          <a:prstGeom prst="roundRect">
            <a:avLst>
              <a:gd name="adj" fmla="val 16667"/>
            </a:avLst>
          </a:prstGeom>
          <a:solidFill>
            <a:srgbClr val="FF9999"/>
          </a:solidFill>
          <a:ln>
            <a:noFill/>
          </a:ln>
          <a:effectLst/>
          <a:extLst/>
        </p:spPr>
        <p:txBody>
          <a:bodyPr wrap="square" anchor="ctr">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endParaRPr kumimoji="0" lang="en-US" altLang="en-US" sz="1600"/>
          </a:p>
        </p:txBody>
      </p:sp>
      <p:sp>
        <p:nvSpPr>
          <p:cNvPr id="94" name="Freeform 93"/>
          <p:cNvSpPr/>
          <p:nvPr/>
        </p:nvSpPr>
        <p:spPr>
          <a:xfrm>
            <a:off x="3436227" y="2705444"/>
            <a:ext cx="2014531" cy="719308"/>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14531" h="719308">
                <a:moveTo>
                  <a:pt x="27063" y="426376"/>
                </a:moveTo>
                <a:cubicBezTo>
                  <a:pt x="46113" y="348271"/>
                  <a:pt x="88023" y="266356"/>
                  <a:pt x="152793" y="243496"/>
                </a:cubicBezTo>
                <a:cubicBezTo>
                  <a:pt x="217563" y="220636"/>
                  <a:pt x="320433" y="317791"/>
                  <a:pt x="415683" y="289216"/>
                </a:cubicBezTo>
                <a:cubicBezTo>
                  <a:pt x="510933" y="260641"/>
                  <a:pt x="648093" y="119671"/>
                  <a:pt x="724293" y="72046"/>
                </a:cubicBezTo>
                <a:cubicBezTo>
                  <a:pt x="800493" y="24421"/>
                  <a:pt x="790968" y="11086"/>
                  <a:pt x="872883" y="3466"/>
                </a:cubicBezTo>
                <a:cubicBezTo>
                  <a:pt x="954798" y="-4154"/>
                  <a:pt x="1114818" y="-344"/>
                  <a:pt x="1215783" y="26326"/>
                </a:cubicBezTo>
                <a:cubicBezTo>
                  <a:pt x="1316748" y="52996"/>
                  <a:pt x="1408188" y="121576"/>
                  <a:pt x="1478673" y="163486"/>
                </a:cubicBezTo>
                <a:cubicBezTo>
                  <a:pt x="1549158" y="205396"/>
                  <a:pt x="1562493" y="258736"/>
                  <a:pt x="1638693" y="277786"/>
                </a:cubicBezTo>
                <a:cubicBezTo>
                  <a:pt x="1714893" y="296836"/>
                  <a:pt x="1876818" y="228256"/>
                  <a:pt x="1935873" y="277786"/>
                </a:cubicBezTo>
                <a:cubicBezTo>
                  <a:pt x="1994928" y="327316"/>
                  <a:pt x="2044458" y="510196"/>
                  <a:pt x="1993023" y="574966"/>
                </a:cubicBezTo>
                <a:cubicBezTo>
                  <a:pt x="1941588" y="639736"/>
                  <a:pt x="1720608" y="689266"/>
                  <a:pt x="1627263" y="666406"/>
                </a:cubicBezTo>
                <a:cubicBezTo>
                  <a:pt x="1533918" y="643546"/>
                  <a:pt x="1537728" y="489241"/>
                  <a:pt x="1432953" y="437806"/>
                </a:cubicBezTo>
                <a:cubicBezTo>
                  <a:pt x="1328178" y="386371"/>
                  <a:pt x="1147203" y="357796"/>
                  <a:pt x="998613" y="357796"/>
                </a:cubicBezTo>
                <a:cubicBezTo>
                  <a:pt x="850023" y="357796"/>
                  <a:pt x="636663" y="392086"/>
                  <a:pt x="541413" y="437806"/>
                </a:cubicBezTo>
                <a:cubicBezTo>
                  <a:pt x="446163" y="483526"/>
                  <a:pt x="510933" y="586396"/>
                  <a:pt x="427113" y="632116"/>
                </a:cubicBezTo>
                <a:cubicBezTo>
                  <a:pt x="343293" y="677836"/>
                  <a:pt x="105168" y="740701"/>
                  <a:pt x="38493" y="712126"/>
                </a:cubicBezTo>
                <a:cubicBezTo>
                  <a:pt x="-28182" y="683551"/>
                  <a:pt x="8013" y="504481"/>
                  <a:pt x="27063" y="426376"/>
                </a:cubicBezTo>
                <a:close/>
              </a:path>
            </a:pathLst>
          </a:cu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Freeform 92"/>
          <p:cNvSpPr/>
          <p:nvPr/>
        </p:nvSpPr>
        <p:spPr>
          <a:xfrm>
            <a:off x="4343400" y="4724400"/>
            <a:ext cx="1788887" cy="844625"/>
          </a:xfrm>
          <a:custGeom>
            <a:avLst/>
            <a:gdLst>
              <a:gd name="connsiteX0" fmla="*/ 27063 w 2014531"/>
              <a:gd name="connsiteY0" fmla="*/ 426376 h 719308"/>
              <a:gd name="connsiteX1" fmla="*/ 152793 w 2014531"/>
              <a:gd name="connsiteY1" fmla="*/ 243496 h 719308"/>
              <a:gd name="connsiteX2" fmla="*/ 415683 w 2014531"/>
              <a:gd name="connsiteY2" fmla="*/ 289216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27063 w 2014531"/>
              <a:gd name="connsiteY0" fmla="*/ 426376 h 719308"/>
              <a:gd name="connsiteX1" fmla="*/ 152793 w 2014531"/>
              <a:gd name="connsiteY1" fmla="*/ 243496 h 719308"/>
              <a:gd name="connsiteX2" fmla="*/ 402746 w 2014531"/>
              <a:gd name="connsiteY2" fmla="*/ 259689 h 719308"/>
              <a:gd name="connsiteX3" fmla="*/ 724293 w 2014531"/>
              <a:gd name="connsiteY3" fmla="*/ 72046 h 719308"/>
              <a:gd name="connsiteX4" fmla="*/ 872883 w 2014531"/>
              <a:gd name="connsiteY4" fmla="*/ 3466 h 719308"/>
              <a:gd name="connsiteX5" fmla="*/ 1215783 w 2014531"/>
              <a:gd name="connsiteY5" fmla="*/ 26326 h 719308"/>
              <a:gd name="connsiteX6" fmla="*/ 1478673 w 2014531"/>
              <a:gd name="connsiteY6" fmla="*/ 163486 h 719308"/>
              <a:gd name="connsiteX7" fmla="*/ 1638693 w 2014531"/>
              <a:gd name="connsiteY7" fmla="*/ 277786 h 719308"/>
              <a:gd name="connsiteX8" fmla="*/ 1935873 w 2014531"/>
              <a:gd name="connsiteY8" fmla="*/ 277786 h 719308"/>
              <a:gd name="connsiteX9" fmla="*/ 1993023 w 2014531"/>
              <a:gd name="connsiteY9" fmla="*/ 574966 h 719308"/>
              <a:gd name="connsiteX10" fmla="*/ 1627263 w 2014531"/>
              <a:gd name="connsiteY10" fmla="*/ 666406 h 719308"/>
              <a:gd name="connsiteX11" fmla="*/ 1432953 w 2014531"/>
              <a:gd name="connsiteY11" fmla="*/ 437806 h 719308"/>
              <a:gd name="connsiteX12" fmla="*/ 998613 w 2014531"/>
              <a:gd name="connsiteY12" fmla="*/ 357796 h 719308"/>
              <a:gd name="connsiteX13" fmla="*/ 541413 w 2014531"/>
              <a:gd name="connsiteY13" fmla="*/ 437806 h 719308"/>
              <a:gd name="connsiteX14" fmla="*/ 427113 w 2014531"/>
              <a:gd name="connsiteY14" fmla="*/ 632116 h 719308"/>
              <a:gd name="connsiteX15" fmla="*/ 38493 w 2014531"/>
              <a:gd name="connsiteY15" fmla="*/ 712126 h 719308"/>
              <a:gd name="connsiteX16" fmla="*/ 27063 w 2014531"/>
              <a:gd name="connsiteY16" fmla="*/ 426376 h 719308"/>
              <a:gd name="connsiteX0" fmla="*/ 31603 w 2019071"/>
              <a:gd name="connsiteY0" fmla="*/ 426376 h 730014"/>
              <a:gd name="connsiteX1" fmla="*/ 157333 w 2019071"/>
              <a:gd name="connsiteY1" fmla="*/ 243496 h 730014"/>
              <a:gd name="connsiteX2" fmla="*/ 407286 w 2019071"/>
              <a:gd name="connsiteY2" fmla="*/ 259689 h 730014"/>
              <a:gd name="connsiteX3" fmla="*/ 728833 w 2019071"/>
              <a:gd name="connsiteY3" fmla="*/ 72046 h 730014"/>
              <a:gd name="connsiteX4" fmla="*/ 877423 w 2019071"/>
              <a:gd name="connsiteY4" fmla="*/ 3466 h 730014"/>
              <a:gd name="connsiteX5" fmla="*/ 1220323 w 2019071"/>
              <a:gd name="connsiteY5" fmla="*/ 26326 h 730014"/>
              <a:gd name="connsiteX6" fmla="*/ 1483213 w 2019071"/>
              <a:gd name="connsiteY6" fmla="*/ 163486 h 730014"/>
              <a:gd name="connsiteX7" fmla="*/ 1643233 w 2019071"/>
              <a:gd name="connsiteY7" fmla="*/ 277786 h 730014"/>
              <a:gd name="connsiteX8" fmla="*/ 1940413 w 2019071"/>
              <a:gd name="connsiteY8" fmla="*/ 277786 h 730014"/>
              <a:gd name="connsiteX9" fmla="*/ 1997563 w 2019071"/>
              <a:gd name="connsiteY9" fmla="*/ 574966 h 730014"/>
              <a:gd name="connsiteX10" fmla="*/ 1631803 w 2019071"/>
              <a:gd name="connsiteY10" fmla="*/ 666406 h 730014"/>
              <a:gd name="connsiteX11" fmla="*/ 1437493 w 2019071"/>
              <a:gd name="connsiteY11" fmla="*/ 437806 h 730014"/>
              <a:gd name="connsiteX12" fmla="*/ 1003153 w 2019071"/>
              <a:gd name="connsiteY12" fmla="*/ 357796 h 730014"/>
              <a:gd name="connsiteX13" fmla="*/ 545953 w 2019071"/>
              <a:gd name="connsiteY13" fmla="*/ 437806 h 730014"/>
              <a:gd name="connsiteX14" fmla="*/ 496342 w 2019071"/>
              <a:gd name="connsiteY14" fmla="*/ 671485 h 730014"/>
              <a:gd name="connsiteX15" fmla="*/ 43033 w 2019071"/>
              <a:gd name="connsiteY15" fmla="*/ 712126 h 730014"/>
              <a:gd name="connsiteX16" fmla="*/ 31603 w 2019071"/>
              <a:gd name="connsiteY16" fmla="*/ 426376 h 730014"/>
              <a:gd name="connsiteX0" fmla="*/ 29780 w 2017248"/>
              <a:gd name="connsiteY0" fmla="*/ 426376 h 727297"/>
              <a:gd name="connsiteX1" fmla="*/ 155510 w 2017248"/>
              <a:gd name="connsiteY1" fmla="*/ 243496 h 727297"/>
              <a:gd name="connsiteX2" fmla="*/ 405463 w 2017248"/>
              <a:gd name="connsiteY2" fmla="*/ 259689 h 727297"/>
              <a:gd name="connsiteX3" fmla="*/ 727010 w 2017248"/>
              <a:gd name="connsiteY3" fmla="*/ 72046 h 727297"/>
              <a:gd name="connsiteX4" fmla="*/ 875600 w 2017248"/>
              <a:gd name="connsiteY4" fmla="*/ 3466 h 727297"/>
              <a:gd name="connsiteX5" fmla="*/ 1218500 w 2017248"/>
              <a:gd name="connsiteY5" fmla="*/ 26326 h 727297"/>
              <a:gd name="connsiteX6" fmla="*/ 1481390 w 2017248"/>
              <a:gd name="connsiteY6" fmla="*/ 163486 h 727297"/>
              <a:gd name="connsiteX7" fmla="*/ 1641410 w 2017248"/>
              <a:gd name="connsiteY7" fmla="*/ 277786 h 727297"/>
              <a:gd name="connsiteX8" fmla="*/ 1938590 w 2017248"/>
              <a:gd name="connsiteY8" fmla="*/ 277786 h 727297"/>
              <a:gd name="connsiteX9" fmla="*/ 1995740 w 2017248"/>
              <a:gd name="connsiteY9" fmla="*/ 574966 h 727297"/>
              <a:gd name="connsiteX10" fmla="*/ 1629980 w 2017248"/>
              <a:gd name="connsiteY10" fmla="*/ 666406 h 727297"/>
              <a:gd name="connsiteX11" fmla="*/ 1435670 w 2017248"/>
              <a:gd name="connsiteY11" fmla="*/ 437806 h 727297"/>
              <a:gd name="connsiteX12" fmla="*/ 1001330 w 2017248"/>
              <a:gd name="connsiteY12" fmla="*/ 357796 h 727297"/>
              <a:gd name="connsiteX13" fmla="*/ 544130 w 2017248"/>
              <a:gd name="connsiteY13" fmla="*/ 437806 h 727297"/>
              <a:gd name="connsiteX14" fmla="*/ 468643 w 2017248"/>
              <a:gd name="connsiteY14" fmla="*/ 661643 h 727297"/>
              <a:gd name="connsiteX15" fmla="*/ 41210 w 2017248"/>
              <a:gd name="connsiteY15" fmla="*/ 712126 h 727297"/>
              <a:gd name="connsiteX16" fmla="*/ 29780 w 2017248"/>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35669 w 2017247"/>
              <a:gd name="connsiteY11" fmla="*/ 437806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409794 w 2017247"/>
              <a:gd name="connsiteY11" fmla="*/ 487017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17247"/>
              <a:gd name="connsiteY0" fmla="*/ 426376 h 727297"/>
              <a:gd name="connsiteX1" fmla="*/ 155509 w 2017247"/>
              <a:gd name="connsiteY1" fmla="*/ 243496 h 727297"/>
              <a:gd name="connsiteX2" fmla="*/ 405462 w 2017247"/>
              <a:gd name="connsiteY2" fmla="*/ 259689 h 727297"/>
              <a:gd name="connsiteX3" fmla="*/ 727009 w 2017247"/>
              <a:gd name="connsiteY3" fmla="*/ 72046 h 727297"/>
              <a:gd name="connsiteX4" fmla="*/ 875599 w 2017247"/>
              <a:gd name="connsiteY4" fmla="*/ 3466 h 727297"/>
              <a:gd name="connsiteX5" fmla="*/ 1218499 w 2017247"/>
              <a:gd name="connsiteY5" fmla="*/ 26326 h 727297"/>
              <a:gd name="connsiteX6" fmla="*/ 1481389 w 2017247"/>
              <a:gd name="connsiteY6" fmla="*/ 163486 h 727297"/>
              <a:gd name="connsiteX7" fmla="*/ 1641409 w 2017247"/>
              <a:gd name="connsiteY7" fmla="*/ 277786 h 727297"/>
              <a:gd name="connsiteX8" fmla="*/ 1938589 w 2017247"/>
              <a:gd name="connsiteY8" fmla="*/ 277786 h 727297"/>
              <a:gd name="connsiteX9" fmla="*/ 1995739 w 2017247"/>
              <a:gd name="connsiteY9" fmla="*/ 574966 h 727297"/>
              <a:gd name="connsiteX10" fmla="*/ 1629979 w 2017247"/>
              <a:gd name="connsiteY10" fmla="*/ 666406 h 727297"/>
              <a:gd name="connsiteX11" fmla="*/ 1306293 w 2017247"/>
              <a:gd name="connsiteY11" fmla="*/ 408279 h 727297"/>
              <a:gd name="connsiteX12" fmla="*/ 1001329 w 2017247"/>
              <a:gd name="connsiteY12" fmla="*/ 357796 h 727297"/>
              <a:gd name="connsiteX13" fmla="*/ 621754 w 2017247"/>
              <a:gd name="connsiteY13" fmla="*/ 457490 h 727297"/>
              <a:gd name="connsiteX14" fmla="*/ 468642 w 2017247"/>
              <a:gd name="connsiteY14" fmla="*/ 661643 h 727297"/>
              <a:gd name="connsiteX15" fmla="*/ 41209 w 2017247"/>
              <a:gd name="connsiteY15" fmla="*/ 712126 h 727297"/>
              <a:gd name="connsiteX16" fmla="*/ 29779 w 2017247"/>
              <a:gd name="connsiteY16" fmla="*/ 426376 h 727297"/>
              <a:gd name="connsiteX0" fmla="*/ 29779 w 2024845"/>
              <a:gd name="connsiteY0" fmla="*/ 426376 h 727297"/>
              <a:gd name="connsiteX1" fmla="*/ 155509 w 2024845"/>
              <a:gd name="connsiteY1" fmla="*/ 243496 h 727297"/>
              <a:gd name="connsiteX2" fmla="*/ 405462 w 2024845"/>
              <a:gd name="connsiteY2" fmla="*/ 259689 h 727297"/>
              <a:gd name="connsiteX3" fmla="*/ 727009 w 2024845"/>
              <a:gd name="connsiteY3" fmla="*/ 72046 h 727297"/>
              <a:gd name="connsiteX4" fmla="*/ 875599 w 2024845"/>
              <a:gd name="connsiteY4" fmla="*/ 3466 h 727297"/>
              <a:gd name="connsiteX5" fmla="*/ 1218499 w 2024845"/>
              <a:gd name="connsiteY5" fmla="*/ 26326 h 727297"/>
              <a:gd name="connsiteX6" fmla="*/ 1481389 w 2024845"/>
              <a:gd name="connsiteY6" fmla="*/ 163486 h 727297"/>
              <a:gd name="connsiteX7" fmla="*/ 1641409 w 2024845"/>
              <a:gd name="connsiteY7" fmla="*/ 277786 h 727297"/>
              <a:gd name="connsiteX8" fmla="*/ 1938589 w 2024845"/>
              <a:gd name="connsiteY8" fmla="*/ 277786 h 727297"/>
              <a:gd name="connsiteX9" fmla="*/ 1995739 w 2024845"/>
              <a:gd name="connsiteY9" fmla="*/ 574966 h 727297"/>
              <a:gd name="connsiteX10" fmla="*/ 1526478 w 2024845"/>
              <a:gd name="connsiteY10" fmla="*/ 686090 h 727297"/>
              <a:gd name="connsiteX11" fmla="*/ 1306293 w 2024845"/>
              <a:gd name="connsiteY11" fmla="*/ 408279 h 727297"/>
              <a:gd name="connsiteX12" fmla="*/ 1001329 w 2024845"/>
              <a:gd name="connsiteY12" fmla="*/ 357796 h 727297"/>
              <a:gd name="connsiteX13" fmla="*/ 621754 w 2024845"/>
              <a:gd name="connsiteY13" fmla="*/ 457490 h 727297"/>
              <a:gd name="connsiteX14" fmla="*/ 468642 w 2024845"/>
              <a:gd name="connsiteY14" fmla="*/ 661643 h 727297"/>
              <a:gd name="connsiteX15" fmla="*/ 41209 w 2024845"/>
              <a:gd name="connsiteY15" fmla="*/ 712126 h 727297"/>
              <a:gd name="connsiteX16" fmla="*/ 29779 w 2024845"/>
              <a:gd name="connsiteY16" fmla="*/ 426376 h 727297"/>
              <a:gd name="connsiteX0" fmla="*/ 29779 w 2024846"/>
              <a:gd name="connsiteY0" fmla="*/ 426376 h 727297"/>
              <a:gd name="connsiteX1" fmla="*/ 155509 w 2024846"/>
              <a:gd name="connsiteY1" fmla="*/ 243496 h 727297"/>
              <a:gd name="connsiteX2" fmla="*/ 405462 w 2024846"/>
              <a:gd name="connsiteY2" fmla="*/ 240004 h 727297"/>
              <a:gd name="connsiteX3" fmla="*/ 727009 w 2024846"/>
              <a:gd name="connsiteY3" fmla="*/ 72046 h 727297"/>
              <a:gd name="connsiteX4" fmla="*/ 875599 w 2024846"/>
              <a:gd name="connsiteY4" fmla="*/ 3466 h 727297"/>
              <a:gd name="connsiteX5" fmla="*/ 1218499 w 2024846"/>
              <a:gd name="connsiteY5" fmla="*/ 26326 h 727297"/>
              <a:gd name="connsiteX6" fmla="*/ 1481389 w 2024846"/>
              <a:gd name="connsiteY6" fmla="*/ 163486 h 727297"/>
              <a:gd name="connsiteX7" fmla="*/ 1641409 w 2024846"/>
              <a:gd name="connsiteY7" fmla="*/ 277786 h 727297"/>
              <a:gd name="connsiteX8" fmla="*/ 1938589 w 2024846"/>
              <a:gd name="connsiteY8" fmla="*/ 277786 h 727297"/>
              <a:gd name="connsiteX9" fmla="*/ 1995739 w 2024846"/>
              <a:gd name="connsiteY9" fmla="*/ 574966 h 727297"/>
              <a:gd name="connsiteX10" fmla="*/ 1526478 w 2024846"/>
              <a:gd name="connsiteY10" fmla="*/ 686090 h 727297"/>
              <a:gd name="connsiteX11" fmla="*/ 1306293 w 2024846"/>
              <a:gd name="connsiteY11" fmla="*/ 408279 h 727297"/>
              <a:gd name="connsiteX12" fmla="*/ 1001329 w 2024846"/>
              <a:gd name="connsiteY12" fmla="*/ 357796 h 727297"/>
              <a:gd name="connsiteX13" fmla="*/ 621754 w 2024846"/>
              <a:gd name="connsiteY13" fmla="*/ 457490 h 727297"/>
              <a:gd name="connsiteX14" fmla="*/ 468642 w 2024846"/>
              <a:gd name="connsiteY14" fmla="*/ 661643 h 727297"/>
              <a:gd name="connsiteX15" fmla="*/ 41209 w 2024846"/>
              <a:gd name="connsiteY15" fmla="*/ 712126 h 727297"/>
              <a:gd name="connsiteX16" fmla="*/ 29779 w 2024846"/>
              <a:gd name="connsiteY16" fmla="*/ 426376 h 72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4846" h="727297">
                <a:moveTo>
                  <a:pt x="29779" y="426376"/>
                </a:moveTo>
                <a:cubicBezTo>
                  <a:pt x="48829" y="348271"/>
                  <a:pt x="92895" y="274558"/>
                  <a:pt x="155509" y="243496"/>
                </a:cubicBezTo>
                <a:cubicBezTo>
                  <a:pt x="218123" y="212434"/>
                  <a:pt x="310212" y="268579"/>
                  <a:pt x="405462" y="240004"/>
                </a:cubicBezTo>
                <a:cubicBezTo>
                  <a:pt x="500712" y="211429"/>
                  <a:pt x="648653" y="111469"/>
                  <a:pt x="727009" y="72046"/>
                </a:cubicBezTo>
                <a:cubicBezTo>
                  <a:pt x="805365" y="32623"/>
                  <a:pt x="793684" y="11086"/>
                  <a:pt x="875599" y="3466"/>
                </a:cubicBezTo>
                <a:cubicBezTo>
                  <a:pt x="957514" y="-4154"/>
                  <a:pt x="1117534" y="-344"/>
                  <a:pt x="1218499" y="26326"/>
                </a:cubicBezTo>
                <a:cubicBezTo>
                  <a:pt x="1319464" y="52996"/>
                  <a:pt x="1410904" y="121576"/>
                  <a:pt x="1481389" y="163486"/>
                </a:cubicBezTo>
                <a:cubicBezTo>
                  <a:pt x="1551874" y="205396"/>
                  <a:pt x="1565209" y="258736"/>
                  <a:pt x="1641409" y="277786"/>
                </a:cubicBezTo>
                <a:cubicBezTo>
                  <a:pt x="1717609" y="296836"/>
                  <a:pt x="1879534" y="228256"/>
                  <a:pt x="1938589" y="277786"/>
                </a:cubicBezTo>
                <a:cubicBezTo>
                  <a:pt x="1997644" y="327316"/>
                  <a:pt x="2064424" y="506915"/>
                  <a:pt x="1995739" y="574966"/>
                </a:cubicBezTo>
                <a:cubicBezTo>
                  <a:pt x="1927054" y="643017"/>
                  <a:pt x="1641386" y="713871"/>
                  <a:pt x="1526478" y="686090"/>
                </a:cubicBezTo>
                <a:cubicBezTo>
                  <a:pt x="1411570" y="658309"/>
                  <a:pt x="1393818" y="462995"/>
                  <a:pt x="1306293" y="408279"/>
                </a:cubicBezTo>
                <a:cubicBezTo>
                  <a:pt x="1218768" y="353563"/>
                  <a:pt x="1115419" y="349594"/>
                  <a:pt x="1001329" y="357796"/>
                </a:cubicBezTo>
                <a:cubicBezTo>
                  <a:pt x="887239" y="365998"/>
                  <a:pt x="710535" y="406849"/>
                  <a:pt x="621754" y="457490"/>
                </a:cubicBezTo>
                <a:cubicBezTo>
                  <a:pt x="532973" y="508131"/>
                  <a:pt x="552462" y="615923"/>
                  <a:pt x="468642" y="661643"/>
                </a:cubicBezTo>
                <a:cubicBezTo>
                  <a:pt x="384822" y="707363"/>
                  <a:pt x="114353" y="751337"/>
                  <a:pt x="41209" y="712126"/>
                </a:cubicBezTo>
                <a:cubicBezTo>
                  <a:pt x="-31935" y="672915"/>
                  <a:pt x="10729" y="504481"/>
                  <a:pt x="29779" y="426376"/>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839200" cy="1143000"/>
          </a:xfrm>
        </p:spPr>
        <p:txBody>
          <a:bodyPr/>
          <a:lstStyle/>
          <a:p>
            <a:r>
              <a:rPr lang="en-US" sz="3600" dirty="0"/>
              <a:t>So that’s how we define weights of G’s arcs</a:t>
            </a:r>
          </a:p>
        </p:txBody>
      </p:sp>
      <p:sp>
        <p:nvSpPr>
          <p:cNvPr id="5" name="Slide Number Placeholder 4"/>
          <p:cNvSpPr>
            <a:spLocks noGrp="1"/>
          </p:cNvSpPr>
          <p:nvPr>
            <p:ph type="sldNum" sz="quarter" idx="12"/>
          </p:nvPr>
        </p:nvSpPr>
        <p:spPr/>
        <p:txBody>
          <a:bodyPr/>
          <a:lstStyle/>
          <a:p>
            <a:pPr>
              <a:defRPr/>
            </a:pPr>
            <a:fld id="{2F53020E-5E33-B446-8494-584D4EE020B3}" type="slidenum">
              <a:rPr lang="en-US" smtClean="0">
                <a:solidFill>
                  <a:prstClr val="black">
                    <a:tint val="75000"/>
                  </a:prstClr>
                </a:solidFill>
              </a:rPr>
              <a:pPr>
                <a:defRPr/>
              </a:pPr>
              <a:t>26</a:t>
            </a:fld>
            <a:endParaRPr lang="en-US">
              <a:solidFill>
                <a:prstClr val="black">
                  <a:tint val="75000"/>
                </a:prstClr>
              </a:solidFill>
            </a:endParaRPr>
          </a:p>
        </p:txBody>
      </p:sp>
      <p:grpSp>
        <p:nvGrpSpPr>
          <p:cNvPr id="197" name="Group 196"/>
          <p:cNvGrpSpPr/>
          <p:nvPr/>
        </p:nvGrpSpPr>
        <p:grpSpPr>
          <a:xfrm>
            <a:off x="838200" y="2202359"/>
            <a:ext cx="457200" cy="2492655"/>
            <a:chOff x="838200" y="2202359"/>
            <a:chExt cx="457200" cy="2492655"/>
          </a:xfrm>
        </p:grpSpPr>
        <p:sp>
          <p:nvSpPr>
            <p:cNvPr id="189" name="Down Arrow 188"/>
            <p:cNvSpPr/>
            <p:nvPr/>
          </p:nvSpPr>
          <p:spPr>
            <a:xfrm>
              <a:off x="838200" y="3550920"/>
              <a:ext cx="457200" cy="1144094"/>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p:cNvSpPr txBox="1"/>
            <p:nvPr/>
          </p:nvSpPr>
          <p:spPr>
            <a:xfrm>
              <a:off x="884710" y="2202359"/>
              <a:ext cx="410690" cy="769441"/>
            </a:xfrm>
            <a:prstGeom prst="rect">
              <a:avLst/>
            </a:prstGeom>
            <a:noFill/>
          </p:spPr>
          <p:txBody>
            <a:bodyPr wrap="none" rtlCol="0">
              <a:spAutoFit/>
            </a:bodyPr>
            <a:lstStyle/>
            <a:p>
              <a:r>
                <a:rPr lang="en-US" sz="4400" dirty="0">
                  <a:sym typeface="Symbol" panose="05050102010706020507" pitchFamily="18" charset="2"/>
                </a:rPr>
                <a:t></a:t>
              </a:r>
              <a:endParaRPr lang="en-US" sz="4400" dirty="0"/>
            </a:p>
          </p:txBody>
        </p:sp>
      </p:grpSp>
      <p:grpSp>
        <p:nvGrpSpPr>
          <p:cNvPr id="220" name="Group 219"/>
          <p:cNvGrpSpPr/>
          <p:nvPr/>
        </p:nvGrpSpPr>
        <p:grpSpPr>
          <a:xfrm>
            <a:off x="76200" y="2236470"/>
            <a:ext cx="5257800" cy="1878330"/>
            <a:chOff x="76200" y="2236470"/>
            <a:chExt cx="5257800" cy="1878330"/>
          </a:xfrm>
        </p:grpSpPr>
        <p:sp>
          <p:nvSpPr>
            <p:cNvPr id="60" name="Arc 59"/>
            <p:cNvSpPr/>
            <p:nvPr/>
          </p:nvSpPr>
          <p:spPr>
            <a:xfrm>
              <a:off x="3788408" y="2964766"/>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a:off x="3684501" y="2664284"/>
              <a:ext cx="1531401"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tangle 62"/>
            <p:cNvSpPr/>
            <p:nvPr/>
          </p:nvSpPr>
          <p:spPr>
            <a:xfrm>
              <a:off x="4104428" y="223647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64" name="Rectangle 63"/>
            <p:cNvSpPr/>
            <p:nvPr/>
          </p:nvSpPr>
          <p:spPr>
            <a:xfrm>
              <a:off x="4123664" y="256032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67" name="Arc 66"/>
            <p:cNvSpPr/>
            <p:nvPr/>
          </p:nvSpPr>
          <p:spPr>
            <a:xfrm flipH="1" flipV="1">
              <a:off x="3785854" y="2876550"/>
              <a:ext cx="1307834"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Arc 67"/>
            <p:cNvSpPr/>
            <p:nvPr/>
          </p:nvSpPr>
          <p:spPr>
            <a:xfrm flipH="1" flipV="1">
              <a:off x="3681947" y="2800350"/>
              <a:ext cx="1531401"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Rectangle 68"/>
            <p:cNvSpPr/>
            <p:nvPr/>
          </p:nvSpPr>
          <p:spPr>
            <a:xfrm>
              <a:off x="4101874" y="359158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70" name="Rectangle 69"/>
            <p:cNvSpPr/>
            <p:nvPr/>
          </p:nvSpPr>
          <p:spPr>
            <a:xfrm>
              <a:off x="4121110" y="326773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71" name="TextBox 70"/>
            <p:cNvSpPr txBox="1"/>
            <p:nvPr/>
          </p:nvSpPr>
          <p:spPr>
            <a:xfrm>
              <a:off x="76200" y="2844225"/>
              <a:ext cx="3286477" cy="584775"/>
            </a:xfrm>
            <a:prstGeom prst="rect">
              <a:avLst/>
            </a:prstGeom>
            <a:noFill/>
          </p:spPr>
          <p:txBody>
            <a:bodyPr wrap="none" rtlCol="0">
              <a:spAutoFit/>
            </a:bodyPr>
            <a:lstStyle/>
            <a:p>
              <a:pPr algn="r"/>
              <a:r>
                <a:rPr lang="en-US" sz="3200" dirty="0">
                  <a:solidFill>
                    <a:srgbClr val="7030A0"/>
                  </a:solidFill>
                </a:rPr>
                <a:t>hand-built FST </a:t>
              </a:r>
              <a:r>
                <a:rPr lang="en-US" sz="3200" b="1" dirty="0">
                  <a:solidFill>
                    <a:srgbClr val="7030A0"/>
                  </a:solidFill>
                </a:rPr>
                <a:t>F </a:t>
              </a:r>
              <a:r>
                <a:rPr lang="en-US" sz="3200" dirty="0">
                  <a:solidFill>
                    <a:srgbClr val="7030A0"/>
                  </a:solidFill>
                </a:rPr>
                <a:t>=</a:t>
              </a:r>
            </a:p>
          </p:txBody>
        </p:sp>
        <p:sp>
          <p:nvSpPr>
            <p:cNvPr id="209" name="Oval 208"/>
            <p:cNvSpPr/>
            <p:nvPr/>
          </p:nvSpPr>
          <p:spPr>
            <a:xfrm>
              <a:off x="3546231" y="3024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E</a:t>
              </a:r>
            </a:p>
          </p:txBody>
        </p:sp>
        <p:sp>
          <p:nvSpPr>
            <p:cNvPr id="210" name="Oval 209"/>
            <p:cNvSpPr/>
            <p:nvPr/>
          </p:nvSpPr>
          <p:spPr>
            <a:xfrm>
              <a:off x="4994031" y="3024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D</a:t>
              </a:r>
            </a:p>
          </p:txBody>
        </p:sp>
      </p:grpSp>
      <p:sp>
        <p:nvSpPr>
          <p:cNvPr id="125" name="Arc 124"/>
          <p:cNvSpPr/>
          <p:nvPr/>
        </p:nvSpPr>
        <p:spPr>
          <a:xfrm>
            <a:off x="2308942"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6" name="Arc 125"/>
          <p:cNvSpPr/>
          <p:nvPr/>
        </p:nvSpPr>
        <p:spPr>
          <a:xfrm>
            <a:off x="2205035"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Rectangle 126"/>
          <p:cNvSpPr/>
          <p:nvPr/>
        </p:nvSpPr>
        <p:spPr>
          <a:xfrm>
            <a:off x="2474662"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28" name="Rectangle 127"/>
          <p:cNvSpPr/>
          <p:nvPr/>
        </p:nvSpPr>
        <p:spPr>
          <a:xfrm>
            <a:off x="2493898"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67" name="Arc 166"/>
          <p:cNvSpPr/>
          <p:nvPr/>
        </p:nvSpPr>
        <p:spPr>
          <a:xfrm>
            <a:off x="3532907"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8" name="Arc 167"/>
          <p:cNvSpPr/>
          <p:nvPr/>
        </p:nvSpPr>
        <p:spPr>
          <a:xfrm>
            <a:off x="3429000"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Rectangle 168"/>
          <p:cNvSpPr/>
          <p:nvPr/>
        </p:nvSpPr>
        <p:spPr>
          <a:xfrm>
            <a:off x="3698627"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70" name="Rectangle 169"/>
          <p:cNvSpPr/>
          <p:nvPr/>
        </p:nvSpPr>
        <p:spPr>
          <a:xfrm>
            <a:off x="3717863"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75" name="Arc 174"/>
          <p:cNvSpPr/>
          <p:nvPr/>
        </p:nvSpPr>
        <p:spPr>
          <a:xfrm>
            <a:off x="4788373"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6" name="Arc 175"/>
          <p:cNvSpPr/>
          <p:nvPr/>
        </p:nvSpPr>
        <p:spPr>
          <a:xfrm>
            <a:off x="4684466"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7" name="Rectangle 176"/>
          <p:cNvSpPr/>
          <p:nvPr/>
        </p:nvSpPr>
        <p:spPr>
          <a:xfrm>
            <a:off x="4954093"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78" name="Rectangle 177"/>
          <p:cNvSpPr/>
          <p:nvPr/>
        </p:nvSpPr>
        <p:spPr>
          <a:xfrm>
            <a:off x="4973329"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188" name="Oval 187"/>
          <p:cNvSpPr/>
          <p:nvPr/>
        </p:nvSpPr>
        <p:spPr>
          <a:xfrm>
            <a:off x="7094504" y="5132228"/>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3" name="Arc 182"/>
          <p:cNvSpPr/>
          <p:nvPr/>
        </p:nvSpPr>
        <p:spPr>
          <a:xfrm>
            <a:off x="6047507" y="4995496"/>
            <a:ext cx="1045280" cy="509954"/>
          </a:xfrm>
          <a:prstGeom prst="arc">
            <a:avLst>
              <a:gd name="adj1" fmla="val 11442744"/>
              <a:gd name="adj2" fmla="val 2086672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4" name="Arc 183"/>
          <p:cNvSpPr/>
          <p:nvPr/>
        </p:nvSpPr>
        <p:spPr>
          <a:xfrm>
            <a:off x="5943600" y="4695014"/>
            <a:ext cx="1223965" cy="886636"/>
          </a:xfrm>
          <a:prstGeom prst="arc">
            <a:avLst>
              <a:gd name="adj1" fmla="val 11245202"/>
              <a:gd name="adj2" fmla="val 21100077"/>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5" name="Rectangle 184"/>
          <p:cNvSpPr/>
          <p:nvPr/>
        </p:nvSpPr>
        <p:spPr>
          <a:xfrm>
            <a:off x="6213227" y="4267200"/>
            <a:ext cx="649538"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b</a:t>
            </a:r>
            <a:endParaRPr lang="en-US" dirty="0">
              <a:solidFill>
                <a:srgbClr val="00B0F0"/>
              </a:solidFill>
            </a:endParaRPr>
          </a:p>
        </p:txBody>
      </p:sp>
      <p:sp>
        <p:nvSpPr>
          <p:cNvPr id="186" name="Rectangle 185"/>
          <p:cNvSpPr/>
          <p:nvPr/>
        </p:nvSpPr>
        <p:spPr>
          <a:xfrm>
            <a:off x="6232463" y="4591050"/>
            <a:ext cx="611066"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c</a:t>
            </a:r>
            <a:endParaRPr lang="en-US" dirty="0">
              <a:solidFill>
                <a:srgbClr val="00B0F0"/>
              </a:solidFill>
            </a:endParaRPr>
          </a:p>
        </p:txBody>
      </p:sp>
      <p:sp>
        <p:nvSpPr>
          <p:cNvPr id="211" name="Oval 210"/>
          <p:cNvSpPr/>
          <p:nvPr/>
        </p:nvSpPr>
        <p:spPr>
          <a:xfrm>
            <a:off x="7010400" y="5029200"/>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4E</a:t>
            </a:r>
          </a:p>
        </p:txBody>
      </p:sp>
      <p:sp>
        <p:nvSpPr>
          <p:cNvPr id="212" name="Oval 211"/>
          <p:cNvSpPr/>
          <p:nvPr/>
        </p:nvSpPr>
        <p:spPr>
          <a:xfrm>
            <a:off x="5710782" y="5044851"/>
            <a:ext cx="395310" cy="381679"/>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normAutofit fontScale="92500" lnSpcReduction="10000"/>
          </a:bodyPr>
          <a:lstStyle/>
          <a:p>
            <a:pPr algn="ctr"/>
            <a:r>
              <a:rPr lang="en-US" dirty="0">
                <a:solidFill>
                  <a:schemeClr val="bg1"/>
                </a:solidFill>
              </a:rPr>
              <a:t>3D</a:t>
            </a:r>
          </a:p>
        </p:txBody>
      </p:sp>
      <p:sp>
        <p:nvSpPr>
          <p:cNvPr id="213" name="Oval 212"/>
          <p:cNvSpPr/>
          <p:nvPr/>
        </p:nvSpPr>
        <p:spPr>
          <a:xfrm>
            <a:off x="4463968" y="5054271"/>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2E</a:t>
            </a:r>
          </a:p>
        </p:txBody>
      </p:sp>
      <p:sp>
        <p:nvSpPr>
          <p:cNvPr id="214" name="Oval 213"/>
          <p:cNvSpPr/>
          <p:nvPr/>
        </p:nvSpPr>
        <p:spPr>
          <a:xfrm>
            <a:off x="3208502" y="5044850"/>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1D</a:t>
            </a:r>
          </a:p>
        </p:txBody>
      </p:sp>
      <p:sp>
        <p:nvSpPr>
          <p:cNvPr id="215" name="Oval 214"/>
          <p:cNvSpPr/>
          <p:nvPr/>
        </p:nvSpPr>
        <p:spPr>
          <a:xfrm>
            <a:off x="1972207" y="5044850"/>
            <a:ext cx="395310" cy="381680"/>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r>
              <a:rPr lang="en-US" dirty="0">
                <a:solidFill>
                  <a:schemeClr val="bg1"/>
                </a:solidFill>
              </a:rPr>
              <a:t>0E</a:t>
            </a:r>
          </a:p>
        </p:txBody>
      </p:sp>
      <p:sp>
        <p:nvSpPr>
          <p:cNvPr id="103" name="Rectangle 102"/>
          <p:cNvSpPr/>
          <p:nvPr/>
        </p:nvSpPr>
        <p:spPr>
          <a:xfrm>
            <a:off x="44999" y="4920675"/>
            <a:ext cx="1797287" cy="584775"/>
          </a:xfrm>
          <a:prstGeom prst="rect">
            <a:avLst/>
          </a:prstGeom>
        </p:spPr>
        <p:txBody>
          <a:bodyPr wrap="none">
            <a:spAutoFit/>
          </a:bodyPr>
          <a:lstStyle/>
          <a:p>
            <a:pPr lvl="0" algn="r">
              <a:buClr>
                <a:srgbClr val="CC9900"/>
              </a:buClr>
            </a:pPr>
            <a:r>
              <a:rPr lang="en-US" sz="3200" dirty="0">
                <a:solidFill>
                  <a:srgbClr val="00B0F0"/>
                </a:solidFill>
              </a:rPr>
              <a:t>paths </a:t>
            </a:r>
            <a:r>
              <a:rPr lang="en-US" sz="3200" b="1" dirty="0">
                <a:solidFill>
                  <a:srgbClr val="00B0F0"/>
                </a:solidFill>
              </a:rPr>
              <a:t>G</a:t>
            </a:r>
            <a:r>
              <a:rPr lang="en-US" sz="3200" dirty="0">
                <a:solidFill>
                  <a:srgbClr val="00B0F0"/>
                </a:solidFill>
              </a:rPr>
              <a:t> =</a:t>
            </a:r>
            <a:endParaRPr lang="en-US" sz="3200" b="1" dirty="0">
              <a:solidFill>
                <a:srgbClr val="00B0F0"/>
              </a:solidFill>
            </a:endParaRPr>
          </a:p>
        </p:txBody>
      </p:sp>
      <p:grpSp>
        <p:nvGrpSpPr>
          <p:cNvPr id="194" name="Group 193"/>
          <p:cNvGrpSpPr/>
          <p:nvPr/>
        </p:nvGrpSpPr>
        <p:grpSpPr>
          <a:xfrm>
            <a:off x="152400" y="1271954"/>
            <a:ext cx="6553200" cy="760621"/>
            <a:chOff x="152400" y="1271954"/>
            <a:chExt cx="6553200" cy="760621"/>
          </a:xfrm>
        </p:grpSpPr>
        <p:sp>
          <p:nvSpPr>
            <p:cNvPr id="74" name="Oval 73"/>
            <p:cNvSpPr/>
            <p:nvPr/>
          </p:nvSpPr>
          <p:spPr>
            <a:xfrm>
              <a:off x="1981200" y="1611923"/>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0</a:t>
              </a:r>
            </a:p>
          </p:txBody>
        </p:sp>
        <p:cxnSp>
          <p:nvCxnSpPr>
            <p:cNvPr id="75" name="Straight Arrow Connector 74"/>
            <p:cNvCxnSpPr>
              <a:stCxn id="74" idx="6"/>
              <a:endCxn id="76" idx="2"/>
            </p:cNvCxnSpPr>
            <p:nvPr/>
          </p:nvCxnSpPr>
          <p:spPr>
            <a:xfrm flipV="1">
              <a:off x="2321169" y="1764323"/>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082065" y="16002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1</a:t>
              </a:r>
            </a:p>
          </p:txBody>
        </p:sp>
        <p:sp>
          <p:nvSpPr>
            <p:cNvPr id="77" name="Rectangle 76"/>
            <p:cNvSpPr/>
            <p:nvPr/>
          </p:nvSpPr>
          <p:spPr>
            <a:xfrm>
              <a:off x="2514600" y="1295400"/>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79" name="Straight Arrow Connector 78"/>
            <p:cNvCxnSpPr>
              <a:endCxn id="80" idx="2"/>
            </p:cNvCxnSpPr>
            <p:nvPr/>
          </p:nvCxnSpPr>
          <p:spPr>
            <a:xfrm flipV="1">
              <a:off x="3429000"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4189896"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2</a:t>
              </a:r>
            </a:p>
          </p:txBody>
        </p:sp>
        <p:sp>
          <p:nvSpPr>
            <p:cNvPr id="81" name="Rectangle 80"/>
            <p:cNvSpPr/>
            <p:nvPr/>
          </p:nvSpPr>
          <p:spPr>
            <a:xfrm>
              <a:off x="3622431"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82" name="Straight Arrow Connector 81"/>
            <p:cNvCxnSpPr>
              <a:endCxn id="83" idx="2"/>
            </p:cNvCxnSpPr>
            <p:nvPr/>
          </p:nvCxnSpPr>
          <p:spPr>
            <a:xfrm flipV="1">
              <a:off x="4495800"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5256696"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3</a:t>
              </a:r>
            </a:p>
          </p:txBody>
        </p:sp>
        <p:sp>
          <p:nvSpPr>
            <p:cNvPr id="84" name="Rectangle 83"/>
            <p:cNvSpPr/>
            <p:nvPr/>
          </p:nvSpPr>
          <p:spPr>
            <a:xfrm>
              <a:off x="4689231"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cxnSp>
          <p:nvCxnSpPr>
            <p:cNvPr id="85" name="Straight Arrow Connector 84"/>
            <p:cNvCxnSpPr>
              <a:endCxn id="86" idx="2"/>
            </p:cNvCxnSpPr>
            <p:nvPr/>
          </p:nvCxnSpPr>
          <p:spPr>
            <a:xfrm flipV="1">
              <a:off x="5604735" y="1740877"/>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365631" y="15767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solidFill>
                    <a:schemeClr val="bg1"/>
                  </a:solidFill>
                </a:rPr>
                <a:t>4</a:t>
              </a:r>
            </a:p>
          </p:txBody>
        </p:sp>
        <p:sp>
          <p:nvSpPr>
            <p:cNvPr id="88" name="Rectangle 87"/>
            <p:cNvSpPr/>
            <p:nvPr/>
          </p:nvSpPr>
          <p:spPr>
            <a:xfrm>
              <a:off x="5798166" y="1271954"/>
              <a:ext cx="360996" cy="523220"/>
            </a:xfrm>
            <a:prstGeom prst="rect">
              <a:avLst/>
            </a:prstGeom>
          </p:spPr>
          <p:txBody>
            <a:bodyPr wrap="none">
              <a:spAutoFit/>
            </a:bodyPr>
            <a:lstStyle/>
            <a:p>
              <a:r>
                <a:rPr lang="en-US" altLang="en-US" sz="2800" b="1" dirty="0">
                  <a:solidFill>
                    <a:srgbClr val="FF0000"/>
                  </a:solidFill>
                </a:rPr>
                <a:t>a</a:t>
              </a:r>
              <a:endParaRPr lang="en-US" dirty="0"/>
            </a:p>
          </p:txBody>
        </p:sp>
        <p:sp>
          <p:nvSpPr>
            <p:cNvPr id="89" name="Rectangle 88"/>
            <p:cNvSpPr/>
            <p:nvPr/>
          </p:nvSpPr>
          <p:spPr>
            <a:xfrm>
              <a:off x="152400" y="1447800"/>
              <a:ext cx="1689886" cy="584775"/>
            </a:xfrm>
            <a:prstGeom prst="rect">
              <a:avLst/>
            </a:prstGeom>
          </p:spPr>
          <p:txBody>
            <a:bodyPr wrap="none">
              <a:spAutoFit/>
            </a:bodyPr>
            <a:lstStyle/>
            <a:p>
              <a:pPr lvl="0" algn="r">
                <a:buClr>
                  <a:srgbClr val="CC9900"/>
                </a:buClr>
              </a:pPr>
              <a:r>
                <a:rPr lang="en-US" sz="3200" dirty="0">
                  <a:solidFill>
                    <a:srgbClr val="FF0000"/>
                  </a:solidFill>
                </a:rPr>
                <a:t>input </a:t>
              </a:r>
              <a:r>
                <a:rPr lang="en-US" sz="3200" b="1" dirty="0">
                  <a:solidFill>
                    <a:srgbClr val="FF0000"/>
                  </a:solidFill>
                </a:rPr>
                <a:t>x</a:t>
              </a:r>
              <a:r>
                <a:rPr lang="en-US" sz="3200" dirty="0">
                  <a:solidFill>
                    <a:srgbClr val="FF0000"/>
                  </a:solidFill>
                </a:rPr>
                <a:t> =</a:t>
              </a:r>
              <a:endParaRPr lang="en-US" sz="3200" b="1" dirty="0">
                <a:solidFill>
                  <a:srgbClr val="FF0000"/>
                </a:solidFill>
              </a:endParaRPr>
            </a:p>
          </p:txBody>
        </p:sp>
      </p:grpSp>
      <p:pic>
        <p:nvPicPr>
          <p:cNvPr id="87" name="Picture 86"/>
          <p:cNvPicPr>
            <a:picLocks noChangeAspect="1"/>
          </p:cNvPicPr>
          <p:nvPr/>
        </p:nvPicPr>
        <p:blipFill>
          <a:blip r:embed="rId3" cstate="print">
            <a:clrChange>
              <a:clrFrom>
                <a:srgbClr val="FCFCFC"/>
              </a:clrFrom>
              <a:clrTo>
                <a:srgbClr val="FCFCFC">
                  <a:alpha val="0"/>
                </a:srgbClr>
              </a:clrTo>
            </a:clrChange>
            <a:extLst>
              <a:ext uri="{28A0092B-C50C-407E-A947-70E740481C1C}">
                <a14:useLocalDpi xmlns:a14="http://schemas.microsoft.com/office/drawing/2010/main" val="0"/>
              </a:ext>
            </a:extLst>
          </a:blip>
          <a:stretch>
            <a:fillRect/>
          </a:stretch>
        </p:blipFill>
        <p:spPr>
          <a:xfrm>
            <a:off x="7620000" y="4114800"/>
            <a:ext cx="1339724" cy="1742827"/>
          </a:xfrm>
          <a:prstGeom prst="rect">
            <a:avLst/>
          </a:prstGeom>
        </p:spPr>
      </p:pic>
      <p:sp>
        <p:nvSpPr>
          <p:cNvPr id="72" name="TextBox 71"/>
          <p:cNvSpPr txBox="1"/>
          <p:nvPr/>
        </p:nvSpPr>
        <p:spPr>
          <a:xfrm>
            <a:off x="861060" y="5565755"/>
            <a:ext cx="7086600" cy="461665"/>
          </a:xfrm>
          <a:prstGeom prst="rect">
            <a:avLst/>
          </a:prstGeom>
          <a:noFill/>
        </p:spPr>
        <p:txBody>
          <a:bodyPr wrap="square" rtlCol="0">
            <a:spAutoFit/>
          </a:bodyPr>
          <a:lstStyle/>
          <a:p>
            <a:pPr>
              <a:spcBef>
                <a:spcPts val="0"/>
              </a:spcBef>
            </a:pPr>
            <a:r>
              <a:rPr lang="en-US" sz="2400" dirty="0">
                <a:solidFill>
                  <a:schemeClr val="accent5">
                    <a:lumMod val="50000"/>
                  </a:schemeClr>
                </a:solidFill>
              </a:rPr>
              <a:t>now run our dynamic programming algorithms on G</a:t>
            </a:r>
          </a:p>
        </p:txBody>
      </p:sp>
    </p:spTree>
    <p:extLst>
      <p:ext uri="{BB962C8B-B14F-4D97-AF65-F5344CB8AC3E}">
        <p14:creationId xmlns:p14="http://schemas.microsoft.com/office/powerpoint/2010/main" val="172185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s://images-na.ssl-images-amazon.com/images/I/711d6P8lxEL._SL1500_.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1600200"/>
            <a:ext cx="895120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0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0" y="609600"/>
          <a:ext cx="9130190" cy="460248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5105400"/>
            <a:ext cx="1981200" cy="1443446"/>
          </a:xfrm>
          <a:prstGeom prst="rect">
            <a:avLst/>
          </a:prstGeom>
        </p:spPr>
      </p:pic>
      <p:sp>
        <p:nvSpPr>
          <p:cNvPr id="8" name="Rectangle 7"/>
          <p:cNvSpPr/>
          <p:nvPr/>
        </p:nvSpPr>
        <p:spPr bwMode="auto">
          <a:xfrm>
            <a:off x="5273040" y="4823460"/>
            <a:ext cx="1390650" cy="26289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5" name="Rectangle 4"/>
          <p:cNvSpPr/>
          <p:nvPr/>
        </p:nvSpPr>
        <p:spPr bwMode="auto">
          <a:xfrm>
            <a:off x="1805940" y="4743450"/>
            <a:ext cx="1737360" cy="28575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9" name="Rectangle 8"/>
          <p:cNvSpPr/>
          <p:nvPr/>
        </p:nvSpPr>
        <p:spPr bwMode="auto">
          <a:xfrm>
            <a:off x="7239000" y="4842510"/>
            <a:ext cx="899160" cy="24384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10" name="Rectangle 9"/>
          <p:cNvSpPr/>
          <p:nvPr/>
        </p:nvSpPr>
        <p:spPr bwMode="auto">
          <a:xfrm>
            <a:off x="1005840" y="4800600"/>
            <a:ext cx="731520" cy="29718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11" name="Rectangle 10"/>
          <p:cNvSpPr/>
          <p:nvPr/>
        </p:nvSpPr>
        <p:spPr bwMode="auto">
          <a:xfrm>
            <a:off x="4114800" y="4808220"/>
            <a:ext cx="1051560" cy="33528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pic>
        <p:nvPicPr>
          <p:cNvPr id="12" name="Picture 2" descr="http://science-all.com/images/alien-clipart/alien-clipart-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430" y="5252085"/>
            <a:ext cx="1021170" cy="140410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81021" y="39469"/>
            <a:ext cx="8734379" cy="646331"/>
          </a:xfrm>
          <a:prstGeom prst="rect">
            <a:avLst/>
          </a:prstGeom>
        </p:spPr>
        <p:txBody>
          <a:bodyPr wrap="none">
            <a:spAutoFit/>
          </a:bodyPr>
          <a:lstStyle/>
          <a:p>
            <a:r>
              <a:rPr lang="en-US" sz="3600" b="1" dirty="0">
                <a:latin typeface="Rockwell Condensed" panose="02060603050405020104" pitchFamily="18" charset="0"/>
              </a:rPr>
              <a:t>Exact-match accuracy on 4 morphology tasks</a:t>
            </a:r>
          </a:p>
        </p:txBody>
      </p:sp>
      <p:pic>
        <p:nvPicPr>
          <p:cNvPr id="3" name="Picture 2"/>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066123" y="4914299"/>
            <a:ext cx="1925477" cy="1932329"/>
          </a:xfrm>
          <a:prstGeom prst="rect">
            <a:avLst/>
          </a:prstGeom>
        </p:spPr>
      </p:pic>
    </p:spTree>
    <p:extLst>
      <p:ext uri="{BB962C8B-B14F-4D97-AF65-F5344CB8AC3E}">
        <p14:creationId xmlns:p14="http://schemas.microsoft.com/office/powerpoint/2010/main" val="25758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500"/>
                                        <p:tgtEl>
                                          <p:spTgt spid="4">
                                            <p:graphicEl>
                                              <a:chart seriesIdx="-3" categoryIdx="-3" bldStep="gridLegend"/>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15" dur="500"/>
                                        <p:tgtEl>
                                          <p:spTgt spid="4">
                                            <p:graphicEl>
                                              <a:chart seriesIdx="0" categoryIdx="-4" bldStep="series"/>
                                            </p:graphicEl>
                                          </p:spTgt>
                                        </p:tgtEl>
                                      </p:cBhvr>
                                    </p:animEffect>
                                  </p:childTnLst>
                                </p:cTn>
                              </p:par>
                              <p:par>
                                <p:cTn id="16" presetID="22" presetClass="exit" presetSubtype="8" fill="hold" grpId="0" nodeType="withEffect">
                                  <p:stCondLst>
                                    <p:cond delay="0"/>
                                  </p:stCondLst>
                                  <p:childTnLst>
                                    <p:animEffect transition="out" filter="wipe(left)">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left)">
                                      <p:cBhvr>
                                        <p:cTn id="25" dur="500"/>
                                        <p:tgtEl>
                                          <p:spTgt spid="4">
                                            <p:graphicEl>
                                              <a:chart seriesIdx="2" categoryIdx="-4" bldStep="series"/>
                                            </p:graphicEl>
                                          </p:spTgt>
                                        </p:tgtEl>
                                      </p:cBhvr>
                                    </p:animEffect>
                                  </p:childTnLst>
                                </p:cTn>
                              </p:par>
                              <p:par>
                                <p:cTn id="26" presetID="22" presetClass="exit" presetSubtype="8" fill="hold" grpId="0" nodeType="withEffect">
                                  <p:stCondLst>
                                    <p:cond delay="0"/>
                                  </p:stCondLst>
                                  <p:childTnLst>
                                    <p:animEffect transition="out" filter="wipe(lef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1" nodeType="clickEffect">
                                  <p:stCondLst>
                                    <p:cond delay="0"/>
                                  </p:stCondLst>
                                  <p:childTnLst>
                                    <p:set>
                                      <p:cBhvr>
                                        <p:cTn id="34"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wipe(left)">
                                      <p:cBhvr>
                                        <p:cTn id="35" dur="500"/>
                                        <p:tgtEl>
                                          <p:spTgt spid="4">
                                            <p:graphicEl>
                                              <a:chart seriesIdx="3" categoryIdx="-4" bldStep="series"/>
                                            </p:graphicEl>
                                          </p:spTgt>
                                        </p:tgtEl>
                                      </p:cBhvr>
                                    </p:animEffect>
                                  </p:childTnLst>
                                </p:cTn>
                              </p:par>
                              <p:par>
                                <p:cTn id="36" presetID="22" presetClass="exit" presetSubtype="8" fill="hold" grpId="0" nodeType="withEffect">
                                  <p:stCondLst>
                                    <p:cond delay="0"/>
                                  </p:stCondLst>
                                  <p:childTnLst>
                                    <p:animEffect transition="out" filter="wipe(left)">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2" nodeType="clickEffect">
                                  <p:stCondLst>
                                    <p:cond delay="0"/>
                                  </p:stCondLst>
                                  <p:childTnLst>
                                    <p:set>
                                      <p:cBhvr>
                                        <p:cTn id="42"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43" dur="500"/>
                                        <p:tgtEl>
                                          <p:spTgt spid="4">
                                            <p:graphicEl>
                                              <a:chart seriesIdx="1" categoryIdx="-4" bldStep="series"/>
                                            </p:graphicEl>
                                          </p:spTgt>
                                        </p:tgtEl>
                                      </p:cBhvr>
                                    </p:animEffect>
                                  </p:childTnLst>
                                </p:cTn>
                              </p:par>
                              <p:par>
                                <p:cTn id="44" presetID="22" presetClass="exit" presetSubtype="8" fill="hold" grpId="0" nodeType="withEffect">
                                  <p:stCondLst>
                                    <p:cond delay="0"/>
                                  </p:stCondLst>
                                  <p:childTnLst>
                                    <p:animEffect transition="out" filter="wipe(left)">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2" nodeType="clickEffect">
                                  <p:stCondLst>
                                    <p:cond delay="0"/>
                                  </p:stCondLst>
                                  <p:childTnLst>
                                    <p:set>
                                      <p:cBhvr>
                                        <p:cTn id="50" dur="1" fill="hold">
                                          <p:stCondLst>
                                            <p:cond delay="0"/>
                                          </p:stCondLst>
                                        </p:cTn>
                                        <p:tgtEl>
                                          <p:spTgt spid="4">
                                            <p:graphicEl>
                                              <a:chart seriesIdx="4" categoryIdx="-4" bldStep="series"/>
                                            </p:graphicEl>
                                          </p:spTgt>
                                        </p:tgtEl>
                                        <p:attrNameLst>
                                          <p:attrName>style.visibility</p:attrName>
                                        </p:attrNameLst>
                                      </p:cBhvr>
                                      <p:to>
                                        <p:strVal val="visible"/>
                                      </p:to>
                                    </p:set>
                                    <p:animEffect transition="in" filter="wipe(left)">
                                      <p:cBhvr>
                                        <p:cTn id="51" dur="500"/>
                                        <p:tgtEl>
                                          <p:spTgt spid="4">
                                            <p:graphicEl>
                                              <a:chart seriesIdx="4" categoryIdx="-4" bldStep="series"/>
                                            </p:graphicEl>
                                          </p:spTgt>
                                        </p:tgtEl>
                                      </p:cBhvr>
                                    </p:animEffect>
                                  </p:childTnLst>
                                </p:cTn>
                              </p:par>
                              <p:par>
                                <p:cTn id="52" presetID="22" presetClass="exit" presetSubtype="8" fill="hold" grpId="0" nodeType="withEffect">
                                  <p:stCondLst>
                                    <p:cond delay="0"/>
                                  </p:stCondLst>
                                  <p:childTnLst>
                                    <p:animEffect transition="out" filter="wipe(left)">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Graphic spid="4" grpId="1" uiExpand="1">
        <p:bldSub>
          <a:bldChart bld="series"/>
        </p:bldSub>
      </p:bldGraphic>
      <p:bldGraphic spid="4" grpId="2" uiExpand="1">
        <p:bldSub>
          <a:bldChart bld="series"/>
        </p:bldSub>
      </p:bldGraphic>
      <p:bldP spid="8" grpId="0" animBg="1"/>
      <p:bldP spid="5" grpId="0" animBg="1"/>
      <p:bldP spid="9" grpId="0" animBg="1"/>
      <p:bldP spid="10" grpId="0" animBg="1"/>
      <p:bldP spid="11"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Conclusions</a:t>
            </a:r>
          </a:p>
        </p:txBody>
      </p:sp>
      <p:sp>
        <p:nvSpPr>
          <p:cNvPr id="6" name="Text Placeholder 5"/>
          <p:cNvSpPr>
            <a:spLocks noGrp="1"/>
          </p:cNvSpPr>
          <p:nvPr>
            <p:ph type="body" sz="half" idx="2"/>
          </p:nvPr>
        </p:nvSpPr>
        <p:spPr>
          <a:xfrm>
            <a:off x="1066799" y="1219200"/>
            <a:ext cx="7913371" cy="4906963"/>
          </a:xfrm>
        </p:spPr>
        <p:txBody>
          <a:bodyPr/>
          <a:lstStyle/>
          <a:p>
            <a:r>
              <a:rPr lang="en-US" dirty="0"/>
              <a:t>Cowboys are good</a:t>
            </a:r>
          </a:p>
          <a:p>
            <a:pPr lvl="1"/>
            <a:r>
              <a:rPr lang="en-US" dirty="0">
                <a:solidFill>
                  <a:schemeClr val="accent5">
                    <a:lumMod val="50000"/>
                  </a:schemeClr>
                </a:solidFill>
              </a:rPr>
              <a:t>Monotonic hard alignments, exact computation</a:t>
            </a:r>
          </a:p>
          <a:p>
            <a:r>
              <a:rPr lang="en-US" dirty="0"/>
              <a:t>Aliens are good</a:t>
            </a:r>
          </a:p>
          <a:p>
            <a:pPr lvl="1"/>
            <a:r>
              <a:rPr lang="en-US" dirty="0">
                <a:solidFill>
                  <a:schemeClr val="accent6">
                    <a:lumMod val="75000"/>
                  </a:schemeClr>
                </a:solidFill>
              </a:rPr>
              <a:t>Learn to extract arbitrary features from context</a:t>
            </a:r>
          </a:p>
          <a:p>
            <a:r>
              <a:rPr lang="en-US" dirty="0"/>
              <a:t>They’re compatible: “FSTs w/ neural context”</a:t>
            </a:r>
          </a:p>
          <a:p>
            <a:pPr lvl="1"/>
            <a:r>
              <a:rPr lang="en-US" dirty="0">
                <a:solidFill>
                  <a:schemeClr val="accent1">
                    <a:lumMod val="75000"/>
                  </a:schemeClr>
                </a:solidFill>
              </a:rPr>
              <a:t>We can inject LSTMs into classical probabilistic models for structured prediction  [not just FSTs]</a:t>
            </a:r>
          </a:p>
          <a:p>
            <a:r>
              <a:rPr lang="en-US" dirty="0"/>
              <a:t>This is limit of efficient exact computation (?)</a:t>
            </a:r>
          </a:p>
          <a:p>
            <a:pPr lvl="1"/>
            <a:r>
              <a:rPr lang="en-US" dirty="0"/>
              <a:t>More powerful models could use this model as a proposal distribution for importance sampling</a:t>
            </a:r>
          </a:p>
        </p:txBody>
      </p:sp>
      <p:pic>
        <p:nvPicPr>
          <p:cNvPr id="7" name="Picture 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43000"/>
            <a:ext cx="1464235" cy="1066800"/>
          </a:xfrm>
          <a:prstGeom prst="rect">
            <a:avLst/>
          </a:prstGeom>
        </p:spPr>
      </p:pic>
      <p:pic>
        <p:nvPicPr>
          <p:cNvPr id="8" name="Picture 2" descr="http://science-all.com/images/alien-clipart/alien-clipart-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2438400"/>
            <a:ext cx="609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6200" y="3505200"/>
            <a:ext cx="1082656" cy="1086509"/>
          </a:xfrm>
          <a:prstGeom prst="rect">
            <a:avLst/>
          </a:prstGeom>
        </p:spPr>
      </p:pic>
      <p:grpSp>
        <p:nvGrpSpPr>
          <p:cNvPr id="57" name="Group 56"/>
          <p:cNvGrpSpPr/>
          <p:nvPr/>
        </p:nvGrpSpPr>
        <p:grpSpPr>
          <a:xfrm rot="2074190">
            <a:off x="-38565" y="4835088"/>
            <a:ext cx="1448729" cy="934144"/>
            <a:chOff x="-1927445" y="5066528"/>
            <a:chExt cx="1448729" cy="934144"/>
          </a:xfrm>
        </p:grpSpPr>
        <p:cxnSp>
          <p:nvCxnSpPr>
            <p:cNvPr id="35" name="Straight Arrow Connector 34"/>
            <p:cNvCxnSpPr>
              <a:stCxn id="36" idx="6"/>
              <a:endCxn id="38" idx="2"/>
            </p:cNvCxnSpPr>
            <p:nvPr/>
          </p:nvCxnSpPr>
          <p:spPr>
            <a:xfrm>
              <a:off x="-1587476" y="5504307"/>
              <a:ext cx="434683" cy="399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927445" y="534018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Oval 37"/>
            <p:cNvSpPr/>
            <p:nvPr/>
          </p:nvSpPr>
          <p:spPr>
            <a:xfrm>
              <a:off x="-1152793" y="534418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p:cNvGrpSpPr/>
            <p:nvPr/>
          </p:nvGrpSpPr>
          <p:grpSpPr>
            <a:xfrm>
              <a:off x="-862611" y="5066528"/>
              <a:ext cx="383895" cy="934144"/>
              <a:chOff x="-862611" y="5066528"/>
              <a:chExt cx="801838" cy="934144"/>
            </a:xfrm>
          </p:grpSpPr>
          <p:cxnSp>
            <p:nvCxnSpPr>
              <p:cNvPr id="39" name="Straight Arrow Connector 38"/>
              <p:cNvCxnSpPr>
                <a:stCxn id="38" idx="7"/>
              </p:cNvCxnSpPr>
              <p:nvPr/>
            </p:nvCxnSpPr>
            <p:spPr>
              <a:xfrm flipV="1">
                <a:off x="-862611" y="5066528"/>
                <a:ext cx="794203" cy="325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8" idx="5"/>
              </p:cNvCxnSpPr>
              <p:nvPr/>
            </p:nvCxnSpPr>
            <p:spPr>
              <a:xfrm>
                <a:off x="-862611" y="5624355"/>
                <a:ext cx="801838" cy="376317"/>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a:stCxn id="36" idx="0"/>
            </p:cNvCxnSpPr>
            <p:nvPr/>
          </p:nvCxnSpPr>
          <p:spPr>
            <a:xfrm flipV="1">
              <a:off x="-1757460" y="5099861"/>
              <a:ext cx="289145" cy="24032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6" idx="4"/>
            </p:cNvCxnSpPr>
            <p:nvPr/>
          </p:nvCxnSpPr>
          <p:spPr>
            <a:xfrm>
              <a:off x="-1757460" y="5668430"/>
              <a:ext cx="245636" cy="185410"/>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0864"/>
          <a:stretch/>
        </p:blipFill>
        <p:spPr>
          <a:xfrm>
            <a:off x="7693403" y="0"/>
            <a:ext cx="1442977" cy="1999916"/>
          </a:xfrm>
          <a:prstGeom prst="rect">
            <a:avLst/>
          </a:prstGeom>
        </p:spPr>
      </p:pic>
      <p:sp>
        <p:nvSpPr>
          <p:cNvPr id="9" name="Rectangle 8"/>
          <p:cNvSpPr/>
          <p:nvPr/>
        </p:nvSpPr>
        <p:spPr>
          <a:xfrm>
            <a:off x="1981200" y="533400"/>
            <a:ext cx="4362605" cy="646331"/>
          </a:xfrm>
          <a:prstGeom prst="rect">
            <a:avLst/>
          </a:prstGeom>
        </p:spPr>
        <p:txBody>
          <a:bodyPr wrap="none">
            <a:spAutoFit/>
          </a:bodyPr>
          <a:lstStyle/>
          <a:p>
            <a:r>
              <a:rPr lang="en-US" sz="3600" dirty="0">
                <a:latin typeface="Rockwell Condensed" panose="02060603050405020104" pitchFamily="18" charset="0"/>
              </a:rPr>
              <a:t>string-to-string transduction</a:t>
            </a:r>
          </a:p>
        </p:txBody>
      </p:sp>
      <p:grpSp>
        <p:nvGrpSpPr>
          <p:cNvPr id="45" name="Group 44"/>
          <p:cNvGrpSpPr/>
          <p:nvPr/>
        </p:nvGrpSpPr>
        <p:grpSpPr>
          <a:xfrm>
            <a:off x="4724400" y="4495800"/>
            <a:ext cx="4362450" cy="1673226"/>
            <a:chOff x="4724400" y="4495800"/>
            <a:chExt cx="4362450" cy="1673226"/>
          </a:xfrm>
        </p:grpSpPr>
        <p:grpSp>
          <p:nvGrpSpPr>
            <p:cNvPr id="10" name="Group 9"/>
            <p:cNvGrpSpPr/>
            <p:nvPr/>
          </p:nvGrpSpPr>
          <p:grpSpPr>
            <a:xfrm>
              <a:off x="4724400" y="5219223"/>
              <a:ext cx="4362450" cy="949803"/>
              <a:chOff x="1143000" y="3409950"/>
              <a:chExt cx="4362450" cy="949803"/>
            </a:xfrm>
          </p:grpSpPr>
          <p:sp>
            <p:nvSpPr>
              <p:cNvPr id="11" name="Rectangle 57"/>
              <p:cNvSpPr>
                <a:spLocks noChangeArrowheads="1"/>
              </p:cNvSpPr>
              <p:nvPr/>
            </p:nvSpPr>
            <p:spPr bwMode="auto">
              <a:xfrm>
                <a:off x="1143000" y="3409950"/>
                <a:ext cx="43624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spcBef>
                    <a:spcPct val="0"/>
                  </a:spcBef>
                  <a:buClrTx/>
                  <a:buFontTx/>
                  <a:buNone/>
                </a:pPr>
                <a:r>
                  <a:rPr lang="en-US" altLang="en-US" sz="2800" b="1" dirty="0">
                    <a:solidFill>
                      <a:srgbClr val="FF0000"/>
                    </a:solidFill>
                  </a:rPr>
                  <a:t>Time flies like an arrow</a:t>
                </a:r>
              </a:p>
            </p:txBody>
          </p:sp>
          <p:grpSp>
            <p:nvGrpSpPr>
              <p:cNvPr id="12" name="Group 11"/>
              <p:cNvGrpSpPr/>
              <p:nvPr/>
            </p:nvGrpSpPr>
            <p:grpSpPr>
              <a:xfrm>
                <a:off x="1433513" y="3829527"/>
                <a:ext cx="3724275" cy="530226"/>
                <a:chOff x="1433513" y="2911953"/>
                <a:chExt cx="3724275" cy="530226"/>
              </a:xfrm>
            </p:grpSpPr>
            <p:sp>
              <p:nvSpPr>
                <p:cNvPr id="13" name="Rectangle 57"/>
                <p:cNvSpPr>
                  <a:spLocks noChangeArrowheads="1"/>
                </p:cNvSpPr>
                <p:nvPr/>
              </p:nvSpPr>
              <p:spPr bwMode="auto">
                <a:xfrm>
                  <a:off x="1433513" y="2911953"/>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dirty="0">
                      <a:solidFill>
                        <a:srgbClr val="3399FF"/>
                      </a:solidFill>
                    </a:rPr>
                    <a:t>N</a:t>
                  </a:r>
                </a:p>
              </p:txBody>
            </p:sp>
            <p:sp>
              <p:nvSpPr>
                <p:cNvPr id="14" name="Rectangle 57"/>
                <p:cNvSpPr>
                  <a:spLocks noChangeArrowheads="1"/>
                </p:cNvSpPr>
                <p:nvPr/>
              </p:nvSpPr>
              <p:spPr bwMode="auto">
                <a:xfrm>
                  <a:off x="2414588" y="2911953"/>
                  <a:ext cx="42386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V</a:t>
                  </a:r>
                </a:p>
              </p:txBody>
            </p:sp>
            <p:sp>
              <p:nvSpPr>
                <p:cNvPr id="15" name="Rectangle 57"/>
                <p:cNvSpPr>
                  <a:spLocks noChangeArrowheads="1"/>
                </p:cNvSpPr>
                <p:nvPr/>
              </p:nvSpPr>
              <p:spPr bwMode="auto">
                <a:xfrm>
                  <a:off x="3209925" y="2911953"/>
                  <a:ext cx="4175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P</a:t>
                  </a:r>
                </a:p>
              </p:txBody>
            </p:sp>
            <p:sp>
              <p:nvSpPr>
                <p:cNvPr id="16" name="Rectangle 57"/>
                <p:cNvSpPr>
                  <a:spLocks noChangeArrowheads="1"/>
                </p:cNvSpPr>
                <p:nvPr/>
              </p:nvSpPr>
              <p:spPr bwMode="auto">
                <a:xfrm>
                  <a:off x="3849688" y="2911953"/>
                  <a:ext cx="455613"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a:solidFill>
                        <a:srgbClr val="3399FF"/>
                      </a:solidFill>
                    </a:rPr>
                    <a:t>D</a:t>
                  </a:r>
                </a:p>
              </p:txBody>
            </p:sp>
            <p:sp>
              <p:nvSpPr>
                <p:cNvPr id="17" name="Rectangle 57"/>
                <p:cNvSpPr>
                  <a:spLocks noChangeArrowheads="1"/>
                </p:cNvSpPr>
                <p:nvPr/>
              </p:nvSpPr>
              <p:spPr bwMode="auto">
                <a:xfrm>
                  <a:off x="4700588" y="2923066"/>
                  <a:ext cx="45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ctr">
                    <a:spcBef>
                      <a:spcPct val="0"/>
                    </a:spcBef>
                    <a:buClrTx/>
                    <a:buFontTx/>
                    <a:buNone/>
                  </a:pPr>
                  <a:r>
                    <a:rPr lang="en-US" altLang="en-US" sz="2800" b="1" dirty="0">
                      <a:solidFill>
                        <a:srgbClr val="3399FF"/>
                      </a:solidFill>
                    </a:rPr>
                    <a:t>N</a:t>
                  </a:r>
                </a:p>
              </p:txBody>
            </p:sp>
          </p:grpSp>
        </p:grpSp>
        <p:sp>
          <p:nvSpPr>
            <p:cNvPr id="18" name="Rectangle 17"/>
            <p:cNvSpPr/>
            <p:nvPr/>
          </p:nvSpPr>
          <p:spPr>
            <a:xfrm>
              <a:off x="4724400" y="4495800"/>
              <a:ext cx="3913123" cy="707886"/>
            </a:xfrm>
            <a:prstGeom prst="rect">
              <a:avLst/>
            </a:prstGeom>
          </p:spPr>
          <p:txBody>
            <a:bodyPr wrap="none">
              <a:spAutoFit/>
            </a:bodyPr>
            <a:lstStyle/>
            <a:p>
              <a:pPr algn="l"/>
              <a:r>
                <a:rPr lang="en-US" sz="4000" dirty="0">
                  <a:latin typeface="Rockwell Condensed" panose="02060603050405020104" pitchFamily="18" charset="0"/>
                </a:rPr>
                <a:t>Tagging! </a:t>
              </a:r>
              <a:r>
                <a:rPr lang="en-US" sz="4000" dirty="0" err="1">
                  <a:latin typeface="Rockwell Condensed" panose="02060603050405020104" pitchFamily="18" charset="0"/>
                </a:rPr>
                <a:t>Supertagging</a:t>
              </a:r>
              <a:r>
                <a:rPr lang="en-US" sz="4000" dirty="0">
                  <a:latin typeface="Rockwell Condensed" panose="02060603050405020104" pitchFamily="18" charset="0"/>
                </a:rPr>
                <a:t>!</a:t>
              </a:r>
            </a:p>
          </p:txBody>
        </p:sp>
      </p:grpSp>
      <p:grpSp>
        <p:nvGrpSpPr>
          <p:cNvPr id="38" name="Group 37"/>
          <p:cNvGrpSpPr/>
          <p:nvPr/>
        </p:nvGrpSpPr>
        <p:grpSpPr>
          <a:xfrm>
            <a:off x="152400" y="2654180"/>
            <a:ext cx="2154436" cy="1622286"/>
            <a:chOff x="152400" y="2667000"/>
            <a:chExt cx="2154436" cy="1622286"/>
          </a:xfrm>
        </p:grpSpPr>
        <p:sp>
          <p:nvSpPr>
            <p:cNvPr id="19" name="Rectangle 18"/>
            <p:cNvSpPr/>
            <p:nvPr/>
          </p:nvSpPr>
          <p:spPr>
            <a:xfrm>
              <a:off x="152400" y="2667000"/>
              <a:ext cx="2154436" cy="707886"/>
            </a:xfrm>
            <a:prstGeom prst="rect">
              <a:avLst/>
            </a:prstGeom>
          </p:spPr>
          <p:txBody>
            <a:bodyPr wrap="none">
              <a:spAutoFit/>
            </a:bodyPr>
            <a:lstStyle/>
            <a:p>
              <a:pPr algn="l"/>
              <a:r>
                <a:rPr lang="en-US" sz="4000" dirty="0">
                  <a:latin typeface="Rockwell Condensed" panose="02060603050405020104" pitchFamily="18" charset="0"/>
                </a:rPr>
                <a:t>Morphology!</a:t>
              </a:r>
            </a:p>
          </p:txBody>
        </p:sp>
        <p:grpSp>
          <p:nvGrpSpPr>
            <p:cNvPr id="20" name="Group 19"/>
            <p:cNvGrpSpPr/>
            <p:nvPr/>
          </p:nvGrpSpPr>
          <p:grpSpPr>
            <a:xfrm>
              <a:off x="152400" y="3355836"/>
              <a:ext cx="1447833" cy="933450"/>
              <a:chOff x="6329319" y="3714750"/>
              <a:chExt cx="1447833" cy="933450"/>
            </a:xfrm>
          </p:grpSpPr>
          <p:sp>
            <p:nvSpPr>
              <p:cNvPr id="21" name="Rectangle 57"/>
              <p:cNvSpPr>
                <a:spLocks noChangeArrowheads="1"/>
              </p:cNvSpPr>
              <p:nvPr/>
            </p:nvSpPr>
            <p:spPr bwMode="auto">
              <a:xfrm>
                <a:off x="6331609" y="3714750"/>
                <a:ext cx="1212191"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spcBef>
                    <a:spcPct val="0"/>
                  </a:spcBef>
                  <a:buClrTx/>
                  <a:buFontTx/>
                  <a:buNone/>
                </a:pPr>
                <a:r>
                  <a:rPr lang="en-US" altLang="en-US" sz="2800" b="1" dirty="0">
                    <a:solidFill>
                      <a:srgbClr val="FF0000"/>
                    </a:solidFill>
                  </a:rPr>
                  <a:t>break</a:t>
                </a:r>
              </a:p>
            </p:txBody>
          </p:sp>
          <p:sp>
            <p:nvSpPr>
              <p:cNvPr id="22" name="Rectangle 21"/>
              <p:cNvSpPr/>
              <p:nvPr/>
            </p:nvSpPr>
            <p:spPr>
              <a:xfrm>
                <a:off x="6329319" y="4124980"/>
                <a:ext cx="1447833" cy="523220"/>
              </a:xfrm>
              <a:prstGeom prst="rect">
                <a:avLst/>
              </a:prstGeom>
            </p:spPr>
            <p:txBody>
              <a:bodyPr wrap="none">
                <a:spAutoFit/>
              </a:bodyPr>
              <a:lstStyle/>
              <a:p>
                <a:pPr lvl="0">
                  <a:spcBef>
                    <a:spcPct val="0"/>
                  </a:spcBef>
                  <a:buClrTx/>
                </a:pPr>
                <a:r>
                  <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broken</a:t>
                </a:r>
              </a:p>
            </p:txBody>
          </p:sp>
        </p:grpSp>
      </p:grpSp>
      <p:grpSp>
        <p:nvGrpSpPr>
          <p:cNvPr id="42" name="Group 41"/>
          <p:cNvGrpSpPr/>
          <p:nvPr/>
        </p:nvGrpSpPr>
        <p:grpSpPr>
          <a:xfrm>
            <a:off x="3026249" y="2632094"/>
            <a:ext cx="2485698" cy="1622286"/>
            <a:chOff x="3026249" y="2644914"/>
            <a:chExt cx="2485698" cy="1622286"/>
          </a:xfrm>
        </p:grpSpPr>
        <p:sp>
          <p:nvSpPr>
            <p:cNvPr id="23" name="Rectangle 22"/>
            <p:cNvSpPr/>
            <p:nvPr/>
          </p:nvSpPr>
          <p:spPr>
            <a:xfrm>
              <a:off x="3027164" y="2644914"/>
              <a:ext cx="2484783" cy="707886"/>
            </a:xfrm>
            <a:prstGeom prst="rect">
              <a:avLst/>
            </a:prstGeom>
          </p:spPr>
          <p:txBody>
            <a:bodyPr wrap="none">
              <a:spAutoFit/>
            </a:bodyPr>
            <a:lstStyle/>
            <a:p>
              <a:pPr algn="l"/>
              <a:r>
                <a:rPr lang="en-US" sz="4000" dirty="0">
                  <a:latin typeface="Rockwell Condensed" panose="02060603050405020104" pitchFamily="18" charset="0"/>
                </a:rPr>
                <a:t>Pronunciation!</a:t>
              </a:r>
            </a:p>
          </p:txBody>
        </p:sp>
        <p:grpSp>
          <p:nvGrpSpPr>
            <p:cNvPr id="24" name="Group 23"/>
            <p:cNvGrpSpPr/>
            <p:nvPr/>
          </p:nvGrpSpPr>
          <p:grpSpPr>
            <a:xfrm>
              <a:off x="3026249" y="3333750"/>
              <a:ext cx="1218603" cy="933450"/>
              <a:chOff x="6328404" y="3714750"/>
              <a:chExt cx="1218603" cy="933450"/>
            </a:xfrm>
          </p:grpSpPr>
          <p:sp>
            <p:nvSpPr>
              <p:cNvPr id="25" name="Rectangle 57"/>
              <p:cNvSpPr>
                <a:spLocks noChangeArrowheads="1"/>
              </p:cNvSpPr>
              <p:nvPr/>
            </p:nvSpPr>
            <p:spPr bwMode="auto">
              <a:xfrm>
                <a:off x="6328404" y="3714750"/>
                <a:ext cx="121860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l">
                  <a:spcBef>
                    <a:spcPct val="0"/>
                  </a:spcBef>
                  <a:buClrTx/>
                  <a:buFontTx/>
                  <a:buNone/>
                </a:pPr>
                <a:r>
                  <a:rPr lang="en-US" altLang="en-US" sz="2800" b="1" dirty="0">
                    <a:solidFill>
                      <a:srgbClr val="FF0000"/>
                    </a:solidFill>
                  </a:rPr>
                  <a:t>bathe</a:t>
                </a:r>
              </a:p>
            </p:txBody>
          </p:sp>
          <p:sp>
            <p:nvSpPr>
              <p:cNvPr id="26" name="Rectangle 25"/>
              <p:cNvSpPr/>
              <p:nvPr/>
            </p:nvSpPr>
            <p:spPr>
              <a:xfrm>
                <a:off x="6328404" y="4124980"/>
                <a:ext cx="848309" cy="523220"/>
              </a:xfrm>
              <a:prstGeom prst="rect">
                <a:avLst/>
              </a:prstGeom>
            </p:spPr>
            <p:txBody>
              <a:bodyPr wrap="none">
                <a:spAutoFit/>
              </a:bodyPr>
              <a:lstStyle/>
              <a:p>
                <a:pPr lvl="0" algn="l">
                  <a:spcBef>
                    <a:spcPct val="0"/>
                  </a:spcBef>
                  <a:buClrTx/>
                </a:pPr>
                <a:r>
                  <a:rPr lang="en-US" altLang="en-US" sz="2800" b="1" dirty="0" err="1">
                    <a:solidFill>
                      <a:srgbClr val="3399FF"/>
                    </a:solidFill>
                    <a:latin typeface="Tahoma" panose="020B0604030504040204" pitchFamily="34" charset="0"/>
                    <a:ea typeface="Tahoma" panose="020B0604030504040204" pitchFamily="34" charset="0"/>
                    <a:cs typeface="Tahoma" panose="020B0604030504040204" pitchFamily="34" charset="0"/>
                  </a:rPr>
                  <a:t>beð</a:t>
                </a:r>
                <a:endPar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endParaRPr>
              </a:p>
            </p:txBody>
          </p:sp>
        </p:grpSp>
      </p:grpSp>
      <p:sp>
        <p:nvSpPr>
          <p:cNvPr id="29" name="Rectangle 57"/>
          <p:cNvSpPr>
            <a:spLocks noChangeArrowheads="1"/>
          </p:cNvSpPr>
          <p:nvPr/>
        </p:nvSpPr>
        <p:spPr bwMode="auto">
          <a:xfrm>
            <a:off x="6248400" y="3355836"/>
            <a:ext cx="18473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spcBef>
                <a:spcPct val="0"/>
              </a:spcBef>
              <a:buClrTx/>
              <a:buFontTx/>
              <a:buNone/>
            </a:pPr>
            <a:endParaRPr lang="en-US" altLang="en-US" sz="2800" b="1" dirty="0">
              <a:solidFill>
                <a:srgbClr val="FF0000"/>
              </a:solidFill>
            </a:endParaRPr>
          </a:p>
        </p:txBody>
      </p:sp>
      <p:grpSp>
        <p:nvGrpSpPr>
          <p:cNvPr id="44" name="Group 43"/>
          <p:cNvGrpSpPr/>
          <p:nvPr/>
        </p:nvGrpSpPr>
        <p:grpSpPr>
          <a:xfrm>
            <a:off x="152400" y="4482980"/>
            <a:ext cx="3342583" cy="1677530"/>
            <a:chOff x="152400" y="4495800"/>
            <a:chExt cx="3342583" cy="1677530"/>
          </a:xfrm>
        </p:grpSpPr>
        <p:sp>
          <p:nvSpPr>
            <p:cNvPr id="31" name="Rectangle 30"/>
            <p:cNvSpPr/>
            <p:nvPr/>
          </p:nvSpPr>
          <p:spPr>
            <a:xfrm>
              <a:off x="152400" y="4495800"/>
              <a:ext cx="2427268" cy="707886"/>
            </a:xfrm>
            <a:prstGeom prst="rect">
              <a:avLst/>
            </a:prstGeom>
          </p:spPr>
          <p:txBody>
            <a:bodyPr wrap="none">
              <a:spAutoFit/>
            </a:bodyPr>
            <a:lstStyle/>
            <a:p>
              <a:pPr algn="l"/>
              <a:r>
                <a:rPr lang="en-US" sz="4000" dirty="0">
                  <a:latin typeface="Rockwell Condensed" panose="02060603050405020104" pitchFamily="18" charset="0"/>
                </a:rPr>
                <a:t>Segmentation!</a:t>
              </a:r>
            </a:p>
          </p:txBody>
        </p:sp>
        <p:grpSp>
          <p:nvGrpSpPr>
            <p:cNvPr id="32" name="Group 31"/>
            <p:cNvGrpSpPr/>
            <p:nvPr/>
          </p:nvGrpSpPr>
          <p:grpSpPr>
            <a:xfrm>
              <a:off x="152400" y="5219223"/>
              <a:ext cx="3342583" cy="954107"/>
              <a:chOff x="5381945" y="3714750"/>
              <a:chExt cx="3342583" cy="954107"/>
            </a:xfrm>
          </p:grpSpPr>
          <p:sp>
            <p:nvSpPr>
              <p:cNvPr id="33" name="Rectangle 57"/>
              <p:cNvSpPr>
                <a:spLocks noChangeArrowheads="1"/>
              </p:cNvSpPr>
              <p:nvPr/>
            </p:nvSpPr>
            <p:spPr bwMode="auto">
              <a:xfrm>
                <a:off x="5381945" y="3714750"/>
                <a:ext cx="2813591"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spcBef>
                    <a:spcPct val="0"/>
                  </a:spcBef>
                  <a:buClrTx/>
                  <a:buNone/>
                </a:pPr>
                <a:r>
                  <a:rPr lang="zh-TW" altLang="en-US" sz="2800" b="1" dirty="0">
                    <a:solidFill>
                      <a:srgbClr val="FF0000"/>
                    </a:solidFill>
                    <a:ea typeface="Tahoma" panose="020B0604030504040204" pitchFamily="34" charset="0"/>
                    <a:cs typeface="Tahoma" panose="020B0604030504040204" pitchFamily="34" charset="0"/>
                  </a:rPr>
                  <a:t>日文章魚怎麼 說</a:t>
                </a:r>
                <a:endParaRPr lang="en-US" altLang="en-US" sz="2800" b="1" dirty="0">
                  <a:solidFill>
                    <a:srgbClr val="FF0000"/>
                  </a:solidFill>
                  <a:ea typeface="Tahoma" panose="020B0604030504040204" pitchFamily="34" charset="0"/>
                  <a:cs typeface="Tahoma" panose="020B0604030504040204" pitchFamily="34" charset="0"/>
                </a:endParaRPr>
              </a:p>
              <a:p>
                <a:pPr>
                  <a:spcBef>
                    <a:spcPct val="0"/>
                  </a:spcBef>
                  <a:buClrTx/>
                  <a:buFontTx/>
                  <a:buNone/>
                </a:pPr>
                <a:endParaRPr lang="en-US" altLang="en-US" sz="2800" b="1" dirty="0">
                  <a:solidFill>
                    <a:srgbClr val="FF0000"/>
                  </a:solidFill>
                </a:endParaRPr>
              </a:p>
            </p:txBody>
          </p:sp>
          <p:sp>
            <p:nvSpPr>
              <p:cNvPr id="34" name="Rectangle 33"/>
              <p:cNvSpPr/>
              <p:nvPr/>
            </p:nvSpPr>
            <p:spPr>
              <a:xfrm>
                <a:off x="5381945" y="4124980"/>
                <a:ext cx="3342583" cy="523220"/>
              </a:xfrm>
              <a:prstGeom prst="rect">
                <a:avLst/>
              </a:prstGeom>
            </p:spPr>
            <p:txBody>
              <a:bodyPr wrap="none">
                <a:spAutoFit/>
              </a:bodyPr>
              <a:lstStyle/>
              <a:p>
                <a:pPr lvl="0">
                  <a:spcBef>
                    <a:spcPct val="0"/>
                  </a:spcBef>
                  <a:buClrTx/>
                </a:pPr>
                <a:r>
                  <a:rPr lang="zh-TW"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日文  章魚  怎麼  說</a:t>
                </a:r>
                <a:endPar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endParaRPr>
              </a:p>
            </p:txBody>
          </p:sp>
        </p:grpSp>
      </p:grpSp>
      <p:grpSp>
        <p:nvGrpSpPr>
          <p:cNvPr id="3" name="Group 2"/>
          <p:cNvGrpSpPr/>
          <p:nvPr/>
        </p:nvGrpSpPr>
        <p:grpSpPr>
          <a:xfrm>
            <a:off x="2133600" y="76200"/>
            <a:ext cx="4044942" cy="2628761"/>
            <a:chOff x="2133600" y="76200"/>
            <a:chExt cx="4044942" cy="2628761"/>
          </a:xfrm>
        </p:grpSpPr>
        <p:sp>
          <p:nvSpPr>
            <p:cNvPr id="7" name="Rectangle 6"/>
            <p:cNvSpPr/>
            <p:nvPr/>
          </p:nvSpPr>
          <p:spPr>
            <a:xfrm>
              <a:off x="2439603" y="76200"/>
              <a:ext cx="3474028" cy="646331"/>
            </a:xfrm>
            <a:prstGeom prst="rect">
              <a:avLst/>
            </a:prstGeom>
          </p:spPr>
          <p:txBody>
            <a:bodyPr wrap="none">
              <a:spAutoFit/>
            </a:bodyPr>
            <a:lstStyle/>
            <a:p>
              <a:r>
                <a:rPr lang="en-US" sz="3600" dirty="0">
                  <a:latin typeface="Rockwell Extra Bold" panose="02060903040505020403" pitchFamily="18" charset="0"/>
                </a:rPr>
                <a:t>The Setting:</a:t>
              </a:r>
            </a:p>
          </p:txBody>
        </p:sp>
        <p:pic>
          <p:nvPicPr>
            <p:cNvPr id="47106" name="Picture 2" descr="https://images-na.ssl-images-amazon.com/images/I/711d6P8lxEL._SL1500_.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914400"/>
              <a:ext cx="4044942" cy="17905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p:cNvGrpSpPr/>
          <p:nvPr/>
        </p:nvGrpSpPr>
        <p:grpSpPr>
          <a:xfrm>
            <a:off x="6248400" y="2654180"/>
            <a:ext cx="2651688" cy="1619250"/>
            <a:chOff x="6248400" y="2667000"/>
            <a:chExt cx="2651688" cy="1619250"/>
          </a:xfrm>
        </p:grpSpPr>
        <p:sp>
          <p:nvSpPr>
            <p:cNvPr id="27" name="Rectangle 26"/>
            <p:cNvSpPr/>
            <p:nvPr/>
          </p:nvSpPr>
          <p:spPr>
            <a:xfrm>
              <a:off x="6248400" y="2667000"/>
              <a:ext cx="2651688" cy="707886"/>
            </a:xfrm>
            <a:prstGeom prst="rect">
              <a:avLst/>
            </a:prstGeom>
          </p:spPr>
          <p:txBody>
            <a:bodyPr wrap="none">
              <a:spAutoFit/>
            </a:bodyPr>
            <a:lstStyle/>
            <a:p>
              <a:pPr algn="l"/>
              <a:r>
                <a:rPr lang="en-US" sz="4000" dirty="0">
                  <a:latin typeface="Rockwell Condensed" panose="02060603050405020104" pitchFamily="18" charset="0"/>
                </a:rPr>
                <a:t>Transliteration!</a:t>
              </a:r>
            </a:p>
          </p:txBody>
        </p:sp>
        <p:grpSp>
          <p:nvGrpSpPr>
            <p:cNvPr id="39" name="Group 38"/>
            <p:cNvGrpSpPr/>
            <p:nvPr/>
          </p:nvGrpSpPr>
          <p:grpSpPr>
            <a:xfrm>
              <a:off x="6248400" y="3352800"/>
              <a:ext cx="2345514" cy="933450"/>
              <a:chOff x="5847503" y="3714750"/>
              <a:chExt cx="2345514" cy="933450"/>
            </a:xfrm>
          </p:grpSpPr>
          <p:sp>
            <p:nvSpPr>
              <p:cNvPr id="40" name="Rectangle 57"/>
              <p:cNvSpPr>
                <a:spLocks noChangeArrowheads="1"/>
              </p:cNvSpPr>
              <p:nvPr/>
            </p:nvSpPr>
            <p:spPr bwMode="auto">
              <a:xfrm>
                <a:off x="5847503" y="3714750"/>
                <a:ext cx="234551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l">
                  <a:spcBef>
                    <a:spcPct val="0"/>
                  </a:spcBef>
                  <a:buClrTx/>
                  <a:buFontTx/>
                  <a:buNone/>
                </a:pPr>
                <a:r>
                  <a:rPr lang="en-US" altLang="en-US" sz="2800" b="1" dirty="0">
                    <a:solidFill>
                      <a:srgbClr val="FF0000"/>
                    </a:solidFill>
                  </a:rPr>
                  <a:t>Washington</a:t>
                </a:r>
              </a:p>
            </p:txBody>
          </p:sp>
          <p:sp>
            <p:nvSpPr>
              <p:cNvPr id="41" name="Rectangle 40"/>
              <p:cNvSpPr/>
              <p:nvPr/>
            </p:nvSpPr>
            <p:spPr>
              <a:xfrm>
                <a:off x="5847503" y="4124980"/>
                <a:ext cx="1810111" cy="523220"/>
              </a:xfrm>
              <a:prstGeom prst="rect">
                <a:avLst/>
              </a:prstGeom>
            </p:spPr>
            <p:txBody>
              <a:bodyPr wrap="none">
                <a:spAutoFit/>
              </a:bodyPr>
              <a:lstStyle/>
              <a:p>
                <a:r>
                  <a:rPr lang="ar-AE" sz="2800" b="1" dirty="0">
                    <a:solidFill>
                      <a:srgbClr val="3399FF"/>
                    </a:solidFill>
                    <a:latin typeface="Tahoma" panose="020B0604030504040204" pitchFamily="34" charset="0"/>
                    <a:ea typeface="Tahoma" panose="020B0604030504040204" pitchFamily="34" charset="0"/>
                    <a:cs typeface="Tahoma" panose="020B0604030504040204" pitchFamily="34" charset="0"/>
                  </a:rPr>
                  <a:t>واشنطون</a:t>
                </a:r>
                <a:endPar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endParaRPr>
              </a:p>
            </p:txBody>
          </p:sp>
        </p:grpSp>
      </p:grpSp>
    </p:spTree>
    <p:extLst>
      <p:ext uri="{BB962C8B-B14F-4D97-AF65-F5344CB8AC3E}">
        <p14:creationId xmlns:p14="http://schemas.microsoft.com/office/powerpoint/2010/main" val="100675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anim calcmode="lin" valueType="num">
                                      <p:cBhvr>
                                        <p:cTn id="17" dur="1000" fill="hold"/>
                                        <p:tgtEl>
                                          <p:spTgt spid="38"/>
                                        </p:tgtEl>
                                        <p:attrNameLst>
                                          <p:attrName>ppt_x</p:attrName>
                                        </p:attrNameLst>
                                      </p:cBhvr>
                                      <p:tavLst>
                                        <p:tav tm="0">
                                          <p:val>
                                            <p:strVal val="#ppt_x"/>
                                          </p:val>
                                        </p:tav>
                                        <p:tav tm="100000">
                                          <p:val>
                                            <p:strVal val="#ppt_x"/>
                                          </p:val>
                                        </p:tav>
                                      </p:tavLst>
                                    </p:anim>
                                    <p:anim calcmode="lin" valueType="num">
                                      <p:cBhvr>
                                        <p:cTn id="18" dur="1000" fill="hold"/>
                                        <p:tgtEl>
                                          <p:spTgt spid="38"/>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50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nodeType="afterEffect">
                                  <p:stCondLst>
                                    <p:cond delay="50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50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1000"/>
                                        <p:tgtEl>
                                          <p:spTgt spid="44"/>
                                        </p:tgtEl>
                                      </p:cBhvr>
                                    </p:animEffect>
                                    <p:anim calcmode="lin" valueType="num">
                                      <p:cBhvr>
                                        <p:cTn id="35" dur="1000" fill="hold"/>
                                        <p:tgtEl>
                                          <p:spTgt spid="44"/>
                                        </p:tgtEl>
                                        <p:attrNameLst>
                                          <p:attrName>ppt_x</p:attrName>
                                        </p:attrNameLst>
                                      </p:cBhvr>
                                      <p:tavLst>
                                        <p:tav tm="0">
                                          <p:val>
                                            <p:strVal val="#ppt_x"/>
                                          </p:val>
                                        </p:tav>
                                        <p:tav tm="100000">
                                          <p:val>
                                            <p:strVal val="#ppt_x"/>
                                          </p:val>
                                        </p:tav>
                                      </p:tavLst>
                                    </p:anim>
                                    <p:anim calcmode="lin" valueType="num">
                                      <p:cBhvr>
                                        <p:cTn id="36" dur="1000" fill="hold"/>
                                        <p:tgtEl>
                                          <p:spTgt spid="44"/>
                                        </p:tgtEl>
                                        <p:attrNameLst>
                                          <p:attrName>ppt_y</p:attrName>
                                        </p:attrNameLst>
                                      </p:cBhvr>
                                      <p:tavLst>
                                        <p:tav tm="0">
                                          <p:val>
                                            <p:strVal val="#ppt_y+.1"/>
                                          </p:val>
                                        </p:tav>
                                        <p:tav tm="100000">
                                          <p:val>
                                            <p:strVal val="#ppt_y"/>
                                          </p:val>
                                        </p:tav>
                                      </p:tavLst>
                                    </p:anim>
                                  </p:childTnLst>
                                </p:cTn>
                              </p:par>
                            </p:childTnLst>
                          </p:cTn>
                        </p:par>
                        <p:par>
                          <p:cTn id="37" fill="hold">
                            <p:stCondLst>
                              <p:cond delay="5500"/>
                            </p:stCondLst>
                            <p:childTnLst>
                              <p:par>
                                <p:cTn id="38" presetID="42" presetClass="entr" presetSubtype="0" fill="hold" nodeType="afterEffect">
                                  <p:stCondLst>
                                    <p:cond delay="50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anim calcmode="lin" valueType="num">
                                      <p:cBhvr>
                                        <p:cTn id="41" dur="1000" fill="hold"/>
                                        <p:tgtEl>
                                          <p:spTgt spid="45"/>
                                        </p:tgtEl>
                                        <p:attrNameLst>
                                          <p:attrName>ppt_x</p:attrName>
                                        </p:attrNameLst>
                                      </p:cBhvr>
                                      <p:tavLst>
                                        <p:tav tm="0">
                                          <p:val>
                                            <p:strVal val="#ppt_x"/>
                                          </p:val>
                                        </p:tav>
                                        <p:tav tm="100000">
                                          <p:val>
                                            <p:strVal val="#ppt_x"/>
                                          </p:val>
                                        </p:tav>
                                      </p:tavLst>
                                    </p:anim>
                                    <p:anim calcmode="lin" valueType="num">
                                      <p:cBhvr>
                                        <p:cTn id="4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grpId="1" nodeType="clickEffect">
                                  <p:stCondLst>
                                    <p:cond delay="0"/>
                                  </p:stCondLst>
                                  <p:childTnLst>
                                    <p:animEffect transition="out" filter="fade">
                                      <p:cBhvr>
                                        <p:cTn id="46" dur="500" tmFilter="0, 0; .2, .5; .8, .5; 1, 0"/>
                                        <p:tgtEl>
                                          <p:spTgt spid="9"/>
                                        </p:tgtEl>
                                      </p:cBhvr>
                                    </p:animEffect>
                                    <p:animScale>
                                      <p:cBhvr>
                                        <p:cTn id="4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10"/>
          <p:cNvSpPr>
            <a:spLocks noGrp="1" noChangeArrowheads="1"/>
          </p:cNvSpPr>
          <p:nvPr>
            <p:ph type="ctrTitle"/>
          </p:nvPr>
        </p:nvSpPr>
        <p:spPr/>
        <p:txBody>
          <a:bodyPr/>
          <a:lstStyle/>
          <a:p>
            <a:pPr eaLnBrk="1" hangingPunct="1"/>
            <a:r>
              <a:rPr lang="en-US" sz="4000" dirty="0"/>
              <a:t>Weighting Finite-State Transductions With Neural Context</a:t>
            </a:r>
            <a:endParaRPr lang="en-US" sz="2800" dirty="0"/>
          </a:p>
        </p:txBody>
      </p:sp>
      <p:sp>
        <p:nvSpPr>
          <p:cNvPr id="9221" name="Rectangle 3"/>
          <p:cNvSpPr>
            <a:spLocks noGrp="1" noChangeArrowheads="1"/>
          </p:cNvSpPr>
          <p:nvPr>
            <p:ph type="subTitle" idx="1"/>
          </p:nvPr>
        </p:nvSpPr>
        <p:spPr/>
        <p:txBody>
          <a:bodyPr/>
          <a:lstStyle/>
          <a:p>
            <a:pPr eaLnBrk="1" hangingPunct="1">
              <a:spcBef>
                <a:spcPct val="0"/>
              </a:spcBef>
              <a:buFont typeface="Wingdings" panose="05000000000000000000" pitchFamily="2" charset="2"/>
              <a:buNone/>
            </a:pPr>
            <a:endParaRPr lang="en-US" sz="3200" dirty="0">
              <a:solidFill>
                <a:schemeClr val="tx2"/>
              </a:solidFill>
            </a:endParaRPr>
          </a:p>
          <a:p>
            <a:pPr eaLnBrk="1" hangingPunct="1">
              <a:spcBef>
                <a:spcPct val="0"/>
              </a:spcBef>
              <a:buFont typeface="Wingdings" panose="05000000000000000000" pitchFamily="2" charset="2"/>
              <a:buNone/>
            </a:pPr>
            <a:endParaRPr lang="en-US" sz="3200" dirty="0">
              <a:solidFill>
                <a:schemeClr val="tx2"/>
              </a:solidFill>
            </a:endParaRPr>
          </a:p>
          <a:p>
            <a:pPr eaLnBrk="1" hangingPunct="1">
              <a:spcBef>
                <a:spcPct val="0"/>
              </a:spcBef>
              <a:buFont typeface="Wingdings" panose="05000000000000000000" pitchFamily="2" charset="2"/>
              <a:buNone/>
            </a:pPr>
            <a:endParaRPr lang="en-US" sz="3200" dirty="0">
              <a:solidFill>
                <a:schemeClr val="tx2"/>
              </a:solidFill>
            </a:endParaRPr>
          </a:p>
          <a:p>
            <a:pPr algn="ctr" eaLnBrk="1" hangingPunct="1">
              <a:spcBef>
                <a:spcPct val="0"/>
              </a:spcBef>
              <a:buFont typeface="Wingdings" panose="05000000000000000000" pitchFamily="2" charset="2"/>
              <a:buNone/>
            </a:pPr>
            <a:r>
              <a:rPr lang="en-US" sz="3200" dirty="0">
                <a:solidFill>
                  <a:schemeClr val="tx2"/>
                </a:solidFill>
              </a:rPr>
              <a:t>					</a:t>
            </a:r>
          </a:p>
          <a:p>
            <a:pPr algn="ctr" eaLnBrk="1" hangingPunct="1">
              <a:spcBef>
                <a:spcPct val="0"/>
              </a:spcBef>
              <a:buFont typeface="Wingdings" panose="05000000000000000000" pitchFamily="2" charset="2"/>
              <a:buNone/>
            </a:pPr>
            <a:endParaRPr lang="en-US" sz="3200" dirty="0">
              <a:solidFill>
                <a:schemeClr val="tx2"/>
              </a:solidFill>
            </a:endParaRPr>
          </a:p>
          <a:p>
            <a:pPr algn="ctr" eaLnBrk="1" hangingPunct="1">
              <a:spcBef>
                <a:spcPct val="0"/>
              </a:spcBef>
              <a:buFont typeface="Wingdings" panose="05000000000000000000" pitchFamily="2" charset="2"/>
              <a:buNone/>
            </a:pPr>
            <a:endParaRPr lang="en-US" sz="3200" dirty="0">
              <a:solidFill>
                <a:schemeClr val="tx2"/>
              </a:solidFill>
            </a:endParaRPr>
          </a:p>
        </p:txBody>
      </p:sp>
      <p:sp>
        <p:nvSpPr>
          <p:cNvPr id="9" name="Slide Number Placeholder 8"/>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9DE1205-2570-481F-8800-60FB5913B51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a:ln>
                <a:noFill/>
              </a:ln>
              <a:solidFill>
                <a:sysClr val="windowText" lastClr="000000"/>
              </a:solidFill>
              <a:effectLst/>
              <a:uLnTx/>
              <a:uFillTx/>
            </a:endParaRPr>
          </a:p>
        </p:txBody>
      </p:sp>
      <p:pic>
        <p:nvPicPr>
          <p:cNvPr id="9230" name="Picture 14" descr="university.small.vertical.blue.500p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487" y="5029200"/>
            <a:ext cx="3429000" cy="22018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78707" y="4032611"/>
            <a:ext cx="3897221" cy="2769989"/>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err="1">
                <a:ln>
                  <a:noFill/>
                </a:ln>
                <a:solidFill>
                  <a:srgbClr val="006633"/>
                </a:solidFill>
                <a:effectLst/>
                <a:uLnTx/>
                <a:uFillTx/>
                <a:latin typeface="Arial"/>
                <a:cs typeface="Arial"/>
              </a:rPr>
              <a:t>Pushpendre</a:t>
            </a:r>
            <a:r>
              <a:rPr kumimoji="0" lang="en-US" sz="3200" b="0" i="0" u="none" strike="noStrike" kern="0" cap="none" spc="0" normalizeH="0" baseline="0" noProof="0" dirty="0">
                <a:ln>
                  <a:noFill/>
                </a:ln>
                <a:solidFill>
                  <a:srgbClr val="006633"/>
                </a:solidFill>
                <a:effectLst/>
                <a:uLnTx/>
                <a:uFillTx/>
                <a:latin typeface="Arial"/>
                <a:cs typeface="Arial"/>
              </a:rPr>
              <a:t> </a:t>
            </a:r>
            <a:r>
              <a:rPr kumimoji="0" lang="en-US" sz="3200" b="0" i="0" u="none" strike="noStrike" kern="0" cap="none" spc="0" normalizeH="0" baseline="0" noProof="0" dirty="0" err="1">
                <a:ln>
                  <a:noFill/>
                </a:ln>
                <a:solidFill>
                  <a:srgbClr val="006633"/>
                </a:solidFill>
                <a:effectLst/>
                <a:uLnTx/>
                <a:uFillTx/>
                <a:latin typeface="Arial"/>
                <a:cs typeface="Arial"/>
              </a:rPr>
              <a:t>Rastogi</a:t>
            </a:r>
            <a:endParaRPr kumimoji="0" lang="en-US" sz="3200" b="0" i="0" u="none" strike="noStrike" kern="0" cap="none" spc="0" normalizeH="0" baseline="0" noProof="0" dirty="0">
              <a:ln>
                <a:noFill/>
              </a:ln>
              <a:solidFill>
                <a:srgbClr val="006633"/>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6633"/>
                </a:solidFill>
                <a:effectLst/>
                <a:uLnTx/>
                <a:uFillTx/>
                <a:latin typeface="Arial"/>
                <a:cs typeface="Arial"/>
              </a:rPr>
              <a:t>Ryan </a:t>
            </a:r>
            <a:r>
              <a:rPr kumimoji="0" lang="en-US" sz="3200" b="0" i="0" u="none" strike="noStrike" kern="0" cap="none" spc="0" normalizeH="0" baseline="0" noProof="0" dirty="0" err="1">
                <a:ln>
                  <a:noFill/>
                </a:ln>
                <a:solidFill>
                  <a:srgbClr val="006633"/>
                </a:solidFill>
                <a:effectLst/>
                <a:uLnTx/>
                <a:uFillTx/>
                <a:latin typeface="Arial"/>
                <a:cs typeface="Arial"/>
              </a:rPr>
              <a:t>Cotterell</a:t>
            </a:r>
            <a:endParaRPr kumimoji="0" lang="en-US" sz="3200" b="0" i="0" u="none" strike="noStrike" kern="0" cap="none" spc="0" normalizeH="0" baseline="0" noProof="0" dirty="0">
              <a:ln>
                <a:noFill/>
              </a:ln>
              <a:solidFill>
                <a:srgbClr val="006633"/>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6633"/>
                </a:solidFill>
                <a:effectLst/>
                <a:uLnTx/>
                <a:uFillTx/>
                <a:latin typeface="Arial"/>
                <a:cs typeface="Arial"/>
              </a:rPr>
              <a:t>Jason Eisner</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6633"/>
              </a:solidFill>
              <a:effectLst/>
              <a:uLnTx/>
              <a:uFillTx/>
              <a:latin typeface="Arial"/>
              <a:cs typeface="Arial"/>
            </a:endParaRPr>
          </a:p>
          <a:p>
            <a:pPr marL="0" marR="0" lvl="0" indent="0" algn="l" defTabSz="914400" eaLnBrk="1" fontAlgn="auto" latinLnBrk="0" hangingPunct="1">
              <a:lnSpc>
                <a:spcPct val="100000"/>
              </a:lnSpc>
              <a:spcBef>
                <a:spcPts val="0"/>
              </a:spcBef>
              <a:spcAft>
                <a:spcPts val="0"/>
              </a:spcAft>
              <a:buClrTx/>
              <a:buSzTx/>
              <a:buFontTx/>
              <a:buNone/>
              <a:tabLst/>
              <a:defRPr/>
            </a:pPr>
            <a:br>
              <a:rPr kumimoji="0" lang="en-US" sz="2800" b="0" i="0" u="none" strike="noStrike" kern="0" cap="none" spc="0" normalizeH="0" baseline="0" noProof="0" dirty="0">
                <a:ln>
                  <a:noFill/>
                </a:ln>
                <a:solidFill>
                  <a:srgbClr val="006633"/>
                </a:solidFill>
                <a:effectLst/>
                <a:uLnTx/>
                <a:uFillTx/>
                <a:latin typeface="Arial"/>
                <a:cs typeface="Arial"/>
              </a:rPr>
            </a:br>
            <a:endParaRPr kumimoji="0" lang="en-US" sz="1800" b="0" i="0" u="none" strike="noStrike" kern="0" cap="none" spc="0" normalizeH="0" baseline="0" noProof="0" dirty="0">
              <a:ln>
                <a:noFill/>
              </a:ln>
              <a:solidFill>
                <a:sysClr val="windowText" lastClr="000000"/>
              </a:solidFill>
              <a:effectLst/>
              <a:uLnTx/>
              <a:uFillTx/>
            </a:endParaRPr>
          </a:p>
        </p:txBody>
      </p:sp>
      <p:pic>
        <p:nvPicPr>
          <p:cNvPr id="8" name="Picture 2" descr="Center for Language and Speech Process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3966" y="5680710"/>
            <a:ext cx="2473615" cy="10162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59179" y="76200"/>
            <a:ext cx="4772460" cy="1107996"/>
          </a:xfrm>
          <a:prstGeom prst="rect">
            <a:avLst/>
          </a:prstGeom>
          <a:noFill/>
        </p:spPr>
        <p:txBody>
          <a:bodyPr wrap="none" rtlCol="0">
            <a:spAutoFit/>
          </a:bodyPr>
          <a:lstStyle/>
          <a:p>
            <a:r>
              <a:rPr lang="en-US" sz="6600" dirty="0">
                <a:latin typeface="Jokerman" panose="04090605060D06020702" pitchFamily="82" charset="0"/>
              </a:rPr>
              <a:t>Questions?</a:t>
            </a:r>
          </a:p>
        </p:txBody>
      </p:sp>
      <p:pic>
        <p:nvPicPr>
          <p:cNvPr id="12" name="Picture 14" descr="https://avatars3.githubusercontent.com/u/1191059?v=3&amp;s=460"/>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221" r="6040"/>
          <a:stretch/>
        </p:blipFill>
        <p:spPr bwMode="auto">
          <a:xfrm>
            <a:off x="1100572" y="4191000"/>
            <a:ext cx="1121134"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Jason Eisner"/>
          <p:cNvPicPr>
            <a:picLocks noChangeAspect="1" noChangeArrowheads="1"/>
          </p:cNvPicPr>
          <p:nvPr/>
        </p:nvPicPr>
        <p:blipFill rotWithShape="1">
          <a:blip r:embed="rId6">
            <a:extLst>
              <a:ext uri="{28A0092B-C50C-407E-A947-70E740481C1C}">
                <a14:useLocalDpi xmlns:a14="http://schemas.microsoft.com/office/drawing/2010/main" val="0"/>
              </a:ext>
            </a:extLst>
          </a:blip>
          <a:srcRect l="22222" t="8572" b="22135"/>
          <a:stretch/>
        </p:blipFill>
        <p:spPr bwMode="auto">
          <a:xfrm>
            <a:off x="2221706" y="4191000"/>
            <a:ext cx="1131094"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cs.jhu.edu/~prastog3/res/head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590" y="4193144"/>
            <a:ext cx="966982" cy="136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6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0" y="609600"/>
          <a:ext cx="9130190" cy="460248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5105400"/>
            <a:ext cx="1981200" cy="1443446"/>
          </a:xfrm>
          <a:prstGeom prst="rect">
            <a:avLst/>
          </a:prstGeom>
        </p:spPr>
      </p:pic>
      <p:sp>
        <p:nvSpPr>
          <p:cNvPr id="8" name="Rectangle 7"/>
          <p:cNvSpPr/>
          <p:nvPr/>
        </p:nvSpPr>
        <p:spPr bwMode="auto">
          <a:xfrm>
            <a:off x="5273040" y="4823460"/>
            <a:ext cx="1390650" cy="26289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5" name="Rectangle 4"/>
          <p:cNvSpPr/>
          <p:nvPr/>
        </p:nvSpPr>
        <p:spPr bwMode="auto">
          <a:xfrm>
            <a:off x="1805940" y="4743450"/>
            <a:ext cx="1737360" cy="28575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9" name="Rectangle 8"/>
          <p:cNvSpPr/>
          <p:nvPr/>
        </p:nvSpPr>
        <p:spPr bwMode="auto">
          <a:xfrm>
            <a:off x="7239000" y="4842510"/>
            <a:ext cx="899160" cy="24384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10" name="Rectangle 9"/>
          <p:cNvSpPr/>
          <p:nvPr/>
        </p:nvSpPr>
        <p:spPr bwMode="auto">
          <a:xfrm>
            <a:off x="1005840" y="4800600"/>
            <a:ext cx="731520" cy="29718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sp>
        <p:nvSpPr>
          <p:cNvPr id="11" name="Rectangle 10"/>
          <p:cNvSpPr/>
          <p:nvPr/>
        </p:nvSpPr>
        <p:spPr bwMode="auto">
          <a:xfrm>
            <a:off x="4114800" y="4808220"/>
            <a:ext cx="1051560" cy="33528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Comic Sans MS" pitchFamily="1" charset="0"/>
              <a:cs typeface="Arial" charset="0"/>
            </a:endParaRPr>
          </a:p>
        </p:txBody>
      </p:sp>
      <p:pic>
        <p:nvPicPr>
          <p:cNvPr id="12" name="Picture 2" descr="http://science-all.com/images/alien-clipart/alien-clipart-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1430" y="5252085"/>
            <a:ext cx="1021170" cy="140410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81021" y="39469"/>
            <a:ext cx="8734379" cy="646331"/>
          </a:xfrm>
          <a:prstGeom prst="rect">
            <a:avLst/>
          </a:prstGeom>
        </p:spPr>
        <p:txBody>
          <a:bodyPr wrap="none">
            <a:spAutoFit/>
          </a:bodyPr>
          <a:lstStyle/>
          <a:p>
            <a:r>
              <a:rPr lang="en-US" sz="3600" b="1" dirty="0">
                <a:latin typeface="Rockwell Condensed" panose="02060603050405020104" pitchFamily="18" charset="0"/>
              </a:rPr>
              <a:t>Exact-match accuracy on 4 morphology tasks</a:t>
            </a:r>
          </a:p>
        </p:txBody>
      </p:sp>
      <p:sp>
        <p:nvSpPr>
          <p:cNvPr id="14" name="Oval Callout 13"/>
          <p:cNvSpPr/>
          <p:nvPr/>
        </p:nvSpPr>
        <p:spPr bwMode="auto">
          <a:xfrm>
            <a:off x="1752600" y="2745760"/>
            <a:ext cx="2788830" cy="2077403"/>
          </a:xfrm>
          <a:prstGeom prst="wedgeEllipseCallout">
            <a:avLst>
              <a:gd name="adj1" fmla="val -38946"/>
              <a:gd name="adj2" fmla="val 60513"/>
            </a:avLst>
          </a:prstGeom>
          <a:solidFill>
            <a:schemeClr val="accent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eaLnBrk="1" hangingPunct="1">
              <a:spcBef>
                <a:spcPct val="0"/>
              </a:spcBef>
              <a:buClrTx/>
              <a:buSzTx/>
              <a:buFontTx/>
              <a:buNone/>
            </a:pPr>
            <a:r>
              <a:rPr lang="en-US" sz="3200" dirty="0">
                <a:latin typeface="Rockwell Condensed" panose="02060603050405020104" pitchFamily="18" charset="0"/>
                <a:cs typeface="Arial" charset="0"/>
              </a:rPr>
              <a:t>Ha!  You </a:t>
            </a:r>
            <a:r>
              <a:rPr lang="en-US" sz="3200" dirty="0" err="1">
                <a:latin typeface="Rockwell Condensed" panose="02060603050405020104" pitchFamily="18" charset="0"/>
                <a:cs typeface="Arial" charset="0"/>
              </a:rPr>
              <a:t>ain’t</a:t>
            </a:r>
            <a:r>
              <a:rPr lang="en-US" sz="3200" dirty="0">
                <a:latin typeface="Rockwell Condensed" panose="02060603050405020104" pitchFamily="18" charset="0"/>
                <a:cs typeface="Arial" charset="0"/>
              </a:rPr>
              <a:t> got any alignment!</a:t>
            </a:r>
          </a:p>
        </p:txBody>
      </p:sp>
      <p:sp>
        <p:nvSpPr>
          <p:cNvPr id="16" name="Oval Callout 15"/>
          <p:cNvSpPr/>
          <p:nvPr/>
        </p:nvSpPr>
        <p:spPr bwMode="auto">
          <a:xfrm>
            <a:off x="5105400" y="1741825"/>
            <a:ext cx="3810000" cy="3592175"/>
          </a:xfrm>
          <a:prstGeom prst="wedgeEllipseCallout">
            <a:avLst>
              <a:gd name="adj1" fmla="val -38946"/>
              <a:gd name="adj2" fmla="val 60513"/>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latin typeface="Jokerman" panose="04090605060D06020702" pitchFamily="82" charset="0"/>
                <a:cs typeface="Arial" charset="0"/>
              </a:rPr>
              <a:t>Now using my</a:t>
            </a:r>
            <a:r>
              <a:rPr kumimoji="0" lang="en-US" sz="3200" b="0" i="0" u="none" strike="noStrike" cap="none" normalizeH="0" baseline="0" dirty="0">
                <a:ln>
                  <a:noFill/>
                </a:ln>
                <a:solidFill>
                  <a:schemeClr val="tx1"/>
                </a:solidFill>
                <a:effectLst/>
                <a:latin typeface="Jokerman" panose="04090605060D06020702" pitchFamily="82" charset="0"/>
                <a:cs typeface="Arial" charset="0"/>
              </a:rPr>
              <a:t> weird</a:t>
            </a:r>
            <a:r>
              <a:rPr kumimoji="0" lang="en-US" sz="3200" b="0" i="0" u="none" strike="noStrike" cap="none" normalizeH="0" dirty="0">
                <a:ln>
                  <a:noFill/>
                </a:ln>
                <a:solidFill>
                  <a:schemeClr val="tx1"/>
                </a:solidFill>
                <a:effectLst/>
                <a:latin typeface="Jokerman" panose="04090605060D06020702" pitchFamily="82" charset="0"/>
                <a:cs typeface="Arial" charset="0"/>
              </a:rPr>
              <a:t> soft alignment … I call it “attention”</a:t>
            </a:r>
            <a:endParaRPr kumimoji="0" lang="en-US" sz="3200" b="0" i="0" u="none" strike="noStrike" cap="none" normalizeH="0" baseline="0" dirty="0">
              <a:ln>
                <a:noFill/>
              </a:ln>
              <a:solidFill>
                <a:schemeClr val="tx1"/>
              </a:solidFill>
              <a:effectLst/>
              <a:latin typeface="Jokerman" panose="04090605060D06020702" pitchFamily="82" charset="0"/>
              <a:cs typeface="Arial" charset="0"/>
            </a:endParaRPr>
          </a:p>
        </p:txBody>
      </p:sp>
      <p:sp>
        <p:nvSpPr>
          <p:cNvPr id="17" name="Oval Callout 16"/>
          <p:cNvSpPr/>
          <p:nvPr/>
        </p:nvSpPr>
        <p:spPr bwMode="auto">
          <a:xfrm>
            <a:off x="838200" y="2057400"/>
            <a:ext cx="3429000" cy="2769870"/>
          </a:xfrm>
          <a:prstGeom prst="wedgeEllipseCallout">
            <a:avLst>
              <a:gd name="adj1" fmla="val -15785"/>
              <a:gd name="adj2" fmla="val 63475"/>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Rockwell Condensed" panose="02060603050405020104" pitchFamily="18" charset="0"/>
                <a:cs typeface="Arial" charset="0"/>
              </a:rPr>
              <a:t>Your attention’s</a:t>
            </a:r>
            <a:r>
              <a:rPr kumimoji="0" lang="en-US" sz="3200" b="0" i="0" u="none" strike="noStrike" cap="none" normalizeH="0" dirty="0">
                <a:ln>
                  <a:noFill/>
                </a:ln>
                <a:solidFill>
                  <a:schemeClr val="tx1"/>
                </a:solidFill>
                <a:effectLst/>
                <a:latin typeface="Rockwell Condensed" panose="02060603050405020104" pitchFamily="18" charset="0"/>
                <a:cs typeface="Arial" charset="0"/>
              </a:rPr>
              <a:t> unsteady, friend.  You’re shooting all over the input.</a:t>
            </a:r>
            <a:endParaRPr kumimoji="0" lang="en-US" sz="3200" b="0" i="0" u="none" strike="noStrike" cap="none" normalizeH="0" baseline="0" dirty="0">
              <a:ln>
                <a:noFill/>
              </a:ln>
              <a:solidFill>
                <a:schemeClr val="tx1"/>
              </a:solidFill>
              <a:effectLst/>
              <a:latin typeface="Comic Sans MS" pitchFamily="1" charset="0"/>
              <a:cs typeface="Arial" charset="0"/>
            </a:endParaRPr>
          </a:p>
        </p:txBody>
      </p:sp>
      <p:sp>
        <p:nvSpPr>
          <p:cNvPr id="18" name="Oval Callout 17"/>
          <p:cNvSpPr/>
          <p:nvPr/>
        </p:nvSpPr>
        <p:spPr bwMode="auto">
          <a:xfrm>
            <a:off x="5562600" y="5625465"/>
            <a:ext cx="3810000" cy="1038701"/>
          </a:xfrm>
          <a:prstGeom prst="wedgeEllipseCallout">
            <a:avLst>
              <a:gd name="adj1" fmla="val -54846"/>
              <a:gd name="adj2" fmla="val -35223"/>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Jokerman" panose="04090605060D06020702" pitchFamily="82" charset="0"/>
                <a:cs typeface="Arial" charset="0"/>
              </a:rPr>
              <a:t>I can learn anything … !</a:t>
            </a:r>
            <a:endParaRPr kumimoji="0" lang="en-US" sz="2400" b="0" i="0" u="none" strike="noStrike" cap="none" normalizeH="0" baseline="0" dirty="0">
              <a:ln>
                <a:noFill/>
              </a:ln>
              <a:solidFill>
                <a:schemeClr val="tx1"/>
              </a:solidFill>
              <a:effectLst/>
              <a:latin typeface="Jokerman" panose="04090605060D06020702" pitchFamily="82" charset="0"/>
              <a:cs typeface="Arial" charset="0"/>
            </a:endParaRPr>
          </a:p>
        </p:txBody>
      </p:sp>
      <p:sp>
        <p:nvSpPr>
          <p:cNvPr id="15" name="Cloud Callout 14"/>
          <p:cNvSpPr/>
          <p:nvPr/>
        </p:nvSpPr>
        <p:spPr bwMode="auto">
          <a:xfrm>
            <a:off x="2667000" y="5399961"/>
            <a:ext cx="2217330" cy="1686639"/>
          </a:xfrm>
          <a:prstGeom prst="cloudCallout">
            <a:avLst>
              <a:gd name="adj1" fmla="val -68132"/>
              <a:gd name="adj2" fmla="val -44065"/>
            </a:avLst>
          </a:prstGeom>
          <a:solidFill>
            <a:schemeClr val="accent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eaLnBrk="1" hangingPunct="1">
              <a:spcBef>
                <a:spcPct val="0"/>
              </a:spcBef>
              <a:buClrTx/>
              <a:buSzTx/>
              <a:buFontTx/>
              <a:buNone/>
            </a:pPr>
            <a:r>
              <a:rPr lang="en-US" sz="2400" dirty="0">
                <a:latin typeface="Rockwell Condensed" panose="02060603050405020104" pitchFamily="18" charset="0"/>
                <a:cs typeface="Arial" charset="0"/>
              </a:rPr>
              <a:t>Not from 500 examples you can’t … </a:t>
            </a:r>
          </a:p>
        </p:txBody>
      </p:sp>
      <p:sp>
        <p:nvSpPr>
          <p:cNvPr id="21" name="Oval Callout 20"/>
          <p:cNvSpPr/>
          <p:nvPr/>
        </p:nvSpPr>
        <p:spPr bwMode="auto">
          <a:xfrm>
            <a:off x="0" y="1676400"/>
            <a:ext cx="3429000" cy="2769870"/>
          </a:xfrm>
          <a:prstGeom prst="wedgeEllipseCallout">
            <a:avLst>
              <a:gd name="adj1" fmla="val 3347"/>
              <a:gd name="adj2" fmla="val 72910"/>
            </a:avLst>
          </a:prstGeom>
          <a:solidFill>
            <a:schemeClr val="accent1"/>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dirty="0">
                <a:latin typeface="Rockwell Condensed" panose="02060603050405020104" pitchFamily="18" charset="0"/>
                <a:cs typeface="Arial" charset="0"/>
              </a:rPr>
              <a:t>Heck, I can look at context too.  I just need more states.</a:t>
            </a:r>
            <a:endParaRPr kumimoji="0" lang="en-US" sz="3200" b="0" i="0" u="none" strike="noStrike" cap="none" normalizeH="0" baseline="0" dirty="0">
              <a:ln>
                <a:noFill/>
              </a:ln>
              <a:solidFill>
                <a:schemeClr val="tx1"/>
              </a:solidFill>
              <a:effectLst/>
              <a:latin typeface="Comic Sans MS" pitchFamily="1" charset="0"/>
              <a:cs typeface="Arial" charset="0"/>
            </a:endParaRPr>
          </a:p>
        </p:txBody>
      </p:sp>
      <p:sp>
        <p:nvSpPr>
          <p:cNvPr id="22" name="Oval Callout 21"/>
          <p:cNvSpPr/>
          <p:nvPr/>
        </p:nvSpPr>
        <p:spPr bwMode="auto">
          <a:xfrm>
            <a:off x="5943600" y="4800600"/>
            <a:ext cx="3200400" cy="2077403"/>
          </a:xfrm>
          <a:prstGeom prst="wedgeEllipseCallout">
            <a:avLst>
              <a:gd name="adj1" fmla="val -63608"/>
              <a:gd name="adj2" fmla="val -14095"/>
            </a:avLst>
          </a:prstGeom>
          <a:solidFill>
            <a:srgbClr val="73C764">
              <a:alpha val="50196"/>
            </a:srgbClr>
          </a:solidFill>
          <a:ln w="38100" cap="flat" cmpd="sng" algn="ctr">
            <a:solidFill>
              <a:schemeClr val="tx1"/>
            </a:solidFill>
            <a:prstDash val="dashDot"/>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a:latin typeface="Jokerman" panose="04090605060D06020702" pitchFamily="82" charset="0"/>
                <a:cs typeface="Arial" charset="0"/>
              </a:rPr>
              <a:t>But you cannot </a:t>
            </a:r>
            <a:r>
              <a:rPr lang="en-US" sz="2400" u="sng" dirty="0">
                <a:latin typeface="Jokerman" panose="04090605060D06020702" pitchFamily="82" charset="0"/>
                <a:cs typeface="Arial" charset="0"/>
              </a:rPr>
              <a:t>learn</a:t>
            </a:r>
            <a:r>
              <a:rPr lang="en-US" sz="2400" dirty="0">
                <a:latin typeface="Jokerman" panose="04090605060D06020702" pitchFamily="82" charset="0"/>
                <a:cs typeface="Arial" charset="0"/>
              </a:rPr>
              <a:t> what context to look at   :-P</a:t>
            </a:r>
            <a:endParaRPr kumimoji="0" lang="en-US" sz="2400" b="0" i="0" u="none" strike="noStrike" cap="none" normalizeH="0" baseline="0" dirty="0">
              <a:ln>
                <a:noFill/>
              </a:ln>
              <a:solidFill>
                <a:schemeClr val="tx1"/>
              </a:solidFill>
              <a:effectLst/>
              <a:latin typeface="Jokerman" panose="04090605060D06020702" pitchFamily="82" charset="0"/>
              <a:cs typeface="Arial" charset="0"/>
            </a:endParaRPr>
          </a:p>
        </p:txBody>
      </p:sp>
    </p:spTree>
    <p:extLst>
      <p:ext uri="{BB962C8B-B14F-4D97-AF65-F5344CB8AC3E}">
        <p14:creationId xmlns:p14="http://schemas.microsoft.com/office/powerpoint/2010/main" val="254759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7" dur="500"/>
                                        <p:tgtEl>
                                          <p:spTgt spid="4">
                                            <p:graphicEl>
                                              <a:chart seriesIdx="-3" categoryIdx="-3" bldStep="gridLegend"/>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15" dur="500"/>
                                        <p:tgtEl>
                                          <p:spTgt spid="4">
                                            <p:graphicEl>
                                              <a:chart seriesIdx="0" categoryIdx="-4" bldStep="series"/>
                                            </p:graphicEl>
                                          </p:spTgt>
                                        </p:tgtEl>
                                      </p:cBhvr>
                                    </p:animEffect>
                                  </p:childTnLst>
                                </p:cTn>
                              </p:par>
                              <p:par>
                                <p:cTn id="16" presetID="22" presetClass="exit" presetSubtype="8" fill="hold" grpId="0" nodeType="withEffect">
                                  <p:stCondLst>
                                    <p:cond delay="0"/>
                                  </p:stCondLst>
                                  <p:childTnLst>
                                    <p:animEffect transition="out" filter="wipe(left)">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wipe(left)">
                                      <p:cBhvr>
                                        <p:cTn id="25" dur="500"/>
                                        <p:tgtEl>
                                          <p:spTgt spid="4">
                                            <p:graphicEl>
                                              <a:chart seriesIdx="2" categoryIdx="-4" bldStep="series"/>
                                            </p:graphicEl>
                                          </p:spTgt>
                                        </p:tgtEl>
                                      </p:cBhvr>
                                    </p:animEffect>
                                  </p:childTnLst>
                                </p:cTn>
                              </p:par>
                              <p:par>
                                <p:cTn id="26" presetID="22" presetClass="exit" presetSubtype="8" fill="hold" grpId="0" nodeType="withEffect">
                                  <p:stCondLst>
                                    <p:cond delay="0"/>
                                  </p:stCondLst>
                                  <p:childTnLst>
                                    <p:animEffect transition="out" filter="wipe(lef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ppt_h/2"/>
                                          </p:val>
                                        </p:tav>
                                        <p:tav tm="100000">
                                          <p:val>
                                            <p:strVal val="#ppt_y"/>
                                          </p:val>
                                        </p:tav>
                                      </p:tavLst>
                                    </p:anim>
                                    <p:anim calcmode="lin" valueType="num">
                                      <p:cBhvr>
                                        <p:cTn id="37" dur="500" fill="hold"/>
                                        <p:tgtEl>
                                          <p:spTgt spid="14"/>
                                        </p:tgtEl>
                                        <p:attrNameLst>
                                          <p:attrName>ppt_w</p:attrName>
                                        </p:attrNameLst>
                                      </p:cBhvr>
                                      <p:tavLst>
                                        <p:tav tm="0">
                                          <p:val>
                                            <p:strVal val="#ppt_w"/>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1" nodeType="clickEffect">
                                  <p:stCondLst>
                                    <p:cond delay="0"/>
                                  </p:stCondLst>
                                  <p:childTnLst>
                                    <p:set>
                                      <p:cBhvr>
                                        <p:cTn id="42" dur="1" fill="hold">
                                          <p:stCondLst>
                                            <p:cond delay="0"/>
                                          </p:stCondLst>
                                        </p:cTn>
                                        <p:tgtEl>
                                          <p:spTgt spid="4">
                                            <p:graphicEl>
                                              <a:chart seriesIdx="3" categoryIdx="-4" bldStep="series"/>
                                            </p:graphicEl>
                                          </p:spTgt>
                                        </p:tgtEl>
                                        <p:attrNameLst>
                                          <p:attrName>style.visibility</p:attrName>
                                        </p:attrNameLst>
                                      </p:cBhvr>
                                      <p:to>
                                        <p:strVal val="visible"/>
                                      </p:to>
                                    </p:set>
                                    <p:animEffect transition="in" filter="wipe(left)">
                                      <p:cBhvr>
                                        <p:cTn id="43" dur="500"/>
                                        <p:tgtEl>
                                          <p:spTgt spid="4">
                                            <p:graphicEl>
                                              <a:chart seriesIdx="3" categoryIdx="-4" bldStep="series"/>
                                            </p:graphicEl>
                                          </p:spTgt>
                                        </p:tgtEl>
                                      </p:cBhvr>
                                    </p:animEffect>
                                  </p:childTnLst>
                                </p:cTn>
                              </p:par>
                              <p:par>
                                <p:cTn id="44" presetID="22" presetClass="exit" presetSubtype="8" fill="hold" grpId="0" nodeType="withEffect">
                                  <p:stCondLst>
                                    <p:cond delay="0"/>
                                  </p:stCondLst>
                                  <p:childTnLst>
                                    <p:animEffect transition="out" filter="wipe(left)">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ppt_x</p:attrName>
                                        </p:attrNameLst>
                                      </p:cBhvr>
                                      <p:tavLst>
                                        <p:tav tm="0">
                                          <p:val>
                                            <p:strVal val="#ppt_x"/>
                                          </p:val>
                                        </p:tav>
                                        <p:tav tm="100000">
                                          <p:val>
                                            <p:strVal val="#ppt_x"/>
                                          </p:val>
                                        </p:tav>
                                      </p:tavLst>
                                    </p:anim>
                                    <p:anim calcmode="lin" valueType="num">
                                      <p:cBhvr>
                                        <p:cTn id="52" dur="500" fill="hold"/>
                                        <p:tgtEl>
                                          <p:spTgt spid="16"/>
                                        </p:tgtEl>
                                        <p:attrNameLst>
                                          <p:attrName>ppt_y</p:attrName>
                                        </p:attrNameLst>
                                      </p:cBhvr>
                                      <p:tavLst>
                                        <p:tav tm="0">
                                          <p:val>
                                            <p:strVal val="#ppt_y+#ppt_h/2"/>
                                          </p:val>
                                        </p:tav>
                                        <p:tav tm="100000">
                                          <p:val>
                                            <p:strVal val="#ppt_y"/>
                                          </p:val>
                                        </p:tav>
                                      </p:tavLst>
                                    </p:anim>
                                    <p:anim calcmode="lin" valueType="num">
                                      <p:cBhvr>
                                        <p:cTn id="53" dur="500" fill="hold"/>
                                        <p:tgtEl>
                                          <p:spTgt spid="16"/>
                                        </p:tgtEl>
                                        <p:attrNameLst>
                                          <p:attrName>ppt_w</p:attrName>
                                        </p:attrNameLst>
                                      </p:cBhvr>
                                      <p:tavLst>
                                        <p:tav tm="0">
                                          <p:val>
                                            <p:strVal val="#ppt_w"/>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7" presetClass="entr" presetSubtype="4"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ppt_x</p:attrName>
                                        </p:attrNameLst>
                                      </p:cBhvr>
                                      <p:tavLst>
                                        <p:tav tm="0">
                                          <p:val>
                                            <p:strVal val="#ppt_x"/>
                                          </p:val>
                                        </p:tav>
                                        <p:tav tm="100000">
                                          <p:val>
                                            <p:strVal val="#ppt_x"/>
                                          </p:val>
                                        </p:tav>
                                      </p:tavLst>
                                    </p:anim>
                                    <p:anim calcmode="lin" valueType="num">
                                      <p:cBhvr>
                                        <p:cTn id="62" dur="500" fill="hold"/>
                                        <p:tgtEl>
                                          <p:spTgt spid="17"/>
                                        </p:tgtEl>
                                        <p:attrNameLst>
                                          <p:attrName>ppt_y</p:attrName>
                                        </p:attrNameLst>
                                      </p:cBhvr>
                                      <p:tavLst>
                                        <p:tav tm="0">
                                          <p:val>
                                            <p:strVal val="#ppt_y+#ppt_h/2"/>
                                          </p:val>
                                        </p:tav>
                                        <p:tav tm="100000">
                                          <p:val>
                                            <p:strVal val="#ppt_y"/>
                                          </p:val>
                                        </p:tav>
                                      </p:tavLst>
                                    </p:anim>
                                    <p:anim calcmode="lin" valueType="num">
                                      <p:cBhvr>
                                        <p:cTn id="63" dur="500" fill="hold"/>
                                        <p:tgtEl>
                                          <p:spTgt spid="17"/>
                                        </p:tgtEl>
                                        <p:attrNameLst>
                                          <p:attrName>ppt_w</p:attrName>
                                        </p:attrNameLst>
                                      </p:cBhvr>
                                      <p:tavLst>
                                        <p:tav tm="0">
                                          <p:val>
                                            <p:strVal val="#ppt_w"/>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8"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fill="hold"/>
                                        <p:tgtEl>
                                          <p:spTgt spid="18"/>
                                        </p:tgtEl>
                                        <p:attrNameLst>
                                          <p:attrName>ppt_x</p:attrName>
                                        </p:attrNameLst>
                                      </p:cBhvr>
                                      <p:tavLst>
                                        <p:tav tm="0">
                                          <p:val>
                                            <p:strVal val="#ppt_x-#ppt_w/2"/>
                                          </p:val>
                                        </p:tav>
                                        <p:tav tm="100000">
                                          <p:val>
                                            <p:strVal val="#ppt_x"/>
                                          </p:val>
                                        </p:tav>
                                      </p:tavLst>
                                    </p:anim>
                                    <p:anim calcmode="lin" valueType="num">
                                      <p:cBhvr>
                                        <p:cTn id="70" dur="500" fill="hold"/>
                                        <p:tgtEl>
                                          <p:spTgt spid="18"/>
                                        </p:tgtEl>
                                        <p:attrNameLst>
                                          <p:attrName>ppt_y</p:attrName>
                                        </p:attrNameLst>
                                      </p:cBhvr>
                                      <p:tavLst>
                                        <p:tav tm="0">
                                          <p:val>
                                            <p:strVal val="#ppt_y"/>
                                          </p:val>
                                        </p:tav>
                                        <p:tav tm="100000">
                                          <p:val>
                                            <p:strVal val="#ppt_y"/>
                                          </p:val>
                                        </p:tav>
                                      </p:tavLst>
                                    </p:anim>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ppt_x</p:attrName>
                                        </p:attrNameLst>
                                      </p:cBhvr>
                                      <p:tavLst>
                                        <p:tav tm="0">
                                          <p:val>
                                            <p:strVal val="#ppt_x-#ppt_w/2"/>
                                          </p:val>
                                        </p:tav>
                                        <p:tav tm="100000">
                                          <p:val>
                                            <p:strVal val="#ppt_x"/>
                                          </p:val>
                                        </p:tav>
                                      </p:tavLst>
                                    </p:anim>
                                    <p:anim calcmode="lin" valueType="num">
                                      <p:cBhvr>
                                        <p:cTn id="78" dur="500" fill="hold"/>
                                        <p:tgtEl>
                                          <p:spTgt spid="15"/>
                                        </p:tgtEl>
                                        <p:attrNameLst>
                                          <p:attrName>ppt_y</p:attrName>
                                        </p:attrNameLst>
                                      </p:cBhvr>
                                      <p:tavLst>
                                        <p:tav tm="0">
                                          <p:val>
                                            <p:strVal val="#ppt_y"/>
                                          </p:val>
                                        </p:tav>
                                        <p:tav tm="100000">
                                          <p:val>
                                            <p:strVal val="#ppt_y"/>
                                          </p:val>
                                        </p:tav>
                                      </p:tavLst>
                                    </p:anim>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7"/>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p:cTn id="95" dur="500" fill="hold"/>
                                        <p:tgtEl>
                                          <p:spTgt spid="21"/>
                                        </p:tgtEl>
                                        <p:attrNameLst>
                                          <p:attrName>ppt_x</p:attrName>
                                        </p:attrNameLst>
                                      </p:cBhvr>
                                      <p:tavLst>
                                        <p:tav tm="0">
                                          <p:val>
                                            <p:strVal val="#ppt_x"/>
                                          </p:val>
                                        </p:tav>
                                        <p:tav tm="100000">
                                          <p:val>
                                            <p:strVal val="#ppt_x"/>
                                          </p:val>
                                        </p:tav>
                                      </p:tavLst>
                                    </p:anim>
                                    <p:anim calcmode="lin" valueType="num">
                                      <p:cBhvr>
                                        <p:cTn id="96" dur="500" fill="hold"/>
                                        <p:tgtEl>
                                          <p:spTgt spid="21"/>
                                        </p:tgtEl>
                                        <p:attrNameLst>
                                          <p:attrName>ppt_y</p:attrName>
                                        </p:attrNameLst>
                                      </p:cBhvr>
                                      <p:tavLst>
                                        <p:tav tm="0">
                                          <p:val>
                                            <p:strVal val="#ppt_y+#ppt_h/2"/>
                                          </p:val>
                                        </p:tav>
                                        <p:tav tm="100000">
                                          <p:val>
                                            <p:strVal val="#ppt_y"/>
                                          </p:val>
                                        </p:tav>
                                      </p:tavLst>
                                    </p:anim>
                                    <p:anim calcmode="lin" valueType="num">
                                      <p:cBhvr>
                                        <p:cTn id="97" dur="500" fill="hold"/>
                                        <p:tgtEl>
                                          <p:spTgt spid="21"/>
                                        </p:tgtEl>
                                        <p:attrNameLst>
                                          <p:attrName>ppt_w</p:attrName>
                                        </p:attrNameLst>
                                      </p:cBhvr>
                                      <p:tavLst>
                                        <p:tav tm="0">
                                          <p:val>
                                            <p:strVal val="#ppt_w"/>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2" nodeType="clickEffect">
                                  <p:stCondLst>
                                    <p:cond delay="0"/>
                                  </p:stCondLst>
                                  <p:childTnLst>
                                    <p:set>
                                      <p:cBhvr>
                                        <p:cTn id="102"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103" dur="500"/>
                                        <p:tgtEl>
                                          <p:spTgt spid="4">
                                            <p:graphicEl>
                                              <a:chart seriesIdx="1" categoryIdx="-4" bldStep="series"/>
                                            </p:graphicEl>
                                          </p:spTgt>
                                        </p:tgtEl>
                                      </p:cBhvr>
                                    </p:animEffect>
                                  </p:childTnLst>
                                </p:cTn>
                              </p:par>
                              <p:par>
                                <p:cTn id="104" presetID="22" presetClass="exit" presetSubtype="8" fill="hold" grpId="0" nodeType="withEffect">
                                  <p:stCondLst>
                                    <p:cond delay="0"/>
                                  </p:stCondLst>
                                  <p:childTnLst>
                                    <p:animEffect transition="out" filter="wipe(left)">
                                      <p:cBhvr>
                                        <p:cTn id="105" dur="500"/>
                                        <p:tgtEl>
                                          <p:spTgt spid="5"/>
                                        </p:tgtEl>
                                      </p:cBhvr>
                                    </p:animEffect>
                                    <p:set>
                                      <p:cBhvr>
                                        <p:cTn id="106" dur="1" fill="hold">
                                          <p:stCondLst>
                                            <p:cond delay="499"/>
                                          </p:stCondLst>
                                        </p:cTn>
                                        <p:tgtEl>
                                          <p:spTgt spid="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childTnLst>
                                    <p:set>
                                      <p:cBhvr>
                                        <p:cTn id="110" dur="1" fill="hold">
                                          <p:stCondLst>
                                            <p:cond delay="0"/>
                                          </p:stCondLst>
                                        </p:cTn>
                                        <p:tgtEl>
                                          <p:spTgt spid="22"/>
                                        </p:tgtEl>
                                        <p:attrNameLst>
                                          <p:attrName>style.visibility</p:attrName>
                                        </p:attrNameLst>
                                      </p:cBhvr>
                                      <p:to>
                                        <p:strVal val="visible"/>
                                      </p:to>
                                    </p:set>
                                    <p:anim calcmode="lin" valueType="num">
                                      <p:cBhvr>
                                        <p:cTn id="111" dur="500" fill="hold"/>
                                        <p:tgtEl>
                                          <p:spTgt spid="22"/>
                                        </p:tgtEl>
                                        <p:attrNameLst>
                                          <p:attrName>ppt_x</p:attrName>
                                        </p:attrNameLst>
                                      </p:cBhvr>
                                      <p:tavLst>
                                        <p:tav tm="0">
                                          <p:val>
                                            <p:strVal val="#ppt_x-#ppt_w/2"/>
                                          </p:val>
                                        </p:tav>
                                        <p:tav tm="100000">
                                          <p:val>
                                            <p:strVal val="#ppt_x"/>
                                          </p:val>
                                        </p:tav>
                                      </p:tavLst>
                                    </p:anim>
                                    <p:anim calcmode="lin" valueType="num">
                                      <p:cBhvr>
                                        <p:cTn id="112" dur="500" fill="hold"/>
                                        <p:tgtEl>
                                          <p:spTgt spid="22"/>
                                        </p:tgtEl>
                                        <p:attrNameLst>
                                          <p:attrName>ppt_y</p:attrName>
                                        </p:attrNameLst>
                                      </p:cBhvr>
                                      <p:tavLst>
                                        <p:tav tm="0">
                                          <p:val>
                                            <p:strVal val="#ppt_y"/>
                                          </p:val>
                                        </p:tav>
                                        <p:tav tm="100000">
                                          <p:val>
                                            <p:strVal val="#ppt_y"/>
                                          </p:val>
                                        </p:tav>
                                      </p:tavLst>
                                    </p:anim>
                                    <p:anim calcmode="lin" valueType="num">
                                      <p:cBhvr>
                                        <p:cTn id="113" dur="500" fill="hold"/>
                                        <p:tgtEl>
                                          <p:spTgt spid="22"/>
                                        </p:tgtEl>
                                        <p:attrNameLst>
                                          <p:attrName>ppt_w</p:attrName>
                                        </p:attrNameLst>
                                      </p:cBhvr>
                                      <p:tavLst>
                                        <p:tav tm="0">
                                          <p:val>
                                            <p:fltVal val="0"/>
                                          </p:val>
                                        </p:tav>
                                        <p:tav tm="100000">
                                          <p:val>
                                            <p:strVal val="#ppt_w"/>
                                          </p:val>
                                        </p:tav>
                                      </p:tavLst>
                                    </p:anim>
                                    <p:anim calcmode="lin" valueType="num">
                                      <p:cBhvr>
                                        <p:cTn id="114"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2" nodeType="clickEffect">
                                  <p:stCondLst>
                                    <p:cond delay="0"/>
                                  </p:stCondLst>
                                  <p:childTnLst>
                                    <p:set>
                                      <p:cBhvr>
                                        <p:cTn id="118" dur="1" fill="hold">
                                          <p:stCondLst>
                                            <p:cond delay="0"/>
                                          </p:stCondLst>
                                        </p:cTn>
                                        <p:tgtEl>
                                          <p:spTgt spid="4">
                                            <p:graphicEl>
                                              <a:chart seriesIdx="4" categoryIdx="-4" bldStep="series"/>
                                            </p:graphicEl>
                                          </p:spTgt>
                                        </p:tgtEl>
                                        <p:attrNameLst>
                                          <p:attrName>style.visibility</p:attrName>
                                        </p:attrNameLst>
                                      </p:cBhvr>
                                      <p:to>
                                        <p:strVal val="visible"/>
                                      </p:to>
                                    </p:set>
                                    <p:animEffect transition="in" filter="wipe(left)">
                                      <p:cBhvr>
                                        <p:cTn id="119" dur="500"/>
                                        <p:tgtEl>
                                          <p:spTgt spid="4">
                                            <p:graphicEl>
                                              <a:chart seriesIdx="4" categoryIdx="-4" bldStep="series"/>
                                            </p:graphicEl>
                                          </p:spTgt>
                                        </p:tgtEl>
                                      </p:cBhvr>
                                    </p:animEffect>
                                  </p:childTnLst>
                                </p:cTn>
                              </p:par>
                              <p:par>
                                <p:cTn id="120" presetID="22" presetClass="exit" presetSubtype="8" fill="hold" grpId="0" nodeType="withEffect">
                                  <p:stCondLst>
                                    <p:cond delay="0"/>
                                  </p:stCondLst>
                                  <p:childTnLst>
                                    <p:animEffect transition="out" filter="wipe(left)">
                                      <p:cBhvr>
                                        <p:cTn id="121" dur="500"/>
                                        <p:tgtEl>
                                          <p:spTgt spid="9"/>
                                        </p:tgtEl>
                                      </p:cBhvr>
                                    </p:animEffect>
                                    <p:set>
                                      <p:cBhvr>
                                        <p:cTn id="1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Graphic spid="4" grpId="1" uiExpand="1">
        <p:bldSub>
          <a:bldChart bld="series"/>
        </p:bldSub>
      </p:bldGraphic>
      <p:bldGraphic spid="4" grpId="2" uiExpand="1">
        <p:bldSub>
          <a:bldChart bld="series"/>
        </p:bldSub>
      </p:bldGraphic>
      <p:bldP spid="8" grpId="0" animBg="1"/>
      <p:bldP spid="5" grpId="0" animBg="1"/>
      <p:bldP spid="9" grpId="0" animBg="1"/>
      <p:bldP spid="10" grpId="0" animBg="1"/>
      <p:bldP spid="11" grpId="0" animBg="1"/>
      <p:bldP spid="13" grpId="0"/>
      <p:bldP spid="14" grpId="0" animBg="1"/>
      <p:bldP spid="14" grpId="1" animBg="1"/>
      <p:bldP spid="16" grpId="0" animBg="1"/>
      <p:bldP spid="16" grpId="1" animBg="1"/>
      <p:bldP spid="17" grpId="0" animBg="1"/>
      <p:bldP spid="17" grpId="1" animBg="1"/>
      <p:bldP spid="18" grpId="0" animBg="1"/>
      <p:bldP spid="18" grpId="1" animBg="1"/>
      <p:bldP spid="15" grpId="0" animBg="1"/>
      <p:bldP spid="15" grpId="1" animBg="1"/>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0864"/>
          <a:stretch/>
        </p:blipFill>
        <p:spPr>
          <a:xfrm>
            <a:off x="7693403" y="0"/>
            <a:ext cx="1442977" cy="199991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80" y="3427631"/>
            <a:ext cx="2667000" cy="1943100"/>
          </a:xfrm>
          <a:prstGeom prst="rect">
            <a:avLst/>
          </a:prstGeom>
        </p:spPr>
      </p:pic>
      <p:sp>
        <p:nvSpPr>
          <p:cNvPr id="5" name="Rectangle 4"/>
          <p:cNvSpPr/>
          <p:nvPr/>
        </p:nvSpPr>
        <p:spPr>
          <a:xfrm>
            <a:off x="441780" y="2743200"/>
            <a:ext cx="3977820" cy="646331"/>
          </a:xfrm>
          <a:prstGeom prst="rect">
            <a:avLst/>
          </a:prstGeom>
        </p:spPr>
        <p:txBody>
          <a:bodyPr wrap="none">
            <a:spAutoFit/>
          </a:bodyPr>
          <a:lstStyle/>
          <a:p>
            <a:pPr lvl="0">
              <a:buClr>
                <a:srgbClr val="CC9900"/>
              </a:buClr>
            </a:pPr>
            <a:r>
              <a:rPr lang="en-US" sz="3600" dirty="0">
                <a:solidFill>
                  <a:srgbClr val="000000"/>
                </a:solidFill>
                <a:latin typeface="Rockwell Extra Bold" panose="02060903040505020403" pitchFamily="18" charset="0"/>
              </a:rPr>
              <a:t>The Cowboys:</a:t>
            </a:r>
          </a:p>
        </p:txBody>
      </p:sp>
      <p:sp>
        <p:nvSpPr>
          <p:cNvPr id="30" name="Rectangle 29"/>
          <p:cNvSpPr/>
          <p:nvPr/>
        </p:nvSpPr>
        <p:spPr>
          <a:xfrm>
            <a:off x="441780" y="5446931"/>
            <a:ext cx="3680752" cy="646331"/>
          </a:xfrm>
          <a:prstGeom prst="rect">
            <a:avLst/>
          </a:prstGeom>
        </p:spPr>
        <p:txBody>
          <a:bodyPr wrap="none">
            <a:spAutoFit/>
          </a:bodyPr>
          <a:lstStyle/>
          <a:p>
            <a:r>
              <a:rPr lang="en-US" sz="3600" dirty="0">
                <a:latin typeface="Rockwell Condensed" panose="02060603050405020104" pitchFamily="18" charset="0"/>
              </a:rPr>
              <a:t>Finite-state transducers</a:t>
            </a:r>
          </a:p>
        </p:txBody>
      </p:sp>
      <p:sp>
        <p:nvSpPr>
          <p:cNvPr id="32" name="Rectangle 31"/>
          <p:cNvSpPr/>
          <p:nvPr/>
        </p:nvSpPr>
        <p:spPr>
          <a:xfrm>
            <a:off x="1981200" y="533400"/>
            <a:ext cx="4362605" cy="646331"/>
          </a:xfrm>
          <a:prstGeom prst="rect">
            <a:avLst/>
          </a:prstGeom>
        </p:spPr>
        <p:txBody>
          <a:bodyPr wrap="none">
            <a:spAutoFit/>
          </a:bodyPr>
          <a:lstStyle/>
          <a:p>
            <a:r>
              <a:rPr lang="en-US" sz="3600" dirty="0">
                <a:latin typeface="Rockwell Condensed" panose="02060603050405020104" pitchFamily="18" charset="0"/>
              </a:rPr>
              <a:t>string-to-string transduction</a:t>
            </a:r>
          </a:p>
        </p:txBody>
      </p:sp>
      <p:grpSp>
        <p:nvGrpSpPr>
          <p:cNvPr id="33" name="Group 32"/>
          <p:cNvGrpSpPr/>
          <p:nvPr/>
        </p:nvGrpSpPr>
        <p:grpSpPr>
          <a:xfrm>
            <a:off x="2133600" y="76200"/>
            <a:ext cx="4044942" cy="2628761"/>
            <a:chOff x="2133600" y="76200"/>
            <a:chExt cx="4044942" cy="2628761"/>
          </a:xfrm>
        </p:grpSpPr>
        <p:sp>
          <p:nvSpPr>
            <p:cNvPr id="34" name="Rectangle 33"/>
            <p:cNvSpPr/>
            <p:nvPr/>
          </p:nvSpPr>
          <p:spPr>
            <a:xfrm>
              <a:off x="2439603" y="76200"/>
              <a:ext cx="3474028" cy="646331"/>
            </a:xfrm>
            <a:prstGeom prst="rect">
              <a:avLst/>
            </a:prstGeom>
          </p:spPr>
          <p:txBody>
            <a:bodyPr wrap="none">
              <a:spAutoFit/>
            </a:bodyPr>
            <a:lstStyle/>
            <a:p>
              <a:r>
                <a:rPr lang="en-US" sz="3600" dirty="0">
                  <a:latin typeface="Rockwell Extra Bold" panose="02060903040505020403" pitchFamily="18" charset="0"/>
                </a:rPr>
                <a:t>The Setting:</a:t>
              </a:r>
            </a:p>
          </p:txBody>
        </p:sp>
        <p:pic>
          <p:nvPicPr>
            <p:cNvPr id="35" name="Picture 2" descr="https://images-na.ssl-images-amazon.com/images/I/711d6P8lxEL._SL1500_.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914400"/>
              <a:ext cx="4044942" cy="17905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220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0864"/>
          <a:stretch/>
        </p:blipFill>
        <p:spPr>
          <a:xfrm>
            <a:off x="7693403" y="0"/>
            <a:ext cx="1442977" cy="199991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80" y="3427631"/>
            <a:ext cx="2667000" cy="1943100"/>
          </a:xfrm>
          <a:prstGeom prst="rect">
            <a:avLst/>
          </a:prstGeom>
        </p:spPr>
      </p:pic>
      <p:sp>
        <p:nvSpPr>
          <p:cNvPr id="5" name="Rectangle 4"/>
          <p:cNvSpPr/>
          <p:nvPr/>
        </p:nvSpPr>
        <p:spPr>
          <a:xfrm>
            <a:off x="441780" y="2743200"/>
            <a:ext cx="3977820" cy="646331"/>
          </a:xfrm>
          <a:prstGeom prst="rect">
            <a:avLst/>
          </a:prstGeom>
        </p:spPr>
        <p:txBody>
          <a:bodyPr wrap="none">
            <a:spAutoFit/>
          </a:bodyPr>
          <a:lstStyle/>
          <a:p>
            <a:pPr lvl="0">
              <a:buClr>
                <a:srgbClr val="CC9900"/>
              </a:buClr>
            </a:pPr>
            <a:r>
              <a:rPr lang="en-US" sz="3600" dirty="0">
                <a:solidFill>
                  <a:srgbClr val="000000"/>
                </a:solidFill>
                <a:latin typeface="Rockwell Extra Bold" panose="02060903040505020403" pitchFamily="18" charset="0"/>
              </a:rPr>
              <a:t>The Cowboys:</a:t>
            </a:r>
          </a:p>
        </p:txBody>
      </p:sp>
      <p:sp>
        <p:nvSpPr>
          <p:cNvPr id="30" name="Rectangle 29"/>
          <p:cNvSpPr/>
          <p:nvPr/>
        </p:nvSpPr>
        <p:spPr>
          <a:xfrm>
            <a:off x="441780" y="5446931"/>
            <a:ext cx="3680752" cy="646331"/>
          </a:xfrm>
          <a:prstGeom prst="rect">
            <a:avLst/>
          </a:prstGeom>
        </p:spPr>
        <p:txBody>
          <a:bodyPr wrap="none">
            <a:spAutoFit/>
          </a:bodyPr>
          <a:lstStyle/>
          <a:p>
            <a:r>
              <a:rPr lang="en-US" sz="3600" dirty="0">
                <a:latin typeface="Rockwell Condensed" panose="02060603050405020104" pitchFamily="18" charset="0"/>
              </a:rPr>
              <a:t>Finite-state transducers</a:t>
            </a:r>
          </a:p>
        </p:txBody>
      </p:sp>
      <p:sp>
        <p:nvSpPr>
          <p:cNvPr id="11" name="Rectangle 10"/>
          <p:cNvSpPr/>
          <p:nvPr/>
        </p:nvSpPr>
        <p:spPr>
          <a:xfrm>
            <a:off x="5638800" y="2743200"/>
            <a:ext cx="2548839" cy="769441"/>
          </a:xfrm>
          <a:prstGeom prst="rect">
            <a:avLst/>
          </a:prstGeom>
        </p:spPr>
        <p:txBody>
          <a:bodyPr wrap="none">
            <a:spAutoFit/>
          </a:bodyPr>
          <a:lstStyle/>
          <a:p>
            <a:pPr lvl="0">
              <a:buClr>
                <a:srgbClr val="CC9900"/>
              </a:buClr>
            </a:pPr>
            <a:r>
              <a:rPr lang="en-US" sz="4400" b="1" dirty="0">
                <a:solidFill>
                  <a:srgbClr val="000000"/>
                </a:solidFill>
                <a:latin typeface="Curlz MT" panose="04040404050702020202" pitchFamily="82" charset="0"/>
              </a:rPr>
              <a:t>The Aliens:</a:t>
            </a:r>
          </a:p>
        </p:txBody>
      </p:sp>
      <p:sp>
        <p:nvSpPr>
          <p:cNvPr id="12" name="Rectangle 11"/>
          <p:cNvSpPr/>
          <p:nvPr/>
        </p:nvSpPr>
        <p:spPr>
          <a:xfrm>
            <a:off x="4767008" y="5446931"/>
            <a:ext cx="4479111" cy="1077218"/>
          </a:xfrm>
          <a:prstGeom prst="rect">
            <a:avLst/>
          </a:prstGeom>
        </p:spPr>
        <p:txBody>
          <a:bodyPr wrap="none">
            <a:spAutoFit/>
          </a:bodyPr>
          <a:lstStyle/>
          <a:p>
            <a:r>
              <a:rPr lang="en-US" sz="3200" dirty="0">
                <a:latin typeface="AR HERMANN" panose="02000000000000000000" pitchFamily="2" charset="0"/>
              </a:rPr>
              <a:t>seq2seq models</a:t>
            </a:r>
            <a:br>
              <a:rPr lang="en-US" sz="3200" dirty="0">
                <a:latin typeface="AR HERMANN" panose="02000000000000000000" pitchFamily="2" charset="0"/>
              </a:rPr>
            </a:br>
            <a:r>
              <a:rPr lang="en-US" sz="3200" dirty="0">
                <a:latin typeface="AR HERMANN" panose="02000000000000000000" pitchFamily="2" charset="0"/>
              </a:rPr>
              <a:t>(recurrent neural nets)</a:t>
            </a:r>
          </a:p>
        </p:txBody>
      </p:sp>
      <p:pic>
        <p:nvPicPr>
          <p:cNvPr id="45058" name="Picture 2" descr="http://science-all.com/images/alien-clipart/alien-clipart-1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790" y="3657600"/>
            <a:ext cx="1265010" cy="173938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1981200" y="533400"/>
            <a:ext cx="4362605" cy="646331"/>
          </a:xfrm>
          <a:prstGeom prst="rect">
            <a:avLst/>
          </a:prstGeom>
        </p:spPr>
        <p:txBody>
          <a:bodyPr wrap="none">
            <a:spAutoFit/>
          </a:bodyPr>
          <a:lstStyle/>
          <a:p>
            <a:r>
              <a:rPr lang="en-US" sz="3600" dirty="0">
                <a:latin typeface="Rockwell Condensed" panose="02060603050405020104" pitchFamily="18" charset="0"/>
              </a:rPr>
              <a:t>string-to-string transduction</a:t>
            </a:r>
          </a:p>
        </p:txBody>
      </p:sp>
      <p:grpSp>
        <p:nvGrpSpPr>
          <p:cNvPr id="19" name="Group 18"/>
          <p:cNvGrpSpPr/>
          <p:nvPr/>
        </p:nvGrpSpPr>
        <p:grpSpPr>
          <a:xfrm>
            <a:off x="2133600" y="76200"/>
            <a:ext cx="4044942" cy="2628761"/>
            <a:chOff x="2133600" y="76200"/>
            <a:chExt cx="4044942" cy="2628761"/>
          </a:xfrm>
        </p:grpSpPr>
        <p:sp>
          <p:nvSpPr>
            <p:cNvPr id="20" name="Rectangle 19"/>
            <p:cNvSpPr/>
            <p:nvPr/>
          </p:nvSpPr>
          <p:spPr>
            <a:xfrm>
              <a:off x="2439603" y="76200"/>
              <a:ext cx="3474028" cy="646331"/>
            </a:xfrm>
            <a:prstGeom prst="rect">
              <a:avLst/>
            </a:prstGeom>
          </p:spPr>
          <p:txBody>
            <a:bodyPr wrap="none">
              <a:spAutoFit/>
            </a:bodyPr>
            <a:lstStyle/>
            <a:p>
              <a:r>
                <a:rPr lang="en-US" sz="3600" dirty="0">
                  <a:latin typeface="Rockwell Extra Bold" panose="02060903040505020403" pitchFamily="18" charset="0"/>
                </a:rPr>
                <a:t>The Setting:</a:t>
              </a:r>
            </a:p>
          </p:txBody>
        </p:sp>
        <p:pic>
          <p:nvPicPr>
            <p:cNvPr id="21" name="Picture 2" descr="https://images-na.ssl-images-amazon.com/images/I/711d6P8lxEL._SL1500_.jp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914400"/>
              <a:ext cx="4044942" cy="17905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6047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Review: Weighted FST</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199" y="1143000"/>
                <a:ext cx="8458201" cy="1715888"/>
              </a:xfrm>
            </p:spPr>
            <p:txBody>
              <a:bodyPr/>
              <a:lstStyle/>
              <a:p>
                <a:r>
                  <a:rPr lang="en-US" dirty="0"/>
                  <a:t>Latent monotonic alignment </a:t>
                </a:r>
                <a:r>
                  <a:rPr lang="el-GR"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π</a:t>
                </a:r>
                <a:endParaRPr lang="en-US"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endParaRPr>
              </a:p>
              <a:p>
                <a:pPr lvl="1"/>
                <a:r>
                  <a:rPr lang="en-US" dirty="0"/>
                  <a:t>Represented by path in a finite graph</a:t>
                </a:r>
              </a:p>
              <a:p>
                <a:endParaRPr lang="en-US" dirty="0"/>
              </a:p>
              <a:p>
                <a:endParaRPr lang="en-US" dirty="0"/>
              </a:p>
              <a:p>
                <a:endParaRPr lang="en-US" dirty="0"/>
              </a:p>
              <a:p>
                <a:endParaRPr lang="en-US" dirty="0"/>
              </a:p>
              <a:p>
                <a:endParaRPr lang="en-US" dirty="0"/>
              </a:p>
              <a:p>
                <a:endParaRPr lang="en-US" sz="2400" dirty="0"/>
              </a:p>
              <a:p>
                <a:r>
                  <a:rPr lang="en-US" dirty="0"/>
                  <a:t>p(</a:t>
                </a:r>
                <a:r>
                  <a:rPr lang="en-US" b="1" dirty="0">
                    <a:solidFill>
                      <a:srgbClr val="3399FF"/>
                    </a:solidFill>
                    <a:latin typeface="Tahoma" panose="020B0604030504040204" pitchFamily="34" charset="0"/>
                    <a:ea typeface="Tahoma" panose="020B0604030504040204" pitchFamily="34" charset="0"/>
                    <a:cs typeface="Tahoma" panose="020B0604030504040204" pitchFamily="34" charset="0"/>
                  </a:rPr>
                  <a:t>y</a:t>
                </a:r>
                <a:r>
                  <a:rPr lang="en-US" dirty="0"/>
                  <a:t> | </a:t>
                </a:r>
                <a:r>
                  <a:rPr kumimoji="1" lang="en-US" b="1" dirty="0">
                    <a:solidFill>
                      <a:srgbClr val="FF0000"/>
                    </a:solidFill>
                    <a:latin typeface="Tahoma" panose="020B0604030504040204" pitchFamily="34" charset="0"/>
                  </a:rPr>
                  <a:t>x</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𝑍</m:t>
                        </m:r>
                      </m:den>
                    </m:f>
                    <m:nary>
                      <m:naryPr>
                        <m:chr m:val="∑"/>
                        <m:limLoc m:val="subSup"/>
                        <m:supHide m:val="on"/>
                        <m:ctrlPr>
                          <a:rPr lang="en-US" i="1">
                            <a:latin typeface="Cambria Math" panose="02040503050406030204" pitchFamily="18" charset="0"/>
                          </a:rPr>
                        </m:ctrlPr>
                      </m:naryPr>
                      <m:sub>
                        <m:r>
                          <m:rPr>
                            <m:nor/>
                          </m:rPr>
                          <a:rPr lang="el-GR" b="1" baseline="-25000"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m:t>π</m:t>
                        </m:r>
                      </m:sub>
                      <m:sup/>
                      <m:e>
                        <m:r>
                          <m:rPr>
                            <m:nor/>
                          </m:rPr>
                          <a:rPr lang="en-US" dirty="0">
                            <a:latin typeface="Tahoma" panose="020B0604030504040204" pitchFamily="34" charset="0"/>
                            <a:ea typeface="Tahoma" panose="020B0604030504040204" pitchFamily="34" charset="0"/>
                            <a:cs typeface="Tahoma" panose="020B0604030504040204" pitchFamily="34" charset="0"/>
                          </a:rPr>
                          <m:t>w</m:t>
                        </m:r>
                        <m:r>
                          <m:rPr>
                            <m:nor/>
                          </m:rPr>
                          <a:rPr lang="en-US" dirty="0">
                            <a:latin typeface="Tahoma" panose="020B0604030504040204" pitchFamily="34" charset="0"/>
                            <a:ea typeface="Tahoma" panose="020B0604030504040204" pitchFamily="34" charset="0"/>
                            <a:cs typeface="Tahoma" panose="020B0604030504040204" pitchFamily="34" charset="0"/>
                          </a:rPr>
                          <m:t>(</m:t>
                        </m:r>
                        <m:r>
                          <m:rPr>
                            <m:nor/>
                          </m:rPr>
                          <a:rPr lang="en-US" b="1" dirty="0">
                            <a:solidFill>
                              <a:srgbClr val="3399FF"/>
                            </a:solidFill>
                            <a:latin typeface="Tahoma" panose="020B0604030504040204" pitchFamily="34" charset="0"/>
                            <a:ea typeface="Tahoma" panose="020B0604030504040204" pitchFamily="34" charset="0"/>
                            <a:cs typeface="Tahoma" panose="020B0604030504040204" pitchFamily="34" charset="0"/>
                          </a:rPr>
                          <m:t>y</m:t>
                        </m:r>
                        <m:r>
                          <m:rPr>
                            <m:nor/>
                          </m:rPr>
                          <a:rPr lang="en-US" dirty="0">
                            <a:latin typeface="Tahoma" panose="020B0604030504040204" pitchFamily="34" charset="0"/>
                            <a:ea typeface="Tahoma" panose="020B0604030504040204" pitchFamily="34" charset="0"/>
                            <a:cs typeface="Tahoma" panose="020B0604030504040204" pitchFamily="34" charset="0"/>
                          </a:rPr>
                          <m:t>, </m:t>
                        </m:r>
                        <m:r>
                          <m:rPr>
                            <m:nor/>
                          </m:rPr>
                          <a:rPr lang="el-GR"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m:t>π</m:t>
                        </m:r>
                        <m:r>
                          <m:rPr>
                            <m:nor/>
                          </m:rPr>
                          <a:rPr lang="en-US"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m:t> </m:t>
                        </m:r>
                        <m:r>
                          <m:rPr>
                            <m:nor/>
                          </m:rPr>
                          <a:rPr lang="en-US" dirty="0">
                            <a:latin typeface="Tahoma" panose="020B0604030504040204" pitchFamily="34" charset="0"/>
                            <a:ea typeface="Tahoma" panose="020B0604030504040204" pitchFamily="34" charset="0"/>
                            <a:cs typeface="Tahoma" panose="020B0604030504040204" pitchFamily="34" charset="0"/>
                          </a:rPr>
                          <m:t>| </m:t>
                        </m:r>
                        <m:r>
                          <m:rPr>
                            <m:nor/>
                          </m:rPr>
                          <a:rPr kumimoji="1" lang="en-US" b="1" dirty="0">
                            <a:solidFill>
                              <a:srgbClr val="FF0000"/>
                            </a:solidFill>
                            <a:latin typeface="Tahoma" panose="020B0604030504040204" pitchFamily="34" charset="0"/>
                          </a:rPr>
                          <m:t>x</m:t>
                        </m:r>
                        <m:r>
                          <m:rPr>
                            <m:nor/>
                          </m:rPr>
                          <a:rPr lang="en-US" dirty="0">
                            <a:latin typeface="Tahoma" panose="020B0604030504040204" pitchFamily="34" charset="0"/>
                            <a:ea typeface="Tahoma" panose="020B0604030504040204" pitchFamily="34" charset="0"/>
                            <a:cs typeface="Tahoma" panose="020B0604030504040204" pitchFamily="34" charset="0"/>
                          </a:rPr>
                          <m:t>)</m:t>
                        </m:r>
                      </m:e>
                    </m:nary>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a:t>= sum of </a:t>
                </a:r>
                <a14:m>
                  <m:oMath xmlns:m="http://schemas.openxmlformats.org/officeDocument/2006/math">
                    <m:r>
                      <m:rPr>
                        <m:nor/>
                      </m:rPr>
                      <a:rPr kumimoji="1" lang="en-US" b="1" dirty="0">
                        <a:solidFill>
                          <a:srgbClr val="FF0000"/>
                        </a:solidFill>
                        <a:latin typeface="Tahoma" panose="020B0604030504040204" pitchFamily="34" charset="0"/>
                      </a:rPr>
                      <m:t>x</m:t>
                    </m:r>
                  </m:oMath>
                </a14:m>
                <a:r>
                  <a:rPr lang="en-US" dirty="0"/>
                  <a:t>-to-</a:t>
                </a:r>
                <a14:m>
                  <m:oMath xmlns:m="http://schemas.openxmlformats.org/officeDocument/2006/math">
                    <m:r>
                      <m:rPr>
                        <m:nor/>
                      </m:rPr>
                      <a:rPr lang="en-US" b="1" dirty="0">
                        <a:solidFill>
                          <a:srgbClr val="3399FF"/>
                        </a:solidFill>
                        <a:latin typeface="Tahoma" panose="020B0604030504040204" pitchFamily="34" charset="0"/>
                        <a:ea typeface="Tahoma" panose="020B0604030504040204" pitchFamily="34" charset="0"/>
                        <a:cs typeface="Tahoma" panose="020B0604030504040204" pitchFamily="34" charset="0"/>
                      </a:rPr>
                      <m:t>y</m:t>
                    </m:r>
                  </m:oMath>
                </a14:m>
                <a:r>
                  <a:rPr lang="en-US" dirty="0"/>
                  <a:t> paths</a:t>
                </a:r>
              </a:p>
              <a:p>
                <a:endParaRPr lang="en-US"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199" y="1143000"/>
                <a:ext cx="8458201" cy="1715888"/>
              </a:xfrm>
              <a:blipFill>
                <a:blip r:embed="rId3"/>
                <a:stretch>
                  <a:fillRect l="-576" t="-4982" b="-19644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F53020E-5E33-B446-8494-584D4EE020B3}" type="slidenum">
              <a:rPr kumimoji="0" lang="en-US" sz="18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tint val="75000"/>
                </a:prstClr>
              </a:solidFill>
              <a:effectLst/>
              <a:uLnTx/>
              <a:uFillTx/>
            </a:endParaRPr>
          </a:p>
        </p:txBody>
      </p:sp>
      <p:grpSp>
        <p:nvGrpSpPr>
          <p:cNvPr id="153" name="Group 152"/>
          <p:cNvGrpSpPr/>
          <p:nvPr/>
        </p:nvGrpSpPr>
        <p:grpSpPr>
          <a:xfrm>
            <a:off x="1371600" y="2286000"/>
            <a:ext cx="6936514" cy="914400"/>
            <a:chOff x="1371600" y="2286000"/>
            <a:chExt cx="6936514" cy="914400"/>
          </a:xfrm>
        </p:grpSpPr>
        <p:sp>
          <p:nvSpPr>
            <p:cNvPr id="54" name="Rectangle 53"/>
            <p:cNvSpPr/>
            <p:nvPr/>
          </p:nvSpPr>
          <p:spPr>
            <a:xfrm>
              <a:off x="1371600" y="2494002"/>
              <a:ext cx="6936514" cy="553998"/>
            </a:xfrm>
            <a:prstGeom prst="rect">
              <a:avLst/>
            </a:prstGeom>
          </p:spPr>
          <p:txBody>
            <a:bodyPr wrap="none">
              <a:spAutoFit/>
            </a:bodyPr>
            <a:lstStyle/>
            <a:p>
              <a:pPr algn="l"/>
              <a:r>
                <a:rPr lang="el-GR" sz="30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π</a:t>
              </a:r>
              <a:r>
                <a:rPr lang="en-US" sz="30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 </a:t>
              </a:r>
              <a:r>
                <a:rPr lang="en-US" sz="3000" b="1" dirty="0">
                  <a:latin typeface="Times New Roman" panose="02020603050405020304" pitchFamily="18" charset="0"/>
                  <a:ea typeface="Tahoma" panose="020B0604030504040204" pitchFamily="34" charset="0"/>
                  <a:cs typeface="Times New Roman" panose="02020603050405020304" pitchFamily="18" charset="0"/>
                  <a:sym typeface="Symbol" panose="05050102010706020507" pitchFamily="18" charset="2"/>
                </a:rPr>
                <a:t> {                         ,                         , … }  </a:t>
              </a:r>
              <a:endParaRPr lang="en-US" dirty="0"/>
            </a:p>
          </p:txBody>
        </p:sp>
        <p:sp>
          <p:nvSpPr>
            <p:cNvPr id="56" name="Rectangle 55"/>
            <p:cNvSpPr/>
            <p:nvPr/>
          </p:nvSpPr>
          <p:spPr>
            <a:xfrm>
              <a:off x="2447527" y="2286000"/>
              <a:ext cx="1529586" cy="523220"/>
            </a:xfrm>
            <a:prstGeom prst="rect">
              <a:avLst/>
            </a:prstGeom>
          </p:spPr>
          <p:txBody>
            <a:bodyPr wrap="none">
              <a:spAutoFit/>
            </a:bodyPr>
            <a:lstStyle/>
            <a:p>
              <a:pPr algn="l"/>
              <a:r>
                <a:rPr kumimoji="1" lang="en-US" altLang="en-US" sz="2800" b="1" dirty="0">
                  <a:solidFill>
                    <a:srgbClr val="FF0000"/>
                  </a:solidFill>
                  <a:latin typeface="Tahoma" panose="020B0604030504040204" pitchFamily="34" charset="0"/>
                </a:rPr>
                <a:t>b r </a:t>
              </a:r>
              <a:r>
                <a:rPr kumimoji="1" lang="en-US" altLang="en-US" sz="2800" b="1" dirty="0" err="1">
                  <a:solidFill>
                    <a:srgbClr val="FF0000"/>
                  </a:solidFill>
                  <a:latin typeface="Tahoma" panose="020B0604030504040204" pitchFamily="34" charset="0"/>
                </a:rPr>
                <a:t>ea</a:t>
              </a:r>
              <a:r>
                <a:rPr kumimoji="1" lang="en-US" altLang="en-US" sz="2800" b="1" dirty="0">
                  <a:solidFill>
                    <a:srgbClr val="FF0000"/>
                  </a:solidFill>
                  <a:latin typeface="Tahoma" panose="020B0604030504040204" pitchFamily="34" charset="0"/>
                </a:rPr>
                <a:t> k</a:t>
              </a:r>
              <a:endParaRPr kumimoji="1" lang="en-US" sz="2800" b="1" dirty="0">
                <a:solidFill>
                  <a:srgbClr val="FF0000"/>
                </a:solidFill>
                <a:latin typeface="Tahoma" panose="020B0604030504040204" pitchFamily="34" charset="0"/>
              </a:endParaRPr>
            </a:p>
          </p:txBody>
        </p:sp>
        <p:sp>
          <p:nvSpPr>
            <p:cNvPr id="58" name="Rectangle 57"/>
            <p:cNvSpPr/>
            <p:nvPr/>
          </p:nvSpPr>
          <p:spPr>
            <a:xfrm>
              <a:off x="2442979" y="2677180"/>
              <a:ext cx="2188420" cy="523220"/>
            </a:xfrm>
            <a:prstGeom prst="rect">
              <a:avLst/>
            </a:prstGeom>
          </p:spPr>
          <p:txBody>
            <a:bodyPr wrap="none">
              <a:spAutoFit/>
            </a:bodyPr>
            <a:lstStyle/>
            <a:p>
              <a:pPr algn="l"/>
              <a:r>
                <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b r  o  k e n</a:t>
              </a:r>
              <a:endParaRPr lang="en-US" dirty="0"/>
            </a:p>
          </p:txBody>
        </p:sp>
        <p:sp>
          <p:nvSpPr>
            <p:cNvPr id="59" name="Rectangle 58"/>
            <p:cNvSpPr/>
            <p:nvPr/>
          </p:nvSpPr>
          <p:spPr>
            <a:xfrm>
              <a:off x="4907307" y="2286000"/>
              <a:ext cx="1846980" cy="523220"/>
            </a:xfrm>
            <a:prstGeom prst="rect">
              <a:avLst/>
            </a:prstGeom>
          </p:spPr>
          <p:txBody>
            <a:bodyPr wrap="none">
              <a:spAutoFit/>
            </a:bodyPr>
            <a:lstStyle/>
            <a:p>
              <a:pPr algn="l"/>
              <a:r>
                <a:rPr kumimoji="1" lang="en-US" altLang="en-US" sz="2800" b="1" dirty="0">
                  <a:solidFill>
                    <a:srgbClr val="FF0000"/>
                  </a:solidFill>
                  <a:latin typeface="Tahoma" panose="020B0604030504040204" pitchFamily="34" charset="0"/>
                </a:rPr>
                <a:t>b r e  a  k</a:t>
              </a:r>
              <a:endParaRPr kumimoji="1" lang="en-US" sz="2800" b="1" dirty="0">
                <a:solidFill>
                  <a:srgbClr val="FF0000"/>
                </a:solidFill>
                <a:latin typeface="Tahoma" panose="020B0604030504040204" pitchFamily="34" charset="0"/>
              </a:endParaRPr>
            </a:p>
          </p:txBody>
        </p:sp>
        <p:sp>
          <p:nvSpPr>
            <p:cNvPr id="60" name="Rectangle 59"/>
            <p:cNvSpPr/>
            <p:nvPr/>
          </p:nvSpPr>
          <p:spPr>
            <a:xfrm>
              <a:off x="4902759" y="2677180"/>
              <a:ext cx="2188420" cy="523220"/>
            </a:xfrm>
            <a:prstGeom prst="rect">
              <a:avLst/>
            </a:prstGeom>
          </p:spPr>
          <p:txBody>
            <a:bodyPr wrap="none">
              <a:spAutoFit/>
            </a:bodyPr>
            <a:lstStyle/>
            <a:p>
              <a:pPr algn="l"/>
              <a:r>
                <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b    r ok e n</a:t>
              </a:r>
              <a:endParaRPr lang="en-US" dirty="0"/>
            </a:p>
          </p:txBody>
        </p:sp>
      </p:grpSp>
      <p:grpSp>
        <p:nvGrpSpPr>
          <p:cNvPr id="152" name="Group 151"/>
          <p:cNvGrpSpPr/>
          <p:nvPr/>
        </p:nvGrpSpPr>
        <p:grpSpPr>
          <a:xfrm>
            <a:off x="6753257" y="1244163"/>
            <a:ext cx="2162144" cy="889437"/>
            <a:chOff x="6753257" y="1244163"/>
            <a:chExt cx="2162144" cy="889437"/>
          </a:xfrm>
        </p:grpSpPr>
        <p:sp>
          <p:nvSpPr>
            <p:cNvPr id="61" name="Rectangle 57"/>
            <p:cNvSpPr>
              <a:spLocks noChangeArrowheads="1"/>
            </p:cNvSpPr>
            <p:nvPr/>
          </p:nvSpPr>
          <p:spPr bwMode="auto">
            <a:xfrm>
              <a:off x="6753257" y="1244163"/>
              <a:ext cx="193354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l">
                <a:spcBef>
                  <a:spcPct val="0"/>
                </a:spcBef>
                <a:buClrTx/>
                <a:buFontTx/>
                <a:buNone/>
              </a:pPr>
              <a:r>
                <a:rPr lang="en-US" altLang="en-US" sz="2800" b="1" dirty="0">
                  <a:solidFill>
                    <a:srgbClr val="FF0000"/>
                  </a:solidFill>
                </a:rPr>
                <a:t>x = break</a:t>
              </a:r>
            </a:p>
          </p:txBody>
        </p:sp>
        <p:sp>
          <p:nvSpPr>
            <p:cNvPr id="62" name="Rectangle 61"/>
            <p:cNvSpPr/>
            <p:nvPr/>
          </p:nvSpPr>
          <p:spPr>
            <a:xfrm>
              <a:off x="6755835" y="1610380"/>
              <a:ext cx="2159566" cy="523220"/>
            </a:xfrm>
            <a:prstGeom prst="rect">
              <a:avLst/>
            </a:prstGeom>
          </p:spPr>
          <p:txBody>
            <a:bodyPr wrap="none">
              <a:spAutoFit/>
            </a:bodyPr>
            <a:lstStyle/>
            <a:p>
              <a:pPr lvl="0" algn="l">
                <a:spcBef>
                  <a:spcPct val="0"/>
                </a:spcBef>
                <a:buClrTx/>
              </a:pPr>
              <a:r>
                <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y = broken</a:t>
              </a:r>
            </a:p>
          </p:txBody>
        </p:sp>
      </p:grpSp>
      <p:grpSp>
        <p:nvGrpSpPr>
          <p:cNvPr id="147" name="Group 146"/>
          <p:cNvGrpSpPr/>
          <p:nvPr/>
        </p:nvGrpSpPr>
        <p:grpSpPr>
          <a:xfrm>
            <a:off x="837391" y="3276600"/>
            <a:ext cx="6855670" cy="1219200"/>
            <a:chOff x="837391" y="3276600"/>
            <a:chExt cx="6855670" cy="1219200"/>
          </a:xfrm>
        </p:grpSpPr>
        <p:cxnSp>
          <p:nvCxnSpPr>
            <p:cNvPr id="63" name="Straight Arrow Connector 62"/>
            <p:cNvCxnSpPr>
              <a:stCxn id="64" idx="6"/>
              <a:endCxn id="66" idx="2"/>
            </p:cNvCxnSpPr>
            <p:nvPr/>
          </p:nvCxnSpPr>
          <p:spPr>
            <a:xfrm>
              <a:off x="1177360" y="4331677"/>
              <a:ext cx="793238"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37391"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ectangle 64"/>
            <p:cNvSpPr/>
            <p:nvPr/>
          </p:nvSpPr>
          <p:spPr>
            <a:xfrm>
              <a:off x="1222419" y="3856892"/>
              <a:ext cx="671979" cy="523220"/>
            </a:xfrm>
            <a:prstGeom prst="rect">
              <a:avLst/>
            </a:prstGeom>
          </p:spPr>
          <p:txBody>
            <a:bodyPr wrap="none">
              <a:spAutoFit/>
            </a:bodyPr>
            <a:lstStyle/>
            <a:p>
              <a:r>
                <a:rPr lang="en-US" altLang="en-US" sz="2800" b="1" dirty="0">
                  <a:solidFill>
                    <a:srgbClr val="FF0000"/>
                  </a:solidFill>
                </a:rPr>
                <a:t>b</a:t>
              </a:r>
              <a:r>
                <a:rPr lang="en-US" altLang="en-US" sz="2800" dirty="0"/>
                <a:t>:</a:t>
              </a:r>
              <a:r>
                <a:rPr lang="en-US" altLang="en-US" sz="2800" b="1" dirty="0">
                  <a:solidFill>
                    <a:srgbClr val="00B0F0"/>
                  </a:solidFill>
                </a:rPr>
                <a:t>b</a:t>
              </a:r>
              <a:endParaRPr lang="en-US" dirty="0">
                <a:solidFill>
                  <a:srgbClr val="00B0F0"/>
                </a:solidFill>
              </a:endParaRPr>
            </a:p>
          </p:txBody>
        </p:sp>
        <p:sp>
          <p:nvSpPr>
            <p:cNvPr id="66" name="Oval 65"/>
            <p:cNvSpPr/>
            <p:nvPr/>
          </p:nvSpPr>
          <p:spPr>
            <a:xfrm>
              <a:off x="1970598"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Arrow Connector 66"/>
            <p:cNvCxnSpPr>
              <a:stCxn id="66" idx="7"/>
            </p:cNvCxnSpPr>
            <p:nvPr/>
          </p:nvCxnSpPr>
          <p:spPr>
            <a:xfrm flipV="1">
              <a:off x="2260780" y="3889902"/>
              <a:ext cx="794203" cy="325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251952" y="3581400"/>
              <a:ext cx="550151" cy="523220"/>
            </a:xfrm>
            <a:prstGeom prst="rect">
              <a:avLst/>
            </a:prstGeom>
          </p:spPr>
          <p:txBody>
            <a:bodyPr wrap="none">
              <a:spAutoFit/>
            </a:bodyPr>
            <a:lstStyle/>
            <a:p>
              <a:r>
                <a:rPr lang="en-US" altLang="en-US" sz="2800" b="1" dirty="0">
                  <a:solidFill>
                    <a:srgbClr val="FF0000"/>
                  </a:solidFill>
                </a:rPr>
                <a:t>r</a:t>
              </a:r>
              <a:r>
                <a:rPr lang="en-US" altLang="en-US" sz="2800" dirty="0"/>
                <a:t>:</a:t>
              </a:r>
              <a:r>
                <a:rPr lang="en-US" altLang="en-US" sz="2800" b="1" dirty="0">
                  <a:solidFill>
                    <a:srgbClr val="00B0F0"/>
                  </a:solidFill>
                </a:rPr>
                <a:t>r</a:t>
              </a:r>
              <a:endParaRPr lang="en-US" dirty="0">
                <a:solidFill>
                  <a:srgbClr val="00B0F0"/>
                </a:solidFill>
              </a:endParaRPr>
            </a:p>
          </p:txBody>
        </p:sp>
        <p:sp>
          <p:nvSpPr>
            <p:cNvPr id="69" name="Oval 68"/>
            <p:cNvSpPr/>
            <p:nvPr/>
          </p:nvSpPr>
          <p:spPr>
            <a:xfrm>
              <a:off x="3054983"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0" name="Straight Arrow Connector 69"/>
            <p:cNvCxnSpPr>
              <a:stCxn id="69" idx="6"/>
              <a:endCxn id="72" idx="2"/>
            </p:cNvCxnSpPr>
            <p:nvPr/>
          </p:nvCxnSpPr>
          <p:spPr>
            <a:xfrm>
              <a:off x="3394952" y="3821723"/>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394952" y="3276600"/>
              <a:ext cx="835486" cy="523220"/>
            </a:xfrm>
            <a:prstGeom prst="rect">
              <a:avLst/>
            </a:prstGeom>
          </p:spPr>
          <p:txBody>
            <a:bodyPr wrap="none">
              <a:spAutoFit/>
            </a:bodyPr>
            <a:lstStyle/>
            <a:p>
              <a:r>
                <a:rPr lang="en-US" altLang="en-US" sz="2800" b="1" dirty="0" err="1">
                  <a:solidFill>
                    <a:srgbClr val="FF0000"/>
                  </a:solidFill>
                </a:rPr>
                <a:t>ea</a:t>
              </a:r>
              <a:r>
                <a:rPr lang="en-US" altLang="en-US" sz="2800" dirty="0" err="1"/>
                <a:t>:</a:t>
              </a:r>
              <a:r>
                <a:rPr lang="en-US" altLang="en-US" sz="2800" b="1" dirty="0" err="1">
                  <a:solidFill>
                    <a:srgbClr val="00B0F0"/>
                  </a:solidFill>
                </a:rPr>
                <a:t>o</a:t>
              </a:r>
              <a:endParaRPr lang="en-US" dirty="0">
                <a:solidFill>
                  <a:srgbClr val="00B0F0"/>
                </a:solidFill>
              </a:endParaRPr>
            </a:p>
          </p:txBody>
        </p:sp>
        <p:sp>
          <p:nvSpPr>
            <p:cNvPr id="72" name="Oval 71"/>
            <p:cNvSpPr/>
            <p:nvPr/>
          </p:nvSpPr>
          <p:spPr>
            <a:xfrm>
              <a:off x="4327628"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Arrow Connector 72"/>
            <p:cNvCxnSpPr>
              <a:stCxn id="72" idx="6"/>
            </p:cNvCxnSpPr>
            <p:nvPr/>
          </p:nvCxnSpPr>
          <p:spPr>
            <a:xfrm flipV="1">
              <a:off x="4667597" y="3810000"/>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614152" y="3276600"/>
              <a:ext cx="639919" cy="523220"/>
            </a:xfrm>
            <a:prstGeom prst="rect">
              <a:avLst/>
            </a:prstGeom>
          </p:spPr>
          <p:txBody>
            <a:bodyPr wrap="none">
              <a:spAutoFit/>
            </a:bodyPr>
            <a:lstStyle/>
            <a:p>
              <a:r>
                <a:rPr lang="en-US" altLang="en-US" sz="2800" b="1" dirty="0">
                  <a:solidFill>
                    <a:srgbClr val="FF0000"/>
                  </a:solidFill>
                </a:rPr>
                <a:t>k</a:t>
              </a:r>
              <a:r>
                <a:rPr lang="en-US" altLang="en-US" sz="2800" dirty="0"/>
                <a:t>:</a:t>
              </a:r>
              <a:r>
                <a:rPr lang="en-US" altLang="en-US" sz="2800" b="1" dirty="0">
                  <a:solidFill>
                    <a:srgbClr val="00B0F0"/>
                  </a:solidFill>
                </a:rPr>
                <a:t>k</a:t>
              </a:r>
              <a:endParaRPr lang="en-US" dirty="0">
                <a:solidFill>
                  <a:srgbClr val="00B0F0"/>
                </a:solidFill>
              </a:endParaRPr>
            </a:p>
          </p:txBody>
        </p:sp>
        <p:sp>
          <p:nvSpPr>
            <p:cNvPr id="75" name="Oval 74"/>
            <p:cNvSpPr/>
            <p:nvPr/>
          </p:nvSpPr>
          <p:spPr>
            <a:xfrm>
              <a:off x="5386341" y="3645877"/>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Arrow Connector 75"/>
            <p:cNvCxnSpPr>
              <a:stCxn id="75" idx="6"/>
              <a:endCxn id="78" idx="1"/>
            </p:cNvCxnSpPr>
            <p:nvPr/>
          </p:nvCxnSpPr>
          <p:spPr>
            <a:xfrm>
              <a:off x="5726310" y="3810000"/>
              <a:ext cx="670010" cy="395445"/>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861126" y="3505200"/>
              <a:ext cx="615874" cy="523220"/>
            </a:xfrm>
            <a:prstGeom prst="rect">
              <a:avLst/>
            </a:prstGeom>
          </p:spPr>
          <p:txBody>
            <a:bodyPr wrap="none">
              <a:spAutoFit/>
            </a:bodyPr>
            <a:lstStyle/>
            <a:p>
              <a:r>
                <a:rPr lang="en-US" altLang="en-US" sz="2800" b="1" dirty="0">
                  <a:solidFill>
                    <a:srgbClr val="FF0000"/>
                  </a:solidFill>
                  <a:sym typeface="Symbol" panose="05050102010706020507" pitchFamily="18" charset="2"/>
                </a:rPr>
                <a:t></a:t>
              </a:r>
              <a:r>
                <a:rPr lang="en-US" altLang="en-US" sz="2800" dirty="0"/>
                <a:t>:</a:t>
              </a:r>
              <a:r>
                <a:rPr lang="en-US" altLang="en-US" sz="2800" b="1" dirty="0">
                  <a:solidFill>
                    <a:srgbClr val="00B0F0"/>
                  </a:solidFill>
                </a:rPr>
                <a:t>e</a:t>
              </a:r>
              <a:endParaRPr lang="en-US" dirty="0">
                <a:solidFill>
                  <a:srgbClr val="00B0F0"/>
                </a:solidFill>
              </a:endParaRPr>
            </a:p>
          </p:txBody>
        </p:sp>
        <p:sp>
          <p:nvSpPr>
            <p:cNvPr id="78" name="Oval 77"/>
            <p:cNvSpPr/>
            <p:nvPr/>
          </p:nvSpPr>
          <p:spPr>
            <a:xfrm>
              <a:off x="6346533" y="415737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Arrow Connector 78"/>
            <p:cNvCxnSpPr>
              <a:stCxn id="78" idx="6"/>
              <a:endCxn id="81" idx="2"/>
            </p:cNvCxnSpPr>
            <p:nvPr/>
          </p:nvCxnSpPr>
          <p:spPr>
            <a:xfrm>
              <a:off x="6686502" y="4321497"/>
              <a:ext cx="666590" cy="1018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629400" y="3810000"/>
              <a:ext cx="628698" cy="523220"/>
            </a:xfrm>
            <a:prstGeom prst="rect">
              <a:avLst/>
            </a:prstGeom>
          </p:spPr>
          <p:txBody>
            <a:bodyPr wrap="none">
              <a:spAutoFit/>
            </a:bodyPr>
            <a:lstStyle/>
            <a:p>
              <a:r>
                <a:rPr lang="en-US" altLang="en-US" sz="2800" b="1" dirty="0">
                  <a:solidFill>
                    <a:srgbClr val="FF0000"/>
                  </a:solidFill>
                  <a:sym typeface="Symbol" panose="05050102010706020507" pitchFamily="18" charset="2"/>
                </a:rPr>
                <a:t></a:t>
              </a:r>
              <a:r>
                <a:rPr lang="en-US" altLang="en-US" sz="2800" dirty="0"/>
                <a:t>:</a:t>
              </a:r>
              <a:r>
                <a:rPr lang="en-US" altLang="en-US" sz="2800" b="1" dirty="0">
                  <a:solidFill>
                    <a:srgbClr val="00B0F0"/>
                  </a:solidFill>
                </a:rPr>
                <a:t>n</a:t>
              </a:r>
              <a:endParaRPr lang="en-US" dirty="0">
                <a:solidFill>
                  <a:srgbClr val="00B0F0"/>
                </a:solidFill>
              </a:endParaRPr>
            </a:p>
          </p:txBody>
        </p:sp>
        <p:sp>
          <p:nvSpPr>
            <p:cNvPr id="81" name="Oval 80"/>
            <p:cNvSpPr/>
            <p:nvPr/>
          </p:nvSpPr>
          <p:spPr>
            <a:xfrm>
              <a:off x="7353092"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2" name="Oval 81"/>
          <p:cNvSpPr/>
          <p:nvPr/>
        </p:nvSpPr>
        <p:spPr>
          <a:xfrm>
            <a:off x="7432431" y="4255073"/>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1" name="Group 150"/>
          <p:cNvGrpSpPr/>
          <p:nvPr/>
        </p:nvGrpSpPr>
        <p:grpSpPr>
          <a:xfrm>
            <a:off x="2196976" y="4419600"/>
            <a:ext cx="4432424" cy="956974"/>
            <a:chOff x="2196976" y="4419600"/>
            <a:chExt cx="4432424" cy="956974"/>
          </a:xfrm>
        </p:grpSpPr>
        <p:grpSp>
          <p:nvGrpSpPr>
            <p:cNvPr id="149" name="Group 148"/>
            <p:cNvGrpSpPr/>
            <p:nvPr/>
          </p:nvGrpSpPr>
          <p:grpSpPr>
            <a:xfrm>
              <a:off x="2196976" y="4419600"/>
              <a:ext cx="4432424" cy="684621"/>
              <a:chOff x="2196976" y="4419600"/>
              <a:chExt cx="4432424" cy="684621"/>
            </a:xfrm>
          </p:grpSpPr>
          <p:cxnSp>
            <p:nvCxnSpPr>
              <p:cNvPr id="108" name="Straight Arrow Connector 107"/>
              <p:cNvCxnSpPr>
                <a:stCxn id="66" idx="5"/>
                <a:endCxn id="110" idx="1"/>
              </p:cNvCxnSpPr>
              <p:nvPr/>
            </p:nvCxnSpPr>
            <p:spPr>
              <a:xfrm>
                <a:off x="2260780" y="4447729"/>
                <a:ext cx="801838" cy="376317"/>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196976" y="4505980"/>
                <a:ext cx="575799" cy="523220"/>
              </a:xfrm>
              <a:prstGeom prst="rect">
                <a:avLst/>
              </a:prstGeom>
            </p:spPr>
            <p:txBody>
              <a:bodyPr wrap="none">
                <a:spAutoFit/>
              </a:bodyPr>
              <a:lstStyle/>
              <a:p>
                <a:r>
                  <a:rPr lang="en-US" altLang="en-US" sz="2800" b="1" dirty="0">
                    <a:solidFill>
                      <a:srgbClr val="FF0000"/>
                    </a:solidFill>
                  </a:rPr>
                  <a:t>r</a:t>
                </a:r>
                <a:r>
                  <a:rPr lang="en-US" altLang="en-US" sz="2800" dirty="0"/>
                  <a:t>:</a:t>
                </a:r>
                <a:r>
                  <a:rPr lang="en-US" altLang="en-US" sz="2800" b="1" dirty="0">
                    <a:solidFill>
                      <a:srgbClr val="00B0F0"/>
                    </a:solidFill>
                    <a:sym typeface="Symbol" panose="05050102010706020507" pitchFamily="18" charset="2"/>
                  </a:rPr>
                  <a:t></a:t>
                </a:r>
                <a:endParaRPr lang="en-US" dirty="0">
                  <a:solidFill>
                    <a:srgbClr val="00B0F0"/>
                  </a:solidFill>
                </a:endParaRPr>
              </a:p>
            </p:txBody>
          </p:sp>
          <p:sp>
            <p:nvSpPr>
              <p:cNvPr id="110" name="Oval 109"/>
              <p:cNvSpPr/>
              <p:nvPr/>
            </p:nvSpPr>
            <p:spPr>
              <a:xfrm>
                <a:off x="3012831"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1" name="Straight Arrow Connector 110"/>
              <p:cNvCxnSpPr>
                <a:stCxn id="110" idx="6"/>
                <a:endCxn id="113" idx="2"/>
              </p:cNvCxnSpPr>
              <p:nvPr/>
            </p:nvCxnSpPr>
            <p:spPr>
              <a:xfrm>
                <a:off x="3352800" y="4940098"/>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472223" y="4419600"/>
                <a:ext cx="596638" cy="523220"/>
              </a:xfrm>
              <a:prstGeom prst="rect">
                <a:avLst/>
              </a:prstGeom>
            </p:spPr>
            <p:txBody>
              <a:bodyPr wrap="none">
                <a:spAutoFit/>
              </a:bodyPr>
              <a:lstStyle/>
              <a:p>
                <a:r>
                  <a:rPr lang="en-US" altLang="en-US" sz="2800" b="1" dirty="0">
                    <a:solidFill>
                      <a:srgbClr val="FF0000"/>
                    </a:solidFill>
                  </a:rPr>
                  <a:t>e</a:t>
                </a:r>
                <a:r>
                  <a:rPr lang="en-US" altLang="en-US" sz="2800" dirty="0"/>
                  <a:t>:</a:t>
                </a:r>
                <a:r>
                  <a:rPr lang="en-US" altLang="en-US" sz="2800" b="1" dirty="0">
                    <a:solidFill>
                      <a:srgbClr val="00B0F0"/>
                    </a:solidFill>
                  </a:rPr>
                  <a:t>r</a:t>
                </a:r>
                <a:endParaRPr lang="en-US" dirty="0">
                  <a:solidFill>
                    <a:srgbClr val="00B0F0"/>
                  </a:solidFill>
                </a:endParaRPr>
              </a:p>
            </p:txBody>
          </p:sp>
          <p:sp>
            <p:nvSpPr>
              <p:cNvPr id="113" name="Oval 112"/>
              <p:cNvSpPr/>
              <p:nvPr/>
            </p:nvSpPr>
            <p:spPr>
              <a:xfrm>
                <a:off x="4285476"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4" name="Straight Arrow Connector 113"/>
              <p:cNvCxnSpPr>
                <a:stCxn id="113" idx="6"/>
                <a:endCxn id="116" idx="2"/>
              </p:cNvCxnSpPr>
              <p:nvPr/>
            </p:nvCxnSpPr>
            <p:spPr>
              <a:xfrm flipV="1">
                <a:off x="4625445" y="4928375"/>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4576317" y="4419600"/>
                <a:ext cx="833883" cy="523220"/>
              </a:xfrm>
              <a:prstGeom prst="rect">
                <a:avLst/>
              </a:prstGeom>
            </p:spPr>
            <p:txBody>
              <a:bodyPr wrap="none">
                <a:spAutoFit/>
              </a:bodyPr>
              <a:lstStyle/>
              <a:p>
                <a:r>
                  <a:rPr lang="en-US" altLang="en-US" sz="2800" b="1" dirty="0">
                    <a:solidFill>
                      <a:srgbClr val="FF0000"/>
                    </a:solidFill>
                  </a:rPr>
                  <a:t>a</a:t>
                </a:r>
                <a:r>
                  <a:rPr lang="en-US" altLang="en-US" sz="2800" dirty="0"/>
                  <a:t>:</a:t>
                </a:r>
                <a:r>
                  <a:rPr lang="en-US" altLang="en-US" sz="2800" b="1" dirty="0">
                    <a:solidFill>
                      <a:srgbClr val="00B0F0"/>
                    </a:solidFill>
                  </a:rPr>
                  <a:t>ok</a:t>
                </a:r>
                <a:endParaRPr lang="en-US" dirty="0">
                  <a:solidFill>
                    <a:srgbClr val="00B0F0"/>
                  </a:solidFill>
                </a:endParaRPr>
              </a:p>
            </p:txBody>
          </p:sp>
          <p:sp>
            <p:nvSpPr>
              <p:cNvPr id="116" name="Oval 115"/>
              <p:cNvSpPr/>
              <p:nvPr/>
            </p:nvSpPr>
            <p:spPr>
              <a:xfrm>
                <a:off x="5386341" y="4764252"/>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7" name="Straight Arrow Connector 116"/>
              <p:cNvCxnSpPr>
                <a:stCxn id="116" idx="6"/>
                <a:endCxn id="78" idx="3"/>
              </p:cNvCxnSpPr>
              <p:nvPr/>
            </p:nvCxnSpPr>
            <p:spPr>
              <a:xfrm flipV="1">
                <a:off x="5726310" y="4437549"/>
                <a:ext cx="670010" cy="49082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5987878" y="4572000"/>
                <a:ext cx="641522" cy="523220"/>
              </a:xfrm>
              <a:prstGeom prst="rect">
                <a:avLst/>
              </a:prstGeom>
            </p:spPr>
            <p:txBody>
              <a:bodyPr wrap="none">
                <a:spAutoFit/>
              </a:bodyPr>
              <a:lstStyle/>
              <a:p>
                <a:r>
                  <a:rPr lang="en-US" altLang="en-US" sz="2800" b="1" dirty="0">
                    <a:solidFill>
                      <a:srgbClr val="FF0000"/>
                    </a:solidFill>
                    <a:sym typeface="Symbol" panose="05050102010706020507" pitchFamily="18" charset="2"/>
                  </a:rPr>
                  <a:t>k</a:t>
                </a:r>
                <a:r>
                  <a:rPr lang="en-US" altLang="en-US" sz="2800" dirty="0"/>
                  <a:t>:</a:t>
                </a:r>
                <a:r>
                  <a:rPr lang="en-US" altLang="en-US" sz="2800" b="1" dirty="0">
                    <a:solidFill>
                      <a:srgbClr val="00B0F0"/>
                    </a:solidFill>
                  </a:rPr>
                  <a:t>e</a:t>
                </a:r>
                <a:endParaRPr lang="en-US" dirty="0">
                  <a:solidFill>
                    <a:srgbClr val="00B0F0"/>
                  </a:solidFill>
                </a:endParaRPr>
              </a:p>
            </p:txBody>
          </p:sp>
        </p:grpSp>
        <p:cxnSp>
          <p:nvCxnSpPr>
            <p:cNvPr id="137" name="Straight Arrow Connector 136"/>
            <p:cNvCxnSpPr>
              <a:stCxn id="113" idx="0"/>
            </p:cNvCxnSpPr>
            <p:nvPr/>
          </p:nvCxnSpPr>
          <p:spPr>
            <a:xfrm flipV="1">
              <a:off x="4455461" y="4495801"/>
              <a:ext cx="164788" cy="28017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13" idx="4"/>
            </p:cNvCxnSpPr>
            <p:nvPr/>
          </p:nvCxnSpPr>
          <p:spPr>
            <a:xfrm>
              <a:off x="4455461" y="5104221"/>
              <a:ext cx="175938" cy="27235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1007376" y="3430543"/>
            <a:ext cx="5873477" cy="1250667"/>
            <a:chOff x="1007376" y="3430543"/>
            <a:chExt cx="5873477" cy="1250667"/>
          </a:xfrm>
        </p:grpSpPr>
        <p:cxnSp>
          <p:nvCxnSpPr>
            <p:cNvPr id="124" name="Straight Arrow Connector 123"/>
            <p:cNvCxnSpPr>
              <a:stCxn id="64" idx="0"/>
            </p:cNvCxnSpPr>
            <p:nvPr/>
          </p:nvCxnSpPr>
          <p:spPr>
            <a:xfrm flipV="1">
              <a:off x="1007376" y="3927231"/>
              <a:ext cx="289145" cy="24032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64" idx="4"/>
            </p:cNvCxnSpPr>
            <p:nvPr/>
          </p:nvCxnSpPr>
          <p:spPr>
            <a:xfrm>
              <a:off x="1007376" y="4495800"/>
              <a:ext cx="245636" cy="185410"/>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69" idx="0"/>
            </p:cNvCxnSpPr>
            <p:nvPr/>
          </p:nvCxnSpPr>
          <p:spPr>
            <a:xfrm flipV="1">
              <a:off x="3224968" y="3430543"/>
              <a:ext cx="200649" cy="227057"/>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69" idx="4"/>
            </p:cNvCxnSpPr>
            <p:nvPr/>
          </p:nvCxnSpPr>
          <p:spPr>
            <a:xfrm>
              <a:off x="3224968" y="3985846"/>
              <a:ext cx="278875" cy="20515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78" idx="5"/>
            </p:cNvCxnSpPr>
            <p:nvPr/>
          </p:nvCxnSpPr>
          <p:spPr>
            <a:xfrm>
              <a:off x="6636715" y="4437549"/>
              <a:ext cx="244138" cy="21219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57" name="Picture 5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05400" y="152400"/>
            <a:ext cx="1300161" cy="947260"/>
          </a:xfrm>
          <a:prstGeom prst="rect">
            <a:avLst/>
          </a:prstGeom>
        </p:spPr>
      </p:pic>
    </p:spTree>
    <p:extLst>
      <p:ext uri="{BB962C8B-B14F-4D97-AF65-F5344CB8AC3E}">
        <p14:creationId xmlns:p14="http://schemas.microsoft.com/office/powerpoint/2010/main" val="335711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7"/>
                                        </p:tgtEl>
                                        <p:attrNameLst>
                                          <p:attrName>style.visibility</p:attrName>
                                        </p:attrNameLst>
                                      </p:cBhvr>
                                      <p:to>
                                        <p:strVal val="visible"/>
                                      </p:to>
                                    </p:set>
                                    <p:animEffect transition="in" filter="wipe(left)">
                                      <p:cBhvr>
                                        <p:cTn id="24" dur="500"/>
                                        <p:tgtEl>
                                          <p:spTgt spid="1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0"/>
                                        </p:tgtEl>
                                        <p:attrNameLst>
                                          <p:attrName>style.visibility</p:attrName>
                                        </p:attrNameLst>
                                      </p:cBhvr>
                                      <p:to>
                                        <p:strVal val="visible"/>
                                      </p:to>
                                    </p:set>
                                    <p:animEffect transition="in" filter="wipe(left)">
                                      <p:cBhvr>
                                        <p:cTn id="29" dur="500"/>
                                        <p:tgtEl>
                                          <p:spTgt spid="15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1"/>
                                        </p:tgtEl>
                                        <p:attrNameLst>
                                          <p:attrName>style.visibility</p:attrName>
                                        </p:attrNameLst>
                                      </p:cBhvr>
                                      <p:to>
                                        <p:strVal val="visible"/>
                                      </p:to>
                                    </p:set>
                                    <p:animEffect transition="in" filter="wipe(left)">
                                      <p:cBhvr>
                                        <p:cTn id="34" dur="500"/>
                                        <p:tgtEl>
                                          <p:spTgt spid="15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        Review: Weighted FST</a:t>
            </a:r>
          </a:p>
        </p:txBody>
      </p:sp>
      <p:sp>
        <p:nvSpPr>
          <p:cNvPr id="4" name="Text Placeholder 3"/>
          <p:cNvSpPr>
            <a:spLocks noGrp="1"/>
          </p:cNvSpPr>
          <p:nvPr>
            <p:ph type="body" sz="half" idx="2"/>
          </p:nvPr>
        </p:nvSpPr>
        <p:spPr>
          <a:xfrm>
            <a:off x="152401" y="1142999"/>
            <a:ext cx="8991600" cy="2628403"/>
          </a:xfrm>
        </p:spPr>
        <p:txBody>
          <a:bodyPr/>
          <a:lstStyle/>
          <a:p>
            <a:r>
              <a:rPr lang="en-US" sz="2400" dirty="0"/>
              <a:t>Enforces hard, monotonic alignments (latent path variable)</a:t>
            </a:r>
          </a:p>
          <a:p>
            <a:r>
              <a:rPr lang="en-US" sz="2400" dirty="0"/>
              <a:t>Globally normalized </a:t>
            </a:r>
            <a:r>
              <a:rPr lang="en-US" sz="2400" dirty="0">
                <a:sym typeface="Wingdings" panose="05000000000000000000" pitchFamily="2" charset="2"/>
              </a:rPr>
              <a:t> no label bias</a:t>
            </a:r>
          </a:p>
          <a:p>
            <a:endParaRPr lang="en-US" sz="2400" dirty="0">
              <a:sym typeface="Wingdings" panose="05000000000000000000" pitchFamily="2" charset="2"/>
            </a:endParaRPr>
          </a:p>
          <a:p>
            <a:endParaRPr lang="en-US" sz="2400" dirty="0">
              <a:sym typeface="Wingdings" panose="05000000000000000000" pitchFamily="2" charset="2"/>
            </a:endParaRPr>
          </a:p>
          <a:p>
            <a:pPr marL="0" indent="0">
              <a:buNone/>
            </a:pPr>
            <a:endParaRPr lang="en-US" sz="2400" dirty="0">
              <a:sym typeface="Wingdings" panose="05000000000000000000" pitchFamily="2" charset="2"/>
            </a:endParaRPr>
          </a:p>
          <a:p>
            <a:pPr marL="0" indent="0">
              <a:buNone/>
            </a:pPr>
            <a:endParaRPr lang="en-US" sz="1200" dirty="0">
              <a:sym typeface="Wingdings" panose="05000000000000000000" pitchFamily="2" charset="2"/>
            </a:endParaRPr>
          </a:p>
          <a:p>
            <a:r>
              <a:rPr lang="en-US" sz="2400" dirty="0"/>
              <a:t>Exact computations by dynamic programming</a:t>
            </a:r>
          </a:p>
          <a:p>
            <a:pPr lvl="1"/>
            <a:r>
              <a:rPr lang="en-US" sz="2400" dirty="0">
                <a:solidFill>
                  <a:schemeClr val="accent5">
                    <a:lumMod val="75000"/>
                  </a:schemeClr>
                </a:solidFill>
              </a:rPr>
              <a:t>Don’t need beam search!   Can sum over </a:t>
            </a:r>
            <a:r>
              <a:rPr lang="en-US" sz="2400" u="sng" dirty="0">
                <a:solidFill>
                  <a:schemeClr val="accent5">
                    <a:lumMod val="75000"/>
                  </a:schemeClr>
                </a:solidFill>
              </a:rPr>
              <a:t>all</a:t>
            </a:r>
            <a:r>
              <a:rPr lang="en-US" sz="2400" dirty="0">
                <a:solidFill>
                  <a:schemeClr val="accent5">
                    <a:lumMod val="75000"/>
                  </a:schemeClr>
                </a:solidFill>
              </a:rPr>
              <a:t> paths, and thus …</a:t>
            </a:r>
            <a:endParaRPr lang="en-US" sz="2400" dirty="0">
              <a:solidFill>
                <a:schemeClr val="accent5">
                  <a:lumMod val="75000"/>
                </a:schemeClr>
              </a:solidFill>
              <a:sym typeface="Wingdings" panose="05000000000000000000" pitchFamily="2" charset="2"/>
            </a:endParaRPr>
          </a:p>
          <a:p>
            <a:pPr lvl="2"/>
            <a:r>
              <a:rPr lang="en-US" sz="2400" dirty="0">
                <a:solidFill>
                  <a:schemeClr val="accent5">
                    <a:lumMod val="75000"/>
                  </a:schemeClr>
                </a:solidFill>
                <a:sym typeface="Wingdings" panose="05000000000000000000" pitchFamily="2" charset="2"/>
              </a:rPr>
              <a:t>compute Z, p(y | x), expected loss; sample random strings</a:t>
            </a:r>
          </a:p>
          <a:p>
            <a:pPr lvl="2"/>
            <a:r>
              <a:rPr lang="en-US" sz="2400" dirty="0">
                <a:solidFill>
                  <a:schemeClr val="accent5">
                    <a:lumMod val="75000"/>
                  </a:schemeClr>
                </a:solidFill>
                <a:sym typeface="Wingdings" panose="05000000000000000000" pitchFamily="2" charset="2"/>
              </a:rPr>
              <a:t>compute gradients (training), Viterbi or MBR string (testing)</a:t>
            </a:r>
            <a:r>
              <a:rPr lang="en-US" dirty="0">
                <a:solidFill>
                  <a:schemeClr val="accent5">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endParaRPr lang="en-US" dirty="0">
              <a:solidFill>
                <a:schemeClr val="accent5">
                  <a:lumMod val="75000"/>
                </a:schemeClr>
              </a:solidFill>
            </a:endParaRPr>
          </a:p>
          <a:p>
            <a:endParaRPr lang="en-US"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F53020E-5E33-B446-8494-584D4EE020B3}" type="slidenum">
              <a:rPr kumimoji="0" lang="en-US" sz="18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prstClr val="black">
                  <a:tint val="75000"/>
                </a:prstClr>
              </a:solidFill>
              <a:effectLst/>
              <a:uLnTx/>
              <a:uFillTx/>
            </a:endParaRPr>
          </a:p>
        </p:txBody>
      </p:sp>
      <p:grpSp>
        <p:nvGrpSpPr>
          <p:cNvPr id="3" name="Group 2"/>
          <p:cNvGrpSpPr/>
          <p:nvPr/>
        </p:nvGrpSpPr>
        <p:grpSpPr>
          <a:xfrm>
            <a:off x="1600200" y="1981200"/>
            <a:ext cx="5182409" cy="1587434"/>
            <a:chOff x="837391" y="3276600"/>
            <a:chExt cx="6855670" cy="2099974"/>
          </a:xfrm>
        </p:grpSpPr>
        <p:grpSp>
          <p:nvGrpSpPr>
            <p:cNvPr id="147" name="Group 146"/>
            <p:cNvGrpSpPr/>
            <p:nvPr/>
          </p:nvGrpSpPr>
          <p:grpSpPr>
            <a:xfrm>
              <a:off x="837391" y="3276600"/>
              <a:ext cx="6855670" cy="1219200"/>
              <a:chOff x="837391" y="3276600"/>
              <a:chExt cx="6855670" cy="1219200"/>
            </a:xfrm>
          </p:grpSpPr>
          <p:cxnSp>
            <p:nvCxnSpPr>
              <p:cNvPr id="63" name="Straight Arrow Connector 62"/>
              <p:cNvCxnSpPr>
                <a:stCxn id="64" idx="6"/>
                <a:endCxn id="66" idx="2"/>
              </p:cNvCxnSpPr>
              <p:nvPr/>
            </p:nvCxnSpPr>
            <p:spPr>
              <a:xfrm>
                <a:off x="1177360" y="4331677"/>
                <a:ext cx="793238"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37391"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65" name="Rectangle 64"/>
              <p:cNvSpPr/>
              <p:nvPr/>
            </p:nvSpPr>
            <p:spPr>
              <a:xfrm>
                <a:off x="1291348" y="3856892"/>
                <a:ext cx="534121" cy="400110"/>
              </a:xfrm>
              <a:prstGeom prst="rect">
                <a:avLst/>
              </a:prstGeom>
            </p:spPr>
            <p:txBody>
              <a:bodyPr wrap="none">
                <a:spAutoFit/>
              </a:bodyPr>
              <a:lstStyle/>
              <a:p>
                <a:r>
                  <a:rPr lang="en-US" altLang="en-US" b="1" dirty="0">
                    <a:solidFill>
                      <a:srgbClr val="FF0000"/>
                    </a:solidFill>
                  </a:rPr>
                  <a:t>b</a:t>
                </a:r>
                <a:r>
                  <a:rPr lang="en-US" altLang="en-US" dirty="0"/>
                  <a:t>:</a:t>
                </a:r>
                <a:r>
                  <a:rPr lang="en-US" altLang="en-US" b="1" dirty="0">
                    <a:solidFill>
                      <a:srgbClr val="00B0F0"/>
                    </a:solidFill>
                  </a:rPr>
                  <a:t>b</a:t>
                </a:r>
                <a:endParaRPr lang="en-US" sz="1600" dirty="0">
                  <a:solidFill>
                    <a:srgbClr val="00B0F0"/>
                  </a:solidFill>
                </a:endParaRPr>
              </a:p>
            </p:txBody>
          </p:sp>
          <p:sp>
            <p:nvSpPr>
              <p:cNvPr id="66" name="Oval 65"/>
              <p:cNvSpPr/>
              <p:nvPr/>
            </p:nvSpPr>
            <p:spPr>
              <a:xfrm>
                <a:off x="1970598"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67" name="Straight Arrow Connector 66"/>
              <p:cNvCxnSpPr>
                <a:stCxn id="66" idx="7"/>
              </p:cNvCxnSpPr>
              <p:nvPr/>
            </p:nvCxnSpPr>
            <p:spPr>
              <a:xfrm flipV="1">
                <a:off x="2260780" y="3889902"/>
                <a:ext cx="794203" cy="325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2303248" y="3581400"/>
                <a:ext cx="447558" cy="400110"/>
              </a:xfrm>
              <a:prstGeom prst="rect">
                <a:avLst/>
              </a:prstGeom>
            </p:spPr>
            <p:txBody>
              <a:bodyPr wrap="none">
                <a:spAutoFit/>
              </a:bodyPr>
              <a:lstStyle/>
              <a:p>
                <a:r>
                  <a:rPr lang="en-US" altLang="en-US" b="1" dirty="0">
                    <a:solidFill>
                      <a:srgbClr val="FF0000"/>
                    </a:solidFill>
                  </a:rPr>
                  <a:t>r</a:t>
                </a:r>
                <a:r>
                  <a:rPr lang="en-US" altLang="en-US" dirty="0"/>
                  <a:t>:</a:t>
                </a:r>
                <a:r>
                  <a:rPr lang="en-US" altLang="en-US" b="1" dirty="0">
                    <a:solidFill>
                      <a:srgbClr val="00B0F0"/>
                    </a:solidFill>
                  </a:rPr>
                  <a:t>r</a:t>
                </a:r>
                <a:endParaRPr lang="en-US" sz="1600" dirty="0">
                  <a:solidFill>
                    <a:srgbClr val="00B0F0"/>
                  </a:solidFill>
                </a:endParaRPr>
              </a:p>
            </p:txBody>
          </p:sp>
          <p:sp>
            <p:nvSpPr>
              <p:cNvPr id="69" name="Oval 68"/>
              <p:cNvSpPr/>
              <p:nvPr/>
            </p:nvSpPr>
            <p:spPr>
              <a:xfrm>
                <a:off x="3054983"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70" name="Straight Arrow Connector 69"/>
              <p:cNvCxnSpPr>
                <a:stCxn id="69" idx="6"/>
                <a:endCxn id="72" idx="2"/>
              </p:cNvCxnSpPr>
              <p:nvPr/>
            </p:nvCxnSpPr>
            <p:spPr>
              <a:xfrm>
                <a:off x="3394952" y="3821723"/>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487926" y="3276600"/>
                <a:ext cx="649537" cy="400110"/>
              </a:xfrm>
              <a:prstGeom prst="rect">
                <a:avLst/>
              </a:prstGeom>
            </p:spPr>
            <p:txBody>
              <a:bodyPr wrap="none">
                <a:spAutoFit/>
              </a:bodyPr>
              <a:lstStyle/>
              <a:p>
                <a:r>
                  <a:rPr lang="en-US" altLang="en-US" b="1" dirty="0" err="1">
                    <a:solidFill>
                      <a:srgbClr val="FF0000"/>
                    </a:solidFill>
                  </a:rPr>
                  <a:t>ea</a:t>
                </a:r>
                <a:r>
                  <a:rPr lang="en-US" altLang="en-US" dirty="0" err="1"/>
                  <a:t>:</a:t>
                </a:r>
                <a:r>
                  <a:rPr lang="en-US" altLang="en-US" b="1" dirty="0" err="1">
                    <a:solidFill>
                      <a:srgbClr val="00B0F0"/>
                    </a:solidFill>
                  </a:rPr>
                  <a:t>o</a:t>
                </a:r>
                <a:endParaRPr lang="en-US" sz="1600" dirty="0">
                  <a:solidFill>
                    <a:srgbClr val="00B0F0"/>
                  </a:solidFill>
                </a:endParaRPr>
              </a:p>
            </p:txBody>
          </p:sp>
          <p:sp>
            <p:nvSpPr>
              <p:cNvPr id="72" name="Oval 71"/>
              <p:cNvSpPr/>
              <p:nvPr/>
            </p:nvSpPr>
            <p:spPr>
              <a:xfrm>
                <a:off x="4327628" y="3657600"/>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73" name="Straight Arrow Connector 72"/>
              <p:cNvCxnSpPr>
                <a:stCxn id="72" idx="6"/>
              </p:cNvCxnSpPr>
              <p:nvPr/>
            </p:nvCxnSpPr>
            <p:spPr>
              <a:xfrm flipV="1">
                <a:off x="4667597" y="3810000"/>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678272" y="3276600"/>
                <a:ext cx="511679" cy="400110"/>
              </a:xfrm>
              <a:prstGeom prst="rect">
                <a:avLst/>
              </a:prstGeom>
            </p:spPr>
            <p:txBody>
              <a:bodyPr wrap="none">
                <a:spAutoFit/>
              </a:bodyPr>
              <a:lstStyle/>
              <a:p>
                <a:r>
                  <a:rPr lang="en-US" altLang="en-US" b="1" dirty="0">
                    <a:solidFill>
                      <a:srgbClr val="FF0000"/>
                    </a:solidFill>
                  </a:rPr>
                  <a:t>k</a:t>
                </a:r>
                <a:r>
                  <a:rPr lang="en-US" altLang="en-US" dirty="0"/>
                  <a:t>:</a:t>
                </a:r>
                <a:r>
                  <a:rPr lang="en-US" altLang="en-US" b="1" dirty="0">
                    <a:solidFill>
                      <a:srgbClr val="00B0F0"/>
                    </a:solidFill>
                  </a:rPr>
                  <a:t>k</a:t>
                </a:r>
                <a:endParaRPr lang="en-US" sz="1600" dirty="0">
                  <a:solidFill>
                    <a:srgbClr val="00B0F0"/>
                  </a:solidFill>
                </a:endParaRPr>
              </a:p>
            </p:txBody>
          </p:sp>
          <p:sp>
            <p:nvSpPr>
              <p:cNvPr id="75" name="Oval 74"/>
              <p:cNvSpPr/>
              <p:nvPr/>
            </p:nvSpPr>
            <p:spPr>
              <a:xfrm>
                <a:off x="5386341" y="3645877"/>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76" name="Straight Arrow Connector 75"/>
              <p:cNvCxnSpPr>
                <a:stCxn id="75" idx="6"/>
                <a:endCxn id="78" idx="1"/>
              </p:cNvCxnSpPr>
              <p:nvPr/>
            </p:nvCxnSpPr>
            <p:spPr>
              <a:xfrm>
                <a:off x="5726310" y="3810000"/>
                <a:ext cx="670010" cy="395445"/>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922841" y="3505200"/>
                <a:ext cx="492444" cy="400110"/>
              </a:xfrm>
              <a:prstGeom prst="rect">
                <a:avLst/>
              </a:prstGeom>
            </p:spPr>
            <p:txBody>
              <a:bodyPr wrap="none">
                <a:spAutoFit/>
              </a:bodyPr>
              <a:lstStyle/>
              <a:p>
                <a:r>
                  <a:rPr lang="en-US" altLang="en-US" b="1" dirty="0">
                    <a:solidFill>
                      <a:srgbClr val="FF0000"/>
                    </a:solidFill>
                    <a:sym typeface="Symbol" panose="05050102010706020507" pitchFamily="18" charset="2"/>
                  </a:rPr>
                  <a:t></a:t>
                </a:r>
                <a:r>
                  <a:rPr lang="en-US" altLang="en-US" dirty="0"/>
                  <a:t>:</a:t>
                </a:r>
                <a:r>
                  <a:rPr lang="en-US" altLang="en-US" b="1" dirty="0">
                    <a:solidFill>
                      <a:srgbClr val="00B0F0"/>
                    </a:solidFill>
                  </a:rPr>
                  <a:t>e</a:t>
                </a:r>
                <a:endParaRPr lang="en-US" sz="1600" dirty="0">
                  <a:solidFill>
                    <a:srgbClr val="00B0F0"/>
                  </a:solidFill>
                </a:endParaRPr>
              </a:p>
            </p:txBody>
          </p:sp>
          <p:sp>
            <p:nvSpPr>
              <p:cNvPr id="78" name="Oval 77"/>
              <p:cNvSpPr/>
              <p:nvPr/>
            </p:nvSpPr>
            <p:spPr>
              <a:xfrm>
                <a:off x="6346533" y="415737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79" name="Straight Arrow Connector 78"/>
              <p:cNvCxnSpPr>
                <a:stCxn id="78" idx="6"/>
                <a:endCxn id="81" idx="2"/>
              </p:cNvCxnSpPr>
              <p:nvPr/>
            </p:nvCxnSpPr>
            <p:spPr>
              <a:xfrm>
                <a:off x="6686502" y="4321497"/>
                <a:ext cx="666590" cy="1018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692718" y="3810000"/>
                <a:ext cx="502061" cy="400110"/>
              </a:xfrm>
              <a:prstGeom prst="rect">
                <a:avLst/>
              </a:prstGeom>
            </p:spPr>
            <p:txBody>
              <a:bodyPr wrap="none">
                <a:spAutoFit/>
              </a:bodyPr>
              <a:lstStyle/>
              <a:p>
                <a:r>
                  <a:rPr lang="en-US" altLang="en-US" b="1" dirty="0">
                    <a:solidFill>
                      <a:srgbClr val="FF0000"/>
                    </a:solidFill>
                    <a:sym typeface="Symbol" panose="05050102010706020507" pitchFamily="18" charset="2"/>
                  </a:rPr>
                  <a:t></a:t>
                </a:r>
                <a:r>
                  <a:rPr lang="en-US" altLang="en-US" dirty="0"/>
                  <a:t>:</a:t>
                </a:r>
                <a:r>
                  <a:rPr lang="en-US" altLang="en-US" b="1" dirty="0">
                    <a:solidFill>
                      <a:srgbClr val="00B0F0"/>
                    </a:solidFill>
                  </a:rPr>
                  <a:t>n</a:t>
                </a:r>
                <a:endParaRPr lang="en-US" sz="1600" dirty="0">
                  <a:solidFill>
                    <a:srgbClr val="00B0F0"/>
                  </a:solidFill>
                </a:endParaRPr>
              </a:p>
            </p:txBody>
          </p:sp>
          <p:sp>
            <p:nvSpPr>
              <p:cNvPr id="81" name="Oval 80"/>
              <p:cNvSpPr/>
              <p:nvPr/>
            </p:nvSpPr>
            <p:spPr>
              <a:xfrm>
                <a:off x="7353092" y="4167554"/>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sp>
          <p:nvSpPr>
            <p:cNvPr id="82" name="Oval 81"/>
            <p:cNvSpPr/>
            <p:nvPr/>
          </p:nvSpPr>
          <p:spPr>
            <a:xfrm>
              <a:off x="7432431" y="4255073"/>
              <a:ext cx="164124" cy="158464"/>
            </a:xfrm>
            <a:prstGeom prst="ellipse">
              <a:avLst/>
            </a:prstGeom>
            <a:solidFill>
              <a:schemeClr val="bg1"/>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nvGrpSpPr>
            <p:cNvPr id="151" name="Group 150"/>
            <p:cNvGrpSpPr/>
            <p:nvPr/>
          </p:nvGrpSpPr>
          <p:grpSpPr>
            <a:xfrm>
              <a:off x="2254684" y="4419600"/>
              <a:ext cx="4309794" cy="956974"/>
              <a:chOff x="2254684" y="4419600"/>
              <a:chExt cx="4309794" cy="956974"/>
            </a:xfrm>
          </p:grpSpPr>
          <p:grpSp>
            <p:nvGrpSpPr>
              <p:cNvPr id="149" name="Group 148"/>
              <p:cNvGrpSpPr/>
              <p:nvPr/>
            </p:nvGrpSpPr>
            <p:grpSpPr>
              <a:xfrm>
                <a:off x="2254684" y="4419600"/>
                <a:ext cx="4309794" cy="684621"/>
                <a:chOff x="2254684" y="4419600"/>
                <a:chExt cx="4309794" cy="684621"/>
              </a:xfrm>
            </p:grpSpPr>
            <p:cxnSp>
              <p:nvCxnSpPr>
                <p:cNvPr id="108" name="Straight Arrow Connector 107"/>
                <p:cNvCxnSpPr>
                  <a:stCxn id="66" idx="5"/>
                  <a:endCxn id="110" idx="1"/>
                </p:cNvCxnSpPr>
                <p:nvPr/>
              </p:nvCxnSpPr>
              <p:spPr>
                <a:xfrm>
                  <a:off x="2260780" y="4447729"/>
                  <a:ext cx="801838" cy="376317"/>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2254684" y="4505980"/>
                  <a:ext cx="460382" cy="400110"/>
                </a:xfrm>
                <a:prstGeom prst="rect">
                  <a:avLst/>
                </a:prstGeom>
              </p:spPr>
              <p:txBody>
                <a:bodyPr wrap="none">
                  <a:spAutoFit/>
                </a:bodyPr>
                <a:lstStyle/>
                <a:p>
                  <a:r>
                    <a:rPr lang="en-US" altLang="en-US" b="1" dirty="0">
                      <a:solidFill>
                        <a:srgbClr val="FF0000"/>
                      </a:solidFill>
                    </a:rPr>
                    <a:t>r</a:t>
                  </a:r>
                  <a:r>
                    <a:rPr lang="en-US" altLang="en-US" dirty="0"/>
                    <a:t>:</a:t>
                  </a:r>
                  <a:r>
                    <a:rPr lang="en-US" altLang="en-US" b="1" dirty="0">
                      <a:solidFill>
                        <a:srgbClr val="00B0F0"/>
                      </a:solidFill>
                      <a:sym typeface="Symbol" panose="05050102010706020507" pitchFamily="18" charset="2"/>
                    </a:rPr>
                    <a:t></a:t>
                  </a:r>
                  <a:endParaRPr lang="en-US" sz="1600" dirty="0">
                    <a:solidFill>
                      <a:srgbClr val="00B0F0"/>
                    </a:solidFill>
                  </a:endParaRPr>
                </a:p>
              </p:txBody>
            </p:sp>
            <p:sp>
              <p:nvSpPr>
                <p:cNvPr id="110" name="Oval 109"/>
                <p:cNvSpPr/>
                <p:nvPr/>
              </p:nvSpPr>
              <p:spPr>
                <a:xfrm>
                  <a:off x="3012831"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111" name="Straight Arrow Connector 110"/>
                <p:cNvCxnSpPr>
                  <a:stCxn id="110" idx="6"/>
                  <a:endCxn id="113" idx="2"/>
                </p:cNvCxnSpPr>
                <p:nvPr/>
              </p:nvCxnSpPr>
              <p:spPr>
                <a:xfrm>
                  <a:off x="3352800" y="4940098"/>
                  <a:ext cx="932676" cy="0"/>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530732" y="4419600"/>
                  <a:ext cx="479618" cy="400110"/>
                </a:xfrm>
                <a:prstGeom prst="rect">
                  <a:avLst/>
                </a:prstGeom>
              </p:spPr>
              <p:txBody>
                <a:bodyPr wrap="none">
                  <a:spAutoFit/>
                </a:bodyPr>
                <a:lstStyle/>
                <a:p>
                  <a:r>
                    <a:rPr lang="en-US" altLang="en-US" b="1" dirty="0">
                      <a:solidFill>
                        <a:srgbClr val="FF0000"/>
                      </a:solidFill>
                    </a:rPr>
                    <a:t>e</a:t>
                  </a:r>
                  <a:r>
                    <a:rPr lang="en-US" altLang="en-US" dirty="0"/>
                    <a:t>:</a:t>
                  </a:r>
                  <a:r>
                    <a:rPr lang="en-US" altLang="en-US" b="1" dirty="0">
                      <a:solidFill>
                        <a:srgbClr val="00B0F0"/>
                      </a:solidFill>
                    </a:rPr>
                    <a:t>r</a:t>
                  </a:r>
                  <a:endParaRPr lang="en-US" sz="1600" dirty="0">
                    <a:solidFill>
                      <a:srgbClr val="00B0F0"/>
                    </a:solidFill>
                  </a:endParaRPr>
                </a:p>
              </p:txBody>
            </p:sp>
            <p:sp>
              <p:nvSpPr>
                <p:cNvPr id="113" name="Oval 112"/>
                <p:cNvSpPr/>
                <p:nvPr/>
              </p:nvSpPr>
              <p:spPr>
                <a:xfrm>
                  <a:off x="4285476" y="4775975"/>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114" name="Straight Arrow Connector 113"/>
                <p:cNvCxnSpPr>
                  <a:stCxn id="113" idx="6"/>
                  <a:endCxn id="116" idx="2"/>
                </p:cNvCxnSpPr>
                <p:nvPr/>
              </p:nvCxnSpPr>
              <p:spPr>
                <a:xfrm flipV="1">
                  <a:off x="4625445" y="4928375"/>
                  <a:ext cx="760896" cy="11723"/>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4668490" y="4419600"/>
                  <a:ext cx="649537" cy="400110"/>
                </a:xfrm>
                <a:prstGeom prst="rect">
                  <a:avLst/>
                </a:prstGeom>
              </p:spPr>
              <p:txBody>
                <a:bodyPr wrap="none">
                  <a:spAutoFit/>
                </a:bodyPr>
                <a:lstStyle/>
                <a:p>
                  <a:r>
                    <a:rPr lang="en-US" altLang="en-US" b="1" dirty="0">
                      <a:solidFill>
                        <a:srgbClr val="FF0000"/>
                      </a:solidFill>
                    </a:rPr>
                    <a:t>a</a:t>
                  </a:r>
                  <a:r>
                    <a:rPr lang="en-US" altLang="en-US" dirty="0"/>
                    <a:t>:</a:t>
                  </a:r>
                  <a:r>
                    <a:rPr lang="en-US" altLang="en-US" b="1" dirty="0">
                      <a:solidFill>
                        <a:srgbClr val="00B0F0"/>
                      </a:solidFill>
                    </a:rPr>
                    <a:t>ok</a:t>
                  </a:r>
                  <a:endParaRPr lang="en-US" sz="1600" dirty="0">
                    <a:solidFill>
                      <a:srgbClr val="00B0F0"/>
                    </a:solidFill>
                  </a:endParaRPr>
                </a:p>
              </p:txBody>
            </p:sp>
            <p:sp>
              <p:nvSpPr>
                <p:cNvPr id="116" name="Oval 115"/>
                <p:cNvSpPr/>
                <p:nvPr/>
              </p:nvSpPr>
              <p:spPr>
                <a:xfrm>
                  <a:off x="5386341" y="4764252"/>
                  <a:ext cx="339969" cy="328246"/>
                </a:xfrm>
                <a:prstGeom prst="ellipse">
                  <a:avLst/>
                </a:prstGeom>
                <a:solidFill>
                  <a:srgbClr val="7030A0"/>
                </a:solidFill>
                <a:ln w="38100">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cxnSp>
              <p:nvCxnSpPr>
                <p:cNvPr id="117" name="Straight Arrow Connector 116"/>
                <p:cNvCxnSpPr>
                  <a:stCxn id="116" idx="6"/>
                  <a:endCxn id="78" idx="3"/>
                </p:cNvCxnSpPr>
                <p:nvPr/>
              </p:nvCxnSpPr>
              <p:spPr>
                <a:xfrm flipV="1">
                  <a:off x="5726310" y="4437549"/>
                  <a:ext cx="670010" cy="490826"/>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6052799" y="4572000"/>
                  <a:ext cx="511679" cy="400110"/>
                </a:xfrm>
                <a:prstGeom prst="rect">
                  <a:avLst/>
                </a:prstGeom>
              </p:spPr>
              <p:txBody>
                <a:bodyPr wrap="none">
                  <a:spAutoFit/>
                </a:bodyPr>
                <a:lstStyle/>
                <a:p>
                  <a:r>
                    <a:rPr lang="en-US" altLang="en-US" b="1" dirty="0">
                      <a:solidFill>
                        <a:srgbClr val="FF0000"/>
                      </a:solidFill>
                      <a:sym typeface="Symbol" panose="05050102010706020507" pitchFamily="18" charset="2"/>
                    </a:rPr>
                    <a:t>k</a:t>
                  </a:r>
                  <a:r>
                    <a:rPr lang="en-US" altLang="en-US" dirty="0"/>
                    <a:t>:</a:t>
                  </a:r>
                  <a:r>
                    <a:rPr lang="en-US" altLang="en-US" b="1" dirty="0">
                      <a:solidFill>
                        <a:srgbClr val="00B0F0"/>
                      </a:solidFill>
                    </a:rPr>
                    <a:t>e</a:t>
                  </a:r>
                  <a:endParaRPr lang="en-US" sz="1600" dirty="0">
                    <a:solidFill>
                      <a:srgbClr val="00B0F0"/>
                    </a:solidFill>
                  </a:endParaRPr>
                </a:p>
              </p:txBody>
            </p:sp>
          </p:grpSp>
          <p:cxnSp>
            <p:nvCxnSpPr>
              <p:cNvPr id="137" name="Straight Arrow Connector 136"/>
              <p:cNvCxnSpPr>
                <a:stCxn id="113" idx="0"/>
              </p:cNvCxnSpPr>
              <p:nvPr/>
            </p:nvCxnSpPr>
            <p:spPr>
              <a:xfrm flipV="1">
                <a:off x="4455461" y="4495801"/>
                <a:ext cx="164788" cy="28017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13" idx="4"/>
              </p:cNvCxnSpPr>
              <p:nvPr/>
            </p:nvCxnSpPr>
            <p:spPr>
              <a:xfrm>
                <a:off x="4455461" y="5104221"/>
                <a:ext cx="175938" cy="27235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50" name="Group 149"/>
            <p:cNvGrpSpPr/>
            <p:nvPr/>
          </p:nvGrpSpPr>
          <p:grpSpPr>
            <a:xfrm>
              <a:off x="1007376" y="3430543"/>
              <a:ext cx="5873477" cy="1250667"/>
              <a:chOff x="1007376" y="3430543"/>
              <a:chExt cx="5873477" cy="1250667"/>
            </a:xfrm>
          </p:grpSpPr>
          <p:cxnSp>
            <p:nvCxnSpPr>
              <p:cNvPr id="124" name="Straight Arrow Connector 123"/>
              <p:cNvCxnSpPr>
                <a:stCxn id="64" idx="0"/>
              </p:cNvCxnSpPr>
              <p:nvPr/>
            </p:nvCxnSpPr>
            <p:spPr>
              <a:xfrm flipV="1">
                <a:off x="1007376" y="3927231"/>
                <a:ext cx="289145" cy="240323"/>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64" idx="4"/>
              </p:cNvCxnSpPr>
              <p:nvPr/>
            </p:nvCxnSpPr>
            <p:spPr>
              <a:xfrm>
                <a:off x="1007376" y="4495800"/>
                <a:ext cx="245636" cy="185410"/>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69" idx="0"/>
              </p:cNvCxnSpPr>
              <p:nvPr/>
            </p:nvCxnSpPr>
            <p:spPr>
              <a:xfrm flipV="1">
                <a:off x="3224968" y="3430543"/>
                <a:ext cx="200649" cy="227057"/>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69" idx="4"/>
              </p:cNvCxnSpPr>
              <p:nvPr/>
            </p:nvCxnSpPr>
            <p:spPr>
              <a:xfrm>
                <a:off x="3224968" y="3985846"/>
                <a:ext cx="278875" cy="20515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78" idx="5"/>
              </p:cNvCxnSpPr>
              <p:nvPr/>
            </p:nvCxnSpPr>
            <p:spPr>
              <a:xfrm>
                <a:off x="6636715" y="4437549"/>
                <a:ext cx="244138" cy="212194"/>
              </a:xfrm>
              <a:prstGeom prst="straightConnector1">
                <a:avLst/>
              </a:prstGeom>
              <a:ln w="190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7" name="Text Placeholder 3"/>
              <p:cNvSpPr txBox="1">
                <a:spLocks/>
              </p:cNvSpPr>
              <p:nvPr/>
            </p:nvSpPr>
            <p:spPr bwMode="auto">
              <a:xfrm>
                <a:off x="457199" y="5410336"/>
                <a:ext cx="8458201" cy="6856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fontAlgn="base">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fontAlgn="base">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fontAlgn="base">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dirty="0"/>
                  <a:t>p(</a:t>
                </a:r>
                <a:r>
                  <a:rPr lang="en-US" b="1" dirty="0">
                    <a:solidFill>
                      <a:srgbClr val="3399FF"/>
                    </a:solidFill>
                    <a:latin typeface="Tahoma" panose="020B0604030504040204" pitchFamily="34" charset="0"/>
                    <a:ea typeface="Tahoma" panose="020B0604030504040204" pitchFamily="34" charset="0"/>
                    <a:cs typeface="Tahoma" panose="020B0604030504040204" pitchFamily="34" charset="0"/>
                  </a:rPr>
                  <a:t>y</a:t>
                </a:r>
                <a:r>
                  <a:rPr lang="en-US" dirty="0"/>
                  <a:t> | </a:t>
                </a:r>
                <a:r>
                  <a:rPr kumimoji="1" lang="en-US" b="1" dirty="0">
                    <a:solidFill>
                      <a:srgbClr val="FF0000"/>
                    </a:solidFill>
                    <a:latin typeface="Tahoma" panose="020B0604030504040204" pitchFamily="34" charset="0"/>
                  </a:rPr>
                  <a:t>x</a:t>
                </a:r>
                <a:r>
                  <a:rPr lang="en-US" dirty="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𝑍</m:t>
                        </m:r>
                      </m:den>
                    </m:f>
                    <m:nary>
                      <m:naryPr>
                        <m:chr m:val="∑"/>
                        <m:limLoc m:val="subSup"/>
                        <m:supHide m:val="on"/>
                        <m:ctrlPr>
                          <a:rPr lang="en-US" i="1">
                            <a:latin typeface="Cambria Math" panose="02040503050406030204" pitchFamily="18" charset="0"/>
                          </a:rPr>
                        </m:ctrlPr>
                      </m:naryPr>
                      <m:sub>
                        <m:r>
                          <m:rPr>
                            <m:nor/>
                          </m:rPr>
                          <a:rPr lang="el-GR" b="1" baseline="-25000"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m:t>π</m:t>
                        </m:r>
                      </m:sub>
                      <m:sup/>
                      <m:e>
                        <m:r>
                          <m:rPr>
                            <m:nor/>
                          </m:rPr>
                          <a:rPr lang="en-US" dirty="0">
                            <a:latin typeface="Tahoma" panose="020B0604030504040204" pitchFamily="34" charset="0"/>
                            <a:ea typeface="Tahoma" panose="020B0604030504040204" pitchFamily="34" charset="0"/>
                            <a:cs typeface="Tahoma" panose="020B0604030504040204" pitchFamily="34" charset="0"/>
                          </a:rPr>
                          <m:t>w</m:t>
                        </m:r>
                        <m:r>
                          <m:rPr>
                            <m:nor/>
                          </m:rPr>
                          <a:rPr lang="en-US" dirty="0">
                            <a:latin typeface="Tahoma" panose="020B0604030504040204" pitchFamily="34" charset="0"/>
                            <a:ea typeface="Tahoma" panose="020B0604030504040204" pitchFamily="34" charset="0"/>
                            <a:cs typeface="Tahoma" panose="020B0604030504040204" pitchFamily="34" charset="0"/>
                          </a:rPr>
                          <m:t>(</m:t>
                        </m:r>
                        <m:r>
                          <m:rPr>
                            <m:nor/>
                          </m:rPr>
                          <a:rPr lang="en-US" b="1" dirty="0">
                            <a:solidFill>
                              <a:srgbClr val="3399FF"/>
                            </a:solidFill>
                            <a:latin typeface="Tahoma" panose="020B0604030504040204" pitchFamily="34" charset="0"/>
                            <a:ea typeface="Tahoma" panose="020B0604030504040204" pitchFamily="34" charset="0"/>
                            <a:cs typeface="Tahoma" panose="020B0604030504040204" pitchFamily="34" charset="0"/>
                          </a:rPr>
                          <m:t>y</m:t>
                        </m:r>
                        <m:r>
                          <m:rPr>
                            <m:nor/>
                          </m:rPr>
                          <a:rPr lang="en-US" dirty="0">
                            <a:latin typeface="Tahoma" panose="020B0604030504040204" pitchFamily="34" charset="0"/>
                            <a:ea typeface="Tahoma" panose="020B0604030504040204" pitchFamily="34" charset="0"/>
                            <a:cs typeface="Tahoma" panose="020B0604030504040204" pitchFamily="34" charset="0"/>
                          </a:rPr>
                          <m:t>, </m:t>
                        </m:r>
                        <m:r>
                          <m:rPr>
                            <m:nor/>
                          </m:rPr>
                          <a:rPr lang="el-GR"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m:t>π</m:t>
                        </m:r>
                        <m:r>
                          <m:rPr>
                            <m:nor/>
                          </m:rPr>
                          <a:rPr lang="en-US"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m:t> </m:t>
                        </m:r>
                        <m:r>
                          <m:rPr>
                            <m:nor/>
                          </m:rPr>
                          <a:rPr lang="en-US" dirty="0">
                            <a:latin typeface="Tahoma" panose="020B0604030504040204" pitchFamily="34" charset="0"/>
                            <a:ea typeface="Tahoma" panose="020B0604030504040204" pitchFamily="34" charset="0"/>
                            <a:cs typeface="Tahoma" panose="020B0604030504040204" pitchFamily="34" charset="0"/>
                          </a:rPr>
                          <m:t>| </m:t>
                        </m:r>
                        <m:r>
                          <m:rPr>
                            <m:nor/>
                          </m:rPr>
                          <a:rPr kumimoji="1" lang="en-US" b="1" dirty="0">
                            <a:solidFill>
                              <a:srgbClr val="FF0000"/>
                            </a:solidFill>
                            <a:latin typeface="Tahoma" panose="020B0604030504040204" pitchFamily="34" charset="0"/>
                          </a:rPr>
                          <m:t>x</m:t>
                        </m:r>
                        <m:r>
                          <m:rPr>
                            <m:nor/>
                          </m:rPr>
                          <a:rPr lang="en-US" dirty="0">
                            <a:latin typeface="Tahoma" panose="020B0604030504040204" pitchFamily="34" charset="0"/>
                            <a:ea typeface="Tahoma" panose="020B0604030504040204" pitchFamily="34" charset="0"/>
                            <a:cs typeface="Tahoma" panose="020B0604030504040204" pitchFamily="34" charset="0"/>
                          </a:rPr>
                          <m:t>)</m:t>
                        </m:r>
                      </m:e>
                    </m:nary>
                  </m:oMath>
                </a14:m>
                <a:r>
                  <a:rPr lang="en-US" dirty="0">
                    <a:latin typeface="Tahoma" panose="020B0604030504040204" pitchFamily="34" charset="0"/>
                    <a:ea typeface="Tahoma" panose="020B0604030504040204" pitchFamily="34" charset="0"/>
                    <a:cs typeface="Tahoma" panose="020B0604030504040204" pitchFamily="34" charset="0"/>
                  </a:rPr>
                  <a:t> </a:t>
                </a:r>
                <a:r>
                  <a:rPr lang="en-US" dirty="0"/>
                  <a:t>= sum of </a:t>
                </a:r>
                <a14:m>
                  <m:oMath xmlns:m="http://schemas.openxmlformats.org/officeDocument/2006/math">
                    <m:r>
                      <m:rPr>
                        <m:nor/>
                      </m:rPr>
                      <a:rPr kumimoji="1" lang="en-US" b="1" dirty="0">
                        <a:solidFill>
                          <a:srgbClr val="FF0000"/>
                        </a:solidFill>
                        <a:latin typeface="Tahoma" panose="020B0604030504040204" pitchFamily="34" charset="0"/>
                      </a:rPr>
                      <m:t>x</m:t>
                    </m:r>
                  </m:oMath>
                </a14:m>
                <a:r>
                  <a:rPr lang="en-US" dirty="0"/>
                  <a:t>-to-</a:t>
                </a:r>
                <a14:m>
                  <m:oMath xmlns:m="http://schemas.openxmlformats.org/officeDocument/2006/math">
                    <m:r>
                      <m:rPr>
                        <m:nor/>
                      </m:rPr>
                      <a:rPr lang="en-US" b="1" dirty="0">
                        <a:solidFill>
                          <a:srgbClr val="3399FF"/>
                        </a:solidFill>
                        <a:latin typeface="Tahoma" panose="020B0604030504040204" pitchFamily="34" charset="0"/>
                        <a:ea typeface="Tahoma" panose="020B0604030504040204" pitchFamily="34" charset="0"/>
                        <a:cs typeface="Tahoma" panose="020B0604030504040204" pitchFamily="34" charset="0"/>
                      </a:rPr>
                      <m:t>y</m:t>
                    </m:r>
                  </m:oMath>
                </a14:m>
                <a:r>
                  <a:rPr lang="en-US" dirty="0"/>
                  <a:t> paths</a:t>
                </a:r>
              </a:p>
              <a:p>
                <a:pPr marL="0" indent="0" eaLnBrk="1" hangingPunct="1">
                  <a:buFont typeface="Wingdings" panose="05000000000000000000" pitchFamily="2" charset="2"/>
                  <a:buNone/>
                </a:pPr>
                <a:r>
                  <a:rPr lang="en-US"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 </a:t>
                </a:r>
                <a:endParaRPr lang="en-US" dirty="0"/>
              </a:p>
              <a:p>
                <a:pPr eaLnBrk="1" hangingPunct="1"/>
                <a:endParaRPr lang="en-US" dirty="0"/>
              </a:p>
            </p:txBody>
          </p:sp>
        </mc:Choice>
        <mc:Fallback xmlns="">
          <p:sp>
            <p:nvSpPr>
              <p:cNvPr id="57" name="Text Placeholder 3"/>
              <p:cNvSpPr txBox="1">
                <a:spLocks noRot="1" noChangeAspect="1" noMove="1" noResize="1" noEditPoints="1" noAdjustHandles="1" noChangeArrowheads="1" noChangeShapeType="1" noTextEdit="1"/>
              </p:cNvSpPr>
              <p:nvPr/>
            </p:nvSpPr>
            <p:spPr bwMode="auto">
              <a:xfrm>
                <a:off x="457199" y="5410336"/>
                <a:ext cx="8458201" cy="685664"/>
              </a:xfrm>
              <a:prstGeom prst="rect">
                <a:avLst/>
              </a:prstGeom>
              <a:blipFill>
                <a:blip r:embed="rId3"/>
                <a:stretch>
                  <a:fillRect l="-576" t="-893" b="-223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49" name="Picture 48"/>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4504" y="218599"/>
            <a:ext cx="1300161" cy="947260"/>
          </a:xfrm>
          <a:prstGeom prst="rect">
            <a:avLst/>
          </a:prstGeom>
        </p:spPr>
      </p:pic>
    </p:spTree>
    <p:extLst>
      <p:ext uri="{BB962C8B-B14F-4D97-AF65-F5344CB8AC3E}">
        <p14:creationId xmlns:p14="http://schemas.microsoft.com/office/powerpoint/2010/main" val="251796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        Review: seq2seq model</a:t>
            </a:r>
            <a:br>
              <a:rPr lang="en-US" sz="4000" dirty="0"/>
            </a:br>
            <a:r>
              <a:rPr lang="en-US" sz="3200" dirty="0"/>
              <a:t>	 </a:t>
            </a:r>
            <a:r>
              <a:rPr lang="en-US" sz="2800" dirty="0"/>
              <a:t>(see </a:t>
            </a:r>
            <a:r>
              <a:rPr lang="en-US" sz="2800" dirty="0" err="1"/>
              <a:t>Faruqui</a:t>
            </a:r>
            <a:r>
              <a:rPr lang="en-US" sz="2800" dirty="0"/>
              <a:t> et al. 2016 – next talk!)</a:t>
            </a:r>
            <a:endParaRPr lang="en-US" sz="4000" dirty="0"/>
          </a:p>
        </p:txBody>
      </p:sp>
      <p:sp>
        <p:nvSpPr>
          <p:cNvPr id="5" name="Slide Number Placeholder 4"/>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F53020E-5E33-B446-8494-584D4EE020B3}" type="slidenum">
              <a:rPr kumimoji="0" lang="en-US" sz="1800" b="0" i="0" u="none" strike="noStrike" kern="0" cap="none" spc="0" normalizeH="0" baseline="0" noProof="0" smtClean="0">
                <a:ln>
                  <a:noFill/>
                </a:ln>
                <a:solidFill>
                  <a:prstClr val="black">
                    <a:tint val="75000"/>
                  </a:prst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a:ln>
                <a:noFill/>
              </a:ln>
              <a:solidFill>
                <a:prstClr val="black">
                  <a:tint val="75000"/>
                </a:prstClr>
              </a:solidFill>
              <a:effectLst/>
              <a:uLnTx/>
              <a:uFillTx/>
            </a:endParaRPr>
          </a:p>
        </p:txBody>
      </p:sp>
      <p:grpSp>
        <p:nvGrpSpPr>
          <p:cNvPr id="6" name="Group 5"/>
          <p:cNvGrpSpPr/>
          <p:nvPr/>
        </p:nvGrpSpPr>
        <p:grpSpPr>
          <a:xfrm>
            <a:off x="7010400" y="1320363"/>
            <a:ext cx="2162144" cy="889437"/>
            <a:chOff x="6753257" y="1244163"/>
            <a:chExt cx="2162144" cy="889437"/>
          </a:xfrm>
        </p:grpSpPr>
        <p:sp>
          <p:nvSpPr>
            <p:cNvPr id="7" name="Rectangle 57"/>
            <p:cNvSpPr>
              <a:spLocks noChangeArrowheads="1"/>
            </p:cNvSpPr>
            <p:nvPr/>
          </p:nvSpPr>
          <p:spPr bwMode="auto">
            <a:xfrm>
              <a:off x="6753257" y="1244163"/>
              <a:ext cx="193354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kumimoji="1"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kumimoji="1"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kumimoji="1"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kumimoji="1" sz="2000">
                  <a:solidFill>
                    <a:schemeClr val="tx1"/>
                  </a:solidFill>
                  <a:latin typeface="Tahoma" panose="020B0604030504040204" pitchFamily="34" charset="0"/>
                  <a:cs typeface="Arial" panose="020B0604020202020204" pitchFamily="34" charset="0"/>
                </a:defRPr>
              </a:lvl9pPr>
            </a:lstStyle>
            <a:p>
              <a:pPr algn="l">
                <a:spcBef>
                  <a:spcPct val="0"/>
                </a:spcBef>
                <a:buClrTx/>
                <a:buFontTx/>
                <a:buNone/>
              </a:pPr>
              <a:r>
                <a:rPr lang="en-US" altLang="en-US" sz="2800" b="1" dirty="0">
                  <a:solidFill>
                    <a:srgbClr val="FF0000"/>
                  </a:solidFill>
                </a:rPr>
                <a:t>x = break</a:t>
              </a:r>
            </a:p>
          </p:txBody>
        </p:sp>
        <p:sp>
          <p:nvSpPr>
            <p:cNvPr id="8" name="Rectangle 7"/>
            <p:cNvSpPr/>
            <p:nvPr/>
          </p:nvSpPr>
          <p:spPr>
            <a:xfrm>
              <a:off x="6755835" y="1610380"/>
              <a:ext cx="2159566" cy="523220"/>
            </a:xfrm>
            <a:prstGeom prst="rect">
              <a:avLst/>
            </a:prstGeom>
          </p:spPr>
          <p:txBody>
            <a:bodyPr wrap="none">
              <a:spAutoFit/>
            </a:bodyPr>
            <a:lstStyle/>
            <a:p>
              <a:pPr lvl="0" algn="l">
                <a:spcBef>
                  <a:spcPct val="0"/>
                </a:spcBef>
                <a:buClrTx/>
              </a:pPr>
              <a:r>
                <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y = broken</a:t>
              </a:r>
            </a:p>
          </p:txBody>
        </p:sp>
      </p:grpSp>
      <p:grpSp>
        <p:nvGrpSpPr>
          <p:cNvPr id="160" name="Group 159"/>
          <p:cNvGrpSpPr/>
          <p:nvPr/>
        </p:nvGrpSpPr>
        <p:grpSpPr>
          <a:xfrm>
            <a:off x="304800" y="1905000"/>
            <a:ext cx="7162800" cy="2828510"/>
            <a:chOff x="304800" y="1905000"/>
            <a:chExt cx="7162800" cy="2828510"/>
          </a:xfrm>
        </p:grpSpPr>
        <p:sp>
          <p:nvSpPr>
            <p:cNvPr id="10" name="Rectangle 9"/>
            <p:cNvSpPr/>
            <p:nvPr/>
          </p:nvSpPr>
          <p:spPr>
            <a:xfrm>
              <a:off x="889102" y="1905000"/>
              <a:ext cx="383438" cy="523220"/>
            </a:xfrm>
            <a:prstGeom prst="rect">
              <a:avLst/>
            </a:prstGeom>
          </p:spPr>
          <p:txBody>
            <a:bodyPr wrap="none">
              <a:spAutoFit/>
            </a:bodyPr>
            <a:lstStyle/>
            <a:p>
              <a:r>
                <a:rPr lang="en-US" altLang="en-US" sz="2800" b="1" dirty="0">
                  <a:solidFill>
                    <a:srgbClr val="FF0000"/>
                  </a:solidFill>
                </a:rPr>
                <a:t>b</a:t>
              </a:r>
              <a:endParaRPr lang="en-US" dirty="0"/>
            </a:p>
          </p:txBody>
        </p:sp>
        <p:grpSp>
          <p:nvGrpSpPr>
            <p:cNvPr id="24" name="Group 23"/>
            <p:cNvGrpSpPr/>
            <p:nvPr/>
          </p:nvGrpSpPr>
          <p:grpSpPr>
            <a:xfrm>
              <a:off x="304800" y="2819400"/>
              <a:ext cx="304800" cy="651510"/>
              <a:chOff x="609600" y="3276600"/>
              <a:chExt cx="304800" cy="651510"/>
            </a:xfrm>
          </p:grpSpPr>
          <p:sp>
            <p:nvSpPr>
              <p:cNvPr id="18" name="Rectangle 17"/>
              <p:cNvSpPr/>
              <p:nvPr/>
            </p:nvSpPr>
            <p:spPr>
              <a:xfrm>
                <a:off x="6096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858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858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858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14400" y="2819400"/>
              <a:ext cx="304800" cy="651510"/>
              <a:chOff x="1219200" y="3276600"/>
              <a:chExt cx="304800" cy="651510"/>
            </a:xfrm>
          </p:grpSpPr>
          <p:sp>
            <p:nvSpPr>
              <p:cNvPr id="19" name="Rectangle 1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p:cNvCxnSpPr/>
            <p:nvPr/>
          </p:nvCxnSpPr>
          <p:spPr>
            <a:xfrm>
              <a:off x="1070610" y="2369820"/>
              <a:ext cx="0" cy="40767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478257" y="1905000"/>
              <a:ext cx="322524" cy="523220"/>
            </a:xfrm>
            <a:prstGeom prst="rect">
              <a:avLst/>
            </a:prstGeom>
          </p:spPr>
          <p:txBody>
            <a:bodyPr wrap="none">
              <a:spAutoFit/>
            </a:bodyPr>
            <a:lstStyle/>
            <a:p>
              <a:r>
                <a:rPr lang="en-US" altLang="en-US" sz="2800" b="1" dirty="0">
                  <a:solidFill>
                    <a:srgbClr val="FF0000"/>
                  </a:solidFill>
                </a:rPr>
                <a:t>r</a:t>
              </a:r>
              <a:endParaRPr lang="en-US" dirty="0"/>
            </a:p>
          </p:txBody>
        </p:sp>
        <p:grpSp>
          <p:nvGrpSpPr>
            <p:cNvPr id="38" name="Group 37"/>
            <p:cNvGrpSpPr/>
            <p:nvPr/>
          </p:nvGrpSpPr>
          <p:grpSpPr>
            <a:xfrm>
              <a:off x="1473098" y="2819400"/>
              <a:ext cx="304800" cy="651510"/>
              <a:chOff x="1219200" y="3276600"/>
              <a:chExt cx="304800" cy="651510"/>
            </a:xfrm>
          </p:grpSpPr>
          <p:sp>
            <p:nvSpPr>
              <p:cNvPr id="39" name="Rectangle 3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3" name="Straight Arrow Connector 42"/>
            <p:cNvCxnSpPr/>
            <p:nvPr/>
          </p:nvCxnSpPr>
          <p:spPr>
            <a:xfrm>
              <a:off x="1629308" y="2369820"/>
              <a:ext cx="0" cy="40767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1219200" y="31242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09600" y="31242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016432" y="1905000"/>
              <a:ext cx="369012" cy="523220"/>
            </a:xfrm>
            <a:prstGeom prst="rect">
              <a:avLst/>
            </a:prstGeom>
          </p:spPr>
          <p:txBody>
            <a:bodyPr wrap="none">
              <a:spAutoFit/>
            </a:bodyPr>
            <a:lstStyle/>
            <a:p>
              <a:r>
                <a:rPr lang="en-US" sz="2800" b="1" dirty="0">
                  <a:solidFill>
                    <a:srgbClr val="FF0000"/>
                  </a:solidFill>
                </a:rPr>
                <a:t>e</a:t>
              </a:r>
              <a:endParaRPr lang="en-US" dirty="0"/>
            </a:p>
          </p:txBody>
        </p:sp>
        <p:grpSp>
          <p:nvGrpSpPr>
            <p:cNvPr id="65" name="Group 64"/>
            <p:cNvGrpSpPr/>
            <p:nvPr/>
          </p:nvGrpSpPr>
          <p:grpSpPr>
            <a:xfrm>
              <a:off x="2034517" y="2819400"/>
              <a:ext cx="304800" cy="651510"/>
              <a:chOff x="1219200" y="3276600"/>
              <a:chExt cx="304800" cy="651510"/>
            </a:xfrm>
          </p:grpSpPr>
          <p:sp>
            <p:nvSpPr>
              <p:cNvPr id="66" name="Rectangle 65"/>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0" name="Straight Arrow Connector 69"/>
            <p:cNvCxnSpPr/>
            <p:nvPr/>
          </p:nvCxnSpPr>
          <p:spPr>
            <a:xfrm>
              <a:off x="2190727" y="2369820"/>
              <a:ext cx="0" cy="40767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80619" y="31242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2553840" y="1905000"/>
              <a:ext cx="360996" cy="523220"/>
            </a:xfrm>
            <a:prstGeom prst="rect">
              <a:avLst/>
            </a:prstGeom>
          </p:spPr>
          <p:txBody>
            <a:bodyPr wrap="none">
              <a:spAutoFit/>
            </a:bodyPr>
            <a:lstStyle/>
            <a:p>
              <a:r>
                <a:rPr lang="en-US" sz="2800" b="1" dirty="0">
                  <a:solidFill>
                    <a:srgbClr val="FF0000"/>
                  </a:solidFill>
                </a:rPr>
                <a:t>a</a:t>
              </a:r>
              <a:endParaRPr lang="en-US" dirty="0"/>
            </a:p>
          </p:txBody>
        </p:sp>
        <p:grpSp>
          <p:nvGrpSpPr>
            <p:cNvPr id="73" name="Group 72"/>
            <p:cNvGrpSpPr/>
            <p:nvPr/>
          </p:nvGrpSpPr>
          <p:grpSpPr>
            <a:xfrm>
              <a:off x="2567917" y="2819400"/>
              <a:ext cx="304800" cy="651510"/>
              <a:chOff x="1219200" y="3276600"/>
              <a:chExt cx="304800" cy="651510"/>
            </a:xfrm>
          </p:grpSpPr>
          <p:sp>
            <p:nvSpPr>
              <p:cNvPr id="74" name="Rectangle 73"/>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Arrow Connector 77"/>
            <p:cNvCxnSpPr/>
            <p:nvPr/>
          </p:nvCxnSpPr>
          <p:spPr>
            <a:xfrm>
              <a:off x="2667000" y="2369820"/>
              <a:ext cx="0" cy="40767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314019" y="31242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3083871" y="1905000"/>
              <a:ext cx="367408" cy="523220"/>
            </a:xfrm>
            <a:prstGeom prst="rect">
              <a:avLst/>
            </a:prstGeom>
          </p:spPr>
          <p:txBody>
            <a:bodyPr wrap="none">
              <a:spAutoFit/>
            </a:bodyPr>
            <a:lstStyle/>
            <a:p>
              <a:r>
                <a:rPr lang="en-US" sz="2800" b="1" dirty="0">
                  <a:solidFill>
                    <a:srgbClr val="FF0000"/>
                  </a:solidFill>
                </a:rPr>
                <a:t>k</a:t>
              </a:r>
              <a:endParaRPr lang="en-US" dirty="0"/>
            </a:p>
          </p:txBody>
        </p:sp>
        <p:grpSp>
          <p:nvGrpSpPr>
            <p:cNvPr id="81" name="Group 80"/>
            <p:cNvGrpSpPr/>
            <p:nvPr/>
          </p:nvGrpSpPr>
          <p:grpSpPr>
            <a:xfrm>
              <a:off x="3101154" y="2819400"/>
              <a:ext cx="304800" cy="651510"/>
              <a:chOff x="1219200" y="3276600"/>
              <a:chExt cx="304800" cy="651510"/>
            </a:xfrm>
          </p:grpSpPr>
          <p:sp>
            <p:nvSpPr>
              <p:cNvPr id="82" name="Rectangle 81"/>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6" name="Straight Arrow Connector 85"/>
            <p:cNvCxnSpPr/>
            <p:nvPr/>
          </p:nvCxnSpPr>
          <p:spPr>
            <a:xfrm>
              <a:off x="3257364" y="2369820"/>
              <a:ext cx="0" cy="40767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2847256" y="31242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648332" y="1905000"/>
              <a:ext cx="367408" cy="523220"/>
            </a:xfrm>
            <a:prstGeom prst="rect">
              <a:avLst/>
            </a:prstGeom>
          </p:spPr>
          <p:txBody>
            <a:bodyPr wrap="none">
              <a:spAutoFit/>
            </a:bodyPr>
            <a:lstStyle/>
            <a:p>
              <a:r>
                <a:rPr lang="en-US" sz="2800" b="1" dirty="0">
                  <a:solidFill>
                    <a:srgbClr val="FF0000"/>
                  </a:solidFill>
                </a:rPr>
                <a:t>#</a:t>
              </a:r>
              <a:endParaRPr lang="en-US" dirty="0"/>
            </a:p>
          </p:txBody>
        </p:sp>
        <p:grpSp>
          <p:nvGrpSpPr>
            <p:cNvPr id="89" name="Group 88"/>
            <p:cNvGrpSpPr/>
            <p:nvPr/>
          </p:nvGrpSpPr>
          <p:grpSpPr>
            <a:xfrm>
              <a:off x="3665615" y="2819400"/>
              <a:ext cx="304800" cy="651510"/>
              <a:chOff x="1219200" y="3276600"/>
              <a:chExt cx="304800" cy="651510"/>
            </a:xfrm>
          </p:grpSpPr>
          <p:sp>
            <p:nvSpPr>
              <p:cNvPr id="90" name="Rectangle 89"/>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4" name="Straight Arrow Connector 93"/>
            <p:cNvCxnSpPr/>
            <p:nvPr/>
          </p:nvCxnSpPr>
          <p:spPr>
            <a:xfrm>
              <a:off x="3821825" y="2369820"/>
              <a:ext cx="0" cy="407670"/>
            </a:xfrm>
            <a:prstGeom prst="straightConnector1">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411717" y="312420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810000" y="352044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626308" y="3851910"/>
              <a:ext cx="412292" cy="523220"/>
            </a:xfrm>
            <a:prstGeom prst="rect">
              <a:avLst/>
            </a:prstGeom>
          </p:spPr>
          <p:txBody>
            <a:bodyPr wrap="none">
              <a:spAutoFit/>
            </a:bodyPr>
            <a:lstStyle/>
            <a:p>
              <a:r>
                <a:rPr lang="en-US" alt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b</a:t>
              </a:r>
              <a:endPar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endParaRPr>
            </a:p>
          </p:txBody>
        </p:sp>
        <p:grpSp>
          <p:nvGrpSpPr>
            <p:cNvPr id="107" name="Group 106"/>
            <p:cNvGrpSpPr/>
            <p:nvPr/>
          </p:nvGrpSpPr>
          <p:grpSpPr>
            <a:xfrm>
              <a:off x="3829050" y="2154377"/>
              <a:ext cx="738175" cy="2579133"/>
              <a:chOff x="3829050" y="2874467"/>
              <a:chExt cx="738175" cy="2579133"/>
            </a:xfrm>
          </p:grpSpPr>
          <p:sp>
            <p:nvSpPr>
              <p:cNvPr id="106" name="Freeform 105"/>
              <p:cNvSpPr/>
              <p:nvPr/>
            </p:nvSpPr>
            <p:spPr>
              <a:xfrm>
                <a:off x="3829050" y="2874467"/>
                <a:ext cx="525780" cy="2579133"/>
              </a:xfrm>
              <a:custGeom>
                <a:avLst/>
                <a:gdLst>
                  <a:gd name="connsiteX0" fmla="*/ 0 w 525780"/>
                  <a:gd name="connsiteY0" fmla="*/ 2200453 h 2579133"/>
                  <a:gd name="connsiteX1" fmla="*/ 102870 w 525780"/>
                  <a:gd name="connsiteY1" fmla="*/ 2417623 h 2579133"/>
                  <a:gd name="connsiteX2" fmla="*/ 297180 w 525780"/>
                  <a:gd name="connsiteY2" fmla="*/ 108763 h 2579133"/>
                  <a:gd name="connsiteX3" fmla="*/ 525780 w 525780"/>
                  <a:gd name="connsiteY3" fmla="*/ 588823 h 2579133"/>
                </a:gdLst>
                <a:ahLst/>
                <a:cxnLst>
                  <a:cxn ang="0">
                    <a:pos x="connsiteX0" y="connsiteY0"/>
                  </a:cxn>
                  <a:cxn ang="0">
                    <a:pos x="connsiteX1" y="connsiteY1"/>
                  </a:cxn>
                  <a:cxn ang="0">
                    <a:pos x="connsiteX2" y="connsiteY2"/>
                  </a:cxn>
                  <a:cxn ang="0">
                    <a:pos x="connsiteX3" y="connsiteY3"/>
                  </a:cxn>
                </a:cxnLst>
                <a:rect l="l" t="t" r="r" b="b"/>
                <a:pathLst>
                  <a:path w="525780" h="2579133">
                    <a:moveTo>
                      <a:pt x="0" y="2200453"/>
                    </a:moveTo>
                    <a:cubicBezTo>
                      <a:pt x="26670" y="2483345"/>
                      <a:pt x="53340" y="2766238"/>
                      <a:pt x="102870" y="2417623"/>
                    </a:cubicBezTo>
                    <a:cubicBezTo>
                      <a:pt x="152400" y="2069008"/>
                      <a:pt x="226695" y="413563"/>
                      <a:pt x="297180" y="108763"/>
                    </a:cubicBezTo>
                    <a:cubicBezTo>
                      <a:pt x="367665" y="-196037"/>
                      <a:pt x="446722" y="196393"/>
                      <a:pt x="525780" y="588823"/>
                    </a:cubicBezTo>
                  </a:path>
                </a:pathLst>
              </a:cu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8" name="Group 97"/>
              <p:cNvGrpSpPr/>
              <p:nvPr/>
            </p:nvGrpSpPr>
            <p:grpSpPr>
              <a:xfrm>
                <a:off x="4216298" y="3539490"/>
                <a:ext cx="304800" cy="651510"/>
                <a:chOff x="1219200" y="3276600"/>
                <a:chExt cx="304800" cy="651510"/>
              </a:xfrm>
            </p:grpSpPr>
            <p:sp>
              <p:nvSpPr>
                <p:cNvPr id="99" name="Rectangle 98"/>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3" name="Straight Arrow Connector 102"/>
              <p:cNvCxnSpPr/>
              <p:nvPr/>
            </p:nvCxnSpPr>
            <p:spPr>
              <a:xfrm>
                <a:off x="3962400" y="384429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374692" y="422785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4227067" y="4559320"/>
                <a:ext cx="340158"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r</a:t>
                </a:r>
              </a:p>
            </p:txBody>
          </p:sp>
        </p:grpSp>
        <p:grpSp>
          <p:nvGrpSpPr>
            <p:cNvPr id="108" name="Group 107"/>
            <p:cNvGrpSpPr/>
            <p:nvPr/>
          </p:nvGrpSpPr>
          <p:grpSpPr>
            <a:xfrm>
              <a:off x="4426871" y="2154377"/>
              <a:ext cx="771036" cy="2579133"/>
              <a:chOff x="3829050" y="2874467"/>
              <a:chExt cx="771036" cy="2579133"/>
            </a:xfrm>
          </p:grpSpPr>
          <p:sp>
            <p:nvSpPr>
              <p:cNvPr id="109" name="Freeform 108"/>
              <p:cNvSpPr/>
              <p:nvPr/>
            </p:nvSpPr>
            <p:spPr>
              <a:xfrm>
                <a:off x="3829050" y="2874467"/>
                <a:ext cx="525780" cy="2579133"/>
              </a:xfrm>
              <a:custGeom>
                <a:avLst/>
                <a:gdLst>
                  <a:gd name="connsiteX0" fmla="*/ 0 w 525780"/>
                  <a:gd name="connsiteY0" fmla="*/ 2200453 h 2579133"/>
                  <a:gd name="connsiteX1" fmla="*/ 102870 w 525780"/>
                  <a:gd name="connsiteY1" fmla="*/ 2417623 h 2579133"/>
                  <a:gd name="connsiteX2" fmla="*/ 297180 w 525780"/>
                  <a:gd name="connsiteY2" fmla="*/ 108763 h 2579133"/>
                  <a:gd name="connsiteX3" fmla="*/ 525780 w 525780"/>
                  <a:gd name="connsiteY3" fmla="*/ 588823 h 2579133"/>
                </a:gdLst>
                <a:ahLst/>
                <a:cxnLst>
                  <a:cxn ang="0">
                    <a:pos x="connsiteX0" y="connsiteY0"/>
                  </a:cxn>
                  <a:cxn ang="0">
                    <a:pos x="connsiteX1" y="connsiteY1"/>
                  </a:cxn>
                  <a:cxn ang="0">
                    <a:pos x="connsiteX2" y="connsiteY2"/>
                  </a:cxn>
                  <a:cxn ang="0">
                    <a:pos x="connsiteX3" y="connsiteY3"/>
                  </a:cxn>
                </a:cxnLst>
                <a:rect l="l" t="t" r="r" b="b"/>
                <a:pathLst>
                  <a:path w="525780" h="2579133">
                    <a:moveTo>
                      <a:pt x="0" y="2200453"/>
                    </a:moveTo>
                    <a:cubicBezTo>
                      <a:pt x="26670" y="2483345"/>
                      <a:pt x="53340" y="2766238"/>
                      <a:pt x="102870" y="2417623"/>
                    </a:cubicBezTo>
                    <a:cubicBezTo>
                      <a:pt x="152400" y="2069008"/>
                      <a:pt x="226695" y="413563"/>
                      <a:pt x="297180" y="108763"/>
                    </a:cubicBezTo>
                    <a:cubicBezTo>
                      <a:pt x="367665" y="-196037"/>
                      <a:pt x="446722" y="196393"/>
                      <a:pt x="525780" y="588823"/>
                    </a:cubicBezTo>
                  </a:path>
                </a:pathLst>
              </a:cu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0" name="Group 109"/>
              <p:cNvGrpSpPr/>
              <p:nvPr/>
            </p:nvGrpSpPr>
            <p:grpSpPr>
              <a:xfrm>
                <a:off x="4216298" y="3539490"/>
                <a:ext cx="304800" cy="651510"/>
                <a:chOff x="1219200" y="3276600"/>
                <a:chExt cx="304800" cy="651510"/>
              </a:xfrm>
            </p:grpSpPr>
            <p:sp>
              <p:nvSpPr>
                <p:cNvPr id="114" name="Rectangle 113"/>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Oval 114"/>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1" name="Straight Arrow Connector 110"/>
              <p:cNvCxnSpPr/>
              <p:nvPr/>
            </p:nvCxnSpPr>
            <p:spPr>
              <a:xfrm>
                <a:off x="3962400" y="384429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374692" y="422785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4194206" y="4559320"/>
                <a:ext cx="405880"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o</a:t>
                </a:r>
              </a:p>
            </p:txBody>
          </p:sp>
        </p:grpSp>
        <p:grpSp>
          <p:nvGrpSpPr>
            <p:cNvPr id="118" name="Group 117"/>
            <p:cNvGrpSpPr/>
            <p:nvPr/>
          </p:nvGrpSpPr>
          <p:grpSpPr>
            <a:xfrm>
              <a:off x="4984096" y="2154377"/>
              <a:ext cx="768632" cy="2579133"/>
              <a:chOff x="3829050" y="2874467"/>
              <a:chExt cx="768632" cy="2579133"/>
            </a:xfrm>
          </p:grpSpPr>
          <p:sp>
            <p:nvSpPr>
              <p:cNvPr id="119" name="Freeform 118"/>
              <p:cNvSpPr/>
              <p:nvPr/>
            </p:nvSpPr>
            <p:spPr>
              <a:xfrm>
                <a:off x="3829050" y="2874467"/>
                <a:ext cx="525780" cy="2579133"/>
              </a:xfrm>
              <a:custGeom>
                <a:avLst/>
                <a:gdLst>
                  <a:gd name="connsiteX0" fmla="*/ 0 w 525780"/>
                  <a:gd name="connsiteY0" fmla="*/ 2200453 h 2579133"/>
                  <a:gd name="connsiteX1" fmla="*/ 102870 w 525780"/>
                  <a:gd name="connsiteY1" fmla="*/ 2417623 h 2579133"/>
                  <a:gd name="connsiteX2" fmla="*/ 297180 w 525780"/>
                  <a:gd name="connsiteY2" fmla="*/ 108763 h 2579133"/>
                  <a:gd name="connsiteX3" fmla="*/ 525780 w 525780"/>
                  <a:gd name="connsiteY3" fmla="*/ 588823 h 2579133"/>
                </a:gdLst>
                <a:ahLst/>
                <a:cxnLst>
                  <a:cxn ang="0">
                    <a:pos x="connsiteX0" y="connsiteY0"/>
                  </a:cxn>
                  <a:cxn ang="0">
                    <a:pos x="connsiteX1" y="connsiteY1"/>
                  </a:cxn>
                  <a:cxn ang="0">
                    <a:pos x="connsiteX2" y="connsiteY2"/>
                  </a:cxn>
                  <a:cxn ang="0">
                    <a:pos x="connsiteX3" y="connsiteY3"/>
                  </a:cxn>
                </a:cxnLst>
                <a:rect l="l" t="t" r="r" b="b"/>
                <a:pathLst>
                  <a:path w="525780" h="2579133">
                    <a:moveTo>
                      <a:pt x="0" y="2200453"/>
                    </a:moveTo>
                    <a:cubicBezTo>
                      <a:pt x="26670" y="2483345"/>
                      <a:pt x="53340" y="2766238"/>
                      <a:pt x="102870" y="2417623"/>
                    </a:cubicBezTo>
                    <a:cubicBezTo>
                      <a:pt x="152400" y="2069008"/>
                      <a:pt x="226695" y="413563"/>
                      <a:pt x="297180" y="108763"/>
                    </a:cubicBezTo>
                    <a:cubicBezTo>
                      <a:pt x="367665" y="-196037"/>
                      <a:pt x="446722" y="196393"/>
                      <a:pt x="525780" y="588823"/>
                    </a:cubicBezTo>
                  </a:path>
                </a:pathLst>
              </a:cu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20" name="Group 119"/>
              <p:cNvGrpSpPr/>
              <p:nvPr/>
            </p:nvGrpSpPr>
            <p:grpSpPr>
              <a:xfrm>
                <a:off x="4216298" y="3539490"/>
                <a:ext cx="304800" cy="651510"/>
                <a:chOff x="1219200" y="3276600"/>
                <a:chExt cx="304800" cy="651510"/>
              </a:xfrm>
            </p:grpSpPr>
            <p:sp>
              <p:nvSpPr>
                <p:cNvPr id="124" name="Rectangle 123"/>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Arrow Connector 120"/>
              <p:cNvCxnSpPr/>
              <p:nvPr/>
            </p:nvCxnSpPr>
            <p:spPr>
              <a:xfrm>
                <a:off x="3962400" y="384429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374692" y="422785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4196610" y="4559320"/>
                <a:ext cx="401072"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k</a:t>
                </a:r>
              </a:p>
            </p:txBody>
          </p:sp>
        </p:grpSp>
        <p:grpSp>
          <p:nvGrpSpPr>
            <p:cNvPr id="128" name="Group 127"/>
            <p:cNvGrpSpPr/>
            <p:nvPr/>
          </p:nvGrpSpPr>
          <p:grpSpPr>
            <a:xfrm>
              <a:off x="5540356" y="2154377"/>
              <a:ext cx="767029" cy="2579133"/>
              <a:chOff x="3829050" y="2874467"/>
              <a:chExt cx="767029" cy="2579133"/>
            </a:xfrm>
          </p:grpSpPr>
          <p:sp>
            <p:nvSpPr>
              <p:cNvPr id="129" name="Freeform 128"/>
              <p:cNvSpPr/>
              <p:nvPr/>
            </p:nvSpPr>
            <p:spPr>
              <a:xfrm>
                <a:off x="3829050" y="2874467"/>
                <a:ext cx="525780" cy="2579133"/>
              </a:xfrm>
              <a:custGeom>
                <a:avLst/>
                <a:gdLst>
                  <a:gd name="connsiteX0" fmla="*/ 0 w 525780"/>
                  <a:gd name="connsiteY0" fmla="*/ 2200453 h 2579133"/>
                  <a:gd name="connsiteX1" fmla="*/ 102870 w 525780"/>
                  <a:gd name="connsiteY1" fmla="*/ 2417623 h 2579133"/>
                  <a:gd name="connsiteX2" fmla="*/ 297180 w 525780"/>
                  <a:gd name="connsiteY2" fmla="*/ 108763 h 2579133"/>
                  <a:gd name="connsiteX3" fmla="*/ 525780 w 525780"/>
                  <a:gd name="connsiteY3" fmla="*/ 588823 h 2579133"/>
                </a:gdLst>
                <a:ahLst/>
                <a:cxnLst>
                  <a:cxn ang="0">
                    <a:pos x="connsiteX0" y="connsiteY0"/>
                  </a:cxn>
                  <a:cxn ang="0">
                    <a:pos x="connsiteX1" y="connsiteY1"/>
                  </a:cxn>
                  <a:cxn ang="0">
                    <a:pos x="connsiteX2" y="connsiteY2"/>
                  </a:cxn>
                  <a:cxn ang="0">
                    <a:pos x="connsiteX3" y="connsiteY3"/>
                  </a:cxn>
                </a:cxnLst>
                <a:rect l="l" t="t" r="r" b="b"/>
                <a:pathLst>
                  <a:path w="525780" h="2579133">
                    <a:moveTo>
                      <a:pt x="0" y="2200453"/>
                    </a:moveTo>
                    <a:cubicBezTo>
                      <a:pt x="26670" y="2483345"/>
                      <a:pt x="53340" y="2766238"/>
                      <a:pt x="102870" y="2417623"/>
                    </a:cubicBezTo>
                    <a:cubicBezTo>
                      <a:pt x="152400" y="2069008"/>
                      <a:pt x="226695" y="413563"/>
                      <a:pt x="297180" y="108763"/>
                    </a:cubicBezTo>
                    <a:cubicBezTo>
                      <a:pt x="367665" y="-196037"/>
                      <a:pt x="446722" y="196393"/>
                      <a:pt x="525780" y="588823"/>
                    </a:cubicBezTo>
                  </a:path>
                </a:pathLst>
              </a:cu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30" name="Group 129"/>
              <p:cNvGrpSpPr/>
              <p:nvPr/>
            </p:nvGrpSpPr>
            <p:grpSpPr>
              <a:xfrm>
                <a:off x="4216298" y="3539490"/>
                <a:ext cx="304800" cy="651510"/>
                <a:chOff x="1219200" y="3276600"/>
                <a:chExt cx="304800" cy="651510"/>
              </a:xfrm>
            </p:grpSpPr>
            <p:sp>
              <p:nvSpPr>
                <p:cNvPr id="134" name="Rectangle 133"/>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Oval 134"/>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1" name="Straight Arrow Connector 130"/>
              <p:cNvCxnSpPr/>
              <p:nvPr/>
            </p:nvCxnSpPr>
            <p:spPr>
              <a:xfrm>
                <a:off x="3962400" y="384429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4374692" y="422785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4198213" y="4559320"/>
                <a:ext cx="397866"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e</a:t>
                </a:r>
              </a:p>
            </p:txBody>
          </p:sp>
        </p:grpSp>
        <p:grpSp>
          <p:nvGrpSpPr>
            <p:cNvPr id="138" name="Group 137"/>
            <p:cNvGrpSpPr/>
            <p:nvPr/>
          </p:nvGrpSpPr>
          <p:grpSpPr>
            <a:xfrm>
              <a:off x="6103271" y="2154377"/>
              <a:ext cx="775044" cy="2579133"/>
              <a:chOff x="3829050" y="2874467"/>
              <a:chExt cx="775044" cy="2579133"/>
            </a:xfrm>
          </p:grpSpPr>
          <p:sp>
            <p:nvSpPr>
              <p:cNvPr id="139" name="Freeform 138"/>
              <p:cNvSpPr/>
              <p:nvPr/>
            </p:nvSpPr>
            <p:spPr>
              <a:xfrm>
                <a:off x="3829050" y="2874467"/>
                <a:ext cx="525780" cy="2579133"/>
              </a:xfrm>
              <a:custGeom>
                <a:avLst/>
                <a:gdLst>
                  <a:gd name="connsiteX0" fmla="*/ 0 w 525780"/>
                  <a:gd name="connsiteY0" fmla="*/ 2200453 h 2579133"/>
                  <a:gd name="connsiteX1" fmla="*/ 102870 w 525780"/>
                  <a:gd name="connsiteY1" fmla="*/ 2417623 h 2579133"/>
                  <a:gd name="connsiteX2" fmla="*/ 297180 w 525780"/>
                  <a:gd name="connsiteY2" fmla="*/ 108763 h 2579133"/>
                  <a:gd name="connsiteX3" fmla="*/ 525780 w 525780"/>
                  <a:gd name="connsiteY3" fmla="*/ 588823 h 2579133"/>
                </a:gdLst>
                <a:ahLst/>
                <a:cxnLst>
                  <a:cxn ang="0">
                    <a:pos x="connsiteX0" y="connsiteY0"/>
                  </a:cxn>
                  <a:cxn ang="0">
                    <a:pos x="connsiteX1" y="connsiteY1"/>
                  </a:cxn>
                  <a:cxn ang="0">
                    <a:pos x="connsiteX2" y="connsiteY2"/>
                  </a:cxn>
                  <a:cxn ang="0">
                    <a:pos x="connsiteX3" y="connsiteY3"/>
                  </a:cxn>
                </a:cxnLst>
                <a:rect l="l" t="t" r="r" b="b"/>
                <a:pathLst>
                  <a:path w="525780" h="2579133">
                    <a:moveTo>
                      <a:pt x="0" y="2200453"/>
                    </a:moveTo>
                    <a:cubicBezTo>
                      <a:pt x="26670" y="2483345"/>
                      <a:pt x="53340" y="2766238"/>
                      <a:pt x="102870" y="2417623"/>
                    </a:cubicBezTo>
                    <a:cubicBezTo>
                      <a:pt x="152400" y="2069008"/>
                      <a:pt x="226695" y="413563"/>
                      <a:pt x="297180" y="108763"/>
                    </a:cubicBezTo>
                    <a:cubicBezTo>
                      <a:pt x="367665" y="-196037"/>
                      <a:pt x="446722" y="196393"/>
                      <a:pt x="525780" y="588823"/>
                    </a:cubicBezTo>
                  </a:path>
                </a:pathLst>
              </a:cu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0" name="Group 139"/>
              <p:cNvGrpSpPr/>
              <p:nvPr/>
            </p:nvGrpSpPr>
            <p:grpSpPr>
              <a:xfrm>
                <a:off x="4216298" y="3539490"/>
                <a:ext cx="304800" cy="651510"/>
                <a:chOff x="1219200" y="3276600"/>
                <a:chExt cx="304800" cy="651510"/>
              </a:xfrm>
            </p:grpSpPr>
            <p:sp>
              <p:nvSpPr>
                <p:cNvPr id="144" name="Rectangle 143"/>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144"/>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1" name="Straight Arrow Connector 140"/>
              <p:cNvCxnSpPr/>
              <p:nvPr/>
            </p:nvCxnSpPr>
            <p:spPr>
              <a:xfrm>
                <a:off x="3962400" y="384429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374692" y="422785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190198" y="4559320"/>
                <a:ext cx="413896"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n</a:t>
                </a:r>
              </a:p>
            </p:txBody>
          </p:sp>
        </p:grpSp>
        <p:grpSp>
          <p:nvGrpSpPr>
            <p:cNvPr id="148" name="Group 147"/>
            <p:cNvGrpSpPr/>
            <p:nvPr/>
          </p:nvGrpSpPr>
          <p:grpSpPr>
            <a:xfrm>
              <a:off x="6660496" y="2154377"/>
              <a:ext cx="807104" cy="2579133"/>
              <a:chOff x="3829050" y="2874467"/>
              <a:chExt cx="807104" cy="2579133"/>
            </a:xfrm>
          </p:grpSpPr>
          <p:sp>
            <p:nvSpPr>
              <p:cNvPr id="149" name="Freeform 148"/>
              <p:cNvSpPr/>
              <p:nvPr/>
            </p:nvSpPr>
            <p:spPr>
              <a:xfrm>
                <a:off x="3829050" y="2874467"/>
                <a:ext cx="525780" cy="2579133"/>
              </a:xfrm>
              <a:custGeom>
                <a:avLst/>
                <a:gdLst>
                  <a:gd name="connsiteX0" fmla="*/ 0 w 525780"/>
                  <a:gd name="connsiteY0" fmla="*/ 2200453 h 2579133"/>
                  <a:gd name="connsiteX1" fmla="*/ 102870 w 525780"/>
                  <a:gd name="connsiteY1" fmla="*/ 2417623 h 2579133"/>
                  <a:gd name="connsiteX2" fmla="*/ 297180 w 525780"/>
                  <a:gd name="connsiteY2" fmla="*/ 108763 h 2579133"/>
                  <a:gd name="connsiteX3" fmla="*/ 525780 w 525780"/>
                  <a:gd name="connsiteY3" fmla="*/ 588823 h 2579133"/>
                </a:gdLst>
                <a:ahLst/>
                <a:cxnLst>
                  <a:cxn ang="0">
                    <a:pos x="connsiteX0" y="connsiteY0"/>
                  </a:cxn>
                  <a:cxn ang="0">
                    <a:pos x="connsiteX1" y="connsiteY1"/>
                  </a:cxn>
                  <a:cxn ang="0">
                    <a:pos x="connsiteX2" y="connsiteY2"/>
                  </a:cxn>
                  <a:cxn ang="0">
                    <a:pos x="connsiteX3" y="connsiteY3"/>
                  </a:cxn>
                </a:cxnLst>
                <a:rect l="l" t="t" r="r" b="b"/>
                <a:pathLst>
                  <a:path w="525780" h="2579133">
                    <a:moveTo>
                      <a:pt x="0" y="2200453"/>
                    </a:moveTo>
                    <a:cubicBezTo>
                      <a:pt x="26670" y="2483345"/>
                      <a:pt x="53340" y="2766238"/>
                      <a:pt x="102870" y="2417623"/>
                    </a:cubicBezTo>
                    <a:cubicBezTo>
                      <a:pt x="152400" y="2069008"/>
                      <a:pt x="226695" y="413563"/>
                      <a:pt x="297180" y="108763"/>
                    </a:cubicBezTo>
                    <a:cubicBezTo>
                      <a:pt x="367665" y="-196037"/>
                      <a:pt x="446722" y="196393"/>
                      <a:pt x="525780" y="588823"/>
                    </a:cubicBezTo>
                  </a:path>
                </a:pathLst>
              </a:cu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0" name="Group 149"/>
              <p:cNvGrpSpPr/>
              <p:nvPr/>
            </p:nvGrpSpPr>
            <p:grpSpPr>
              <a:xfrm>
                <a:off x="4216298" y="3539490"/>
                <a:ext cx="304800" cy="651510"/>
                <a:chOff x="1219200" y="3276600"/>
                <a:chExt cx="304800" cy="651510"/>
              </a:xfrm>
            </p:grpSpPr>
            <p:sp>
              <p:nvSpPr>
                <p:cNvPr id="154" name="Rectangle 153"/>
                <p:cNvSpPr/>
                <p:nvPr/>
              </p:nvSpPr>
              <p:spPr>
                <a:xfrm>
                  <a:off x="1219200" y="3276600"/>
                  <a:ext cx="304800" cy="651510"/>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1295400" y="331089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1295400" y="350520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1295400" y="3699510"/>
                  <a:ext cx="152400" cy="152400"/>
                </a:xfrm>
                <a:prstGeom prst="ellipse">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1" name="Straight Arrow Connector 150"/>
              <p:cNvCxnSpPr/>
              <p:nvPr/>
            </p:nvCxnSpPr>
            <p:spPr>
              <a:xfrm>
                <a:off x="3962400" y="3844290"/>
                <a:ext cx="247650"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a:off x="4374692" y="4227850"/>
                <a:ext cx="0" cy="407670"/>
              </a:xfrm>
              <a:prstGeom prst="straightConnector1">
                <a:avLst/>
              </a:prstGeom>
              <a:ln w="28575">
                <a:solidFill>
                  <a:srgbClr val="669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4158138" y="4559320"/>
                <a:ext cx="478016" cy="523220"/>
              </a:xfrm>
              <a:prstGeom prst="rect">
                <a:avLst/>
              </a:prstGeom>
            </p:spPr>
            <p:txBody>
              <a:bodyPr wrap="none">
                <a:spAutoFit/>
              </a:bodyPr>
              <a:lstStyle/>
              <a:p>
                <a:r>
                  <a:rPr lang="en-US" sz="2800" b="1" dirty="0">
                    <a:solidFill>
                      <a:srgbClr val="3399FF"/>
                    </a:solidFill>
                    <a:latin typeface="Tahoma" panose="020B0604030504040204" pitchFamily="34" charset="0"/>
                    <a:ea typeface="Tahoma" panose="020B0604030504040204" pitchFamily="34" charset="0"/>
                    <a:cs typeface="Tahoma" panose="020B0604030504040204" pitchFamily="34" charset="0"/>
                  </a:rPr>
                  <a:t>#</a:t>
                </a:r>
              </a:p>
            </p:txBody>
          </p:sp>
        </p:grpSp>
      </p:grpSp>
      <p:sp>
        <p:nvSpPr>
          <p:cNvPr id="159" name="Rectangle 158"/>
          <p:cNvSpPr/>
          <p:nvPr/>
        </p:nvSpPr>
        <p:spPr>
          <a:xfrm>
            <a:off x="909968" y="5018782"/>
            <a:ext cx="7319632" cy="1077218"/>
          </a:xfrm>
          <a:prstGeom prst="rect">
            <a:avLst/>
          </a:prstGeom>
        </p:spPr>
        <p:txBody>
          <a:bodyPr wrap="none">
            <a:spAutoFit/>
          </a:bodyPr>
          <a:lstStyle/>
          <a:p>
            <a:pPr algn="l"/>
            <a:r>
              <a:rPr lang="en-US" sz="3200" dirty="0">
                <a:solidFill>
                  <a:srgbClr val="000000"/>
                </a:solidFill>
              </a:rPr>
              <a:t>p(</a:t>
            </a:r>
            <a:r>
              <a:rPr lang="en-US" sz="3200" b="1" dirty="0">
                <a:solidFill>
                  <a:srgbClr val="3399FF"/>
                </a:solidFill>
                <a:latin typeface="Tahoma" panose="020B0604030504040204" pitchFamily="34" charset="0"/>
                <a:ea typeface="Tahoma" panose="020B0604030504040204" pitchFamily="34" charset="0"/>
                <a:cs typeface="Tahoma" panose="020B0604030504040204" pitchFamily="34" charset="0"/>
              </a:rPr>
              <a:t>y</a:t>
            </a:r>
            <a:r>
              <a:rPr lang="en-US" sz="3200" dirty="0">
                <a:solidFill>
                  <a:srgbClr val="000000"/>
                </a:solidFill>
              </a:rPr>
              <a:t> | </a:t>
            </a:r>
            <a:r>
              <a:rPr kumimoji="1" lang="en-US" sz="3200" b="1" dirty="0">
                <a:solidFill>
                  <a:srgbClr val="FF0000"/>
                </a:solidFill>
                <a:latin typeface="Tahoma" panose="020B0604030504040204" pitchFamily="34" charset="0"/>
              </a:rPr>
              <a:t>x</a:t>
            </a:r>
            <a:r>
              <a:rPr lang="en-US" sz="3200" dirty="0">
                <a:solidFill>
                  <a:srgbClr val="000000"/>
                </a:solidFill>
              </a:rPr>
              <a:t>) reads </a:t>
            </a:r>
            <a:r>
              <a:rPr kumimoji="1" lang="en-US" sz="3200" b="1" dirty="0">
                <a:solidFill>
                  <a:srgbClr val="FF0000"/>
                </a:solidFill>
                <a:latin typeface="Tahoma" panose="020B0604030504040204" pitchFamily="34" charset="0"/>
              </a:rPr>
              <a:t>x</a:t>
            </a:r>
            <a:r>
              <a:rPr lang="en-US" sz="3200" dirty="0">
                <a:solidFill>
                  <a:srgbClr val="000000"/>
                </a:solidFill>
              </a:rPr>
              <a:t>, then stochastically emits</a:t>
            </a:r>
            <a:br>
              <a:rPr lang="en-US" sz="3200" dirty="0">
                <a:solidFill>
                  <a:srgbClr val="000000"/>
                </a:solidFill>
              </a:rPr>
            </a:br>
            <a:r>
              <a:rPr lang="en-US" sz="3200" dirty="0">
                <a:solidFill>
                  <a:srgbClr val="000000"/>
                </a:solidFill>
              </a:rPr>
              <a:t>chars of </a:t>
            </a:r>
            <a:r>
              <a:rPr lang="en-US" sz="3200" b="1" dirty="0">
                <a:solidFill>
                  <a:srgbClr val="3399FF"/>
                </a:solidFill>
                <a:latin typeface="Tahoma" panose="020B0604030504040204" pitchFamily="34" charset="0"/>
                <a:ea typeface="Tahoma" panose="020B0604030504040204" pitchFamily="34" charset="0"/>
                <a:cs typeface="Tahoma" panose="020B0604030504040204" pitchFamily="34" charset="0"/>
              </a:rPr>
              <a:t>y</a:t>
            </a:r>
            <a:r>
              <a:rPr lang="en-US" sz="3200" dirty="0">
                <a:solidFill>
                  <a:srgbClr val="000000"/>
                </a:solidFill>
              </a:rPr>
              <a:t>, 1 by 1, like a language model</a:t>
            </a:r>
            <a:endParaRPr lang="en-US" sz="3200" dirty="0"/>
          </a:p>
        </p:txBody>
      </p:sp>
      <p:pic>
        <p:nvPicPr>
          <p:cNvPr id="161" name="Picture 2" descr="http://science-all.com/images/alien-clipart/alien-clipart-1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94853"/>
            <a:ext cx="599525" cy="824347"/>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p:cNvSpPr/>
          <p:nvPr/>
        </p:nvSpPr>
        <p:spPr>
          <a:xfrm>
            <a:off x="7760917" y="2819400"/>
            <a:ext cx="1154483" cy="584775"/>
          </a:xfrm>
          <a:prstGeom prst="rect">
            <a:avLst/>
          </a:prstGeom>
        </p:spPr>
        <p:txBody>
          <a:bodyPr wrap="none">
            <a:spAutoFit/>
          </a:bodyPr>
          <a:lstStyle/>
          <a:p>
            <a:r>
              <a:rPr lang="en-US" sz="3200" dirty="0">
                <a:solidFill>
                  <a:srgbClr val="000000"/>
                </a:solidFill>
              </a:rPr>
              <a:t>LSTM</a:t>
            </a:r>
            <a:endParaRPr lang="en-US" dirty="0"/>
          </a:p>
        </p:txBody>
      </p:sp>
    </p:spTree>
    <p:extLst>
      <p:ext uri="{BB962C8B-B14F-4D97-AF65-F5344CB8AC3E}">
        <p14:creationId xmlns:p14="http://schemas.microsoft.com/office/powerpoint/2010/main" val="22655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3"/>
                                        </p:tgtEl>
                                        <p:attrNameLst>
                                          <p:attrName>style.visibility</p:attrName>
                                        </p:attrNameLst>
                                      </p:cBhvr>
                                      <p:to>
                                        <p:strVal val="visible"/>
                                      </p:to>
                                    </p:set>
                                    <p:anim calcmode="lin" valueType="num">
                                      <p:cBhvr additive="base">
                                        <p:cTn id="12" dur="500" fill="hold"/>
                                        <p:tgtEl>
                                          <p:spTgt spid="163"/>
                                        </p:tgtEl>
                                        <p:attrNameLst>
                                          <p:attrName>ppt_x</p:attrName>
                                        </p:attrNameLst>
                                      </p:cBhvr>
                                      <p:tavLst>
                                        <p:tav tm="0">
                                          <p:val>
                                            <p:strVal val="0-#ppt_w/2"/>
                                          </p:val>
                                        </p:tav>
                                        <p:tav tm="100000">
                                          <p:val>
                                            <p:strVal val="#ppt_x"/>
                                          </p:val>
                                        </p:tav>
                                      </p:tavLst>
                                    </p:anim>
                                    <p:anim calcmode="lin" valueType="num">
                                      <p:cBhvr additive="base">
                                        <p:cTn id="13" dur="500" fill="hold"/>
                                        <p:tgtEl>
                                          <p:spTgt spid="16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8" fill="hold" nodeType="afterEffect">
                                  <p:stCondLst>
                                    <p:cond delay="1000"/>
                                  </p:stCondLst>
                                  <p:childTnLst>
                                    <p:set>
                                      <p:cBhvr>
                                        <p:cTn id="16" dur="1" fill="hold">
                                          <p:stCondLst>
                                            <p:cond delay="0"/>
                                          </p:stCondLst>
                                        </p:cTn>
                                        <p:tgtEl>
                                          <p:spTgt spid="160"/>
                                        </p:tgtEl>
                                        <p:attrNameLst>
                                          <p:attrName>style.visibility</p:attrName>
                                        </p:attrNameLst>
                                      </p:cBhvr>
                                      <p:to>
                                        <p:strVal val="visible"/>
                                      </p:to>
                                    </p:set>
                                    <p:animEffect transition="in" filter="wipe(left)">
                                      <p:cBhvr>
                                        <p:cTn id="17" dur="500"/>
                                        <p:tgtEl>
                                          <p:spTgt spid="160"/>
                                        </p:tgtEl>
                                      </p:cBhvr>
                                    </p:animEffect>
                                  </p:childTnLst>
                                </p:cTn>
                              </p:par>
                            </p:childTnLst>
                          </p:cTn>
                        </p:par>
                        <p:par>
                          <p:cTn id="18" fill="hold">
                            <p:stCondLst>
                              <p:cond delay="2000"/>
                            </p:stCondLst>
                            <p:childTnLst>
                              <p:par>
                                <p:cTn id="19" presetID="2" presetClass="entr" presetSubtype="4" fill="hold" grpId="0" nodeType="afterEffect">
                                  <p:stCondLst>
                                    <p:cond delay="5000"/>
                                  </p:stCondLst>
                                  <p:childTnLst>
                                    <p:set>
                                      <p:cBhvr>
                                        <p:cTn id="20" dur="1" fill="hold">
                                          <p:stCondLst>
                                            <p:cond delay="0"/>
                                          </p:stCondLst>
                                        </p:cTn>
                                        <p:tgtEl>
                                          <p:spTgt spid="159"/>
                                        </p:tgtEl>
                                        <p:attrNameLst>
                                          <p:attrName>style.visibility</p:attrName>
                                        </p:attrNameLst>
                                      </p:cBhvr>
                                      <p:to>
                                        <p:strVal val="visible"/>
                                      </p:to>
                                    </p:set>
                                    <p:anim calcmode="lin" valueType="num">
                                      <p:cBhvr additive="base">
                                        <p:cTn id="21" dur="500" fill="hold"/>
                                        <p:tgtEl>
                                          <p:spTgt spid="159"/>
                                        </p:tgtEl>
                                        <p:attrNameLst>
                                          <p:attrName>ppt_x</p:attrName>
                                        </p:attrNameLst>
                                      </p:cBhvr>
                                      <p:tavLst>
                                        <p:tav tm="0">
                                          <p:val>
                                            <p:strVal val="#ppt_x"/>
                                          </p:val>
                                        </p:tav>
                                        <p:tav tm="100000">
                                          <p:val>
                                            <p:strVal val="#ppt_x"/>
                                          </p:val>
                                        </p:tav>
                                      </p:tavLst>
                                    </p:anim>
                                    <p:anim calcmode="lin" valueType="num">
                                      <p:cBhvr additive="base">
                                        <p:cTn id="22"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p:bldP spid="1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s://images-na.ssl-images-amazon.com/images/I/711d6P8lxEL._SL1500_.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1600200"/>
            <a:ext cx="8951205"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38201031"/>
      </p:ext>
    </p:extLst>
  </p:cSld>
  <p:clrMapOvr>
    <a:masterClrMapping/>
  </p:clrMapOvr>
</p:sld>
</file>

<file path=ppt/theme/theme1.xml><?xml version="1.0" encoding="utf-8"?>
<a:theme xmlns:a="http://schemas.openxmlformats.org/drawingml/2006/main" name="3_2008-06.teachcl-cgw">
  <a:themeElements>
    <a:clrScheme name="3_2008-06.teachcl-cgw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3_2008-06.teachcl-cgw">
      <a:majorFont>
        <a:latin typeface="Garamond"/>
        <a:ea typeface=""/>
        <a:cs typeface="Arial"/>
      </a:majorFont>
      <a:minorFont>
        <a:latin typeface="Candar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2008-06.teachcl-cgw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3_2008-06.teachcl-cgw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3_2008-06.teachcl-cgw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3_2008-06.teachcl-cgw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3_2008-06.teachcl-cgw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3_2008-06.teachcl-cgw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3_2008-06.teachcl-cgw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3_2008-06.teachcl-cgw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3_2008-06.teachcl-cgw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2008-06.teachcl-cgw">
  <a:themeElements>
    <a:clrScheme name="2008-06.teachcl-cgw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2008-06.teachcl-cgw">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Comic Sans MS" pitchFamily="1"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Comic Sans MS" pitchFamily="1" charset="0"/>
            <a:cs typeface="Arial" charset="0"/>
          </a:defRPr>
        </a:defPPr>
      </a:lstStyle>
    </a:lnDef>
  </a:objectDefaults>
  <a:extraClrSchemeLst>
    <a:extraClrScheme>
      <a:clrScheme name="2008-06.teachcl-cgw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2008-06.teachcl-cgw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2008-06.teachcl-cgw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2008-06.teachcl-cgw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2008-06.teachcl-cgw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2008-06.teachcl-cgw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2008-06.teachcl-cgw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2008-06.teachcl-cgw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2008-06.teachcl-cgw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53717</TotalTime>
  <Words>3952</Words>
  <Application>Microsoft Office PowerPoint</Application>
  <PresentationFormat>On-screen Show (4:3)</PresentationFormat>
  <Paragraphs>602</Paragraphs>
  <Slides>31</Slides>
  <Notes>28</Notes>
  <HiddenSlides>2</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31</vt:i4>
      </vt:variant>
    </vt:vector>
  </HeadingPairs>
  <TitlesOfParts>
    <vt:vector size="49" baseType="lpstr">
      <vt:lpstr>AR HERMANN</vt:lpstr>
      <vt:lpstr>Arial</vt:lpstr>
      <vt:lpstr>Calibri</vt:lpstr>
      <vt:lpstr>Cambria</vt:lpstr>
      <vt:lpstr>Cambria Math</vt:lpstr>
      <vt:lpstr>Candara</vt:lpstr>
      <vt:lpstr>Comic Sans MS</vt:lpstr>
      <vt:lpstr>Curlz MT</vt:lpstr>
      <vt:lpstr>Garamond</vt:lpstr>
      <vt:lpstr>Jokerman</vt:lpstr>
      <vt:lpstr>Rockwell Condensed</vt:lpstr>
      <vt:lpstr>Rockwell Extra Bold</vt:lpstr>
      <vt:lpstr>Symbol</vt:lpstr>
      <vt:lpstr>Tahoma</vt:lpstr>
      <vt:lpstr>Times New Roman</vt:lpstr>
      <vt:lpstr>Wingdings</vt:lpstr>
      <vt:lpstr>3_2008-06.teachcl-cgw</vt:lpstr>
      <vt:lpstr>9_2008-06.teachcl-cgw</vt:lpstr>
      <vt:lpstr>Weighting Finite-State Transductions With Neural Context</vt:lpstr>
      <vt:lpstr>PowerPoint Presentation</vt:lpstr>
      <vt:lpstr>PowerPoint Presentation</vt:lpstr>
      <vt:lpstr>PowerPoint Presentation</vt:lpstr>
      <vt:lpstr>PowerPoint Presentation</vt:lpstr>
      <vt:lpstr>Review: Weighted FST</vt:lpstr>
      <vt:lpstr>        Review: Weighted FST</vt:lpstr>
      <vt:lpstr>        Review: seq2seq model   (see Faruqui et al. 2016 – next talk!)</vt:lpstr>
      <vt:lpstr>PowerPoint Presentation</vt:lpstr>
      <vt:lpstr>PowerPoint Presentation</vt:lpstr>
      <vt:lpstr>You can guess the ending …</vt:lpstr>
      <vt:lpstr>The inevitable sequels (not this paper)</vt:lpstr>
      <vt:lpstr>The Alternate Ending …</vt:lpstr>
      <vt:lpstr>How do we give a cowboy alien genes?</vt:lpstr>
      <vt:lpstr>CRF: p(y | x) conditions on entire input</vt:lpstr>
      <vt:lpstr>What do FST weights depend on? </vt:lpstr>
      <vt:lpstr>What’s wrong with FSTs</vt:lpstr>
      <vt:lpstr>What’s wrong with FSTs</vt:lpstr>
      <vt:lpstr>Find all paths turning given x into any y</vt:lpstr>
      <vt:lpstr>Find all paths turning given x into any y</vt:lpstr>
      <vt:lpstr>So that’s how to make an FST like a CRF</vt:lpstr>
      <vt:lpstr>Cowboy + Alien = ?</vt:lpstr>
      <vt:lpstr>BiLSTM to extract features from input</vt:lpstr>
      <vt:lpstr>BiLSTM to extract features from input</vt:lpstr>
      <vt:lpstr>Scoring an arc using neural context</vt:lpstr>
      <vt:lpstr>So that’s how we define weights of G’s arcs</vt:lpstr>
      <vt:lpstr>PowerPoint Presentation</vt:lpstr>
      <vt:lpstr>PowerPoint Presentation</vt:lpstr>
      <vt:lpstr>Conclusions</vt:lpstr>
      <vt:lpstr>Weighting Finite-State Transductions With Neural Context</vt:lpstr>
      <vt:lpstr>PowerPoint Presentation</vt:lpstr>
    </vt:vector>
  </TitlesOfParts>
  <Company>Johns Hopkins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Weighting Finite-State Transductions With Neural Context</dc:title>
  <dc:creator>Jason Eisner</dc:creator>
  <cp:lastModifiedBy>Jason</cp:lastModifiedBy>
  <cp:revision>1052</cp:revision>
  <dcterms:created xsi:type="dcterms:W3CDTF">2008-10-18T04:11:48Z</dcterms:created>
  <dcterms:modified xsi:type="dcterms:W3CDTF">2016-09-02T11:24:08Z</dcterms:modified>
</cp:coreProperties>
</file>