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605e81d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605e81d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605e81df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605e81df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605e81df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605e81df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 of a system, more of </a:t>
            </a:r>
            <a:r>
              <a:rPr lang="en"/>
              <a:t>carefully</a:t>
            </a:r>
            <a:r>
              <a:rPr lang="en"/>
              <a:t> implemented animations, flashing images,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605e81df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605e81df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826d91d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826d91d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26a96e3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26a96e3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3schools.com/html/html_accessibility.asp" TargetMode="External"/><Relationship Id="rId4" Type="http://schemas.openxmlformats.org/officeDocument/2006/relationships/hyperlink" Target="https://www.w3.org/WAI/GL/wiki/Using_ARIA_landmarks_to_identify_regions_of_a_page" TargetMode="External"/><Relationship Id="rId5" Type="http://schemas.openxmlformats.org/officeDocument/2006/relationships/hyperlink" Target="https://www.w3.org/TR/WCAG2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W3 Content Accessibility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HTML Lads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lnSpc>
                <a:spcPct val="100000"/>
              </a:lnSpc>
              <a:spcBef>
                <a:spcPts val="0"/>
              </a:spcBef>
              <a:spcAft>
                <a:spcPts val="0"/>
              </a:spcAft>
              <a:buNone/>
            </a:pPr>
            <a:r>
              <a:rPr lang="en"/>
              <a:t>Html accessibility tags - </a:t>
            </a:r>
            <a:r>
              <a:rPr lang="en" u="sng">
                <a:solidFill>
                  <a:schemeClr val="hlink"/>
                </a:solidFill>
                <a:hlinkClick r:id="rId3"/>
              </a:rPr>
              <a:t>https://www.w3schools.com/html/html_accessibility.asp</a:t>
            </a:r>
            <a:endParaRPr/>
          </a:p>
          <a:p>
            <a:pPr indent="0" lvl="0" marL="0" rtl="0" algn="l">
              <a:lnSpc>
                <a:spcPct val="100000"/>
              </a:lnSpc>
              <a:spcBef>
                <a:spcPts val="1200"/>
              </a:spcBef>
              <a:spcAft>
                <a:spcPts val="0"/>
              </a:spcAft>
              <a:buNone/>
            </a:pPr>
            <a:r>
              <a:rPr lang="en"/>
              <a:t>ARIA landmarks - </a:t>
            </a:r>
            <a:r>
              <a:rPr lang="en" u="sng">
                <a:solidFill>
                  <a:schemeClr val="hlink"/>
                </a:solidFill>
                <a:hlinkClick r:id="rId4"/>
              </a:rPr>
              <a:t>https://www.w3.org/WAI/GL/wiki/Using_ARIA_landmarks_to_identify_regions_of_a_page</a:t>
            </a:r>
            <a:endParaRPr/>
          </a:p>
          <a:p>
            <a:pPr indent="0" lvl="0" marL="0" rtl="0" algn="l">
              <a:lnSpc>
                <a:spcPct val="100000"/>
              </a:lnSpc>
              <a:spcBef>
                <a:spcPts val="1200"/>
              </a:spcBef>
              <a:spcAft>
                <a:spcPts val="0"/>
              </a:spcAft>
              <a:buNone/>
            </a:pPr>
            <a:r>
              <a:rPr lang="en"/>
              <a:t>WCAG Guidelines -</a:t>
            </a:r>
            <a:r>
              <a:rPr lang="en"/>
              <a:t> </a:t>
            </a:r>
            <a:r>
              <a:rPr lang="en" u="sng">
                <a:solidFill>
                  <a:schemeClr val="hlink"/>
                </a:solidFill>
                <a:hlinkClick r:id="rId5"/>
              </a:rPr>
              <a:t>https://www.w3.org/TR/WCAG21/</a:t>
            </a:r>
            <a:r>
              <a:rPr lang="en"/>
              <a:t> </a:t>
            </a:r>
            <a:endParaRPr/>
          </a:p>
          <a:p>
            <a:pPr indent="0" lvl="0" marL="0" rtl="0" algn="l">
              <a:lnSpc>
                <a:spcPct val="100000"/>
              </a:lnSpc>
              <a:spcBef>
                <a:spcPts val="1200"/>
              </a:spcBef>
              <a:spcAft>
                <a:spcPts val="0"/>
              </a:spcAft>
              <a:buNone/>
            </a:pPr>
            <a:r>
              <a:rPr lang="en"/>
              <a:t>More than disabilities - Slow connection, small screen, touch vs keyboard, low memory + cpu, etc. Profile/throttle using devtools!</a:t>
            </a:r>
            <a:endParaRPr/>
          </a:p>
          <a:p>
            <a:pPr indent="0" lvl="0" marL="0" rtl="0" algn="l">
              <a:lnSpc>
                <a:spcPct val="100000"/>
              </a:lnSpc>
              <a:spcBef>
                <a:spcPts val="1200"/>
              </a:spcBef>
              <a:spcAft>
                <a:spcPts val="0"/>
              </a:spcAft>
              <a:buNone/>
            </a:pPr>
            <a:r>
              <a:rPr i="1" lang="en"/>
              <a:t>Google </a:t>
            </a:r>
            <a:r>
              <a:rPr i="1" lang="en"/>
              <a:t>Lighthouse </a:t>
            </a:r>
            <a:r>
              <a:rPr lang="en"/>
              <a:t>for analyzing accessibility (F12 -&gt; Lighthouse)</a:t>
            </a:r>
            <a:endParaRPr/>
          </a:p>
          <a:p>
            <a:pPr indent="0" lvl="0" marL="0" rtl="0" algn="l">
              <a:lnSpc>
                <a:spcPct val="100000"/>
              </a:lnSpc>
              <a:spcBef>
                <a:spcPts val="1200"/>
              </a:spcBef>
              <a:spcAft>
                <a:spcPts val="0"/>
              </a:spcAft>
              <a:buNone/>
            </a:pPr>
            <a:r>
              <a:rPr lang="en"/>
              <a:t>Reduced motion mode (@media (prefers-reduced-motion))</a:t>
            </a:r>
            <a:endParaRPr/>
          </a:p>
          <a:p>
            <a:pPr indent="0" lvl="0" marL="0" rtl="0" algn="l">
              <a:lnSpc>
                <a:spcPct val="100000"/>
              </a:lnSpc>
              <a:spcBef>
                <a:spcPts val="1200"/>
              </a:spcBef>
              <a:spcAft>
                <a:spcPts val="0"/>
              </a:spcAft>
              <a:buNone/>
            </a:pPr>
            <a:r>
              <a:rPr lang="en"/>
              <a:t>“Skip to content” hidden link (2.4.1)</a:t>
            </a:r>
            <a:endParaRPr/>
          </a:p>
          <a:p>
            <a:pPr indent="0" lvl="0" marL="0" rtl="0" algn="l">
              <a:lnSpc>
                <a:spcPct val="100000"/>
              </a:lnSpc>
              <a:spcBef>
                <a:spcPts val="1200"/>
              </a:spcBef>
              <a:spcAft>
                <a:spcPts val="0"/>
              </a:spcAft>
              <a:buNone/>
            </a:pPr>
            <a:r>
              <a:rPr lang="en"/>
              <a:t>Color contrast ratio &gt; 4.5:1 (1.4.3)</a:t>
            </a:r>
            <a:endParaRPr/>
          </a:p>
          <a:p>
            <a:pPr indent="0" lvl="0" marL="0" rtl="0" algn="l">
              <a:lnSpc>
                <a:spcPct val="100000"/>
              </a:lnSpc>
              <a:spcBef>
                <a:spcPts val="1200"/>
              </a:spcBef>
              <a:spcAft>
                <a:spcPts val="1200"/>
              </a:spcAft>
              <a:buNone/>
            </a:pPr>
            <a:r>
              <a:rPr lang="en"/>
              <a:t>Error Prevention: Reversible submissions, checked data inputs for user errors, confirmation of order/payments before checkout.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 Reader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accessibility tools rely on being able to extract plain text content from pages, </a:t>
            </a:r>
            <a:r>
              <a:rPr lang="en"/>
              <a:t>including text-to-speech, braille readers, etc. This relies on correct and consistent use of HTML elements:</a:t>
            </a:r>
            <a:endParaRPr/>
          </a:p>
          <a:p>
            <a:pPr indent="-342900" lvl="0" marL="457200" rtl="0" algn="l">
              <a:spcBef>
                <a:spcPts val="1200"/>
              </a:spcBef>
              <a:spcAft>
                <a:spcPts val="0"/>
              </a:spcAft>
              <a:buSzPts val="1800"/>
              <a:buChar char="●"/>
            </a:pPr>
            <a:r>
              <a:rPr lang="en"/>
              <a:t>Use &lt;button&gt; for clickable elements, &lt;li&gt; for list items, …</a:t>
            </a:r>
            <a:endParaRPr/>
          </a:p>
          <a:p>
            <a:pPr indent="-342900" lvl="0" marL="457200" rtl="0" algn="l">
              <a:spcBef>
                <a:spcPts val="0"/>
              </a:spcBef>
              <a:spcAft>
                <a:spcPts val="0"/>
              </a:spcAft>
              <a:buSzPts val="1800"/>
              <a:buChar char="●"/>
            </a:pPr>
            <a:r>
              <a:rPr lang="en"/>
              <a:t>Avoid using CSS to style one element to look like another - always use the correct base element and style from there.</a:t>
            </a:r>
            <a:endParaRPr/>
          </a:p>
          <a:p>
            <a:pPr indent="-317500" lvl="1" marL="914400" rtl="0" algn="l">
              <a:spcBef>
                <a:spcPts val="0"/>
              </a:spcBef>
              <a:spcAft>
                <a:spcPts val="0"/>
              </a:spcAft>
              <a:buSzPts val="1400"/>
              <a:buChar char="○"/>
            </a:pPr>
            <a:r>
              <a:rPr i="1" lang="en"/>
              <a:t>“Semantic” elements</a:t>
            </a:r>
            <a:r>
              <a:rPr lang="en"/>
              <a:t> - types which clearly define their content. &lt;table&gt; vs &lt;div&gt;</a:t>
            </a:r>
            <a:endParaRPr/>
          </a:p>
          <a:p>
            <a:pPr indent="-342900" lvl="0" marL="457200" rtl="0" algn="l">
              <a:spcBef>
                <a:spcPts val="0"/>
              </a:spcBef>
              <a:spcAft>
                <a:spcPts val="0"/>
              </a:spcAft>
              <a:buSzPts val="1800"/>
              <a:buChar char="●"/>
            </a:pPr>
            <a:r>
              <a:rPr lang="en"/>
              <a:t>Use correct headings, sections, and ARIA landmarks to improve navigation through screen readers.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Reduced motion</a:t>
            </a:r>
            <a:endParaRPr>
              <a:latin typeface="Courier New"/>
              <a:ea typeface="Courier New"/>
              <a:cs typeface="Courier New"/>
              <a:sym typeface="Courier New"/>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Users could potentially have a </a:t>
            </a:r>
            <a:r>
              <a:rPr lang="en"/>
              <a:t>neurological</a:t>
            </a:r>
            <a:r>
              <a:rPr lang="en"/>
              <a:t> diagnosis that needs to be considered when designing any webpage. Flashing images/colors and </a:t>
            </a:r>
            <a:r>
              <a:rPr lang="en"/>
              <a:t>excessive</a:t>
            </a:r>
            <a:r>
              <a:rPr lang="en"/>
              <a:t> </a:t>
            </a:r>
            <a:r>
              <a:rPr lang="en"/>
              <a:t>animations can induce a s</a:t>
            </a:r>
            <a:r>
              <a:rPr lang="en"/>
              <a:t>eizures and </a:t>
            </a:r>
            <a:r>
              <a:rPr lang="en"/>
              <a:t>epilepsy. Taking note of this we will be implementing a reduced motion system to reduce the possibility of this occurring.</a:t>
            </a:r>
            <a:endParaRPr/>
          </a:p>
          <a:p>
            <a:pPr indent="-342900" lvl="0" marL="457200" rtl="0" algn="l">
              <a:spcBef>
                <a:spcPts val="1200"/>
              </a:spcBef>
              <a:spcAft>
                <a:spcPts val="0"/>
              </a:spcAft>
              <a:buSzPts val="1800"/>
              <a:buChar char="●"/>
            </a:pPr>
            <a:r>
              <a:rPr i="1" lang="en"/>
              <a:t>prefers-reduced-motion</a:t>
            </a:r>
            <a:r>
              <a:rPr lang="en"/>
              <a:t> will be able to determine from the users whether they need minimal/reduced animations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737875" y="3568298"/>
            <a:ext cx="2792275" cy="1000575"/>
          </a:xfrm>
          <a:prstGeom prst="rect">
            <a:avLst/>
          </a:prstGeom>
          <a:noFill/>
          <a:ln>
            <a:noFill/>
          </a:ln>
        </p:spPr>
      </p:pic>
      <p:pic>
        <p:nvPicPr>
          <p:cNvPr id="75" name="Google Shape;75;p16"/>
          <p:cNvPicPr preferRelativeResize="0"/>
          <p:nvPr/>
        </p:nvPicPr>
        <p:blipFill>
          <a:blip r:embed="rId4">
            <a:alphaModFix/>
          </a:blip>
          <a:stretch>
            <a:fillRect/>
          </a:stretch>
        </p:blipFill>
        <p:spPr>
          <a:xfrm>
            <a:off x="4572000" y="3568300"/>
            <a:ext cx="3138169" cy="1000575"/>
          </a:xfrm>
          <a:prstGeom prst="rect">
            <a:avLst/>
          </a:prstGeom>
          <a:noFill/>
          <a:ln>
            <a:noFill/>
          </a:ln>
        </p:spPr>
      </p:pic>
      <p:cxnSp>
        <p:nvCxnSpPr>
          <p:cNvPr id="76" name="Google Shape;76;p16"/>
          <p:cNvCxnSpPr/>
          <p:nvPr/>
        </p:nvCxnSpPr>
        <p:spPr>
          <a:xfrm>
            <a:off x="6727250" y="3700350"/>
            <a:ext cx="784500" cy="7500"/>
          </a:xfrm>
          <a:prstGeom prst="straightConnector1">
            <a:avLst/>
          </a:prstGeom>
          <a:noFill/>
          <a:ln cap="flat" cmpd="sng" w="9525">
            <a:solidFill>
              <a:schemeClr val="dk1"/>
            </a:solidFill>
            <a:prstDash val="solid"/>
            <a:round/>
            <a:headEnd len="med" w="med" type="none"/>
            <a:tailEnd len="med" w="med" type="none"/>
          </a:ln>
        </p:spPr>
      </p:cxnSp>
      <p:cxnSp>
        <p:nvCxnSpPr>
          <p:cNvPr id="77" name="Google Shape;77;p16"/>
          <p:cNvCxnSpPr/>
          <p:nvPr/>
        </p:nvCxnSpPr>
        <p:spPr>
          <a:xfrm>
            <a:off x="2908475" y="3707750"/>
            <a:ext cx="459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Keyboard/Tab Navigation</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users rely on a keyboard to navigate the web instead of touch and mouse input. It is vital that a page is fully accessible using only the keyboard, and accessing important features via keyboard is quick and easy.</a:t>
            </a:r>
            <a:endParaRPr/>
          </a:p>
          <a:p>
            <a:pPr indent="-342900" lvl="0" marL="457200" rtl="0" algn="l">
              <a:spcBef>
                <a:spcPts val="1200"/>
              </a:spcBef>
              <a:spcAft>
                <a:spcPts val="0"/>
              </a:spcAft>
              <a:buSzPts val="1800"/>
              <a:buChar char="●"/>
            </a:pPr>
            <a:r>
              <a:rPr lang="en"/>
              <a:t>Caret browsing: Structure HTML document in </a:t>
            </a:r>
            <a:r>
              <a:rPr lang="en"/>
              <a:t>such a way that users preferring caret (arrow key) navigation can effectively navigate the page.</a:t>
            </a:r>
            <a:endParaRPr/>
          </a:p>
          <a:p>
            <a:pPr indent="-342900" lvl="0" marL="457200" rtl="0" algn="l">
              <a:spcBef>
                <a:spcPts val="0"/>
              </a:spcBef>
              <a:spcAft>
                <a:spcPts val="0"/>
              </a:spcAft>
              <a:buSzPts val="1800"/>
              <a:buChar char="●"/>
            </a:pPr>
            <a:r>
              <a:rPr lang="en"/>
              <a:t>Sequential Focus: Provide a link, accessible by pressing tab when the page loads, to </a:t>
            </a:r>
            <a:r>
              <a:rPr lang="en"/>
              <a:t>jump to page contents directly. Make use of </a:t>
            </a:r>
            <a:r>
              <a:rPr b="1" lang="en">
                <a:latin typeface="Courier New"/>
                <a:ea typeface="Courier New"/>
                <a:cs typeface="Courier New"/>
                <a:sym typeface="Courier New"/>
              </a:rPr>
              <a:t>tabindex</a:t>
            </a:r>
            <a:r>
              <a:rPr lang="en"/>
              <a:t> and semantic document structure to provide intuitive navigation with the tab key.</a:t>
            </a:r>
            <a:endParaRPr/>
          </a:p>
        </p:txBody>
      </p:sp>
      <p:pic>
        <p:nvPicPr>
          <p:cNvPr id="84" name="Google Shape;84;p17"/>
          <p:cNvPicPr preferRelativeResize="0"/>
          <p:nvPr/>
        </p:nvPicPr>
        <p:blipFill>
          <a:blip r:embed="rId3">
            <a:alphaModFix/>
          </a:blip>
          <a:stretch>
            <a:fillRect/>
          </a:stretch>
        </p:blipFill>
        <p:spPr>
          <a:xfrm>
            <a:off x="1301900" y="3977100"/>
            <a:ext cx="6229350" cy="146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Assistance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All users are vulnerable to input errors and in the context of e-commerce this could mean incorrect orders or loss of business. We need to ensure the input errors are automatically detected and communicated to the user in text.</a:t>
            </a:r>
            <a:endParaRPr/>
          </a:p>
          <a:p>
            <a:pPr indent="-342900" lvl="0" marL="457200" rtl="0" algn="l">
              <a:spcBef>
                <a:spcPts val="1200"/>
              </a:spcBef>
              <a:spcAft>
                <a:spcPts val="0"/>
              </a:spcAft>
              <a:buSzPts val="1800"/>
              <a:buChar char="●"/>
            </a:pPr>
            <a:r>
              <a:rPr lang="en"/>
              <a:t>Text</a:t>
            </a:r>
            <a:r>
              <a:rPr lang="en"/>
              <a:t> is readable by </a:t>
            </a:r>
            <a:r>
              <a:rPr lang="en"/>
              <a:t>assistive</a:t>
            </a:r>
            <a:r>
              <a:rPr lang="en"/>
              <a:t> technologies and can clearly communicate when and where the error occurred and how the user should correct it.</a:t>
            </a:r>
            <a:endParaRPr/>
          </a:p>
          <a:p>
            <a:pPr indent="-342900" lvl="0" marL="457200" rtl="0" algn="l">
              <a:spcBef>
                <a:spcPts val="0"/>
              </a:spcBef>
              <a:spcAft>
                <a:spcPts val="0"/>
              </a:spcAft>
              <a:buSzPts val="1800"/>
              <a:buChar char="●"/>
            </a:pPr>
            <a:r>
              <a:rPr lang="en"/>
              <a:t>Labels and instructions should be included with each piece of content that requires user input (card information, address, name, etc.)</a:t>
            </a:r>
            <a:endParaRPr/>
          </a:p>
          <a:p>
            <a:pPr indent="-342900" lvl="0" marL="457200" rtl="0" algn="l">
              <a:spcBef>
                <a:spcPts val="0"/>
              </a:spcBef>
              <a:spcAft>
                <a:spcPts val="0"/>
              </a:spcAft>
              <a:buSzPts val="1800"/>
              <a:buChar char="●"/>
            </a:pPr>
            <a:r>
              <a:rPr lang="en"/>
              <a:t>Websites should be automatically checking user input and displaying text if the input is not in the expected format. (display expected data type as text)</a:t>
            </a:r>
            <a:endParaRPr/>
          </a:p>
          <a:p>
            <a:pPr indent="-342900" lvl="0" marL="457200" rtl="0" algn="l">
              <a:spcBef>
                <a:spcPts val="0"/>
              </a:spcBef>
              <a:spcAft>
                <a:spcPts val="0"/>
              </a:spcAft>
              <a:buSzPts val="1800"/>
              <a:buChar char="●"/>
            </a:pPr>
            <a:r>
              <a:rPr lang="en"/>
              <a:t>Give users an opportunity to review input before submitting to ensure correctness (especially </a:t>
            </a:r>
            <a:r>
              <a:rPr lang="en"/>
              <a:t>critical</a:t>
            </a:r>
            <a:r>
              <a:rPr lang="en"/>
              <a:t> for shipping and payment information)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color</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users who may not be able to distinguish some colors, so making sure that if we use color to distinguish when a field is missing or there is an error on logging in, they too are able to understand their mistakes.</a:t>
            </a:r>
            <a:endParaRPr/>
          </a:p>
          <a:p>
            <a:pPr indent="-342900" lvl="0" marL="457200" rtl="0" algn="l">
              <a:spcBef>
                <a:spcPts val="1200"/>
              </a:spcBef>
              <a:spcAft>
                <a:spcPts val="0"/>
              </a:spcAft>
              <a:buSzPts val="1800"/>
              <a:buChar char="●"/>
            </a:pPr>
            <a:r>
              <a:rPr lang="en"/>
              <a:t>Required fields when a user is purchasing a product will not only be in red, if missed as well it will have an exclamation point to signify its importance</a:t>
            </a:r>
            <a:endParaRPr/>
          </a:p>
          <a:p>
            <a:pPr indent="-342900" lvl="0" marL="457200" rtl="0" algn="l">
              <a:spcBef>
                <a:spcPts val="0"/>
              </a:spcBef>
              <a:spcAft>
                <a:spcPts val="0"/>
              </a:spcAft>
              <a:buSzPts val="1800"/>
              <a:buChar char="●"/>
            </a:pPr>
            <a:r>
              <a:rPr lang="en"/>
              <a:t>When </a:t>
            </a:r>
            <a:r>
              <a:rPr lang="en"/>
              <a:t>submitting</a:t>
            </a:r>
            <a:r>
              <a:rPr lang="en"/>
              <a:t> for a purchase order, our button could be green once all required fields have been confirmed that they are filled out. Adding large text that says Submit order, as well as bold text pointing the user to the button.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