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fec4ace5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fec4ace5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fec4ace5a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fec4ace5a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01309b77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01309b77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01879c76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01879c76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edcac40d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edcac40d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018eb3da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018eb3da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Ecommerce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a:bodyPr>
          <a:lstStyle/>
          <a:p>
            <a:pPr indent="-228600" lvl="0" marL="457200" rtl="0" algn="l">
              <a:spcBef>
                <a:spcPts val="0"/>
              </a:spcBef>
              <a:spcAft>
                <a:spcPts val="0"/>
              </a:spcAft>
              <a:buSzPct val="100000"/>
              <a:buNone/>
            </a:pPr>
            <a:r>
              <a:rPr lang="en"/>
              <a:t>Carlos </a:t>
            </a:r>
            <a:r>
              <a:rPr lang="en"/>
              <a:t>Alvarez, </a:t>
            </a:r>
            <a:r>
              <a:rPr lang="en"/>
              <a:t>Ryan Criswell, Joseph Howard, Aspen Pratt, Logan Stoltz, Mamdouh Zaye</a:t>
            </a:r>
            <a:r>
              <a:rPr lang="en"/>
              <a:t>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(notes - not included in presentation)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A quick 5 minute presentation focusing on the technical side of what we’re doing and how we’re going to do it.</a:t>
            </a:r>
            <a:br>
              <a:rPr lang="en" sz="1600"/>
            </a:br>
            <a:r>
              <a:rPr lang="en" sz="1600"/>
              <a:t>We should each write a short segment to present based on our group assigned roles, for example UX will present about abstract site structure while front end will talk about techniques and frameworks we’ll use to achieve it, backend talks about database schemas etc.</a:t>
            </a:r>
            <a:br>
              <a:rPr lang="en" sz="1600"/>
            </a:br>
            <a:r>
              <a:rPr lang="en" sz="1600"/>
              <a:t>Date of presentation is Monday the 30th!</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 End - Motion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Many modern sites use interactive motion to entice users, which is </a:t>
            </a:r>
            <a:r>
              <a:rPr lang="en"/>
              <a:t>especially important for ecommerce - an attractive, responsive website sells more than a plain text document!</a:t>
            </a:r>
            <a:endParaRPr/>
          </a:p>
          <a:p>
            <a:pPr indent="-311150" lvl="0" marL="457200" rtl="0" algn="l">
              <a:spcBef>
                <a:spcPts val="1200"/>
              </a:spcBef>
              <a:spcAft>
                <a:spcPts val="0"/>
              </a:spcAft>
              <a:buSzPts val="1300"/>
              <a:buChar char="●"/>
            </a:pPr>
            <a:r>
              <a:rPr lang="en"/>
              <a:t>jQuery</a:t>
            </a:r>
            <a:endParaRPr/>
          </a:p>
          <a:p>
            <a:pPr indent="-298450" lvl="1" marL="914400" rtl="0" algn="l">
              <a:spcBef>
                <a:spcPts val="0"/>
              </a:spcBef>
              <a:spcAft>
                <a:spcPts val="0"/>
              </a:spcAft>
              <a:buSzPts val="1100"/>
              <a:buChar char="○"/>
            </a:pPr>
            <a:r>
              <a:rPr lang="en"/>
              <a:t>Allows easy procedural animation through a javascript interface, interacting directly with the DOM to manipulate HTML elements</a:t>
            </a:r>
            <a:endParaRPr/>
          </a:p>
          <a:p>
            <a:pPr indent="-311150" lvl="0" marL="457200" rtl="0" algn="l">
              <a:spcBef>
                <a:spcPts val="0"/>
              </a:spcBef>
              <a:spcAft>
                <a:spcPts val="0"/>
              </a:spcAft>
              <a:buSzPts val="1300"/>
              <a:buChar char="●"/>
            </a:pPr>
            <a:r>
              <a:rPr lang="en"/>
              <a:t>CSS Animations and Transitions</a:t>
            </a:r>
            <a:endParaRPr/>
          </a:p>
          <a:p>
            <a:pPr indent="-298450" lvl="1" marL="914400" rtl="0" algn="l">
              <a:spcBef>
                <a:spcPts val="0"/>
              </a:spcBef>
              <a:spcAft>
                <a:spcPts val="0"/>
              </a:spcAft>
              <a:buSzPts val="1100"/>
              <a:buChar char="○"/>
            </a:pPr>
            <a:r>
              <a:rPr lang="en"/>
              <a:t>Allows for very simple animations and interactions, for example on mouseover. More limited than jQuery but cheaper on the hardware</a:t>
            </a:r>
            <a:endParaRPr/>
          </a:p>
          <a:p>
            <a:pPr indent="-311150" lvl="0" marL="457200" rtl="0" algn="l">
              <a:spcBef>
                <a:spcPts val="0"/>
              </a:spcBef>
              <a:spcAft>
                <a:spcPts val="0"/>
              </a:spcAft>
              <a:buSzPts val="1300"/>
              <a:buFont typeface="Courier New"/>
              <a:buChar char="●"/>
            </a:pPr>
            <a:r>
              <a:rPr b="1" lang="en">
                <a:latin typeface="Courier New"/>
                <a:ea typeface="Courier New"/>
                <a:cs typeface="Courier New"/>
                <a:sym typeface="Courier New"/>
              </a:rPr>
              <a:t>IntersectionObserver</a:t>
            </a:r>
            <a:r>
              <a:rPr b="1" lang="en"/>
              <a:t> </a:t>
            </a:r>
            <a:r>
              <a:rPr lang="en"/>
              <a:t>API</a:t>
            </a:r>
            <a:endParaRPr/>
          </a:p>
          <a:p>
            <a:pPr indent="-298450" lvl="1" marL="914400" rtl="0" algn="l">
              <a:spcBef>
                <a:spcPts val="0"/>
              </a:spcBef>
              <a:spcAft>
                <a:spcPts val="0"/>
              </a:spcAft>
              <a:buSzPts val="1100"/>
              <a:buChar char="○"/>
            </a:pPr>
            <a:r>
              <a:rPr lang="en"/>
              <a:t>Inspired by Etsy, this can be used in conjunction with CSS Transitions to create infinite scrolling with a nice visual flair, as well as lazy-loading images to improve performance.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6"/>
          <p:cNvPicPr preferRelativeResize="0"/>
          <p:nvPr/>
        </p:nvPicPr>
        <p:blipFill rotWithShape="1">
          <a:blip r:embed="rId3">
            <a:alphaModFix/>
          </a:blip>
          <a:srcRect b="0" l="0" r="0" t="15604"/>
          <a:stretch/>
        </p:blipFill>
        <p:spPr>
          <a:xfrm>
            <a:off x="5471900" y="495851"/>
            <a:ext cx="3404650" cy="2075899"/>
          </a:xfrm>
          <a:prstGeom prst="rect">
            <a:avLst/>
          </a:prstGeom>
          <a:noFill/>
          <a:ln>
            <a:noFill/>
          </a:ln>
        </p:spPr>
      </p:pic>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 End - General layout</a:t>
            </a:r>
            <a:endParaRPr/>
          </a:p>
        </p:txBody>
      </p:sp>
      <p:sp>
        <p:nvSpPr>
          <p:cNvPr id="106" name="Google Shape;106;p16"/>
          <p:cNvSpPr txBox="1"/>
          <p:nvPr>
            <p:ph idx="1" type="body"/>
          </p:nvPr>
        </p:nvSpPr>
        <p:spPr>
          <a:xfrm>
            <a:off x="729450" y="2094400"/>
            <a:ext cx="8102700" cy="245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a:t>
            </a:r>
            <a:r>
              <a:rPr lang="en"/>
              <a:t>mentioned</a:t>
            </a:r>
            <a:r>
              <a:rPr lang="en"/>
              <a:t> in the </a:t>
            </a:r>
            <a:r>
              <a:rPr lang="en"/>
              <a:t>previous slide we want to entice our users with a very appealing webpage. Having a very user-friendly layout for a website that is easy to navigate can help achieve this. In our case we want:</a:t>
            </a:r>
            <a:endParaRPr/>
          </a:p>
          <a:p>
            <a:pPr indent="-311150" lvl="0" marL="457200" rtl="0" algn="l">
              <a:spcBef>
                <a:spcPts val="1200"/>
              </a:spcBef>
              <a:spcAft>
                <a:spcPts val="0"/>
              </a:spcAft>
              <a:buSzPts val="1300"/>
              <a:buChar char="●"/>
            </a:pPr>
            <a:r>
              <a:rPr lang="en"/>
              <a:t>Good Typography</a:t>
            </a:r>
            <a:endParaRPr/>
          </a:p>
          <a:p>
            <a:pPr indent="-298450" lvl="1" marL="914400" rtl="0" algn="l">
              <a:spcBef>
                <a:spcPts val="0"/>
              </a:spcBef>
              <a:spcAft>
                <a:spcPts val="0"/>
              </a:spcAft>
              <a:buSzPts val="1100"/>
              <a:buChar char="○"/>
            </a:pPr>
            <a:r>
              <a:rPr lang="en"/>
              <a:t>Font style and general appearance</a:t>
            </a:r>
            <a:endParaRPr/>
          </a:p>
          <a:p>
            <a:pPr indent="-311150" lvl="0" marL="457200" rtl="0" algn="l">
              <a:spcBef>
                <a:spcPts val="0"/>
              </a:spcBef>
              <a:spcAft>
                <a:spcPts val="0"/>
              </a:spcAft>
              <a:buSzPts val="1300"/>
              <a:buFont typeface="Courier New"/>
              <a:buChar char="●"/>
            </a:pPr>
            <a:r>
              <a:rPr lang="en"/>
              <a:t>Organization of graphic elements</a:t>
            </a:r>
            <a:endParaRPr/>
          </a:p>
          <a:p>
            <a:pPr indent="-298450" lvl="1" marL="914400" rtl="0" algn="l">
              <a:spcBef>
                <a:spcPts val="0"/>
              </a:spcBef>
              <a:spcAft>
                <a:spcPts val="0"/>
              </a:spcAft>
              <a:buSzPts val="1100"/>
              <a:buChar char="○"/>
            </a:pPr>
            <a:r>
              <a:rPr lang="en"/>
              <a:t>URL’s, title , price and a description of the graphic that can be reused for other similar products</a:t>
            </a:r>
            <a:endParaRPr/>
          </a:p>
          <a:p>
            <a:pPr indent="-311150" lvl="0" marL="457200" rtl="0" algn="l">
              <a:spcBef>
                <a:spcPts val="0"/>
              </a:spcBef>
              <a:spcAft>
                <a:spcPts val="0"/>
              </a:spcAft>
              <a:buSzPts val="1300"/>
              <a:buChar char="●"/>
            </a:pPr>
            <a:r>
              <a:rPr lang="en"/>
              <a:t>Colors</a:t>
            </a:r>
            <a:endParaRPr/>
          </a:p>
          <a:p>
            <a:pPr indent="-298450" lvl="1" marL="914400" rtl="0" algn="l">
              <a:spcBef>
                <a:spcPts val="0"/>
              </a:spcBef>
              <a:spcAft>
                <a:spcPts val="0"/>
              </a:spcAft>
              <a:buSzPts val="1100"/>
              <a:buChar char="○"/>
            </a:pPr>
            <a:r>
              <a:rPr lang="en"/>
              <a:t>Having a color palette that is used throughout the webpage</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7"/>
          <p:cNvPicPr preferRelativeResize="0"/>
          <p:nvPr/>
        </p:nvPicPr>
        <p:blipFill rotWithShape="1">
          <a:blip r:embed="rId3">
            <a:alphaModFix/>
          </a:blip>
          <a:srcRect b="6912" l="4653" r="2821" t="2605"/>
          <a:stretch/>
        </p:blipFill>
        <p:spPr>
          <a:xfrm>
            <a:off x="2840425" y="1124900"/>
            <a:ext cx="6034000" cy="3673151"/>
          </a:xfrm>
          <a:prstGeom prst="rect">
            <a:avLst/>
          </a:prstGeom>
          <a:noFill/>
          <a:ln>
            <a:noFill/>
          </a:ln>
        </p:spPr>
      </p:pic>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Backend - Database</a:t>
            </a:r>
            <a:endParaRPr/>
          </a:p>
        </p:txBody>
      </p:sp>
      <p:sp>
        <p:nvSpPr>
          <p:cNvPr id="113" name="Google Shape;113;p17"/>
          <p:cNvSpPr txBox="1"/>
          <p:nvPr/>
        </p:nvSpPr>
        <p:spPr>
          <a:xfrm>
            <a:off x="729450" y="2114875"/>
            <a:ext cx="26409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666666"/>
                </a:solidFill>
                <a:latin typeface="Lato"/>
                <a:ea typeface="Lato"/>
                <a:cs typeface="Lato"/>
                <a:sym typeface="Lato"/>
              </a:rPr>
              <a:t>RBDMS - MySQL</a:t>
            </a:r>
            <a:endParaRPr sz="1300">
              <a:solidFill>
                <a:srgbClr val="666666"/>
              </a:solidFill>
              <a:latin typeface="Lato"/>
              <a:ea typeface="Lato"/>
              <a:cs typeface="Lato"/>
              <a:sym typeface="Lato"/>
            </a:endParaRPr>
          </a:p>
          <a:p>
            <a:pPr indent="0" lvl="0" marL="0" rtl="0" algn="l">
              <a:spcBef>
                <a:spcPts val="0"/>
              </a:spcBef>
              <a:spcAft>
                <a:spcPts val="0"/>
              </a:spcAft>
              <a:buNone/>
            </a:pPr>
            <a:r>
              <a:t/>
            </a:r>
            <a:endParaRPr sz="1300">
              <a:solidFill>
                <a:srgbClr val="666666"/>
              </a:solidFill>
              <a:latin typeface="Lato"/>
              <a:ea typeface="Lato"/>
              <a:cs typeface="Lato"/>
              <a:sym typeface="Lato"/>
            </a:endParaRPr>
          </a:p>
          <a:p>
            <a:pPr indent="0" lvl="0" marL="0" rtl="0" algn="l">
              <a:spcBef>
                <a:spcPts val="0"/>
              </a:spcBef>
              <a:spcAft>
                <a:spcPts val="0"/>
              </a:spcAft>
              <a:buNone/>
            </a:pPr>
            <a:r>
              <a:rPr lang="en" sz="1300">
                <a:solidFill>
                  <a:srgbClr val="666666"/>
                </a:solidFill>
                <a:latin typeface="Lato"/>
                <a:ea typeface="Lato"/>
                <a:cs typeface="Lato"/>
                <a:sym typeface="Lato"/>
              </a:rPr>
              <a:t>Stores data related to:</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 sz="1300">
                <a:solidFill>
                  <a:srgbClr val="666666"/>
                </a:solidFill>
                <a:latin typeface="Lato"/>
                <a:ea typeface="Lato"/>
                <a:cs typeface="Lato"/>
                <a:sym typeface="Lato"/>
              </a:rPr>
              <a:t>User login </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 sz="1300">
                <a:solidFill>
                  <a:srgbClr val="666666"/>
                </a:solidFill>
                <a:latin typeface="Lato"/>
                <a:ea typeface="Lato"/>
                <a:cs typeface="Lato"/>
                <a:sym typeface="Lato"/>
              </a:rPr>
              <a:t>Shipping address</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 sz="1300">
                <a:solidFill>
                  <a:srgbClr val="666666"/>
                </a:solidFill>
                <a:latin typeface="Lato"/>
                <a:ea typeface="Lato"/>
                <a:cs typeface="Lato"/>
                <a:sym typeface="Lato"/>
              </a:rPr>
              <a:t>Payment</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 sz="1300">
                <a:solidFill>
                  <a:srgbClr val="666666"/>
                </a:solidFill>
                <a:latin typeface="Lato"/>
                <a:ea typeface="Lato"/>
                <a:cs typeface="Lato"/>
                <a:sym typeface="Lato"/>
              </a:rPr>
              <a:t>Products</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 sz="1300">
                <a:solidFill>
                  <a:srgbClr val="666666"/>
                </a:solidFill>
                <a:latin typeface="Lato"/>
                <a:ea typeface="Lato"/>
                <a:cs typeface="Lato"/>
                <a:sym typeface="Lato"/>
              </a:rPr>
              <a:t>Orders</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 sz="1300">
                <a:solidFill>
                  <a:srgbClr val="666666"/>
                </a:solidFill>
                <a:latin typeface="Lato"/>
                <a:ea typeface="Lato"/>
                <a:cs typeface="Lato"/>
                <a:sym typeface="Lato"/>
              </a:rPr>
              <a:t>Cart</a:t>
            </a:r>
            <a:endParaRPr sz="1300">
              <a:solidFill>
                <a:srgbClr val="666666"/>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Backend - Requests and Server side	</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The structure that makes a website respond to requests and to </a:t>
            </a:r>
            <a:r>
              <a:rPr lang="en"/>
              <a:t>databases as mentioned. You come up with the best structure (app) that sits on a server to process what is given from the webpage.</a:t>
            </a:r>
            <a:endParaRPr/>
          </a:p>
          <a:p>
            <a:pPr indent="-311150" lvl="0" marL="457200" rtl="0" algn="l">
              <a:spcBef>
                <a:spcPts val="1200"/>
              </a:spcBef>
              <a:spcAft>
                <a:spcPts val="0"/>
              </a:spcAft>
              <a:buSzPts val="1300"/>
              <a:buChar char="●"/>
            </a:pPr>
            <a:r>
              <a:rPr lang="en"/>
              <a:t> An authentication system for users (JSON Web Tokens)</a:t>
            </a:r>
            <a:endParaRPr/>
          </a:p>
          <a:p>
            <a:pPr indent="-311150" lvl="0" marL="457200" rtl="0" algn="l">
              <a:spcBef>
                <a:spcPts val="0"/>
              </a:spcBef>
              <a:spcAft>
                <a:spcPts val="0"/>
              </a:spcAft>
              <a:buSzPts val="1300"/>
              <a:buChar char="●"/>
            </a:pPr>
            <a:r>
              <a:rPr lang="en"/>
              <a:t>Maybe a sort of notification/news reminder (Email, SMS, push Notifications)</a:t>
            </a:r>
            <a:endParaRPr/>
          </a:p>
          <a:p>
            <a:pPr indent="-311150" lvl="0" marL="457200" rtl="0" algn="l">
              <a:spcBef>
                <a:spcPts val="0"/>
              </a:spcBef>
              <a:spcAft>
                <a:spcPts val="0"/>
              </a:spcAft>
              <a:buSzPts val="1300"/>
              <a:buChar char="●"/>
            </a:pPr>
            <a:r>
              <a:rPr lang="en"/>
              <a:t>Error/Request/Response logging to deal with user mishaps</a:t>
            </a:r>
            <a:endParaRPr/>
          </a:p>
          <a:p>
            <a:pPr indent="-311150" lvl="0" marL="457200" rtl="0" algn="l">
              <a:spcBef>
                <a:spcPts val="0"/>
              </a:spcBef>
              <a:spcAft>
                <a:spcPts val="0"/>
              </a:spcAft>
              <a:buSzPts val="1300"/>
              <a:buChar char="●"/>
            </a:pPr>
            <a:r>
              <a:rPr lang="en"/>
              <a:t>Security</a:t>
            </a:r>
            <a:r>
              <a:rPr lang="en"/>
              <a:t> measures to help resist dos and other forms of attacks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UX</a:t>
            </a:r>
            <a:endParaRPr/>
          </a:p>
        </p:txBody>
      </p:sp>
      <p:sp>
        <p:nvSpPr>
          <p:cNvPr id="125" name="Google Shape;125;p19"/>
          <p:cNvSpPr txBox="1"/>
          <p:nvPr>
            <p:ph idx="1" type="body"/>
          </p:nvPr>
        </p:nvSpPr>
        <p:spPr>
          <a:xfrm>
            <a:off x="371625" y="1955875"/>
            <a:ext cx="7688700" cy="2986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When it comes to ecommerce websites the biggest thing is having a </a:t>
            </a:r>
            <a:endParaRPr/>
          </a:p>
          <a:p>
            <a:pPr indent="0" lvl="0" marL="0" rtl="0" algn="l">
              <a:spcBef>
                <a:spcPts val="1200"/>
              </a:spcBef>
              <a:spcAft>
                <a:spcPts val="0"/>
              </a:spcAft>
              <a:buNone/>
            </a:pPr>
            <a:r>
              <a:rPr lang="en"/>
              <a:t>design that catches the users attention and  makes them want to stay</a:t>
            </a:r>
            <a:endParaRPr/>
          </a:p>
          <a:p>
            <a:pPr indent="0" lvl="0" marL="0" rtl="0" algn="l">
              <a:spcBef>
                <a:spcPts val="1200"/>
              </a:spcBef>
              <a:spcAft>
                <a:spcPts val="0"/>
              </a:spcAft>
              <a:buNone/>
            </a:pPr>
            <a:r>
              <a:rPr lang="en"/>
              <a:t>on the site </a:t>
            </a:r>
            <a:endParaRPr/>
          </a:p>
          <a:p>
            <a:pPr indent="-311150" lvl="0" marL="457200" rtl="0" algn="l">
              <a:spcBef>
                <a:spcPts val="1200"/>
              </a:spcBef>
              <a:spcAft>
                <a:spcPts val="0"/>
              </a:spcAft>
              <a:buSzPts val="1300"/>
              <a:buChar char="●"/>
            </a:pPr>
            <a:r>
              <a:rPr lang="en"/>
              <a:t>Figma</a:t>
            </a:r>
            <a:endParaRPr/>
          </a:p>
          <a:p>
            <a:pPr indent="-298450" lvl="1" marL="914400" rtl="0" algn="l">
              <a:spcBef>
                <a:spcPts val="0"/>
              </a:spcBef>
              <a:spcAft>
                <a:spcPts val="0"/>
              </a:spcAft>
              <a:buSzPts val="1100"/>
              <a:buChar char="○"/>
            </a:pPr>
            <a:r>
              <a:rPr lang="en"/>
              <a:t>Use figma to create mockups such as the one on the right</a:t>
            </a:r>
            <a:endParaRPr/>
          </a:p>
          <a:p>
            <a:pPr indent="-311150" lvl="0" marL="457200" rtl="0" algn="l">
              <a:spcBef>
                <a:spcPts val="0"/>
              </a:spcBef>
              <a:spcAft>
                <a:spcPts val="0"/>
              </a:spcAft>
              <a:buSzPts val="1300"/>
              <a:buChar char="●"/>
            </a:pPr>
            <a:r>
              <a:rPr lang="en"/>
              <a:t> Research</a:t>
            </a:r>
            <a:endParaRPr/>
          </a:p>
          <a:p>
            <a:pPr indent="-298450" lvl="1" marL="914400" rtl="0" algn="l">
              <a:spcBef>
                <a:spcPts val="0"/>
              </a:spcBef>
              <a:spcAft>
                <a:spcPts val="0"/>
              </a:spcAft>
              <a:buSzPts val="1100"/>
              <a:buChar char="○"/>
            </a:pPr>
            <a:r>
              <a:rPr lang="en"/>
              <a:t>Look at popular sites and see what layouts they have and colors</a:t>
            </a:r>
            <a:endParaRPr/>
          </a:p>
          <a:p>
            <a:pPr indent="-311150" lvl="0" marL="457200" rtl="0" algn="l">
              <a:spcBef>
                <a:spcPts val="0"/>
              </a:spcBef>
              <a:spcAft>
                <a:spcPts val="0"/>
              </a:spcAft>
              <a:buSzPts val="1300"/>
              <a:buChar char="●"/>
            </a:pPr>
            <a:r>
              <a:rPr lang="en"/>
              <a:t>Flow</a:t>
            </a:r>
            <a:endParaRPr/>
          </a:p>
          <a:p>
            <a:pPr indent="-298450" lvl="1" marL="914400" rtl="0" algn="l">
              <a:spcBef>
                <a:spcPts val="0"/>
              </a:spcBef>
              <a:spcAft>
                <a:spcPts val="0"/>
              </a:spcAft>
              <a:buSzPts val="1100"/>
              <a:buChar char="○"/>
            </a:pPr>
            <a:r>
              <a:rPr lang="en"/>
              <a:t>A </a:t>
            </a:r>
            <a:r>
              <a:rPr lang="en"/>
              <a:t>consistent</a:t>
            </a:r>
            <a:r>
              <a:rPr lang="en"/>
              <a:t> flow that </a:t>
            </a:r>
            <a:r>
              <a:rPr lang="en"/>
              <a:t>does not</a:t>
            </a:r>
            <a:r>
              <a:rPr lang="en"/>
              <a:t> pack to much information on one</a:t>
            </a:r>
            <a:endParaRPr/>
          </a:p>
          <a:p>
            <a:pPr indent="0" lvl="0" marL="914400" rtl="0" algn="l">
              <a:spcBef>
                <a:spcPts val="1200"/>
              </a:spcBef>
              <a:spcAft>
                <a:spcPts val="0"/>
              </a:spcAft>
              <a:buNone/>
            </a:pPr>
            <a:r>
              <a:rPr lang="en" sz="1100"/>
              <a:t>portion of the site</a:t>
            </a:r>
            <a:endParaRPr/>
          </a:p>
          <a:p>
            <a:pPr indent="0" lvl="0" marL="0" rtl="0" algn="l">
              <a:spcBef>
                <a:spcPts val="1200"/>
              </a:spcBef>
              <a:spcAft>
                <a:spcPts val="1200"/>
              </a:spcAft>
              <a:buNone/>
            </a:pPr>
            <a:r>
              <a:t/>
            </a:r>
            <a:endParaRPr/>
          </a:p>
        </p:txBody>
      </p:sp>
      <p:pic>
        <p:nvPicPr>
          <p:cNvPr id="126" name="Google Shape;126;p19"/>
          <p:cNvPicPr preferRelativeResize="0"/>
          <p:nvPr/>
        </p:nvPicPr>
        <p:blipFill>
          <a:blip r:embed="rId3">
            <a:alphaModFix/>
          </a:blip>
          <a:stretch>
            <a:fillRect/>
          </a:stretch>
        </p:blipFill>
        <p:spPr>
          <a:xfrm>
            <a:off x="5512500" y="480800"/>
            <a:ext cx="3572774" cy="46627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