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75382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275382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f68aa281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f68aa281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275382b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275382b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275382b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275382b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75382b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275382b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275382b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275382b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75382b6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275382b6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275382b6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275382b6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75382b6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275382b6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275382b6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275382b6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68aa28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68aa28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20236f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20236f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275382b64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275382b6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275382b6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275382b6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275382b6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275382b6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275382b6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275382b6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275382b6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275382b6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275382b6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275382b6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2aa391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2aa391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3b79624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3b7962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04a21e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04a21e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92854e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492854e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04a21e5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04a21e5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444f14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e444f14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444f142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444f142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444f142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444f142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444f142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444f142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444f142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444f142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444f142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444f142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5b516ec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5b516ec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5b516ec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55b516ec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5b516e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5b516e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92854e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492854e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492854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492854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19af6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19af6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f68aa281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f68aa281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19af6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419af6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2854e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492854e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46750" y="466875"/>
            <a:ext cx="8050500" cy="16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Curso de Git/GitHub - Laboratório Agadê (UFPE)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1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Ryan Alan da Cunha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3</a:t>
            </a:r>
            <a:r>
              <a:rPr b="1" lang="pt-BR" sz="1200"/>
              <a:t>: Criando um repositório</a:t>
            </a:r>
            <a:endParaRPr b="1" sz="1200"/>
          </a:p>
        </p:txBody>
      </p:sp>
      <p:sp>
        <p:nvSpPr>
          <p:cNvPr id="142" name="Google Shape;142;p22"/>
          <p:cNvSpPr txBox="1"/>
          <p:nvPr>
            <p:ph type="ctrTitle"/>
          </p:nvPr>
        </p:nvSpPr>
        <p:spPr>
          <a:xfrm>
            <a:off x="280325" y="568175"/>
            <a:ext cx="4976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3</a:t>
            </a:r>
            <a:r>
              <a:rPr b="1" lang="pt-BR" sz="1600"/>
              <a:t>.</a:t>
            </a:r>
            <a:r>
              <a:rPr b="1" lang="pt-BR" sz="1600"/>
              <a:t>1 </a:t>
            </a:r>
            <a:r>
              <a:rPr b="1" lang="pt-BR" sz="1600"/>
              <a:t>Como criar um repositório no site do GitHub </a:t>
            </a:r>
            <a:endParaRPr b="1" sz="16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300" y="1143750"/>
            <a:ext cx="5897400" cy="3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3</a:t>
            </a:r>
            <a:r>
              <a:rPr b="1" lang="pt-BR" sz="1200"/>
              <a:t>: Criando um repositório</a:t>
            </a:r>
            <a:endParaRPr b="1" sz="1200"/>
          </a:p>
        </p:txBody>
      </p:sp>
      <p:sp>
        <p:nvSpPr>
          <p:cNvPr id="149" name="Google Shape;149;p23"/>
          <p:cNvSpPr txBox="1"/>
          <p:nvPr>
            <p:ph type="ctrTitle"/>
          </p:nvPr>
        </p:nvSpPr>
        <p:spPr>
          <a:xfrm>
            <a:off x="280325" y="568175"/>
            <a:ext cx="5029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3</a:t>
            </a:r>
            <a:r>
              <a:rPr b="1" lang="pt-BR" sz="1600"/>
              <a:t>.</a:t>
            </a:r>
            <a:r>
              <a:rPr b="1" lang="pt-BR" sz="1600"/>
              <a:t>2 Como criar um repositório no GitHub Desktop</a:t>
            </a:r>
            <a:endParaRPr b="1" sz="16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63" y="1159800"/>
            <a:ext cx="3314625" cy="37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98" y="1550525"/>
            <a:ext cx="4312050" cy="301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5957900" y="59800"/>
            <a:ext cx="3035700" cy="3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4</a:t>
            </a:r>
            <a:r>
              <a:rPr b="1" lang="pt-BR" sz="1200"/>
              <a:t>: Realizando os comandos</a:t>
            </a:r>
            <a:endParaRPr b="1" sz="1200"/>
          </a:p>
        </p:txBody>
      </p:sp>
      <p:sp>
        <p:nvSpPr>
          <p:cNvPr id="157" name="Google Shape;157;p24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</a:t>
            </a:r>
            <a:r>
              <a:rPr b="1" lang="pt-BR" sz="1600"/>
              <a:t>.</a:t>
            </a:r>
            <a:r>
              <a:rPr b="1" lang="pt-BR" sz="1600"/>
              <a:t>1 </a:t>
            </a:r>
            <a:r>
              <a:rPr b="1" lang="pt-BR" sz="1600"/>
              <a:t>Realizando e entendendo o commit</a:t>
            </a:r>
            <a:endParaRPr b="1" sz="16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50" y="1483075"/>
            <a:ext cx="4691100" cy="287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250" y="1879825"/>
            <a:ext cx="3879300" cy="208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5707850" y="442225"/>
            <a:ext cx="3750000" cy="2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200"/>
              <a:t>Módulo 4: Realizando os comandos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</p:txBody>
      </p:sp>
      <p:sp>
        <p:nvSpPr>
          <p:cNvPr id="165" name="Google Shape;165;p25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</a:t>
            </a:r>
            <a:r>
              <a:rPr b="1" lang="pt-BR" sz="1600"/>
              <a:t>.</a:t>
            </a:r>
            <a:r>
              <a:rPr b="1" lang="pt-BR" sz="1600"/>
              <a:t>2 Realizando e entendendo o commit</a:t>
            </a:r>
            <a:endParaRPr b="1" sz="16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412" y="1684850"/>
            <a:ext cx="3599475" cy="2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00" y="1094300"/>
            <a:ext cx="3667825" cy="38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5886475" y="474150"/>
            <a:ext cx="3292800" cy="1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200"/>
              <a:t>Módulo 4: Realizando os comandos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</p:txBody>
      </p:sp>
      <p:sp>
        <p:nvSpPr>
          <p:cNvPr id="173" name="Google Shape;173;p26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</a:t>
            </a:r>
            <a:r>
              <a:rPr b="1" lang="pt-BR" sz="1600"/>
              <a:t>.</a:t>
            </a:r>
            <a:r>
              <a:rPr b="1" lang="pt-BR" sz="1600"/>
              <a:t>3 </a:t>
            </a:r>
            <a:r>
              <a:rPr b="1" lang="pt-BR" sz="1600"/>
              <a:t>Realizando o Push</a:t>
            </a:r>
            <a:endParaRPr b="1" sz="16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75" y="1748200"/>
            <a:ext cx="4208276" cy="1859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850" y="1504925"/>
            <a:ext cx="4691100" cy="297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4.</a:t>
            </a:r>
            <a:r>
              <a:rPr b="1" lang="pt-BR" sz="1600"/>
              <a:t>4 Adicionando um novo membro</a:t>
            </a:r>
            <a:endParaRPr b="1" sz="160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13" y="1158550"/>
            <a:ext cx="7944775" cy="38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ctrTitle"/>
          </p:nvPr>
        </p:nvSpPr>
        <p:spPr>
          <a:xfrm>
            <a:off x="280325" y="568175"/>
            <a:ext cx="5708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4.</a:t>
            </a:r>
            <a:r>
              <a:rPr b="1" lang="pt-BR" sz="1600"/>
              <a:t>5 Copiando o link de clonagem do projeto no GitHub</a:t>
            </a:r>
            <a:endParaRPr b="1" sz="1600"/>
          </a:p>
        </p:txBody>
      </p:sp>
      <p:sp>
        <p:nvSpPr>
          <p:cNvPr id="188" name="Google Shape;188;p2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" y="1282700"/>
            <a:ext cx="8168300" cy="35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4.</a:t>
            </a:r>
            <a:r>
              <a:rPr b="1" lang="pt-BR" sz="1600"/>
              <a:t>6 </a:t>
            </a:r>
            <a:r>
              <a:rPr b="1" lang="pt-BR" sz="1600"/>
              <a:t>Clonando o Projeto</a:t>
            </a:r>
            <a:endParaRPr b="1" sz="1600"/>
          </a:p>
        </p:txBody>
      </p:sp>
      <p:sp>
        <p:nvSpPr>
          <p:cNvPr id="195" name="Google Shape;195;p2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0" y="1280138"/>
            <a:ext cx="2968600" cy="31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500" y="1256413"/>
            <a:ext cx="5244289" cy="32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4.</a:t>
            </a:r>
            <a:r>
              <a:rPr b="1" lang="pt-BR" sz="1600"/>
              <a:t>7 Encontrando o Projeto Clonado</a:t>
            </a:r>
            <a:endParaRPr b="1" sz="1600"/>
          </a:p>
        </p:txBody>
      </p:sp>
      <p:sp>
        <p:nvSpPr>
          <p:cNvPr id="203" name="Google Shape;203;p3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50" y="956225"/>
            <a:ext cx="58102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238" y="3527963"/>
            <a:ext cx="57816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4.8</a:t>
            </a:r>
            <a:r>
              <a:rPr b="1" lang="pt-BR" sz="1600"/>
              <a:t> Realizando o Fetch e o Pull</a:t>
            </a:r>
            <a:endParaRPr b="1" sz="1600"/>
          </a:p>
        </p:txBody>
      </p:sp>
      <p:sp>
        <p:nvSpPr>
          <p:cNvPr id="211" name="Google Shape;211;p3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67252" l="4854" r="13692" t="0"/>
          <a:stretch/>
        </p:blipFill>
        <p:spPr>
          <a:xfrm>
            <a:off x="1015362" y="1009175"/>
            <a:ext cx="7403101" cy="1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000" y="2864275"/>
            <a:ext cx="7147975" cy="2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45525" y="530800"/>
            <a:ext cx="3163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Tecnologias necessárias</a:t>
            </a:r>
            <a:endParaRPr b="1"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00" y="1965925"/>
            <a:ext cx="2182726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025" y="1602625"/>
            <a:ext cx="2537875" cy="142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-9600" l="-2020" r="2020" t="9600"/>
          <a:stretch/>
        </p:blipFill>
        <p:spPr>
          <a:xfrm>
            <a:off x="3017250" y="3102550"/>
            <a:ext cx="3096900" cy="162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7587" y="1784775"/>
            <a:ext cx="3376227" cy="11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4.9 Alterando e revertendo um commit</a:t>
            </a:r>
            <a:endParaRPr b="1" sz="1600"/>
          </a:p>
        </p:txBody>
      </p:sp>
      <p:sp>
        <p:nvSpPr>
          <p:cNvPr id="219" name="Google Shape;219;p3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75" y="1169150"/>
            <a:ext cx="3623411" cy="36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7488"/>
            <a:ext cx="4126925" cy="3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5</a:t>
            </a:r>
            <a:r>
              <a:rPr b="1" lang="pt-BR" sz="1200"/>
              <a:t>: Criando nova Branch</a:t>
            </a:r>
            <a:endParaRPr b="1" sz="1200"/>
          </a:p>
        </p:txBody>
      </p:sp>
      <p:sp>
        <p:nvSpPr>
          <p:cNvPr id="227" name="Google Shape;227;p33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5</a:t>
            </a:r>
            <a:r>
              <a:rPr b="1" lang="pt-BR" sz="1600"/>
              <a:t>.1</a:t>
            </a:r>
            <a:r>
              <a:rPr b="1" lang="pt-BR" sz="1600"/>
              <a:t> </a:t>
            </a:r>
            <a:r>
              <a:rPr b="1" lang="pt-BR" sz="1600"/>
              <a:t>Entendendo uma Branch</a:t>
            </a:r>
            <a:endParaRPr b="1" sz="160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1161575"/>
            <a:ext cx="6429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5.2 Criando uma nova Branch</a:t>
            </a:r>
            <a:endParaRPr b="1" sz="1600"/>
          </a:p>
        </p:txBody>
      </p:sp>
      <p:sp>
        <p:nvSpPr>
          <p:cNvPr id="234" name="Google Shape;234;p34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0" y="1485900"/>
            <a:ext cx="3700175" cy="23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400" y="1738325"/>
            <a:ext cx="5166500" cy="18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5.3 P</a:t>
            </a:r>
            <a:r>
              <a:rPr b="1" lang="pt-BR" sz="1600"/>
              <a:t>rocesso de Merge</a:t>
            </a:r>
            <a:endParaRPr b="1" sz="1600"/>
          </a:p>
        </p:txBody>
      </p:sp>
      <p:sp>
        <p:nvSpPr>
          <p:cNvPr id="242" name="Google Shape;242;p3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1134600"/>
            <a:ext cx="2491825" cy="38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150" y="1134600"/>
            <a:ext cx="3604137" cy="38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5.4 P</a:t>
            </a:r>
            <a:r>
              <a:rPr b="1" lang="pt-BR" sz="1600"/>
              <a:t>rocesso de Merge</a:t>
            </a:r>
            <a:endParaRPr b="1" sz="1600"/>
          </a:p>
        </p:txBody>
      </p:sp>
      <p:sp>
        <p:nvSpPr>
          <p:cNvPr id="250" name="Google Shape;250;p3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38" y="1009173"/>
            <a:ext cx="5597717" cy="18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250" y="2949675"/>
            <a:ext cx="5347500" cy="214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5.5 Deletando uma Branch</a:t>
            </a:r>
            <a:endParaRPr b="1" sz="1600"/>
          </a:p>
        </p:txBody>
      </p:sp>
      <p:sp>
        <p:nvSpPr>
          <p:cNvPr id="258" name="Google Shape;258;p3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0" y="1158125"/>
            <a:ext cx="4360675" cy="3710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225" y="1158125"/>
            <a:ext cx="2518675" cy="37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5.6 </a:t>
            </a:r>
            <a:r>
              <a:rPr b="1" lang="pt-BR" sz="1600"/>
              <a:t>Deletando uma Branch</a:t>
            </a:r>
            <a:endParaRPr b="1" sz="1600"/>
          </a:p>
        </p:txBody>
      </p:sp>
      <p:sp>
        <p:nvSpPr>
          <p:cNvPr id="266" name="Google Shape;266;p3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</a:t>
            </a:r>
            <a:r>
              <a:rPr b="1" lang="pt-BR" sz="1200">
                <a:solidFill>
                  <a:schemeClr val="dk1"/>
                </a:solidFill>
              </a:rPr>
              <a:t>: </a:t>
            </a:r>
            <a:r>
              <a:rPr b="1" lang="pt-BR" sz="1200">
                <a:solidFill>
                  <a:schemeClr val="dk1"/>
                </a:solidFill>
              </a:rPr>
              <a:t>Criando nova</a:t>
            </a:r>
            <a:r>
              <a:rPr b="1" lang="pt-BR" sz="1200">
                <a:solidFill>
                  <a:schemeClr val="dk1"/>
                </a:solidFill>
              </a:rPr>
              <a:t> branch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13" y="1371600"/>
            <a:ext cx="48863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875" y="1266825"/>
            <a:ext cx="3683575" cy="27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6.1</a:t>
            </a:r>
            <a:r>
              <a:rPr b="1" lang="pt-BR" sz="1600"/>
              <a:t> O que é um Pull Request?</a:t>
            </a:r>
            <a:endParaRPr b="1" sz="1600"/>
          </a:p>
        </p:txBody>
      </p:sp>
      <p:sp>
        <p:nvSpPr>
          <p:cNvPr id="274" name="Google Shape;274;p3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</a:t>
            </a:r>
            <a:r>
              <a:rPr b="1" lang="pt-BR" sz="1200">
                <a:solidFill>
                  <a:schemeClr val="dk1"/>
                </a:solidFill>
              </a:rPr>
              <a:t>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095150"/>
            <a:ext cx="7029450" cy="360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9"/>
          <p:cNvCxnSpPr/>
          <p:nvPr/>
        </p:nvCxnSpPr>
        <p:spPr>
          <a:xfrm flipH="1" rot="10800000">
            <a:off x="1884050" y="2127575"/>
            <a:ext cx="1568700" cy="1246500"/>
          </a:xfrm>
          <a:prstGeom prst="curvedConnector3">
            <a:avLst>
              <a:gd fmla="val 136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9"/>
          <p:cNvCxnSpPr/>
          <p:nvPr/>
        </p:nvCxnSpPr>
        <p:spPr>
          <a:xfrm flipH="1" rot="10800000">
            <a:off x="4248025" y="2127575"/>
            <a:ext cx="408300" cy="7200"/>
          </a:xfrm>
          <a:prstGeom prst="curvedConnector3">
            <a:avLst>
              <a:gd fmla="val 543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9"/>
          <p:cNvCxnSpPr/>
          <p:nvPr/>
        </p:nvCxnSpPr>
        <p:spPr>
          <a:xfrm flipH="1" rot="-5400000">
            <a:off x="5949275" y="2553975"/>
            <a:ext cx="988800" cy="637500"/>
          </a:xfrm>
          <a:prstGeom prst="curvedConnector3">
            <a:avLst>
              <a:gd fmla="val 23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9"/>
          <p:cNvCxnSpPr/>
          <p:nvPr/>
        </p:nvCxnSpPr>
        <p:spPr>
          <a:xfrm>
            <a:off x="5229475" y="2134775"/>
            <a:ext cx="573000" cy="93000"/>
          </a:xfrm>
          <a:prstGeom prst="curvedConnector3">
            <a:avLst>
              <a:gd fmla="val 575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6.2 Criando um pull request no github desktop</a:t>
            </a:r>
            <a:endParaRPr b="1" sz="1600"/>
          </a:p>
        </p:txBody>
      </p:sp>
      <p:sp>
        <p:nvSpPr>
          <p:cNvPr id="285" name="Google Shape;285;p4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131325"/>
            <a:ext cx="57626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400" y="2571750"/>
            <a:ext cx="4597776" cy="25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6.3 Criando um pull request no github</a:t>
            </a:r>
            <a:endParaRPr b="1" sz="1600"/>
          </a:p>
        </p:txBody>
      </p:sp>
      <p:sp>
        <p:nvSpPr>
          <p:cNvPr id="293" name="Google Shape;293;p4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00" y="1108625"/>
            <a:ext cx="6090975" cy="3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0" y="1620075"/>
            <a:ext cx="8792401" cy="289043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295275" y="568175"/>
            <a:ext cx="5905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1.1 O que é um Sistema de Controle de Versão?</a:t>
            </a:r>
            <a:endParaRPr b="1" sz="1600"/>
          </a:p>
        </p:txBody>
      </p:sp>
      <p:cxnSp>
        <p:nvCxnSpPr>
          <p:cNvPr id="72" name="Google Shape;72;p15"/>
          <p:cNvCxnSpPr/>
          <p:nvPr/>
        </p:nvCxnSpPr>
        <p:spPr>
          <a:xfrm>
            <a:off x="154650" y="3968625"/>
            <a:ext cx="881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flipH="1">
            <a:off x="1307950" y="3123225"/>
            <a:ext cx="7200" cy="8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>
            <a:off x="6221925" y="3123225"/>
            <a:ext cx="7200" cy="8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4566850" y="3252250"/>
            <a:ext cx="6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2879450" y="3302425"/>
            <a:ext cx="1500" cy="6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7879675" y="3316750"/>
            <a:ext cx="39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6.4 Realizando o merge</a:t>
            </a:r>
            <a:endParaRPr b="1" sz="1600"/>
          </a:p>
        </p:txBody>
      </p:sp>
      <p:sp>
        <p:nvSpPr>
          <p:cNvPr id="300" name="Google Shape;300;p4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1365800"/>
            <a:ext cx="88106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7.1</a:t>
            </a:r>
            <a:r>
              <a:rPr b="1" lang="pt-BR" sz="1600"/>
              <a:t> O que é Tag e como funciona?</a:t>
            </a:r>
            <a:endParaRPr b="1" sz="1600"/>
          </a:p>
        </p:txBody>
      </p:sp>
      <p:sp>
        <p:nvSpPr>
          <p:cNvPr id="307" name="Google Shape;307;p43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25" y="1278125"/>
            <a:ext cx="4343975" cy="333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950" y="1833300"/>
            <a:ext cx="4146225" cy="22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7.2 O que é Release e como funciona?</a:t>
            </a:r>
            <a:endParaRPr b="1" sz="1600"/>
          </a:p>
        </p:txBody>
      </p:sp>
      <p:sp>
        <p:nvSpPr>
          <p:cNvPr id="315" name="Google Shape;315;p44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2322200"/>
            <a:ext cx="6709175" cy="26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325" y="1116200"/>
            <a:ext cx="2857335" cy="10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ctrTitle"/>
          </p:nvPr>
        </p:nvSpPr>
        <p:spPr>
          <a:xfrm>
            <a:off x="280325" y="568175"/>
            <a:ext cx="38349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7.3 Criando um Release</a:t>
            </a:r>
            <a:endParaRPr b="1" sz="1600"/>
          </a:p>
        </p:txBody>
      </p:sp>
      <p:sp>
        <p:nvSpPr>
          <p:cNvPr id="323" name="Google Shape;323;p4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24" name="Google Shape;3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850" y="1967762"/>
            <a:ext cx="3622550" cy="20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01" y="942250"/>
            <a:ext cx="5214200" cy="41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ctrTitle"/>
          </p:nvPr>
        </p:nvSpPr>
        <p:spPr>
          <a:xfrm>
            <a:off x="280325" y="568175"/>
            <a:ext cx="2843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7.4 Release criado</a:t>
            </a:r>
            <a:endParaRPr b="1" sz="1600"/>
          </a:p>
        </p:txBody>
      </p:sp>
      <p:sp>
        <p:nvSpPr>
          <p:cNvPr id="331" name="Google Shape;331;p4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50" y="1281475"/>
            <a:ext cx="8449700" cy="28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8</a:t>
            </a:r>
            <a:r>
              <a:rPr b="1" lang="pt-BR" sz="1600"/>
              <a:t>.1 O que são Issues?</a:t>
            </a:r>
            <a:endParaRPr b="1" sz="1600"/>
          </a:p>
        </p:txBody>
      </p:sp>
      <p:sp>
        <p:nvSpPr>
          <p:cNvPr id="338" name="Google Shape;338;p4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475"/>
            <a:ext cx="8839198" cy="298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ctrTitle"/>
          </p:nvPr>
        </p:nvSpPr>
        <p:spPr>
          <a:xfrm>
            <a:off x="280325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8.2 Criando uma Issue</a:t>
            </a:r>
            <a:endParaRPr b="1" sz="1600"/>
          </a:p>
        </p:txBody>
      </p:sp>
      <p:sp>
        <p:nvSpPr>
          <p:cNvPr id="345" name="Google Shape;345;p4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8" y="1009175"/>
            <a:ext cx="8882625" cy="40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242525" y="772425"/>
            <a:ext cx="5188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8.3 Designando um colaborador para uma issue</a:t>
            </a:r>
            <a:endParaRPr b="1" sz="1600"/>
          </a:p>
        </p:txBody>
      </p:sp>
      <p:sp>
        <p:nvSpPr>
          <p:cNvPr id="352" name="Google Shape;352;p4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53" name="Google Shape;3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2175"/>
            <a:ext cx="8839201" cy="149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ctrTitle"/>
          </p:nvPr>
        </p:nvSpPr>
        <p:spPr>
          <a:xfrm>
            <a:off x="280325" y="568175"/>
            <a:ext cx="37968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8.4 Fechando uma issue</a:t>
            </a:r>
            <a:endParaRPr b="1" sz="1600"/>
          </a:p>
        </p:txBody>
      </p:sp>
      <p:sp>
        <p:nvSpPr>
          <p:cNvPr id="359" name="Google Shape;359;p5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413" y="1009175"/>
            <a:ext cx="6397175" cy="40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ctrTitle"/>
          </p:nvPr>
        </p:nvSpPr>
        <p:spPr>
          <a:xfrm>
            <a:off x="280325" y="568175"/>
            <a:ext cx="5656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8.5 Exemplos de sintaxes para utilizar nos comentários</a:t>
            </a:r>
            <a:endParaRPr b="1" sz="1600"/>
          </a:p>
        </p:txBody>
      </p:sp>
      <p:sp>
        <p:nvSpPr>
          <p:cNvPr id="366" name="Google Shape;366;p5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67" name="Google Shape;3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37" y="1052575"/>
            <a:ext cx="5192525" cy="404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83" name="Google Shape;83;p16"/>
          <p:cNvSpPr txBox="1"/>
          <p:nvPr>
            <p:ph type="ctrTitle"/>
          </p:nvPr>
        </p:nvSpPr>
        <p:spPr>
          <a:xfrm>
            <a:off x="252700" y="675325"/>
            <a:ext cx="6898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400"/>
              <a:t>1.2 Arquiteturas de Sistemas de Controle de Versão: Centralizado</a:t>
            </a:r>
            <a:endParaRPr b="1" sz="1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425" y="1227000"/>
            <a:ext cx="4920950" cy="3842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3058675" y="2851100"/>
            <a:ext cx="28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 rot="10800000">
            <a:off x="3137575" y="3237950"/>
            <a:ext cx="27438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 flipH="1" rot="10800000">
            <a:off x="3159175" y="3524650"/>
            <a:ext cx="2700600" cy="12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93" name="Google Shape;93;p17"/>
          <p:cNvSpPr txBox="1"/>
          <p:nvPr>
            <p:ph type="ctrTitle"/>
          </p:nvPr>
        </p:nvSpPr>
        <p:spPr>
          <a:xfrm>
            <a:off x="252700" y="675325"/>
            <a:ext cx="6898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400"/>
              <a:t>1.3 Arquiteturas de Sistemas de Controle de Versão: Distribuído</a:t>
            </a:r>
            <a:endParaRPr b="1" sz="14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862" y="1180437"/>
            <a:ext cx="5264276" cy="3877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>
            <a:off x="2815325" y="2901275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>
            <a:off x="2845925" y="3841675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>
            <a:off x="2845925" y="4774925"/>
            <a:ext cx="5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3739425" y="2937100"/>
            <a:ext cx="2299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 flipH="1" rot="10800000">
            <a:off x="3775250" y="3166375"/>
            <a:ext cx="22494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 flipH="1" rot="10800000">
            <a:off x="3775250" y="3338125"/>
            <a:ext cx="2364000" cy="14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252700" y="675325"/>
            <a:ext cx="30300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400"/>
              <a:t>1.4 O que é o Git?</a:t>
            </a:r>
            <a:endParaRPr b="1" sz="1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50" y="1257275"/>
            <a:ext cx="5410101" cy="38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6432300" y="59800"/>
            <a:ext cx="2561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13" name="Google Shape;113;p19"/>
          <p:cNvSpPr txBox="1"/>
          <p:nvPr>
            <p:ph type="ctrTitle"/>
          </p:nvPr>
        </p:nvSpPr>
        <p:spPr>
          <a:xfrm>
            <a:off x="257900" y="500900"/>
            <a:ext cx="5020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2.1 O que é o GitHub?</a:t>
            </a:r>
            <a:endParaRPr b="1" sz="16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13" y="1116975"/>
            <a:ext cx="7973775" cy="38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ctrTitle"/>
          </p:nvPr>
        </p:nvSpPr>
        <p:spPr>
          <a:xfrm>
            <a:off x="6432300" y="59800"/>
            <a:ext cx="2561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20" name="Google Shape;120;p20"/>
          <p:cNvSpPr txBox="1"/>
          <p:nvPr>
            <p:ph type="ctrTitle"/>
          </p:nvPr>
        </p:nvSpPr>
        <p:spPr>
          <a:xfrm>
            <a:off x="257900" y="500900"/>
            <a:ext cx="5020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2.2 Para que serve um repositório compartilhado</a:t>
            </a:r>
            <a:endParaRPr b="1" sz="16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50" y="941900"/>
            <a:ext cx="3989499" cy="41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6423775" y="59800"/>
            <a:ext cx="25701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27" name="Google Shape;127;p21"/>
          <p:cNvSpPr txBox="1"/>
          <p:nvPr>
            <p:ph type="ctrTitle"/>
          </p:nvPr>
        </p:nvSpPr>
        <p:spPr>
          <a:xfrm>
            <a:off x="280325" y="568175"/>
            <a:ext cx="3659400" cy="3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600"/>
              <a:t>2.3 Funcionamento do Git/GitHub</a:t>
            </a:r>
            <a:endParaRPr b="1" sz="16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00" y="1110375"/>
            <a:ext cx="7277601" cy="395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2501970" y="2132409"/>
            <a:ext cx="2153400" cy="11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2402789" y="2376770"/>
            <a:ext cx="15729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 rot="10800000">
            <a:off x="2544521" y="3081977"/>
            <a:ext cx="13317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/>
          <p:nvPr/>
        </p:nvCxnSpPr>
        <p:spPr>
          <a:xfrm flipH="1">
            <a:off x="5392076" y="2809647"/>
            <a:ext cx="1338900" cy="8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 txBox="1"/>
          <p:nvPr/>
        </p:nvSpPr>
        <p:spPr>
          <a:xfrm rot="1721728">
            <a:off x="2962250" y="2387979"/>
            <a:ext cx="1129637" cy="400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Clone</a:t>
            </a:r>
            <a:endParaRPr b="1"/>
          </a:p>
        </p:txBody>
      </p:sp>
      <p:sp>
        <p:nvSpPr>
          <p:cNvPr id="134" name="Google Shape;134;p21"/>
          <p:cNvSpPr txBox="1"/>
          <p:nvPr/>
        </p:nvSpPr>
        <p:spPr>
          <a:xfrm rot="1945118">
            <a:off x="2725911" y="2686252"/>
            <a:ext cx="1128705" cy="4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Pull</a:t>
            </a:r>
            <a:endParaRPr b="1"/>
          </a:p>
        </p:txBody>
      </p:sp>
      <p:sp>
        <p:nvSpPr>
          <p:cNvPr id="135" name="Google Shape;135;p21"/>
          <p:cNvSpPr txBox="1"/>
          <p:nvPr/>
        </p:nvSpPr>
        <p:spPr>
          <a:xfrm rot="1987180">
            <a:off x="2724111" y="3243505"/>
            <a:ext cx="1128316" cy="4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Push</a:t>
            </a:r>
            <a:endParaRPr b="1"/>
          </a:p>
        </p:txBody>
      </p:sp>
      <p:sp>
        <p:nvSpPr>
          <p:cNvPr id="136" name="Google Shape;136;p21"/>
          <p:cNvSpPr txBox="1"/>
          <p:nvPr/>
        </p:nvSpPr>
        <p:spPr>
          <a:xfrm rot="-2081998">
            <a:off x="5457401" y="2892191"/>
            <a:ext cx="1128269" cy="400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Commit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