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9"/>
  </p:notesMasterIdLst>
  <p:sldIdLst>
    <p:sldId id="256" r:id="rId2"/>
    <p:sldId id="275" r:id="rId3"/>
    <p:sldId id="294" r:id="rId4"/>
    <p:sldId id="258" r:id="rId5"/>
    <p:sldId id="259" r:id="rId6"/>
    <p:sldId id="271" r:id="rId7"/>
    <p:sldId id="274" r:id="rId8"/>
    <p:sldId id="270" r:id="rId9"/>
    <p:sldId id="272" r:id="rId10"/>
    <p:sldId id="273" r:id="rId11"/>
    <p:sldId id="283" r:id="rId12"/>
    <p:sldId id="287" r:id="rId13"/>
    <p:sldId id="286" r:id="rId14"/>
    <p:sldId id="291" r:id="rId15"/>
    <p:sldId id="276" r:id="rId16"/>
    <p:sldId id="279" r:id="rId17"/>
    <p:sldId id="280" r:id="rId18"/>
    <p:sldId id="278" r:id="rId19"/>
    <p:sldId id="277" r:id="rId20"/>
    <p:sldId id="284" r:id="rId21"/>
    <p:sldId id="281" r:id="rId22"/>
    <p:sldId id="292" r:id="rId23"/>
    <p:sldId id="282" r:id="rId24"/>
    <p:sldId id="285" r:id="rId25"/>
    <p:sldId id="290" r:id="rId26"/>
    <p:sldId id="293" r:id="rId27"/>
    <p:sldId id="260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697" autoAdjust="0"/>
  </p:normalViewPr>
  <p:slideViewPr>
    <p:cSldViewPr snapToGrid="0" snapToObjects="1">
      <p:cViewPr>
        <p:scale>
          <a:sx n="123" d="100"/>
          <a:sy n="123" d="100"/>
        </p:scale>
        <p:origin x="-26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590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1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603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48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2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hatdan.wordpress.com/2014/04/30/running-systemd-within-a-docker-contain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evinlondon.com/2015/05/05/code-review-best-practices.html" TargetMode="External"/><Relationship Id="rId5" Type="http://schemas.openxmlformats.org/officeDocument/2006/relationships/hyperlink" Target="https://docs.saltstack.com/en/latest/topics/development/conventions/" TargetMode="External"/><Relationship Id="rId4" Type="http://schemas.openxmlformats.org/officeDocument/2006/relationships/hyperlink" Target="https://docs.saltstack.com/en/latest/topics/best_practice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saltstack.com/en/latest/topics/tutorials/gitfs.html#per-remote-configuration-parameters" TargetMode="External"/><Relationship Id="rId4" Type="http://schemas.openxmlformats.org/officeDocument/2006/relationships/hyperlink" Target="semver.or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altstack/salt/blob/develop/salt/returners/splunk.py" TargetMode="External"/><Relationship Id="rId4" Type="http://schemas.openxmlformats.org/officeDocument/2006/relationships/hyperlink" Target="http://www.currah.ca/tech/2015/12/09/salt-state-events-splunk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altstack.com/en/latest/ref/returners/" TargetMode="External"/><Relationship Id="rId5" Type="http://schemas.openxmlformats.org/officeDocument/2006/relationships/hyperlink" Target="https://github.com/saltstack/salt/blob/develop/salt/returners/splunk.py" TargetMode="External"/><Relationship Id="rId4" Type="http://schemas.openxmlformats.org/officeDocument/2006/relationships/hyperlink" Target="http://www.currah.ca/tech/2015/12/09/salt-state-events-splunk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yancurrah/salt-lint-example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ryancurrah/salt-apache-formul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yancurrah/salt-pipeline" TargetMode="External"/><Relationship Id="rId5" Type="http://schemas.openxmlformats.org/officeDocument/2006/relationships/hyperlink" Target="https://github.com/ryancurrah/salt-minion-dockerfile" TargetMode="External"/><Relationship Id="rId4" Type="http://schemas.openxmlformats.org/officeDocument/2006/relationships/hyperlink" Target="https://github.com/ryancurrah/vagrant-salt-talk" TargetMode="External"/><Relationship Id="rId9" Type="http://schemas.openxmlformats.org/officeDocument/2006/relationships/hyperlink" Target="https://github.com/ryancurrah/salt-splunk-http-returne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github.com/saltstack/salt/issues/2464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ubyisbeautiful/serverspec_examples" TargetMode="External"/><Relationship Id="rId4" Type="http://schemas.openxmlformats.org/officeDocument/2006/relationships/hyperlink" Target="http://serverspec.org/resource_typ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2D2D2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1194075" cy="1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4">
            <a:alphaModFix amt="22000"/>
          </a:blip>
          <a:srcRect/>
          <a:stretch/>
        </p:blipFill>
        <p:spPr>
          <a:xfrm>
            <a:off x="6416650" y="398985"/>
            <a:ext cx="3088425" cy="64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508740" y="2470304"/>
            <a:ext cx="5551200" cy="8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CA" sz="3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Automating Your Salt Tests</a:t>
            </a:r>
            <a:endParaRPr lang="en" sz="3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39906" y="2970244"/>
            <a:ext cx="5123700" cy="8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Ryan Currah</a:t>
            </a:r>
            <a:br>
              <a:rPr lang="en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github@ryancurrah</a:t>
            </a:r>
            <a:br>
              <a:rPr lang="en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twitter@rcurrah</a:t>
            </a:r>
            <a:br>
              <a:rPr lang="en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555119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JOBS AS CODE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838200"/>
            <a:ext cx="7657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Jenkins Pipeline enables jobs as code and a deilvery pipeline (without the spaghetti jobs)</a:t>
            </a:r>
          </a:p>
          <a:p>
            <a:endParaRPr lang="en" sz="2000" b="1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Jenkinsfile (Groovy script) </a:t>
            </a:r>
            <a:r>
              <a:rPr lang="en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placed in the </a:t>
            </a: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Salt formula repo</a:t>
            </a:r>
            <a:endParaRPr lang="en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Pipeline </a:t>
            </a:r>
            <a:r>
              <a:rPr lang="en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stages (Build, QA, Production)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Pipeline visualization and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verage build time, current build time, stage views, failed steps</a:t>
            </a:r>
            <a:endParaRPr lang="en" sz="16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6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6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786868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8200350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JENKINS PLUGINS USED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45008" y="978504"/>
            <a:ext cx="7657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Pipeline</a:t>
            </a:r>
            <a:endParaRPr lang="en-CA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Pipeline</a:t>
            </a: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CA" sz="2000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Multibranch</a:t>
            </a:r>
            <a:endParaRPr lang="en-CA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Pipeline </a:t>
            </a: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Remote Loader 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Git Plugin</a:t>
            </a:r>
            <a:endParaRPr lang="en-CA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SSH </a:t>
            </a: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Agent 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AnsiColor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Plugin</a:t>
            </a: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816129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8210624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JENKINS SERVER SETUP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819150"/>
            <a:ext cx="76579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Docker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Docker allow Jenkins user to run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Testing container 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with systemd, salt-minion, ruby, shellcheck and flake8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umpversion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Git SSH credential 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setup for 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pushing tags</a:t>
            </a:r>
            <a:endParaRPr lang="en" sz="24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10030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7872555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RUNNING SERVICES IN CONTAINERS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978504"/>
            <a:ext cx="765796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Install systemd in the testing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Remove systemd links in /etc/systemd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Mount </a:t>
            </a:r>
            <a:r>
              <a:rPr lang="en-CA" sz="2400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cgroups</a:t>
            </a:r>
            <a:r>
              <a:rPr lang="en-CA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to container (</a:t>
            </a:r>
            <a:r>
              <a:rPr lang="en-CA" sz="2400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ro</a:t>
            </a:r>
            <a:r>
              <a:rPr lang="en-CA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Privileged </a:t>
            </a:r>
            <a:r>
              <a:rPr lang="en-CA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container or –v /</a:t>
            </a:r>
            <a:r>
              <a:rPr lang="en-CA" sz="2400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tmp</a:t>
            </a:r>
            <a:r>
              <a:rPr lang="en-CA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:/run</a:t>
            </a:r>
            <a:endParaRPr lang="en-CA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Run </a:t>
            </a:r>
            <a:r>
              <a:rPr lang="en-CA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command /</a:t>
            </a:r>
            <a:r>
              <a:rPr lang="en-CA" sz="2400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usr</a:t>
            </a:r>
            <a:r>
              <a:rPr lang="en-CA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-CA" sz="2400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sbin</a:t>
            </a:r>
            <a:r>
              <a:rPr lang="en-CA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-CA" sz="2400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init</a:t>
            </a:r>
            <a:endParaRPr lang="en-CA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CA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https://rhatdan.wordpress.com/2014/04/30/running-systemd-within-a-docker-container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/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n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581425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39" y="116605"/>
            <a:ext cx="851884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FORMULA REPOSITORIES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39" y="824744"/>
            <a:ext cx="7657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Create a repository for each formula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Repository has a tests folder</a:t>
            </a:r>
            <a:endParaRPr lang="en" sz="28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8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Release updates independ</a:t>
            </a:r>
            <a:r>
              <a:rPr lang="en-CA" sz="2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2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nt of other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8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Use git backend for formulas</a:t>
            </a:r>
            <a:endParaRPr lang="en" sz="28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684623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39" y="116605"/>
            <a:ext cx="851884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BRANCHING STRATEGY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39" y="948034"/>
            <a:ext cx="765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GITHUB FLOW</a:t>
            </a:r>
          </a:p>
        </p:txBody>
      </p:sp>
      <p:pic>
        <p:nvPicPr>
          <p:cNvPr id="1026" name="Picture 2" descr="http://theodi.github.io/presentations/open-data-flow/github_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13" y="1809933"/>
            <a:ext cx="48387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84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555119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DEVELOPING LOCALLY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884138"/>
            <a:ext cx="7657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Provide salt formula developers a local 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Create a 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vagrant box </a:t>
            </a:r>
            <a:r>
              <a:rPr lang="en" sz="24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or docker 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image (RHEL 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developer 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licenses are free 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now)</a:t>
            </a:r>
            <a:endParaRPr lang="en" sz="24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Provide an example formula with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Document how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Jenkins feature testing</a:t>
            </a:r>
          </a:p>
        </p:txBody>
      </p:sp>
    </p:spTree>
    <p:extLst>
      <p:ext uri="{BB962C8B-B14F-4D97-AF65-F5344CB8AC3E}">
        <p14:creationId xmlns:p14="http://schemas.microsoft.com/office/powerpoint/2010/main" val="2266320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555119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GOOD PULL REQUESTS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609098"/>
            <a:ext cx="76579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Salt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Less </a:t>
            </a: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Jinja </a:t>
            </a: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the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No Jinja whitespace control characters in sls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defaults.yaml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Pillars are for overiding defaults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Predictable and sane state </a:t>
            </a: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id’s</a:t>
            </a:r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docs.saltstack.com/en/latest/topics/best_practices.html</a:t>
            </a:r>
            <a:endParaRPr lang="en-CA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https://docs.saltstack.com/en/latest/topics/development/conventions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/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</a:p>
          <a:p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8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Require </a:t>
            </a:r>
            <a:r>
              <a:rPr lang="en" sz="1800" b="1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tests pass</a:t>
            </a:r>
          </a:p>
          <a:p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8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Review code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Potential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Test </a:t>
            </a: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coverage (</a:t>
            </a:r>
            <a:r>
              <a:rPr lang="en-CA" sz="1800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ServerSpec</a:t>
            </a: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tests)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Compliment </a:t>
            </a:r>
            <a:r>
              <a:rPr lang="en-CA" sz="18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/ reinforce good </a:t>
            </a: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practices</a:t>
            </a:r>
          </a:p>
          <a:p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</a:t>
            </a:r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://kevinlondon.com/2015/05/05/code-review-best-practices.html</a:t>
            </a:r>
            <a:endParaRPr lang="en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66320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7296010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RELASING NEW SALT FORUMLAS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999645"/>
            <a:ext cx="76579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Use semantic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Example v0.2.0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 action="ppaction://hlinkfile"/>
              </a:rPr>
              <a:t>semver.org</a:t>
            </a:r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8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Tag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Tag new version v0.3.0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Re-tag “latest”</a:t>
            </a:r>
          </a:p>
          <a:p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800" b="1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Bumpversion will automatically bump the forumula </a:t>
            </a:r>
            <a:r>
              <a:rPr lang="en" sz="18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version</a:t>
            </a:r>
            <a:endParaRPr lang="en" sz="18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8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8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Rollback “latest” to a previous version if things break</a:t>
            </a:r>
            <a:endParaRPr lang="en" sz="18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8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800" b="1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Salt-masters use the gitfs </a:t>
            </a:r>
            <a:r>
              <a:rPr lang="en" sz="18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backend 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docs.saltstack.com/</a:t>
            </a:r>
            <a:r>
              <a:rPr lang="en-CA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en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/latest/topics/tutorials/</a:t>
            </a:r>
            <a:r>
              <a:rPr lang="en-CA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gitfs.html#per-remote-configuration-parameters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n" sz="18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20584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7219810" cy="13184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SALTSTACK GIT BACKENDS</a:t>
            </a:r>
            <a:b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Pygit and Gitpython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1430238"/>
            <a:ext cx="76579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Pygit2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Supports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Cloning process tends to hang</a:t>
            </a:r>
          </a:p>
          <a:p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24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Gitpython</a:t>
            </a:r>
            <a:endParaRPr lang="en" sz="24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Easy to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No authentication supported</a:t>
            </a:r>
          </a:p>
          <a:p>
            <a:endParaRPr lang="en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20584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6457810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MY EXPERIENCE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1034251"/>
            <a:ext cx="7657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Was lead Salt engineer for large Canadian bank</a:t>
            </a:r>
          </a:p>
          <a:p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Develop 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Salt master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Salt git development strategy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Salt testing and testing automation</a:t>
            </a:r>
          </a:p>
        </p:txBody>
      </p:sp>
    </p:spTree>
    <p:extLst>
      <p:ext uri="{BB962C8B-B14F-4D97-AF65-F5344CB8AC3E}">
        <p14:creationId xmlns:p14="http://schemas.microsoft.com/office/powerpoint/2010/main" val="1320584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555119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819150"/>
            <a:ext cx="765796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Jenkins Pipeline</a:t>
            </a:r>
          </a:p>
          <a:p>
            <a:endParaRPr lang="en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Pipeline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Multibanch pipeline jobs</a:t>
            </a:r>
            <a:endParaRPr lang="en" sz="18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Testing feature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Testing master branches </a:t>
            </a:r>
          </a:p>
          <a:p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ServerSpec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Automatic promotion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91" y="455558"/>
            <a:ext cx="512898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1425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555119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STATE EVENTS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841177"/>
            <a:ext cx="76579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What is a state event?</a:t>
            </a:r>
          </a:p>
          <a:p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Result of a state execution in a structured format that a can be parsed</a:t>
            </a:r>
          </a:p>
          <a:p>
            <a:endParaRPr lang="en" sz="18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20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Why state events?</a:t>
            </a:r>
            <a:endParaRPr lang="en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Analytics on state execution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Alert operations on failed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Easily compile issue reports for engineering</a:t>
            </a:r>
          </a:p>
          <a:p>
            <a:endParaRPr lang="en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More details: </a:t>
            </a:r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www.currah.ca/tech/2015/12/09/salt-state-events-splunk.html</a:t>
            </a:r>
            <a:endParaRPr lang="en-CA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New </a:t>
            </a:r>
            <a:r>
              <a:rPr lang="en-CA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splunk</a:t>
            </a:r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returner: </a:t>
            </a:r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github.com/saltstack/salt/blob/develop/salt/returners/splunk.py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lang="en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66320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7502471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EVENT RETURNER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841177"/>
            <a:ext cx="7657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Event returners only run on the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Salt has a list of event returners or build your </a:t>
            </a: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own</a:t>
            </a:r>
            <a:endParaRPr lang="en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Create your own returner, place in </a:t>
            </a:r>
            <a:r>
              <a:rPr lang="en-CA" sz="20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_returners 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directory</a:t>
            </a:r>
            <a:endParaRPr lang="en" sz="20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Returner </a:t>
            </a: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state events </a:t>
            </a: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basically state.sls </a:t>
            </a: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and state.highstate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Add minion id and jid to state return data for correlating state events to a </a:t>
            </a: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specific host or </a:t>
            </a: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action</a:t>
            </a:r>
            <a:endParaRPr lang="en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More details: </a:t>
            </a:r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www.currah.ca/tech/2015/12/09/salt-state-events-splunk.html</a:t>
            </a:r>
            <a:endParaRPr lang="en-CA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CA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Splunk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returner: </a:t>
            </a:r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github.com/saltstack/salt/blob/develop/salt/returners/splunk.py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</a:p>
          <a:p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List </a:t>
            </a:r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of Returners: </a:t>
            </a:r>
            <a:r>
              <a:rPr lang="en-CA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https://docs.saltstack.com/en/latest/ref/returners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/</a:t>
            </a:r>
            <a:r>
              <a:rPr lang="en-CA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n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384163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555119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EXAMPLE STATE EVENT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8" y="1062892"/>
            <a:ext cx="7959682" cy="265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692" y="4176584"/>
            <a:ext cx="330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Lato"/>
              </a:rPr>
              <a:t>Automatic Field Extraction</a:t>
            </a:r>
            <a:endParaRPr lang="en-CA" sz="18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816129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555119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819150"/>
            <a:ext cx="7657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SALTSTACK STATE EVENTS</a:t>
            </a:r>
          </a:p>
          <a:p>
            <a:endParaRPr lang="en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Generating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Searching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Event dashboard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09" y="1222288"/>
            <a:ext cx="5068780" cy="262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1425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555119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lang="en" sz="32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819150"/>
            <a:ext cx="7657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</a:t>
            </a: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://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github.com/ryancurrah/vagrant-salt-talk</a:t>
            </a: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github.com/ryancurrah/salt-minion-dockerfile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github.com/ryancurrah/salt-pipeline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github.com/ryancurrah/salt-apache-formula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n-CA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github.com/ryancurrah/salt-lint-example</a:t>
            </a: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github.com/ryancurrah/salt-splunk-http-returner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lang="en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10030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555119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Questions?</a:t>
            </a:r>
            <a:endParaRPr lang="en" sz="32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Action Button: Help 1">
            <a:hlinkClick r:id="" action="ppaction://noaction" highlightClick="1"/>
          </p:cNvPr>
          <p:cNvSpPr/>
          <p:nvPr/>
        </p:nvSpPr>
        <p:spPr>
          <a:xfrm>
            <a:off x="3216711" y="1324878"/>
            <a:ext cx="2710578" cy="2493744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endParaRPr lang="en-CA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651" y="524748"/>
            <a:ext cx="2488191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2774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539890" y="834155"/>
            <a:ext cx="5551200" cy="8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Please Provide Feedback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588493" y="1740014"/>
            <a:ext cx="5123700" cy="8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Use the SaltConf16 event app to provide feedback for this presentation.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651" y="524748"/>
            <a:ext cx="24881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6457810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TALK GOAL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1034251"/>
            <a:ext cx="765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Help newer Salt users start off on the right foot</a:t>
            </a: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6459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16040" y="192805"/>
            <a:ext cx="555119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DON’T FORGET TO AUTOMATE TESTING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343039" y="1542448"/>
            <a:ext cx="5551199" cy="26041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If you </a:t>
            </a:r>
            <a:r>
              <a:rPr lang="en" sz="2400" b="1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don’t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automate testing it will become a bottleneck</a:t>
            </a:r>
            <a:b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4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24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If you </a:t>
            </a:r>
            <a:r>
              <a:rPr lang="en" sz="2400" b="1" dirty="0" smtClean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do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automate testing you will catch issues early and feel confident when you release</a:t>
            </a:r>
            <a:endParaRPr lang="en" sz="18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651" y="524748"/>
            <a:ext cx="24881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747157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TESTING </a:t>
            </a: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AS CODE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819150"/>
            <a:ext cx="76579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Requirements</a:t>
            </a:r>
            <a:endParaRPr lang="en" sz="24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State testing defined as code</a:t>
            </a:r>
          </a:p>
          <a:p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Jobs defined as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Pipeline </a:t>
            </a:r>
            <a:r>
              <a:rPr lang="en-CA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capabilities</a:t>
            </a: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Fast testing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Tools were on premise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7048360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TESTING TOOLS SELECTED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1035050"/>
            <a:ext cx="76579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Code analysis</a:t>
            </a:r>
            <a:r>
              <a:rPr lang="en" sz="24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CA" sz="2400" dirty="0" err="1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shellcheck</a:t>
            </a:r>
            <a:r>
              <a:rPr lang="en-CA" sz="24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(bash), flake8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b="1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State testing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: ServerSpec</a:t>
            </a:r>
          </a:p>
          <a:p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Container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: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Test orchestration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: Jenkins Pipeline (Formerly Workflow)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Versioning</a:t>
            </a:r>
            <a:r>
              <a:rPr lang="en" sz="24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: Git tag + bumpversion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8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786868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7193482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CODE ANALYSIS ON FORMULAS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978504"/>
            <a:ext cx="7657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Not uncommon to see scripts in formulas</a:t>
            </a:r>
          </a:p>
          <a:p>
            <a:endParaRPr lang="en" sz="20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20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Code analysis enables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Good coding styles</a:t>
            </a:r>
            <a:endParaRPr lang="en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Express </a:t>
            </a: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how we want 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code </a:t>
            </a: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to be 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No jinja templated scripts (Use cmd.script w/ input </a:t>
            </a:r>
            <a:r>
              <a:rPr lang="en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arguments </a:t>
            </a: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instead)</a:t>
            </a:r>
            <a:endParaRPr lang="en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786868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6618130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TEST STATE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40" y="796373"/>
            <a:ext cx="7657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Two different views of state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For example in the issue 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 action="ppaction://hlinkfile"/>
              </a:rPr>
              <a:t>github.com/</a:t>
            </a:r>
            <a:r>
              <a:rPr lang="en-CA" sz="2000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 action="ppaction://hlinkfile"/>
              </a:rPr>
              <a:t>saltstack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 action="ppaction://hlinkfile"/>
              </a:rPr>
              <a:t>/salt/issues/24647</a:t>
            </a:r>
            <a:endParaRPr lang="en-CA" sz="20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sz="2000" b="1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2000" b="1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file.copy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state with </a:t>
            </a:r>
            <a:r>
              <a:rPr lang="en-CA" sz="2000" b="1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force=True</a:t>
            </a: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did not work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Reported no changes when 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the file should 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have 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changed</a:t>
            </a: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2000" dirty="0" err="1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ServerSpec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tests caught </a:t>
            </a:r>
            <a:r>
              <a:rPr lang="en-CA" sz="20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this </a:t>
            </a:r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issue</a:t>
            </a:r>
          </a:p>
          <a:p>
            <a:pPr lvl="1"/>
            <a:r>
              <a:rPr lang="en-CA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lvl="1"/>
            <a:endParaRPr lang="en" sz="2000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20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Audit formula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Formula changes will be captured by tests</a:t>
            </a:r>
          </a:p>
        </p:txBody>
      </p:sp>
    </p:spTree>
    <p:extLst>
      <p:ext uri="{BB962C8B-B14F-4D97-AF65-F5344CB8AC3E}">
        <p14:creationId xmlns:p14="http://schemas.microsoft.com/office/powerpoint/2010/main" val="32786868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2540" y="116605"/>
            <a:ext cx="5551199" cy="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ServerSpec</a:t>
            </a:r>
            <a:endParaRPr lang="en" sz="3200" b="1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539" y="877788"/>
            <a:ext cx="35050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CA" sz="1800" b="1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What can you test?</a:t>
            </a:r>
            <a:endParaRPr lang="en-CA" sz="1600" b="1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Process is running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Service is running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Service is enabled on boot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Port is open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Firewall rule exists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800" dirty="0" smtClean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Package is installed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CA" dirty="0" smtClean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0890" y="1096278"/>
            <a:ext cx="511597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User and group exists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File exists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File user and group ownership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File hashes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The list goes on see… </a:t>
            </a:r>
            <a:r>
              <a:rPr lang="en-CA" sz="18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http://serverspec.org/resource_types.html</a:t>
            </a:r>
            <a:endParaRPr lang="en-CA" sz="18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32" y="3890185"/>
            <a:ext cx="68734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600" b="1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</a:rPr>
              <a:t>euseable spec files known a shared files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http://serverspec.org/advanced_tips.html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51515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https://github.com/rubyisbeautiful/serverspec_examples</a:t>
            </a:r>
            <a:endParaRPr lang="en-CA" sz="1600" dirty="0">
              <a:solidFill>
                <a:srgbClr val="51515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868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803</Words>
  <Application>Microsoft Office PowerPoint</Application>
  <PresentationFormat>On-screen Show (16:9)</PresentationFormat>
  <Paragraphs>251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simple-light-2</vt:lpstr>
      <vt:lpstr>Automating Your Salt Tests</vt:lpstr>
      <vt:lpstr>MY EXPERIENCE</vt:lpstr>
      <vt:lpstr>TALK GOAL</vt:lpstr>
      <vt:lpstr>DON’T FORGET TO AUTOMATE TESTING</vt:lpstr>
      <vt:lpstr>TESTING AS CODE</vt:lpstr>
      <vt:lpstr>TESTING TOOLS SELECTED</vt:lpstr>
      <vt:lpstr>CODE ANALYSIS ON FORMULAS</vt:lpstr>
      <vt:lpstr>TEST STATE</vt:lpstr>
      <vt:lpstr>ServerSpec</vt:lpstr>
      <vt:lpstr>JOBS AS CODE</vt:lpstr>
      <vt:lpstr>JENKINS PLUGINS USED</vt:lpstr>
      <vt:lpstr>JENKINS SERVER SETUP</vt:lpstr>
      <vt:lpstr>RUNNING SERVICES IN CONTAINERS</vt:lpstr>
      <vt:lpstr>FORMULA REPOSITORIES</vt:lpstr>
      <vt:lpstr>BRANCHING STRATEGY</vt:lpstr>
      <vt:lpstr>DEVELOPING LOCALLY</vt:lpstr>
      <vt:lpstr>GOOD PULL REQUESTS</vt:lpstr>
      <vt:lpstr>RELASING NEW SALT FORUMLAS</vt:lpstr>
      <vt:lpstr>SALTSTACK GIT BACKENDS Pygit and Gitpython</vt:lpstr>
      <vt:lpstr>DEMO</vt:lpstr>
      <vt:lpstr>STATE EVENTS</vt:lpstr>
      <vt:lpstr>EVENT RETURNER</vt:lpstr>
      <vt:lpstr>EXAMPLE STATE EVENT</vt:lpstr>
      <vt:lpstr>DEMO</vt:lpstr>
      <vt:lpstr>CODE</vt:lpstr>
      <vt:lpstr>Questions?</vt:lpstr>
      <vt:lpstr>Please Provide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Heather Currah</dc:creator>
  <cp:lastModifiedBy>Ryan Currah</cp:lastModifiedBy>
  <cp:revision>402</cp:revision>
  <dcterms:modified xsi:type="dcterms:W3CDTF">2016-04-21T14:37:06Z</dcterms:modified>
</cp:coreProperties>
</file>