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D608-44F9-4F72-B044-B6EFCC9F04E9}" type="datetimeFigureOut">
              <a:rPr lang="es-CO" smtClean="0"/>
              <a:t>24/03/2017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52B2-65DA-41D1-8614-BF893287B45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433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D608-44F9-4F72-B044-B6EFCC9F04E9}" type="datetimeFigureOut">
              <a:rPr lang="es-CO" smtClean="0"/>
              <a:t>24/03/2017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52B2-65DA-41D1-8614-BF893287B45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157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D608-44F9-4F72-B044-B6EFCC9F04E9}" type="datetimeFigureOut">
              <a:rPr lang="es-CO" smtClean="0"/>
              <a:t>24/03/2017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52B2-65DA-41D1-8614-BF893287B45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877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D608-44F9-4F72-B044-B6EFCC9F04E9}" type="datetimeFigureOut">
              <a:rPr lang="es-CO" smtClean="0"/>
              <a:t>24/03/2017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52B2-65DA-41D1-8614-BF893287B45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341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D608-44F9-4F72-B044-B6EFCC9F04E9}" type="datetimeFigureOut">
              <a:rPr lang="es-CO" smtClean="0"/>
              <a:t>24/03/2017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52B2-65DA-41D1-8614-BF893287B45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834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D608-44F9-4F72-B044-B6EFCC9F04E9}" type="datetimeFigureOut">
              <a:rPr lang="es-CO" smtClean="0"/>
              <a:t>24/03/2017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52B2-65DA-41D1-8614-BF893287B45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148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D608-44F9-4F72-B044-B6EFCC9F04E9}" type="datetimeFigureOut">
              <a:rPr lang="es-CO" smtClean="0"/>
              <a:t>24/03/2017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52B2-65DA-41D1-8614-BF893287B45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17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D608-44F9-4F72-B044-B6EFCC9F04E9}" type="datetimeFigureOut">
              <a:rPr lang="es-CO" smtClean="0"/>
              <a:t>24/03/2017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52B2-65DA-41D1-8614-BF893287B45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891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D608-44F9-4F72-B044-B6EFCC9F04E9}" type="datetimeFigureOut">
              <a:rPr lang="es-CO" smtClean="0"/>
              <a:t>24/03/2017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52B2-65DA-41D1-8614-BF893287B45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51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D608-44F9-4F72-B044-B6EFCC9F04E9}" type="datetimeFigureOut">
              <a:rPr lang="es-CO" smtClean="0"/>
              <a:t>24/03/2017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52B2-65DA-41D1-8614-BF893287B45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149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D608-44F9-4F72-B044-B6EFCC9F04E9}" type="datetimeFigureOut">
              <a:rPr lang="es-CO" smtClean="0"/>
              <a:t>24/03/2017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52B2-65DA-41D1-8614-BF893287B45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900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4D608-44F9-4F72-B044-B6EFCC9F04E9}" type="datetimeFigureOut">
              <a:rPr lang="es-CO" smtClean="0"/>
              <a:t>24/03/2017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052B2-65DA-41D1-8614-BF893287B45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222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Trees</a:t>
            </a:r>
            <a:r>
              <a:rPr lang="es-CO" dirty="0"/>
              <a:t> and </a:t>
            </a:r>
            <a:r>
              <a:rPr lang="es-CO" dirty="0" err="1"/>
              <a:t>Random</a:t>
            </a:r>
            <a:r>
              <a:rPr lang="es-CO" dirty="0"/>
              <a:t> Forest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Data </a:t>
            </a:r>
            <a:r>
              <a:rPr lang="es-CO" dirty="0" err="1"/>
              <a:t>Bootcamp</a:t>
            </a:r>
            <a:r>
              <a:rPr lang="es-CO" dirty="0"/>
              <a:t> 2017 </a:t>
            </a:r>
          </a:p>
          <a:p>
            <a:r>
              <a:rPr lang="es-CO" dirty="0"/>
              <a:t>INFORMS@USF</a:t>
            </a:r>
          </a:p>
        </p:txBody>
      </p:sp>
    </p:spTree>
    <p:extLst>
      <p:ext uri="{BB962C8B-B14F-4D97-AF65-F5344CB8AC3E}">
        <p14:creationId xmlns:p14="http://schemas.microsoft.com/office/powerpoint/2010/main" val="189964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Classification</a:t>
            </a:r>
            <a:r>
              <a:rPr lang="es-CO" dirty="0"/>
              <a:t> and </a:t>
            </a:r>
            <a:r>
              <a:rPr lang="es-CO" dirty="0" err="1"/>
              <a:t>Regression</a:t>
            </a:r>
            <a:r>
              <a:rPr lang="es-CO" dirty="0"/>
              <a:t> </a:t>
            </a:r>
            <a:r>
              <a:rPr lang="es-CO" dirty="0" err="1"/>
              <a:t>Trees</a:t>
            </a:r>
            <a:r>
              <a:rPr lang="es-CO" dirty="0"/>
              <a:t> (CART)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2175164"/>
            <a:ext cx="9559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Classification and regression trees are machine-learning methods for constructing prediction models from data.</a:t>
            </a:r>
          </a:p>
          <a:p>
            <a:pPr algn="just"/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models are obtained by recursively partitioning the data space and fitting a simple prediction model within each partition.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As a result, the partitioning can be represented graphically as a decision tree.</a:t>
            </a:r>
          </a:p>
        </p:txBody>
      </p:sp>
    </p:spTree>
    <p:extLst>
      <p:ext uri="{BB962C8B-B14F-4D97-AF65-F5344CB8AC3E}">
        <p14:creationId xmlns:p14="http://schemas.microsoft.com/office/powerpoint/2010/main" val="191671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Classification</a:t>
            </a:r>
            <a:r>
              <a:rPr lang="es-CO" dirty="0"/>
              <a:t> </a:t>
            </a:r>
            <a:r>
              <a:rPr lang="es-CO" dirty="0" err="1"/>
              <a:t>Trees</a:t>
            </a:r>
            <a:endParaRPr lang="es-C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60" y="1690688"/>
            <a:ext cx="9370683" cy="47387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15055" y="57912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9491" y="22860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5419" y="301625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Yes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5166" y="301625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0737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/>
          <a:lstStyle/>
          <a:p>
            <a:r>
              <a:rPr lang="es-CO" dirty="0"/>
              <a:t>1. </a:t>
            </a:r>
            <a:r>
              <a:rPr lang="es-CO" dirty="0" err="1"/>
              <a:t>Grow</a:t>
            </a:r>
            <a:r>
              <a:rPr lang="es-CO" dirty="0"/>
              <a:t> a </a:t>
            </a:r>
            <a:r>
              <a:rPr lang="es-CO" dirty="0" err="1"/>
              <a:t>tree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00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58676"/>
              </p:ext>
            </p:extLst>
          </p:nvPr>
        </p:nvGraphicFramePr>
        <p:xfrm>
          <a:off x="838200" y="2267636"/>
          <a:ext cx="10640291" cy="4649391"/>
        </p:xfrm>
        <a:graphic>
          <a:graphicData uri="http://schemas.openxmlformats.org/drawingml/2006/table">
            <a:tbl>
              <a:tblPr/>
              <a:tblGrid>
                <a:gridCol w="2299854">
                  <a:extLst>
                    <a:ext uri="{9D8B030D-6E8A-4147-A177-3AD203B41FA5}">
                      <a16:colId xmlns:a16="http://schemas.microsoft.com/office/drawing/2014/main" val="2709487302"/>
                    </a:ext>
                  </a:extLst>
                </a:gridCol>
                <a:gridCol w="8340437">
                  <a:extLst>
                    <a:ext uri="{9D8B030D-6E8A-4147-A177-3AD203B41FA5}">
                      <a16:colId xmlns:a16="http://schemas.microsoft.com/office/drawing/2014/main" val="585824025"/>
                    </a:ext>
                  </a:extLst>
                </a:gridCol>
              </a:tblGrid>
              <a:tr h="888028">
                <a:tc>
                  <a:txBody>
                    <a:bodyPr/>
                    <a:lstStyle/>
                    <a:p>
                      <a:pPr algn="l"/>
                      <a:r>
                        <a:rPr lang="en-US" sz="2400" b="1" i="1"/>
                        <a:t>formula</a:t>
                      </a:r>
                      <a:endParaRPr lang="en-US" sz="24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is in the format </a:t>
                      </a:r>
                      <a:br>
                        <a:rPr lang="en-US" sz="2400" i="1" dirty="0"/>
                      </a:br>
                      <a:r>
                        <a:rPr lang="en-US" sz="2400" i="1" dirty="0"/>
                        <a:t>outcome</a:t>
                      </a:r>
                      <a:r>
                        <a:rPr lang="en-US" sz="2400" dirty="0"/>
                        <a:t> ~ </a:t>
                      </a:r>
                      <a:r>
                        <a:rPr lang="en-US" sz="2400" i="1" dirty="0"/>
                        <a:t>predictor1</a:t>
                      </a:r>
                      <a:r>
                        <a:rPr lang="en-US" sz="2400" dirty="0"/>
                        <a:t>+</a:t>
                      </a:r>
                      <a:r>
                        <a:rPr lang="en-US" sz="2400" i="1" dirty="0"/>
                        <a:t>predictor2</a:t>
                      </a:r>
                      <a:r>
                        <a:rPr lang="en-US" sz="2400" dirty="0"/>
                        <a:t>+</a:t>
                      </a:r>
                      <a:r>
                        <a:rPr lang="en-US" sz="2400" i="1" dirty="0"/>
                        <a:t>predictor3</a:t>
                      </a:r>
                      <a:r>
                        <a:rPr lang="en-US" sz="2400" dirty="0"/>
                        <a:t>+ect.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231555"/>
                  </a:ext>
                </a:extLst>
              </a:tr>
              <a:tr h="355211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data=</a:t>
                      </a:r>
                      <a:endParaRPr lang="en-US" sz="2400" dirty="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specifies the data frame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461192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method=</a:t>
                      </a:r>
                      <a:endParaRPr lang="en-US" sz="2400" dirty="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"class"</a:t>
                      </a:r>
                      <a:r>
                        <a:rPr lang="en-US" sz="2400" dirty="0"/>
                        <a:t> for a classification tree </a:t>
                      </a:r>
                      <a:br>
                        <a:rPr lang="en-US" sz="2400" b="1" dirty="0"/>
                      </a:br>
                      <a:r>
                        <a:rPr lang="en-US" sz="2400" b="1" dirty="0"/>
                        <a:t>"</a:t>
                      </a:r>
                      <a:r>
                        <a:rPr lang="en-US" sz="2400" b="1" dirty="0" err="1"/>
                        <a:t>anova</a:t>
                      </a:r>
                      <a:r>
                        <a:rPr lang="en-US" sz="2400" b="1" dirty="0"/>
                        <a:t>"</a:t>
                      </a:r>
                      <a:r>
                        <a:rPr lang="en-US" sz="2400" dirty="0"/>
                        <a:t> for a regression tree 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923831"/>
                  </a:ext>
                </a:extLst>
              </a:tr>
              <a:tr h="2486479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control=</a:t>
                      </a:r>
                      <a:endParaRPr lang="en-US" sz="2400" dirty="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optional parameters. For example, control=</a:t>
                      </a:r>
                      <a:r>
                        <a:rPr lang="en-US" sz="2400" dirty="0" err="1"/>
                        <a:t>rpart.control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minsplit</a:t>
                      </a:r>
                      <a:r>
                        <a:rPr lang="en-US" sz="2400" dirty="0"/>
                        <a:t>=30, </a:t>
                      </a:r>
                      <a:r>
                        <a:rPr lang="en-US" sz="2400" dirty="0" err="1"/>
                        <a:t>cp</a:t>
                      </a:r>
                      <a:r>
                        <a:rPr lang="en-US" sz="2400" dirty="0"/>
                        <a:t>=0.001) requires that the minimum number of observations in a node be 30 before attempting a split and that a split must decrease the overall lack of fit by a factor of 0.001 (cost complexity factor) before being attempted. 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54635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464823"/>
            <a:ext cx="67938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rpart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method=,control=)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50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/>
          <a:lstStyle/>
          <a:p>
            <a:r>
              <a:rPr lang="es-CO" dirty="0"/>
              <a:t>2. </a:t>
            </a:r>
            <a:r>
              <a:rPr lang="es-CO" dirty="0" err="1"/>
              <a:t>Plot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00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4948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81432"/>
              </p:ext>
            </p:extLst>
          </p:nvPr>
        </p:nvGraphicFramePr>
        <p:xfrm>
          <a:off x="1022931" y="1952770"/>
          <a:ext cx="8938260" cy="1737360"/>
        </p:xfrm>
        <a:graphic>
          <a:graphicData uri="http://schemas.openxmlformats.org/drawingml/2006/table">
            <a:tbl>
              <a:tblPr/>
              <a:tblGrid>
                <a:gridCol w="2979420">
                  <a:extLst>
                    <a:ext uri="{9D8B030D-6E8A-4147-A177-3AD203B41FA5}">
                      <a16:colId xmlns:a16="http://schemas.microsoft.com/office/drawing/2014/main" val="3370427760"/>
                    </a:ext>
                  </a:extLst>
                </a:gridCol>
                <a:gridCol w="2232194">
                  <a:extLst>
                    <a:ext uri="{9D8B030D-6E8A-4147-A177-3AD203B41FA5}">
                      <a16:colId xmlns:a16="http://schemas.microsoft.com/office/drawing/2014/main" val="1335102341"/>
                    </a:ext>
                  </a:extLst>
                </a:gridCol>
                <a:gridCol w="3726646">
                  <a:extLst>
                    <a:ext uri="{9D8B030D-6E8A-4147-A177-3AD203B41FA5}">
                      <a16:colId xmlns:a16="http://schemas.microsoft.com/office/drawing/2014/main" val="36632775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Option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plot() 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plot decision tree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1818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text() 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label the decision tree plot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910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Option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prp</a:t>
                      </a:r>
                      <a:r>
                        <a:rPr lang="en-US" sz="2400" b="1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Plot decision tree using </a:t>
                      </a:r>
                      <a:r>
                        <a:rPr lang="en-US" sz="2400" dirty="0" err="1"/>
                        <a:t>rpart.plot</a:t>
                      </a:r>
                      <a:r>
                        <a:rPr lang="en-US" sz="2400" dirty="0"/>
                        <a:t> 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95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42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Practice</a:t>
            </a:r>
            <a:r>
              <a:rPr lang="es-CO" dirty="0"/>
              <a:t> </a:t>
            </a:r>
            <a:r>
              <a:rPr lang="es-CO" dirty="0" err="1"/>
              <a:t>before</a:t>
            </a:r>
            <a:r>
              <a:rPr lang="es-CO" dirty="0"/>
              <a:t> </a:t>
            </a:r>
            <a:r>
              <a:rPr lang="es-CO" dirty="0" err="1"/>
              <a:t>evaluation</a:t>
            </a:r>
            <a:endParaRPr lang="es-CO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785299"/>
              </p:ext>
            </p:extLst>
          </p:nvPr>
        </p:nvGraphicFramePr>
        <p:xfrm>
          <a:off x="838200" y="3869675"/>
          <a:ext cx="10390910" cy="1125855"/>
        </p:xfrm>
        <a:graphic>
          <a:graphicData uri="http://schemas.openxmlformats.org/drawingml/2006/table">
            <a:tbl>
              <a:tblPr/>
              <a:tblGrid>
                <a:gridCol w="1301267">
                  <a:extLst>
                    <a:ext uri="{9D8B030D-6E8A-4147-A177-3AD203B41FA5}">
                      <a16:colId xmlns:a16="http://schemas.microsoft.com/office/drawing/2014/main" val="2898135281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4191109583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3076816979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2097201529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3190179517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3905293438"/>
                    </a:ext>
                  </a:extLst>
                </a:gridCol>
                <a:gridCol w="1282041">
                  <a:extLst>
                    <a:ext uri="{9D8B030D-6E8A-4147-A177-3AD203B41FA5}">
                      <a16:colId xmlns:a16="http://schemas.microsoft.com/office/drawing/2014/main" val="2940174827"/>
                    </a:ext>
                  </a:extLst>
                </a:gridCol>
                <a:gridCol w="1301267">
                  <a:extLst>
                    <a:ext uri="{9D8B030D-6E8A-4147-A177-3AD203B41FA5}">
                      <a16:colId xmlns:a16="http://schemas.microsoft.com/office/drawing/2014/main" val="15266135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Pclass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SibSp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Embarked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249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180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82.1708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674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2152170"/>
            <a:ext cx="710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err="1"/>
              <a:t>Predict</a:t>
            </a:r>
            <a:r>
              <a:rPr lang="es-CO" sz="2800" dirty="0"/>
              <a:t> </a:t>
            </a:r>
            <a:r>
              <a:rPr lang="es-CO" sz="2800" dirty="0" err="1"/>
              <a:t>the</a:t>
            </a:r>
            <a:r>
              <a:rPr lang="es-CO" sz="2800" dirty="0"/>
              <a:t> </a:t>
            </a:r>
            <a:r>
              <a:rPr lang="es-CO" sz="2800" dirty="0" err="1"/>
              <a:t>result</a:t>
            </a:r>
            <a:r>
              <a:rPr lang="es-CO" sz="2800" dirty="0"/>
              <a:t> of </a:t>
            </a:r>
            <a:r>
              <a:rPr lang="es-CO" sz="2800" dirty="0" err="1"/>
              <a:t>the</a:t>
            </a:r>
            <a:r>
              <a:rPr lang="es-CO" sz="2800" dirty="0"/>
              <a:t> </a:t>
            </a:r>
            <a:r>
              <a:rPr lang="es-CO" sz="2800" dirty="0" err="1"/>
              <a:t>following</a:t>
            </a:r>
            <a:r>
              <a:rPr lang="es-CO" sz="2800" dirty="0"/>
              <a:t> </a:t>
            </a:r>
            <a:r>
              <a:rPr lang="es-CO" sz="2800" dirty="0" err="1"/>
              <a:t>observations</a:t>
            </a:r>
            <a:r>
              <a:rPr lang="es-CO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0559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3. </a:t>
            </a:r>
            <a:r>
              <a:rPr lang="es-CO" dirty="0" err="1"/>
              <a:t>Evaluation</a:t>
            </a:r>
            <a:r>
              <a:rPr lang="es-CO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9912" y="2047339"/>
            <a:ext cx="5766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 err="1"/>
              <a:t>predict</a:t>
            </a:r>
            <a:r>
              <a:rPr lang="es-CO" sz="2400" dirty="0"/>
              <a:t>(</a:t>
            </a:r>
            <a:r>
              <a:rPr lang="es-CO" sz="2400" dirty="0" err="1"/>
              <a:t>tree</a:t>
            </a:r>
            <a:r>
              <a:rPr lang="es-CO" sz="2400" dirty="0"/>
              <a:t> </a:t>
            </a:r>
            <a:r>
              <a:rPr lang="es-CO" sz="2400" dirty="0" err="1"/>
              <a:t>object</a:t>
            </a:r>
            <a:r>
              <a:rPr lang="es-CO" sz="2400" dirty="0"/>
              <a:t>, </a:t>
            </a:r>
            <a:r>
              <a:rPr lang="es-CO" sz="2400" dirty="0" err="1"/>
              <a:t>newdata</a:t>
            </a:r>
            <a:r>
              <a:rPr lang="es-CO" sz="2400" dirty="0"/>
              <a:t>= , </a:t>
            </a:r>
            <a:r>
              <a:rPr lang="es-CO" sz="2400" dirty="0" err="1"/>
              <a:t>type</a:t>
            </a:r>
            <a:r>
              <a:rPr lang="es-CO" sz="2400" dirty="0"/>
              <a:t>="</a:t>
            </a:r>
            <a:r>
              <a:rPr lang="es-CO" sz="2400" dirty="0" err="1"/>
              <a:t>class</a:t>
            </a:r>
            <a:r>
              <a:rPr lang="es-CO" sz="2400" dirty="0"/>
              <a:t>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519" y="3085116"/>
            <a:ext cx="31623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31" y="3085116"/>
            <a:ext cx="7229403" cy="285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0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Random</a:t>
            </a:r>
            <a:r>
              <a:rPr lang="es-CO" dirty="0"/>
              <a:t>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 </a:t>
            </a:r>
            <a:r>
              <a:rPr lang="es-CO" dirty="0" err="1"/>
              <a:t>install.packages</a:t>
            </a:r>
            <a:r>
              <a:rPr lang="es-CO" dirty="0"/>
              <a:t>("</a:t>
            </a:r>
            <a:r>
              <a:rPr lang="es-CO" dirty="0" err="1"/>
              <a:t>randomForest</a:t>
            </a:r>
            <a:r>
              <a:rPr lang="es-CO" dirty="0"/>
              <a:t>")</a:t>
            </a:r>
          </a:p>
          <a:p>
            <a:r>
              <a:rPr lang="es-CO" dirty="0"/>
              <a:t> </a:t>
            </a:r>
            <a:r>
              <a:rPr lang="es-CO" dirty="0" err="1"/>
              <a:t>library</a:t>
            </a:r>
            <a:r>
              <a:rPr lang="es-CO" dirty="0"/>
              <a:t>(</a:t>
            </a:r>
            <a:r>
              <a:rPr lang="es-CO" dirty="0" err="1"/>
              <a:t>randomForest</a:t>
            </a:r>
            <a:r>
              <a:rPr lang="es-CO" dirty="0"/>
              <a:t>)</a:t>
            </a:r>
          </a:p>
          <a:p>
            <a:r>
              <a:rPr lang="es-CO" dirty="0" err="1"/>
              <a:t>The</a:t>
            </a:r>
            <a:r>
              <a:rPr lang="es-CO" dirty="0"/>
              <a:t> response variable </a:t>
            </a:r>
            <a:r>
              <a:rPr lang="es-CO" dirty="0" err="1"/>
              <a:t>must</a:t>
            </a:r>
            <a:r>
              <a:rPr lang="es-CO" dirty="0"/>
              <a:t> be </a:t>
            </a:r>
            <a:r>
              <a:rPr lang="es-CO" dirty="0" err="1"/>
              <a:t>factors</a:t>
            </a:r>
            <a:r>
              <a:rPr lang="es-CO" dirty="0"/>
              <a:t> in </a:t>
            </a:r>
            <a:r>
              <a:rPr lang="es-CO" dirty="0" err="1"/>
              <a:t>classification</a:t>
            </a:r>
            <a:r>
              <a:rPr lang="es-CO" dirty="0"/>
              <a:t> </a:t>
            </a:r>
            <a:r>
              <a:rPr lang="es-CO" dirty="0" err="1"/>
              <a:t>problems</a:t>
            </a:r>
            <a:endParaRPr lang="es-CO" dirty="0"/>
          </a:p>
          <a:p>
            <a:r>
              <a:rPr lang="es-CO" dirty="0" err="1"/>
              <a:t>randomForest</a:t>
            </a:r>
            <a:r>
              <a:rPr lang="es-CO" dirty="0"/>
              <a:t>(</a:t>
            </a:r>
            <a:r>
              <a:rPr lang="es-CO" dirty="0" err="1"/>
              <a:t>Survived~Pclass+Sex+Age+SibSp+Parch+Fare+Embarked,data</a:t>
            </a:r>
            <a:r>
              <a:rPr lang="es-CO" dirty="0"/>
              <a:t>=Train2, </a:t>
            </a:r>
            <a:r>
              <a:rPr lang="es-CO" dirty="0" err="1"/>
              <a:t>nodesize</a:t>
            </a:r>
            <a:r>
              <a:rPr lang="es-CO" dirty="0"/>
              <a:t>=10,ntree=2000)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/>
              <a:t>Evaluate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150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304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Trees and Random Forest</vt:lpstr>
      <vt:lpstr>Classification and Regression Trees (CART)</vt:lpstr>
      <vt:lpstr>Classification Trees</vt:lpstr>
      <vt:lpstr>1. Grow a tree</vt:lpstr>
      <vt:lpstr>2. Plot</vt:lpstr>
      <vt:lpstr>Practice before evaluation</vt:lpstr>
      <vt:lpstr>3. Evaluation </vt:lpstr>
      <vt:lpstr>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Romero</dc:creator>
  <cp:lastModifiedBy>Daniel Romero</cp:lastModifiedBy>
  <cp:revision>10</cp:revision>
  <dcterms:created xsi:type="dcterms:W3CDTF">2017-03-22T22:01:12Z</dcterms:created>
  <dcterms:modified xsi:type="dcterms:W3CDTF">2017-03-24T14:29:43Z</dcterms:modified>
</cp:coreProperties>
</file>