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E7C3630-C55B-497B-938F-4473D9FBF9F6}">
  <a:tblStyle styleId="{FE7C3630-C55B-497B-938F-4473D9FBF9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6C0625C-C485-4302-9F44-1A46A0E84C8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://www.disprot.org" TargetMode="External"/><Relationship Id="rId5" Type="http://schemas.openxmlformats.org/officeDocument/2006/relationships/hyperlink" Target="http://www.rcsb.org/pdb/" TargetMode="External"/><Relationship Id="rId6" Type="http://schemas.openxmlformats.org/officeDocument/2006/relationships/hyperlink" Target="http://www.rcsb.org/pdb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11" Type="http://schemas.openxmlformats.org/officeDocument/2006/relationships/image" Target="../media/image4.png"/><Relationship Id="rId10" Type="http://schemas.openxmlformats.org/officeDocument/2006/relationships/image" Target="../media/image1.png"/><Relationship Id="rId9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2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1161300" y="1146775"/>
            <a:ext cx="63642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/>
              <a:t>A Novel Machine-Learning Approach for the Prediction of Disorder Proteins</a:t>
            </a:r>
            <a:endParaRPr b="1" sz="2400"/>
          </a:p>
        </p:txBody>
      </p:sp>
      <p:sp>
        <p:nvSpPr>
          <p:cNvPr id="56" name="Shape 56"/>
          <p:cNvSpPr txBox="1"/>
          <p:nvPr/>
        </p:nvSpPr>
        <p:spPr>
          <a:xfrm>
            <a:off x="3349500" y="2941625"/>
            <a:ext cx="19878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11-29-2017</a:t>
            </a:r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1213050" y="2321025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Bi Zhao, Chengbin Hu, Yi Li, Yu Liang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2377175" y="839875"/>
            <a:ext cx="46659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/>
              <a:t>Single Amino Acid Classifiers</a:t>
            </a:r>
            <a:endParaRPr b="1" sz="2400"/>
          </a:p>
        </p:txBody>
      </p:sp>
      <p:sp>
        <p:nvSpPr>
          <p:cNvPr id="140" name="Shape 140"/>
          <p:cNvSpPr txBox="1"/>
          <p:nvPr/>
        </p:nvSpPr>
        <p:spPr>
          <a:xfrm>
            <a:off x="1088700" y="1810775"/>
            <a:ext cx="6398700" cy="19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Decision tree-J48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Naive Bayes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Random Forest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Multilayer Preceptron(NN)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050" y="1396575"/>
            <a:ext cx="8722750" cy="32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3581975" y="839875"/>
            <a:ext cx="15807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/>
              <a:t>Workflow</a:t>
            </a:r>
            <a:endParaRPr b="1" sz="2400"/>
          </a:p>
        </p:txBody>
      </p:sp>
      <p:sp>
        <p:nvSpPr>
          <p:cNvPr id="148" name="Shape 148"/>
          <p:cNvSpPr txBox="1"/>
          <p:nvPr/>
        </p:nvSpPr>
        <p:spPr>
          <a:xfrm>
            <a:off x="2410675" y="4242100"/>
            <a:ext cx="18996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Instances:    408,691   </a:t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6720950" y="2599525"/>
            <a:ext cx="3978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or</a:t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5087950" y="3778650"/>
            <a:ext cx="15807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10-fold Cross-validation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4004125" y="808125"/>
            <a:ext cx="7950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/>
              <a:t>J48</a:t>
            </a:r>
            <a:endParaRPr b="1" sz="2400"/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9050" y="1533050"/>
            <a:ext cx="4556675" cy="286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511025" y="1956925"/>
            <a:ext cx="195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Accuracy: 87.6631%</a:t>
            </a:r>
            <a:endParaRPr/>
          </a:p>
        </p:txBody>
      </p:sp>
      <p:graphicFrame>
        <p:nvGraphicFramePr>
          <p:cNvPr id="159" name="Shape 159"/>
          <p:cNvGraphicFramePr/>
          <p:nvPr/>
        </p:nvGraphicFramePr>
        <p:xfrm>
          <a:off x="434825" y="281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{FE7C3630-C55B-497B-938F-4473D9FBF9F6}</a:tableStyleId>
              </a:tblPr>
              <a:tblGrid>
                <a:gridCol w="791050"/>
                <a:gridCol w="791050"/>
                <a:gridCol w="7910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58372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33988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16432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299899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0" name="Shape 160"/>
          <p:cNvSpPr txBox="1"/>
          <p:nvPr/>
        </p:nvSpPr>
        <p:spPr>
          <a:xfrm>
            <a:off x="2748800" y="2816900"/>
            <a:ext cx="195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&lt;---- Classified 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075" y="-547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3581975" y="839875"/>
            <a:ext cx="23169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/>
              <a:t>Naive Bayes</a:t>
            </a:r>
            <a:endParaRPr b="1" sz="2400"/>
          </a:p>
        </p:txBody>
      </p:sp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7425" y="1437675"/>
            <a:ext cx="4772049" cy="311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282425" y="1956925"/>
            <a:ext cx="195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Accuracy: 78.0744%</a:t>
            </a:r>
            <a:endParaRPr/>
          </a:p>
        </p:txBody>
      </p:sp>
      <p:graphicFrame>
        <p:nvGraphicFramePr>
          <p:cNvPr id="169" name="Shape 169"/>
          <p:cNvGraphicFramePr/>
          <p:nvPr/>
        </p:nvGraphicFramePr>
        <p:xfrm>
          <a:off x="206225" y="281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{FE7C3630-C55B-497B-938F-4473D9FBF9F6}</a:tableStyleId>
              </a:tblPr>
              <a:tblGrid>
                <a:gridCol w="791050"/>
                <a:gridCol w="791050"/>
                <a:gridCol w="7910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60111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32249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57359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258972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0" name="Shape 170"/>
          <p:cNvSpPr txBox="1"/>
          <p:nvPr/>
        </p:nvSpPr>
        <p:spPr>
          <a:xfrm>
            <a:off x="2520200" y="2816900"/>
            <a:ext cx="195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&lt;---- Classified 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3194575" y="839875"/>
            <a:ext cx="25392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/>
              <a:t>Random Forest</a:t>
            </a:r>
            <a:endParaRPr b="1" sz="2400"/>
          </a:p>
        </p:txBody>
      </p:sp>
      <p:sp>
        <p:nvSpPr>
          <p:cNvPr id="177" name="Shape 177"/>
          <p:cNvSpPr txBox="1"/>
          <p:nvPr/>
        </p:nvSpPr>
        <p:spPr>
          <a:xfrm>
            <a:off x="282425" y="1956925"/>
            <a:ext cx="195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Accuracy: 93.3497%</a:t>
            </a:r>
            <a:endParaRPr/>
          </a:p>
        </p:txBody>
      </p:sp>
      <p:graphicFrame>
        <p:nvGraphicFramePr>
          <p:cNvPr id="178" name="Shape 178"/>
          <p:cNvGraphicFramePr/>
          <p:nvPr/>
        </p:nvGraphicFramePr>
        <p:xfrm>
          <a:off x="206225" y="281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{FE7C3630-C55B-497B-938F-4473D9FBF9F6}</a:tableStyleId>
              </a:tblPr>
              <a:tblGrid>
                <a:gridCol w="791050"/>
                <a:gridCol w="791050"/>
                <a:gridCol w="7910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71199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21161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6018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310313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325" y="1444175"/>
            <a:ext cx="4840900" cy="325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2520200" y="2816900"/>
            <a:ext cx="195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&lt;---- Classified as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2712000" y="763675"/>
            <a:ext cx="38325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/>
              <a:t>Multilayer Preceptron</a:t>
            </a:r>
            <a:endParaRPr b="1" sz="2400"/>
          </a:p>
        </p:txBody>
      </p:sp>
      <p:sp>
        <p:nvSpPr>
          <p:cNvPr id="187" name="Shape 187"/>
          <p:cNvSpPr txBox="1"/>
          <p:nvPr/>
        </p:nvSpPr>
        <p:spPr>
          <a:xfrm>
            <a:off x="282425" y="1956925"/>
            <a:ext cx="195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Accuracy: 82.1334%</a:t>
            </a:r>
            <a:endParaRPr/>
          </a:p>
        </p:txBody>
      </p:sp>
      <p:graphicFrame>
        <p:nvGraphicFramePr>
          <p:cNvPr id="188" name="Shape 188"/>
          <p:cNvGraphicFramePr/>
          <p:nvPr/>
        </p:nvGraphicFramePr>
        <p:xfrm>
          <a:off x="206225" y="281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{FE7C3630-C55B-497B-938F-4473D9FBF9F6}</a:tableStyleId>
              </a:tblPr>
              <a:tblGrid>
                <a:gridCol w="791050"/>
                <a:gridCol w="791050"/>
                <a:gridCol w="7910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43698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48662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24357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291974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9" name="Shape 189"/>
          <p:cNvSpPr txBox="1"/>
          <p:nvPr/>
        </p:nvSpPr>
        <p:spPr>
          <a:xfrm>
            <a:off x="2520200" y="2816900"/>
            <a:ext cx="195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&lt;---- Classified as</a:t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9225" y="1289400"/>
            <a:ext cx="4944775" cy="34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3663" y="1003025"/>
            <a:ext cx="6176674" cy="383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3848600" y="828775"/>
            <a:ext cx="13503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/>
              <a:t>Results</a:t>
            </a:r>
            <a:endParaRPr b="1" sz="2400"/>
          </a:p>
        </p:txBody>
      </p:sp>
      <p:graphicFrame>
        <p:nvGraphicFramePr>
          <p:cNvPr id="203" name="Shape 203"/>
          <p:cNvGraphicFramePr/>
          <p:nvPr/>
        </p:nvGraphicFramePr>
        <p:xfrm>
          <a:off x="342150" y="160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{FE7C3630-C55B-497B-938F-4473D9FBF9F6}</a:tableStyleId>
              </a:tblPr>
              <a:tblGrid>
                <a:gridCol w="1030525"/>
                <a:gridCol w="839500"/>
                <a:gridCol w="918425"/>
                <a:gridCol w="1047925"/>
                <a:gridCol w="711000"/>
                <a:gridCol w="1052050"/>
                <a:gridCol w="785125"/>
                <a:gridCol w="1144700"/>
                <a:gridCol w="10266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/>
                        <a:t>Classifier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TP 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FP 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F-Measure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MCC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ROC Area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J48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0.877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0.297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0.872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0.877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0.872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0.627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0.873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87.67%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NB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0.781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0.311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0.804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0.781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0.789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0.434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0.814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78.07%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RF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0.933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0.182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0.933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0.933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0.931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0.803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0.973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93.35%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0.821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0.425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0.809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0.821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0.811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0.445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0.843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82.13%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300" y="1010125"/>
            <a:ext cx="8540550" cy="39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1770025" y="4517525"/>
            <a:ext cx="13413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802 proteins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 rotWithShape="1">
          <a:blip r:embed="rId4">
            <a:alphaModFix/>
          </a:blip>
          <a:srcRect b="0" l="0" r="54464" t="0"/>
          <a:stretch/>
        </p:blipFill>
        <p:spPr>
          <a:xfrm>
            <a:off x="0" y="765325"/>
            <a:ext cx="4163773" cy="27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478200" y="4175450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 convolutional layer with 2 and 4 filters. 1 fully </a:t>
            </a:r>
            <a:r>
              <a:rPr lang="zh-CN"/>
              <a:t>connected</a:t>
            </a:r>
            <a:r>
              <a:rPr lang="zh-CN"/>
              <a:t> layer with 0.5 dropout.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Accuracy = 66.708%</a:t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3775" y="792724"/>
            <a:ext cx="4350400" cy="31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3700050" y="1017750"/>
            <a:ext cx="15915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/>
              <a:t>Overview</a:t>
            </a:r>
            <a:endParaRPr b="1" sz="2400"/>
          </a:p>
        </p:txBody>
      </p:sp>
      <p:sp>
        <p:nvSpPr>
          <p:cNvPr id="64" name="Shape 64"/>
          <p:cNvSpPr txBox="1"/>
          <p:nvPr/>
        </p:nvSpPr>
        <p:spPr>
          <a:xfrm>
            <a:off x="1960825" y="1922075"/>
            <a:ext cx="55890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Background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Motivation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Datasets Preparation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Single Amino Acid Classifier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Whole Protein Classifier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Conclusion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91325"/>
            <a:ext cx="8887401" cy="322454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/>
        </p:nvSpPr>
        <p:spPr>
          <a:xfrm>
            <a:off x="478200" y="4175450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 convolutional layer with 8 and 16 filters. 1 fully connected layer with 0.5 dropout.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Accuracy = 98.628%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900" y="662926"/>
            <a:ext cx="8315900" cy="342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419875" y="4187100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1 convolutional layer with 8 filters. 1 fully connected layer with 0.5 dropout.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Accuracy = 99.252%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3487200" y="782125"/>
            <a:ext cx="21696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/>
              <a:t>Conclusions</a:t>
            </a:r>
            <a:endParaRPr b="1" sz="2400"/>
          </a:p>
        </p:txBody>
      </p:sp>
      <p:sp>
        <p:nvSpPr>
          <p:cNvPr id="239" name="Shape 239"/>
          <p:cNvSpPr txBox="1"/>
          <p:nvPr/>
        </p:nvSpPr>
        <p:spPr>
          <a:xfrm>
            <a:off x="1075050" y="1472550"/>
            <a:ext cx="6993900" cy="30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The random forests shows highest accuracy for classifying single amino acid.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CNN works very well on protein classification. Currently, we got 99.252% accuracy on </a:t>
            </a:r>
            <a:r>
              <a:rPr lang="zh-CN" sz="2400"/>
              <a:t>classifying</a:t>
            </a:r>
            <a:r>
              <a:rPr lang="zh-CN" sz="2400"/>
              <a:t> proteins to four classes according to the ratio of disorder amino acids. (&lt;25%, 25%~50%, 50~80%, &gt;80%)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1363" y="1324375"/>
            <a:ext cx="6008875" cy="379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1694175" y="586975"/>
            <a:ext cx="54360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</a:rPr>
              <a:t>Comparison with Current Predictors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3639600" y="858325"/>
            <a:ext cx="21696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/>
              <a:t>Work Cited</a:t>
            </a:r>
            <a:endParaRPr b="1" sz="2400"/>
          </a:p>
        </p:txBody>
      </p:sp>
      <p:sp>
        <p:nvSpPr>
          <p:cNvPr id="253" name="Shape 253"/>
          <p:cNvSpPr txBox="1"/>
          <p:nvPr/>
        </p:nvSpPr>
        <p:spPr>
          <a:xfrm>
            <a:off x="633800" y="1472550"/>
            <a:ext cx="8214900" cy="30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</a:rPr>
              <a:t>[1]  Vladimir N Uversky, Joel R Gillespie, and Anthony L Fink. Why are “natively unfolded” proteins unstructured under physiologic conditions? Proteins: structure, function, and bioin- formatics, 41(3):415–427, 2000. 		 	 </a:t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</a:rPr>
              <a:t>[2]  Avner Schlessinger, Jinfeng Liu, and Burkhard Rost. Natively unstructured loops differ from other loops. PLoS computational biology, 3(7):e140, 2007. </a:t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</a:rPr>
              <a:t>[3] Jun-Feng Xia, Xing-Ming Zhao, and De-Shuang Huang. Predicting protein–protein interac- tions from protein sequences using meta predictor. Amino acids, 39(5):1595–1599, 2010. 						</a:t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</a:rPr>
              <a:t>[4]  DRGHR Williams and Geoffrey Hinton. Learning representations by back-propagating errors. Nature, 323(6088):533–538, 1986. 	</a:t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</a:rPr>
              <a:t>[5]  Corinna Cortes and V. Vapnik. Support-vector networks. Machine learning, 1995.			</a:t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</a:rPr>
              <a:t>[6]  Nitish Srivastava, Geoffrey E Hinton, Alex Krizhevsky, Ilya Sutskever, and Ruslan Salakhut- dinov. Dropout: a simple way to prevent neural networks from overfitting. Journal of Machine Learning Research, 15(1):1929–1958, 2014. </a:t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</a:rPr>
              <a:t>[7]  Zheng Rong Yang, Rebecca Thomson, Philip McNeil, and Robert M Esnouf. Ronn: the bio- basis function neural network technique applied to the detection of natively disordered regions in proteins. Bioinformatics, 21(16):3369–3376, 2005. </a:t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</a:rPr>
              <a:t>						</a:t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</a:rPr>
              <a:t>					 				</a:t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dk1"/>
                </a:solidFill>
              </a:rPr>
              <a:t>		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dk1"/>
                </a:solidFill>
              </a:rPr>
              <a:t>					 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dk1"/>
                </a:solidFill>
              </a:rPr>
              <a:t>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				 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dk1"/>
                </a:solidFill>
              </a:rPr>
              <a:t>		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					 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dk1"/>
                </a:solidFill>
              </a:rPr>
              <a:t>		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					 				</a:t>
            </a:r>
            <a:endParaRPr sz="11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/>
        </p:nvSpPr>
        <p:spPr>
          <a:xfrm>
            <a:off x="510300" y="682550"/>
            <a:ext cx="8123400" cy="17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600">
                <a:solidFill>
                  <a:srgbClr val="D58600"/>
                </a:solidFill>
              </a:rPr>
              <a:t>Thank You</a:t>
            </a:r>
            <a:endParaRPr b="1" sz="6600">
              <a:solidFill>
                <a:srgbClr val="D58600"/>
              </a:solidFill>
            </a:endParaRPr>
          </a:p>
        </p:txBody>
      </p:sp>
      <p:pic>
        <p:nvPicPr>
          <p:cNvPr id="260" name="Shape 2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40225"/>
            <a:ext cx="9144000" cy="30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3585150" y="763675"/>
            <a:ext cx="21261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/>
              <a:t>Background</a:t>
            </a:r>
            <a:endParaRPr b="1" sz="2400"/>
          </a:p>
        </p:txBody>
      </p:sp>
      <p:sp>
        <p:nvSpPr>
          <p:cNvPr id="71" name="Shape 71"/>
          <p:cNvSpPr txBox="1"/>
          <p:nvPr/>
        </p:nvSpPr>
        <p:spPr>
          <a:xfrm>
            <a:off x="636300" y="1445925"/>
            <a:ext cx="78714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Many proteins or partial regions of proteins are lacking of stable and well-defined three-dimensional structures 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These intrinsically disordered proteins (IDPs) or intrinsically disordered regions (IDRs) are critical for biological function and associated with many diseases.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Current predictors have the limitation to predict N- and C-terminal regions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As the increasing of the datasets, the accuracies of these predictors are challenged.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3777200" y="730100"/>
            <a:ext cx="21261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/>
              <a:t>Motivation</a:t>
            </a:r>
            <a:endParaRPr b="1" sz="2400"/>
          </a:p>
        </p:txBody>
      </p:sp>
      <p:sp>
        <p:nvSpPr>
          <p:cNvPr id="78" name="Shape 78"/>
          <p:cNvSpPr txBox="1"/>
          <p:nvPr/>
        </p:nvSpPr>
        <p:spPr>
          <a:xfrm>
            <a:off x="828825" y="1858750"/>
            <a:ext cx="7837200" cy="2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Develop an optimal meta-strategy by applying Decision-tree based algorithm, Naive Bayes, Support Vector Machine, and Neural Network.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Find out the best strategy to improve the performance of disordered protein prediction.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2792100" y="678375"/>
            <a:ext cx="3255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/>
              <a:t>Dataset Preparation</a:t>
            </a:r>
            <a:endParaRPr b="1" sz="2400"/>
          </a:p>
        </p:txBody>
      </p:sp>
      <p:sp>
        <p:nvSpPr>
          <p:cNvPr id="85" name="Shape 85"/>
          <p:cNvSpPr/>
          <p:nvPr/>
        </p:nvSpPr>
        <p:spPr>
          <a:xfrm>
            <a:off x="533225" y="1422875"/>
            <a:ext cx="2449800" cy="53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Disprot(Training)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u="sng">
                <a:solidFill>
                  <a:schemeClr val="hlink"/>
                </a:solidFill>
                <a:hlinkClick r:id="rId4"/>
              </a:rPr>
              <a:t>http://www.disprot.org</a:t>
            </a:r>
            <a:endParaRPr sz="1800"/>
          </a:p>
        </p:txBody>
      </p:sp>
      <p:sp>
        <p:nvSpPr>
          <p:cNvPr id="86" name="Shape 86"/>
          <p:cNvSpPr/>
          <p:nvPr/>
        </p:nvSpPr>
        <p:spPr>
          <a:xfrm>
            <a:off x="2993550" y="1422875"/>
            <a:ext cx="2852100" cy="53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PDB x-Ray(Testing)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u="sng">
                <a:solidFill>
                  <a:schemeClr val="hlink"/>
                </a:solidFill>
                <a:hlinkClick r:id="rId5"/>
              </a:rPr>
              <a:t>http://www.rcsb.org/pdb/</a:t>
            </a:r>
            <a:r>
              <a:rPr lang="zh-C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7" name="Shape 87"/>
          <p:cNvSpPr/>
          <p:nvPr/>
        </p:nvSpPr>
        <p:spPr>
          <a:xfrm>
            <a:off x="5856166" y="1422875"/>
            <a:ext cx="2852100" cy="53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PDB NMR(Testing)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u="sng">
                <a:solidFill>
                  <a:schemeClr val="hlink"/>
                </a:solidFill>
                <a:hlinkClick r:id="rId6"/>
              </a:rPr>
              <a:t>http://www.rcsb.org/pdb/</a:t>
            </a:r>
            <a:r>
              <a:rPr lang="zh-C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8" name="Shape 88"/>
          <p:cNvSpPr/>
          <p:nvPr/>
        </p:nvSpPr>
        <p:spPr>
          <a:xfrm rot="5408792">
            <a:off x="4345529" y="2114420"/>
            <a:ext cx="234601" cy="76500"/>
          </a:xfrm>
          <a:prstGeom prst="rightArrow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2434525" y="2343150"/>
            <a:ext cx="4034400" cy="47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Remove redundant by similarity 30%</a:t>
            </a:r>
            <a:endParaRPr sz="1800"/>
          </a:p>
        </p:txBody>
      </p:sp>
      <p:sp>
        <p:nvSpPr>
          <p:cNvPr id="90" name="Shape 90"/>
          <p:cNvSpPr/>
          <p:nvPr/>
        </p:nvSpPr>
        <p:spPr>
          <a:xfrm rot="5408792">
            <a:off x="4345529" y="2952620"/>
            <a:ext cx="234601" cy="76500"/>
          </a:xfrm>
          <a:prstGeom prst="rightArrow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3347100" y="3163100"/>
            <a:ext cx="2238300" cy="47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Label the instances</a:t>
            </a:r>
            <a:endParaRPr sz="1800"/>
          </a:p>
        </p:txBody>
      </p:sp>
      <p:sp>
        <p:nvSpPr>
          <p:cNvPr id="92" name="Shape 92"/>
          <p:cNvSpPr/>
          <p:nvPr/>
        </p:nvSpPr>
        <p:spPr>
          <a:xfrm rot="5408792">
            <a:off x="4345529" y="3790820"/>
            <a:ext cx="234601" cy="76500"/>
          </a:xfrm>
          <a:prstGeom prst="rightArrow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3191275" y="4019550"/>
            <a:ext cx="2592000" cy="79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Obtain the values of Attributes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2897900" y="611275"/>
            <a:ext cx="3255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/>
              <a:t>Dataset Preparation</a:t>
            </a:r>
            <a:endParaRPr b="1" sz="2400"/>
          </a:p>
        </p:txBody>
      </p:sp>
      <p:sp>
        <p:nvSpPr>
          <p:cNvPr id="100" name="Shape 100"/>
          <p:cNvSpPr txBox="1"/>
          <p:nvPr/>
        </p:nvSpPr>
        <p:spPr>
          <a:xfrm>
            <a:off x="581975" y="1059475"/>
            <a:ext cx="8760600" cy="21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IUPred, Disembl, Espritz, RONN, VSL2, VLXT, Globplot, and Dispro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These predictors are widely used in scientific research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These predictors have well-maintained software packages or webservers</a:t>
            </a:r>
            <a:endParaRPr sz="1800"/>
          </a:p>
        </p:txBody>
      </p:sp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8687" y="2046298"/>
            <a:ext cx="6563575" cy="28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2821700" y="611275"/>
            <a:ext cx="3255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/>
              <a:t>Dataset Preparation</a:t>
            </a:r>
            <a:endParaRPr b="1" sz="2400"/>
          </a:p>
        </p:txBody>
      </p:sp>
      <p:graphicFrame>
        <p:nvGraphicFramePr>
          <p:cNvPr id="108" name="Shape 108"/>
          <p:cNvGraphicFramePr/>
          <p:nvPr/>
        </p:nvGraphicFramePr>
        <p:xfrm>
          <a:off x="3167750" y="385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{FE7C3630-C55B-497B-938F-4473D9FBF9F6}</a:tableStyleId>
              </a:tblPr>
              <a:tblGrid>
                <a:gridCol w="1224500"/>
                <a:gridCol w="1224500"/>
              </a:tblGrid>
              <a:tr h="2806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Disorder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92360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27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Structure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316331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06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Total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408691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09" name="Shape 109"/>
          <p:cNvGrpSpPr/>
          <p:nvPr/>
        </p:nvGrpSpPr>
        <p:grpSpPr>
          <a:xfrm>
            <a:off x="872500" y="1070575"/>
            <a:ext cx="7288775" cy="2836124"/>
            <a:chOff x="872500" y="1070575"/>
            <a:chExt cx="7288775" cy="2836124"/>
          </a:xfrm>
        </p:grpSpPr>
        <p:pic>
          <p:nvPicPr>
            <p:cNvPr id="110" name="Shape 11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72500" y="1146744"/>
              <a:ext cx="1839976" cy="13799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Shape 1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32800" y="1146775"/>
              <a:ext cx="1839976" cy="13799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Shape 11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02175" y="1119500"/>
              <a:ext cx="1839974" cy="13799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Shape 1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248575" y="1070575"/>
              <a:ext cx="1912700" cy="14345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Shape 1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72500" y="2526725"/>
              <a:ext cx="1839976" cy="1379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Shape 11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631750" y="2524375"/>
              <a:ext cx="1770426" cy="13278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6" name="Shape 1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03225" y="2472200"/>
            <a:ext cx="1839976" cy="1379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48575" y="2471013"/>
            <a:ext cx="1912700" cy="1434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2821700" y="611275"/>
            <a:ext cx="3255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/>
              <a:t>Dataset Preparation</a:t>
            </a:r>
            <a:endParaRPr b="1" sz="2400"/>
          </a:p>
        </p:txBody>
      </p:sp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0735" y="1222975"/>
            <a:ext cx="4890125" cy="305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793875" y="4359600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802 Proteins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Average Disorder Proportion: 0.2583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2873525" y="547250"/>
            <a:ext cx="3255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/>
              <a:t>Dataset Preparation</a:t>
            </a:r>
            <a:endParaRPr b="1" sz="2400"/>
          </a:p>
        </p:txBody>
      </p:sp>
      <p:sp>
        <p:nvSpPr>
          <p:cNvPr id="132" name="Shape 132"/>
          <p:cNvSpPr txBox="1"/>
          <p:nvPr/>
        </p:nvSpPr>
        <p:spPr>
          <a:xfrm>
            <a:off x="5521800" y="1200425"/>
            <a:ext cx="1487100" cy="3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3" name="Shape 133"/>
          <p:cNvGraphicFramePr/>
          <p:nvPr/>
        </p:nvGraphicFramePr>
        <p:xfrm>
          <a:off x="1340750" y="-27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{36C0625C-C485-4302-9F44-1A46A0E84C85}</a:tableStyleId>
              </a:tblPr>
              <a:tblGrid>
                <a:gridCol w="1129325"/>
                <a:gridCol w="1129325"/>
                <a:gridCol w="1129325"/>
                <a:gridCol w="1129325"/>
                <a:gridCol w="1129325"/>
                <a:gridCol w="1129325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Predictor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FN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FP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acc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2050">
                <a:tc gridSpan="6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Performance Individual Predictors</a:t>
                      </a:r>
                      <a:endParaRPr/>
                    </a:p>
                  </a:txBody>
                  <a:tcPr marT="91425" marB="91425" marR="91425" marL="91425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 hMerge="1"/>
                <a:tc hMerge="1"/>
                <a:tc hMerge="1"/>
                <a:tc hMerge="1"/>
                <a:tc hMerge="1"/>
              </a:tr>
              <a:tr h="27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IUPred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0.627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0.373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0.761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0.239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0.723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Disembl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0.390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0.610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0.854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0.146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0.722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Espritz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0.460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0.540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0.892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0.108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0.768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RONN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0.747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0.253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0.644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0.356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0.673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VSL2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0.796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0.204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0.599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0.401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0.655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G</a:t>
                      </a:r>
                      <a:r>
                        <a:rPr lang="zh-CN"/>
                        <a:t>lobplot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0.564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0.436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0.688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0.312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0.652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D</a:t>
                      </a:r>
                      <a:r>
                        <a:rPr lang="zh-CN"/>
                        <a:t>ispro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0.353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0.647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0.896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0.104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0.740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2050">
                <a:tc gridSpan="6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Performance Meta Predictors</a:t>
                      </a:r>
                      <a:endParaRPr/>
                    </a:p>
                  </a:txBody>
                  <a:tcPr marT="91425" marB="91425" marR="91425" marL="91425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 hMerge="1"/>
                <a:tc hMerge="1"/>
                <a:tc hMerge="1"/>
                <a:tc hMerge="1"/>
                <a:tc hMerge="1"/>
              </a:tr>
              <a:tr h="27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PONDRFIT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0.662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0.338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0.737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0.263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0.714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MFDp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0.737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0.263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0.716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0.284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0.722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D</a:t>
                      </a:r>
                      <a:r>
                        <a:rPr lang="zh-CN"/>
                        <a:t>isMeta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0.629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0.371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0.771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0.229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0.736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