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1"/>
  </p:notesMasterIdLst>
  <p:handoutMasterIdLst>
    <p:handoutMasterId r:id="rId22"/>
  </p:handoutMasterIdLst>
  <p:sldIdLst>
    <p:sldId id="256" r:id="rId3"/>
    <p:sldId id="265" r:id="rId4"/>
    <p:sldId id="257" r:id="rId5"/>
    <p:sldId id="280" r:id="rId6"/>
    <p:sldId id="284" r:id="rId7"/>
    <p:sldId id="281" r:id="rId8"/>
    <p:sldId id="285" r:id="rId9"/>
    <p:sldId id="289" r:id="rId10"/>
    <p:sldId id="282" r:id="rId11"/>
    <p:sldId id="286" r:id="rId12"/>
    <p:sldId id="287" r:id="rId13"/>
    <p:sldId id="288" r:id="rId14"/>
    <p:sldId id="290" r:id="rId15"/>
    <p:sldId id="283" r:id="rId16"/>
    <p:sldId id="277" r:id="rId17"/>
    <p:sldId id="278" r:id="rId18"/>
    <p:sldId id="279" r:id="rId19"/>
    <p:sldId id="264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6095" autoAdjust="0"/>
  </p:normalViewPr>
  <p:slideViewPr>
    <p:cSldViewPr>
      <p:cViewPr>
        <p:scale>
          <a:sx n="100" d="100"/>
          <a:sy n="100" d="100"/>
        </p:scale>
        <p:origin x="-92" y="5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3/22/2018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3/20/2018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667CB-29C8-42B4-BA05-14362B39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D6D9B-F065-443A-B8B2-FE11F9FB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E3799-36FD-4B1B-96C2-8EDC1FF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Ryan Coates | https://github.com/ryandcoates/bcc18-ps101 | @</a:t>
            </a:r>
            <a:r>
              <a:rPr lang="en-US" dirty="0" err="1"/>
              <a:t>ryandcoates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C31EF15-5D2E-426A-9D97-39E3336F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F8172C0-0DAF-495B-AF3E-80C0D597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Coates | https://github.com/ryandcoates/bcc18-ps101 | @ryandcoates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8778627-6328-4CA0-97A1-89500E7D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Ryan Coates | https://github.com/ryandcoates/bcc18-ps101 | @</a:t>
            </a:r>
            <a:r>
              <a:rPr lang="en-US" dirty="0" err="1"/>
              <a:t>ryandcoates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Ryan Coates | https://github.com/ryandcoates/bcc18-ps101 | @</a:t>
            </a:r>
            <a:r>
              <a:rPr lang="en-US" dirty="0" err="1"/>
              <a:t>ryandcoates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4413" y="609600"/>
            <a:ext cx="457199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Ryan Coates</a:t>
            </a:r>
          </a:p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@</a:t>
            </a:r>
            <a:r>
              <a:rPr lang="en-US" sz="2400" dirty="0" err="1">
                <a:solidFill>
                  <a:schemeClr val="bg1"/>
                </a:solidFill>
              </a:rPr>
              <a:t>ryandcoates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March 24</a:t>
            </a:r>
            <a:r>
              <a:rPr lang="en-US" sz="2400" baseline="30000" dirty="0">
                <a:solidFill>
                  <a:schemeClr val="bg1"/>
                </a:solidFill>
              </a:rPr>
              <a:t>th</a:t>
            </a:r>
            <a:r>
              <a:rPr lang="en-US" sz="2400" dirty="0">
                <a:solidFill>
                  <a:schemeClr val="bg1"/>
                </a:solidFill>
              </a:rPr>
              <a:t> 2018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PowerShell Toolmaking with Advanced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524999" cy="2667000"/>
          </a:xfrm>
        </p:spPr>
        <p:txBody>
          <a:bodyPr/>
          <a:lstStyle/>
          <a:p>
            <a:r>
              <a:rPr lang="en-US" dirty="0"/>
              <a:t>PowerShell: Function &amp; Form</a:t>
            </a:r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0B18F9-DDC2-4981-B22A-6914714B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Scripts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1DC9F-E284-41FC-A762-1E3F4A7A7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functions are written to be flexible, reusable pieces of code often from the perspective of a headless automation engine, Controller scripts are used to operate them more interactively, from a human perspective</a:t>
            </a:r>
          </a:p>
          <a:p>
            <a:r>
              <a:rPr lang="en-US" dirty="0"/>
              <a:t>Imagine running this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AzureRmVm</a:t>
            </a:r>
            <a:r>
              <a:rPr lang="en-US" dirty="0">
                <a:latin typeface="Lucida Console" panose="020B0609040504020204" pitchFamily="49" charset="0"/>
              </a:rPr>
              <a:t> `</a:t>
            </a:r>
          </a:p>
          <a:p>
            <a:pPr marL="27432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ResourceGroupName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myResourceGroup</a:t>
            </a:r>
            <a:r>
              <a:rPr lang="en-US" dirty="0">
                <a:latin typeface="Lucida Console" panose="020B0609040504020204" pitchFamily="49" charset="0"/>
              </a:rPr>
              <a:t>" `</a:t>
            </a:r>
          </a:p>
          <a:p>
            <a:pPr marL="27432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-Name </a:t>
            </a:r>
            <a:r>
              <a:rPr lang="en-US" dirty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myVM</a:t>
            </a:r>
            <a:r>
              <a:rPr lang="en-US" dirty="0">
                <a:latin typeface="Lucida Console" panose="020B0609040504020204" pitchFamily="49" charset="0"/>
              </a:rPr>
              <a:t>" `</a:t>
            </a:r>
          </a:p>
          <a:p>
            <a:pPr marL="27432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-Location </a:t>
            </a:r>
            <a:r>
              <a:rPr lang="en-US" dirty="0">
                <a:latin typeface="Lucida Console" panose="020B0609040504020204" pitchFamily="49" charset="0"/>
              </a:rPr>
              <a:t>"East US" `</a:t>
            </a:r>
          </a:p>
          <a:p>
            <a:pPr marL="27432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VirtualNetworkName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myVnet</a:t>
            </a:r>
            <a:r>
              <a:rPr lang="en-US" dirty="0">
                <a:latin typeface="Lucida Console" panose="020B0609040504020204" pitchFamily="49" charset="0"/>
              </a:rPr>
              <a:t>" `</a:t>
            </a:r>
          </a:p>
          <a:p>
            <a:pPr marL="27432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SubnetName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mySubnet</a:t>
            </a:r>
            <a:r>
              <a:rPr lang="en-US" dirty="0">
                <a:latin typeface="Lucida Console" panose="020B0609040504020204" pitchFamily="49" charset="0"/>
              </a:rPr>
              <a:t>" `</a:t>
            </a:r>
          </a:p>
          <a:p>
            <a:pPr marL="27432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SecurityGroupName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myNetworkSecurityGroup</a:t>
            </a:r>
            <a:r>
              <a:rPr lang="en-US" dirty="0">
                <a:latin typeface="Lucida Console" panose="020B0609040504020204" pitchFamily="49" charset="0"/>
              </a:rPr>
              <a:t>" `</a:t>
            </a:r>
          </a:p>
          <a:p>
            <a:pPr marL="27432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PublicIpAddressName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myPublicIpAddress</a:t>
            </a:r>
            <a:r>
              <a:rPr lang="en-US" dirty="0">
                <a:latin typeface="Lucida Console" panose="020B0609040504020204" pitchFamily="49" charset="0"/>
              </a:rPr>
              <a:t>" `</a:t>
            </a:r>
          </a:p>
          <a:p>
            <a:pPr marL="27432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OpenPorts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80,3389</a:t>
            </a:r>
          </a:p>
          <a:p>
            <a:endParaRPr lang="en-US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6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0B18F9-DDC2-4981-B22A-6914714B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Scripts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1DC9F-E284-41FC-A762-1E3F4A7A7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Verses this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CustomAzureRmVm</a:t>
            </a:r>
            <a:endParaRPr lang="en-US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And being asked a number of interactive questions at runtime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Please provide a Server name: </a:t>
            </a:r>
            <a:r>
              <a:rPr lang="en-US" sz="2000" dirty="0">
                <a:solidFill>
                  <a:schemeClr val="accent3"/>
                </a:solidFill>
                <a:latin typeface="Lucida Console" panose="020B0609040504020204" pitchFamily="49" charset="0"/>
              </a:rPr>
              <a:t>TestServer01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Please provide a Resource Group name: </a:t>
            </a:r>
            <a:r>
              <a:rPr lang="en-US" sz="2000" dirty="0" err="1">
                <a:solidFill>
                  <a:schemeClr val="accent3"/>
                </a:solidFill>
                <a:latin typeface="Lucida Console" panose="020B0609040504020204" pitchFamily="49" charset="0"/>
              </a:rPr>
              <a:t>TestRG</a:t>
            </a:r>
            <a:endParaRPr lang="en-US" sz="2000" dirty="0">
              <a:solidFill>
                <a:schemeClr val="accent3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..Building your new VM </a:t>
            </a:r>
            <a:r>
              <a:rPr lang="en-US" sz="2000" dirty="0" err="1">
                <a:latin typeface="Lucida Console" panose="020B0609040504020204" pitchFamily="49" charset="0"/>
              </a:rPr>
              <a:t>TestRG</a:t>
            </a:r>
            <a:r>
              <a:rPr lang="en-US" sz="2000" dirty="0">
                <a:latin typeface="Lucida Console" panose="020B0609040504020204" pitchFamily="49" charset="0"/>
              </a:rPr>
              <a:t>\TestServer01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2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0B18F9-DDC2-4981-B22A-6914714B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Scripts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1DC9F-E284-41FC-A762-1E3F4A7A7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Controller scripts build on the enhancements of </a:t>
            </a:r>
            <a:r>
              <a:rPr lang="en-US" dirty="0" err="1"/>
              <a:t>AdvancedFunctions</a:t>
            </a:r>
            <a:r>
              <a:rPr lang="en-US" dirty="0"/>
              <a:t> and the </a:t>
            </a: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[Parameter()] </a:t>
            </a:r>
            <a:r>
              <a:rPr lang="en-US" dirty="0"/>
              <a:t>block by allowing complex data validation, hygiene and computation tasks to occur prior to running the </a:t>
            </a:r>
            <a:r>
              <a:rPr lang="en-US" i="1" dirty="0"/>
              <a:t>function</a:t>
            </a:r>
            <a:r>
              <a:rPr lang="en-US" dirty="0"/>
              <a:t> proper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FDFDF-E11D-4B47-B10A-9CC7075F5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5B2871-DDFB-4CCA-9E46-A0C2E853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[DEMO] Reusable Tooling</a:t>
            </a:r>
          </a:p>
        </p:txBody>
      </p:sp>
    </p:spTree>
    <p:extLst>
      <p:ext uri="{BB962C8B-B14F-4D97-AF65-F5344CB8AC3E}">
        <p14:creationId xmlns:p14="http://schemas.microsoft.com/office/powerpoint/2010/main" val="14367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F64B47-B8D1-46A9-8A92-A29539009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zip files for Functions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4CC2B6-30BB-487A-82F3-C136AA0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6093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F64B47-B8D1-46A9-8A92-A29539009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guarantees citizenship!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4CC2B6-30BB-487A-82F3-C136AA0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5067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CDAED9-61FF-4A5A-8729-632D604756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676400"/>
            <a:ext cx="7696199" cy="469738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80B18F9-DDC2-4981-B22A-6914714B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Tools &amp; Scripting with PowerShell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43F6EA-44A2-463A-845A-C8BC361A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4213" y="5791200"/>
            <a:ext cx="4416552" cy="762000"/>
          </a:xfrm>
        </p:spPr>
        <p:txBody>
          <a:bodyPr/>
          <a:lstStyle/>
          <a:p>
            <a:r>
              <a:rPr lang="en-US" dirty="0"/>
              <a:t>https://goo.gl/XwMvgz</a:t>
            </a:r>
          </a:p>
        </p:txBody>
      </p:sp>
    </p:spTree>
    <p:extLst>
      <p:ext uri="{BB962C8B-B14F-4D97-AF65-F5344CB8AC3E}">
        <p14:creationId xmlns:p14="http://schemas.microsoft.com/office/powerpoint/2010/main" val="39406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0B18F9-DDC2-4981-B22A-6914714B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Tools &amp; Scripting with PowerShell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43F6EA-44A2-463A-845A-C8BC361A989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772400" y="5791200"/>
            <a:ext cx="4416425" cy="762000"/>
          </a:xfrm>
        </p:spPr>
        <p:txBody>
          <a:bodyPr/>
          <a:lstStyle/>
          <a:p>
            <a:r>
              <a:rPr lang="en-US" dirty="0"/>
              <a:t>https://goo.gl/XwMvgz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1DC9F-E284-41FC-A762-1E3F4A7A7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Azure practice lead @ PCM</a:t>
            </a:r>
          </a:p>
          <a:p>
            <a:r>
              <a:rPr lang="en-US" dirty="0"/>
              <a:t>PowerShell nut</a:t>
            </a:r>
          </a:p>
          <a:p>
            <a:r>
              <a:rPr lang="en-US" dirty="0"/>
              <a:t>IT Infrastructure guy for over 20 years</a:t>
            </a:r>
          </a:p>
          <a:p>
            <a:r>
              <a:rPr lang="en-US" dirty="0"/>
              <a:t>Evangelist for DevOps in Operations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Ryan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EC017-50B6-4C80-92BD-FD09FC874D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89763" y="2057400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45662-1ECE-43FC-AFF5-300D59CA5C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63" y="4196730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5B965-9445-4160-A7D1-15FC70CAF5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63" y="312706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2E3680-4E5C-4C50-94CC-6DC1436AAE5B}"/>
              </a:ext>
            </a:extLst>
          </p:cNvPr>
          <p:cNvSpPr txBox="1"/>
          <p:nvPr/>
        </p:nvSpPr>
        <p:spPr>
          <a:xfrm>
            <a:off x="7180363" y="2302234"/>
            <a:ext cx="39276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github.com/</a:t>
            </a:r>
            <a:r>
              <a:rPr lang="en-US" sz="2400" b="1" dirty="0" err="1">
                <a:solidFill>
                  <a:schemeClr val="bg1"/>
                </a:solidFill>
              </a:rPr>
              <a:t>ryandcoates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9868C-04E7-476E-BC68-FD0DA3F3ED32}"/>
              </a:ext>
            </a:extLst>
          </p:cNvPr>
          <p:cNvSpPr txBox="1"/>
          <p:nvPr/>
        </p:nvSpPr>
        <p:spPr>
          <a:xfrm>
            <a:off x="7180363" y="3371899"/>
            <a:ext cx="23022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@</a:t>
            </a:r>
            <a:r>
              <a:rPr lang="en-US" sz="2400" b="1" dirty="0" err="1">
                <a:solidFill>
                  <a:schemeClr val="bg1"/>
                </a:solidFill>
              </a:rPr>
              <a:t>ryandcoates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E442A-49B6-4BE1-B072-27CEE905B39D}"/>
              </a:ext>
            </a:extLst>
          </p:cNvPr>
          <p:cNvSpPr txBox="1"/>
          <p:nvPr/>
        </p:nvSpPr>
        <p:spPr>
          <a:xfrm>
            <a:off x="7180363" y="4441564"/>
            <a:ext cx="45528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</a:rPr>
              <a:t>ryandcoates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76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  <a:p>
            <a:r>
              <a:rPr lang="en-US" dirty="0"/>
              <a:t>Functions in PowerShell</a:t>
            </a:r>
          </a:p>
          <a:p>
            <a:r>
              <a:rPr lang="en-US" dirty="0"/>
              <a:t>Controller Scripts</a:t>
            </a:r>
          </a:p>
          <a:p>
            <a:r>
              <a:rPr lang="en-US" dirty="0"/>
              <a:t>Modules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F64B47-B8D1-46A9-8A92-A29539009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it’s just a tool to help you type less!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4CC2B6-30BB-487A-82F3-C136AA0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</p:spTree>
    <p:extLst>
      <p:ext uri="{BB962C8B-B14F-4D97-AF65-F5344CB8AC3E}">
        <p14:creationId xmlns:p14="http://schemas.microsoft.com/office/powerpoint/2010/main" val="155928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0B18F9-DDC2-4981-B22A-6914714B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1DC9F-E284-41FC-A762-1E3F4A7A7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function</a:t>
            </a:r>
            <a:r>
              <a:rPr lang="en-US" dirty="0"/>
              <a:t> is just a reusable block of code</a:t>
            </a:r>
          </a:p>
          <a:p>
            <a:r>
              <a:rPr lang="en-US" dirty="0"/>
              <a:t>Functions exist in a number of programming languages</a:t>
            </a:r>
          </a:p>
          <a:p>
            <a:r>
              <a:rPr lang="en-US" dirty="0"/>
              <a:t>Functions are roughly equivalent to subroutines</a:t>
            </a:r>
          </a:p>
        </p:txBody>
      </p:sp>
    </p:spTree>
    <p:extLst>
      <p:ext uri="{BB962C8B-B14F-4D97-AF65-F5344CB8AC3E}">
        <p14:creationId xmlns:p14="http://schemas.microsoft.com/office/powerpoint/2010/main" val="306699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F64B47-B8D1-46A9-8A92-A29539009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do-thing { $thing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4CC2B6-30BB-487A-82F3-C136AA0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PowerShell</a:t>
            </a:r>
          </a:p>
        </p:txBody>
      </p:sp>
    </p:spTree>
    <p:extLst>
      <p:ext uri="{BB962C8B-B14F-4D97-AF65-F5344CB8AC3E}">
        <p14:creationId xmlns:p14="http://schemas.microsoft.com/office/powerpoint/2010/main" val="20842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0B18F9-DDC2-4981-B22A-6914714B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PowerShell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1DC9F-E284-41FC-A762-1E3F4A7A7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easy to define</a:t>
            </a:r>
          </a:p>
          <a:p>
            <a:pPr lvl="1"/>
            <a:r>
              <a:rPr lang="en-US" dirty="0"/>
              <a:t>Wrap your code in </a:t>
            </a: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function &lt;name&gt; {}</a:t>
            </a:r>
          </a:p>
          <a:p>
            <a:r>
              <a:rPr lang="en-US" dirty="0"/>
              <a:t>Functions can be loaded from ps1. files via dot sourcing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. ./myfunctioninafile.ps1</a:t>
            </a:r>
          </a:p>
          <a:p>
            <a:r>
              <a:rPr lang="en-US" dirty="0"/>
              <a:t>Or interactively via the ISE</a:t>
            </a:r>
          </a:p>
          <a:p>
            <a:r>
              <a:rPr lang="en-US" dirty="0"/>
              <a:t>Functions appear in the function store at function: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 function: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293DC7-E5F5-4143-AADD-D14ECF9DE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884C16-EA2E-4260-A672-9A4C2A74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[Demo] Your First Function</a:t>
            </a:r>
          </a:p>
        </p:txBody>
      </p:sp>
    </p:spTree>
    <p:extLst>
      <p:ext uri="{BB962C8B-B14F-4D97-AF65-F5344CB8AC3E}">
        <p14:creationId xmlns:p14="http://schemas.microsoft.com/office/powerpoint/2010/main" val="394231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F64B47-B8D1-46A9-8A92-A29539009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life easy, by asking questions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4CC2B6-30BB-487A-82F3-C136AA0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Scripts</a:t>
            </a:r>
          </a:p>
        </p:txBody>
      </p:sp>
    </p:spTree>
    <p:extLst>
      <p:ext uri="{BB962C8B-B14F-4D97-AF65-F5344CB8AC3E}">
        <p14:creationId xmlns:p14="http://schemas.microsoft.com/office/powerpoint/2010/main" val="282625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406</Words>
  <Application>Microsoft Office PowerPoint</Application>
  <PresentationFormat>Custom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Lucida Console</vt:lpstr>
      <vt:lpstr>Wingdings 3</vt:lpstr>
      <vt:lpstr>Student presentation</vt:lpstr>
      <vt:lpstr>PowerShell: Function &amp; Form</vt:lpstr>
      <vt:lpstr>About Ryan</vt:lpstr>
      <vt:lpstr>Agenda</vt:lpstr>
      <vt:lpstr>What is a function?</vt:lpstr>
      <vt:lpstr>What is a function?</vt:lpstr>
      <vt:lpstr>Functions in PowerShell</vt:lpstr>
      <vt:lpstr>Functions in PowerShell</vt:lpstr>
      <vt:lpstr>[Demo] Your First Function</vt:lpstr>
      <vt:lpstr>Controller Scripts</vt:lpstr>
      <vt:lpstr>Controller Scripts</vt:lpstr>
      <vt:lpstr>Controller Scripts</vt:lpstr>
      <vt:lpstr>Controller Scripts</vt:lpstr>
      <vt:lpstr>[DEMO] Reusable Tooling</vt:lpstr>
      <vt:lpstr>Modules</vt:lpstr>
      <vt:lpstr>Would you like to know more?</vt:lpstr>
      <vt:lpstr>Advanced Tools &amp; Scripting with PowerShell</vt:lpstr>
      <vt:lpstr>Advanced Tools &amp; Scripting with PowerShell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2018-03-19T02:09:19Z</dcterms:created>
  <dcterms:modified xsi:type="dcterms:W3CDTF">2018-03-23T01:27:14Z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