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80" r:id="rId5"/>
    <p:sldId id="284" r:id="rId6"/>
    <p:sldId id="281" r:id="rId7"/>
    <p:sldId id="285" r:id="rId8"/>
    <p:sldId id="289" r:id="rId9"/>
    <p:sldId id="282" r:id="rId10"/>
    <p:sldId id="286" r:id="rId11"/>
    <p:sldId id="287" r:id="rId12"/>
    <p:sldId id="288" r:id="rId13"/>
    <p:sldId id="290" r:id="rId14"/>
    <p:sldId id="283" r:id="rId15"/>
    <p:sldId id="277" r:id="rId16"/>
    <p:sldId id="278" r:id="rId17"/>
    <p:sldId id="292" r:id="rId18"/>
    <p:sldId id="291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6095" autoAdjust="0"/>
  </p:normalViewPr>
  <p:slideViewPr>
    <p:cSldViewPr>
      <p:cViewPr varScale="1">
        <p:scale>
          <a:sx n="146" d="100"/>
          <a:sy n="146" d="100"/>
        </p:scale>
        <p:origin x="132" y="34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6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8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owerShell-Conference-Book-Books/dp/1720169977" TargetMode="External"/><Relationship Id="rId2" Type="http://schemas.openxmlformats.org/officeDocument/2006/relationships/hyperlink" Target="https://leanpub.com/powershell-conference-book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/>
              <a:t>Ryan Coates</a:t>
            </a:r>
          </a:p>
          <a:p>
            <a:pPr algn="r">
              <a:lnSpc>
                <a:spcPct val="90000"/>
              </a:lnSpc>
            </a:pPr>
            <a:r>
              <a:rPr lang="en-US" sz="2400" dirty="0"/>
              <a:t>@</a:t>
            </a:r>
            <a:r>
              <a:rPr lang="en-US" sz="2400" dirty="0" err="1"/>
              <a:t>ryandcoates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March 23</a:t>
            </a:r>
            <a:r>
              <a:rPr lang="en-US" sz="2400" baseline="30000" dirty="0"/>
              <a:t>rd</a:t>
            </a:r>
            <a:r>
              <a:rPr lang="en-US" sz="2400" dirty="0"/>
              <a:t> 2019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PowerShell: Function &amp; Form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PowerShell Toolmaking with Advanced Functions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Verses this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CustomAzureRmVm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And being asked a number of interactive questions at runtime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Please provide a Server name: </a:t>
            </a:r>
            <a:r>
              <a:rPr lang="en-US" sz="2000" dirty="0">
                <a:solidFill>
                  <a:schemeClr val="accent3"/>
                </a:solidFill>
                <a:latin typeface="Lucida Console" panose="020B0609040504020204" pitchFamily="49" charset="0"/>
              </a:rPr>
              <a:t>TestServer01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Please provide a Resource Group name: </a:t>
            </a:r>
            <a:r>
              <a:rPr lang="en-US" sz="20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TestRG</a:t>
            </a:r>
            <a:endParaRPr lang="en-US" sz="20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..Building your new VM </a:t>
            </a:r>
            <a:r>
              <a:rPr lang="en-US" sz="2000" dirty="0" err="1">
                <a:latin typeface="Lucida Console" panose="020B0609040504020204" pitchFamily="49" charset="0"/>
              </a:rPr>
              <a:t>TestRG</a:t>
            </a:r>
            <a:r>
              <a:rPr lang="en-US" sz="2000" dirty="0">
                <a:latin typeface="Lucida Console" panose="020B0609040504020204" pitchFamily="49" charset="0"/>
              </a:rPr>
              <a:t>\TestServer01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 scripts build on the enhancements of </a:t>
            </a:r>
            <a:r>
              <a:rPr lang="en-US" dirty="0" err="1"/>
              <a:t>AdvancedFunctions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[Parameter()] </a:t>
            </a:r>
            <a:r>
              <a:rPr lang="en-US" dirty="0"/>
              <a:t>block by allowing complex data validation, hygiene and computation tasks to occur prior to running the </a:t>
            </a:r>
            <a:r>
              <a:rPr lang="en-US" i="1" dirty="0"/>
              <a:t>function</a:t>
            </a:r>
            <a:r>
              <a:rPr lang="en-US" dirty="0"/>
              <a:t> proper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5B2871-DDFB-4CCA-9E46-A0C2E853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[DEMO] Reusable Tooling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FDFDF-E11D-4B47-B10A-9CC7075F5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zip files for Functions</a:t>
            </a:r>
          </a:p>
        </p:txBody>
      </p:sp>
    </p:spTree>
    <p:extLst>
      <p:ext uri="{BB962C8B-B14F-4D97-AF65-F5344CB8AC3E}">
        <p14:creationId xmlns:p14="http://schemas.microsoft.com/office/powerpoint/2010/main" val="6093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like to know more?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guarantees citizenship!</a:t>
            </a:r>
          </a:p>
        </p:txBody>
      </p:sp>
    </p:spTree>
    <p:extLst>
      <p:ext uri="{BB962C8B-B14F-4D97-AF65-F5344CB8AC3E}">
        <p14:creationId xmlns:p14="http://schemas.microsoft.com/office/powerpoint/2010/main" val="15067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Tools &amp; Scripting with PowerShell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43F6EA-44A2-463A-845A-C8BC361A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4213" y="5791200"/>
            <a:ext cx="4416552" cy="762000"/>
          </a:xfrm>
        </p:spPr>
        <p:txBody>
          <a:bodyPr/>
          <a:lstStyle/>
          <a:p>
            <a:r>
              <a:rPr lang="en-US" dirty="0"/>
              <a:t>https://goo.gl/XwMvgz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CDAED9-61FF-4A5A-8729-632D60475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1" y="1955451"/>
            <a:ext cx="5562601" cy="3395142"/>
          </a:xfrm>
        </p:spPr>
      </p:pic>
    </p:spTree>
    <p:extLst>
      <p:ext uri="{BB962C8B-B14F-4D97-AF65-F5344CB8AC3E}">
        <p14:creationId xmlns:p14="http://schemas.microsoft.com/office/powerpoint/2010/main" val="39406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Giveaway!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A3AB99-78B4-4D54-BB34-F651A236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penance for not contributing to the PowerShell Conference book, last year I agreed to give away a copy a month for 12 months.</a:t>
            </a:r>
          </a:p>
          <a:p>
            <a:r>
              <a:rPr lang="en-US" dirty="0"/>
              <a:t>This is the March giveaway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The PowerShell Conference book is a community effort from over 30 community members and sits at almost 600 pages</a:t>
            </a:r>
          </a:p>
          <a:p>
            <a:r>
              <a:rPr lang="en-US" dirty="0"/>
              <a:t>Available as an eBook from </a:t>
            </a:r>
            <a:r>
              <a:rPr lang="en-US" dirty="0" err="1"/>
              <a:t>LeanPub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https://leanpub.com/powershell-conference-book</a:t>
            </a:r>
            <a:endParaRPr lang="en-US" dirty="0"/>
          </a:p>
          <a:p>
            <a:r>
              <a:rPr lang="en-US" dirty="0"/>
              <a:t>Or from Amazon in dead tree format: </a:t>
            </a:r>
            <a:r>
              <a:rPr lang="en-US" dirty="0">
                <a:hlinkClick r:id="rId3"/>
              </a:rPr>
              <a:t>https://www.amazon.com/PowerShell-Conference-Book-Books/dp/1720169977</a:t>
            </a:r>
            <a:endParaRPr lang="en-US" dirty="0"/>
          </a:p>
          <a:p>
            <a:r>
              <a:rPr lang="en-US" dirty="0"/>
              <a:t>Fill in your feedback form for a chance to win.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447231-22E5-403D-AC9D-FC3200E9C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3" r="9646"/>
          <a:stretch/>
        </p:blipFill>
        <p:spPr>
          <a:xfrm rot="5400000">
            <a:off x="6295031" y="1366580"/>
            <a:ext cx="4038600" cy="4135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34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Ryan | 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Senior Azure Architect @ Global financial services company</a:t>
            </a:r>
          </a:p>
          <a:p>
            <a:r>
              <a:rPr lang="en-US" dirty="0"/>
              <a:t>PowerShell nut</a:t>
            </a:r>
          </a:p>
          <a:p>
            <a:r>
              <a:rPr lang="en-US" dirty="0"/>
              <a:t>IT Infrastructure guy for over 20 years</a:t>
            </a:r>
          </a:p>
          <a:p>
            <a:r>
              <a:rPr lang="en-US" dirty="0"/>
              <a:t>Evangelist for DevOps in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EC017-50B6-4C80-92BD-FD09FC874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9763" y="205740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45662-1ECE-43FC-AFF5-300D59CA5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419673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5B965-9445-4160-A7D1-15FC70CAF5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312706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E3680-4E5C-4C50-94CC-6DC1436AAE5B}"/>
              </a:ext>
            </a:extLst>
          </p:cNvPr>
          <p:cNvSpPr txBox="1"/>
          <p:nvPr/>
        </p:nvSpPr>
        <p:spPr>
          <a:xfrm>
            <a:off x="7180363" y="2302234"/>
            <a:ext cx="32878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github.com/</a:t>
            </a:r>
            <a:r>
              <a:rPr lang="en-US" sz="2400" b="1" dirty="0" err="1"/>
              <a:t>ryandcoates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9868C-04E7-476E-BC68-FD0DA3F3ED32}"/>
              </a:ext>
            </a:extLst>
          </p:cNvPr>
          <p:cNvSpPr txBox="1"/>
          <p:nvPr/>
        </p:nvSpPr>
        <p:spPr>
          <a:xfrm>
            <a:off x="7180363" y="3371899"/>
            <a:ext cx="20548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@</a:t>
            </a:r>
            <a:r>
              <a:rPr lang="en-US" sz="2400" b="1" dirty="0" err="1"/>
              <a:t>ryandcoates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E442A-49B6-4BE1-B072-27CEE905B39D}"/>
              </a:ext>
            </a:extLst>
          </p:cNvPr>
          <p:cNvSpPr txBox="1"/>
          <p:nvPr/>
        </p:nvSpPr>
        <p:spPr>
          <a:xfrm>
            <a:off x="7180363" y="4441564"/>
            <a:ext cx="38614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linkedin.com/in/</a:t>
            </a:r>
            <a:r>
              <a:rPr lang="en-US" sz="2400" b="1" dirty="0" err="1"/>
              <a:t>ryandcoates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02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  <a:p>
            <a:r>
              <a:rPr lang="en-US" dirty="0"/>
              <a:t>Functions in PowerShell</a:t>
            </a:r>
          </a:p>
          <a:p>
            <a:r>
              <a:rPr lang="en-US" dirty="0"/>
              <a:t>Controller Scripts</a:t>
            </a:r>
          </a:p>
          <a:p>
            <a:r>
              <a:rPr lang="en-US" dirty="0"/>
              <a:t>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it’s just a tool to help you type less!</a:t>
            </a:r>
          </a:p>
        </p:txBody>
      </p:sp>
    </p:spTree>
    <p:extLst>
      <p:ext uri="{BB962C8B-B14F-4D97-AF65-F5344CB8AC3E}">
        <p14:creationId xmlns:p14="http://schemas.microsoft.com/office/powerpoint/2010/main" val="15592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just a reusable block of code</a:t>
            </a:r>
          </a:p>
          <a:p>
            <a:r>
              <a:rPr lang="en-US" dirty="0"/>
              <a:t>Functions exist in a number of programming languages</a:t>
            </a:r>
          </a:p>
          <a:p>
            <a:r>
              <a:rPr lang="en-US" dirty="0"/>
              <a:t>Functions are roughly equivalent to subroutines</a:t>
            </a:r>
          </a:p>
        </p:txBody>
      </p:sp>
    </p:spTree>
    <p:extLst>
      <p:ext uri="{BB962C8B-B14F-4D97-AF65-F5344CB8AC3E}">
        <p14:creationId xmlns:p14="http://schemas.microsoft.com/office/powerpoint/2010/main" val="30669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PowerShell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do-thing { $thing }</a:t>
            </a:r>
          </a:p>
        </p:txBody>
      </p:sp>
    </p:spTree>
    <p:extLst>
      <p:ext uri="{BB962C8B-B14F-4D97-AF65-F5344CB8AC3E}">
        <p14:creationId xmlns:p14="http://schemas.microsoft.com/office/powerpoint/2010/main" val="20842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PowerShell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easy to define</a:t>
            </a:r>
          </a:p>
          <a:p>
            <a:pPr lvl="1"/>
            <a:r>
              <a:rPr lang="en-US" dirty="0"/>
              <a:t>Wrap your code in 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function &lt;name&gt; {}</a:t>
            </a:r>
          </a:p>
          <a:p>
            <a:r>
              <a:rPr lang="en-US" dirty="0"/>
              <a:t>Functions can be loaded from ps1. files via dot sourcing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. ./myfunctioninafile.ps1</a:t>
            </a:r>
          </a:p>
          <a:p>
            <a:r>
              <a:rPr lang="en-US" dirty="0"/>
              <a:t>Or interactively via the ISE</a:t>
            </a:r>
          </a:p>
          <a:p>
            <a:r>
              <a:rPr lang="en-US" dirty="0"/>
              <a:t>Functions appear in the function store at function: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function: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884C16-EA2E-4260-A672-9A4C2A74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[Demo] Your First Function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293DC7-E5F5-4143-AADD-D14ECF9DE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Scripts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life easy, by asking questions</a:t>
            </a:r>
          </a:p>
        </p:txBody>
      </p:sp>
    </p:spTree>
    <p:extLst>
      <p:ext uri="{BB962C8B-B14F-4D97-AF65-F5344CB8AC3E}">
        <p14:creationId xmlns:p14="http://schemas.microsoft.com/office/powerpoint/2010/main" val="282625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functions are written to be flexible, reusable pieces of code often from the perspective of a headless automation engine, Controller scripts are used to operate them more interactively, from a human perspective</a:t>
            </a:r>
          </a:p>
          <a:p>
            <a:r>
              <a:rPr lang="en-US" dirty="0"/>
              <a:t>Imagine running this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AzureRmVm</a:t>
            </a:r>
            <a:r>
              <a:rPr lang="en-US" dirty="0">
                <a:latin typeface="Lucida Console" panose="020B0609040504020204" pitchFamily="49" charset="0"/>
              </a:rPr>
              <a:t>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myResourceGroup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-Name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myVM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-Location </a:t>
            </a:r>
            <a:r>
              <a:rPr lang="en-US" dirty="0">
                <a:latin typeface="Lucida Console" panose="020B0609040504020204" pitchFamily="49" charset="0"/>
              </a:rPr>
              <a:t>"East US"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VirtualNetworkName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myVnet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SubnetName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mySubnet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SecurityGroupName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myNetworkSecurityGroup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PublicIpAddressName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myPublicIpAddress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OpenPorts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80,3389</a:t>
            </a:r>
          </a:p>
          <a:p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496</Words>
  <Application>Microsoft Office PowerPoint</Application>
  <PresentationFormat>Custom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Lucida Console</vt:lpstr>
      <vt:lpstr>Tw Cen MT</vt:lpstr>
      <vt:lpstr>Circuit</vt:lpstr>
      <vt:lpstr>PowerShell: Function &amp; Form</vt:lpstr>
      <vt:lpstr>Agenda</vt:lpstr>
      <vt:lpstr>What is a function?</vt:lpstr>
      <vt:lpstr>What is a function?</vt:lpstr>
      <vt:lpstr>Functions in PowerShell</vt:lpstr>
      <vt:lpstr>Functions in PowerShell</vt:lpstr>
      <vt:lpstr>[Demo] Your First Function</vt:lpstr>
      <vt:lpstr>Controller Scripts</vt:lpstr>
      <vt:lpstr>Controller Scripts</vt:lpstr>
      <vt:lpstr>Controller Scripts</vt:lpstr>
      <vt:lpstr>Controller Scripts</vt:lpstr>
      <vt:lpstr>[DEMO] Reusable Tooling</vt:lpstr>
      <vt:lpstr>Modules</vt:lpstr>
      <vt:lpstr>Would you like to know more?</vt:lpstr>
      <vt:lpstr>Advanced Tools &amp; Scripting with PowerShell</vt:lpstr>
      <vt:lpstr>Giveaway!</vt:lpstr>
      <vt:lpstr>About Ryan | 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2018-03-19T02:09:19Z</dcterms:created>
  <dcterms:modified xsi:type="dcterms:W3CDTF">2019-03-22T16:26:17Z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