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5" r:id="rId4"/>
    <p:sldId id="257" r:id="rId5"/>
    <p:sldId id="266" r:id="rId6"/>
    <p:sldId id="270" r:id="rId7"/>
    <p:sldId id="269" r:id="rId8"/>
    <p:sldId id="271" r:id="rId9"/>
    <p:sldId id="273" r:id="rId10"/>
    <p:sldId id="274" r:id="rId11"/>
    <p:sldId id="272" r:id="rId12"/>
    <p:sldId id="267" r:id="rId13"/>
    <p:sldId id="276" r:id="rId14"/>
    <p:sldId id="275" r:id="rId15"/>
    <p:sldId id="268" r:id="rId16"/>
    <p:sldId id="26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9" autoAdjust="0"/>
    <p:restoredTop sz="96095" autoAdjust="0"/>
  </p:normalViewPr>
  <p:slideViewPr>
    <p:cSldViewPr>
      <p:cViewPr varScale="1">
        <p:scale>
          <a:sx n="91" d="100"/>
          <a:sy n="91" d="100"/>
        </p:scale>
        <p:origin x="52" y="30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943A9-94C6-4590-9E43-13731AD6A0D1}" type="doc">
      <dgm:prSet loTypeId="urn:microsoft.com/office/officeart/2005/8/layout/hChevron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B59CA47A-9FA0-45A0-98A4-F900B7FC703F}">
      <dgm:prSet phldrT="[Text]"/>
      <dgm:spPr/>
      <dgm:t>
        <a:bodyPr/>
        <a:lstStyle/>
        <a:p>
          <a:r>
            <a:rPr lang="en-US" dirty="0"/>
            <a:t>Command.com</a:t>
          </a:r>
        </a:p>
      </dgm:t>
    </dgm:pt>
    <dgm:pt modelId="{9D1A817D-4D54-4E8B-B3DA-DBB8FE673BFD}" type="parTrans" cxnId="{ACFFA42F-7793-4C08-AE6D-6A081F826169}">
      <dgm:prSet/>
      <dgm:spPr/>
      <dgm:t>
        <a:bodyPr/>
        <a:lstStyle/>
        <a:p>
          <a:endParaRPr lang="en-US"/>
        </a:p>
      </dgm:t>
    </dgm:pt>
    <dgm:pt modelId="{34CF15A3-053E-4DBF-884A-149FFA87F685}" type="sibTrans" cxnId="{ACFFA42F-7793-4C08-AE6D-6A081F826169}">
      <dgm:prSet/>
      <dgm:spPr/>
      <dgm:t>
        <a:bodyPr/>
        <a:lstStyle/>
        <a:p>
          <a:endParaRPr lang="en-US"/>
        </a:p>
      </dgm:t>
    </dgm:pt>
    <dgm:pt modelId="{FAE5F7C2-BC8F-47E4-944D-7ECADA3FBA7C}">
      <dgm:prSet phldrT="[Text]"/>
      <dgm:spPr/>
      <dgm:t>
        <a:bodyPr/>
        <a:lstStyle/>
        <a:p>
          <a:r>
            <a:rPr lang="en-US" dirty="0"/>
            <a:t>cmd.exe</a:t>
          </a:r>
        </a:p>
      </dgm:t>
    </dgm:pt>
    <dgm:pt modelId="{02E7FB48-A29F-4CF2-B3B7-01B8CFA098F0}" type="parTrans" cxnId="{3D8B3BB7-1C7A-48DE-BF5E-86CF5D6A725A}">
      <dgm:prSet/>
      <dgm:spPr/>
      <dgm:t>
        <a:bodyPr/>
        <a:lstStyle/>
        <a:p>
          <a:endParaRPr lang="en-US"/>
        </a:p>
      </dgm:t>
    </dgm:pt>
    <dgm:pt modelId="{DFA5F430-47FC-41F0-96A4-792A5A45B088}" type="sibTrans" cxnId="{3D8B3BB7-1C7A-48DE-BF5E-86CF5D6A725A}">
      <dgm:prSet/>
      <dgm:spPr/>
      <dgm:t>
        <a:bodyPr/>
        <a:lstStyle/>
        <a:p>
          <a:endParaRPr lang="en-US"/>
        </a:p>
      </dgm:t>
    </dgm:pt>
    <dgm:pt modelId="{40B49357-C50F-4ADB-83F3-06773B1D6271}">
      <dgm:prSet phldrT="[Text]"/>
      <dgm:spPr/>
      <dgm:t>
        <a:bodyPr/>
        <a:lstStyle/>
        <a:p>
          <a:r>
            <a:rPr lang="en-US" dirty="0"/>
            <a:t>Powershell.exe</a:t>
          </a:r>
        </a:p>
      </dgm:t>
    </dgm:pt>
    <dgm:pt modelId="{FD8E3708-33DA-40A4-A2E8-F7635D052AE4}" type="parTrans" cxnId="{CAA0A9C4-186B-4FCF-B7A6-C91F792EE87D}">
      <dgm:prSet/>
      <dgm:spPr/>
      <dgm:t>
        <a:bodyPr/>
        <a:lstStyle/>
        <a:p>
          <a:endParaRPr lang="en-US"/>
        </a:p>
      </dgm:t>
    </dgm:pt>
    <dgm:pt modelId="{9B62CED6-5346-40BA-B3FD-96E3DCF0A51B}" type="sibTrans" cxnId="{CAA0A9C4-186B-4FCF-B7A6-C91F792EE87D}">
      <dgm:prSet/>
      <dgm:spPr/>
      <dgm:t>
        <a:bodyPr/>
        <a:lstStyle/>
        <a:p>
          <a:endParaRPr lang="en-US"/>
        </a:p>
      </dgm:t>
    </dgm:pt>
    <dgm:pt modelId="{C69054FA-F7B8-467C-B490-64EEEEADE6C8}">
      <dgm:prSet/>
      <dgm:spPr/>
      <dgm:t>
        <a:bodyPr/>
        <a:lstStyle/>
        <a:p>
          <a:r>
            <a:rPr lang="en-US" dirty="0" err="1"/>
            <a:t>pwsh</a:t>
          </a:r>
          <a:endParaRPr lang="en-US" dirty="0"/>
        </a:p>
      </dgm:t>
    </dgm:pt>
    <dgm:pt modelId="{2AA14B40-9E9B-4781-96CD-810FF0C1D6F6}" type="parTrans" cxnId="{7A4C0358-BB57-42A2-8DBD-E567E1778354}">
      <dgm:prSet/>
      <dgm:spPr/>
      <dgm:t>
        <a:bodyPr/>
        <a:lstStyle/>
        <a:p>
          <a:endParaRPr lang="en-US"/>
        </a:p>
      </dgm:t>
    </dgm:pt>
    <dgm:pt modelId="{55A25453-CEF9-4D73-AFDE-F93F1E305BF4}" type="sibTrans" cxnId="{7A4C0358-BB57-42A2-8DBD-E567E1778354}">
      <dgm:prSet/>
      <dgm:spPr/>
      <dgm:t>
        <a:bodyPr/>
        <a:lstStyle/>
        <a:p>
          <a:endParaRPr lang="en-US"/>
        </a:p>
      </dgm:t>
    </dgm:pt>
    <dgm:pt modelId="{DFFD1738-B4F1-4837-A58C-30511B2B935D}" type="pres">
      <dgm:prSet presAssocID="{E06943A9-94C6-4590-9E43-13731AD6A0D1}" presName="Name0" presStyleCnt="0">
        <dgm:presLayoutVars>
          <dgm:dir/>
          <dgm:resizeHandles val="exact"/>
        </dgm:presLayoutVars>
      </dgm:prSet>
      <dgm:spPr/>
    </dgm:pt>
    <dgm:pt modelId="{E8F88FEB-EC46-4341-86E2-5BAF6EEE3E83}" type="pres">
      <dgm:prSet presAssocID="{B59CA47A-9FA0-45A0-98A4-F900B7FC703F}" presName="parTxOnly" presStyleLbl="node1" presStyleIdx="0" presStyleCnt="4">
        <dgm:presLayoutVars>
          <dgm:bulletEnabled val="1"/>
        </dgm:presLayoutVars>
      </dgm:prSet>
      <dgm:spPr/>
    </dgm:pt>
    <dgm:pt modelId="{A7C8E6BC-8111-4CBF-9CA5-9F0EA7B18CC2}" type="pres">
      <dgm:prSet presAssocID="{34CF15A3-053E-4DBF-884A-149FFA87F685}" presName="parSpace" presStyleCnt="0"/>
      <dgm:spPr/>
    </dgm:pt>
    <dgm:pt modelId="{643029EC-78CB-4361-846F-C7C9EBDD8647}" type="pres">
      <dgm:prSet presAssocID="{FAE5F7C2-BC8F-47E4-944D-7ECADA3FBA7C}" presName="parTxOnly" presStyleLbl="node1" presStyleIdx="1" presStyleCnt="4">
        <dgm:presLayoutVars>
          <dgm:bulletEnabled val="1"/>
        </dgm:presLayoutVars>
      </dgm:prSet>
      <dgm:spPr/>
    </dgm:pt>
    <dgm:pt modelId="{1D23C185-FD6B-434D-8E2B-AAFC51F48B89}" type="pres">
      <dgm:prSet presAssocID="{DFA5F430-47FC-41F0-96A4-792A5A45B088}" presName="parSpace" presStyleCnt="0"/>
      <dgm:spPr/>
    </dgm:pt>
    <dgm:pt modelId="{3C626499-6477-429A-AF18-8EC3763D420F}" type="pres">
      <dgm:prSet presAssocID="{40B49357-C50F-4ADB-83F3-06773B1D6271}" presName="parTxOnly" presStyleLbl="node1" presStyleIdx="2" presStyleCnt="4">
        <dgm:presLayoutVars>
          <dgm:bulletEnabled val="1"/>
        </dgm:presLayoutVars>
      </dgm:prSet>
      <dgm:spPr/>
    </dgm:pt>
    <dgm:pt modelId="{4471202F-01F7-4990-8413-B86611CE5803}" type="pres">
      <dgm:prSet presAssocID="{9B62CED6-5346-40BA-B3FD-96E3DCF0A51B}" presName="parSpace" presStyleCnt="0"/>
      <dgm:spPr/>
    </dgm:pt>
    <dgm:pt modelId="{C886336A-BC53-4A7C-AB85-56E5691601AB}" type="pres">
      <dgm:prSet presAssocID="{C69054FA-F7B8-467C-B490-64EEEEADE6C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89E13A0F-2B4F-4AC6-9A20-80127B07B6BD}" type="presOf" srcId="{B59CA47A-9FA0-45A0-98A4-F900B7FC703F}" destId="{E8F88FEB-EC46-4341-86E2-5BAF6EEE3E83}" srcOrd="0" destOrd="0" presId="urn:microsoft.com/office/officeart/2005/8/layout/hChevron3"/>
    <dgm:cxn modelId="{30EC6C1C-1A9A-4B5E-9153-63E2C13AEB98}" type="presOf" srcId="{FAE5F7C2-BC8F-47E4-944D-7ECADA3FBA7C}" destId="{643029EC-78CB-4361-846F-C7C9EBDD8647}" srcOrd="0" destOrd="0" presId="urn:microsoft.com/office/officeart/2005/8/layout/hChevron3"/>
    <dgm:cxn modelId="{ACFFA42F-7793-4C08-AE6D-6A081F826169}" srcId="{E06943A9-94C6-4590-9E43-13731AD6A0D1}" destId="{B59CA47A-9FA0-45A0-98A4-F900B7FC703F}" srcOrd="0" destOrd="0" parTransId="{9D1A817D-4D54-4E8B-B3DA-DBB8FE673BFD}" sibTransId="{34CF15A3-053E-4DBF-884A-149FFA87F685}"/>
    <dgm:cxn modelId="{7A4C0358-BB57-42A2-8DBD-E567E1778354}" srcId="{E06943A9-94C6-4590-9E43-13731AD6A0D1}" destId="{C69054FA-F7B8-467C-B490-64EEEEADE6C8}" srcOrd="3" destOrd="0" parTransId="{2AA14B40-9E9B-4781-96CD-810FF0C1D6F6}" sibTransId="{55A25453-CEF9-4D73-AFDE-F93F1E305BF4}"/>
    <dgm:cxn modelId="{CC2E9A8D-325F-44E3-9855-EEF6190473EF}" type="presOf" srcId="{E06943A9-94C6-4590-9E43-13731AD6A0D1}" destId="{DFFD1738-B4F1-4837-A58C-30511B2B935D}" srcOrd="0" destOrd="0" presId="urn:microsoft.com/office/officeart/2005/8/layout/hChevron3"/>
    <dgm:cxn modelId="{776C5C91-CF9A-4C0B-91C2-E0FDA099EC09}" type="presOf" srcId="{C69054FA-F7B8-467C-B490-64EEEEADE6C8}" destId="{C886336A-BC53-4A7C-AB85-56E5691601AB}" srcOrd="0" destOrd="0" presId="urn:microsoft.com/office/officeart/2005/8/layout/hChevron3"/>
    <dgm:cxn modelId="{3D8B3BB7-1C7A-48DE-BF5E-86CF5D6A725A}" srcId="{E06943A9-94C6-4590-9E43-13731AD6A0D1}" destId="{FAE5F7C2-BC8F-47E4-944D-7ECADA3FBA7C}" srcOrd="1" destOrd="0" parTransId="{02E7FB48-A29F-4CF2-B3B7-01B8CFA098F0}" sibTransId="{DFA5F430-47FC-41F0-96A4-792A5A45B088}"/>
    <dgm:cxn modelId="{CAA0A9C4-186B-4FCF-B7A6-C91F792EE87D}" srcId="{E06943A9-94C6-4590-9E43-13731AD6A0D1}" destId="{40B49357-C50F-4ADB-83F3-06773B1D6271}" srcOrd="2" destOrd="0" parTransId="{FD8E3708-33DA-40A4-A2E8-F7635D052AE4}" sibTransId="{9B62CED6-5346-40BA-B3FD-96E3DCF0A51B}"/>
    <dgm:cxn modelId="{6CA7EBC8-7485-489C-96D6-BA0A0C8510F0}" type="presOf" srcId="{40B49357-C50F-4ADB-83F3-06773B1D6271}" destId="{3C626499-6477-429A-AF18-8EC3763D420F}" srcOrd="0" destOrd="0" presId="urn:microsoft.com/office/officeart/2005/8/layout/hChevron3"/>
    <dgm:cxn modelId="{1F7921D4-4B03-438F-B76C-86A48237870F}" type="presParOf" srcId="{DFFD1738-B4F1-4837-A58C-30511B2B935D}" destId="{E8F88FEB-EC46-4341-86E2-5BAF6EEE3E83}" srcOrd="0" destOrd="0" presId="urn:microsoft.com/office/officeart/2005/8/layout/hChevron3"/>
    <dgm:cxn modelId="{59BB8A78-ED41-4BE1-987D-9A50E10B74FD}" type="presParOf" srcId="{DFFD1738-B4F1-4837-A58C-30511B2B935D}" destId="{A7C8E6BC-8111-4CBF-9CA5-9F0EA7B18CC2}" srcOrd="1" destOrd="0" presId="urn:microsoft.com/office/officeart/2005/8/layout/hChevron3"/>
    <dgm:cxn modelId="{EDB8B1AC-7BF7-4285-91DA-1BE4C82ACEE7}" type="presParOf" srcId="{DFFD1738-B4F1-4837-A58C-30511B2B935D}" destId="{643029EC-78CB-4361-846F-C7C9EBDD8647}" srcOrd="2" destOrd="0" presId="urn:microsoft.com/office/officeart/2005/8/layout/hChevron3"/>
    <dgm:cxn modelId="{0A904C2C-A170-41A1-A4B1-2E656658FBE3}" type="presParOf" srcId="{DFFD1738-B4F1-4837-A58C-30511B2B935D}" destId="{1D23C185-FD6B-434D-8E2B-AAFC51F48B89}" srcOrd="3" destOrd="0" presId="urn:microsoft.com/office/officeart/2005/8/layout/hChevron3"/>
    <dgm:cxn modelId="{F1E4271C-EB56-4D21-81B5-EF0F6B3DE75B}" type="presParOf" srcId="{DFFD1738-B4F1-4837-A58C-30511B2B935D}" destId="{3C626499-6477-429A-AF18-8EC3763D420F}" srcOrd="4" destOrd="0" presId="urn:microsoft.com/office/officeart/2005/8/layout/hChevron3"/>
    <dgm:cxn modelId="{2BE184DB-2B78-4D87-AD61-4B286D83470A}" type="presParOf" srcId="{DFFD1738-B4F1-4837-A58C-30511B2B935D}" destId="{4471202F-01F7-4990-8413-B86611CE5803}" srcOrd="5" destOrd="0" presId="urn:microsoft.com/office/officeart/2005/8/layout/hChevron3"/>
    <dgm:cxn modelId="{6308B372-6200-465A-B580-8597DCF066F8}" type="presParOf" srcId="{DFFD1738-B4F1-4837-A58C-30511B2B935D}" destId="{C886336A-BC53-4A7C-AB85-56E5691601A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8FEB-EC46-4341-86E2-5BAF6EEE3E83}">
      <dsp:nvSpPr>
        <dsp:cNvPr id="0" name=""/>
        <dsp:cNvSpPr/>
      </dsp:nvSpPr>
      <dsp:spPr>
        <a:xfrm>
          <a:off x="2380" y="2230914"/>
          <a:ext cx="2388565" cy="955426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Command.com</a:t>
          </a:r>
        </a:p>
      </dsp:txBody>
      <dsp:txXfrm>
        <a:off x="2380" y="2230914"/>
        <a:ext cx="2149709" cy="955426"/>
      </dsp:txXfrm>
    </dsp:sp>
    <dsp:sp modelId="{643029EC-78CB-4361-846F-C7C9EBDD8647}">
      <dsp:nvSpPr>
        <dsp:cNvPr id="0" name=""/>
        <dsp:cNvSpPr/>
      </dsp:nvSpPr>
      <dsp:spPr>
        <a:xfrm>
          <a:off x="1913232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cmd.exe</a:t>
          </a:r>
        </a:p>
      </dsp:txBody>
      <dsp:txXfrm>
        <a:off x="2390945" y="2230914"/>
        <a:ext cx="1433139" cy="955426"/>
      </dsp:txXfrm>
    </dsp:sp>
    <dsp:sp modelId="{3C626499-6477-429A-AF18-8EC3763D420F}">
      <dsp:nvSpPr>
        <dsp:cNvPr id="0" name=""/>
        <dsp:cNvSpPr/>
      </dsp:nvSpPr>
      <dsp:spPr>
        <a:xfrm>
          <a:off x="3824084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Powershell.exe</a:t>
          </a:r>
        </a:p>
      </dsp:txBody>
      <dsp:txXfrm>
        <a:off x="4301797" y="2230914"/>
        <a:ext cx="1433139" cy="955426"/>
      </dsp:txXfrm>
    </dsp:sp>
    <dsp:sp modelId="{C886336A-BC53-4A7C-AB85-56E5691601AB}">
      <dsp:nvSpPr>
        <dsp:cNvPr id="0" name=""/>
        <dsp:cNvSpPr/>
      </dsp:nvSpPr>
      <dsp:spPr>
        <a:xfrm>
          <a:off x="5734937" y="2230914"/>
          <a:ext cx="2388565" cy="95542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pwsh</a:t>
          </a:r>
          <a:endParaRPr lang="en-US" sz="1400" kern="1200" dirty="0"/>
        </a:p>
      </dsp:txBody>
      <dsp:txXfrm>
        <a:off x="6212650" y="2230914"/>
        <a:ext cx="1433139" cy="955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 introduced in Monad</a:t>
            </a:r>
            <a:r>
              <a:rPr lang="en-US" baseline="0" dirty="0"/>
              <a:t> Manifesto written in 2002 by Jeffrey </a:t>
            </a:r>
            <a:r>
              <a:rPr lang="en-US" baseline="0" dirty="0" err="1"/>
              <a:t>Snover</a:t>
            </a:r>
            <a:endParaRPr lang="en-US" baseline="0" dirty="0"/>
          </a:p>
          <a:p>
            <a:r>
              <a:rPr lang="en-US" dirty="0"/>
              <a:t>http://www.jsnover.com/Docs/MonadManifesto.pdf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6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3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667CB-29C8-42B4-BA05-14362B39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D6D9B-F065-443A-B8B2-FE11F9FB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E3799-36FD-4B1B-96C2-8EDC1FF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C31EF15-5D2E-426A-9D97-39E3336F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F8172C0-0DAF-495B-AF3E-80C0D597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778627-6328-4CA0-97A1-89500E7D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Ryan Coates</a:t>
            </a:r>
          </a:p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ryandcoates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March 24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2018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Microsoft PowerShell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PowerShell: 101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1DBB32B-E966-411A-8865-C77956CBDCA1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 has some properties, Object can do certain things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2EB08249-3F90-446D-A206-42C45F0764A0}"/>
              </a:ext>
            </a:extLst>
          </p:cNvPr>
          <p:cNvSpPr/>
          <p:nvPr/>
        </p:nvSpPr>
        <p:spPr>
          <a:xfrm>
            <a:off x="2666970" y="2899257"/>
            <a:ext cx="2399522" cy="38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Property</a:t>
            </a:r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9914EFFD-A7FB-461D-A9E9-AB4093887B48}"/>
              </a:ext>
            </a:extLst>
          </p:cNvPr>
          <p:cNvSpPr/>
          <p:nvPr/>
        </p:nvSpPr>
        <p:spPr>
          <a:xfrm>
            <a:off x="6819092" y="2899257"/>
            <a:ext cx="23622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</a:t>
            </a:r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E1843F21-31A8-442F-BE42-B14FEA3C4F04}"/>
              </a:ext>
            </a:extLst>
          </p:cNvPr>
          <p:cNvSpPr/>
          <p:nvPr/>
        </p:nvSpPr>
        <p:spPr>
          <a:xfrm>
            <a:off x="2094692" y="3432657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Material</a:t>
            </a: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27E19F98-AC4C-4A93-A707-AB38B08DBC10}"/>
              </a:ext>
            </a:extLst>
          </p:cNvPr>
          <p:cNvSpPr/>
          <p:nvPr/>
        </p:nvSpPr>
        <p:spPr>
          <a:xfrm>
            <a:off x="2094692" y="3986893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ChassisType</a:t>
            </a:r>
            <a:endParaRPr lang="en-US" sz="1400" dirty="0"/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058D0416-425E-460B-B434-F7623B695911}"/>
              </a:ext>
            </a:extLst>
          </p:cNvPr>
          <p:cNvSpPr/>
          <p:nvPr/>
        </p:nvSpPr>
        <p:spPr>
          <a:xfrm>
            <a:off x="2094692" y="4541129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DisplayType</a:t>
            </a:r>
            <a:endParaRPr lang="en-US" sz="1400" dirty="0"/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C7742482-291F-444C-9099-A38ADE4E9F1E}"/>
              </a:ext>
            </a:extLst>
          </p:cNvPr>
          <p:cNvSpPr/>
          <p:nvPr/>
        </p:nvSpPr>
        <p:spPr>
          <a:xfrm>
            <a:off x="3962370" y="3432657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StorageClass</a:t>
            </a:r>
            <a:endParaRPr lang="en-US" sz="1400" dirty="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005338BC-707B-4F32-A957-DCD66945FA6C}"/>
              </a:ext>
            </a:extLst>
          </p:cNvPr>
          <p:cNvSpPr/>
          <p:nvPr/>
        </p:nvSpPr>
        <p:spPr>
          <a:xfrm>
            <a:off x="3962370" y="3990234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DisplayResolution</a:t>
            </a:r>
            <a:endParaRPr lang="en-US" sz="1400" dirty="0"/>
          </a:p>
        </p:txBody>
      </p: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4B0D6CDE-A541-4D6E-97E8-39512E49E268}"/>
              </a:ext>
            </a:extLst>
          </p:cNvPr>
          <p:cNvSpPr/>
          <p:nvPr/>
        </p:nvSpPr>
        <p:spPr>
          <a:xfrm>
            <a:off x="3962370" y="4541129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CPUCoreCount</a:t>
            </a:r>
            <a:endParaRPr lang="en-US" sz="1400" dirty="0"/>
          </a:p>
        </p:txBody>
      </p: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id="{CBCE03C1-C4C7-4D4D-ABDA-047EA86CD14F}"/>
              </a:ext>
            </a:extLst>
          </p:cNvPr>
          <p:cNvSpPr/>
          <p:nvPr/>
        </p:nvSpPr>
        <p:spPr>
          <a:xfrm>
            <a:off x="6248371" y="3430713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AD1879C9-ABA1-461F-8B26-D9E4E5BC3B19}"/>
              </a:ext>
            </a:extLst>
          </p:cNvPr>
          <p:cNvSpPr/>
          <p:nvPr/>
        </p:nvSpPr>
        <p:spPr>
          <a:xfrm>
            <a:off x="6249925" y="3988059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</a:t>
            </a:r>
          </a:p>
        </p:txBody>
      </p:sp>
      <p:sp>
        <p:nvSpPr>
          <p:cNvPr id="17" name="Rounded Rectangle 22">
            <a:extLst>
              <a:ext uri="{FF2B5EF4-FFF2-40B4-BE49-F238E27FC236}">
                <a16:creationId xmlns:a16="http://schemas.microsoft.com/office/drawing/2014/main" id="{6D6A4DFA-C7A5-486B-8581-E65BF986A4DE}"/>
              </a:ext>
            </a:extLst>
          </p:cNvPr>
          <p:cNvSpPr/>
          <p:nvPr/>
        </p:nvSpPr>
        <p:spPr>
          <a:xfrm>
            <a:off x="8114491" y="3429000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Pause</a:t>
            </a: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97AFC144-D744-4078-8D52-BC6AF3A430D5}"/>
              </a:ext>
            </a:extLst>
          </p:cNvPr>
          <p:cNvSpPr/>
          <p:nvPr/>
        </p:nvSpPr>
        <p:spPr>
          <a:xfrm>
            <a:off x="8114491" y="3986893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Boot</a:t>
            </a: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ADB995CE-62BE-4A6D-BE1E-DEB27D850A57}"/>
              </a:ext>
            </a:extLst>
          </p:cNvPr>
          <p:cNvSpPr/>
          <p:nvPr/>
        </p:nvSpPr>
        <p:spPr>
          <a:xfrm>
            <a:off x="8114491" y="4541129"/>
            <a:ext cx="1637521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DisableDisplay</a:t>
            </a:r>
            <a:endParaRPr lang="en-US" sz="1400" dirty="0"/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68A72A06-EB71-45C1-9E5C-BCA903268817}"/>
              </a:ext>
            </a:extLst>
          </p:cNvPr>
          <p:cNvSpPr/>
          <p:nvPr/>
        </p:nvSpPr>
        <p:spPr>
          <a:xfrm>
            <a:off x="6248370" y="4541129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StreamDisplay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67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7491-1ECA-4062-84C9-710AA1DBE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8DBAF-135A-4B66-B761-07FE303C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PowerShell do?</a:t>
            </a:r>
          </a:p>
        </p:txBody>
      </p:sp>
    </p:spTree>
    <p:extLst>
      <p:ext uri="{BB962C8B-B14F-4D97-AF65-F5344CB8AC3E}">
        <p14:creationId xmlns:p14="http://schemas.microsoft.com/office/powerpoint/2010/main" val="40729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571B-1DBD-40F0-AE5C-058F6430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individual Cmdlets (command-lets)</a:t>
            </a:r>
          </a:p>
          <a:p>
            <a:r>
              <a:rPr lang="en-US" dirty="0"/>
              <a:t>Run Scripts (cmdlets and actions strung together)</a:t>
            </a:r>
          </a:p>
          <a:p>
            <a:r>
              <a:rPr lang="en-US" dirty="0"/>
              <a:t>Automatically run Scripts</a:t>
            </a:r>
          </a:p>
          <a:p>
            <a:r>
              <a:rPr lang="en-US" dirty="0"/>
              <a:t>Run Functions (your own little custom cmdlet-like things)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PowerShell do?</a:t>
            </a:r>
          </a:p>
        </p:txBody>
      </p:sp>
    </p:spTree>
    <p:extLst>
      <p:ext uri="{BB962C8B-B14F-4D97-AF65-F5344CB8AC3E}">
        <p14:creationId xmlns:p14="http://schemas.microsoft.com/office/powerpoint/2010/main" val="20290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7491-1ECA-4062-84C9-710AA1DBE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8DBAF-135A-4B66-B761-07FE303C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[DEMO] PowerShell Walkthrough</a:t>
            </a:r>
          </a:p>
        </p:txBody>
      </p:sp>
    </p:spTree>
    <p:extLst>
      <p:ext uri="{BB962C8B-B14F-4D97-AF65-F5344CB8AC3E}">
        <p14:creationId xmlns:p14="http://schemas.microsoft.com/office/powerpoint/2010/main" val="27980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</p:spTree>
    <p:extLst>
      <p:ext uri="{BB962C8B-B14F-4D97-AF65-F5344CB8AC3E}">
        <p14:creationId xmlns:p14="http://schemas.microsoft.com/office/powerpoint/2010/main" val="19787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Azure practice lead @ PCM</a:t>
            </a:r>
          </a:p>
          <a:p>
            <a:r>
              <a:rPr lang="en-US" dirty="0"/>
              <a:t>PowerShell nut</a:t>
            </a:r>
          </a:p>
          <a:p>
            <a:r>
              <a:rPr lang="en-US" dirty="0"/>
              <a:t>IT Infrastructure guy for over 20 years</a:t>
            </a:r>
          </a:p>
          <a:p>
            <a:r>
              <a:rPr lang="en-US" dirty="0"/>
              <a:t>Evangelist for DevOps in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Ryan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EC017-50B6-4C80-92BD-FD09FC874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9763" y="205740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45662-1ECE-43FC-AFF5-300D59CA5C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419673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5B965-9445-4160-A7D1-15FC70CAF5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312706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E3680-4E5C-4C50-94CC-6DC1436AAE5B}"/>
              </a:ext>
            </a:extLst>
          </p:cNvPr>
          <p:cNvSpPr txBox="1"/>
          <p:nvPr/>
        </p:nvSpPr>
        <p:spPr>
          <a:xfrm>
            <a:off x="7180363" y="2302234"/>
            <a:ext cx="39276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github.com/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9868C-04E7-476E-BC68-FD0DA3F3ED32}"/>
              </a:ext>
            </a:extLst>
          </p:cNvPr>
          <p:cNvSpPr txBox="1"/>
          <p:nvPr/>
        </p:nvSpPr>
        <p:spPr>
          <a:xfrm>
            <a:off x="7180363" y="3371899"/>
            <a:ext cx="23022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@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E442A-49B6-4BE1-B072-27CEE905B39D}"/>
              </a:ext>
            </a:extLst>
          </p:cNvPr>
          <p:cNvSpPr txBox="1"/>
          <p:nvPr/>
        </p:nvSpPr>
        <p:spPr>
          <a:xfrm>
            <a:off x="7180363" y="4441564"/>
            <a:ext cx="45528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PowerShell</a:t>
            </a:r>
          </a:p>
          <a:p>
            <a:r>
              <a:rPr lang="en-US" dirty="0"/>
              <a:t>What can PowerShell do?</a:t>
            </a:r>
          </a:p>
          <a:p>
            <a:r>
              <a:rPr lang="en-US" dirty="0"/>
              <a:t>Why should I care?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5B1C0-18B7-4A24-B1DC-F9824984D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47A92-7582-4F16-A728-B9B7F6F5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</a:p>
        </p:txBody>
      </p:sp>
    </p:spTree>
    <p:extLst>
      <p:ext uri="{BB962C8B-B14F-4D97-AF65-F5344CB8AC3E}">
        <p14:creationId xmlns:p14="http://schemas.microsoft.com/office/powerpoint/2010/main" val="220584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918AA-8D9E-4343-9653-D246027F88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PowerShell 4.0 – 2013</a:t>
            </a:r>
          </a:p>
          <a:p>
            <a:pPr lvl="1"/>
            <a:r>
              <a:rPr lang="en-US" sz="1600" dirty="0"/>
              <a:t>Desired State Configuration</a:t>
            </a:r>
          </a:p>
          <a:p>
            <a:pPr lvl="1"/>
            <a:r>
              <a:rPr lang="en-US" sz="1600" dirty="0" err="1"/>
              <a:t>RemoteSigned</a:t>
            </a:r>
            <a:r>
              <a:rPr lang="en-US" sz="1600" dirty="0"/>
              <a:t> default</a:t>
            </a:r>
          </a:p>
          <a:p>
            <a:r>
              <a:rPr lang="en-US" dirty="0"/>
              <a:t>PowerShell 5.0 – 2016</a:t>
            </a:r>
          </a:p>
          <a:p>
            <a:pPr lvl="1"/>
            <a:r>
              <a:rPr lang="en-US" sz="1600" dirty="0"/>
              <a:t>DSC Partials</a:t>
            </a:r>
          </a:p>
          <a:p>
            <a:pPr lvl="1"/>
            <a:r>
              <a:rPr lang="en-US" sz="1600" dirty="0"/>
              <a:t>Enhanced Debugging</a:t>
            </a:r>
          </a:p>
          <a:p>
            <a:pPr lvl="1"/>
            <a:r>
              <a:rPr lang="en-US" sz="1600" dirty="0"/>
              <a:t>PowerShell Classes</a:t>
            </a:r>
          </a:p>
          <a:p>
            <a:r>
              <a:rPr lang="en-US" dirty="0"/>
              <a:t>PowerShell 5.1 – 2017</a:t>
            </a:r>
          </a:p>
          <a:p>
            <a:pPr lvl="1"/>
            <a:r>
              <a:rPr lang="en-US" sz="1600" dirty="0"/>
              <a:t>Divergence of ‘Desktop’ and ‘Core’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PowerShell 1.0 – 2006</a:t>
            </a:r>
          </a:p>
          <a:p>
            <a:pPr lvl="1"/>
            <a:r>
              <a:rPr lang="en-US" sz="1600" dirty="0"/>
              <a:t>Windows XP SP2, Windows Server 2003 SP1 and Windows Vista. It is an optional component of Windows Server 2008.</a:t>
            </a:r>
          </a:p>
          <a:p>
            <a:r>
              <a:rPr lang="en-US" dirty="0"/>
              <a:t>PowerShell 2.0 – 2009</a:t>
            </a:r>
          </a:p>
          <a:p>
            <a:pPr lvl="1"/>
            <a:r>
              <a:rPr lang="en-US" sz="1600" dirty="0"/>
              <a:t>PowerShell Remoting</a:t>
            </a:r>
          </a:p>
          <a:p>
            <a:pPr lvl="1"/>
            <a:r>
              <a:rPr lang="en-US" sz="1600" dirty="0"/>
              <a:t>Advanced Functions</a:t>
            </a:r>
          </a:p>
          <a:p>
            <a:pPr lvl="1"/>
            <a:r>
              <a:rPr lang="en-US" sz="1600" dirty="0"/>
              <a:t>Modules</a:t>
            </a:r>
          </a:p>
          <a:p>
            <a:r>
              <a:rPr lang="en-US" dirty="0"/>
              <a:t>PowerShell 3.0 – 2012</a:t>
            </a:r>
          </a:p>
          <a:p>
            <a:pPr lvl="1"/>
            <a:r>
              <a:rPr lang="en-US" sz="1600" dirty="0"/>
              <a:t>Delegation</a:t>
            </a:r>
          </a:p>
          <a:p>
            <a:pPr lvl="1"/>
            <a:r>
              <a:rPr lang="en-US" sz="1600" dirty="0"/>
              <a:t>Scheduled Jobs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PowerShell</a:t>
            </a:r>
          </a:p>
        </p:txBody>
      </p:sp>
    </p:spTree>
    <p:extLst>
      <p:ext uri="{BB962C8B-B14F-4D97-AF65-F5344CB8AC3E}">
        <p14:creationId xmlns:p14="http://schemas.microsoft.com/office/powerpoint/2010/main" val="12393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Windows CLI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82714D-63FA-4709-9E55-CA9923E9B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742834"/>
              </p:ext>
            </p:extLst>
          </p:nvPr>
        </p:nvGraphicFramePr>
        <p:xfrm>
          <a:off x="2031471" y="9144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F7D087-FD53-4B93-9554-4FCDFCB8DF2F}"/>
              </a:ext>
            </a:extLst>
          </p:cNvPr>
          <p:cNvSpPr txBox="1"/>
          <p:nvPr/>
        </p:nvSpPr>
        <p:spPr>
          <a:xfrm>
            <a:off x="2031471" y="4156428"/>
            <a:ext cx="1962397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16-bit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MS-DOS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9x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8BACA-B324-47F2-8202-63DDBD2A2405}"/>
              </a:ext>
            </a:extLst>
          </p:cNvPr>
          <p:cNvSpPr txBox="1"/>
          <p:nvPr/>
        </p:nvSpPr>
        <p:spPr>
          <a:xfrm>
            <a:off x="3993868" y="2022828"/>
            <a:ext cx="1962397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32-bit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NT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OS/2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2B13B-C880-4BE1-95B2-539C5FCAB7D1}"/>
              </a:ext>
            </a:extLst>
          </p:cNvPr>
          <p:cNvSpPr txBox="1"/>
          <p:nvPr/>
        </p:nvSpPr>
        <p:spPr>
          <a:xfrm>
            <a:off x="5956265" y="4177242"/>
            <a:ext cx="390683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32-bit/64-bit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7+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 Server 2008 R2+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09D7C-8685-4136-A547-FAAE288A2639}"/>
              </a:ext>
            </a:extLst>
          </p:cNvPr>
          <p:cNvSpPr txBox="1"/>
          <p:nvPr/>
        </p:nvSpPr>
        <p:spPr>
          <a:xfrm>
            <a:off x="7770812" y="1797775"/>
            <a:ext cx="151836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64-bit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Windows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macOS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64399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object-orientated</a:t>
            </a:r>
          </a:p>
          <a:p>
            <a:r>
              <a:rPr lang="en-US" dirty="0"/>
              <a:t>Results are returned as objects</a:t>
            </a:r>
          </a:p>
          <a:p>
            <a:r>
              <a:rPr lang="en-US" dirty="0"/>
              <a:t>Objects in the </a:t>
            </a:r>
            <a:r>
              <a:rPr lang="en-US" dirty="0" err="1"/>
              <a:t>pipleline</a:t>
            </a:r>
            <a:r>
              <a:rPr lang="en-US" dirty="0"/>
              <a:t> can be manipulated, considerably easier than traditional text-only shells</a:t>
            </a:r>
          </a:p>
          <a:p>
            <a:r>
              <a:rPr lang="en-US" dirty="0"/>
              <a:t>Variables stored in memory contain the entire object, not just the text-based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Power</a:t>
            </a:r>
          </a:p>
        </p:txBody>
      </p:sp>
    </p:spTree>
    <p:extLst>
      <p:ext uri="{BB962C8B-B14F-4D97-AF65-F5344CB8AC3E}">
        <p14:creationId xmlns:p14="http://schemas.microsoft.com/office/powerpoint/2010/main" val="6536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object-orientated</a:t>
            </a:r>
          </a:p>
          <a:p>
            <a:r>
              <a:rPr lang="en-US" dirty="0"/>
              <a:t>Results are returned as objects</a:t>
            </a:r>
          </a:p>
          <a:p>
            <a:r>
              <a:rPr lang="en-US" dirty="0"/>
              <a:t>Objects in the </a:t>
            </a:r>
            <a:r>
              <a:rPr lang="en-US" dirty="0" err="1"/>
              <a:t>pipleline</a:t>
            </a:r>
            <a:r>
              <a:rPr lang="en-US" dirty="0"/>
              <a:t> can be manipulated, considerably easier than traditional text-only shells</a:t>
            </a:r>
          </a:p>
          <a:p>
            <a:r>
              <a:rPr lang="en-US" dirty="0"/>
              <a:t>Variables stored in memory contain the entire object, not just the text-based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Power</a:t>
            </a:r>
          </a:p>
        </p:txBody>
      </p:sp>
    </p:spTree>
    <p:extLst>
      <p:ext uri="{BB962C8B-B14F-4D97-AF65-F5344CB8AC3E}">
        <p14:creationId xmlns:p14="http://schemas.microsoft.com/office/powerpoint/2010/main" val="31381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EE66-BB12-45F6-86D7-C743A095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Err, what's a new laptop got to do with anything Ryan?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12B19214-DBE7-4F51-9F48-0FED9F4324C8}"/>
              </a:ext>
            </a:extLst>
          </p:cNvPr>
          <p:cNvSpPr/>
          <p:nvPr/>
        </p:nvSpPr>
        <p:spPr>
          <a:xfrm>
            <a:off x="2669230" y="2895600"/>
            <a:ext cx="2399522" cy="381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Look at </a:t>
            </a:r>
            <a:r>
              <a:rPr lang="en-US" sz="1400" dirty="0" err="1"/>
              <a:t>Shiney</a:t>
            </a:r>
            <a:r>
              <a:rPr lang="en-US" sz="1400" dirty="0"/>
              <a:t> New Laptop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2C45CBF3-3B25-41FB-A7BC-6EA35293EB8D}"/>
              </a:ext>
            </a:extLst>
          </p:cNvPr>
          <p:cNvSpPr/>
          <p:nvPr/>
        </p:nvSpPr>
        <p:spPr>
          <a:xfrm>
            <a:off x="6821352" y="2895600"/>
            <a:ext cx="23622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 with </a:t>
            </a:r>
            <a:r>
              <a:rPr lang="en-US" sz="1400" dirty="0" err="1"/>
              <a:t>Shiney</a:t>
            </a:r>
            <a:r>
              <a:rPr lang="en-US" sz="1400" dirty="0"/>
              <a:t> New Laptop</a:t>
            </a: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1162C5FB-43B2-4698-A068-2E684126ECFB}"/>
              </a:ext>
            </a:extLst>
          </p:cNvPr>
          <p:cNvSpPr/>
          <p:nvPr/>
        </p:nvSpPr>
        <p:spPr>
          <a:xfrm>
            <a:off x="2096952" y="3429000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Vibranium</a:t>
            </a:r>
            <a:endParaRPr lang="en-US" sz="1400" dirty="0"/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EFCB3345-C96B-4926-B5DA-F1875E431E70}"/>
              </a:ext>
            </a:extLst>
          </p:cNvPr>
          <p:cNvSpPr/>
          <p:nvPr/>
        </p:nvSpPr>
        <p:spPr>
          <a:xfrm>
            <a:off x="2096952" y="3983236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Unibody</a:t>
            </a:r>
            <a:endParaRPr lang="en-US" sz="1400" dirty="0"/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62244E0A-CE46-4A90-8ABF-C5004DCBD5DA}"/>
              </a:ext>
            </a:extLst>
          </p:cNvPr>
          <p:cNvSpPr/>
          <p:nvPr/>
        </p:nvSpPr>
        <p:spPr>
          <a:xfrm>
            <a:off x="2096952" y="4537472"/>
            <a:ext cx="163907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Glare-Free Display</a:t>
            </a:r>
          </a:p>
        </p:txBody>
      </p:sp>
      <p:sp>
        <p:nvSpPr>
          <p:cNvPr id="10" name="Rounded Rectangle 16">
            <a:extLst>
              <a:ext uri="{FF2B5EF4-FFF2-40B4-BE49-F238E27FC236}">
                <a16:creationId xmlns:a16="http://schemas.microsoft.com/office/drawing/2014/main" id="{DADF6DD8-B79B-48A6-9705-381083FD6A3C}"/>
              </a:ext>
            </a:extLst>
          </p:cNvPr>
          <p:cNvSpPr/>
          <p:nvPr/>
        </p:nvSpPr>
        <p:spPr>
          <a:xfrm>
            <a:off x="3964630" y="3429000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20TB SSD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28A404CD-9B21-4382-B4E0-B9BE00BAD214}"/>
              </a:ext>
            </a:extLst>
          </p:cNvPr>
          <p:cNvSpPr/>
          <p:nvPr/>
        </p:nvSpPr>
        <p:spPr>
          <a:xfrm>
            <a:off x="3964630" y="3986577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Ultra </a:t>
            </a:r>
            <a:r>
              <a:rPr lang="en-US" sz="1400" dirty="0" err="1"/>
              <a:t>Ultra</a:t>
            </a:r>
            <a:r>
              <a:rPr lang="en-US" sz="1400" dirty="0"/>
              <a:t> 12K Display</a:t>
            </a: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422D839E-2522-4381-A256-9CA688B8F1E6}"/>
              </a:ext>
            </a:extLst>
          </p:cNvPr>
          <p:cNvSpPr/>
          <p:nvPr/>
        </p:nvSpPr>
        <p:spPr>
          <a:xfrm>
            <a:off x="3964630" y="4537472"/>
            <a:ext cx="1637522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OctaXeon</a:t>
            </a:r>
            <a:r>
              <a:rPr lang="en-US" sz="1400" dirty="0"/>
              <a:t> Processor</a:t>
            </a:r>
          </a:p>
        </p:txBody>
      </p:sp>
      <p:sp>
        <p:nvSpPr>
          <p:cNvPr id="13" name="Rounded Rectangle 19">
            <a:extLst>
              <a:ext uri="{FF2B5EF4-FFF2-40B4-BE49-F238E27FC236}">
                <a16:creationId xmlns:a16="http://schemas.microsoft.com/office/drawing/2014/main" id="{42B06B91-987C-44C3-BD14-8DF39763BFDA}"/>
              </a:ext>
            </a:extLst>
          </p:cNvPr>
          <p:cNvSpPr/>
          <p:nvPr/>
        </p:nvSpPr>
        <p:spPr>
          <a:xfrm>
            <a:off x="6250629" y="3423946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PowerOn</a:t>
            </a:r>
            <a:endParaRPr lang="en-US" sz="1400" dirty="0"/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E6AEA7CE-C4CE-49C2-9BAB-132DE35ADA69}"/>
              </a:ext>
            </a:extLst>
          </p:cNvPr>
          <p:cNvSpPr/>
          <p:nvPr/>
        </p:nvSpPr>
        <p:spPr>
          <a:xfrm>
            <a:off x="6255295" y="3983236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PowerOff</a:t>
            </a:r>
            <a:endParaRPr lang="en-US" sz="1400" dirty="0"/>
          </a:p>
        </p:txBody>
      </p:sp>
      <p:sp>
        <p:nvSpPr>
          <p:cNvPr id="15" name="Rounded Rectangle 21">
            <a:extLst>
              <a:ext uri="{FF2B5EF4-FFF2-40B4-BE49-F238E27FC236}">
                <a16:creationId xmlns:a16="http://schemas.microsoft.com/office/drawing/2014/main" id="{D25E85CE-9BB2-4B5A-A3A9-6E48CD64F7AA}"/>
              </a:ext>
            </a:extLst>
          </p:cNvPr>
          <p:cNvSpPr/>
          <p:nvPr/>
        </p:nvSpPr>
        <p:spPr>
          <a:xfrm>
            <a:off x="6250630" y="4537472"/>
            <a:ext cx="1637522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 Display</a:t>
            </a:r>
          </a:p>
        </p:txBody>
      </p:sp>
      <p:sp>
        <p:nvSpPr>
          <p:cNvPr id="16" name="Rounded Rectangle 22">
            <a:extLst>
              <a:ext uri="{FF2B5EF4-FFF2-40B4-BE49-F238E27FC236}">
                <a16:creationId xmlns:a16="http://schemas.microsoft.com/office/drawing/2014/main" id="{EDF7165F-4D1A-49B0-A87A-901203E82382}"/>
              </a:ext>
            </a:extLst>
          </p:cNvPr>
          <p:cNvSpPr/>
          <p:nvPr/>
        </p:nvSpPr>
        <p:spPr>
          <a:xfrm>
            <a:off x="8116751" y="3423946"/>
            <a:ext cx="1635966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Hibernate</a:t>
            </a:r>
          </a:p>
        </p:txBody>
      </p:sp>
      <p:sp>
        <p:nvSpPr>
          <p:cNvPr id="17" name="Rounded Rectangle 23">
            <a:extLst>
              <a:ext uri="{FF2B5EF4-FFF2-40B4-BE49-F238E27FC236}">
                <a16:creationId xmlns:a16="http://schemas.microsoft.com/office/drawing/2014/main" id="{F6578BB3-349D-4289-A3BE-7D07DE92B6DC}"/>
              </a:ext>
            </a:extLst>
          </p:cNvPr>
          <p:cNvSpPr/>
          <p:nvPr/>
        </p:nvSpPr>
        <p:spPr>
          <a:xfrm>
            <a:off x="8116751" y="3985374"/>
            <a:ext cx="1635966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Windows</a:t>
            </a: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D05B87B0-9C2B-4F22-BDE0-2F34FC0D766F}"/>
              </a:ext>
            </a:extLst>
          </p:cNvPr>
          <p:cNvSpPr/>
          <p:nvPr/>
        </p:nvSpPr>
        <p:spPr>
          <a:xfrm>
            <a:off x="8116750" y="4537472"/>
            <a:ext cx="1635967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Turn Off Display</a:t>
            </a:r>
          </a:p>
        </p:txBody>
      </p:sp>
    </p:spTree>
    <p:extLst>
      <p:ext uri="{BB962C8B-B14F-4D97-AF65-F5344CB8AC3E}">
        <p14:creationId xmlns:p14="http://schemas.microsoft.com/office/powerpoint/2010/main" val="419662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427</Words>
  <Application>Microsoft Office PowerPoint</Application>
  <PresentationFormat>Custom</PresentationFormat>
  <Paragraphs>113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Student presentation</vt:lpstr>
      <vt:lpstr>PowerShell: 101</vt:lpstr>
      <vt:lpstr>About Ryan</vt:lpstr>
      <vt:lpstr>Agenda</vt:lpstr>
      <vt:lpstr>What is PowerShell?</vt:lpstr>
      <vt:lpstr>History of PowerShell</vt:lpstr>
      <vt:lpstr>Evolution of the Windows CLI</vt:lpstr>
      <vt:lpstr>Object Oriented Power</vt:lpstr>
      <vt:lpstr>Object Oriented Power</vt:lpstr>
      <vt:lpstr>Object? Like a new Laptop?</vt:lpstr>
      <vt:lpstr>Object? Like a new Laptop?</vt:lpstr>
      <vt:lpstr>What can PowerShell do?</vt:lpstr>
      <vt:lpstr>What can PowerShell do?</vt:lpstr>
      <vt:lpstr>[DEMO] PowerShell Walkthrough</vt:lpstr>
      <vt:lpstr>Why should I care?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2018-03-19T02:09:19Z</dcterms:created>
  <dcterms:modified xsi:type="dcterms:W3CDTF">2018-03-20T02:13:39Z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