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65" r:id="rId3"/>
    <p:sldId id="274" r:id="rId4"/>
    <p:sldId id="257" r:id="rId5"/>
    <p:sldId id="260" r:id="rId6"/>
    <p:sldId id="261" r:id="rId7"/>
    <p:sldId id="262" r:id="rId8"/>
    <p:sldId id="27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0646" autoAdjust="0"/>
  </p:normalViewPr>
  <p:slideViewPr>
    <p:cSldViewPr snapToGrid="0">
      <p:cViewPr>
        <p:scale>
          <a:sx n="100" d="100"/>
          <a:sy n="100" d="100"/>
        </p:scale>
        <p:origin x="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9390-92F2-488B-9B5F-967F98369E68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67F9-8C00-4819-98A1-B9F9B0A27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的值增大，表示正則化強度減小，模型將更傾向於擬合訓練資料，增加模型的複雜度。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的值減小，表示正則化強度增加，可以減少模型的複雜度，有助於防止過擬合，使模型對未見過的資料具有更好的泛化能力。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67F9-8C00-4819-98A1-B9F9B0A271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多項式貝氏分類器 </a:t>
            </a:r>
            <a:r>
              <a:rPr lang="en-US" altLang="zh-TW" dirty="0" err="1"/>
              <a:t>MultinomialNB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0.294367</a:t>
            </a:r>
          </a:p>
          <a:p>
            <a:r>
              <a:rPr lang="en-US" altLang="zh-TW" dirty="0">
                <a:effectLst/>
              </a:rPr>
              <a:t>Best parameters: {'alpha': 2154.4346900318824}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effectLst/>
              </a:rPr>
              <a:t>Best cross-validation score: 0.29798424467099166 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平均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0.29798424467099166 </a:t>
            </a:r>
          </a:p>
          <a:p>
            <a:r>
              <a:rPr lang="zh-TW" altLang="en-US" dirty="0">
                <a:effectLst/>
              </a:rPr>
              <a:t>訓練和測試分數的差異百分比</a:t>
            </a:r>
            <a:r>
              <a:rPr lang="en-US" altLang="zh-TW" dirty="0">
                <a:effectLst/>
              </a:rPr>
              <a:t>0.06% </a:t>
            </a:r>
          </a:p>
          <a:p>
            <a:r>
              <a:rPr lang="zh-TW" altLang="en-US" dirty="0">
                <a:effectLst/>
              </a:rPr>
              <a:t>利用最佳參數來做</a:t>
            </a:r>
          </a:p>
          <a:p>
            <a:pPr marL="36900" indent="0">
              <a:buNone/>
            </a:pPr>
            <a:r>
              <a:rPr lang="zh-TW" altLang="en-US" dirty="0">
                <a:effectLst/>
              </a:rPr>
              <a:t/>
            </a:r>
            <a:br>
              <a:rPr lang="zh-TW" altLang="en-US" dirty="0">
                <a:effectLst/>
              </a:rPr>
            </a:br>
            <a:r>
              <a:rPr lang="zh-TW" altLang="en-US" dirty="0">
                <a:effectLst/>
              </a:rPr>
              <a:t/>
            </a:r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454" y="1333215"/>
            <a:ext cx="4389536" cy="3519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454" y="3657070"/>
            <a:ext cx="3526961" cy="22865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76" y="3245358"/>
            <a:ext cx="5467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5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859988" cy="4058751"/>
          </a:xfrm>
        </p:spPr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0.33317149297728454 </a:t>
            </a:r>
          </a:p>
          <a:p>
            <a:r>
              <a:rPr lang="zh-TW" altLang="en-US" dirty="0" smtClean="0">
                <a:effectLst/>
              </a:rPr>
              <a:t>參數調整</a:t>
            </a:r>
            <a:r>
              <a:rPr lang="en-US" altLang="zh-TW" dirty="0">
                <a:effectLst/>
              </a:rPr>
              <a:t>(Parameter Tuning)</a:t>
            </a:r>
          </a:p>
          <a:p>
            <a:r>
              <a:rPr lang="zh-TW" altLang="en-US" dirty="0">
                <a:effectLst/>
              </a:rPr>
              <a:t>找到的最佳參數</a:t>
            </a:r>
            <a:r>
              <a:rPr lang="en-US" altLang="zh-TW" dirty="0">
                <a:effectLst/>
              </a:rPr>
              <a:t>: {'</a:t>
            </a:r>
            <a:r>
              <a:rPr lang="en-US" altLang="zh-TW" dirty="0" err="1">
                <a:effectLst/>
              </a:rPr>
              <a:t>colsample_bytree</a:t>
            </a:r>
            <a:r>
              <a:rPr lang="en-US" altLang="zh-TW" dirty="0">
                <a:effectLst/>
              </a:rPr>
              <a:t>': 1, '</a:t>
            </a:r>
            <a:r>
              <a:rPr lang="en-US" altLang="zh-TW" dirty="0" err="1">
                <a:effectLst/>
              </a:rPr>
              <a:t>learning_rate</a:t>
            </a:r>
            <a:r>
              <a:rPr lang="en-US" altLang="zh-TW" dirty="0">
                <a:effectLst/>
              </a:rPr>
              <a:t>': 0.01, '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': 4, '</a:t>
            </a:r>
            <a:r>
              <a:rPr lang="en-US" altLang="zh-TW" dirty="0" err="1">
                <a:effectLst/>
              </a:rPr>
              <a:t>n_estimators</a:t>
            </a:r>
            <a:r>
              <a:rPr lang="en-US" altLang="zh-TW" dirty="0">
                <a:effectLst/>
              </a:rPr>
              <a:t>': 200, 'objective': '</a:t>
            </a:r>
            <a:r>
              <a:rPr lang="en-US" altLang="zh-TW" dirty="0" err="1">
                <a:effectLst/>
              </a:rPr>
              <a:t>multi:softmax</a:t>
            </a:r>
            <a:r>
              <a:rPr lang="en-US" altLang="zh-TW" dirty="0">
                <a:effectLst/>
              </a:rPr>
              <a:t>', 'subsample': 0.8}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>
              <a:effectLst/>
            </a:endParaRPr>
          </a:p>
          <a:p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最佳模型準確率</a:t>
            </a:r>
            <a:r>
              <a:rPr lang="en-US" altLang="zh-TW" dirty="0">
                <a:effectLst/>
              </a:rPr>
              <a:t>: 0.5298664792691496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effectLst/>
              </a:rPr>
              <a:t/>
            </a:r>
            <a:br>
              <a:rPr lang="en-US" altLang="zh-TW" dirty="0">
                <a:effectLst/>
              </a:rPr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076716"/>
            <a:ext cx="7448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836293"/>
              </p:ext>
            </p:extLst>
          </p:nvPr>
        </p:nvGraphicFramePr>
        <p:xfrm>
          <a:off x="1643351" y="1906062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0.305537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0.192518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0.094009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0.044751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0.03933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0.030636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0.027679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0.021787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0.010528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0.009891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0.008375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5" y="1906062"/>
            <a:ext cx="94297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2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5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預測值轉換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3886805" cy="4058751"/>
          </a:xfrm>
        </p:spPr>
        <p:txBody>
          <a:bodyPr/>
          <a:lstStyle/>
          <a:p>
            <a:r>
              <a:rPr lang="zh-TW" altLang="en-US" dirty="0" smtClean="0"/>
              <a:t>將預測欄位根據數據量等分成五等距，數量如表，每級距數量為</a:t>
            </a:r>
            <a:r>
              <a:rPr lang="en-US" altLang="zh-TW" dirty="0" smtClean="0"/>
              <a:t>948~949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4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8533"/>
              </p:ext>
            </p:extLst>
          </p:nvPr>
        </p:nvGraphicFramePr>
        <p:xfrm>
          <a:off x="1206500" y="3718559"/>
          <a:ext cx="3594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15087395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64797562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1451278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254520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數量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7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3.25476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98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3.295444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85.3288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6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85.48633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313.4337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5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313.6411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5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Category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861.6216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14379.52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108817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67" y="1732449"/>
            <a:ext cx="5750453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熱力圖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80049"/>
            <a:ext cx="5445253" cy="5137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20" name="群組 19"/>
          <p:cNvGrpSpPr/>
          <p:nvPr/>
        </p:nvGrpSpPr>
        <p:grpSpPr>
          <a:xfrm>
            <a:off x="6434855" y="1580049"/>
            <a:ext cx="2082611" cy="2500884"/>
            <a:chOff x="6852286" y="1580048"/>
            <a:chExt cx="924450" cy="1154686"/>
          </a:xfrm>
        </p:grpSpPr>
        <p:pic>
          <p:nvPicPr>
            <p:cNvPr id="6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5" b="77523"/>
            <a:stretch/>
          </p:blipFill>
          <p:spPr>
            <a:xfrm>
              <a:off x="6852286" y="1580048"/>
              <a:ext cx="643890" cy="1154685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9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81" r="11012" b="77523"/>
            <a:stretch/>
          </p:blipFill>
          <p:spPr>
            <a:xfrm>
              <a:off x="7520487" y="1580048"/>
              <a:ext cx="256249" cy="115468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17" name="群組 16"/>
          <p:cNvGrpSpPr/>
          <p:nvPr/>
        </p:nvGrpSpPr>
        <p:grpSpPr>
          <a:xfrm>
            <a:off x="8644467" y="1580049"/>
            <a:ext cx="2082800" cy="2493411"/>
            <a:chOff x="9611979" y="3835400"/>
            <a:chExt cx="873278" cy="1134533"/>
          </a:xfrm>
        </p:grpSpPr>
        <p:pic>
          <p:nvPicPr>
            <p:cNvPr id="12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03" r="88175" b="34012"/>
            <a:stretch/>
          </p:blipFill>
          <p:spPr>
            <a:xfrm>
              <a:off x="9611979" y="3835400"/>
              <a:ext cx="643890" cy="1134533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3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42" t="43903" r="10694" b="34176"/>
            <a:stretch/>
          </p:blipFill>
          <p:spPr>
            <a:xfrm>
              <a:off x="10231257" y="3835400"/>
              <a:ext cx="254000" cy="112606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23" name="群組 22"/>
          <p:cNvGrpSpPr/>
          <p:nvPr/>
        </p:nvGrpSpPr>
        <p:grpSpPr>
          <a:xfrm>
            <a:off x="8644467" y="4207254"/>
            <a:ext cx="2082800" cy="2509870"/>
            <a:chOff x="8808027" y="4233330"/>
            <a:chExt cx="1919240" cy="2048937"/>
          </a:xfrm>
        </p:grpSpPr>
        <p:pic>
          <p:nvPicPr>
            <p:cNvPr id="14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59" r="88175" b="6156"/>
            <a:stretch/>
          </p:blipFill>
          <p:spPr>
            <a:xfrm>
              <a:off x="8808027" y="4291535"/>
              <a:ext cx="1323263" cy="1990732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5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3" t="64835" r="10471" b="6516"/>
            <a:stretch/>
          </p:blipFill>
          <p:spPr>
            <a:xfrm>
              <a:off x="10131290" y="4233330"/>
              <a:ext cx="595977" cy="2023537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grpSp>
        <p:nvGrpSpPr>
          <p:cNvPr id="19" name="群組 18"/>
          <p:cNvGrpSpPr/>
          <p:nvPr/>
        </p:nvGrpSpPr>
        <p:grpSpPr>
          <a:xfrm>
            <a:off x="6434855" y="4233330"/>
            <a:ext cx="2082611" cy="2483793"/>
            <a:chOff x="8219314" y="2734733"/>
            <a:chExt cx="882365" cy="1159934"/>
          </a:xfrm>
        </p:grpSpPr>
        <p:pic>
          <p:nvPicPr>
            <p:cNvPr id="10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77" r="88175" b="54943"/>
            <a:stretch/>
          </p:blipFill>
          <p:spPr>
            <a:xfrm>
              <a:off x="8219314" y="2734733"/>
              <a:ext cx="643890" cy="11599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  <p:pic>
          <p:nvPicPr>
            <p:cNvPr id="11" name="內容版面配置區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7" t="22477" r="11084" b="54943"/>
            <a:stretch/>
          </p:blipFill>
          <p:spPr>
            <a:xfrm>
              <a:off x="8856145" y="2734733"/>
              <a:ext cx="245534" cy="115993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</p:pic>
      </p:grpSp>
      <p:sp>
        <p:nvSpPr>
          <p:cNvPr id="21" name="矩形 20"/>
          <p:cNvSpPr/>
          <p:nvPr/>
        </p:nvSpPr>
        <p:spPr>
          <a:xfrm>
            <a:off x="4829318" y="1580047"/>
            <a:ext cx="386150" cy="48546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364167" y="1469981"/>
            <a:ext cx="4363099" cy="52471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9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LogisticRegression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4" y="1732449"/>
            <a:ext cx="4248755" cy="405875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交叉驗證結果，平均準確率</a:t>
            </a:r>
            <a:r>
              <a:rPr lang="en-US" altLang="zh-TW" dirty="0">
                <a:effectLst/>
              </a:rPr>
              <a:t>: 0.39</a:t>
            </a:r>
            <a:endParaRPr lang="en-US" altLang="zh-TW" dirty="0" smtClean="0">
              <a:effectLst/>
            </a:endParaRPr>
          </a:p>
          <a:p>
            <a:r>
              <a:rPr lang="zh-TW" altLang="en-US" dirty="0">
                <a:effectLst/>
              </a:rPr>
              <a:t>超參數調整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Hyperparameter</a:t>
            </a:r>
            <a:r>
              <a:rPr lang="en-US" altLang="zh-TW" dirty="0">
                <a:effectLst/>
              </a:rPr>
              <a:t> tuning)</a:t>
            </a:r>
          </a:p>
          <a:p>
            <a:pPr lvl="1"/>
            <a:r>
              <a:rPr lang="zh-TW" altLang="en-US" dirty="0" smtClean="0">
                <a:effectLst/>
              </a:rPr>
              <a:t>超參數調整如表</a:t>
            </a:r>
            <a:endParaRPr lang="en-US" altLang="zh-TW" dirty="0" smtClean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最佳參數為：</a:t>
            </a:r>
            <a:endParaRPr lang="en-US" altLang="zh-TW" dirty="0">
              <a:effectLst/>
            </a:endParaRPr>
          </a:p>
          <a:p>
            <a:pPr lvl="2"/>
            <a:r>
              <a:rPr lang="en-US" altLang="zh-TW" dirty="0">
                <a:effectLst/>
              </a:rPr>
              <a:t>C: </a:t>
            </a:r>
            <a:r>
              <a:rPr lang="en-US" altLang="zh-TW" dirty="0" smtClean="0">
                <a:effectLst/>
              </a:rPr>
              <a:t>278.25</a:t>
            </a:r>
          </a:p>
          <a:p>
            <a:pPr lvl="2"/>
            <a:r>
              <a:rPr lang="en-US" altLang="zh-TW" dirty="0" smtClean="0">
                <a:effectLst/>
              </a:rPr>
              <a:t>penalty: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L1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 smtClean="0">
                <a:effectLst/>
              </a:rPr>
              <a:t>預測準確率</a:t>
            </a:r>
            <a:r>
              <a:rPr lang="en-US" altLang="zh-TW" dirty="0">
                <a:effectLst/>
              </a:rPr>
              <a:t>: 0.47</a:t>
            </a:r>
            <a:endParaRPr lang="zh-TW" altLang="en-US" dirty="0"/>
          </a:p>
          <a:p>
            <a:r>
              <a:rPr lang="zh-TW" altLang="en-US" dirty="0" smtClean="0">
                <a:effectLst/>
              </a:rPr>
              <a:t>超參數調整</a:t>
            </a:r>
            <a:r>
              <a:rPr lang="zh-TW" altLang="en-US" dirty="0">
                <a:effectLst/>
              </a:rPr>
              <a:t>後模型交叉預測平均準確率</a:t>
            </a:r>
            <a:r>
              <a:rPr lang="en-US" altLang="zh-TW" dirty="0">
                <a:effectLst/>
              </a:rPr>
              <a:t>: 0.45</a:t>
            </a:r>
            <a:endParaRPr lang="en-US" altLang="zh-TW" dirty="0" smtClean="0">
              <a:effectLst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3" y="1676765"/>
            <a:ext cx="4144341" cy="26495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437" y="4326269"/>
            <a:ext cx="2988343" cy="23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LogisticRegression</a:t>
            </a:r>
            <a:r>
              <a:rPr lang="zh-TW" altLang="en-US" b="1" dirty="0" smtClean="0"/>
              <a:t> 變數重要性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813905" cy="40587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由 </a:t>
            </a:r>
            <a:r>
              <a:rPr lang="en-US" altLang="zh-TW" dirty="0" err="1" smtClean="0"/>
              <a:t>LogisticRegression</a:t>
            </a:r>
            <a:r>
              <a:rPr lang="zh-TW" altLang="en-US" dirty="0" smtClean="0"/>
              <a:t> 結果可得出，重要性前的三名為</a:t>
            </a:r>
            <a:endParaRPr lang="en-US" altLang="zh-TW" dirty="0" smtClean="0"/>
          </a:p>
          <a:p>
            <a:pPr lvl="1" fontAlgn="ctr"/>
            <a:r>
              <a:rPr lang="en-US" altLang="zh-TW" dirty="0" err="1" smtClean="0"/>
              <a:t>movie_theater_counts</a:t>
            </a:r>
            <a:r>
              <a:rPr lang="en-US" altLang="zh-TW" dirty="0" err="1" smtClean="0">
                <a:effectLst/>
              </a:rPr>
              <a:t>train_counts</a:t>
            </a:r>
            <a:endParaRPr lang="zh-TW" altLang="zh-TW" sz="3000" dirty="0">
              <a:effectLst/>
            </a:endParaRPr>
          </a:p>
          <a:p>
            <a:pPr lvl="1" fontAlgn="ctr"/>
            <a:r>
              <a:rPr lang="en-US" altLang="zh-TW" dirty="0" err="1">
                <a:effectLst/>
              </a:rPr>
              <a:t>movie_theater_counts</a:t>
            </a:r>
            <a:endParaRPr lang="zh-TW" altLang="zh-TW" sz="3000" dirty="0">
              <a:effectLst/>
            </a:endParaRPr>
          </a:p>
          <a:p>
            <a:pPr lvl="1" fontAlgn="ctr"/>
            <a:r>
              <a:rPr lang="en-US" altLang="zh-TW" dirty="0" err="1" smtClean="0">
                <a:effectLst/>
              </a:rPr>
              <a:t>hospital_counts</a:t>
            </a:r>
            <a:endParaRPr lang="en-US" altLang="zh-TW" dirty="0"/>
          </a:p>
          <a:p>
            <a:r>
              <a:rPr lang="zh-TW" altLang="en-US" dirty="0" smtClean="0"/>
              <a:t>由此可表示，在考慮開店地點合適時需要優先考慮周遭火車站數量、電影院數量、醫院數量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835702"/>
              </p:ext>
            </p:extLst>
          </p:nvPr>
        </p:nvGraphicFramePr>
        <p:xfrm>
          <a:off x="13368473" y="434041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Coefficient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0.743272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0.478435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0.234261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0.119488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0.110515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0.091454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0.012343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-0.000165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-0.004689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-0.017495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-0.032587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-0.052289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-0.08239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-0.110884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-0.470156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-0.680448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-1.43428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-8.091701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01" y="1798190"/>
            <a:ext cx="5770801" cy="32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effectLst/>
              </a:rPr>
              <a:t>RandomForest</a:t>
            </a:r>
            <a:endParaRPr lang="zh-TW" altLang="en-US" b="1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4658330" cy="405875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effectLst/>
              </a:rPr>
              <a:t>交叉驗證</a:t>
            </a:r>
            <a:r>
              <a:rPr lang="zh-TW" altLang="en-US" dirty="0" smtClean="0">
                <a:effectLst/>
              </a:rPr>
              <a:t>結果，平均</a:t>
            </a:r>
            <a:r>
              <a:rPr lang="zh-TW" altLang="en-US" dirty="0">
                <a:effectLst/>
              </a:rPr>
              <a:t>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0.48</a:t>
            </a:r>
          </a:p>
          <a:p>
            <a:r>
              <a:rPr lang="zh-TW" altLang="en-US" dirty="0" smtClean="0">
                <a:effectLst/>
              </a:rPr>
              <a:t>超參數調整</a:t>
            </a:r>
            <a:r>
              <a:rPr lang="en-US" altLang="zh-TW" dirty="0" smtClean="0">
                <a:effectLst/>
              </a:rPr>
              <a:t>(</a:t>
            </a:r>
            <a:r>
              <a:rPr lang="en-US" altLang="zh-TW" dirty="0" err="1" smtClean="0">
                <a:effectLst/>
              </a:rPr>
              <a:t>Hyperparameter</a:t>
            </a:r>
            <a:r>
              <a:rPr lang="en-US" altLang="zh-TW" dirty="0" smtClean="0">
                <a:effectLst/>
              </a:rPr>
              <a:t> tuning)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最佳</a:t>
            </a:r>
            <a:r>
              <a:rPr lang="zh-TW" altLang="en-US" dirty="0" smtClean="0">
                <a:effectLst/>
              </a:rPr>
              <a:t>參數：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err="1" smtClean="0">
                <a:effectLst/>
              </a:rPr>
              <a:t>GridSearchCV</a:t>
            </a:r>
            <a:r>
              <a:rPr lang="en-US" altLang="zh-TW" dirty="0">
                <a:effectLst/>
              </a:rPr>
              <a:t>: {'</a:t>
            </a:r>
            <a:r>
              <a:rPr lang="en-US" altLang="zh-TW" dirty="0" err="1">
                <a:effectLst/>
              </a:rPr>
              <a:t>max_depth</a:t>
            </a:r>
            <a:r>
              <a:rPr lang="en-US" altLang="zh-TW" dirty="0">
                <a:effectLst/>
              </a:rPr>
              <a:t>': 10,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max_features</a:t>
            </a:r>
            <a:r>
              <a:rPr lang="en-US" altLang="zh-TW" dirty="0">
                <a:effectLst/>
              </a:rPr>
              <a:t>': '</a:t>
            </a:r>
            <a:r>
              <a:rPr lang="en-US" altLang="zh-TW" dirty="0" err="1">
                <a:effectLst/>
              </a:rPr>
              <a:t>sqrt</a:t>
            </a:r>
            <a:r>
              <a:rPr lang="en-US" altLang="zh-TW" dirty="0">
                <a:effectLst/>
              </a:rPr>
              <a:t>',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min_samples_leaf</a:t>
            </a:r>
            <a:r>
              <a:rPr lang="en-US" altLang="zh-TW" dirty="0">
                <a:effectLst/>
              </a:rPr>
              <a:t>': 8,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min_samples_split</a:t>
            </a:r>
            <a:r>
              <a:rPr lang="en-US" altLang="zh-TW" dirty="0">
                <a:effectLst/>
              </a:rPr>
              <a:t>': 2, 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smtClean="0">
                <a:effectLst/>
              </a:rPr>
              <a:t>'</a:t>
            </a:r>
            <a:r>
              <a:rPr lang="en-US" altLang="zh-TW" dirty="0" err="1" smtClean="0">
                <a:effectLst/>
              </a:rPr>
              <a:t>n_estimators</a:t>
            </a:r>
            <a:r>
              <a:rPr lang="en-US" altLang="zh-TW" dirty="0">
                <a:effectLst/>
              </a:rPr>
              <a:t>': 400</a:t>
            </a:r>
            <a:r>
              <a:rPr lang="en-US" altLang="zh-TW" dirty="0" smtClean="0">
                <a:effectLst/>
              </a:rPr>
              <a:t>}</a:t>
            </a:r>
          </a:p>
          <a:p>
            <a:r>
              <a:rPr lang="zh-TW" altLang="en-US" dirty="0" smtClean="0">
                <a:effectLst/>
              </a:rPr>
              <a:t>最佳參數的混淆矩陣如右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0.51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72" y="1732449"/>
            <a:ext cx="5183928" cy="4133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3795" y="-218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：您希望測試的決策樹數量。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max_depth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：每棵決策樹的最大深度。如果為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，則表示沒有限制。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min_samples_split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：內部節點分裂所需的最小樣本數。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min_samples_leaf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：葉節點所需的最小樣本數。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max_features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：在尋找最佳分割時要考慮的特徵數量。</a:t>
            </a:r>
            <a:endParaRPr lang="zh-TW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63722"/>
              </p:ext>
            </p:extLst>
          </p:nvPr>
        </p:nvGraphicFramePr>
        <p:xfrm>
          <a:off x="1199214" y="1866874"/>
          <a:ext cx="3285828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466199"/>
                    </a:ext>
                  </a:extLst>
                </a:gridCol>
                <a:gridCol w="2040244">
                  <a:extLst>
                    <a:ext uri="{9D8B030D-6E8A-4147-A177-3AD203B41FA5}">
                      <a16:colId xmlns:a16="http://schemas.microsoft.com/office/drawing/2014/main" val="3117278708"/>
                    </a:ext>
                  </a:extLst>
                </a:gridCol>
                <a:gridCol w="1037304">
                  <a:extLst>
                    <a:ext uri="{9D8B030D-6E8A-4147-A177-3AD203B41FA5}">
                      <a16:colId xmlns:a16="http://schemas.microsoft.com/office/drawing/2014/main" val="1129293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11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0.135583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243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drink_counts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38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weekday_working_hours_average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0.081331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knock_down_price_mean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0.079199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youbike_counts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0.075875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33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bus_counts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0.075747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753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salary_income_median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0.066292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021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park_counts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0.064691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1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sports_facilities_counts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7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people_flow_mean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0.048618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90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school_counts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0.045446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mrt_counts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0.043394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road_area_ratio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0.042576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9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weekend_open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hospital_counts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0.019544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88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movie_theater_counts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0.017272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53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0.016682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7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night_market_counts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0.012795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70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train_counts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0.004966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31691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28" y="1866874"/>
            <a:ext cx="6378551" cy="32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/>
              </a:rPr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5153630" cy="4058751"/>
          </a:xfrm>
        </p:spPr>
        <p:txBody>
          <a:bodyPr/>
          <a:lstStyle/>
          <a:p>
            <a:r>
              <a:rPr lang="zh-TW" altLang="en-US" dirty="0">
                <a:effectLst/>
              </a:rPr>
              <a:t>交叉驗證結果：平均準確率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0.35</a:t>
            </a:r>
          </a:p>
          <a:p>
            <a:endParaRPr lang="en-US" altLang="zh-TW" b="1" dirty="0" smtClean="0">
              <a:effectLst/>
            </a:endParaRPr>
          </a:p>
          <a:p>
            <a:r>
              <a:rPr lang="zh-TW" altLang="en-US" b="1" dirty="0" smtClean="0">
                <a:effectLst/>
              </a:rPr>
              <a:t>超參數調整</a:t>
            </a:r>
            <a:r>
              <a:rPr lang="en-US" altLang="zh-TW" b="1" dirty="0" smtClean="0">
                <a:effectLst/>
              </a:rPr>
              <a:t>(</a:t>
            </a:r>
            <a:r>
              <a:rPr lang="en-US" altLang="zh-TW" b="1" dirty="0" err="1" smtClean="0">
                <a:effectLst/>
              </a:rPr>
              <a:t>Hyperparameter</a:t>
            </a:r>
            <a:r>
              <a:rPr lang="en-US" altLang="zh-TW" b="1" dirty="0" smtClean="0">
                <a:effectLst/>
              </a:rPr>
              <a:t> tuning)</a:t>
            </a:r>
            <a:endParaRPr lang="en-US" altLang="zh-TW" dirty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最佳</a:t>
            </a:r>
            <a:r>
              <a:rPr lang="zh-TW" altLang="en-US" dirty="0">
                <a:effectLst/>
              </a:rPr>
              <a:t>參數 </a:t>
            </a:r>
            <a:r>
              <a:rPr lang="en-US" altLang="zh-TW" dirty="0">
                <a:effectLst/>
              </a:rPr>
              <a:t>(Grid Search CV): {'C': 1, 'gamma': 0.001</a:t>
            </a:r>
            <a:r>
              <a:rPr lang="en-US" altLang="zh-TW" dirty="0" smtClean="0">
                <a:effectLst/>
              </a:rPr>
              <a:t>}</a:t>
            </a:r>
          </a:p>
          <a:p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最佳準確率 </a:t>
            </a:r>
            <a:r>
              <a:rPr lang="en-US" altLang="zh-TW" dirty="0">
                <a:effectLst/>
              </a:rPr>
              <a:t>(Grid Search CV): 0.4154895600501553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3" y="1732449"/>
            <a:ext cx="5329237" cy="34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高斯貝式分類器 </a:t>
            </a:r>
            <a:r>
              <a:rPr lang="en-US" altLang="zh-TW" dirty="0" err="1"/>
              <a:t>GaussianNB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</a:t>
            </a:r>
            <a:r>
              <a:rPr lang="en-US" altLang="zh-TW" dirty="0" smtClean="0">
                <a:effectLst/>
              </a:rPr>
              <a:t>0.44290</a:t>
            </a:r>
          </a:p>
          <a:p>
            <a:r>
              <a:rPr lang="zh-TW" altLang="en-US" dirty="0" smtClean="0"/>
              <a:t>最佳參數：</a:t>
            </a:r>
            <a:r>
              <a:rPr lang="en-US" altLang="zh-TW" dirty="0">
                <a:effectLst/>
              </a:rPr>
              <a:t>'</a:t>
            </a:r>
            <a:r>
              <a:rPr lang="en-US" altLang="zh-TW" dirty="0" err="1">
                <a:effectLst/>
              </a:rPr>
              <a:t>var_smoothing</a:t>
            </a:r>
            <a:r>
              <a:rPr lang="en-US" altLang="zh-TW" dirty="0">
                <a:effectLst/>
              </a:rPr>
              <a:t>': 3.0538555088334124e-12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effectLst/>
              </a:rPr>
              <a:t>平均準確率</a:t>
            </a:r>
            <a:r>
              <a:rPr lang="en-US" altLang="zh-TW" dirty="0">
                <a:effectLst/>
              </a:rPr>
              <a:t>: 0.446824</a:t>
            </a:r>
            <a:endParaRPr lang="en-US" altLang="zh-TW" dirty="0" smtClean="0"/>
          </a:p>
          <a:p>
            <a:r>
              <a:rPr lang="zh-TW" altLang="en-US" dirty="0">
                <a:effectLst/>
              </a:rPr>
              <a:t>訓練和測試分數的差異百分比</a:t>
            </a:r>
            <a:r>
              <a:rPr lang="en-US" altLang="zh-TW" dirty="0">
                <a:effectLst/>
              </a:rPr>
              <a:t>0.89% </a:t>
            </a:r>
          </a:p>
          <a:p>
            <a:r>
              <a:rPr lang="en-US" altLang="zh-TW" dirty="0">
                <a:effectLst/>
              </a:rPr>
              <a:t/>
            </a:r>
            <a:br>
              <a:rPr lang="en-US" altLang="zh-TW" dirty="0">
                <a:effectLst/>
              </a:rPr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03" y="1177056"/>
            <a:ext cx="4829833" cy="31040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65" y="2925320"/>
            <a:ext cx="4305058" cy="3451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1" y="3725755"/>
            <a:ext cx="3725333" cy="29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537</TotalTime>
  <Words>691</Words>
  <Application>Microsoft Office PowerPoint</Application>
  <PresentationFormat>寬螢幕</PresentationFormat>
  <Paragraphs>268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Calibri</vt:lpstr>
      <vt:lpstr>Calisto MT</vt:lpstr>
      <vt:lpstr>Consolas</vt:lpstr>
      <vt:lpstr>Trebuchet MS</vt:lpstr>
      <vt:lpstr>Wingdings 2</vt:lpstr>
      <vt:lpstr>石板</vt:lpstr>
      <vt:lpstr>PowerPoint 簡報</vt:lpstr>
      <vt:lpstr>預測值轉換</vt:lpstr>
      <vt:lpstr>熱力圖</vt:lpstr>
      <vt:lpstr>LogisticRegression</vt:lpstr>
      <vt:lpstr>LogisticRegression 變數重要性</vt:lpstr>
      <vt:lpstr>RandomForest</vt:lpstr>
      <vt:lpstr>PowerPoint 簡報</vt:lpstr>
      <vt:lpstr>SVM</vt:lpstr>
      <vt:lpstr>高斯貝式分類器 GaussianNB</vt:lpstr>
      <vt:lpstr>多項式貝氏分類器 MultinomialNB</vt:lpstr>
      <vt:lpstr>XGBOOST</vt:lpstr>
      <vt:lpstr>XGBOOST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24</cp:revision>
  <dcterms:created xsi:type="dcterms:W3CDTF">2024-03-11T07:00:51Z</dcterms:created>
  <dcterms:modified xsi:type="dcterms:W3CDTF">2024-03-12T07:22:46Z</dcterms:modified>
</cp:coreProperties>
</file>