
<file path=[Content_Types].xml><?xml version="1.0" encoding="utf-8"?>
<Types xmlns="http://schemas.openxmlformats.org/package/2006/content-types">
  <Default Extension="bin" ContentType="application/vnd.openxmlformats-officedocument.oleObject"/>
  <Default Extension="fntdata" ContentType="application/x-fontdata"/>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ppt/tags/tag16.xml" ContentType="application/vnd.openxmlformats-officedocument.presentationml.tags+xml"/>
  <Override PartName="/ppt/notesSlides/notesSlide15.xml" ContentType="application/vnd.openxmlformats-officedocument.presentationml.notesSlide+xml"/>
  <Override PartName="/ppt/tags/tag17.xml" ContentType="application/vnd.openxmlformats-officedocument.presentationml.tags+xml"/>
  <Override PartName="/ppt/notesSlides/notesSlide16.xml" ContentType="application/vnd.openxmlformats-officedocument.presentationml.notesSlide+xml"/>
  <Override PartName="/ppt/tags/tag18.xml" ContentType="application/vnd.openxmlformats-officedocument.presentationml.tags+xml"/>
  <Override PartName="/ppt/notesSlides/notesSlide17.xml" ContentType="application/vnd.openxmlformats-officedocument.presentationml.notesSlide+xml"/>
  <Override PartName="/ppt/tags/tag19.xml" ContentType="application/vnd.openxmlformats-officedocument.presentationml.tags+xml"/>
  <Override PartName="/ppt/notesSlides/notesSlide18.xml" ContentType="application/vnd.openxmlformats-officedocument.presentationml.notesSlide+xml"/>
  <Override PartName="/ppt/tags/tag20.xml" ContentType="application/vnd.openxmlformats-officedocument.presentationml.tags+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4"/>
  </p:sldMasterIdLst>
  <p:notesMasterIdLst>
    <p:notesMasterId r:id="rId24"/>
  </p:notesMasterIdLst>
  <p:sldIdLst>
    <p:sldId id="256" r:id="rId5"/>
    <p:sldId id="257" r:id="rId6"/>
    <p:sldId id="258" r:id="rId7"/>
    <p:sldId id="259" r:id="rId8"/>
    <p:sldId id="260" r:id="rId9"/>
    <p:sldId id="261" r:id="rId10"/>
    <p:sldId id="262" r:id="rId11"/>
    <p:sldId id="263" r:id="rId12"/>
    <p:sldId id="270" r:id="rId13"/>
    <p:sldId id="271" r:id="rId14"/>
    <p:sldId id="272" r:id="rId15"/>
    <p:sldId id="273" r:id="rId16"/>
    <p:sldId id="274" r:id="rId17"/>
    <p:sldId id="264" r:id="rId18"/>
    <p:sldId id="265" r:id="rId19"/>
    <p:sldId id="266" r:id="rId20"/>
    <p:sldId id="267" r:id="rId21"/>
    <p:sldId id="268" r:id="rId22"/>
    <p:sldId id="269" r:id="rId23"/>
  </p:sldIdLst>
  <p:sldSz cx="12192000" cy="6858000"/>
  <p:notesSz cx="6858000" cy="9144000"/>
  <p:embeddedFontLst>
    <p:embeddedFont>
      <p:font typeface="Century Gothic" panose="020B0502020202020204" pitchFamily="34" charset="0"/>
      <p:regular r:id="rId25"/>
      <p:bold r:id="rId26"/>
      <p:italic r:id="rId27"/>
      <p:boldItalic r:id="rId28"/>
    </p:embeddedFont>
  </p:embeddedFontLst>
  <p:custDataLst>
    <p:tags r:id="rId29"/>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0" roundtripDataSignature="AMtx7mhlYlCtF+airiOZksSy3UV5ad0ghg=="/>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yan" initials="R" lastIdx="1" clrIdx="0">
    <p:extLst>
      <p:ext uri="{19B8F6BF-5375-455C-9EA6-DF929625EA0E}">
        <p15:presenceInfo xmlns:p15="http://schemas.microsoft.com/office/powerpoint/2012/main" userId="9914bf2915a9889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02198C4-3087-4945-87E3-76CBB3509B7E}">
  <a:tblStyle styleId="{802198C4-3087-4945-87E3-76CBB3509B7E}"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54704" autoAdjust="0"/>
  </p:normalViewPr>
  <p:slideViewPr>
    <p:cSldViewPr snapToGrid="0">
      <p:cViewPr varScale="1">
        <p:scale>
          <a:sx n="63" d="100"/>
          <a:sy n="63" d="100"/>
        </p:scale>
        <p:origin x="1512"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2.fntdata"/><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1.fntdata"/><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gs" Target="tags/tag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font" Target="fonts/font4.fnt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font" Target="fonts/font3.fntdata"/><Relationship Id="rId30" Type="http://customschemas.google.com/relationships/presentationmetadata" Target="metadata"/><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indent="0">
              <a:lnSpc>
                <a:spcPct val="107000"/>
              </a:lnSpc>
              <a:spcBef>
                <a:spcPts val="0"/>
              </a:spcBef>
              <a:spcAft>
                <a:spcPts val="800"/>
              </a:spcAft>
              <a:buNone/>
            </a:pPr>
            <a:r>
              <a:rPr lang="en-US" dirty="0"/>
              <a:t>INTRODUCTION</a:t>
            </a:r>
          </a:p>
          <a:p>
            <a:pPr marL="0" marR="0" indent="0">
              <a:lnSpc>
                <a:spcPct val="107000"/>
              </a:lnSpc>
              <a:spcBef>
                <a:spcPts val="0"/>
              </a:spcBef>
              <a:spcAft>
                <a:spcPts val="800"/>
              </a:spcAft>
              <a:buNone/>
            </a:pPr>
            <a:endParaRPr lang="en-US" dirty="0"/>
          </a:p>
          <a:p>
            <a:pPr marL="0" marR="0" indent="0">
              <a:lnSpc>
                <a:spcPct val="107000"/>
              </a:lnSpc>
              <a:spcBef>
                <a:spcPts val="0"/>
              </a:spcBef>
              <a:spcAft>
                <a:spcPts val="800"/>
              </a:spcAft>
              <a:buNone/>
            </a:pPr>
            <a:r>
              <a:rPr lang="en-US" dirty="0"/>
              <a:t>Hello, my name is Ryan DeBraal.</a:t>
            </a:r>
          </a:p>
          <a:p>
            <a:pPr marL="0" marR="0" indent="0">
              <a:lnSpc>
                <a:spcPct val="107000"/>
              </a:lnSpc>
              <a:spcBef>
                <a:spcPts val="0"/>
              </a:spcBef>
              <a:spcAft>
                <a:spcPts val="800"/>
              </a:spcAft>
              <a:buNone/>
            </a:pPr>
            <a:r>
              <a:rPr lang="en-US" dirty="0"/>
              <a:t>I’m presenting our brand-new security policy.</a:t>
            </a:r>
          </a:p>
          <a:p>
            <a:pPr marL="0" marR="0" indent="0">
              <a:lnSpc>
                <a:spcPct val="107000"/>
              </a:lnSpc>
              <a:spcBef>
                <a:spcPts val="0"/>
              </a:spcBef>
              <a:spcAft>
                <a:spcPts val="800"/>
              </a:spcAft>
              <a:buNone/>
            </a:pPr>
            <a:endParaRPr dirty="0"/>
          </a:p>
        </p:txBody>
      </p:sp>
      <p:sp>
        <p:nvSpPr>
          <p:cNvPr id="142" name="Google Shape;14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9504e295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6686171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9504e295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0623700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9504e295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4482636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9504e295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6395119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dirty="0"/>
              <a:t>AUTOMATION SUMMARY</a:t>
            </a:r>
          </a:p>
          <a:p>
            <a:pPr marL="0" lvl="0" indent="0" algn="l" rtl="0">
              <a:lnSpc>
                <a:spcPct val="100000"/>
              </a:lnSpc>
              <a:spcBef>
                <a:spcPts val="0"/>
              </a:spcBef>
              <a:spcAft>
                <a:spcPts val="0"/>
              </a:spcAft>
              <a:buSzPts val="1100"/>
              <a:buNone/>
            </a:pPr>
            <a:endParaRPr lang="en-US" dirty="0"/>
          </a:p>
          <a:p>
            <a:pPr marL="0" lvl="0" indent="0" algn="l" rtl="0">
              <a:lnSpc>
                <a:spcPct val="100000"/>
              </a:lnSpc>
              <a:spcBef>
                <a:spcPts val="0"/>
              </a:spcBef>
              <a:spcAft>
                <a:spcPts val="0"/>
              </a:spcAft>
              <a:buSzPts val="1100"/>
              <a:buNone/>
            </a:pPr>
            <a:r>
              <a:rPr lang="en-US" dirty="0"/>
              <a:t>Continuous Integration and Continuous Deployment is an important practice in the SDLC.</a:t>
            </a:r>
          </a:p>
          <a:p>
            <a:pPr marL="0" lvl="0" indent="0" algn="l" rtl="0">
              <a:lnSpc>
                <a:spcPct val="100000"/>
              </a:lnSpc>
              <a:spcBef>
                <a:spcPts val="0"/>
              </a:spcBef>
              <a:spcAft>
                <a:spcPts val="0"/>
              </a:spcAft>
              <a:buSzPts val="1100"/>
              <a:buNone/>
            </a:pPr>
            <a:endParaRPr lang="en-US" dirty="0"/>
          </a:p>
          <a:p>
            <a:pPr marL="0" lvl="0" indent="0" algn="l" rtl="0">
              <a:lnSpc>
                <a:spcPct val="100000"/>
              </a:lnSpc>
              <a:spcBef>
                <a:spcPts val="0"/>
              </a:spcBef>
              <a:spcAft>
                <a:spcPts val="0"/>
              </a:spcAft>
              <a:buSzPts val="1100"/>
              <a:buNone/>
            </a:pPr>
            <a:r>
              <a:rPr lang="en-US" dirty="0"/>
              <a:t>In order to ensure our software is “healthy” we must be aware of its condition at every stage.</a:t>
            </a:r>
          </a:p>
          <a:p>
            <a:pPr marL="0" lvl="0" indent="0" algn="l" rtl="0">
              <a:lnSpc>
                <a:spcPct val="100000"/>
              </a:lnSpc>
              <a:spcBef>
                <a:spcPts val="0"/>
              </a:spcBef>
              <a:spcAft>
                <a:spcPts val="0"/>
              </a:spcAft>
              <a:buSzPts val="1100"/>
              <a:buNone/>
            </a:pPr>
            <a:endParaRPr dirty="0"/>
          </a:p>
        </p:txBody>
      </p:sp>
      <p:sp>
        <p:nvSpPr>
          <p:cNvPr id="200" name="Google Shape;20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dirty="0"/>
              <a:t>TOOLS</a:t>
            </a:r>
          </a:p>
          <a:p>
            <a:pPr marL="0" lvl="0" indent="0" algn="l" rtl="0">
              <a:lnSpc>
                <a:spcPct val="100000"/>
              </a:lnSpc>
              <a:spcBef>
                <a:spcPts val="0"/>
              </a:spcBef>
              <a:spcAft>
                <a:spcPts val="0"/>
              </a:spcAft>
              <a:buSzPts val="1100"/>
              <a:buNone/>
            </a:pPr>
            <a:endParaRPr lang="en-US" dirty="0"/>
          </a:p>
          <a:p>
            <a:pPr marL="0" lvl="0" indent="0" algn="l" rtl="0">
              <a:lnSpc>
                <a:spcPct val="100000"/>
              </a:lnSpc>
              <a:spcBef>
                <a:spcPts val="0"/>
              </a:spcBef>
              <a:spcAft>
                <a:spcPts val="0"/>
              </a:spcAft>
              <a:buSzPts val="1100"/>
              <a:buNone/>
            </a:pPr>
            <a:r>
              <a:rPr lang="en-US" dirty="0" err="1"/>
              <a:t>DevSecOps</a:t>
            </a:r>
            <a:r>
              <a:rPr lang="en-US" dirty="0"/>
              <a:t> isn’t just a buzzword, it’s a way of operating a secure business.</a:t>
            </a:r>
          </a:p>
          <a:p>
            <a:pPr marL="0" lvl="0" indent="0" algn="l" rtl="0">
              <a:lnSpc>
                <a:spcPct val="100000"/>
              </a:lnSpc>
              <a:spcBef>
                <a:spcPts val="0"/>
              </a:spcBef>
              <a:spcAft>
                <a:spcPts val="0"/>
              </a:spcAft>
              <a:buSzPts val="1100"/>
              <a:buNone/>
            </a:pPr>
            <a:endParaRPr lang="en-US" dirty="0"/>
          </a:p>
          <a:p>
            <a:pPr marL="0" lvl="0" indent="0" algn="l" rtl="0">
              <a:lnSpc>
                <a:spcPct val="100000"/>
              </a:lnSpc>
              <a:spcBef>
                <a:spcPts val="0"/>
              </a:spcBef>
              <a:spcAft>
                <a:spcPts val="0"/>
              </a:spcAft>
              <a:buSzPts val="1100"/>
              <a:buNone/>
            </a:pPr>
            <a:r>
              <a:rPr lang="en-US" dirty="0"/>
              <a:t>Jira ticketing system to maintain user stories</a:t>
            </a:r>
          </a:p>
          <a:p>
            <a:pPr marL="0" lvl="0" indent="0" algn="l" rtl="0">
              <a:lnSpc>
                <a:spcPct val="100000"/>
              </a:lnSpc>
              <a:spcBef>
                <a:spcPts val="0"/>
              </a:spcBef>
              <a:spcAft>
                <a:spcPts val="0"/>
              </a:spcAft>
              <a:buSzPts val="1100"/>
              <a:buNone/>
            </a:pPr>
            <a:r>
              <a:rPr lang="en-US" dirty="0"/>
              <a:t>Git repo to store code</a:t>
            </a:r>
          </a:p>
          <a:p>
            <a:pPr marL="0" lvl="0" indent="0" algn="l" rtl="0">
              <a:lnSpc>
                <a:spcPct val="100000"/>
              </a:lnSpc>
              <a:spcBef>
                <a:spcPts val="0"/>
              </a:spcBef>
              <a:spcAft>
                <a:spcPts val="0"/>
              </a:spcAft>
              <a:buSzPts val="1100"/>
              <a:buNone/>
            </a:pPr>
            <a:r>
              <a:rPr lang="en-US" dirty="0"/>
              <a:t>Maven to implement automated builds</a:t>
            </a:r>
          </a:p>
          <a:p>
            <a:pPr marL="0" lvl="0" indent="0" algn="l" rtl="0">
              <a:lnSpc>
                <a:spcPct val="100000"/>
              </a:lnSpc>
              <a:spcBef>
                <a:spcPts val="0"/>
              </a:spcBef>
              <a:spcAft>
                <a:spcPts val="0"/>
              </a:spcAft>
              <a:buSzPts val="1100"/>
              <a:buNone/>
            </a:pPr>
            <a:r>
              <a:rPr lang="en-US" dirty="0"/>
              <a:t>JUnit for functional testing</a:t>
            </a:r>
          </a:p>
          <a:p>
            <a:pPr marL="0" lvl="0" indent="0" algn="l" rtl="0">
              <a:lnSpc>
                <a:spcPct val="100000"/>
              </a:lnSpc>
              <a:spcBef>
                <a:spcPts val="0"/>
              </a:spcBef>
              <a:spcAft>
                <a:spcPts val="0"/>
              </a:spcAft>
              <a:buSzPts val="1100"/>
              <a:buNone/>
            </a:pPr>
            <a:r>
              <a:rPr lang="en-US" dirty="0"/>
              <a:t>Selenium for UI testing</a:t>
            </a:r>
          </a:p>
          <a:p>
            <a:pPr marL="0" lvl="0" indent="0" algn="l" rtl="0">
              <a:lnSpc>
                <a:spcPct val="100000"/>
              </a:lnSpc>
              <a:spcBef>
                <a:spcPts val="0"/>
              </a:spcBef>
              <a:spcAft>
                <a:spcPts val="0"/>
              </a:spcAft>
              <a:buSzPts val="1100"/>
              <a:buNone/>
            </a:pPr>
            <a:r>
              <a:rPr lang="en-US" dirty="0"/>
              <a:t>Jenkins for automated deployment</a:t>
            </a:r>
          </a:p>
          <a:p>
            <a:pPr marL="0" lvl="0" indent="0" algn="l" rtl="0">
              <a:lnSpc>
                <a:spcPct val="100000"/>
              </a:lnSpc>
              <a:spcBef>
                <a:spcPts val="0"/>
              </a:spcBef>
              <a:spcAft>
                <a:spcPts val="0"/>
              </a:spcAft>
              <a:buSzPts val="1100"/>
              <a:buNone/>
            </a:pPr>
            <a:r>
              <a:rPr lang="en-US" dirty="0"/>
              <a:t>AWS for hardware resources</a:t>
            </a:r>
          </a:p>
          <a:p>
            <a:pPr marL="0" lvl="0" indent="0" algn="l" rtl="0">
              <a:lnSpc>
                <a:spcPct val="100000"/>
              </a:lnSpc>
              <a:spcBef>
                <a:spcPts val="0"/>
              </a:spcBef>
              <a:spcAft>
                <a:spcPts val="0"/>
              </a:spcAft>
              <a:buSzPts val="1100"/>
              <a:buNone/>
            </a:pPr>
            <a:r>
              <a:rPr lang="en-US" dirty="0"/>
              <a:t>Docker for containers</a:t>
            </a:r>
          </a:p>
          <a:p>
            <a:pPr marL="0" lvl="0" indent="0" algn="l" rtl="0">
              <a:lnSpc>
                <a:spcPct val="100000"/>
              </a:lnSpc>
              <a:spcBef>
                <a:spcPts val="0"/>
              </a:spcBef>
              <a:spcAft>
                <a:spcPts val="0"/>
              </a:spcAft>
              <a:buSzPts val="1100"/>
              <a:buNone/>
            </a:pPr>
            <a:r>
              <a:rPr lang="en-US" dirty="0"/>
              <a:t>Ansible for configuration</a:t>
            </a:r>
          </a:p>
          <a:p>
            <a:pPr marL="0" lvl="0" indent="0" algn="l" rtl="0">
              <a:lnSpc>
                <a:spcPct val="100000"/>
              </a:lnSpc>
              <a:spcBef>
                <a:spcPts val="0"/>
              </a:spcBef>
              <a:spcAft>
                <a:spcPts val="0"/>
              </a:spcAft>
              <a:buSzPts val="1100"/>
              <a:buNone/>
            </a:pPr>
            <a:r>
              <a:rPr lang="en-US" dirty="0"/>
              <a:t>Splunk for logging</a:t>
            </a:r>
          </a:p>
          <a:p>
            <a:pPr marL="0" lvl="0" indent="0" algn="l" rtl="0">
              <a:lnSpc>
                <a:spcPct val="100000"/>
              </a:lnSpc>
              <a:spcBef>
                <a:spcPts val="0"/>
              </a:spcBef>
              <a:spcAft>
                <a:spcPts val="0"/>
              </a:spcAft>
              <a:buSzPts val="1100"/>
              <a:buNone/>
            </a:pPr>
            <a:endParaRPr dirty="0"/>
          </a:p>
        </p:txBody>
      </p:sp>
      <p:sp>
        <p:nvSpPr>
          <p:cNvPr id="207" name="Google Shape;207;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14" name="Google Shape;214;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1" name="Google Shape;221;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8" name="Google Shape;228;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35" name="Google Shape;235;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dirty="0"/>
              <a:t>OVERVIEW: DEFENSE IN DEPTH</a:t>
            </a:r>
          </a:p>
          <a:p>
            <a:pPr marL="0" lvl="0" indent="0" algn="l" rtl="0">
              <a:lnSpc>
                <a:spcPct val="100000"/>
              </a:lnSpc>
              <a:spcBef>
                <a:spcPts val="0"/>
              </a:spcBef>
              <a:spcAft>
                <a:spcPts val="0"/>
              </a:spcAft>
              <a:buSzPts val="1100"/>
              <a:buNone/>
            </a:pPr>
            <a:endParaRPr lang="en-US" dirty="0"/>
          </a:p>
          <a:p>
            <a:pPr marL="0" lvl="0" indent="0" algn="l" rtl="0">
              <a:lnSpc>
                <a:spcPct val="100000"/>
              </a:lnSpc>
              <a:spcBef>
                <a:spcPts val="0"/>
              </a:spcBef>
              <a:spcAft>
                <a:spcPts val="0"/>
              </a:spcAft>
              <a:buSzPts val="1100"/>
              <a:buNone/>
            </a:pPr>
            <a:r>
              <a:rPr lang="en-US" dirty="0"/>
              <a:t>Secure coding is at the heart of all the development. </a:t>
            </a:r>
          </a:p>
          <a:p>
            <a:pPr marL="0" lvl="0" indent="0" algn="l" rtl="0">
              <a:lnSpc>
                <a:spcPct val="100000"/>
              </a:lnSpc>
              <a:spcBef>
                <a:spcPts val="0"/>
              </a:spcBef>
              <a:spcAft>
                <a:spcPts val="0"/>
              </a:spcAft>
              <a:buSzPts val="1100"/>
              <a:buNone/>
            </a:pPr>
            <a:r>
              <a:rPr lang="en-US" dirty="0"/>
              <a:t>Important to stay in sync with each other </a:t>
            </a:r>
          </a:p>
          <a:p>
            <a:pPr marL="0" lvl="0" indent="0" algn="l" rtl="0">
              <a:lnSpc>
                <a:spcPct val="100000"/>
              </a:lnSpc>
              <a:spcBef>
                <a:spcPts val="0"/>
              </a:spcBef>
              <a:spcAft>
                <a:spcPts val="0"/>
              </a:spcAft>
              <a:buSzPts val="1100"/>
              <a:buNone/>
            </a:pPr>
            <a:r>
              <a:rPr lang="en-US" dirty="0"/>
              <a:t>Today we will review our principles and best practices.</a:t>
            </a:r>
          </a:p>
          <a:p>
            <a:pPr marL="0" lvl="0" indent="0" algn="l" rtl="0">
              <a:lnSpc>
                <a:spcPct val="100000"/>
              </a:lnSpc>
              <a:spcBef>
                <a:spcPts val="0"/>
              </a:spcBef>
              <a:spcAft>
                <a:spcPts val="0"/>
              </a:spcAft>
              <a:buSzPts val="1100"/>
              <a:buNone/>
            </a:pPr>
            <a:r>
              <a:rPr lang="en-US" dirty="0"/>
              <a:t>Defense in depth requires many layers of redundant protection.</a:t>
            </a:r>
          </a:p>
          <a:p>
            <a:pPr marL="0" lvl="0" indent="0" algn="l" rtl="0">
              <a:lnSpc>
                <a:spcPct val="100000"/>
              </a:lnSpc>
              <a:spcBef>
                <a:spcPts val="0"/>
              </a:spcBef>
              <a:spcAft>
                <a:spcPts val="0"/>
              </a:spcAft>
              <a:buSzPts val="1100"/>
              <a:buNone/>
            </a:pPr>
            <a:endParaRPr dirty="0"/>
          </a:p>
        </p:txBody>
      </p:sp>
      <p:sp>
        <p:nvSpPr>
          <p:cNvPr id="149" name="Google Shape;14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indent="0">
              <a:lnSpc>
                <a:spcPct val="107000"/>
              </a:lnSpc>
              <a:spcBef>
                <a:spcPts val="0"/>
              </a:spcBef>
              <a:spcAft>
                <a:spcPts val="800"/>
              </a:spcAft>
              <a:buNone/>
            </a:pPr>
            <a:br>
              <a:rPr lang="en-US" sz="1800" dirty="0">
                <a:effectLst/>
                <a:latin typeface="Times New Roman" panose="02020603050405020304" pitchFamily="18" charset="0"/>
                <a:ea typeface="Calibri" panose="020F0502020204030204" pitchFamily="34" charset="0"/>
              </a:rPr>
            </a:br>
            <a:r>
              <a:rPr lang="en-US" sz="1800" dirty="0">
                <a:effectLst/>
                <a:latin typeface="Times New Roman" panose="02020603050405020304" pitchFamily="18" charset="0"/>
                <a:ea typeface="Calibri" panose="020F0502020204030204" pitchFamily="34" charset="0"/>
              </a:rPr>
              <a:t>THREATS MATRIX</a:t>
            </a:r>
          </a:p>
          <a:p>
            <a:pPr marL="0" marR="0" indent="0">
              <a:lnSpc>
                <a:spcPct val="107000"/>
              </a:lnSpc>
              <a:spcBef>
                <a:spcPts val="0"/>
              </a:spcBef>
              <a:spcAft>
                <a:spcPts val="800"/>
              </a:spcAft>
              <a:buNone/>
            </a:pPr>
            <a:endParaRPr lang="en-US" sz="1800" dirty="0">
              <a:effectLst/>
              <a:latin typeface="Times New Roman" panose="02020603050405020304" pitchFamily="18" charset="0"/>
              <a:ea typeface="Calibri" panose="020F0502020204030204" pitchFamily="34" charset="0"/>
            </a:endParaRPr>
          </a:p>
          <a:p>
            <a:pPr marL="0" marR="0" indent="0">
              <a:lnSpc>
                <a:spcPct val="107000"/>
              </a:lnSpc>
              <a:spcBef>
                <a:spcPts val="0"/>
              </a:spcBef>
              <a:spcAft>
                <a:spcPts val="800"/>
              </a:spcAft>
              <a:buNone/>
            </a:pPr>
            <a:r>
              <a:rPr lang="en-US" sz="1800" dirty="0">
                <a:effectLst/>
                <a:latin typeface="Times New Roman" panose="02020603050405020304" pitchFamily="18" charset="0"/>
                <a:ea typeface="Calibri" panose="020F0502020204030204" pitchFamily="34" charset="0"/>
              </a:rPr>
              <a:t>Cross section of standards.</a:t>
            </a:r>
          </a:p>
          <a:p>
            <a:pPr marL="0" marR="0" indent="0">
              <a:lnSpc>
                <a:spcPct val="107000"/>
              </a:lnSpc>
              <a:spcBef>
                <a:spcPts val="0"/>
              </a:spcBef>
              <a:spcAft>
                <a:spcPts val="800"/>
              </a:spcAft>
              <a:buNone/>
            </a:pPr>
            <a:r>
              <a:rPr lang="en-US" sz="1800" dirty="0">
                <a:effectLst/>
                <a:latin typeface="Times New Roman" panose="02020603050405020304" pitchFamily="18" charset="0"/>
                <a:ea typeface="Calibri" panose="020F0502020204030204" pitchFamily="34" charset="0"/>
              </a:rPr>
              <a:t>Mix between priorities and likelihood.</a:t>
            </a:r>
          </a:p>
          <a:p>
            <a:pPr marL="0" marR="0" indent="0">
              <a:lnSpc>
                <a:spcPct val="107000"/>
              </a:lnSpc>
              <a:spcBef>
                <a:spcPts val="0"/>
              </a:spcBef>
              <a:spcAft>
                <a:spcPts val="800"/>
              </a:spcAft>
              <a:buNone/>
            </a:pPr>
            <a:r>
              <a:rPr lang="en-US" sz="1800" dirty="0">
                <a:effectLst/>
                <a:latin typeface="Times New Roman" panose="02020603050405020304" pitchFamily="18" charset="0"/>
                <a:ea typeface="Calibri" panose="020F0502020204030204" pitchFamily="34" charset="0"/>
              </a:rPr>
              <a:t>A threat analysis should be done to prioritize High Priority and Likely threats.</a:t>
            </a:r>
          </a:p>
          <a:p>
            <a:pPr marL="0" marR="0" indent="0">
              <a:lnSpc>
                <a:spcPct val="107000"/>
              </a:lnSpc>
              <a:spcBef>
                <a:spcPts val="0"/>
              </a:spcBef>
              <a:spcAft>
                <a:spcPts val="800"/>
              </a:spcAft>
              <a:buNone/>
            </a:pPr>
            <a:endParaRPr dirty="0"/>
          </a:p>
        </p:txBody>
      </p:sp>
      <p:sp>
        <p:nvSpPr>
          <p:cNvPr id="157" name="Google Shape;15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5" name="Google Shape;16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2" name="Google Shape;17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dirty="0"/>
              <a:t>ENCRYPTION POLICIES</a:t>
            </a:r>
          </a:p>
          <a:p>
            <a:pPr marL="0" lvl="0" indent="0" algn="l" rtl="0">
              <a:lnSpc>
                <a:spcPct val="100000"/>
              </a:lnSpc>
              <a:spcBef>
                <a:spcPts val="0"/>
              </a:spcBef>
              <a:spcAft>
                <a:spcPts val="0"/>
              </a:spcAft>
              <a:buSzPts val="1100"/>
              <a:buNone/>
            </a:pPr>
            <a:endParaRPr lang="en-US" dirty="0"/>
          </a:p>
          <a:p>
            <a:pPr marL="0" lvl="0" indent="0" algn="l" rtl="0">
              <a:lnSpc>
                <a:spcPct val="100000"/>
              </a:lnSpc>
              <a:spcBef>
                <a:spcPts val="0"/>
              </a:spcBef>
              <a:spcAft>
                <a:spcPts val="0"/>
              </a:spcAft>
              <a:buSzPts val="1100"/>
              <a:buNone/>
            </a:pPr>
            <a:r>
              <a:rPr lang="en-US" dirty="0"/>
              <a:t>Encryption in rest</a:t>
            </a:r>
          </a:p>
          <a:p>
            <a:pPr marL="0" lvl="0" indent="0" algn="l" rtl="0">
              <a:lnSpc>
                <a:spcPct val="100000"/>
              </a:lnSpc>
              <a:spcBef>
                <a:spcPts val="0"/>
              </a:spcBef>
              <a:spcAft>
                <a:spcPts val="0"/>
              </a:spcAft>
              <a:buSzPts val="1100"/>
              <a:buNone/>
            </a:pPr>
            <a:r>
              <a:rPr lang="en-US" dirty="0"/>
              <a:t>If an attacker were to obtain a hard drive with encrypted data but not the encryption keys, the attacker would need to defeat the encryption to read the data.</a:t>
            </a:r>
          </a:p>
          <a:p>
            <a:pPr marL="0" lvl="0" indent="0" algn="l" rtl="0">
              <a:lnSpc>
                <a:spcPct val="100000"/>
              </a:lnSpc>
              <a:spcBef>
                <a:spcPts val="0"/>
              </a:spcBef>
              <a:spcAft>
                <a:spcPts val="0"/>
              </a:spcAft>
              <a:buSzPts val="1100"/>
              <a:buNone/>
            </a:pPr>
            <a:endParaRPr lang="en-US" dirty="0"/>
          </a:p>
          <a:p>
            <a:pPr marL="0" lvl="0" indent="0" algn="l" rtl="0">
              <a:lnSpc>
                <a:spcPct val="100000"/>
              </a:lnSpc>
              <a:spcBef>
                <a:spcPts val="0"/>
              </a:spcBef>
              <a:spcAft>
                <a:spcPts val="0"/>
              </a:spcAft>
              <a:buSzPts val="1100"/>
              <a:buNone/>
            </a:pPr>
            <a:r>
              <a:rPr lang="en-US" dirty="0"/>
              <a:t>Encryption at flight</a:t>
            </a:r>
          </a:p>
          <a:p>
            <a:pPr marL="0" lvl="0" indent="0" algn="l" rtl="0">
              <a:lnSpc>
                <a:spcPct val="100000"/>
              </a:lnSpc>
              <a:spcBef>
                <a:spcPts val="0"/>
              </a:spcBef>
              <a:spcAft>
                <a:spcPts val="0"/>
              </a:spcAft>
              <a:buSzPts val="1100"/>
              <a:buNone/>
            </a:pPr>
            <a:r>
              <a:rPr lang="en-US" dirty="0"/>
              <a:t>This protection is achieved by encrypting the data before transmission, authenticating the endpoints, and decrypting and verifying the data on arrival.</a:t>
            </a:r>
          </a:p>
          <a:p>
            <a:pPr marL="0" lvl="0" indent="0" algn="l" rtl="0">
              <a:lnSpc>
                <a:spcPct val="100000"/>
              </a:lnSpc>
              <a:spcBef>
                <a:spcPts val="0"/>
              </a:spcBef>
              <a:spcAft>
                <a:spcPts val="0"/>
              </a:spcAft>
              <a:buSzPts val="1100"/>
              <a:buNone/>
            </a:pPr>
            <a:endParaRPr lang="en-US" dirty="0"/>
          </a:p>
          <a:p>
            <a:pPr marL="0" lvl="0" indent="0" algn="l" rtl="0">
              <a:lnSpc>
                <a:spcPct val="100000"/>
              </a:lnSpc>
              <a:spcBef>
                <a:spcPts val="0"/>
              </a:spcBef>
              <a:spcAft>
                <a:spcPts val="0"/>
              </a:spcAft>
              <a:buSzPts val="1100"/>
              <a:buNone/>
            </a:pPr>
            <a:r>
              <a:rPr lang="en-US" dirty="0"/>
              <a:t>Encryption in use</a:t>
            </a:r>
          </a:p>
          <a:p>
            <a:pPr marL="0" lvl="0" indent="0" algn="l" rtl="0">
              <a:lnSpc>
                <a:spcPct val="100000"/>
              </a:lnSpc>
              <a:spcBef>
                <a:spcPts val="0"/>
              </a:spcBef>
              <a:spcAft>
                <a:spcPts val="0"/>
              </a:spcAft>
              <a:buSzPts val="1100"/>
              <a:buNone/>
            </a:pPr>
            <a:r>
              <a:rPr lang="en-US" dirty="0"/>
              <a:t>This type of encryption comes in many forms including CPU-based key storage (CPU registers hold encryption keys instead of RAM), enclaves (data is encrypted in RAM but seen as clear test by CPU), and homomorphic encryption (perform computations on its encrypted data without first decrypting it).</a:t>
            </a:r>
          </a:p>
          <a:p>
            <a:pPr marL="0" lvl="0" indent="0" algn="l" rtl="0">
              <a:lnSpc>
                <a:spcPct val="100000"/>
              </a:lnSpc>
              <a:spcBef>
                <a:spcPts val="0"/>
              </a:spcBef>
              <a:spcAft>
                <a:spcPts val="0"/>
              </a:spcAft>
              <a:buSzPts val="1100"/>
              <a:buNone/>
            </a:pPr>
            <a:endParaRPr dirty="0"/>
          </a:p>
        </p:txBody>
      </p:sp>
      <p:sp>
        <p:nvSpPr>
          <p:cNvPr id="179" name="Google Shape;17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dirty="0"/>
              <a:t>TRIPLE-A POLICIES</a:t>
            </a:r>
          </a:p>
          <a:p>
            <a:pPr marL="0" lvl="0" indent="0" algn="l" rtl="0">
              <a:lnSpc>
                <a:spcPct val="100000"/>
              </a:lnSpc>
              <a:spcBef>
                <a:spcPts val="0"/>
              </a:spcBef>
              <a:spcAft>
                <a:spcPts val="0"/>
              </a:spcAft>
              <a:buSzPts val="1100"/>
              <a:buNone/>
            </a:pPr>
            <a:endParaRPr lang="en-US" dirty="0"/>
          </a:p>
          <a:p>
            <a:pPr marL="0" lvl="0" indent="0" algn="l" rtl="0">
              <a:lnSpc>
                <a:spcPct val="100000"/>
              </a:lnSpc>
              <a:spcBef>
                <a:spcPts val="0"/>
              </a:spcBef>
              <a:spcAft>
                <a:spcPts val="0"/>
              </a:spcAft>
              <a:buSzPts val="1100"/>
              <a:buNone/>
            </a:pPr>
            <a:r>
              <a:rPr lang="en-US" dirty="0"/>
              <a:t>Authentication</a:t>
            </a:r>
          </a:p>
          <a:p>
            <a:pPr marL="0" lvl="0" indent="0" algn="l" rtl="0">
              <a:lnSpc>
                <a:spcPct val="100000"/>
              </a:lnSpc>
              <a:spcBef>
                <a:spcPts val="0"/>
              </a:spcBef>
              <a:spcAft>
                <a:spcPts val="0"/>
              </a:spcAft>
              <a:buSzPts val="1100"/>
              <a:buNone/>
            </a:pPr>
            <a:r>
              <a:rPr lang="en-US" dirty="0"/>
              <a:t>Authentication is based on each user having a unique set of login credentials for gaining network access.</a:t>
            </a:r>
          </a:p>
          <a:p>
            <a:pPr marL="0" lvl="0" indent="0" algn="l" rtl="0">
              <a:lnSpc>
                <a:spcPct val="100000"/>
              </a:lnSpc>
              <a:spcBef>
                <a:spcPts val="0"/>
              </a:spcBef>
              <a:spcAft>
                <a:spcPts val="0"/>
              </a:spcAft>
              <a:buSzPts val="1100"/>
              <a:buNone/>
            </a:pPr>
            <a:endParaRPr lang="en-US" dirty="0"/>
          </a:p>
          <a:p>
            <a:pPr marL="0" lvl="0" indent="0" algn="l" rtl="0">
              <a:lnSpc>
                <a:spcPct val="100000"/>
              </a:lnSpc>
              <a:spcBef>
                <a:spcPts val="0"/>
              </a:spcBef>
              <a:spcAft>
                <a:spcPts val="0"/>
              </a:spcAft>
              <a:buSzPts val="1100"/>
              <a:buNone/>
            </a:pPr>
            <a:r>
              <a:rPr lang="en-US" dirty="0"/>
              <a:t>Authorization</a:t>
            </a:r>
          </a:p>
          <a:p>
            <a:pPr marL="0" lvl="0" indent="0" algn="l" rtl="0">
              <a:lnSpc>
                <a:spcPct val="100000"/>
              </a:lnSpc>
              <a:spcBef>
                <a:spcPts val="0"/>
              </a:spcBef>
              <a:spcAft>
                <a:spcPts val="0"/>
              </a:spcAft>
              <a:buSzPts val="1100"/>
              <a:buNone/>
            </a:pPr>
            <a:r>
              <a:rPr lang="en-US" dirty="0"/>
              <a:t>After logging in to a system, for instance, the user may try to issue commands. The authorization process determines whether the user has the authority to issue such commands.</a:t>
            </a:r>
          </a:p>
          <a:p>
            <a:pPr marL="0" lvl="0" indent="0" algn="l" rtl="0">
              <a:lnSpc>
                <a:spcPct val="100000"/>
              </a:lnSpc>
              <a:spcBef>
                <a:spcPts val="0"/>
              </a:spcBef>
              <a:spcAft>
                <a:spcPts val="0"/>
              </a:spcAft>
              <a:buSzPts val="1100"/>
              <a:buNone/>
            </a:pPr>
            <a:endParaRPr lang="en-US" dirty="0"/>
          </a:p>
          <a:p>
            <a:pPr marL="0" lvl="0" indent="0" algn="l" rtl="0">
              <a:lnSpc>
                <a:spcPct val="100000"/>
              </a:lnSpc>
              <a:spcBef>
                <a:spcPts val="0"/>
              </a:spcBef>
              <a:spcAft>
                <a:spcPts val="0"/>
              </a:spcAft>
              <a:buSzPts val="1100"/>
              <a:buNone/>
            </a:pPr>
            <a:r>
              <a:rPr lang="en-US" dirty="0"/>
              <a:t>Accounting</a:t>
            </a:r>
          </a:p>
          <a:p>
            <a:pPr marL="0" lvl="0" indent="0" algn="l" rtl="0">
              <a:lnSpc>
                <a:spcPct val="100000"/>
              </a:lnSpc>
              <a:spcBef>
                <a:spcPts val="0"/>
              </a:spcBef>
              <a:spcAft>
                <a:spcPts val="0"/>
              </a:spcAft>
              <a:buSzPts val="1100"/>
              <a:buNone/>
            </a:pPr>
            <a:r>
              <a:rPr lang="en-US" dirty="0"/>
              <a:t>This can include the amount of system time, or the amount of data sent and received during a session. Anything anomalous (when compared to existing analytics) may be evidence of a data breach.</a:t>
            </a:r>
          </a:p>
          <a:p>
            <a:pPr marL="0" lvl="0" indent="0" algn="l" rtl="0">
              <a:lnSpc>
                <a:spcPct val="100000"/>
              </a:lnSpc>
              <a:spcBef>
                <a:spcPts val="0"/>
              </a:spcBef>
              <a:spcAft>
                <a:spcPts val="0"/>
              </a:spcAft>
              <a:buSzPts val="1100"/>
              <a:buNone/>
            </a:pPr>
            <a:endParaRPr dirty="0"/>
          </a:p>
        </p:txBody>
      </p:sp>
      <p:sp>
        <p:nvSpPr>
          <p:cNvPr id="186" name="Google Shape;186;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9504e295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9504e295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81752602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2"/>
        <p:cNvGrpSpPr/>
        <p:nvPr/>
      </p:nvGrpSpPr>
      <p:grpSpPr>
        <a:xfrm>
          <a:off x="0" y="0"/>
          <a:ext cx="0" cy="0"/>
          <a:chOff x="0" y="0"/>
          <a:chExt cx="0" cy="0"/>
        </a:xfrm>
      </p:grpSpPr>
      <p:pic>
        <p:nvPicPr>
          <p:cNvPr id="13" name="Google Shape;13;p1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4" name="Google Shape;14;p16"/>
          <p:cNvSpPr txBox="1">
            <a:spLocks noGrp="1"/>
          </p:cNvSpPr>
          <p:nvPr>
            <p:ph type="ctrTitle"/>
          </p:nvPr>
        </p:nvSpPr>
        <p:spPr>
          <a:xfrm>
            <a:off x="1371600" y="1803405"/>
            <a:ext cx="9448800" cy="1825096"/>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6000"/>
              <a:buFont typeface="Century Gothic"/>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16"/>
          <p:cNvSpPr txBox="1">
            <a:spLocks noGrp="1"/>
          </p:cNvSpPr>
          <p:nvPr>
            <p:ph type="subTitle" idx="1"/>
          </p:nvPr>
        </p:nvSpPr>
        <p:spPr>
          <a:xfrm>
            <a:off x="1371600" y="3632201"/>
            <a:ext cx="9448800" cy="6858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1000"/>
              </a:spcBef>
              <a:spcAft>
                <a:spcPts val="0"/>
              </a:spcAft>
              <a:buClr>
                <a:schemeClr val="lt1"/>
              </a:buClr>
              <a:buSzPts val="2000"/>
              <a:buNone/>
              <a:defRPr sz="20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16" name="Google Shape;16;p16"/>
          <p:cNvSpPr txBox="1">
            <a:spLocks noGrp="1"/>
          </p:cNvSpPr>
          <p:nvPr>
            <p:ph type="dt" idx="10"/>
          </p:nvPr>
        </p:nvSpPr>
        <p:spPr>
          <a:xfrm>
            <a:off x="7909561" y="4314328"/>
            <a:ext cx="2910840" cy="374642"/>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16"/>
          <p:cNvSpPr txBox="1">
            <a:spLocks noGrp="1"/>
          </p:cNvSpPr>
          <p:nvPr>
            <p:ph type="ftr" idx="11"/>
          </p:nvPr>
        </p:nvSpPr>
        <p:spPr>
          <a:xfrm>
            <a:off x="1371600" y="4323845"/>
            <a:ext cx="6400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16"/>
          <p:cNvSpPr txBox="1">
            <a:spLocks noGrp="1"/>
          </p:cNvSpPr>
          <p:nvPr>
            <p:ph type="sldNum" idx="12"/>
          </p:nvPr>
        </p:nvSpPr>
        <p:spPr>
          <a:xfrm>
            <a:off x="8077200" y="1430866"/>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71"/>
        <p:cNvGrpSpPr/>
        <p:nvPr/>
      </p:nvGrpSpPr>
      <p:grpSpPr>
        <a:xfrm>
          <a:off x="0" y="0"/>
          <a:ext cx="0" cy="0"/>
          <a:chOff x="0" y="0"/>
          <a:chExt cx="0" cy="0"/>
        </a:xfrm>
      </p:grpSpPr>
      <p:sp>
        <p:nvSpPr>
          <p:cNvPr id="72" name="Google Shape;72;p25"/>
          <p:cNvSpPr txBox="1">
            <a:spLocks noGrp="1"/>
          </p:cNvSpPr>
          <p:nvPr>
            <p:ph type="title"/>
          </p:nvPr>
        </p:nvSpPr>
        <p:spPr>
          <a:xfrm>
            <a:off x="685777" y="4697360"/>
            <a:ext cx="10822034" cy="81935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25"/>
          <p:cNvSpPr>
            <a:spLocks noGrp="1"/>
          </p:cNvSpPr>
          <p:nvPr>
            <p:ph type="pic" idx="2"/>
          </p:nvPr>
        </p:nvSpPr>
        <p:spPr>
          <a:xfrm>
            <a:off x="681727" y="941439"/>
            <a:ext cx="10821840" cy="3478161"/>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74" name="Google Shape;74;p25"/>
          <p:cNvSpPr txBox="1">
            <a:spLocks noGrp="1"/>
          </p:cNvSpPr>
          <p:nvPr>
            <p:ph type="body" idx="1"/>
          </p:nvPr>
        </p:nvSpPr>
        <p:spPr>
          <a:xfrm>
            <a:off x="685800" y="5516715"/>
            <a:ext cx="10820400" cy="701969"/>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75" name="Google Shape;75;p2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2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2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Title and Caption">
  <p:cSld name="Title and Caption">
    <p:spTree>
      <p:nvGrpSpPr>
        <p:cNvPr id="1" name="Shape 78"/>
        <p:cNvGrpSpPr/>
        <p:nvPr/>
      </p:nvGrpSpPr>
      <p:grpSpPr>
        <a:xfrm>
          <a:off x="0" y="0"/>
          <a:ext cx="0" cy="0"/>
          <a:chOff x="0" y="0"/>
          <a:chExt cx="0" cy="0"/>
        </a:xfrm>
      </p:grpSpPr>
      <p:pic>
        <p:nvPicPr>
          <p:cNvPr id="79" name="Google Shape;79;p2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0" name="Google Shape;80;p26"/>
          <p:cNvSpPr txBox="1">
            <a:spLocks noGrp="1"/>
          </p:cNvSpPr>
          <p:nvPr>
            <p:ph type="title"/>
          </p:nvPr>
        </p:nvSpPr>
        <p:spPr>
          <a:xfrm>
            <a:off x="685800" y="753532"/>
            <a:ext cx="10820400" cy="2802467"/>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26"/>
          <p:cNvSpPr txBox="1">
            <a:spLocks noGrp="1"/>
          </p:cNvSpPr>
          <p:nvPr>
            <p:ph type="body" idx="1"/>
          </p:nvPr>
        </p:nvSpPr>
        <p:spPr>
          <a:xfrm>
            <a:off x="1024467" y="3649133"/>
            <a:ext cx="10130516" cy="999067"/>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2" name="Google Shape;82;p26"/>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26"/>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26"/>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Quote with Caption">
  <p:cSld name="Quote with Caption">
    <p:spTree>
      <p:nvGrpSpPr>
        <p:cNvPr id="1" name="Shape 85"/>
        <p:cNvGrpSpPr/>
        <p:nvPr/>
      </p:nvGrpSpPr>
      <p:grpSpPr>
        <a:xfrm>
          <a:off x="0" y="0"/>
          <a:ext cx="0" cy="0"/>
          <a:chOff x="0" y="0"/>
          <a:chExt cx="0" cy="0"/>
        </a:xfrm>
      </p:grpSpPr>
      <p:pic>
        <p:nvPicPr>
          <p:cNvPr id="86" name="Google Shape;86;p27"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7" name="Google Shape;87;p27"/>
          <p:cNvSpPr txBox="1">
            <a:spLocks noGrp="1"/>
          </p:cNvSpPr>
          <p:nvPr>
            <p:ph type="title"/>
          </p:nvPr>
        </p:nvSpPr>
        <p:spPr>
          <a:xfrm>
            <a:off x="1024467" y="753533"/>
            <a:ext cx="10151533" cy="260449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 name="Google Shape;88;p27"/>
          <p:cNvSpPr txBox="1">
            <a:spLocks noGrp="1"/>
          </p:cNvSpPr>
          <p:nvPr>
            <p:ph type="body" idx="1"/>
          </p:nvPr>
        </p:nvSpPr>
        <p:spPr>
          <a:xfrm>
            <a:off x="1303865" y="3365556"/>
            <a:ext cx="9592736" cy="44444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9" name="Google Shape;89;p27"/>
          <p:cNvSpPr txBox="1">
            <a:spLocks noGrp="1"/>
          </p:cNvSpPr>
          <p:nvPr>
            <p:ph type="body" idx="2"/>
          </p:nvPr>
        </p:nvSpPr>
        <p:spPr>
          <a:xfrm>
            <a:off x="1024467" y="3959862"/>
            <a:ext cx="10151533" cy="679871"/>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0" name="Google Shape;90;p27"/>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1" name="Google Shape;91;p27"/>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27"/>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
        <p:nvSpPr>
          <p:cNvPr id="93" name="Google Shape;93;p27"/>
          <p:cNvSpPr txBox="1"/>
          <p:nvPr/>
        </p:nvSpPr>
        <p:spPr>
          <a:xfrm>
            <a:off x="476250" y="933450"/>
            <a:ext cx="609600" cy="584776"/>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
        <p:nvSpPr>
          <p:cNvPr id="94" name="Google Shape;94;p27"/>
          <p:cNvSpPr txBox="1"/>
          <p:nvPr/>
        </p:nvSpPr>
        <p:spPr>
          <a:xfrm>
            <a:off x="10984230" y="2701290"/>
            <a:ext cx="609600" cy="584776"/>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Name Card">
  <p:cSld name="Name Card">
    <p:spTree>
      <p:nvGrpSpPr>
        <p:cNvPr id="1" name="Shape 95"/>
        <p:cNvGrpSpPr/>
        <p:nvPr/>
      </p:nvGrpSpPr>
      <p:grpSpPr>
        <a:xfrm>
          <a:off x="0" y="0"/>
          <a:ext cx="0" cy="0"/>
          <a:chOff x="0" y="0"/>
          <a:chExt cx="0" cy="0"/>
        </a:xfrm>
      </p:grpSpPr>
      <p:pic>
        <p:nvPicPr>
          <p:cNvPr id="96" name="Google Shape;96;p2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97" name="Google Shape;97;p28"/>
          <p:cNvSpPr txBox="1">
            <a:spLocks noGrp="1"/>
          </p:cNvSpPr>
          <p:nvPr>
            <p:ph type="title"/>
          </p:nvPr>
        </p:nvSpPr>
        <p:spPr>
          <a:xfrm>
            <a:off x="1024495" y="1124701"/>
            <a:ext cx="10146186" cy="251183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8" name="Google Shape;98;p28"/>
          <p:cNvSpPr txBox="1">
            <a:spLocks noGrp="1"/>
          </p:cNvSpPr>
          <p:nvPr>
            <p:ph type="body" idx="1"/>
          </p:nvPr>
        </p:nvSpPr>
        <p:spPr>
          <a:xfrm>
            <a:off x="1024467" y="3648315"/>
            <a:ext cx="10144654" cy="9998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9" name="Google Shape;99;p28"/>
          <p:cNvSpPr txBox="1">
            <a:spLocks noGrp="1"/>
          </p:cNvSpPr>
          <p:nvPr>
            <p:ph type="dt" idx="10"/>
          </p:nvPr>
        </p:nvSpPr>
        <p:spPr>
          <a:xfrm>
            <a:off x="7814452" y="378883"/>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0" name="Google Shape;100;p28"/>
          <p:cNvSpPr txBox="1">
            <a:spLocks noGrp="1"/>
          </p:cNvSpPr>
          <p:nvPr>
            <p:ph type="ftr" idx="11"/>
          </p:nvPr>
        </p:nvSpPr>
        <p:spPr>
          <a:xfrm>
            <a:off x="685800" y="378883"/>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1" name="Google Shape;101;p2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3 Column">
  <p:cSld name="3 Column">
    <p:spTree>
      <p:nvGrpSpPr>
        <p:cNvPr id="1" name="Shape 102"/>
        <p:cNvGrpSpPr/>
        <p:nvPr/>
      </p:nvGrpSpPr>
      <p:grpSpPr>
        <a:xfrm>
          <a:off x="0" y="0"/>
          <a:ext cx="0" cy="0"/>
          <a:chOff x="0" y="0"/>
          <a:chExt cx="0" cy="0"/>
        </a:xfrm>
      </p:grpSpPr>
      <p:sp>
        <p:nvSpPr>
          <p:cNvPr id="103" name="Google Shape;103;p29"/>
          <p:cNvSpPr txBox="1">
            <a:spLocks noGrp="1"/>
          </p:cNvSpPr>
          <p:nvPr>
            <p:ph type="title"/>
          </p:nvPr>
        </p:nvSpPr>
        <p:spPr>
          <a:xfrm>
            <a:off x="2895600" y="761999"/>
            <a:ext cx="8610599" cy="1303867"/>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4" name="Google Shape;104;p29"/>
          <p:cNvSpPr txBox="1">
            <a:spLocks noGrp="1"/>
          </p:cNvSpPr>
          <p:nvPr>
            <p:ph type="body" idx="1"/>
          </p:nvPr>
        </p:nvSpPr>
        <p:spPr>
          <a:xfrm>
            <a:off x="685800" y="2202080"/>
            <a:ext cx="3456432" cy="617320"/>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5" name="Google Shape;105;p29"/>
          <p:cNvSpPr txBox="1">
            <a:spLocks noGrp="1"/>
          </p:cNvSpPr>
          <p:nvPr>
            <p:ph type="body" idx="2"/>
          </p:nvPr>
        </p:nvSpPr>
        <p:spPr>
          <a:xfrm>
            <a:off x="685799"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6" name="Google Shape;106;p29"/>
          <p:cNvSpPr txBox="1">
            <a:spLocks noGrp="1"/>
          </p:cNvSpPr>
          <p:nvPr>
            <p:ph type="body" idx="3"/>
          </p:nvPr>
        </p:nvSpPr>
        <p:spPr>
          <a:xfrm>
            <a:off x="4368800" y="2201333"/>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7" name="Google Shape;107;p29"/>
          <p:cNvSpPr txBox="1">
            <a:spLocks noGrp="1"/>
          </p:cNvSpPr>
          <p:nvPr>
            <p:ph type="body" idx="4"/>
          </p:nvPr>
        </p:nvSpPr>
        <p:spPr>
          <a:xfrm>
            <a:off x="4366858" y="2904067"/>
            <a:ext cx="3456432" cy="331461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8" name="Google Shape;108;p29"/>
          <p:cNvSpPr txBox="1">
            <a:spLocks noGrp="1"/>
          </p:cNvSpPr>
          <p:nvPr>
            <p:ph type="body" idx="5"/>
          </p:nvPr>
        </p:nvSpPr>
        <p:spPr>
          <a:xfrm>
            <a:off x="8051800" y="2192866"/>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9" name="Google Shape;109;p29"/>
          <p:cNvSpPr txBox="1">
            <a:spLocks noGrp="1"/>
          </p:cNvSpPr>
          <p:nvPr>
            <p:ph type="body" idx="6"/>
          </p:nvPr>
        </p:nvSpPr>
        <p:spPr>
          <a:xfrm>
            <a:off x="8051801"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0" name="Google Shape;110;p2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1" name="Google Shape;111;p2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2" name="Google Shape;112;p2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3 Picture Column">
  <p:cSld name="3 Picture Column">
    <p:spTree>
      <p:nvGrpSpPr>
        <p:cNvPr id="1" name="Shape 113"/>
        <p:cNvGrpSpPr/>
        <p:nvPr/>
      </p:nvGrpSpPr>
      <p:grpSpPr>
        <a:xfrm>
          <a:off x="0" y="0"/>
          <a:ext cx="0" cy="0"/>
          <a:chOff x="0" y="0"/>
          <a:chExt cx="0" cy="0"/>
        </a:xfrm>
      </p:grpSpPr>
      <p:sp>
        <p:nvSpPr>
          <p:cNvPr id="114" name="Google Shape;114;p30"/>
          <p:cNvSpPr txBox="1">
            <a:spLocks noGrp="1"/>
          </p:cNvSpPr>
          <p:nvPr>
            <p:ph type="title"/>
          </p:nvPr>
        </p:nvSpPr>
        <p:spPr>
          <a:xfrm>
            <a:off x="2895600" y="762000"/>
            <a:ext cx="8610599"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5" name="Google Shape;115;p30"/>
          <p:cNvSpPr txBox="1">
            <a:spLocks noGrp="1"/>
          </p:cNvSpPr>
          <p:nvPr>
            <p:ph type="body" idx="1"/>
          </p:nvPr>
        </p:nvSpPr>
        <p:spPr>
          <a:xfrm>
            <a:off x="688618" y="4191000"/>
            <a:ext cx="3451582"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6" name="Google Shape;116;p30"/>
          <p:cNvSpPr>
            <a:spLocks noGrp="1"/>
          </p:cNvSpPr>
          <p:nvPr>
            <p:ph type="pic" idx="2"/>
          </p:nvPr>
        </p:nvSpPr>
        <p:spPr>
          <a:xfrm>
            <a:off x="688618" y="2362200"/>
            <a:ext cx="3451582"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17" name="Google Shape;117;p30"/>
          <p:cNvSpPr txBox="1">
            <a:spLocks noGrp="1"/>
          </p:cNvSpPr>
          <p:nvPr>
            <p:ph type="body" idx="3"/>
          </p:nvPr>
        </p:nvSpPr>
        <p:spPr>
          <a:xfrm>
            <a:off x="688618" y="4873764"/>
            <a:ext cx="3451582"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8" name="Google Shape;118;p30"/>
          <p:cNvSpPr txBox="1">
            <a:spLocks noGrp="1"/>
          </p:cNvSpPr>
          <p:nvPr>
            <p:ph type="body" idx="4"/>
          </p:nvPr>
        </p:nvSpPr>
        <p:spPr>
          <a:xfrm>
            <a:off x="4374263" y="4191000"/>
            <a:ext cx="3448935"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9" name="Google Shape;119;p30"/>
          <p:cNvSpPr>
            <a:spLocks noGrp="1"/>
          </p:cNvSpPr>
          <p:nvPr>
            <p:ph type="pic" idx="5"/>
          </p:nvPr>
        </p:nvSpPr>
        <p:spPr>
          <a:xfrm>
            <a:off x="4374263" y="2362200"/>
            <a:ext cx="3448936"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0" name="Google Shape;120;p30"/>
          <p:cNvSpPr txBox="1">
            <a:spLocks noGrp="1"/>
          </p:cNvSpPr>
          <p:nvPr>
            <p:ph type="body" idx="6"/>
          </p:nvPr>
        </p:nvSpPr>
        <p:spPr>
          <a:xfrm>
            <a:off x="4374264" y="4873763"/>
            <a:ext cx="344893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1" name="Google Shape;121;p30"/>
          <p:cNvSpPr txBox="1">
            <a:spLocks noGrp="1"/>
          </p:cNvSpPr>
          <p:nvPr>
            <p:ph type="body" idx="7"/>
          </p:nvPr>
        </p:nvSpPr>
        <p:spPr>
          <a:xfrm>
            <a:off x="8049731" y="4191000"/>
            <a:ext cx="3456469"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22" name="Google Shape;122;p30"/>
          <p:cNvSpPr>
            <a:spLocks noGrp="1"/>
          </p:cNvSpPr>
          <p:nvPr>
            <p:ph type="pic" idx="8"/>
          </p:nvPr>
        </p:nvSpPr>
        <p:spPr>
          <a:xfrm>
            <a:off x="8049855" y="2362200"/>
            <a:ext cx="3447878"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3" name="Google Shape;123;p30"/>
          <p:cNvSpPr txBox="1">
            <a:spLocks noGrp="1"/>
          </p:cNvSpPr>
          <p:nvPr>
            <p:ph type="body" idx="9"/>
          </p:nvPr>
        </p:nvSpPr>
        <p:spPr>
          <a:xfrm>
            <a:off x="8049731" y="4873761"/>
            <a:ext cx="345244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4" name="Google Shape;124;p3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5" name="Google Shape;125;p3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6" name="Google Shape;126;p3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7"/>
        <p:cNvGrpSpPr/>
        <p:nvPr/>
      </p:nvGrpSpPr>
      <p:grpSpPr>
        <a:xfrm>
          <a:off x="0" y="0"/>
          <a:ext cx="0" cy="0"/>
          <a:chOff x="0" y="0"/>
          <a:chExt cx="0" cy="0"/>
        </a:xfrm>
      </p:grpSpPr>
      <p:sp>
        <p:nvSpPr>
          <p:cNvPr id="128" name="Google Shape;128;p3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9" name="Google Shape;129;p31"/>
          <p:cNvSpPr txBox="1">
            <a:spLocks noGrp="1"/>
          </p:cNvSpPr>
          <p:nvPr>
            <p:ph type="body" idx="1"/>
          </p:nvPr>
        </p:nvSpPr>
        <p:spPr>
          <a:xfrm rot="5400000">
            <a:off x="4083937" y="-1203579"/>
            <a:ext cx="4024125" cy="108204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0" name="Google Shape;130;p3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1" name="Google Shape;131;p3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2" name="Google Shape;132;p3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133"/>
        <p:cNvGrpSpPr/>
        <p:nvPr/>
      </p:nvGrpSpPr>
      <p:grpSpPr>
        <a:xfrm>
          <a:off x="0" y="0"/>
          <a:ext cx="0" cy="0"/>
          <a:chOff x="0" y="0"/>
          <a:chExt cx="0" cy="0"/>
        </a:xfrm>
      </p:grpSpPr>
      <p:pic>
        <p:nvPicPr>
          <p:cNvPr id="134" name="Google Shape;134;p32"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35" name="Google Shape;135;p32"/>
          <p:cNvSpPr txBox="1">
            <a:spLocks noGrp="1"/>
          </p:cNvSpPr>
          <p:nvPr>
            <p:ph type="title"/>
          </p:nvPr>
        </p:nvSpPr>
        <p:spPr>
          <a:xfrm rot="5400000">
            <a:off x="8525933" y="1667933"/>
            <a:ext cx="3903133" cy="20574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4000"/>
              <a:buFont typeface="Century Gothic"/>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6" name="Google Shape;136;p32"/>
          <p:cNvSpPr txBox="1">
            <a:spLocks noGrp="1"/>
          </p:cNvSpPr>
          <p:nvPr>
            <p:ph type="body" idx="1"/>
          </p:nvPr>
        </p:nvSpPr>
        <p:spPr>
          <a:xfrm rot="5400000">
            <a:off x="3175000" y="-1405467"/>
            <a:ext cx="3903133" cy="8204201"/>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7" name="Google Shape;137;p32"/>
          <p:cNvSpPr txBox="1">
            <a:spLocks noGrp="1"/>
          </p:cNvSpPr>
          <p:nvPr>
            <p:ph type="dt" idx="10"/>
          </p:nvPr>
        </p:nvSpPr>
        <p:spPr>
          <a:xfrm>
            <a:off x="7814452" y="379941"/>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8" name="Google Shape;138;p32"/>
          <p:cNvSpPr txBox="1">
            <a:spLocks noGrp="1"/>
          </p:cNvSpPr>
          <p:nvPr>
            <p:ph type="ftr" idx="11"/>
          </p:nvPr>
        </p:nvSpPr>
        <p:spPr>
          <a:xfrm>
            <a:off x="685800" y="381000"/>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9" name="Google Shape;139;p32"/>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1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17"/>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2" name="Google Shape;22;p17"/>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17"/>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17"/>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25"/>
        <p:cNvGrpSpPr/>
        <p:nvPr/>
      </p:nvGrpSpPr>
      <p:grpSpPr>
        <a:xfrm>
          <a:off x="0" y="0"/>
          <a:ext cx="0" cy="0"/>
          <a:chOff x="0" y="0"/>
          <a:chExt cx="0" cy="0"/>
        </a:xfrm>
      </p:grpSpPr>
      <p:pic>
        <p:nvPicPr>
          <p:cNvPr id="26" name="Google Shape;26;p1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27" name="Google Shape;27;p18"/>
          <p:cNvSpPr txBox="1">
            <a:spLocks noGrp="1"/>
          </p:cNvSpPr>
          <p:nvPr>
            <p:ph type="title"/>
          </p:nvPr>
        </p:nvSpPr>
        <p:spPr>
          <a:xfrm>
            <a:off x="685800" y="753533"/>
            <a:ext cx="10820399" cy="2801935"/>
          </a:xfrm>
          <a:prstGeom prst="rect">
            <a:avLst/>
          </a:prstGeom>
          <a:noFill/>
          <a:ln>
            <a:noFill/>
          </a:ln>
        </p:spPr>
        <p:txBody>
          <a:bodyPr spcFirstLastPara="1" wrap="square" lIns="91425" tIns="45700" rIns="91425" bIns="45700" anchor="b" anchorCtr="0">
            <a:normAutofit/>
          </a:bodyPr>
          <a:lstStyle>
            <a:lvl1pPr lvl="0" algn="r">
              <a:lnSpc>
                <a:spcPct val="90000"/>
              </a:lnSpc>
              <a:spcBef>
                <a:spcPts val="0"/>
              </a:spcBef>
              <a:spcAft>
                <a:spcPts val="0"/>
              </a:spcAft>
              <a:buClr>
                <a:schemeClr val="lt1"/>
              </a:buClr>
              <a:buSzPts val="4000"/>
              <a:buFont typeface="Century Gothic"/>
              <a:buNone/>
              <a:defRPr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18"/>
          <p:cNvSpPr txBox="1">
            <a:spLocks noGrp="1"/>
          </p:cNvSpPr>
          <p:nvPr>
            <p:ph type="body" idx="1"/>
          </p:nvPr>
        </p:nvSpPr>
        <p:spPr>
          <a:xfrm>
            <a:off x="1024467" y="3641725"/>
            <a:ext cx="10490200" cy="955675"/>
          </a:xfrm>
          <a:prstGeom prst="rect">
            <a:avLst/>
          </a:prstGeom>
          <a:noFill/>
          <a:ln>
            <a:noFill/>
          </a:ln>
        </p:spPr>
        <p:txBody>
          <a:bodyPr spcFirstLastPara="1" wrap="square" lIns="91425" tIns="45700" rIns="91425" bIns="45700" anchor="t" anchorCtr="0">
            <a:normAutofit/>
          </a:bodyPr>
          <a:lstStyle>
            <a:lvl1pPr marL="457200" lvl="0" indent="-228600" algn="r">
              <a:lnSpc>
                <a:spcPct val="90000"/>
              </a:lnSpc>
              <a:spcBef>
                <a:spcPts val="1000"/>
              </a:spcBef>
              <a:spcAft>
                <a:spcPts val="0"/>
              </a:spcAft>
              <a:buClr>
                <a:schemeClr val="lt1"/>
              </a:buClr>
              <a:buSzPts val="2200"/>
              <a:buNone/>
              <a:defRPr sz="2200">
                <a:solidFill>
                  <a:schemeClr val="lt1"/>
                </a:solidFill>
              </a:defRPr>
            </a:lvl1pPr>
            <a:lvl2pPr marL="914400" lvl="1" indent="-228600" algn="l">
              <a:lnSpc>
                <a:spcPct val="90000"/>
              </a:lnSpc>
              <a:spcBef>
                <a:spcPts val="500"/>
              </a:spcBef>
              <a:spcAft>
                <a:spcPts val="0"/>
              </a:spcAft>
              <a:buClr>
                <a:schemeClr val="lt1"/>
              </a:buClr>
              <a:buSzPts val="2000"/>
              <a:buNone/>
              <a:defRPr sz="2000">
                <a:solidFill>
                  <a:schemeClr val="lt1"/>
                </a:solidFill>
              </a:defRPr>
            </a:lvl2pPr>
            <a:lvl3pPr marL="1371600" lvl="2" indent="-228600" algn="l">
              <a:lnSpc>
                <a:spcPct val="90000"/>
              </a:lnSpc>
              <a:spcBef>
                <a:spcPts val="500"/>
              </a:spcBef>
              <a:spcAft>
                <a:spcPts val="0"/>
              </a:spcAft>
              <a:buClr>
                <a:schemeClr val="lt1"/>
              </a:buClr>
              <a:buSzPts val="1800"/>
              <a:buNone/>
              <a:defRPr sz="1800">
                <a:solidFill>
                  <a:schemeClr val="lt1"/>
                </a:solidFill>
              </a:defRPr>
            </a:lvl3pPr>
            <a:lvl4pPr marL="1828800" lvl="3" indent="-228600" algn="l">
              <a:lnSpc>
                <a:spcPct val="90000"/>
              </a:lnSpc>
              <a:spcBef>
                <a:spcPts val="500"/>
              </a:spcBef>
              <a:spcAft>
                <a:spcPts val="0"/>
              </a:spcAft>
              <a:buClr>
                <a:schemeClr val="lt1"/>
              </a:buClr>
              <a:buSzPts val="1600"/>
              <a:buNone/>
              <a:defRPr sz="1600">
                <a:solidFill>
                  <a:schemeClr val="lt1"/>
                </a:solidFill>
              </a:defRPr>
            </a:lvl4pPr>
            <a:lvl5pPr marL="2286000" lvl="4" indent="-228600" algn="l">
              <a:lnSpc>
                <a:spcPct val="90000"/>
              </a:lnSpc>
              <a:spcBef>
                <a:spcPts val="500"/>
              </a:spcBef>
              <a:spcAft>
                <a:spcPts val="0"/>
              </a:spcAft>
              <a:buClr>
                <a:schemeClr val="lt1"/>
              </a:buClr>
              <a:buSzPts val="1600"/>
              <a:buNone/>
              <a:defRPr sz="1600">
                <a:solidFill>
                  <a:schemeClr val="lt1"/>
                </a:solidFill>
              </a:defRPr>
            </a:lvl5pPr>
            <a:lvl6pPr marL="2743200" lvl="5" indent="-228600" algn="l">
              <a:lnSpc>
                <a:spcPct val="90000"/>
              </a:lnSpc>
              <a:spcBef>
                <a:spcPts val="500"/>
              </a:spcBef>
              <a:spcAft>
                <a:spcPts val="0"/>
              </a:spcAft>
              <a:buClr>
                <a:schemeClr val="lt1"/>
              </a:buClr>
              <a:buSzPts val="1600"/>
              <a:buNone/>
              <a:defRPr sz="1600">
                <a:solidFill>
                  <a:schemeClr val="lt1"/>
                </a:solidFill>
              </a:defRPr>
            </a:lvl6pPr>
            <a:lvl7pPr marL="3200400" lvl="6" indent="-228600" algn="l">
              <a:lnSpc>
                <a:spcPct val="90000"/>
              </a:lnSpc>
              <a:spcBef>
                <a:spcPts val="500"/>
              </a:spcBef>
              <a:spcAft>
                <a:spcPts val="0"/>
              </a:spcAft>
              <a:buClr>
                <a:schemeClr val="lt1"/>
              </a:buClr>
              <a:buSzPts val="1600"/>
              <a:buNone/>
              <a:defRPr sz="1600">
                <a:solidFill>
                  <a:schemeClr val="lt1"/>
                </a:solidFill>
              </a:defRPr>
            </a:lvl7pPr>
            <a:lvl8pPr marL="3657600" lvl="7" indent="-228600" algn="l">
              <a:lnSpc>
                <a:spcPct val="90000"/>
              </a:lnSpc>
              <a:spcBef>
                <a:spcPts val="500"/>
              </a:spcBef>
              <a:spcAft>
                <a:spcPts val="0"/>
              </a:spcAft>
              <a:buClr>
                <a:schemeClr val="lt1"/>
              </a:buClr>
              <a:buSzPts val="1600"/>
              <a:buNone/>
              <a:defRPr sz="1600">
                <a:solidFill>
                  <a:schemeClr val="lt1"/>
                </a:solidFill>
              </a:defRPr>
            </a:lvl8pPr>
            <a:lvl9pPr marL="4114800" lvl="8" indent="-228600" algn="l">
              <a:lnSpc>
                <a:spcPct val="90000"/>
              </a:lnSpc>
              <a:spcBef>
                <a:spcPts val="500"/>
              </a:spcBef>
              <a:spcAft>
                <a:spcPts val="0"/>
              </a:spcAft>
              <a:buClr>
                <a:schemeClr val="lt1"/>
              </a:buClr>
              <a:buSzPts val="1600"/>
              <a:buNone/>
              <a:defRPr sz="1600">
                <a:solidFill>
                  <a:schemeClr val="lt1"/>
                </a:solidFill>
              </a:defRPr>
            </a:lvl9pPr>
          </a:lstStyle>
          <a:p>
            <a:endParaRPr/>
          </a:p>
        </p:txBody>
      </p:sp>
      <p:sp>
        <p:nvSpPr>
          <p:cNvPr id="29" name="Google Shape;29;p18"/>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18"/>
          <p:cNvSpPr txBox="1">
            <a:spLocks noGrp="1"/>
          </p:cNvSpPr>
          <p:nvPr>
            <p:ph type="ftr" idx="11"/>
          </p:nvPr>
        </p:nvSpPr>
        <p:spPr>
          <a:xfrm>
            <a:off x="685800" y="381001"/>
            <a:ext cx="6991492" cy="36406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1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2"/>
        <p:cNvGrpSpPr/>
        <p:nvPr/>
      </p:nvGrpSpPr>
      <p:grpSpPr>
        <a:xfrm>
          <a:off x="0" y="0"/>
          <a:ext cx="0" cy="0"/>
          <a:chOff x="0" y="0"/>
          <a:chExt cx="0" cy="0"/>
        </a:xfrm>
      </p:grpSpPr>
      <p:sp>
        <p:nvSpPr>
          <p:cNvPr id="33" name="Google Shape;33;p19"/>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19"/>
          <p:cNvSpPr txBox="1">
            <a:spLocks noGrp="1"/>
          </p:cNvSpPr>
          <p:nvPr>
            <p:ph type="body" idx="1"/>
          </p:nvPr>
        </p:nvSpPr>
        <p:spPr>
          <a:xfrm>
            <a:off x="6858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5" name="Google Shape;35;p19"/>
          <p:cNvSpPr txBox="1">
            <a:spLocks noGrp="1"/>
          </p:cNvSpPr>
          <p:nvPr>
            <p:ph type="body" idx="2"/>
          </p:nvPr>
        </p:nvSpPr>
        <p:spPr>
          <a:xfrm>
            <a:off x="61722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6" name="Google Shape;36;p1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1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9"/>
        <p:cNvGrpSpPr/>
        <p:nvPr/>
      </p:nvGrpSpPr>
      <p:grpSpPr>
        <a:xfrm>
          <a:off x="0" y="0"/>
          <a:ext cx="0" cy="0"/>
          <a:chOff x="0" y="0"/>
          <a:chExt cx="0" cy="0"/>
        </a:xfrm>
      </p:grpSpPr>
      <p:sp>
        <p:nvSpPr>
          <p:cNvPr id="40" name="Google Shape;40;p20"/>
          <p:cNvSpPr txBox="1">
            <a:spLocks noGrp="1"/>
          </p:cNvSpPr>
          <p:nvPr>
            <p:ph type="title"/>
          </p:nvPr>
        </p:nvSpPr>
        <p:spPr>
          <a:xfrm>
            <a:off x="2895600" y="762000"/>
            <a:ext cx="8610600"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20"/>
          <p:cNvSpPr txBox="1">
            <a:spLocks noGrp="1"/>
          </p:cNvSpPr>
          <p:nvPr>
            <p:ph type="body" idx="1"/>
          </p:nvPr>
        </p:nvSpPr>
        <p:spPr>
          <a:xfrm>
            <a:off x="914409" y="2183802"/>
            <a:ext cx="5079991"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2" name="Google Shape;42;p20"/>
          <p:cNvSpPr txBox="1">
            <a:spLocks noGrp="1"/>
          </p:cNvSpPr>
          <p:nvPr>
            <p:ph type="body" idx="2"/>
          </p:nvPr>
        </p:nvSpPr>
        <p:spPr>
          <a:xfrm>
            <a:off x="685800" y="3132666"/>
            <a:ext cx="5311775"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3" name="Google Shape;43;p20"/>
          <p:cNvSpPr txBox="1">
            <a:spLocks noGrp="1"/>
          </p:cNvSpPr>
          <p:nvPr>
            <p:ph type="body" idx="3"/>
          </p:nvPr>
        </p:nvSpPr>
        <p:spPr>
          <a:xfrm>
            <a:off x="6400800" y="2183802"/>
            <a:ext cx="5105400"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4" name="Google Shape;44;p20"/>
          <p:cNvSpPr txBox="1">
            <a:spLocks noGrp="1"/>
          </p:cNvSpPr>
          <p:nvPr>
            <p:ph type="body" idx="4"/>
          </p:nvPr>
        </p:nvSpPr>
        <p:spPr>
          <a:xfrm>
            <a:off x="6172200" y="3132666"/>
            <a:ext cx="5334000"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5" name="Google Shape;45;p2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2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2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8"/>
        <p:cNvGrpSpPr/>
        <p:nvPr/>
      </p:nvGrpSpPr>
      <p:grpSpPr>
        <a:xfrm>
          <a:off x="0" y="0"/>
          <a:ext cx="0" cy="0"/>
          <a:chOff x="0" y="0"/>
          <a:chExt cx="0" cy="0"/>
        </a:xfrm>
      </p:grpSpPr>
      <p:sp>
        <p:nvSpPr>
          <p:cNvPr id="49" name="Google Shape;49;p2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2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2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2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22"/>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22"/>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22"/>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23"/>
          <p:cNvSpPr txBox="1">
            <a:spLocks noGrp="1"/>
          </p:cNvSpPr>
          <p:nvPr>
            <p:ph type="title"/>
          </p:nvPr>
        </p:nvSpPr>
        <p:spPr>
          <a:xfrm>
            <a:off x="685800" y="1524000"/>
            <a:ext cx="411480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23"/>
          <p:cNvSpPr txBox="1">
            <a:spLocks noGrp="1"/>
          </p:cNvSpPr>
          <p:nvPr>
            <p:ph type="body" idx="1"/>
          </p:nvPr>
        </p:nvSpPr>
        <p:spPr>
          <a:xfrm>
            <a:off x="4995582" y="746759"/>
            <a:ext cx="6510618" cy="5471925"/>
          </a:xfrm>
          <a:prstGeom prst="rect">
            <a:avLst/>
          </a:prstGeom>
          <a:noFill/>
          <a:ln>
            <a:noFill/>
          </a:ln>
        </p:spPr>
        <p:txBody>
          <a:bodyPr spcFirstLastPara="1" wrap="square" lIns="91425" tIns="45700" rIns="91425" bIns="45700" anchor="ctr"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0" name="Google Shape;60;p23"/>
          <p:cNvSpPr txBox="1">
            <a:spLocks noGrp="1"/>
          </p:cNvSpPr>
          <p:nvPr>
            <p:ph type="body" idx="2"/>
          </p:nvPr>
        </p:nvSpPr>
        <p:spPr>
          <a:xfrm>
            <a:off x="685800" y="3124199"/>
            <a:ext cx="411480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1" name="Google Shape;61;p23"/>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23"/>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23"/>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24"/>
          <p:cNvSpPr txBox="1">
            <a:spLocks noGrp="1"/>
          </p:cNvSpPr>
          <p:nvPr>
            <p:ph type="title"/>
          </p:nvPr>
        </p:nvSpPr>
        <p:spPr>
          <a:xfrm>
            <a:off x="685800" y="1524000"/>
            <a:ext cx="687324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24"/>
          <p:cNvSpPr>
            <a:spLocks noGrp="1"/>
          </p:cNvSpPr>
          <p:nvPr>
            <p:ph type="pic" idx="2"/>
          </p:nvPr>
        </p:nvSpPr>
        <p:spPr>
          <a:xfrm>
            <a:off x="7861238" y="751241"/>
            <a:ext cx="3644962" cy="5467443"/>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67" name="Google Shape;67;p24"/>
          <p:cNvSpPr txBox="1">
            <a:spLocks noGrp="1"/>
          </p:cNvSpPr>
          <p:nvPr>
            <p:ph type="body" idx="1"/>
          </p:nvPr>
        </p:nvSpPr>
        <p:spPr>
          <a:xfrm>
            <a:off x="685800" y="3124199"/>
            <a:ext cx="687324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8" name="Google Shape;68;p24"/>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24"/>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24"/>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pic>
        <p:nvPicPr>
          <p:cNvPr id="6" name="Google Shape;6;p15" descr="C0-HD-TOP.png"/>
          <p:cNvPicPr preferRelativeResize="0"/>
          <p:nvPr/>
        </p:nvPicPr>
        <p:blipFill rotWithShape="1">
          <a:blip r:embed="rId19">
            <a:alphaModFix/>
          </a:blip>
          <a:srcRect/>
          <a:stretch/>
        </p:blipFill>
        <p:spPr>
          <a:xfrm>
            <a:off x="0" y="0"/>
            <a:ext cx="12192000" cy="1441450"/>
          </a:xfrm>
          <a:prstGeom prst="rect">
            <a:avLst/>
          </a:prstGeom>
          <a:noFill/>
          <a:ln>
            <a:noFill/>
          </a:ln>
        </p:spPr>
      </p:pic>
      <p:sp>
        <p:nvSpPr>
          <p:cNvPr id="7" name="Google Shape;7;p15"/>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marR="0" lvl="0" algn="r" rtl="0">
              <a:lnSpc>
                <a:spcPct val="90000"/>
              </a:lnSpc>
              <a:spcBef>
                <a:spcPts val="0"/>
              </a:spcBef>
              <a:spcAft>
                <a:spcPts val="0"/>
              </a:spcAft>
              <a:buClr>
                <a:schemeClr val="lt1"/>
              </a:buClr>
              <a:buSzPts val="4000"/>
              <a:buFont typeface="Century Gothic"/>
              <a:buNone/>
              <a:defRPr sz="40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 name="Google Shape;8;p15"/>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marR="0" lvl="0" indent="-368300" algn="l" rtl="0">
              <a:lnSpc>
                <a:spcPct val="90000"/>
              </a:lnSpc>
              <a:spcBef>
                <a:spcPts val="1000"/>
              </a:spcBef>
              <a:spcAft>
                <a:spcPts val="0"/>
              </a:spcAft>
              <a:buClr>
                <a:schemeClr val="lt1"/>
              </a:buClr>
              <a:buSzPts val="2200"/>
              <a:buFont typeface="Arial"/>
              <a:buChar char="•"/>
              <a:defRPr sz="2200" b="0" i="0" u="none" strike="noStrike" cap="none">
                <a:solidFill>
                  <a:schemeClr val="lt1"/>
                </a:solidFill>
                <a:latin typeface="Century Gothic"/>
                <a:ea typeface="Century Gothic"/>
                <a:cs typeface="Century Gothic"/>
                <a:sym typeface="Century Gothic"/>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Century Gothic"/>
                <a:ea typeface="Century Gothic"/>
                <a:cs typeface="Century Gothic"/>
                <a:sym typeface="Century Gothic"/>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entury Gothic"/>
                <a:ea typeface="Century Gothic"/>
                <a:cs typeface="Century Gothic"/>
                <a:sym typeface="Century Gothic"/>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5pPr>
            <a:lvl6pPr marL="2743200" marR="0" lvl="5"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6pPr>
            <a:lvl7pPr marL="3200400" marR="0" lvl="6"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7pPr>
            <a:lvl8pPr marL="3657600" marR="0" lvl="7"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8pPr>
            <a:lvl9pPr marL="4114800" marR="0" lvl="8"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9" name="Google Shape;9;p1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0" name="Google Shape;10;p1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1" name="Google Shape;11;p1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3.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4.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5.xml"/><Relationship Id="rId5" Type="http://schemas.openxmlformats.org/officeDocument/2006/relationships/image" Target="../media/image3.png"/><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16.xml"/><Relationship Id="rId6" Type="http://schemas.openxmlformats.org/officeDocument/2006/relationships/image" Target="../media/image3.png"/><Relationship Id="rId5" Type="http://schemas.openxmlformats.org/officeDocument/2006/relationships/image" Target="../media/image15.wmf"/><Relationship Id="rId4" Type="http://schemas.openxmlformats.org/officeDocument/2006/relationships/oleObject" Target="../embeddings/oleObject1.bin"/></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17.xml"/><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18.xml"/><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19.xml"/><Relationship Id="rId6" Type="http://schemas.openxmlformats.org/officeDocument/2006/relationships/image" Target="../media/image16.wmf"/><Relationship Id="rId5" Type="http://schemas.openxmlformats.org/officeDocument/2006/relationships/oleObject" Target="../embeddings/oleObject2.bin"/><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8" Type="http://schemas.openxmlformats.org/officeDocument/2006/relationships/hyperlink" Target="https://wiki.sei.cmu.edu/confluence/display/cplusplus/MEM50-CPP.+Do+not+access+freed+memory" TargetMode="External"/><Relationship Id="rId13" Type="http://schemas.openxmlformats.org/officeDocument/2006/relationships/hyperlink" Target="https://wiki.sei.cmu.edu/confluence/display/cplusplus/VOID+DCL03-CPP.+Use+a+static+assertion+to+test+the+value+of+a+constant+expression" TargetMode="External"/><Relationship Id="rId3" Type="http://schemas.openxmlformats.org/officeDocument/2006/relationships/notesSlide" Target="../notesSlides/notesSlide19.xml"/><Relationship Id="rId7" Type="http://schemas.openxmlformats.org/officeDocument/2006/relationships/hyperlink" Target="https://wiki.sei.cmu.edu/confluence/display/cplusplus/MSC50-CPP.+Do+not+use+std%3A%3Arand%28%29+for+generating+pseudorandom+numbers" TargetMode="External"/><Relationship Id="rId12" Type="http://schemas.openxmlformats.org/officeDocument/2006/relationships/hyperlink" Target="https://wiki.sei.cmu.edu/confluence/display/cplusplus/VOID+STR02-CPP.+Sanitize+data+passed+to+complex+subsystems" TargetMode="External"/><Relationship Id="rId2" Type="http://schemas.openxmlformats.org/officeDocument/2006/relationships/slideLayout" Target="../slideLayouts/slideLayout2.xml"/><Relationship Id="rId1" Type="http://schemas.openxmlformats.org/officeDocument/2006/relationships/tags" Target="../tags/tag20.xml"/><Relationship Id="rId6" Type="http://schemas.openxmlformats.org/officeDocument/2006/relationships/hyperlink" Target="https://wiki.sei.cmu.edu/confluence/display/cplusplus/STR53-CPP.+Range+check+element+access" TargetMode="External"/><Relationship Id="rId11" Type="http://schemas.openxmlformats.org/officeDocument/2006/relationships/hyperlink" Target="https://wiki.sei.cmu.edu/confluence/display/cplusplus/VOID+ERR12-CPP.+Do+not+allow+exceptions+to+transmit+sensitive+information" TargetMode="External"/><Relationship Id="rId5" Type="http://schemas.openxmlformats.org/officeDocument/2006/relationships/hyperlink" Target="https://wiki.sei.cmu.edu/confluence/display/cplusplus/FIO51-CPP.+Close+files+when+they+are+no+longer+needed" TargetMode="External"/><Relationship Id="rId10" Type="http://schemas.openxmlformats.org/officeDocument/2006/relationships/hyperlink" Target="https://wiki.sei.cmu.edu/confluence/display/cplusplus/INT50-CPP.+Do+not+cast+to+an+out-of-range+enumeration+value" TargetMode="External"/><Relationship Id="rId4" Type="http://schemas.openxmlformats.org/officeDocument/2006/relationships/hyperlink" Target="https://wiki.sei.cmu.edu/confluence/display/cplusplus/CON50-CPP.+Do+not+destroy+a+mutex+while+it+is+locked" TargetMode="External"/><Relationship Id="rId9" Type="http://schemas.openxmlformats.org/officeDocument/2006/relationships/hyperlink" Target="https://wiki.sei.cmu.edu/confluence/display/cplusplus/CTR53-CPP.+Use+valid+iterator+ranges" TargetMode="External"/><Relationship Id="rId1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 Id="rId5" Type="http://schemas.openxmlformats.org/officeDocument/2006/relationships/image" Target="../media/image3.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8.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9.xml"/><Relationship Id="rId5" Type="http://schemas.openxmlformats.org/officeDocument/2006/relationships/image" Target="../media/image5.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0.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
          <p:cNvSpPr txBox="1">
            <a:spLocks noGrp="1"/>
          </p:cNvSpPr>
          <p:nvPr>
            <p:ph type="ctrTitle"/>
          </p:nvPr>
        </p:nvSpPr>
        <p:spPr>
          <a:xfrm>
            <a:off x="1371600" y="1803405"/>
            <a:ext cx="9448800" cy="1825096"/>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6000"/>
              <a:buFont typeface="Century Gothic"/>
              <a:buNone/>
            </a:pPr>
            <a:r>
              <a:rPr lang="en-US" dirty="0"/>
              <a:t>Green Pace</a:t>
            </a:r>
            <a:endParaRPr dirty="0"/>
          </a:p>
        </p:txBody>
      </p:sp>
      <p:sp>
        <p:nvSpPr>
          <p:cNvPr id="145" name="Google Shape;145;p1"/>
          <p:cNvSpPr txBox="1">
            <a:spLocks noGrp="1"/>
          </p:cNvSpPr>
          <p:nvPr>
            <p:ph type="subTitle" idx="1"/>
          </p:nvPr>
        </p:nvSpPr>
        <p:spPr>
          <a:xfrm>
            <a:off x="1371600" y="3632200"/>
            <a:ext cx="9448800" cy="1561592"/>
          </a:xfrm>
          <a:prstGeom prst="rect">
            <a:avLst/>
          </a:prstGeom>
          <a:noFill/>
          <a:ln>
            <a:noFill/>
          </a:ln>
        </p:spPr>
        <p:txBody>
          <a:bodyPr spcFirstLastPara="1" wrap="square" lIns="91425" tIns="45700" rIns="91425" bIns="45700" anchor="t" anchorCtr="0">
            <a:normAutofit/>
          </a:bodyPr>
          <a:lstStyle/>
          <a:p>
            <a:pPr marL="0" lvl="0" indent="0" algn="l" rtl="0">
              <a:lnSpc>
                <a:spcPct val="70000"/>
              </a:lnSpc>
              <a:spcBef>
                <a:spcPts val="0"/>
              </a:spcBef>
              <a:spcAft>
                <a:spcPts val="0"/>
              </a:spcAft>
              <a:buClr>
                <a:schemeClr val="lt1"/>
              </a:buClr>
              <a:buSzPts val="1850"/>
              <a:buNone/>
            </a:pPr>
            <a:r>
              <a:rPr lang="en-US" sz="1850" dirty="0"/>
              <a:t>Security Policy Presentation</a:t>
            </a:r>
            <a:endParaRPr dirty="0"/>
          </a:p>
          <a:p>
            <a:pPr marL="0" lvl="0" indent="0" algn="l" rtl="0">
              <a:lnSpc>
                <a:spcPct val="70000"/>
              </a:lnSpc>
              <a:spcBef>
                <a:spcPts val="1000"/>
              </a:spcBef>
              <a:spcAft>
                <a:spcPts val="0"/>
              </a:spcAft>
              <a:buClr>
                <a:schemeClr val="lt1"/>
              </a:buClr>
              <a:buSzPts val="1850"/>
              <a:buNone/>
            </a:pPr>
            <a:r>
              <a:rPr lang="en-US" sz="1850" dirty="0"/>
              <a:t>Developer: </a:t>
            </a:r>
            <a:r>
              <a:rPr lang="en-US" sz="1850" i="1" dirty="0"/>
              <a:t>Ryan DeBraal</a:t>
            </a:r>
            <a:endParaRPr lang="en-US" dirty="0"/>
          </a:p>
        </p:txBody>
      </p:sp>
      <p:pic>
        <p:nvPicPr>
          <p:cNvPr id="146" name="Google Shape;146;p1" descr="Green Pace logo"/>
          <p:cNvPicPr preferRelativeResize="0"/>
          <p:nvPr/>
        </p:nvPicPr>
        <p:blipFill>
          <a:blip r:embed="rId4">
            <a:alphaModFix/>
          </a:blip>
          <a:stretch>
            <a:fillRect/>
          </a:stretch>
        </p:blipFill>
        <p:spPr>
          <a:xfrm>
            <a:off x="7440774" y="659854"/>
            <a:ext cx="2921424" cy="3786772"/>
          </a:xfrm>
          <a:prstGeom prst="rect">
            <a:avLst/>
          </a:prstGeom>
          <a:noFill/>
          <a:ln>
            <a:noFill/>
          </a:ln>
        </p:spPr>
      </p:pic>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9504e29505_0_0"/>
          <p:cNvSpPr txBox="1">
            <a:spLocks noGrp="1"/>
          </p:cNvSpPr>
          <p:nvPr>
            <p:ph type="title"/>
          </p:nvPr>
        </p:nvSpPr>
        <p:spPr>
          <a:xfrm>
            <a:off x="2895600" y="764373"/>
            <a:ext cx="8610600" cy="12930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SzPts val="1800"/>
              <a:buNone/>
            </a:pPr>
            <a:r>
              <a:rPr lang="en-US" dirty="0"/>
              <a:t>Unit Testing</a:t>
            </a:r>
            <a:endParaRPr dirty="0"/>
          </a:p>
        </p:txBody>
      </p:sp>
      <p:sp>
        <p:nvSpPr>
          <p:cNvPr id="196" name="Google Shape;196;g9504e29505_0_0"/>
          <p:cNvSpPr txBox="1">
            <a:spLocks noGrp="1"/>
          </p:cNvSpPr>
          <p:nvPr>
            <p:ph type="body" idx="1"/>
          </p:nvPr>
        </p:nvSpPr>
        <p:spPr>
          <a:xfrm>
            <a:off x="685799" y="2069427"/>
            <a:ext cx="10820400" cy="40242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1000"/>
              </a:spcBef>
              <a:spcAft>
                <a:spcPts val="0"/>
              </a:spcAft>
              <a:buSzPts val="1800"/>
              <a:buNone/>
            </a:pPr>
            <a:r>
              <a:rPr lang="en-US" dirty="0"/>
              <a:t>Resize Increases Collection Size</a:t>
            </a:r>
            <a:endParaRPr dirty="0"/>
          </a:p>
        </p:txBody>
      </p:sp>
      <p:pic>
        <p:nvPicPr>
          <p:cNvPr id="197" name="Google Shape;197;g9504e29505_0_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pic>
        <p:nvPicPr>
          <p:cNvPr id="3" name="Picture 2" descr="Text&#10;&#10;Description automatically generated">
            <a:extLst>
              <a:ext uri="{FF2B5EF4-FFF2-40B4-BE49-F238E27FC236}">
                <a16:creationId xmlns:a16="http://schemas.microsoft.com/office/drawing/2014/main" id="{15CC8821-D07A-4808-BBEF-CBE732F50C81}"/>
              </a:ext>
            </a:extLst>
          </p:cNvPr>
          <p:cNvPicPr>
            <a:picLocks noChangeAspect="1"/>
          </p:cNvPicPr>
          <p:nvPr/>
        </p:nvPicPr>
        <p:blipFill>
          <a:blip r:embed="rId5"/>
          <a:stretch>
            <a:fillRect/>
          </a:stretch>
        </p:blipFill>
        <p:spPr>
          <a:xfrm>
            <a:off x="4086223" y="2881312"/>
            <a:ext cx="4019550" cy="1095375"/>
          </a:xfrm>
          <a:prstGeom prst="rect">
            <a:avLst/>
          </a:prstGeom>
        </p:spPr>
      </p:pic>
      <p:pic>
        <p:nvPicPr>
          <p:cNvPr id="7" name="Picture 6">
            <a:extLst>
              <a:ext uri="{FF2B5EF4-FFF2-40B4-BE49-F238E27FC236}">
                <a16:creationId xmlns:a16="http://schemas.microsoft.com/office/drawing/2014/main" id="{403E3E46-80EE-4F4B-A982-E67EB92A614D}"/>
              </a:ext>
            </a:extLst>
          </p:cNvPr>
          <p:cNvPicPr>
            <a:picLocks noChangeAspect="1"/>
          </p:cNvPicPr>
          <p:nvPr/>
        </p:nvPicPr>
        <p:blipFill>
          <a:blip r:embed="rId6"/>
          <a:stretch>
            <a:fillRect/>
          </a:stretch>
        </p:blipFill>
        <p:spPr>
          <a:xfrm>
            <a:off x="3624260" y="4107090"/>
            <a:ext cx="4943475" cy="314325"/>
          </a:xfrm>
          <a:prstGeom prst="rect">
            <a:avLst/>
          </a:prstGeom>
        </p:spPr>
      </p:pic>
    </p:spTree>
    <p:custDataLst>
      <p:tags r:id="rId1"/>
    </p:custDataLst>
    <p:extLst>
      <p:ext uri="{BB962C8B-B14F-4D97-AF65-F5344CB8AC3E}">
        <p14:creationId xmlns:p14="http://schemas.microsoft.com/office/powerpoint/2010/main" val="1474853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9504e29505_0_0"/>
          <p:cNvSpPr txBox="1">
            <a:spLocks noGrp="1"/>
          </p:cNvSpPr>
          <p:nvPr>
            <p:ph type="title"/>
          </p:nvPr>
        </p:nvSpPr>
        <p:spPr>
          <a:xfrm>
            <a:off x="2895600" y="764373"/>
            <a:ext cx="8610600" cy="12930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SzPts val="1800"/>
              <a:buNone/>
            </a:pPr>
            <a:r>
              <a:rPr lang="en-US" dirty="0"/>
              <a:t>Unit Testing</a:t>
            </a:r>
            <a:endParaRPr dirty="0"/>
          </a:p>
        </p:txBody>
      </p:sp>
      <p:sp>
        <p:nvSpPr>
          <p:cNvPr id="196" name="Google Shape;196;g9504e29505_0_0"/>
          <p:cNvSpPr txBox="1">
            <a:spLocks noGrp="1"/>
          </p:cNvSpPr>
          <p:nvPr>
            <p:ph type="body" idx="1"/>
          </p:nvPr>
        </p:nvSpPr>
        <p:spPr>
          <a:xfrm>
            <a:off x="685799" y="2069427"/>
            <a:ext cx="10820400" cy="40242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1000"/>
              </a:spcBef>
              <a:spcAft>
                <a:spcPts val="0"/>
              </a:spcAft>
              <a:buSzPts val="1800"/>
              <a:buNone/>
            </a:pPr>
            <a:r>
              <a:rPr lang="en-US" dirty="0"/>
              <a:t>Check Out of Range Exception (Positive)</a:t>
            </a:r>
            <a:endParaRPr dirty="0"/>
          </a:p>
        </p:txBody>
      </p:sp>
      <p:pic>
        <p:nvPicPr>
          <p:cNvPr id="197" name="Google Shape;197;g9504e29505_0_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pic>
        <p:nvPicPr>
          <p:cNvPr id="4" name="Picture 3" descr="Text&#10;&#10;Description automatically generated">
            <a:extLst>
              <a:ext uri="{FF2B5EF4-FFF2-40B4-BE49-F238E27FC236}">
                <a16:creationId xmlns:a16="http://schemas.microsoft.com/office/drawing/2014/main" id="{356DB2E0-CC4B-4783-91FC-A3DFADDFC97C}"/>
              </a:ext>
            </a:extLst>
          </p:cNvPr>
          <p:cNvPicPr>
            <a:picLocks noChangeAspect="1"/>
          </p:cNvPicPr>
          <p:nvPr/>
        </p:nvPicPr>
        <p:blipFill>
          <a:blip r:embed="rId5"/>
          <a:stretch>
            <a:fillRect/>
          </a:stretch>
        </p:blipFill>
        <p:spPr>
          <a:xfrm>
            <a:off x="2362199" y="2667064"/>
            <a:ext cx="7467600" cy="2828925"/>
          </a:xfrm>
          <a:prstGeom prst="rect">
            <a:avLst/>
          </a:prstGeom>
        </p:spPr>
      </p:pic>
      <p:pic>
        <p:nvPicPr>
          <p:cNvPr id="6" name="Picture 5">
            <a:extLst>
              <a:ext uri="{FF2B5EF4-FFF2-40B4-BE49-F238E27FC236}">
                <a16:creationId xmlns:a16="http://schemas.microsoft.com/office/drawing/2014/main" id="{8B5040F9-4FD4-4CEB-86CD-243D4C9CA7BB}"/>
              </a:ext>
            </a:extLst>
          </p:cNvPr>
          <p:cNvPicPr>
            <a:picLocks noChangeAspect="1"/>
          </p:cNvPicPr>
          <p:nvPr/>
        </p:nvPicPr>
        <p:blipFill>
          <a:blip r:embed="rId6"/>
          <a:stretch>
            <a:fillRect/>
          </a:stretch>
        </p:blipFill>
        <p:spPr>
          <a:xfrm>
            <a:off x="3500436" y="5719863"/>
            <a:ext cx="5191125" cy="304800"/>
          </a:xfrm>
          <a:prstGeom prst="rect">
            <a:avLst/>
          </a:prstGeom>
        </p:spPr>
      </p:pic>
    </p:spTree>
    <p:custDataLst>
      <p:tags r:id="rId1"/>
    </p:custDataLst>
    <p:extLst>
      <p:ext uri="{BB962C8B-B14F-4D97-AF65-F5344CB8AC3E}">
        <p14:creationId xmlns:p14="http://schemas.microsoft.com/office/powerpoint/2010/main" val="5486213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9504e29505_0_0"/>
          <p:cNvSpPr txBox="1">
            <a:spLocks noGrp="1"/>
          </p:cNvSpPr>
          <p:nvPr>
            <p:ph type="title"/>
          </p:nvPr>
        </p:nvSpPr>
        <p:spPr>
          <a:xfrm>
            <a:off x="2895600" y="764373"/>
            <a:ext cx="8610600" cy="12930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SzPts val="1800"/>
              <a:buNone/>
            </a:pPr>
            <a:r>
              <a:rPr lang="en-US" dirty="0"/>
              <a:t>Unit Testing</a:t>
            </a:r>
            <a:endParaRPr dirty="0"/>
          </a:p>
        </p:txBody>
      </p:sp>
      <p:sp>
        <p:nvSpPr>
          <p:cNvPr id="196" name="Google Shape;196;g9504e29505_0_0"/>
          <p:cNvSpPr txBox="1">
            <a:spLocks noGrp="1"/>
          </p:cNvSpPr>
          <p:nvPr>
            <p:ph type="body" idx="1"/>
          </p:nvPr>
        </p:nvSpPr>
        <p:spPr>
          <a:xfrm>
            <a:off x="685799" y="2069427"/>
            <a:ext cx="10820400" cy="40242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1000"/>
              </a:spcBef>
              <a:spcAft>
                <a:spcPts val="0"/>
              </a:spcAft>
              <a:buSzPts val="1800"/>
              <a:buNone/>
            </a:pPr>
            <a:r>
              <a:rPr lang="en-US" dirty="0"/>
              <a:t>Check Out of Range Exception (Positive)</a:t>
            </a:r>
            <a:endParaRPr dirty="0"/>
          </a:p>
        </p:txBody>
      </p:sp>
      <p:pic>
        <p:nvPicPr>
          <p:cNvPr id="197" name="Google Shape;197;g9504e29505_0_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pic>
        <p:nvPicPr>
          <p:cNvPr id="4" name="Picture 3" descr="Text&#10;&#10;Description automatically generated">
            <a:extLst>
              <a:ext uri="{FF2B5EF4-FFF2-40B4-BE49-F238E27FC236}">
                <a16:creationId xmlns:a16="http://schemas.microsoft.com/office/drawing/2014/main" id="{356DB2E0-CC4B-4783-91FC-A3DFADDFC97C}"/>
              </a:ext>
            </a:extLst>
          </p:cNvPr>
          <p:cNvPicPr>
            <a:picLocks noChangeAspect="1"/>
          </p:cNvPicPr>
          <p:nvPr/>
        </p:nvPicPr>
        <p:blipFill>
          <a:blip r:embed="rId5"/>
          <a:stretch>
            <a:fillRect/>
          </a:stretch>
        </p:blipFill>
        <p:spPr>
          <a:xfrm>
            <a:off x="2362199" y="2667064"/>
            <a:ext cx="7467600" cy="2828925"/>
          </a:xfrm>
          <a:prstGeom prst="rect">
            <a:avLst/>
          </a:prstGeom>
        </p:spPr>
      </p:pic>
      <p:pic>
        <p:nvPicPr>
          <p:cNvPr id="6" name="Picture 5">
            <a:extLst>
              <a:ext uri="{FF2B5EF4-FFF2-40B4-BE49-F238E27FC236}">
                <a16:creationId xmlns:a16="http://schemas.microsoft.com/office/drawing/2014/main" id="{8B5040F9-4FD4-4CEB-86CD-243D4C9CA7BB}"/>
              </a:ext>
            </a:extLst>
          </p:cNvPr>
          <p:cNvPicPr>
            <a:picLocks noChangeAspect="1"/>
          </p:cNvPicPr>
          <p:nvPr/>
        </p:nvPicPr>
        <p:blipFill>
          <a:blip r:embed="rId6"/>
          <a:stretch>
            <a:fillRect/>
          </a:stretch>
        </p:blipFill>
        <p:spPr>
          <a:xfrm>
            <a:off x="3500436" y="5719863"/>
            <a:ext cx="5191125" cy="304800"/>
          </a:xfrm>
          <a:prstGeom prst="rect">
            <a:avLst/>
          </a:prstGeom>
        </p:spPr>
      </p:pic>
    </p:spTree>
    <p:custDataLst>
      <p:tags r:id="rId1"/>
    </p:custDataLst>
    <p:extLst>
      <p:ext uri="{BB962C8B-B14F-4D97-AF65-F5344CB8AC3E}">
        <p14:creationId xmlns:p14="http://schemas.microsoft.com/office/powerpoint/2010/main" val="18387277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9504e29505_0_0"/>
          <p:cNvSpPr txBox="1">
            <a:spLocks noGrp="1"/>
          </p:cNvSpPr>
          <p:nvPr>
            <p:ph type="title"/>
          </p:nvPr>
        </p:nvSpPr>
        <p:spPr>
          <a:xfrm>
            <a:off x="2895600" y="764373"/>
            <a:ext cx="8610600" cy="12930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SzPts val="1800"/>
              <a:buNone/>
            </a:pPr>
            <a:r>
              <a:rPr lang="en-US" dirty="0"/>
              <a:t>Unit Testing</a:t>
            </a:r>
            <a:endParaRPr dirty="0"/>
          </a:p>
        </p:txBody>
      </p:sp>
      <p:sp>
        <p:nvSpPr>
          <p:cNvPr id="196" name="Google Shape;196;g9504e29505_0_0"/>
          <p:cNvSpPr txBox="1">
            <a:spLocks noGrp="1"/>
          </p:cNvSpPr>
          <p:nvPr>
            <p:ph type="body" idx="1"/>
          </p:nvPr>
        </p:nvSpPr>
        <p:spPr>
          <a:xfrm>
            <a:off x="685799" y="2069427"/>
            <a:ext cx="10820400" cy="40242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1000"/>
              </a:spcBef>
              <a:spcAft>
                <a:spcPts val="0"/>
              </a:spcAft>
              <a:buSzPts val="1800"/>
              <a:buNone/>
            </a:pPr>
            <a:r>
              <a:rPr lang="en-US" dirty="0"/>
              <a:t>Check Out of Range Exception (Negative)</a:t>
            </a:r>
            <a:endParaRPr dirty="0"/>
          </a:p>
        </p:txBody>
      </p:sp>
      <p:pic>
        <p:nvPicPr>
          <p:cNvPr id="197" name="Google Shape;197;g9504e29505_0_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pic>
        <p:nvPicPr>
          <p:cNvPr id="3" name="Picture 2" descr="Text&#10;&#10;Description automatically generated">
            <a:extLst>
              <a:ext uri="{FF2B5EF4-FFF2-40B4-BE49-F238E27FC236}">
                <a16:creationId xmlns:a16="http://schemas.microsoft.com/office/drawing/2014/main" id="{4247BA2B-B50B-455D-9B98-261FBECF8315}"/>
              </a:ext>
            </a:extLst>
          </p:cNvPr>
          <p:cNvPicPr>
            <a:picLocks noChangeAspect="1"/>
          </p:cNvPicPr>
          <p:nvPr/>
        </p:nvPicPr>
        <p:blipFill>
          <a:blip r:embed="rId5"/>
          <a:stretch>
            <a:fillRect/>
          </a:stretch>
        </p:blipFill>
        <p:spPr>
          <a:xfrm>
            <a:off x="2328860" y="2762250"/>
            <a:ext cx="7534275" cy="2781300"/>
          </a:xfrm>
          <a:prstGeom prst="rect">
            <a:avLst/>
          </a:prstGeom>
        </p:spPr>
      </p:pic>
      <p:pic>
        <p:nvPicPr>
          <p:cNvPr id="7" name="Picture 6">
            <a:extLst>
              <a:ext uri="{FF2B5EF4-FFF2-40B4-BE49-F238E27FC236}">
                <a16:creationId xmlns:a16="http://schemas.microsoft.com/office/drawing/2014/main" id="{0EB7F969-1B0F-4D92-9B50-291B4F415A7D}"/>
              </a:ext>
            </a:extLst>
          </p:cNvPr>
          <p:cNvPicPr>
            <a:picLocks noChangeAspect="1"/>
          </p:cNvPicPr>
          <p:nvPr/>
        </p:nvPicPr>
        <p:blipFill>
          <a:blip r:embed="rId6"/>
          <a:stretch>
            <a:fillRect/>
          </a:stretch>
        </p:blipFill>
        <p:spPr>
          <a:xfrm>
            <a:off x="3476622" y="5681763"/>
            <a:ext cx="5238750" cy="333375"/>
          </a:xfrm>
          <a:prstGeom prst="rect">
            <a:avLst/>
          </a:prstGeom>
        </p:spPr>
      </p:pic>
    </p:spTree>
    <p:custDataLst>
      <p:tags r:id="rId1"/>
    </p:custDataLst>
    <p:extLst>
      <p:ext uri="{BB962C8B-B14F-4D97-AF65-F5344CB8AC3E}">
        <p14:creationId xmlns:p14="http://schemas.microsoft.com/office/powerpoint/2010/main" val="14066786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9"/>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AUTOMATION SUMMARY</a:t>
            </a:r>
            <a:endParaRPr dirty="0"/>
          </a:p>
        </p:txBody>
      </p:sp>
      <p:pic>
        <p:nvPicPr>
          <p:cNvPr id="203" name="Google Shape;203;p9" descr="The illustration shows a figure eight or infinity symbol to illustrate that the cycle of development is continuous. It starts with assessing and planning, to designing and building with DevSecOps in the center of the continuous loop to maintain system integrity and then make additional changes to make it more secure." title="DevSec Ops Toolchain Diagram"/>
          <p:cNvPicPr preferRelativeResize="0">
            <a:picLocks noGrp="1"/>
          </p:cNvPicPr>
          <p:nvPr>
            <p:ph type="body" idx="1"/>
          </p:nvPr>
        </p:nvPicPr>
        <p:blipFill rotWithShape="1">
          <a:blip r:embed="rId4">
            <a:alphaModFix/>
          </a:blip>
          <a:srcRect/>
          <a:stretch/>
        </p:blipFill>
        <p:spPr>
          <a:xfrm>
            <a:off x="2127250" y="2199481"/>
            <a:ext cx="7937500" cy="4013200"/>
          </a:xfrm>
          <a:prstGeom prst="rect">
            <a:avLst/>
          </a:prstGeom>
          <a:noFill/>
          <a:ln>
            <a:noFill/>
          </a:ln>
        </p:spPr>
      </p:pic>
      <p:pic>
        <p:nvPicPr>
          <p:cNvPr id="204" name="Google Shape;204;p9"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graphicFrame>
        <p:nvGraphicFramePr>
          <p:cNvPr id="8" name="Object 7">
            <a:extLst>
              <a:ext uri="{FF2B5EF4-FFF2-40B4-BE49-F238E27FC236}">
                <a16:creationId xmlns:a16="http://schemas.microsoft.com/office/drawing/2014/main" id="{76127B97-80E6-47C0-888E-5F42104BC05D}"/>
              </a:ext>
            </a:extLst>
          </p:cNvPr>
          <p:cNvGraphicFramePr>
            <a:graphicFrameLocks noChangeAspect="1"/>
          </p:cNvGraphicFramePr>
          <p:nvPr>
            <p:extLst>
              <p:ext uri="{D42A27DB-BD31-4B8C-83A1-F6EECF244321}">
                <p14:modId xmlns:p14="http://schemas.microsoft.com/office/powerpoint/2010/main" val="3338153037"/>
              </p:ext>
            </p:extLst>
          </p:nvPr>
        </p:nvGraphicFramePr>
        <p:xfrm>
          <a:off x="3248026" y="2584489"/>
          <a:ext cx="5695947" cy="4040149"/>
        </p:xfrm>
        <a:graphic>
          <a:graphicData uri="http://schemas.openxmlformats.org/presentationml/2006/ole">
            <mc:AlternateContent xmlns:mc="http://schemas.openxmlformats.org/markup-compatibility/2006">
              <mc:Choice xmlns:v="urn:schemas-microsoft-com:vml" Requires="v">
                <p:oleObj r:id="rId4" imgW="11936160" imgH="8457120" progId="">
                  <p:embed/>
                </p:oleObj>
              </mc:Choice>
              <mc:Fallback>
                <p:oleObj r:id="rId4" imgW="11936160" imgH="8457120" progId="">
                  <p:embed/>
                  <p:pic>
                    <p:nvPicPr>
                      <p:cNvPr id="0" name=""/>
                      <p:cNvPicPr/>
                      <p:nvPr/>
                    </p:nvPicPr>
                    <p:blipFill>
                      <a:blip r:embed="rId5"/>
                      <a:stretch>
                        <a:fillRect/>
                      </a:stretch>
                    </p:blipFill>
                    <p:spPr>
                      <a:xfrm>
                        <a:off x="3248026" y="2584489"/>
                        <a:ext cx="5695947" cy="4040149"/>
                      </a:xfrm>
                      <a:prstGeom prst="rect">
                        <a:avLst/>
                      </a:prstGeom>
                    </p:spPr>
                  </p:pic>
                </p:oleObj>
              </mc:Fallback>
            </mc:AlternateContent>
          </a:graphicData>
        </a:graphic>
      </p:graphicFrame>
      <p:sp>
        <p:nvSpPr>
          <p:cNvPr id="209" name="Google Shape;209;p10"/>
          <p:cNvSpPr txBox="1">
            <a:spLocks noGrp="1"/>
          </p:cNvSpPr>
          <p:nvPr>
            <p:ph type="title"/>
          </p:nvPr>
        </p:nvSpPr>
        <p:spPr>
          <a:xfrm>
            <a:off x="1735015" y="1291461"/>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TOOLS</a:t>
            </a:r>
            <a:endParaRPr dirty="0"/>
          </a:p>
        </p:txBody>
      </p:sp>
      <p:pic>
        <p:nvPicPr>
          <p:cNvPr id="211" name="Google Shape;211;p10" descr="Green Pace logo"/>
          <p:cNvPicPr preferRelativeResize="0"/>
          <p:nvPr/>
        </p:nvPicPr>
        <p:blipFill>
          <a:blip r:embed="rId6">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1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RISKS AND BENEFITS</a:t>
            </a:r>
            <a:endParaRPr dirty="0"/>
          </a:p>
        </p:txBody>
      </p:sp>
      <p:sp>
        <p:nvSpPr>
          <p:cNvPr id="217" name="Google Shape;217;p11"/>
          <p:cNvSpPr txBox="1">
            <a:spLocks noGrp="1"/>
          </p:cNvSpPr>
          <p:nvPr>
            <p:ph type="body" idx="1"/>
          </p:nvPr>
        </p:nvSpPr>
        <p:spPr>
          <a:xfrm>
            <a:off x="1107926" y="2194559"/>
            <a:ext cx="4521467" cy="4024125"/>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lt1"/>
              </a:buClr>
              <a:buSzPts val="2000"/>
              <a:buNone/>
            </a:pPr>
            <a:r>
              <a:rPr lang="en-US" sz="1800" dirty="0"/>
              <a:t>Early adoption gives us better security now.</a:t>
            </a:r>
          </a:p>
          <a:p>
            <a:pPr marL="0" lvl="0" indent="0" algn="l" rtl="0">
              <a:lnSpc>
                <a:spcPct val="90000"/>
              </a:lnSpc>
              <a:spcBef>
                <a:spcPts val="0"/>
              </a:spcBef>
              <a:spcAft>
                <a:spcPts val="0"/>
              </a:spcAft>
              <a:buClr>
                <a:schemeClr val="lt1"/>
              </a:buClr>
              <a:buSzPts val="2000"/>
              <a:buNone/>
            </a:pPr>
            <a:endParaRPr lang="en-US" sz="1800" dirty="0"/>
          </a:p>
          <a:p>
            <a:pPr marL="0" lvl="0" indent="0" algn="l" rtl="0">
              <a:lnSpc>
                <a:spcPct val="90000"/>
              </a:lnSpc>
              <a:spcBef>
                <a:spcPts val="0"/>
              </a:spcBef>
              <a:spcAft>
                <a:spcPts val="0"/>
              </a:spcAft>
              <a:buClr>
                <a:schemeClr val="lt1"/>
              </a:buClr>
              <a:buSzPts val="2000"/>
              <a:buNone/>
            </a:pPr>
            <a:r>
              <a:rPr lang="en-US" sz="1800" dirty="0"/>
              <a:t>Future proofing ourselves against threats gives us peace of mind</a:t>
            </a:r>
          </a:p>
          <a:p>
            <a:pPr marL="0" lvl="0" indent="0" algn="l" rtl="0">
              <a:lnSpc>
                <a:spcPct val="90000"/>
              </a:lnSpc>
              <a:spcBef>
                <a:spcPts val="0"/>
              </a:spcBef>
              <a:spcAft>
                <a:spcPts val="0"/>
              </a:spcAft>
              <a:buClr>
                <a:schemeClr val="lt1"/>
              </a:buClr>
              <a:buSzPts val="2000"/>
              <a:buNone/>
            </a:pPr>
            <a:endParaRPr lang="en-US" sz="1800" dirty="0"/>
          </a:p>
          <a:p>
            <a:pPr marL="0" lvl="0" indent="0" algn="l" rtl="0">
              <a:lnSpc>
                <a:spcPct val="90000"/>
              </a:lnSpc>
              <a:spcBef>
                <a:spcPts val="0"/>
              </a:spcBef>
              <a:spcAft>
                <a:spcPts val="0"/>
              </a:spcAft>
              <a:buClr>
                <a:schemeClr val="lt1"/>
              </a:buClr>
              <a:buSzPts val="2000"/>
              <a:buNone/>
            </a:pPr>
            <a:r>
              <a:rPr lang="en-US" sz="1800" dirty="0"/>
              <a:t>Saves time and money in the long run</a:t>
            </a:r>
          </a:p>
          <a:p>
            <a:pPr marL="0" lvl="0" indent="0" algn="l" rtl="0">
              <a:lnSpc>
                <a:spcPct val="90000"/>
              </a:lnSpc>
              <a:spcBef>
                <a:spcPts val="0"/>
              </a:spcBef>
              <a:spcAft>
                <a:spcPts val="0"/>
              </a:spcAft>
              <a:buClr>
                <a:schemeClr val="lt1"/>
              </a:buClr>
              <a:buSzPts val="2000"/>
              <a:buNone/>
            </a:pPr>
            <a:endParaRPr lang="en-US" sz="1800" dirty="0"/>
          </a:p>
          <a:p>
            <a:pPr marL="0" lvl="0" indent="0" algn="l" rtl="0">
              <a:lnSpc>
                <a:spcPct val="90000"/>
              </a:lnSpc>
              <a:spcBef>
                <a:spcPts val="0"/>
              </a:spcBef>
              <a:spcAft>
                <a:spcPts val="0"/>
              </a:spcAft>
              <a:buClr>
                <a:schemeClr val="lt1"/>
              </a:buClr>
              <a:buSzPts val="2000"/>
              <a:buNone/>
            </a:pPr>
            <a:r>
              <a:rPr lang="en-US" sz="1800" dirty="0"/>
              <a:t>Use the latest technology now to attached the best talent</a:t>
            </a:r>
          </a:p>
        </p:txBody>
      </p:sp>
      <p:pic>
        <p:nvPicPr>
          <p:cNvPr id="218" name="Google Shape;218;p11"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
        <p:nvSpPr>
          <p:cNvPr id="7" name="Google Shape;217;p11">
            <a:extLst>
              <a:ext uri="{FF2B5EF4-FFF2-40B4-BE49-F238E27FC236}">
                <a16:creationId xmlns:a16="http://schemas.microsoft.com/office/drawing/2014/main" id="{C724C918-E54F-4D0B-8D4E-6A7338498ACD}"/>
              </a:ext>
            </a:extLst>
          </p:cNvPr>
          <p:cNvSpPr txBox="1">
            <a:spLocks/>
          </p:cNvSpPr>
          <p:nvPr/>
        </p:nvSpPr>
        <p:spPr>
          <a:xfrm>
            <a:off x="5372100" y="2194560"/>
            <a:ext cx="3657600" cy="4024125"/>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lt1"/>
              </a:buClr>
              <a:buSzPts val="1800"/>
              <a:buFont typeface="Arial"/>
              <a:buChar char="•"/>
              <a:defRPr sz="2200" b="0" i="0" u="none" strike="noStrike" cap="none">
                <a:solidFill>
                  <a:schemeClr val="lt1"/>
                </a:solidFill>
                <a:latin typeface="Century Gothic"/>
                <a:ea typeface="Century Gothic"/>
                <a:cs typeface="Century Gothic"/>
                <a:sym typeface="Century Gothic"/>
              </a:defRPr>
            </a:lvl1pPr>
            <a:lvl2pPr marL="914400" marR="0" lvl="1" indent="-342900" algn="l" rtl="0">
              <a:lnSpc>
                <a:spcPct val="90000"/>
              </a:lnSpc>
              <a:spcBef>
                <a:spcPts val="500"/>
              </a:spcBef>
              <a:spcAft>
                <a:spcPts val="0"/>
              </a:spcAft>
              <a:buClr>
                <a:schemeClr val="lt1"/>
              </a:buClr>
              <a:buSzPts val="1800"/>
              <a:buFont typeface="Arial"/>
              <a:buChar char="•"/>
              <a:defRPr sz="2000" b="0" i="0" u="none" strike="noStrike" cap="none">
                <a:solidFill>
                  <a:schemeClr val="lt1"/>
                </a:solidFill>
                <a:latin typeface="Century Gothic"/>
                <a:ea typeface="Century Gothic"/>
                <a:cs typeface="Century Gothic"/>
                <a:sym typeface="Century Gothic"/>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entury Gothic"/>
                <a:ea typeface="Century Gothic"/>
                <a:cs typeface="Century Gothic"/>
                <a:sym typeface="Century Gothic"/>
              </a:defRPr>
            </a:lvl3pPr>
            <a:lvl4pPr marL="1828800" marR="0" lvl="3"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4pPr>
            <a:lvl5pPr marL="2286000" marR="0" lvl="4"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5pPr>
            <a:lvl6pPr marL="2743200" marR="0" lvl="5"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6pPr>
            <a:lvl7pPr marL="3200400" marR="0" lvl="6"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7pPr>
            <a:lvl8pPr marL="3657600" marR="0" lvl="7"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8pPr>
            <a:lvl9pPr marL="4114800" marR="0" lvl="8"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9pPr>
          </a:lstStyle>
          <a:p>
            <a:pPr marL="0" indent="0">
              <a:spcBef>
                <a:spcPts val="0"/>
              </a:spcBef>
              <a:buSzPts val="2000"/>
              <a:buFont typeface="Arial"/>
              <a:buNone/>
            </a:pPr>
            <a:endParaRPr lang="en-US" sz="2000" dirty="0"/>
          </a:p>
          <a:p>
            <a:pPr marL="0" indent="0">
              <a:spcBef>
                <a:spcPts val="0"/>
              </a:spcBef>
              <a:buSzPts val="2000"/>
              <a:buFont typeface="Arial"/>
              <a:buNone/>
            </a:pPr>
            <a:endParaRPr lang="en-US" sz="2000" dirty="0"/>
          </a:p>
          <a:p>
            <a:pPr marL="0" indent="0">
              <a:spcBef>
                <a:spcPts val="0"/>
              </a:spcBef>
              <a:buSzPts val="2000"/>
              <a:buFont typeface="Arial"/>
              <a:buNone/>
            </a:pPr>
            <a:endParaRPr lang="en-US" sz="2000" dirty="0"/>
          </a:p>
          <a:p>
            <a:pPr marL="0" indent="0">
              <a:spcBef>
                <a:spcPts val="0"/>
              </a:spcBef>
              <a:buSzPts val="2000"/>
              <a:buFont typeface="Arial"/>
              <a:buNone/>
            </a:pPr>
            <a:endParaRPr lang="en-US" dirty="0"/>
          </a:p>
        </p:txBody>
      </p:sp>
      <p:sp>
        <p:nvSpPr>
          <p:cNvPr id="11" name="Google Shape;217;p11">
            <a:extLst>
              <a:ext uri="{FF2B5EF4-FFF2-40B4-BE49-F238E27FC236}">
                <a16:creationId xmlns:a16="http://schemas.microsoft.com/office/drawing/2014/main" id="{4A35BCA7-0861-44FA-B979-76FE1D57CDD6}"/>
              </a:ext>
            </a:extLst>
          </p:cNvPr>
          <p:cNvSpPr txBox="1">
            <a:spLocks/>
          </p:cNvSpPr>
          <p:nvPr/>
        </p:nvSpPr>
        <p:spPr>
          <a:xfrm>
            <a:off x="6562609" y="2194558"/>
            <a:ext cx="4521467" cy="4024125"/>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lt1"/>
              </a:buClr>
              <a:buSzPts val="1800"/>
              <a:buFont typeface="Arial"/>
              <a:buChar char="•"/>
              <a:defRPr sz="2200" b="0" i="0" u="none" strike="noStrike" cap="none">
                <a:solidFill>
                  <a:schemeClr val="lt1"/>
                </a:solidFill>
                <a:latin typeface="Century Gothic"/>
                <a:ea typeface="Century Gothic"/>
                <a:cs typeface="Century Gothic"/>
                <a:sym typeface="Century Gothic"/>
              </a:defRPr>
            </a:lvl1pPr>
            <a:lvl2pPr marL="914400" marR="0" lvl="1" indent="-342900" algn="l" rtl="0">
              <a:lnSpc>
                <a:spcPct val="90000"/>
              </a:lnSpc>
              <a:spcBef>
                <a:spcPts val="500"/>
              </a:spcBef>
              <a:spcAft>
                <a:spcPts val="0"/>
              </a:spcAft>
              <a:buClr>
                <a:schemeClr val="lt1"/>
              </a:buClr>
              <a:buSzPts val="1800"/>
              <a:buFont typeface="Arial"/>
              <a:buChar char="•"/>
              <a:defRPr sz="2000" b="0" i="0" u="none" strike="noStrike" cap="none">
                <a:solidFill>
                  <a:schemeClr val="lt1"/>
                </a:solidFill>
                <a:latin typeface="Century Gothic"/>
                <a:ea typeface="Century Gothic"/>
                <a:cs typeface="Century Gothic"/>
                <a:sym typeface="Century Gothic"/>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entury Gothic"/>
                <a:ea typeface="Century Gothic"/>
                <a:cs typeface="Century Gothic"/>
                <a:sym typeface="Century Gothic"/>
              </a:defRPr>
            </a:lvl3pPr>
            <a:lvl4pPr marL="1828800" marR="0" lvl="3"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4pPr>
            <a:lvl5pPr marL="2286000" marR="0" lvl="4"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5pPr>
            <a:lvl6pPr marL="2743200" marR="0" lvl="5"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6pPr>
            <a:lvl7pPr marL="3200400" marR="0" lvl="6"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7pPr>
            <a:lvl8pPr marL="3657600" marR="0" lvl="7"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8pPr>
            <a:lvl9pPr marL="4114800" marR="0" lvl="8"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9pPr>
          </a:lstStyle>
          <a:p>
            <a:pPr marL="0" indent="0">
              <a:spcBef>
                <a:spcPts val="0"/>
              </a:spcBef>
              <a:buSzPts val="2000"/>
              <a:buFont typeface="Arial"/>
              <a:buNone/>
            </a:pPr>
            <a:r>
              <a:rPr lang="en-US" sz="1800" dirty="0"/>
              <a:t>Early adoption comes with a learning curve.</a:t>
            </a:r>
          </a:p>
          <a:p>
            <a:pPr marL="0" indent="0">
              <a:spcBef>
                <a:spcPts val="0"/>
              </a:spcBef>
              <a:buSzPts val="2000"/>
              <a:buFont typeface="Arial"/>
              <a:buNone/>
            </a:pPr>
            <a:endParaRPr lang="en-US" sz="1800" dirty="0"/>
          </a:p>
          <a:p>
            <a:pPr marL="0" indent="0">
              <a:spcBef>
                <a:spcPts val="0"/>
              </a:spcBef>
              <a:buSzPts val="2000"/>
              <a:buNone/>
            </a:pPr>
            <a:r>
              <a:rPr lang="en-US" sz="1800" dirty="0"/>
              <a:t>Future proofing now will comes with a temporarily loss of productivity </a:t>
            </a:r>
          </a:p>
          <a:p>
            <a:pPr marL="0" indent="0">
              <a:spcBef>
                <a:spcPts val="0"/>
              </a:spcBef>
              <a:buSzPts val="2000"/>
              <a:buFont typeface="Arial"/>
              <a:buNone/>
            </a:pPr>
            <a:br>
              <a:rPr lang="en-US" sz="1800" dirty="0"/>
            </a:br>
            <a:r>
              <a:rPr lang="en-US" sz="1800" dirty="0"/>
              <a:t>Upfront costs my be prohibitive and effect the bottom line</a:t>
            </a:r>
          </a:p>
          <a:p>
            <a:pPr marL="0" indent="0">
              <a:spcBef>
                <a:spcPts val="0"/>
              </a:spcBef>
              <a:buSzPts val="2000"/>
              <a:buFont typeface="Arial"/>
              <a:buNone/>
            </a:pPr>
            <a:endParaRPr lang="en-US" sz="1800" dirty="0"/>
          </a:p>
          <a:p>
            <a:pPr marL="0" indent="0">
              <a:spcBef>
                <a:spcPts val="0"/>
              </a:spcBef>
              <a:buSzPts val="2000"/>
              <a:buFont typeface="Arial"/>
              <a:buNone/>
            </a:pPr>
            <a:r>
              <a:rPr lang="en-US" sz="1800" dirty="0"/>
              <a:t>What we implement today may not be the standard of tomorrow.</a:t>
            </a:r>
          </a:p>
        </p:txBody>
      </p:sp>
    </p:spTree>
    <p:custDataLst>
      <p:tags r:id="rId1"/>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12"/>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RECOMMENDATIONS</a:t>
            </a:r>
            <a:endParaRPr dirty="0"/>
          </a:p>
        </p:txBody>
      </p:sp>
      <p:pic>
        <p:nvPicPr>
          <p:cNvPr id="225" name="Google Shape;225;p12"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
        <p:nvSpPr>
          <p:cNvPr id="2" name="TextBox 1">
            <a:extLst>
              <a:ext uri="{FF2B5EF4-FFF2-40B4-BE49-F238E27FC236}">
                <a16:creationId xmlns:a16="http://schemas.microsoft.com/office/drawing/2014/main" id="{456DA77E-C57C-4908-9D9F-7AB75D354F0D}"/>
              </a:ext>
            </a:extLst>
          </p:cNvPr>
          <p:cNvSpPr txBox="1"/>
          <p:nvPr/>
        </p:nvSpPr>
        <p:spPr>
          <a:xfrm>
            <a:off x="2238375" y="2136338"/>
            <a:ext cx="7715250" cy="3416320"/>
          </a:xfrm>
          <a:prstGeom prst="rect">
            <a:avLst/>
          </a:prstGeom>
          <a:noFill/>
        </p:spPr>
        <p:txBody>
          <a:bodyPr wrap="square" rtlCol="0">
            <a:spAutoFit/>
          </a:bodyPr>
          <a:lstStyle/>
          <a:p>
            <a:r>
              <a:rPr lang="en-US" sz="1800" b="1" dirty="0">
                <a:solidFill>
                  <a:schemeClr val="bg1"/>
                </a:solidFill>
                <a:latin typeface="Century Gothic" panose="020B0502020202020204" pitchFamily="34" charset="0"/>
              </a:rPr>
              <a:t>Today</a:t>
            </a:r>
            <a:br>
              <a:rPr lang="en-US" sz="1800" dirty="0">
                <a:solidFill>
                  <a:schemeClr val="bg1"/>
                </a:solidFill>
                <a:latin typeface="Century Gothic" panose="020B0502020202020204" pitchFamily="34" charset="0"/>
              </a:rPr>
            </a:br>
            <a:r>
              <a:rPr lang="en-US" sz="1800" dirty="0">
                <a:solidFill>
                  <a:schemeClr val="bg1"/>
                </a:solidFill>
                <a:latin typeface="Century Gothic" panose="020B0502020202020204" pitchFamily="34" charset="0"/>
              </a:rPr>
              <a:t>Green Pace must remediate high severity gaps immediately to increase or risk posture</a:t>
            </a:r>
            <a:br>
              <a:rPr lang="en-US" sz="1800" dirty="0">
                <a:solidFill>
                  <a:schemeClr val="bg1"/>
                </a:solidFill>
                <a:latin typeface="Century Gothic" panose="020B0502020202020204" pitchFamily="34" charset="0"/>
              </a:rPr>
            </a:br>
            <a:br>
              <a:rPr lang="en-US" sz="1800" dirty="0">
                <a:solidFill>
                  <a:schemeClr val="bg1"/>
                </a:solidFill>
                <a:latin typeface="Century Gothic" panose="020B0502020202020204" pitchFamily="34" charset="0"/>
              </a:rPr>
            </a:br>
            <a:r>
              <a:rPr lang="en-US" sz="1800" b="1" dirty="0">
                <a:solidFill>
                  <a:schemeClr val="bg1"/>
                </a:solidFill>
                <a:latin typeface="Century Gothic" panose="020B0502020202020204" pitchFamily="34" charset="0"/>
              </a:rPr>
              <a:t>Tomorrow</a:t>
            </a:r>
          </a:p>
          <a:p>
            <a:r>
              <a:rPr lang="en-US" sz="1800" dirty="0">
                <a:solidFill>
                  <a:schemeClr val="bg1"/>
                </a:solidFill>
                <a:latin typeface="Century Gothic" panose="020B0502020202020204" pitchFamily="34" charset="0"/>
              </a:rPr>
              <a:t>Green Pace should plan to remediate all medium severity gaps in the relatively near future</a:t>
            </a:r>
            <a:br>
              <a:rPr lang="en-US" sz="1800" dirty="0">
                <a:solidFill>
                  <a:schemeClr val="bg1"/>
                </a:solidFill>
                <a:latin typeface="Century Gothic" panose="020B0502020202020204" pitchFamily="34" charset="0"/>
              </a:rPr>
            </a:br>
            <a:br>
              <a:rPr lang="en-US" sz="1800" dirty="0">
                <a:solidFill>
                  <a:schemeClr val="bg1"/>
                </a:solidFill>
                <a:latin typeface="Century Gothic" panose="020B0502020202020204" pitchFamily="34" charset="0"/>
              </a:rPr>
            </a:br>
            <a:r>
              <a:rPr lang="en-US" sz="1800" b="1" dirty="0">
                <a:solidFill>
                  <a:schemeClr val="bg1"/>
                </a:solidFill>
                <a:latin typeface="Century Gothic" panose="020B0502020202020204" pitchFamily="34" charset="0"/>
              </a:rPr>
              <a:t>Going Forward</a:t>
            </a:r>
          </a:p>
          <a:p>
            <a:r>
              <a:rPr lang="en-US" sz="1800" dirty="0">
                <a:solidFill>
                  <a:schemeClr val="bg1"/>
                </a:solidFill>
                <a:latin typeface="Century Gothic" panose="020B0502020202020204" pitchFamily="34" charset="0"/>
              </a:rPr>
              <a:t>Green Pace should make remediation of all low severity gaps a part of “business as usual”</a:t>
            </a:r>
          </a:p>
          <a:p>
            <a:endParaRPr lang="en-US" sz="1800" dirty="0">
              <a:solidFill>
                <a:schemeClr val="bg1"/>
              </a:solidFill>
              <a:latin typeface="Century Gothic" panose="020B0502020202020204" pitchFamily="34" charset="0"/>
            </a:endParaRPr>
          </a:p>
        </p:txBody>
      </p:sp>
    </p:spTree>
    <p:custDataLst>
      <p:tags r:id="rId1"/>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13"/>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CONCLUSIONS</a:t>
            </a:r>
            <a:endParaRPr/>
          </a:p>
        </p:txBody>
      </p:sp>
      <p:sp>
        <p:nvSpPr>
          <p:cNvPr id="231" name="Google Shape;231;p13"/>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88900" algn="l" rtl="0">
              <a:lnSpc>
                <a:spcPct val="90000"/>
              </a:lnSpc>
              <a:spcBef>
                <a:spcPts val="1000"/>
              </a:spcBef>
              <a:spcAft>
                <a:spcPts val="0"/>
              </a:spcAft>
              <a:buClr>
                <a:schemeClr val="lt1"/>
              </a:buClr>
              <a:buSzPts val="2200"/>
              <a:buNone/>
            </a:pPr>
            <a:r>
              <a:rPr lang="en-US" dirty="0"/>
              <a:t>Being proactive now will pay dividends in the future.</a:t>
            </a:r>
            <a:endParaRPr dirty="0"/>
          </a:p>
        </p:txBody>
      </p:sp>
      <p:pic>
        <p:nvPicPr>
          <p:cNvPr id="232" name="Google Shape;232;p13"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graphicFrame>
        <p:nvGraphicFramePr>
          <p:cNvPr id="2" name="Object 1">
            <a:extLst>
              <a:ext uri="{FF2B5EF4-FFF2-40B4-BE49-F238E27FC236}">
                <a16:creationId xmlns:a16="http://schemas.microsoft.com/office/drawing/2014/main" id="{09FBC2D1-4C8D-4676-9E5D-426D486C260A}"/>
              </a:ext>
            </a:extLst>
          </p:cNvPr>
          <p:cNvGraphicFramePr>
            <a:graphicFrameLocks noChangeAspect="1"/>
          </p:cNvGraphicFramePr>
          <p:nvPr>
            <p:extLst>
              <p:ext uri="{D42A27DB-BD31-4B8C-83A1-F6EECF244321}">
                <p14:modId xmlns:p14="http://schemas.microsoft.com/office/powerpoint/2010/main" val="1718751031"/>
              </p:ext>
            </p:extLst>
          </p:nvPr>
        </p:nvGraphicFramePr>
        <p:xfrm>
          <a:off x="4059051" y="2778126"/>
          <a:ext cx="4073897" cy="4079874"/>
        </p:xfrm>
        <a:graphic>
          <a:graphicData uri="http://schemas.openxmlformats.org/presentationml/2006/ole">
            <mc:AlternateContent xmlns:mc="http://schemas.openxmlformats.org/markup-compatibility/2006">
              <mc:Choice xmlns:v="urn:schemas-microsoft-com:vml" Requires="v">
                <p:oleObj r:id="rId5" imgW="17396640" imgH="17396640" progId="">
                  <p:embed/>
                </p:oleObj>
              </mc:Choice>
              <mc:Fallback>
                <p:oleObj r:id="rId5" imgW="17396640" imgH="17396640" progId="">
                  <p:embed/>
                  <p:pic>
                    <p:nvPicPr>
                      <p:cNvPr id="0" name=""/>
                      <p:cNvPicPr/>
                      <p:nvPr/>
                    </p:nvPicPr>
                    <p:blipFill>
                      <a:blip r:embed="rId6"/>
                      <a:stretch>
                        <a:fillRect/>
                      </a:stretch>
                    </p:blipFill>
                    <p:spPr>
                      <a:xfrm>
                        <a:off x="4059051" y="2778126"/>
                        <a:ext cx="4073897" cy="4079874"/>
                      </a:xfrm>
                      <a:prstGeom prst="rect">
                        <a:avLst/>
                      </a:prstGeom>
                    </p:spPr>
                  </p:pic>
                </p:oleObj>
              </mc:Fallback>
            </mc:AlternateContent>
          </a:graphicData>
        </a:graphic>
      </p:graphicFrame>
    </p:spTree>
    <p:custDataLst>
      <p:tags r:id="rId1"/>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14"/>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REFERENCES</a:t>
            </a:r>
            <a:endParaRPr dirty="0"/>
          </a:p>
        </p:txBody>
      </p:sp>
      <p:sp>
        <p:nvSpPr>
          <p:cNvPr id="238" name="Google Shape;238;p14"/>
          <p:cNvSpPr txBox="1">
            <a:spLocks noGrp="1"/>
          </p:cNvSpPr>
          <p:nvPr>
            <p:ph type="body" idx="1"/>
          </p:nvPr>
        </p:nvSpPr>
        <p:spPr>
          <a:xfrm>
            <a:off x="221325" y="2194560"/>
            <a:ext cx="11749350" cy="4024125"/>
          </a:xfrm>
          <a:prstGeom prst="rect">
            <a:avLst/>
          </a:prstGeom>
          <a:noFill/>
          <a:ln>
            <a:noFill/>
          </a:ln>
        </p:spPr>
        <p:txBody>
          <a:bodyPr spcFirstLastPara="1" wrap="square" lIns="91425" tIns="45700" rIns="91425" bIns="45700" anchor="t" anchorCtr="0">
            <a:normAutofit fontScale="55000" lnSpcReduction="20000"/>
          </a:bodyPr>
          <a:lstStyle/>
          <a:p>
            <a:pPr marL="0" lvl="0" indent="0" algn="l" rtl="0">
              <a:lnSpc>
                <a:spcPct val="90000"/>
              </a:lnSpc>
              <a:spcBef>
                <a:spcPts val="0"/>
              </a:spcBef>
              <a:spcAft>
                <a:spcPts val="0"/>
              </a:spcAft>
              <a:buClr>
                <a:schemeClr val="lt1"/>
              </a:buClr>
              <a:buSzPts val="2200"/>
              <a:buNone/>
            </a:pPr>
            <a:r>
              <a:rPr lang="en-US" dirty="0"/>
              <a:t>Britton , J. (2021, April 26). CON50-CPP. Do not destroy a mutex while it is locked. CON50-CPP. Do not destroy a mutex while it is locked - SEI CERT C++ Coding Standard - Confluence. </a:t>
            </a:r>
            <a:r>
              <a:rPr lang="en-US" dirty="0">
                <a:hlinkClick r:id="rId4"/>
              </a:rPr>
              <a:t>https://wiki.sei.cmu.edu/confluence/display/cplusplus/CON50-CPP.+Do+not+destroy+a+mutex+while+it+is+locked</a:t>
            </a:r>
            <a:r>
              <a:rPr lang="en-US" dirty="0"/>
              <a:t>.</a:t>
            </a:r>
          </a:p>
          <a:p>
            <a:pPr marL="0" lvl="0" indent="0" algn="l" rtl="0">
              <a:lnSpc>
                <a:spcPct val="90000"/>
              </a:lnSpc>
              <a:spcBef>
                <a:spcPts val="0"/>
              </a:spcBef>
              <a:spcAft>
                <a:spcPts val="0"/>
              </a:spcAft>
              <a:buClr>
                <a:schemeClr val="lt1"/>
              </a:buClr>
              <a:buSzPts val="2200"/>
              <a:buNone/>
            </a:pPr>
            <a:endParaRPr lang="en-US" dirty="0"/>
          </a:p>
          <a:p>
            <a:pPr marL="0" lvl="0" indent="0" algn="l" rtl="0">
              <a:lnSpc>
                <a:spcPct val="90000"/>
              </a:lnSpc>
              <a:spcBef>
                <a:spcPts val="0"/>
              </a:spcBef>
              <a:spcAft>
                <a:spcPts val="0"/>
              </a:spcAft>
              <a:buClr>
                <a:schemeClr val="lt1"/>
              </a:buClr>
              <a:buSzPts val="2200"/>
              <a:buNone/>
            </a:pPr>
            <a:r>
              <a:rPr lang="en-US" dirty="0"/>
              <a:t>Britton , J. (2021, April 26). FIO51-CPP. Close files when they are no longer needed. FIO51-CPP. Close files when they are no longer needed - SEI CERT C++ Coding Standard - Confluence. </a:t>
            </a:r>
            <a:r>
              <a:rPr lang="en-US" dirty="0">
                <a:hlinkClick r:id="rId5"/>
              </a:rPr>
              <a:t>https://wiki.sei.cmu.edu/confluence/display/cplusplus/FIO51-CPP.+Close+files+when+they+are+no+longer+needed</a:t>
            </a:r>
            <a:r>
              <a:rPr lang="en-US" dirty="0"/>
              <a:t>.</a:t>
            </a:r>
          </a:p>
          <a:p>
            <a:pPr marL="0" lvl="0" indent="0" algn="l" rtl="0">
              <a:lnSpc>
                <a:spcPct val="90000"/>
              </a:lnSpc>
              <a:spcBef>
                <a:spcPts val="0"/>
              </a:spcBef>
              <a:spcAft>
                <a:spcPts val="0"/>
              </a:spcAft>
              <a:buClr>
                <a:schemeClr val="lt1"/>
              </a:buClr>
              <a:buSzPts val="2200"/>
              <a:buNone/>
            </a:pPr>
            <a:endParaRPr lang="en-US" dirty="0"/>
          </a:p>
          <a:p>
            <a:pPr marL="0" lvl="0" indent="0" algn="l" rtl="0">
              <a:lnSpc>
                <a:spcPct val="90000"/>
              </a:lnSpc>
              <a:spcBef>
                <a:spcPts val="0"/>
              </a:spcBef>
              <a:spcAft>
                <a:spcPts val="0"/>
              </a:spcAft>
              <a:buClr>
                <a:schemeClr val="lt1"/>
              </a:buClr>
              <a:buSzPts val="2200"/>
              <a:buNone/>
            </a:pPr>
            <a:r>
              <a:rPr lang="en-US" dirty="0"/>
              <a:t>Britton, J. (2021, April 26). Confluence. STR53-CPP. Range check element access - SEI CERT C++ Coding Standard - Confluence. </a:t>
            </a:r>
            <a:r>
              <a:rPr lang="en-US" dirty="0">
                <a:hlinkClick r:id="rId6"/>
              </a:rPr>
              <a:t>https://wiki.sei.cmu.edu/confluence/display/cplusplus/STR53-CPP.+Range+check+element+access</a:t>
            </a:r>
            <a:r>
              <a:rPr lang="en-US" dirty="0"/>
              <a:t>.</a:t>
            </a:r>
          </a:p>
          <a:p>
            <a:pPr marL="0" lvl="0" indent="0" algn="l" rtl="0">
              <a:lnSpc>
                <a:spcPct val="90000"/>
              </a:lnSpc>
              <a:spcBef>
                <a:spcPts val="0"/>
              </a:spcBef>
              <a:spcAft>
                <a:spcPts val="0"/>
              </a:spcAft>
              <a:buClr>
                <a:schemeClr val="lt1"/>
              </a:buClr>
              <a:buSzPts val="2200"/>
              <a:buNone/>
            </a:pPr>
            <a:endParaRPr lang="en-US" dirty="0"/>
          </a:p>
          <a:p>
            <a:pPr marL="0" lvl="0" indent="0" algn="l" rtl="0">
              <a:lnSpc>
                <a:spcPct val="90000"/>
              </a:lnSpc>
              <a:spcBef>
                <a:spcPts val="0"/>
              </a:spcBef>
              <a:spcAft>
                <a:spcPts val="0"/>
              </a:spcAft>
              <a:buClr>
                <a:schemeClr val="lt1"/>
              </a:buClr>
              <a:buSzPts val="2200"/>
              <a:buNone/>
            </a:pPr>
            <a:r>
              <a:rPr lang="en-US" dirty="0"/>
              <a:t>Britton, J. (2021, April 26). MSC50-CPP. Do not use std::rand() for generating pseudorandom numbers. MSC50-CPP. Do not use std::rand() for generating pseudorandom numbers - SEI CERT C++ Coding Standard - Confluence. </a:t>
            </a:r>
            <a:r>
              <a:rPr lang="en-US" dirty="0">
                <a:hlinkClick r:id="rId7"/>
              </a:rPr>
              <a:t>https://wiki.sei.cmu.edu/confluence/display/cplusplus/MSC50-CPP.+Do+not+use+std%3A%3Arand%28%29+for+generating+pseudorandom+numbers</a:t>
            </a:r>
            <a:r>
              <a:rPr lang="en-US" dirty="0"/>
              <a:t>.</a:t>
            </a:r>
          </a:p>
          <a:p>
            <a:pPr marL="0" lvl="0" indent="0" algn="l" rtl="0">
              <a:lnSpc>
                <a:spcPct val="90000"/>
              </a:lnSpc>
              <a:spcBef>
                <a:spcPts val="0"/>
              </a:spcBef>
              <a:spcAft>
                <a:spcPts val="0"/>
              </a:spcAft>
              <a:buClr>
                <a:schemeClr val="lt1"/>
              </a:buClr>
              <a:buSzPts val="2200"/>
              <a:buNone/>
            </a:pPr>
            <a:endParaRPr lang="en-US" dirty="0"/>
          </a:p>
          <a:p>
            <a:pPr marL="0" lvl="0" indent="0" algn="l" rtl="0">
              <a:lnSpc>
                <a:spcPct val="90000"/>
              </a:lnSpc>
              <a:spcBef>
                <a:spcPts val="0"/>
              </a:spcBef>
              <a:spcAft>
                <a:spcPts val="0"/>
              </a:spcAft>
              <a:buClr>
                <a:schemeClr val="lt1"/>
              </a:buClr>
              <a:buSzPts val="2200"/>
              <a:buNone/>
            </a:pPr>
            <a:r>
              <a:rPr lang="en-US" dirty="0" err="1"/>
              <a:t>Razmyslov</a:t>
            </a:r>
            <a:r>
              <a:rPr lang="en-US" dirty="0"/>
              <a:t> , S. (2021, June 25). Confluence. MEM50-CPP. Do not access freed memory - SEI CERT C++ Coding Standard - Confluence. </a:t>
            </a:r>
            <a:r>
              <a:rPr lang="en-US" dirty="0">
                <a:hlinkClick r:id="rId8"/>
              </a:rPr>
              <a:t>https://wiki.sei.cmu.edu/confluence/display/cplusplus/MEM50-CPP.+Do+not+access+freed+memory</a:t>
            </a:r>
            <a:r>
              <a:rPr lang="en-US" dirty="0"/>
              <a:t>.</a:t>
            </a:r>
          </a:p>
          <a:p>
            <a:pPr marL="0" lvl="0" indent="0" algn="l" rtl="0">
              <a:lnSpc>
                <a:spcPct val="90000"/>
              </a:lnSpc>
              <a:spcBef>
                <a:spcPts val="0"/>
              </a:spcBef>
              <a:spcAft>
                <a:spcPts val="0"/>
              </a:spcAft>
              <a:buClr>
                <a:schemeClr val="lt1"/>
              </a:buClr>
              <a:buSzPts val="2200"/>
              <a:buNone/>
            </a:pPr>
            <a:endParaRPr lang="en-US" dirty="0"/>
          </a:p>
          <a:p>
            <a:pPr marL="0" lvl="0" indent="0" algn="l" rtl="0">
              <a:lnSpc>
                <a:spcPct val="90000"/>
              </a:lnSpc>
              <a:spcBef>
                <a:spcPts val="0"/>
              </a:spcBef>
              <a:spcAft>
                <a:spcPts val="0"/>
              </a:spcAft>
              <a:buClr>
                <a:schemeClr val="lt1"/>
              </a:buClr>
              <a:buSzPts val="2200"/>
              <a:buNone/>
            </a:pPr>
            <a:r>
              <a:rPr lang="en-US" dirty="0" err="1"/>
              <a:t>Razmyslov</a:t>
            </a:r>
            <a:r>
              <a:rPr lang="en-US" dirty="0"/>
              <a:t>, S. (2021, June 25). Confluence. CTR53-CPP. Use valid iterator ranges - SEI CERT C++ Coding Standard - Confluence. </a:t>
            </a:r>
            <a:r>
              <a:rPr lang="en-US" dirty="0">
                <a:hlinkClick r:id="rId9"/>
              </a:rPr>
              <a:t>https://wiki.sei.cmu.edu/confluence/display/cplusplus/CTR53-CPP.+Use+valid+iterator+ranges</a:t>
            </a:r>
            <a:r>
              <a:rPr lang="en-US" dirty="0"/>
              <a:t>.</a:t>
            </a:r>
          </a:p>
          <a:p>
            <a:pPr marL="0" lvl="0" indent="0" algn="l" rtl="0">
              <a:lnSpc>
                <a:spcPct val="90000"/>
              </a:lnSpc>
              <a:spcBef>
                <a:spcPts val="0"/>
              </a:spcBef>
              <a:spcAft>
                <a:spcPts val="0"/>
              </a:spcAft>
              <a:buClr>
                <a:schemeClr val="lt1"/>
              </a:buClr>
              <a:buSzPts val="2200"/>
              <a:buNone/>
            </a:pPr>
            <a:endParaRPr lang="en-US" dirty="0"/>
          </a:p>
          <a:p>
            <a:pPr marL="0" lvl="0" indent="0" algn="l" rtl="0">
              <a:lnSpc>
                <a:spcPct val="90000"/>
              </a:lnSpc>
              <a:spcBef>
                <a:spcPts val="0"/>
              </a:spcBef>
              <a:spcAft>
                <a:spcPts val="0"/>
              </a:spcAft>
              <a:buClr>
                <a:schemeClr val="lt1"/>
              </a:buClr>
              <a:buSzPts val="2200"/>
              <a:buNone/>
            </a:pPr>
            <a:r>
              <a:rPr lang="en-US" dirty="0" err="1"/>
              <a:t>Razmyslov</a:t>
            </a:r>
            <a:r>
              <a:rPr lang="en-US" dirty="0"/>
              <a:t>, S. (2021, June 25). Confluence. INT50-CPP. Do not cast to an out-of-range enumeration value - SEI CERT C++ Coding Standard - Confluence. </a:t>
            </a:r>
            <a:r>
              <a:rPr lang="en-US" dirty="0">
                <a:hlinkClick r:id="rId10"/>
              </a:rPr>
              <a:t>https://wiki.sei.cmu.edu/confluence/display/cplusplus/INT50-CPP.+Do+not+cast+to+an+out-of-range+enumeration+value</a:t>
            </a:r>
            <a:r>
              <a:rPr lang="en-US" dirty="0"/>
              <a:t>.</a:t>
            </a:r>
          </a:p>
          <a:p>
            <a:pPr marL="0" lvl="0" indent="0" algn="l" rtl="0">
              <a:lnSpc>
                <a:spcPct val="90000"/>
              </a:lnSpc>
              <a:spcBef>
                <a:spcPts val="0"/>
              </a:spcBef>
              <a:spcAft>
                <a:spcPts val="0"/>
              </a:spcAft>
              <a:buClr>
                <a:schemeClr val="lt1"/>
              </a:buClr>
              <a:buSzPts val="2200"/>
              <a:buNone/>
            </a:pPr>
            <a:endParaRPr lang="en-US" dirty="0"/>
          </a:p>
          <a:p>
            <a:pPr marL="0" lvl="0" indent="0" algn="l" rtl="0">
              <a:lnSpc>
                <a:spcPct val="90000"/>
              </a:lnSpc>
              <a:spcBef>
                <a:spcPts val="0"/>
              </a:spcBef>
              <a:spcAft>
                <a:spcPts val="0"/>
              </a:spcAft>
              <a:buClr>
                <a:schemeClr val="lt1"/>
              </a:buClr>
              <a:buSzPts val="2200"/>
              <a:buNone/>
            </a:pPr>
            <a:r>
              <a:rPr lang="en-US" dirty="0"/>
              <a:t>Snavely , W. (2018, February 12). VOID ERR12-CPP. Do not allow exceptions to transmit sensitive information. Confluence. </a:t>
            </a:r>
            <a:r>
              <a:rPr lang="en-US" dirty="0">
                <a:hlinkClick r:id="rId11"/>
              </a:rPr>
              <a:t>https://wiki.sei.cmu.edu/confluence/display/cplusplus/VOID+ERR12-CPP.+Do+not+allow+exceptions+to+transmit+sensitive+information</a:t>
            </a:r>
            <a:endParaRPr lang="en-US" dirty="0"/>
          </a:p>
          <a:p>
            <a:pPr marL="0" lvl="0" indent="0" algn="l" rtl="0">
              <a:lnSpc>
                <a:spcPct val="90000"/>
              </a:lnSpc>
              <a:spcBef>
                <a:spcPts val="0"/>
              </a:spcBef>
              <a:spcAft>
                <a:spcPts val="0"/>
              </a:spcAft>
              <a:buClr>
                <a:schemeClr val="lt1"/>
              </a:buClr>
              <a:buSzPts val="2200"/>
              <a:buNone/>
            </a:pPr>
            <a:r>
              <a:rPr lang="en-US" dirty="0"/>
              <a:t> </a:t>
            </a:r>
          </a:p>
          <a:p>
            <a:pPr marL="0" lvl="0" indent="0" algn="l" rtl="0">
              <a:lnSpc>
                <a:spcPct val="90000"/>
              </a:lnSpc>
              <a:spcBef>
                <a:spcPts val="0"/>
              </a:spcBef>
              <a:spcAft>
                <a:spcPts val="0"/>
              </a:spcAft>
              <a:buClr>
                <a:schemeClr val="lt1"/>
              </a:buClr>
              <a:buSzPts val="2200"/>
              <a:buNone/>
            </a:pPr>
            <a:r>
              <a:rPr lang="en-US" dirty="0"/>
              <a:t>Snavely, W. (2018, February 12). Confluence. Confluence. </a:t>
            </a:r>
            <a:r>
              <a:rPr lang="en-US" dirty="0">
                <a:hlinkClick r:id="rId12"/>
              </a:rPr>
              <a:t>https://wiki.sei.cmu.edu/confluence/display/cplusplus/VOID+STR02-CPP.+Sanitize+data+passed+to+complex+subsystems</a:t>
            </a:r>
            <a:r>
              <a:rPr lang="en-US" dirty="0"/>
              <a:t>.</a:t>
            </a:r>
          </a:p>
          <a:p>
            <a:pPr marL="0" lvl="0" indent="0" algn="l" rtl="0">
              <a:lnSpc>
                <a:spcPct val="90000"/>
              </a:lnSpc>
              <a:spcBef>
                <a:spcPts val="0"/>
              </a:spcBef>
              <a:spcAft>
                <a:spcPts val="0"/>
              </a:spcAft>
              <a:buClr>
                <a:schemeClr val="lt1"/>
              </a:buClr>
              <a:buSzPts val="2200"/>
              <a:buNone/>
            </a:pPr>
            <a:endParaRPr lang="en-US" dirty="0"/>
          </a:p>
          <a:p>
            <a:pPr marL="0" lvl="0" indent="0" algn="l" rtl="0">
              <a:lnSpc>
                <a:spcPct val="90000"/>
              </a:lnSpc>
              <a:spcBef>
                <a:spcPts val="0"/>
              </a:spcBef>
              <a:spcAft>
                <a:spcPts val="0"/>
              </a:spcAft>
              <a:buClr>
                <a:schemeClr val="lt1"/>
              </a:buClr>
              <a:buSzPts val="2200"/>
              <a:buNone/>
            </a:pPr>
            <a:r>
              <a:rPr lang="en-US" dirty="0"/>
              <a:t>Snavely, W. (2018, February 12). VOID DCL03-CPP. Confluence. </a:t>
            </a:r>
            <a:r>
              <a:rPr lang="en-US" dirty="0">
                <a:hlinkClick r:id="rId13"/>
              </a:rPr>
              <a:t>https://wiki.sei.cmu.edu/confluence/display/cplusplus/VOID+DCL03-CPP.+Use+a+static+assertion+to+test+the+value+of+a+constant+expression</a:t>
            </a:r>
            <a:r>
              <a:rPr lang="en-US" dirty="0"/>
              <a:t>.</a:t>
            </a:r>
          </a:p>
        </p:txBody>
      </p:sp>
      <p:pic>
        <p:nvPicPr>
          <p:cNvPr id="239" name="Google Shape;239;p14" descr="Green Pace logo"/>
          <p:cNvPicPr preferRelativeResize="0"/>
          <p:nvPr/>
        </p:nvPicPr>
        <p:blipFill>
          <a:blip r:embed="rId1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3"/>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OVERVIEW: DEFENSE IN DEPTH</a:t>
            </a:r>
            <a:endParaRPr dirty="0"/>
          </a:p>
        </p:txBody>
      </p:sp>
      <p:sp>
        <p:nvSpPr>
          <p:cNvPr id="152" name="Google Shape;152;p3"/>
          <p:cNvSpPr txBox="1">
            <a:spLocks noGrp="1"/>
          </p:cNvSpPr>
          <p:nvPr>
            <p:ph type="body" idx="1"/>
          </p:nvPr>
        </p:nvSpPr>
        <p:spPr>
          <a:xfrm>
            <a:off x="2602537" y="2057401"/>
            <a:ext cx="7569467" cy="644851"/>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1000"/>
              </a:spcBef>
              <a:spcAft>
                <a:spcPts val="0"/>
              </a:spcAft>
              <a:buClr>
                <a:schemeClr val="lt1"/>
              </a:buClr>
              <a:buSzPts val="2200"/>
              <a:buNone/>
            </a:pPr>
            <a:r>
              <a:rPr lang="en-US" dirty="0"/>
              <a:t>External threats are evolving so we must evolve </a:t>
            </a:r>
            <a:r>
              <a:rPr lang="en-US" i="1" dirty="0"/>
              <a:t>faster</a:t>
            </a:r>
            <a:r>
              <a:rPr lang="en-US" dirty="0"/>
              <a:t>.</a:t>
            </a:r>
            <a:endParaRPr dirty="0"/>
          </a:p>
        </p:txBody>
      </p:sp>
      <p:pic>
        <p:nvPicPr>
          <p:cNvPr id="153" name="Google Shape;153;p3" descr="Shows the following layers of developer defense: Physical security, Cloud security, Perimeter security, network security, Host security, Endpoint security, APP security and critical assets, systems, and data security." title="NHS (Healthcare) Defense in Depth – Shaun Van Niekerk"/>
          <p:cNvPicPr preferRelativeResize="0"/>
          <p:nvPr/>
        </p:nvPicPr>
        <p:blipFill rotWithShape="1">
          <a:blip r:embed="rId4">
            <a:alphaModFix/>
          </a:blip>
          <a:srcRect/>
          <a:stretch/>
        </p:blipFill>
        <p:spPr>
          <a:xfrm>
            <a:off x="3160643" y="2839411"/>
            <a:ext cx="6453257" cy="3797196"/>
          </a:xfrm>
          <a:prstGeom prst="rect">
            <a:avLst/>
          </a:prstGeom>
          <a:noFill/>
          <a:ln>
            <a:noFill/>
          </a:ln>
        </p:spPr>
      </p:pic>
      <p:pic>
        <p:nvPicPr>
          <p:cNvPr id="154" name="Google Shape;154;p3"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4"/>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THREATS MATRIX</a:t>
            </a:r>
            <a:endParaRPr dirty="0"/>
          </a:p>
        </p:txBody>
      </p:sp>
      <p:graphicFrame>
        <p:nvGraphicFramePr>
          <p:cNvPr id="161" name="Google Shape;161;p4"/>
          <p:cNvGraphicFramePr/>
          <p:nvPr>
            <p:extLst>
              <p:ext uri="{D42A27DB-BD31-4B8C-83A1-F6EECF244321}">
                <p14:modId xmlns:p14="http://schemas.microsoft.com/office/powerpoint/2010/main" val="3627238318"/>
              </p:ext>
            </p:extLst>
          </p:nvPr>
        </p:nvGraphicFramePr>
        <p:xfrm>
          <a:off x="2178387" y="2161767"/>
          <a:ext cx="7835225" cy="3931860"/>
        </p:xfrm>
        <a:graphic>
          <a:graphicData uri="http://schemas.openxmlformats.org/drawingml/2006/table">
            <a:tbl>
              <a:tblPr>
                <a:noFill/>
                <a:tableStyleId>{802198C4-3087-4945-87E3-76CBB3509B7E}</a:tableStyleId>
              </a:tblPr>
              <a:tblGrid>
                <a:gridCol w="4030425">
                  <a:extLst>
                    <a:ext uri="{9D8B030D-6E8A-4147-A177-3AD203B41FA5}">
                      <a16:colId xmlns:a16="http://schemas.microsoft.com/office/drawing/2014/main" val="20000"/>
                    </a:ext>
                  </a:extLst>
                </a:gridCol>
                <a:gridCol w="3804800">
                  <a:extLst>
                    <a:ext uri="{9D8B030D-6E8A-4147-A177-3AD203B41FA5}">
                      <a16:colId xmlns:a16="http://schemas.microsoft.com/office/drawing/2014/main" val="20001"/>
                    </a:ext>
                  </a:extLst>
                </a:gridCol>
              </a:tblGrid>
              <a:tr h="1769325">
                <a:tc>
                  <a:txBody>
                    <a:bodyPr/>
                    <a:lstStyle/>
                    <a:p>
                      <a:pPr marL="0" marR="0" lvl="0" indent="0" algn="ctr" rtl="0">
                        <a:lnSpc>
                          <a:spcPct val="100000"/>
                        </a:lnSpc>
                        <a:spcBef>
                          <a:spcPts val="0"/>
                        </a:spcBef>
                        <a:spcAft>
                          <a:spcPts val="0"/>
                        </a:spcAft>
                        <a:buClr>
                          <a:srgbClr val="000000"/>
                        </a:buClr>
                        <a:buSzPts val="3600"/>
                        <a:buFont typeface="Arial"/>
                        <a:buNone/>
                      </a:pPr>
                      <a:r>
                        <a:rPr lang="en-US" sz="1800" b="1" u="none" strike="noStrike" cap="none" dirty="0">
                          <a:solidFill>
                            <a:schemeClr val="bg1"/>
                          </a:solidFill>
                          <a:latin typeface="Century Gothic" panose="020B0502020202020204" pitchFamily="34" charset="0"/>
                        </a:rPr>
                        <a:t>Likely</a:t>
                      </a:r>
                      <a:endParaRPr sz="1800" b="1" u="none" strike="noStrike" cap="none" dirty="0">
                        <a:solidFill>
                          <a:schemeClr val="bg1"/>
                        </a:solidFill>
                        <a:latin typeface="Century Gothic" panose="020B0502020202020204" pitchFamily="34" charset="0"/>
                      </a:endParaRPr>
                    </a:p>
                    <a:p>
                      <a:pPr marL="0" marR="0" lvl="0" indent="0" algn="ctr" rtl="0">
                        <a:lnSpc>
                          <a:spcPct val="100000"/>
                        </a:lnSpc>
                        <a:spcBef>
                          <a:spcPts val="0"/>
                        </a:spcBef>
                        <a:spcAft>
                          <a:spcPts val="0"/>
                        </a:spcAft>
                        <a:buClr>
                          <a:srgbClr val="000000"/>
                        </a:buClr>
                        <a:buSzPts val="3600"/>
                        <a:buFont typeface="Arial"/>
                        <a:buNone/>
                      </a:pPr>
                      <a:r>
                        <a:rPr lang="en-US" sz="1800" u="none" strike="noStrike" cap="none" dirty="0">
                          <a:solidFill>
                            <a:schemeClr val="bg1"/>
                          </a:solidFill>
                          <a:latin typeface="Century Gothic" panose="020B0502020202020204" pitchFamily="34" charset="0"/>
                        </a:rPr>
                        <a:t>STD-002-CPP</a:t>
                      </a:r>
                      <a:br>
                        <a:rPr lang="en-US" sz="1800" u="none" strike="noStrike" cap="none" dirty="0">
                          <a:solidFill>
                            <a:schemeClr val="bg1"/>
                          </a:solidFill>
                          <a:latin typeface="Century Gothic" panose="020B0502020202020204" pitchFamily="34" charset="0"/>
                        </a:rPr>
                      </a:br>
                      <a:r>
                        <a:rPr lang="en-US" sz="1800" u="none" strike="noStrike" cap="none" dirty="0">
                          <a:solidFill>
                            <a:schemeClr val="bg1"/>
                          </a:solidFill>
                          <a:latin typeface="Century Gothic" panose="020B0502020202020204" pitchFamily="34" charset="0"/>
                        </a:rPr>
                        <a:t>STD-004-CPP</a:t>
                      </a:r>
                      <a:br>
                        <a:rPr lang="en-US" sz="1800" u="none" strike="noStrike" cap="none" dirty="0">
                          <a:solidFill>
                            <a:schemeClr val="bg1"/>
                          </a:solidFill>
                          <a:latin typeface="Century Gothic" panose="020B0502020202020204" pitchFamily="34" charset="0"/>
                        </a:rPr>
                      </a:br>
                      <a:r>
                        <a:rPr lang="en-US" sz="1800" u="none" strike="noStrike" cap="none" dirty="0">
                          <a:solidFill>
                            <a:schemeClr val="bg1"/>
                          </a:solidFill>
                          <a:latin typeface="Century Gothic" panose="020B0502020202020204" pitchFamily="34" charset="0"/>
                        </a:rPr>
                        <a:t>STD-005-CPP</a:t>
                      </a:r>
                      <a:br>
                        <a:rPr lang="en-US" sz="1800" u="none" strike="noStrike" cap="none" dirty="0">
                          <a:solidFill>
                            <a:schemeClr val="bg1"/>
                          </a:solidFill>
                          <a:latin typeface="Century Gothic" panose="020B0502020202020204" pitchFamily="34" charset="0"/>
                        </a:rPr>
                      </a:br>
                      <a:r>
                        <a:rPr lang="en-US" sz="1800" u="none" strike="noStrike" cap="none" dirty="0">
                          <a:solidFill>
                            <a:schemeClr val="bg1"/>
                          </a:solidFill>
                          <a:latin typeface="Century Gothic" panose="020B0502020202020204" pitchFamily="34" charset="0"/>
                        </a:rPr>
                        <a:t>STD-007-CPP</a:t>
                      </a:r>
                      <a:br>
                        <a:rPr lang="en-US" sz="1800" u="none" strike="noStrike" cap="none" dirty="0">
                          <a:solidFill>
                            <a:schemeClr val="bg1"/>
                          </a:solidFill>
                          <a:latin typeface="Century Gothic" panose="020B0502020202020204" pitchFamily="34" charset="0"/>
                        </a:rPr>
                      </a:br>
                      <a:r>
                        <a:rPr lang="en-US" sz="1800" u="none" strike="noStrike" cap="none" dirty="0">
                          <a:solidFill>
                            <a:schemeClr val="bg1"/>
                          </a:solidFill>
                          <a:latin typeface="Century Gothic" panose="020B0502020202020204" pitchFamily="34" charset="0"/>
                        </a:rPr>
                        <a:t>STD-010-CPP</a:t>
                      </a:r>
                      <a:endParaRPr sz="1800" u="none" strike="noStrike" cap="none" dirty="0">
                        <a:solidFill>
                          <a:schemeClr val="bg1"/>
                        </a:solidFill>
                        <a:latin typeface="Century Gothic" panose="020B0502020202020204" pitchFamily="34" charset="0"/>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chemeClr val="tx1"/>
                    </a:solidFill>
                  </a:tcPr>
                </a:tc>
                <a:tc>
                  <a:txBody>
                    <a:bodyPr/>
                    <a:lstStyle/>
                    <a:p>
                      <a:pPr marL="0" marR="0" lvl="0" indent="0" algn="ctr" rtl="0">
                        <a:lnSpc>
                          <a:spcPct val="100000"/>
                        </a:lnSpc>
                        <a:spcBef>
                          <a:spcPts val="0"/>
                        </a:spcBef>
                        <a:spcAft>
                          <a:spcPts val="0"/>
                        </a:spcAft>
                        <a:buClr>
                          <a:srgbClr val="000000"/>
                        </a:buClr>
                        <a:buSzPts val="3600"/>
                        <a:buFont typeface="Arial"/>
                        <a:buNone/>
                      </a:pPr>
                      <a:r>
                        <a:rPr lang="en-US" sz="1800" b="1" u="none" strike="noStrike" cap="none" dirty="0">
                          <a:solidFill>
                            <a:schemeClr val="bg1"/>
                          </a:solidFill>
                          <a:latin typeface="Century Gothic" panose="020B0502020202020204" pitchFamily="34" charset="0"/>
                        </a:rPr>
                        <a:t>Priority</a:t>
                      </a:r>
                      <a:endParaRPr sz="1800" b="1" u="none" strike="noStrike" cap="none" dirty="0">
                        <a:solidFill>
                          <a:schemeClr val="bg1"/>
                        </a:solidFill>
                        <a:latin typeface="Century Gothic" panose="020B0502020202020204" pitchFamily="34" charset="0"/>
                      </a:endParaRPr>
                    </a:p>
                    <a:p>
                      <a:pPr marL="0" marR="0" lvl="0" indent="0" algn="ctr" rtl="0">
                        <a:lnSpc>
                          <a:spcPct val="100000"/>
                        </a:lnSpc>
                        <a:spcBef>
                          <a:spcPts val="0"/>
                        </a:spcBef>
                        <a:spcAft>
                          <a:spcPts val="0"/>
                        </a:spcAft>
                        <a:buClr>
                          <a:srgbClr val="000000"/>
                        </a:buClr>
                        <a:buSzPts val="3600"/>
                        <a:buFont typeface="Arial"/>
                        <a:buNone/>
                      </a:pPr>
                      <a:r>
                        <a:rPr lang="en-US" sz="1800" u="none" strike="noStrike" cap="none" dirty="0">
                          <a:solidFill>
                            <a:schemeClr val="bg1"/>
                          </a:solidFill>
                          <a:latin typeface="Century Gothic" panose="020B0502020202020204" pitchFamily="34" charset="0"/>
                        </a:rPr>
                        <a:t>STD-002-CPP</a:t>
                      </a:r>
                      <a:br>
                        <a:rPr lang="en-US" sz="1800" u="none" strike="noStrike" cap="none" dirty="0">
                          <a:solidFill>
                            <a:schemeClr val="bg1"/>
                          </a:solidFill>
                          <a:latin typeface="Century Gothic" panose="020B0502020202020204" pitchFamily="34" charset="0"/>
                        </a:rPr>
                      </a:br>
                      <a:r>
                        <a:rPr lang="en-US" sz="1800" u="none" strike="noStrike" cap="none" dirty="0">
                          <a:solidFill>
                            <a:schemeClr val="bg1"/>
                          </a:solidFill>
                          <a:latin typeface="Century Gothic" panose="020B0502020202020204" pitchFamily="34" charset="0"/>
                        </a:rPr>
                        <a:t>STD-003-CPP</a:t>
                      </a:r>
                      <a:br>
                        <a:rPr lang="en-US" sz="1800" u="none" strike="noStrike" cap="none" dirty="0">
                          <a:solidFill>
                            <a:schemeClr val="bg1"/>
                          </a:solidFill>
                          <a:latin typeface="Century Gothic" panose="020B0502020202020204" pitchFamily="34" charset="0"/>
                        </a:rPr>
                      </a:br>
                      <a:r>
                        <a:rPr lang="en-US" sz="1800" u="none" strike="noStrike" cap="none" dirty="0">
                          <a:solidFill>
                            <a:schemeClr val="bg1"/>
                          </a:solidFill>
                          <a:latin typeface="Century Gothic" panose="020B0502020202020204" pitchFamily="34" charset="0"/>
                        </a:rPr>
                        <a:t>STD-004-CPP</a:t>
                      </a:r>
                      <a:br>
                        <a:rPr lang="en-US" sz="1800" u="none" strike="noStrike" cap="none" dirty="0">
                          <a:solidFill>
                            <a:schemeClr val="bg1"/>
                          </a:solidFill>
                          <a:latin typeface="Century Gothic" panose="020B0502020202020204" pitchFamily="34" charset="0"/>
                        </a:rPr>
                      </a:br>
                      <a:r>
                        <a:rPr lang="en-US" sz="1800" u="none" strike="noStrike" cap="none" dirty="0">
                          <a:solidFill>
                            <a:schemeClr val="bg1"/>
                          </a:solidFill>
                          <a:latin typeface="Century Gothic" panose="020B0502020202020204" pitchFamily="34" charset="0"/>
                        </a:rPr>
                        <a:t>STD-005-CPP</a:t>
                      </a:r>
                      <a:endParaRPr sz="1800" u="none" strike="noStrike" cap="none" dirty="0">
                        <a:solidFill>
                          <a:schemeClr val="bg1"/>
                        </a:solidFill>
                        <a:latin typeface="Century Gothic" panose="020B0502020202020204" pitchFamily="34" charset="0"/>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chemeClr val="tx1"/>
                    </a:solidFill>
                  </a:tcPr>
                </a:tc>
                <a:extLst>
                  <a:ext uri="{0D108BD9-81ED-4DB2-BD59-A6C34878D82A}">
                    <a16:rowId xmlns:a16="http://schemas.microsoft.com/office/drawing/2014/main" val="10000"/>
                  </a:ext>
                </a:extLst>
              </a:tr>
              <a:tr h="1769325">
                <a:tc>
                  <a:txBody>
                    <a:bodyPr/>
                    <a:lstStyle/>
                    <a:p>
                      <a:pPr marL="0" marR="0" lvl="0" indent="0" algn="ctr" rtl="0">
                        <a:lnSpc>
                          <a:spcPct val="100000"/>
                        </a:lnSpc>
                        <a:spcBef>
                          <a:spcPts val="0"/>
                        </a:spcBef>
                        <a:spcAft>
                          <a:spcPts val="0"/>
                        </a:spcAft>
                        <a:buClr>
                          <a:srgbClr val="000000"/>
                        </a:buClr>
                        <a:buSzPts val="3600"/>
                        <a:buFont typeface="Arial"/>
                        <a:buNone/>
                      </a:pPr>
                      <a:r>
                        <a:rPr lang="en-US" sz="1800" b="1" u="none" strike="noStrike" cap="none" dirty="0">
                          <a:solidFill>
                            <a:schemeClr val="bg1"/>
                          </a:solidFill>
                          <a:latin typeface="Century Gothic" panose="020B0502020202020204" pitchFamily="34" charset="0"/>
                        </a:rPr>
                        <a:t>Low priority</a:t>
                      </a:r>
                      <a:endParaRPr sz="1800" b="1" u="none" strike="noStrike" cap="none" dirty="0">
                        <a:solidFill>
                          <a:schemeClr val="bg1"/>
                        </a:solidFill>
                        <a:latin typeface="Century Gothic" panose="020B0502020202020204" pitchFamily="34" charset="0"/>
                      </a:endParaRPr>
                    </a:p>
                    <a:p>
                      <a:pPr marL="0" marR="0" lvl="0" indent="0" algn="ctr" defTabSz="914400" rtl="0" eaLnBrk="1" fontAlgn="auto" latinLnBrk="0" hangingPunct="1">
                        <a:lnSpc>
                          <a:spcPct val="100000"/>
                        </a:lnSpc>
                        <a:spcBef>
                          <a:spcPts val="0"/>
                        </a:spcBef>
                        <a:spcAft>
                          <a:spcPts val="0"/>
                        </a:spcAft>
                        <a:buClr>
                          <a:srgbClr val="000000"/>
                        </a:buClr>
                        <a:buSzPts val="3600"/>
                        <a:buFont typeface="Arial"/>
                        <a:buNone/>
                        <a:tabLst/>
                        <a:defRPr/>
                      </a:pPr>
                      <a:r>
                        <a:rPr lang="en-US" sz="1800" u="none" strike="noStrike" cap="none" dirty="0">
                          <a:solidFill>
                            <a:schemeClr val="bg1"/>
                          </a:solidFill>
                          <a:latin typeface="Century Gothic" panose="020B0502020202020204" pitchFamily="34" charset="0"/>
                        </a:rPr>
                        <a:t>STD-001-CPP</a:t>
                      </a:r>
                      <a:br>
                        <a:rPr lang="en-US" sz="1800" u="none" strike="noStrike" cap="none" dirty="0">
                          <a:solidFill>
                            <a:schemeClr val="bg1"/>
                          </a:solidFill>
                          <a:latin typeface="Century Gothic" panose="020B0502020202020204" pitchFamily="34" charset="0"/>
                        </a:rPr>
                      </a:br>
                      <a:r>
                        <a:rPr lang="en-US" sz="1800" u="none" strike="noStrike" cap="none" dirty="0">
                          <a:solidFill>
                            <a:schemeClr val="bg1"/>
                          </a:solidFill>
                          <a:latin typeface="Century Gothic" panose="020B0502020202020204" pitchFamily="34" charset="0"/>
                        </a:rPr>
                        <a:t>STD-006-CPP</a:t>
                      </a:r>
                    </a:p>
                    <a:p>
                      <a:pPr marL="0" marR="0" lvl="0" indent="0" algn="ctr" defTabSz="914400" rtl="0" eaLnBrk="1" fontAlgn="auto" latinLnBrk="0" hangingPunct="1">
                        <a:lnSpc>
                          <a:spcPct val="100000"/>
                        </a:lnSpc>
                        <a:spcBef>
                          <a:spcPts val="0"/>
                        </a:spcBef>
                        <a:spcAft>
                          <a:spcPts val="0"/>
                        </a:spcAft>
                        <a:buClr>
                          <a:srgbClr val="000000"/>
                        </a:buClr>
                        <a:buSzPts val="3600"/>
                        <a:buFont typeface="Arial"/>
                        <a:buNone/>
                        <a:tabLst/>
                        <a:defRPr/>
                      </a:pPr>
                      <a:r>
                        <a:rPr lang="en-US" sz="1800" u="none" strike="noStrike" cap="none" dirty="0">
                          <a:solidFill>
                            <a:schemeClr val="bg1"/>
                          </a:solidFill>
                          <a:latin typeface="Century Gothic" panose="020B0502020202020204" pitchFamily="34" charset="0"/>
                        </a:rPr>
                        <a:t>STD-007-CPP</a:t>
                      </a:r>
                    </a:p>
                    <a:p>
                      <a:pPr marL="0" marR="0" lvl="0" indent="0" algn="ctr" defTabSz="914400" rtl="0" eaLnBrk="1" fontAlgn="auto" latinLnBrk="0" hangingPunct="1">
                        <a:lnSpc>
                          <a:spcPct val="100000"/>
                        </a:lnSpc>
                        <a:spcBef>
                          <a:spcPts val="0"/>
                        </a:spcBef>
                        <a:spcAft>
                          <a:spcPts val="0"/>
                        </a:spcAft>
                        <a:buClr>
                          <a:srgbClr val="000000"/>
                        </a:buClr>
                        <a:buSzPts val="3600"/>
                        <a:buFont typeface="Arial"/>
                        <a:buNone/>
                        <a:tabLst/>
                        <a:defRPr/>
                      </a:pPr>
                      <a:r>
                        <a:rPr lang="en-US" sz="1800" u="none" strike="noStrike" cap="none" dirty="0">
                          <a:solidFill>
                            <a:schemeClr val="bg1"/>
                          </a:solidFill>
                          <a:latin typeface="Century Gothic" panose="020B0502020202020204" pitchFamily="34" charset="0"/>
                        </a:rPr>
                        <a:t>STD-008-CPP</a:t>
                      </a:r>
                    </a:p>
                    <a:p>
                      <a:pPr marL="0" marR="0" lvl="0" indent="0" algn="ctr" defTabSz="914400" rtl="0" eaLnBrk="1" fontAlgn="auto" latinLnBrk="0" hangingPunct="1">
                        <a:lnSpc>
                          <a:spcPct val="100000"/>
                        </a:lnSpc>
                        <a:spcBef>
                          <a:spcPts val="0"/>
                        </a:spcBef>
                        <a:spcAft>
                          <a:spcPts val="0"/>
                        </a:spcAft>
                        <a:buClr>
                          <a:srgbClr val="000000"/>
                        </a:buClr>
                        <a:buSzPts val="3600"/>
                        <a:buFont typeface="Arial"/>
                        <a:buNone/>
                        <a:tabLst/>
                        <a:defRPr/>
                      </a:pPr>
                      <a:r>
                        <a:rPr lang="en-US" sz="1800" u="none" strike="noStrike" cap="none" dirty="0">
                          <a:solidFill>
                            <a:schemeClr val="bg1"/>
                          </a:solidFill>
                          <a:latin typeface="Century Gothic" panose="020B0502020202020204" pitchFamily="34" charset="0"/>
                        </a:rPr>
                        <a:t>STD-009-CPP</a:t>
                      </a:r>
                      <a:br>
                        <a:rPr lang="en-US" sz="1800" u="none" strike="noStrike" cap="none" dirty="0">
                          <a:solidFill>
                            <a:schemeClr val="bg1"/>
                          </a:solidFill>
                          <a:latin typeface="Century Gothic" panose="020B0502020202020204" pitchFamily="34" charset="0"/>
                        </a:rPr>
                      </a:br>
                      <a:r>
                        <a:rPr lang="en-US" sz="1800" u="none" strike="noStrike" cap="none" dirty="0">
                          <a:solidFill>
                            <a:schemeClr val="bg1"/>
                          </a:solidFill>
                          <a:latin typeface="Century Gothic" panose="020B0502020202020204" pitchFamily="34" charset="0"/>
                        </a:rPr>
                        <a:t>STD-010-CPP</a:t>
                      </a: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chemeClr val="tx1"/>
                    </a:solidFill>
                  </a:tcPr>
                </a:tc>
                <a:tc>
                  <a:txBody>
                    <a:bodyPr/>
                    <a:lstStyle/>
                    <a:p>
                      <a:pPr marL="0" marR="0" lvl="0" indent="0" algn="ctr" rtl="0">
                        <a:lnSpc>
                          <a:spcPct val="100000"/>
                        </a:lnSpc>
                        <a:spcBef>
                          <a:spcPts val="0"/>
                        </a:spcBef>
                        <a:spcAft>
                          <a:spcPts val="0"/>
                        </a:spcAft>
                        <a:buClr>
                          <a:srgbClr val="000000"/>
                        </a:buClr>
                        <a:buSzPts val="3600"/>
                        <a:buFont typeface="Arial"/>
                        <a:buNone/>
                      </a:pPr>
                      <a:r>
                        <a:rPr lang="en-US" sz="1800" b="1" u="none" strike="noStrike" cap="none" dirty="0">
                          <a:solidFill>
                            <a:schemeClr val="bg1"/>
                          </a:solidFill>
                          <a:latin typeface="Century Gothic" panose="020B0502020202020204" pitchFamily="34" charset="0"/>
                        </a:rPr>
                        <a:t>Unlikely</a:t>
                      </a:r>
                      <a:endParaRPr sz="1800" b="1" u="none" strike="noStrike" cap="none" dirty="0">
                        <a:solidFill>
                          <a:schemeClr val="bg1"/>
                        </a:solidFill>
                        <a:latin typeface="Century Gothic" panose="020B0502020202020204" pitchFamily="34" charset="0"/>
                      </a:endParaRPr>
                    </a:p>
                    <a:p>
                      <a:pPr marL="0" marR="0" lvl="0" indent="0" algn="ctr" rtl="0">
                        <a:lnSpc>
                          <a:spcPct val="100000"/>
                        </a:lnSpc>
                        <a:spcBef>
                          <a:spcPts val="0"/>
                        </a:spcBef>
                        <a:spcAft>
                          <a:spcPts val="0"/>
                        </a:spcAft>
                        <a:buClr>
                          <a:srgbClr val="000000"/>
                        </a:buClr>
                        <a:buSzPts val="3600"/>
                        <a:buFont typeface="Arial"/>
                        <a:buNone/>
                      </a:pPr>
                      <a:r>
                        <a:rPr lang="en-US" sz="1800" u="none" strike="noStrike" cap="none" dirty="0">
                          <a:solidFill>
                            <a:schemeClr val="bg1"/>
                          </a:solidFill>
                          <a:latin typeface="Century Gothic" panose="020B0502020202020204" pitchFamily="34" charset="0"/>
                        </a:rPr>
                        <a:t>STD-001-CPP</a:t>
                      </a:r>
                      <a:br>
                        <a:rPr lang="en-US" sz="1800" u="none" strike="noStrike" cap="none" dirty="0">
                          <a:solidFill>
                            <a:schemeClr val="bg1"/>
                          </a:solidFill>
                          <a:latin typeface="Century Gothic" panose="020B0502020202020204" pitchFamily="34" charset="0"/>
                        </a:rPr>
                      </a:br>
                      <a:r>
                        <a:rPr lang="en-US" sz="1800" u="none" strike="noStrike" cap="none" dirty="0">
                          <a:solidFill>
                            <a:schemeClr val="bg1"/>
                          </a:solidFill>
                          <a:latin typeface="Century Gothic" panose="020B0502020202020204" pitchFamily="34" charset="0"/>
                        </a:rPr>
                        <a:t>STD-003-CPP</a:t>
                      </a:r>
                      <a:br>
                        <a:rPr lang="en-US" sz="1800" u="none" strike="noStrike" cap="none" dirty="0">
                          <a:solidFill>
                            <a:schemeClr val="bg1"/>
                          </a:solidFill>
                          <a:latin typeface="Century Gothic" panose="020B0502020202020204" pitchFamily="34" charset="0"/>
                        </a:rPr>
                      </a:br>
                      <a:r>
                        <a:rPr lang="en-US" sz="1800" u="none" strike="noStrike" cap="none" dirty="0">
                          <a:solidFill>
                            <a:schemeClr val="bg1"/>
                          </a:solidFill>
                          <a:latin typeface="Century Gothic" panose="020B0502020202020204" pitchFamily="34" charset="0"/>
                        </a:rPr>
                        <a:t>STD-006-CPP</a:t>
                      </a:r>
                      <a:br>
                        <a:rPr lang="en-US" sz="1800" u="none" strike="noStrike" cap="none" dirty="0">
                          <a:solidFill>
                            <a:schemeClr val="bg1"/>
                          </a:solidFill>
                          <a:latin typeface="Century Gothic" panose="020B0502020202020204" pitchFamily="34" charset="0"/>
                        </a:rPr>
                      </a:br>
                      <a:r>
                        <a:rPr lang="en-US" sz="1800" u="none" strike="noStrike" cap="none" dirty="0">
                          <a:solidFill>
                            <a:schemeClr val="bg1"/>
                          </a:solidFill>
                          <a:latin typeface="Century Gothic" panose="020B0502020202020204" pitchFamily="34" charset="0"/>
                        </a:rPr>
                        <a:t>STD-008-CPP</a:t>
                      </a:r>
                      <a:br>
                        <a:rPr lang="en-US" sz="1800" u="none" strike="noStrike" cap="none" dirty="0">
                          <a:solidFill>
                            <a:schemeClr val="bg1"/>
                          </a:solidFill>
                          <a:latin typeface="Century Gothic" panose="020B0502020202020204" pitchFamily="34" charset="0"/>
                        </a:rPr>
                      </a:br>
                      <a:r>
                        <a:rPr lang="en-US" sz="1800" u="none" strike="noStrike" cap="none" dirty="0">
                          <a:solidFill>
                            <a:schemeClr val="bg1"/>
                          </a:solidFill>
                          <a:latin typeface="Century Gothic" panose="020B0502020202020204" pitchFamily="34" charset="0"/>
                        </a:rPr>
                        <a:t>STD-009-CPP</a:t>
                      </a:r>
                      <a:endParaRPr sz="1800" u="none" strike="noStrike" cap="none" dirty="0">
                        <a:solidFill>
                          <a:schemeClr val="bg1"/>
                        </a:solidFill>
                        <a:latin typeface="Century Gothic" panose="020B0502020202020204" pitchFamily="34" charset="0"/>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chemeClr val="tx1"/>
                    </a:solidFill>
                  </a:tcPr>
                </a:tc>
                <a:extLst>
                  <a:ext uri="{0D108BD9-81ED-4DB2-BD59-A6C34878D82A}">
                    <a16:rowId xmlns:a16="http://schemas.microsoft.com/office/drawing/2014/main" val="10001"/>
                  </a:ext>
                </a:extLst>
              </a:tr>
            </a:tbl>
          </a:graphicData>
        </a:graphic>
      </p:graphicFrame>
      <p:pic>
        <p:nvPicPr>
          <p:cNvPr id="162" name="Google Shape;162;p4"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5"/>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10 PRINCIPLES</a:t>
            </a:r>
            <a:endParaRPr dirty="0"/>
          </a:p>
        </p:txBody>
      </p:sp>
      <p:sp>
        <p:nvSpPr>
          <p:cNvPr id="168" name="Google Shape;168;p5"/>
          <p:cNvSpPr txBox="1">
            <a:spLocks noGrp="1"/>
          </p:cNvSpPr>
          <p:nvPr>
            <p:ph type="body" idx="1"/>
          </p:nvPr>
        </p:nvSpPr>
        <p:spPr>
          <a:xfrm>
            <a:off x="2732942" y="2057401"/>
            <a:ext cx="6726115" cy="4024125"/>
          </a:xfrm>
          <a:prstGeom prst="rect">
            <a:avLst/>
          </a:prstGeom>
          <a:noFill/>
          <a:ln>
            <a:noFill/>
          </a:ln>
        </p:spPr>
        <p:txBody>
          <a:bodyPr spcFirstLastPara="1" wrap="square" lIns="91425" tIns="45700" rIns="91425" bIns="45700" anchor="t" anchorCtr="0">
            <a:normAutofit fontScale="85000" lnSpcReduction="20000"/>
          </a:bodyPr>
          <a:lstStyle/>
          <a:p>
            <a:pPr marL="0" lvl="0" indent="0" algn="l" rtl="0">
              <a:lnSpc>
                <a:spcPct val="90000"/>
              </a:lnSpc>
              <a:spcBef>
                <a:spcPts val="0"/>
              </a:spcBef>
              <a:spcAft>
                <a:spcPts val="0"/>
              </a:spcAft>
              <a:buClr>
                <a:schemeClr val="lt1"/>
              </a:buClr>
              <a:buSzPts val="2200"/>
              <a:buNone/>
            </a:pPr>
            <a:r>
              <a:rPr lang="en-US" dirty="0">
                <a:solidFill>
                  <a:srgbClr val="FFFFFF"/>
                </a:solidFill>
              </a:rPr>
              <a:t>  1.   Validate Input Data</a:t>
            </a:r>
            <a:br>
              <a:rPr lang="en-US" dirty="0">
                <a:solidFill>
                  <a:srgbClr val="FFFFFF"/>
                </a:solidFill>
              </a:rPr>
            </a:br>
            <a:endParaRPr lang="en-US" dirty="0">
              <a:solidFill>
                <a:srgbClr val="FFFFFF"/>
              </a:solidFill>
            </a:endParaRPr>
          </a:p>
          <a:p>
            <a:pPr marL="0" indent="0">
              <a:spcBef>
                <a:spcPts val="0"/>
              </a:spcBef>
              <a:buSzPts val="2200"/>
              <a:buNone/>
            </a:pPr>
            <a:r>
              <a:rPr lang="en-US" dirty="0">
                <a:solidFill>
                  <a:srgbClr val="FFFFFF"/>
                </a:solidFill>
              </a:rPr>
              <a:t>  2.   Heed Compiler Warnings</a:t>
            </a:r>
          </a:p>
          <a:p>
            <a:pPr marL="0" indent="0">
              <a:spcBef>
                <a:spcPts val="0"/>
              </a:spcBef>
              <a:buSzPts val="2200"/>
              <a:buNone/>
            </a:pPr>
            <a:endParaRPr lang="en-US" dirty="0">
              <a:solidFill>
                <a:srgbClr val="FFFFFF"/>
              </a:solidFill>
            </a:endParaRPr>
          </a:p>
          <a:p>
            <a:pPr marL="0" lvl="0" indent="0" algn="l" rtl="0">
              <a:lnSpc>
                <a:spcPct val="90000"/>
              </a:lnSpc>
              <a:spcBef>
                <a:spcPts val="0"/>
              </a:spcBef>
              <a:spcAft>
                <a:spcPts val="0"/>
              </a:spcAft>
              <a:buClr>
                <a:schemeClr val="lt1"/>
              </a:buClr>
              <a:buSzPts val="2200"/>
              <a:buNone/>
            </a:pPr>
            <a:r>
              <a:rPr lang="en-US" dirty="0">
                <a:solidFill>
                  <a:srgbClr val="FFFFFF"/>
                </a:solidFill>
              </a:rPr>
              <a:t>  3.   Architect and Design for Security Policies</a:t>
            </a:r>
          </a:p>
          <a:p>
            <a:pPr marL="0" lvl="0" indent="0" algn="l" rtl="0">
              <a:lnSpc>
                <a:spcPct val="90000"/>
              </a:lnSpc>
              <a:spcBef>
                <a:spcPts val="0"/>
              </a:spcBef>
              <a:spcAft>
                <a:spcPts val="0"/>
              </a:spcAft>
              <a:buClr>
                <a:schemeClr val="lt1"/>
              </a:buClr>
              <a:buSzPts val="2200"/>
              <a:buNone/>
            </a:pPr>
            <a:br>
              <a:rPr lang="en-US" dirty="0">
                <a:solidFill>
                  <a:srgbClr val="FFFFFF"/>
                </a:solidFill>
              </a:rPr>
            </a:br>
            <a:r>
              <a:rPr lang="en-US" dirty="0">
                <a:solidFill>
                  <a:srgbClr val="FFFFFF"/>
                </a:solidFill>
              </a:rPr>
              <a:t>  4.   Keep It Simple</a:t>
            </a:r>
          </a:p>
          <a:p>
            <a:pPr marL="0" lvl="0" indent="0" algn="l" rtl="0">
              <a:lnSpc>
                <a:spcPct val="90000"/>
              </a:lnSpc>
              <a:spcBef>
                <a:spcPts val="0"/>
              </a:spcBef>
              <a:spcAft>
                <a:spcPts val="0"/>
              </a:spcAft>
              <a:buClr>
                <a:schemeClr val="lt1"/>
              </a:buClr>
              <a:buSzPts val="2200"/>
              <a:buNone/>
            </a:pPr>
            <a:endParaRPr lang="en-US" dirty="0">
              <a:solidFill>
                <a:srgbClr val="FFFFFF"/>
              </a:solidFill>
            </a:endParaRPr>
          </a:p>
          <a:p>
            <a:pPr marL="0" lvl="0" indent="0" algn="l" rtl="0">
              <a:lnSpc>
                <a:spcPct val="90000"/>
              </a:lnSpc>
              <a:spcBef>
                <a:spcPts val="0"/>
              </a:spcBef>
              <a:spcAft>
                <a:spcPts val="0"/>
              </a:spcAft>
              <a:buClr>
                <a:schemeClr val="lt1"/>
              </a:buClr>
              <a:buSzPts val="2200"/>
              <a:buNone/>
            </a:pPr>
            <a:r>
              <a:rPr lang="en-US" dirty="0">
                <a:solidFill>
                  <a:srgbClr val="FFFFFF"/>
                </a:solidFill>
              </a:rPr>
              <a:t>  5.   Default Deny</a:t>
            </a:r>
          </a:p>
          <a:p>
            <a:pPr marL="0" lvl="0" indent="0" algn="l" rtl="0">
              <a:lnSpc>
                <a:spcPct val="90000"/>
              </a:lnSpc>
              <a:spcBef>
                <a:spcPts val="0"/>
              </a:spcBef>
              <a:spcAft>
                <a:spcPts val="0"/>
              </a:spcAft>
              <a:buClr>
                <a:schemeClr val="lt1"/>
              </a:buClr>
              <a:buSzPts val="2200"/>
              <a:buNone/>
            </a:pPr>
            <a:endParaRPr lang="en-US" dirty="0">
              <a:solidFill>
                <a:srgbClr val="FFFFFF"/>
              </a:solidFill>
            </a:endParaRPr>
          </a:p>
          <a:p>
            <a:pPr marL="0" lvl="0" indent="0" algn="l" rtl="0">
              <a:lnSpc>
                <a:spcPct val="90000"/>
              </a:lnSpc>
              <a:spcBef>
                <a:spcPts val="0"/>
              </a:spcBef>
              <a:spcAft>
                <a:spcPts val="0"/>
              </a:spcAft>
              <a:buClr>
                <a:schemeClr val="lt1"/>
              </a:buClr>
              <a:buSzPts val="2200"/>
              <a:buNone/>
            </a:pPr>
            <a:r>
              <a:rPr lang="en-US" dirty="0">
                <a:solidFill>
                  <a:srgbClr val="FFFFFF"/>
                </a:solidFill>
              </a:rPr>
              <a:t>  6.   Adhere to the Principle of Least Privilege</a:t>
            </a:r>
          </a:p>
          <a:p>
            <a:pPr marL="0" lvl="0" indent="0" algn="l" rtl="0">
              <a:lnSpc>
                <a:spcPct val="90000"/>
              </a:lnSpc>
              <a:spcBef>
                <a:spcPts val="0"/>
              </a:spcBef>
              <a:spcAft>
                <a:spcPts val="0"/>
              </a:spcAft>
              <a:buClr>
                <a:schemeClr val="lt1"/>
              </a:buClr>
              <a:buSzPts val="2200"/>
              <a:buNone/>
            </a:pPr>
            <a:endParaRPr lang="en-US" dirty="0">
              <a:solidFill>
                <a:srgbClr val="FFFFFF"/>
              </a:solidFill>
            </a:endParaRPr>
          </a:p>
          <a:p>
            <a:pPr marL="0" lvl="0" indent="0" algn="l" rtl="0">
              <a:lnSpc>
                <a:spcPct val="90000"/>
              </a:lnSpc>
              <a:spcBef>
                <a:spcPts val="0"/>
              </a:spcBef>
              <a:spcAft>
                <a:spcPts val="0"/>
              </a:spcAft>
              <a:buClr>
                <a:schemeClr val="lt1"/>
              </a:buClr>
              <a:buSzPts val="2200"/>
              <a:buNone/>
            </a:pPr>
            <a:r>
              <a:rPr lang="en-US" dirty="0">
                <a:solidFill>
                  <a:srgbClr val="FFFFFF"/>
                </a:solidFill>
              </a:rPr>
              <a:t>  7.   Sanitize Data Sent to Other Systems</a:t>
            </a:r>
          </a:p>
          <a:p>
            <a:pPr marL="0" lvl="0" indent="0" algn="l" rtl="0">
              <a:lnSpc>
                <a:spcPct val="90000"/>
              </a:lnSpc>
              <a:spcBef>
                <a:spcPts val="0"/>
              </a:spcBef>
              <a:spcAft>
                <a:spcPts val="0"/>
              </a:spcAft>
              <a:buClr>
                <a:schemeClr val="lt1"/>
              </a:buClr>
              <a:buSzPts val="2200"/>
              <a:buNone/>
            </a:pPr>
            <a:endParaRPr lang="en-US" dirty="0">
              <a:solidFill>
                <a:srgbClr val="FFFFFF"/>
              </a:solidFill>
            </a:endParaRPr>
          </a:p>
          <a:p>
            <a:pPr marL="0" lvl="0" indent="0" algn="l" rtl="0">
              <a:lnSpc>
                <a:spcPct val="90000"/>
              </a:lnSpc>
              <a:spcBef>
                <a:spcPts val="0"/>
              </a:spcBef>
              <a:spcAft>
                <a:spcPts val="0"/>
              </a:spcAft>
              <a:buClr>
                <a:schemeClr val="lt1"/>
              </a:buClr>
              <a:buSzPts val="2200"/>
              <a:buNone/>
            </a:pPr>
            <a:r>
              <a:rPr lang="en-US" dirty="0">
                <a:solidFill>
                  <a:srgbClr val="FFFFFF"/>
                </a:solidFill>
              </a:rPr>
              <a:t>  8.   Practice Defense in Depth </a:t>
            </a:r>
          </a:p>
          <a:p>
            <a:pPr marL="0" lvl="0" indent="0" algn="l" rtl="0">
              <a:lnSpc>
                <a:spcPct val="90000"/>
              </a:lnSpc>
              <a:spcBef>
                <a:spcPts val="0"/>
              </a:spcBef>
              <a:spcAft>
                <a:spcPts val="0"/>
              </a:spcAft>
              <a:buClr>
                <a:schemeClr val="lt1"/>
              </a:buClr>
              <a:buSzPts val="2200"/>
              <a:buNone/>
            </a:pPr>
            <a:endParaRPr lang="en-US" dirty="0">
              <a:solidFill>
                <a:srgbClr val="FFFFFF"/>
              </a:solidFill>
            </a:endParaRPr>
          </a:p>
          <a:p>
            <a:pPr marL="0" lvl="0" indent="0" algn="l" rtl="0">
              <a:lnSpc>
                <a:spcPct val="90000"/>
              </a:lnSpc>
              <a:spcBef>
                <a:spcPts val="0"/>
              </a:spcBef>
              <a:spcAft>
                <a:spcPts val="0"/>
              </a:spcAft>
              <a:buClr>
                <a:schemeClr val="lt1"/>
              </a:buClr>
              <a:buSzPts val="2200"/>
              <a:buNone/>
            </a:pPr>
            <a:r>
              <a:rPr lang="en-US" dirty="0">
                <a:solidFill>
                  <a:srgbClr val="FFFFFF"/>
                </a:solidFill>
              </a:rPr>
              <a:t>  9.   Use Effective Quality Assurance Techniques</a:t>
            </a:r>
          </a:p>
          <a:p>
            <a:pPr marL="0" lvl="0" indent="0" algn="l" rtl="0">
              <a:lnSpc>
                <a:spcPct val="90000"/>
              </a:lnSpc>
              <a:spcBef>
                <a:spcPts val="0"/>
              </a:spcBef>
              <a:spcAft>
                <a:spcPts val="0"/>
              </a:spcAft>
              <a:buClr>
                <a:schemeClr val="lt1"/>
              </a:buClr>
              <a:buSzPts val="2200"/>
              <a:buNone/>
            </a:pPr>
            <a:endParaRPr lang="en-US" dirty="0">
              <a:solidFill>
                <a:srgbClr val="FFFFFF"/>
              </a:solidFill>
            </a:endParaRPr>
          </a:p>
          <a:p>
            <a:pPr marL="0" lvl="0" indent="0" algn="l" rtl="0">
              <a:lnSpc>
                <a:spcPct val="90000"/>
              </a:lnSpc>
              <a:spcBef>
                <a:spcPts val="0"/>
              </a:spcBef>
              <a:spcAft>
                <a:spcPts val="0"/>
              </a:spcAft>
              <a:buClr>
                <a:schemeClr val="lt1"/>
              </a:buClr>
              <a:buSzPts val="2200"/>
              <a:buNone/>
            </a:pPr>
            <a:r>
              <a:rPr lang="en-US" dirty="0">
                <a:solidFill>
                  <a:srgbClr val="FFFFFF"/>
                </a:solidFill>
              </a:rPr>
              <a:t>10.   Adopt a Secure Coding Standard</a:t>
            </a:r>
          </a:p>
          <a:p>
            <a:pPr marL="0" lvl="0" indent="0" algn="l" rtl="0">
              <a:lnSpc>
                <a:spcPct val="90000"/>
              </a:lnSpc>
              <a:spcBef>
                <a:spcPts val="0"/>
              </a:spcBef>
              <a:spcAft>
                <a:spcPts val="0"/>
              </a:spcAft>
              <a:buClr>
                <a:schemeClr val="lt1"/>
              </a:buClr>
              <a:buSzPts val="2200"/>
              <a:buNone/>
            </a:pPr>
            <a:endParaRPr lang="en-US" dirty="0"/>
          </a:p>
        </p:txBody>
      </p:sp>
      <p:pic>
        <p:nvPicPr>
          <p:cNvPr id="169" name="Google Shape;169;p5"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6"/>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CODING STANDARDS</a:t>
            </a:r>
            <a:endParaRPr dirty="0"/>
          </a:p>
        </p:txBody>
      </p:sp>
      <p:pic>
        <p:nvPicPr>
          <p:cNvPr id="176" name="Google Shape;176;p6"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
        <p:nvSpPr>
          <p:cNvPr id="6" name="TextBox 5">
            <a:extLst>
              <a:ext uri="{FF2B5EF4-FFF2-40B4-BE49-F238E27FC236}">
                <a16:creationId xmlns:a16="http://schemas.microsoft.com/office/drawing/2014/main" id="{FFF1B937-27E0-4F7C-A837-88FBBF529B04}"/>
              </a:ext>
            </a:extLst>
          </p:cNvPr>
          <p:cNvSpPr txBox="1"/>
          <p:nvPr/>
        </p:nvSpPr>
        <p:spPr>
          <a:xfrm>
            <a:off x="1854470" y="2057401"/>
            <a:ext cx="8483059" cy="3139321"/>
          </a:xfrm>
          <a:prstGeom prst="rect">
            <a:avLst/>
          </a:prstGeom>
          <a:noFill/>
        </p:spPr>
        <p:txBody>
          <a:bodyPr wrap="square">
            <a:spAutoFit/>
          </a:bodyPr>
          <a:lstStyle/>
          <a:p>
            <a:r>
              <a:rPr lang="en-US" sz="1800" b="1" dirty="0">
                <a:solidFill>
                  <a:schemeClr val="bg1"/>
                </a:solidFill>
                <a:latin typeface="Century Gothic" panose="020B0502020202020204" pitchFamily="34" charset="0"/>
              </a:rPr>
              <a:t>Rule	               Severity		Likelihood	Remediation Cost</a:t>
            </a:r>
            <a:r>
              <a:rPr lang="en-US" sz="1800" dirty="0">
                <a:solidFill>
                  <a:schemeClr val="bg1"/>
                </a:solidFill>
                <a:latin typeface="Century Gothic" panose="020B0502020202020204" pitchFamily="34" charset="0"/>
              </a:rPr>
              <a:t>	</a:t>
            </a:r>
          </a:p>
          <a:p>
            <a:r>
              <a:rPr lang="en-US" sz="1800" dirty="0">
                <a:solidFill>
                  <a:schemeClr val="bg1"/>
                </a:solidFill>
                <a:latin typeface="Century Gothic" panose="020B0502020202020204" pitchFamily="34" charset="0"/>
              </a:rPr>
              <a:t>STD-001-CPP	Medium	Unlikely		Medium	</a:t>
            </a:r>
          </a:p>
          <a:p>
            <a:r>
              <a:rPr lang="en-US" sz="1800" dirty="0">
                <a:solidFill>
                  <a:schemeClr val="bg1"/>
                </a:solidFill>
                <a:latin typeface="Century Gothic" panose="020B0502020202020204" pitchFamily="34" charset="0"/>
              </a:rPr>
              <a:t>STD-002-CPP	High		Probable	High	</a:t>
            </a:r>
          </a:p>
          <a:p>
            <a:r>
              <a:rPr lang="en-US" sz="1800" dirty="0">
                <a:solidFill>
                  <a:schemeClr val="bg1"/>
                </a:solidFill>
                <a:latin typeface="Century Gothic" panose="020B0502020202020204" pitchFamily="34" charset="0"/>
              </a:rPr>
              <a:t>STD-003-CPP	High		Unlikely		Medium	</a:t>
            </a:r>
          </a:p>
          <a:p>
            <a:r>
              <a:rPr lang="en-US" sz="1800" dirty="0">
                <a:solidFill>
                  <a:schemeClr val="bg1"/>
                </a:solidFill>
                <a:latin typeface="Century Gothic" panose="020B0502020202020204" pitchFamily="34" charset="0"/>
              </a:rPr>
              <a:t>STD-004-CPP	High		Likely		Medium</a:t>
            </a:r>
          </a:p>
          <a:p>
            <a:r>
              <a:rPr lang="en-US" sz="1800" dirty="0">
                <a:solidFill>
                  <a:schemeClr val="bg1"/>
                </a:solidFill>
                <a:latin typeface="Century Gothic" panose="020B0502020202020204" pitchFamily="34" charset="0"/>
              </a:rPr>
              <a:t>STD-005-CPP	High		Likely		Medium	</a:t>
            </a:r>
          </a:p>
          <a:p>
            <a:r>
              <a:rPr lang="en-US" sz="1800" dirty="0">
                <a:solidFill>
                  <a:schemeClr val="bg1"/>
                </a:solidFill>
                <a:latin typeface="Century Gothic" panose="020B0502020202020204" pitchFamily="34" charset="0"/>
              </a:rPr>
              <a:t>STD-006-CPP	Low		Unlikely		High	</a:t>
            </a:r>
          </a:p>
          <a:p>
            <a:r>
              <a:rPr lang="en-US" sz="1800" dirty="0">
                <a:solidFill>
                  <a:schemeClr val="bg1"/>
                </a:solidFill>
                <a:latin typeface="Century Gothic" panose="020B0502020202020204" pitchFamily="34" charset="0"/>
              </a:rPr>
              <a:t>STD-007-CPP	Medium	Probable	High	</a:t>
            </a:r>
          </a:p>
          <a:p>
            <a:r>
              <a:rPr lang="en-US" sz="1800" dirty="0">
                <a:solidFill>
                  <a:schemeClr val="bg1"/>
                </a:solidFill>
                <a:latin typeface="Century Gothic" panose="020B0502020202020204" pitchFamily="34" charset="0"/>
              </a:rPr>
              <a:t>STD-008-CPP	Medium	Unlikely		Medium	</a:t>
            </a:r>
          </a:p>
          <a:p>
            <a:r>
              <a:rPr lang="en-US" sz="1800" dirty="0">
                <a:solidFill>
                  <a:schemeClr val="bg1"/>
                </a:solidFill>
                <a:latin typeface="Century Gothic" panose="020B0502020202020204" pitchFamily="34" charset="0"/>
              </a:rPr>
              <a:t>STD-009-CPP	Medium	Unlikely		Low	</a:t>
            </a:r>
          </a:p>
          <a:p>
            <a:r>
              <a:rPr lang="en-US" sz="1800" dirty="0">
                <a:solidFill>
                  <a:schemeClr val="bg1"/>
                </a:solidFill>
                <a:latin typeface="Century Gothic" panose="020B0502020202020204" pitchFamily="34" charset="0"/>
              </a:rPr>
              <a:t>STD-010-CPP	Medium	Probable	High	</a:t>
            </a:r>
          </a:p>
        </p:txBody>
      </p: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ENCRYPTION POLICIES</a:t>
            </a:r>
            <a:endParaRPr dirty="0"/>
          </a:p>
        </p:txBody>
      </p:sp>
      <p:pic>
        <p:nvPicPr>
          <p:cNvPr id="183" name="Google Shape;183;p7"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
        <p:nvSpPr>
          <p:cNvPr id="8" name="TextBox 7">
            <a:extLst>
              <a:ext uri="{FF2B5EF4-FFF2-40B4-BE49-F238E27FC236}">
                <a16:creationId xmlns:a16="http://schemas.microsoft.com/office/drawing/2014/main" id="{BDF21D95-8919-4898-9D81-E41F0B190503}"/>
              </a:ext>
            </a:extLst>
          </p:cNvPr>
          <p:cNvSpPr txBox="1"/>
          <p:nvPr/>
        </p:nvSpPr>
        <p:spPr>
          <a:xfrm>
            <a:off x="2263995" y="2057401"/>
            <a:ext cx="7664009" cy="3139321"/>
          </a:xfrm>
          <a:prstGeom prst="rect">
            <a:avLst/>
          </a:prstGeom>
          <a:noFill/>
        </p:spPr>
        <p:txBody>
          <a:bodyPr wrap="square">
            <a:spAutoFit/>
          </a:bodyPr>
          <a:lstStyle/>
          <a:p>
            <a:r>
              <a:rPr lang="en-US" sz="1800" b="1" dirty="0">
                <a:solidFill>
                  <a:schemeClr val="bg1"/>
                </a:solidFill>
                <a:latin typeface="Century Gothic" panose="020B0502020202020204" pitchFamily="34" charset="0"/>
              </a:rPr>
              <a:t>Encryption in rest</a:t>
            </a:r>
            <a:r>
              <a:rPr lang="en-US" sz="1800" dirty="0">
                <a:solidFill>
                  <a:schemeClr val="bg1"/>
                </a:solidFill>
                <a:latin typeface="Century Gothic" panose="020B0502020202020204" pitchFamily="34" charset="0"/>
              </a:rPr>
              <a:t>	</a:t>
            </a:r>
          </a:p>
          <a:p>
            <a:r>
              <a:rPr lang="en-US" sz="1800" dirty="0">
                <a:solidFill>
                  <a:schemeClr val="bg1"/>
                </a:solidFill>
                <a:latin typeface="Century Gothic" panose="020B0502020202020204" pitchFamily="34" charset="0"/>
              </a:rPr>
              <a:t>This policy is designed to prevent an attacker from accessing unencrypted data by ensuring the data is encrypted when on disk. </a:t>
            </a:r>
            <a:br>
              <a:rPr lang="en-US" sz="1800" dirty="0">
                <a:solidFill>
                  <a:schemeClr val="bg1"/>
                </a:solidFill>
                <a:latin typeface="Century Gothic" panose="020B0502020202020204" pitchFamily="34" charset="0"/>
              </a:rPr>
            </a:br>
            <a:endParaRPr lang="en-US" sz="1800" dirty="0">
              <a:solidFill>
                <a:schemeClr val="bg1"/>
              </a:solidFill>
              <a:latin typeface="Century Gothic" panose="020B0502020202020204" pitchFamily="34" charset="0"/>
            </a:endParaRPr>
          </a:p>
          <a:p>
            <a:r>
              <a:rPr lang="en-US" sz="1800" b="1" dirty="0">
                <a:solidFill>
                  <a:schemeClr val="bg1"/>
                </a:solidFill>
                <a:latin typeface="Century Gothic" panose="020B0502020202020204" pitchFamily="34" charset="0"/>
              </a:rPr>
              <a:t>Encryption at flight	</a:t>
            </a:r>
          </a:p>
          <a:p>
            <a:r>
              <a:rPr lang="en-US" sz="1800" dirty="0">
                <a:solidFill>
                  <a:schemeClr val="bg1"/>
                </a:solidFill>
                <a:latin typeface="Century Gothic" panose="020B0502020202020204" pitchFamily="34" charset="0"/>
              </a:rPr>
              <a:t>This policy is designed to prevent an attacker from accessing unencrypted data while it is in transit.</a:t>
            </a:r>
            <a:br>
              <a:rPr lang="en-US" sz="1800" dirty="0">
                <a:solidFill>
                  <a:schemeClr val="bg1"/>
                </a:solidFill>
                <a:latin typeface="Century Gothic" panose="020B0502020202020204" pitchFamily="34" charset="0"/>
              </a:rPr>
            </a:br>
            <a:endParaRPr lang="en-US" sz="1800" dirty="0">
              <a:solidFill>
                <a:schemeClr val="bg1"/>
              </a:solidFill>
              <a:latin typeface="Century Gothic" panose="020B0502020202020204" pitchFamily="34" charset="0"/>
            </a:endParaRPr>
          </a:p>
          <a:p>
            <a:r>
              <a:rPr lang="en-US" sz="1800" b="1" dirty="0">
                <a:solidFill>
                  <a:schemeClr val="bg1"/>
                </a:solidFill>
                <a:latin typeface="Century Gothic" panose="020B0502020202020204" pitchFamily="34" charset="0"/>
              </a:rPr>
              <a:t>Encryption in use</a:t>
            </a:r>
            <a:r>
              <a:rPr lang="en-US" sz="1800" dirty="0">
                <a:solidFill>
                  <a:schemeClr val="bg1"/>
                </a:solidFill>
                <a:latin typeface="Century Gothic" panose="020B0502020202020204" pitchFamily="34" charset="0"/>
              </a:rPr>
              <a:t>	</a:t>
            </a:r>
          </a:p>
          <a:p>
            <a:r>
              <a:rPr lang="en-US" sz="1800" dirty="0">
                <a:solidFill>
                  <a:schemeClr val="bg1"/>
                </a:solidFill>
                <a:latin typeface="Century Gothic" panose="020B0502020202020204" pitchFamily="34" charset="0"/>
              </a:rPr>
              <a:t>This policy is designed to prevent an attacker from accessing unencrypted data while it is in use.</a:t>
            </a:r>
          </a:p>
        </p:txBody>
      </p:sp>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8"/>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TRIPLE-A POLICIES</a:t>
            </a:r>
            <a:endParaRPr dirty="0"/>
          </a:p>
        </p:txBody>
      </p:sp>
      <p:pic>
        <p:nvPicPr>
          <p:cNvPr id="190" name="Google Shape;190;p8"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
        <p:nvSpPr>
          <p:cNvPr id="13" name="TextBox 12">
            <a:extLst>
              <a:ext uri="{FF2B5EF4-FFF2-40B4-BE49-F238E27FC236}">
                <a16:creationId xmlns:a16="http://schemas.microsoft.com/office/drawing/2014/main" id="{65A7D9EB-3D56-4C7E-9CA3-9626CD9331FB}"/>
              </a:ext>
            </a:extLst>
          </p:cNvPr>
          <p:cNvSpPr txBox="1"/>
          <p:nvPr/>
        </p:nvSpPr>
        <p:spPr>
          <a:xfrm>
            <a:off x="2263995" y="2057401"/>
            <a:ext cx="7664009" cy="2862322"/>
          </a:xfrm>
          <a:prstGeom prst="rect">
            <a:avLst/>
          </a:prstGeom>
          <a:noFill/>
        </p:spPr>
        <p:txBody>
          <a:bodyPr wrap="square">
            <a:spAutoFit/>
          </a:bodyPr>
          <a:lstStyle/>
          <a:p>
            <a:r>
              <a:rPr lang="en-US" sz="1800" b="1" dirty="0">
                <a:solidFill>
                  <a:schemeClr val="bg1"/>
                </a:solidFill>
                <a:latin typeface="Century Gothic" panose="020B0502020202020204" pitchFamily="34" charset="0"/>
              </a:rPr>
              <a:t>Authentication</a:t>
            </a:r>
            <a:r>
              <a:rPr lang="en-US" sz="1800" dirty="0">
                <a:solidFill>
                  <a:schemeClr val="bg1"/>
                </a:solidFill>
                <a:latin typeface="Century Gothic" panose="020B0502020202020204" pitchFamily="34" charset="0"/>
              </a:rPr>
              <a:t>	</a:t>
            </a:r>
          </a:p>
          <a:p>
            <a:r>
              <a:rPr lang="en-US" sz="1800" dirty="0">
                <a:solidFill>
                  <a:schemeClr val="bg1"/>
                </a:solidFill>
                <a:latin typeface="Century Gothic" panose="020B0502020202020204" pitchFamily="34" charset="0"/>
              </a:rPr>
              <a:t>This policy is designed to provide a method of identifying a user</a:t>
            </a:r>
            <a:br>
              <a:rPr lang="en-US" sz="1800" dirty="0">
                <a:solidFill>
                  <a:schemeClr val="bg1"/>
                </a:solidFill>
                <a:latin typeface="Century Gothic" panose="020B0502020202020204" pitchFamily="34" charset="0"/>
              </a:rPr>
            </a:br>
            <a:endParaRPr lang="en-US" sz="1800" dirty="0">
              <a:solidFill>
                <a:schemeClr val="bg1"/>
              </a:solidFill>
              <a:latin typeface="Century Gothic" panose="020B0502020202020204" pitchFamily="34" charset="0"/>
            </a:endParaRPr>
          </a:p>
          <a:p>
            <a:r>
              <a:rPr lang="en-US" sz="1800" b="1" dirty="0">
                <a:solidFill>
                  <a:schemeClr val="bg1"/>
                </a:solidFill>
                <a:latin typeface="Century Gothic" panose="020B0502020202020204" pitchFamily="34" charset="0"/>
              </a:rPr>
              <a:t>Authorization	</a:t>
            </a:r>
          </a:p>
          <a:p>
            <a:r>
              <a:rPr lang="en-US" sz="1800" dirty="0">
                <a:solidFill>
                  <a:schemeClr val="bg1"/>
                </a:solidFill>
                <a:latin typeface="Century Gothic" panose="020B0502020202020204" pitchFamily="34" charset="0"/>
              </a:rPr>
              <a:t>This policy is designed to only allow a user to perform certain tasks within a system based on their assigned level of authorization.</a:t>
            </a:r>
            <a:br>
              <a:rPr lang="en-US" sz="1800" dirty="0">
                <a:solidFill>
                  <a:schemeClr val="bg1"/>
                </a:solidFill>
                <a:latin typeface="Century Gothic" panose="020B0502020202020204" pitchFamily="34" charset="0"/>
              </a:rPr>
            </a:br>
            <a:endParaRPr lang="en-US" sz="1800" dirty="0">
              <a:solidFill>
                <a:schemeClr val="bg1"/>
              </a:solidFill>
              <a:latin typeface="Century Gothic" panose="020B0502020202020204" pitchFamily="34" charset="0"/>
            </a:endParaRPr>
          </a:p>
          <a:p>
            <a:r>
              <a:rPr lang="en-US" sz="1800" b="1" dirty="0">
                <a:solidFill>
                  <a:schemeClr val="bg1"/>
                </a:solidFill>
                <a:latin typeface="Century Gothic" panose="020B0502020202020204" pitchFamily="34" charset="0"/>
              </a:rPr>
              <a:t>Accounting</a:t>
            </a:r>
            <a:r>
              <a:rPr lang="en-US" sz="1800" dirty="0">
                <a:solidFill>
                  <a:schemeClr val="bg1"/>
                </a:solidFill>
                <a:latin typeface="Century Gothic" panose="020B0502020202020204" pitchFamily="34" charset="0"/>
              </a:rPr>
              <a:t>	</a:t>
            </a:r>
          </a:p>
          <a:p>
            <a:r>
              <a:rPr lang="en-US" sz="1800" dirty="0">
                <a:solidFill>
                  <a:schemeClr val="bg1"/>
                </a:solidFill>
                <a:latin typeface="Century Gothic" panose="020B0502020202020204" pitchFamily="34" charset="0"/>
              </a:rPr>
              <a:t>This policy is designed to monitor the resources a user consumes during network access.</a:t>
            </a:r>
          </a:p>
        </p:txBody>
      </p:sp>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9504e29505_0_0"/>
          <p:cNvSpPr txBox="1">
            <a:spLocks noGrp="1"/>
          </p:cNvSpPr>
          <p:nvPr>
            <p:ph type="title"/>
          </p:nvPr>
        </p:nvSpPr>
        <p:spPr>
          <a:xfrm>
            <a:off x="2895600" y="764373"/>
            <a:ext cx="8610600" cy="12930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SzPts val="1800"/>
              <a:buNone/>
            </a:pPr>
            <a:r>
              <a:rPr lang="en-US" dirty="0"/>
              <a:t>Unit Testing</a:t>
            </a:r>
            <a:endParaRPr dirty="0"/>
          </a:p>
        </p:txBody>
      </p:sp>
      <p:sp>
        <p:nvSpPr>
          <p:cNvPr id="196" name="Google Shape;196;g9504e29505_0_0"/>
          <p:cNvSpPr txBox="1">
            <a:spLocks noGrp="1"/>
          </p:cNvSpPr>
          <p:nvPr>
            <p:ph type="body" idx="1"/>
          </p:nvPr>
        </p:nvSpPr>
        <p:spPr>
          <a:xfrm>
            <a:off x="685799" y="2069427"/>
            <a:ext cx="10820400" cy="40242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1000"/>
              </a:spcBef>
              <a:spcAft>
                <a:spcPts val="0"/>
              </a:spcAft>
              <a:buSzPts val="1800"/>
              <a:buNone/>
            </a:pPr>
            <a:r>
              <a:rPr lang="en-US" dirty="0"/>
              <a:t>Testing collections for size, capacity and content</a:t>
            </a:r>
            <a:endParaRPr dirty="0"/>
          </a:p>
        </p:txBody>
      </p:sp>
      <p:pic>
        <p:nvPicPr>
          <p:cNvPr id="197" name="Google Shape;197;g9504e29505_0_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pic>
        <p:nvPicPr>
          <p:cNvPr id="3" name="Picture 2" descr="Text&#10;&#10;Description automatically generated">
            <a:extLst>
              <a:ext uri="{FF2B5EF4-FFF2-40B4-BE49-F238E27FC236}">
                <a16:creationId xmlns:a16="http://schemas.microsoft.com/office/drawing/2014/main" id="{E2D632A0-F613-4E79-B0EC-6235B80B4B9C}"/>
              </a:ext>
            </a:extLst>
          </p:cNvPr>
          <p:cNvPicPr>
            <a:picLocks noChangeAspect="1"/>
          </p:cNvPicPr>
          <p:nvPr/>
        </p:nvPicPr>
        <p:blipFill>
          <a:blip r:embed="rId5"/>
          <a:stretch>
            <a:fillRect/>
          </a:stretch>
        </p:blipFill>
        <p:spPr>
          <a:xfrm>
            <a:off x="3824287" y="2733703"/>
            <a:ext cx="4543425" cy="3680337"/>
          </a:xfrm>
          <a:prstGeom prst="rect">
            <a:avLst/>
          </a:prstGeom>
        </p:spPr>
      </p:pic>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9504e29505_0_0"/>
          <p:cNvSpPr txBox="1">
            <a:spLocks noGrp="1"/>
          </p:cNvSpPr>
          <p:nvPr>
            <p:ph type="title"/>
          </p:nvPr>
        </p:nvSpPr>
        <p:spPr>
          <a:xfrm>
            <a:off x="2895600" y="764373"/>
            <a:ext cx="8610600" cy="12930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SzPts val="1800"/>
              <a:buNone/>
            </a:pPr>
            <a:r>
              <a:rPr lang="en-US" dirty="0"/>
              <a:t>Unit Testing</a:t>
            </a:r>
            <a:endParaRPr dirty="0"/>
          </a:p>
        </p:txBody>
      </p:sp>
      <p:sp>
        <p:nvSpPr>
          <p:cNvPr id="196" name="Google Shape;196;g9504e29505_0_0"/>
          <p:cNvSpPr txBox="1">
            <a:spLocks noGrp="1"/>
          </p:cNvSpPr>
          <p:nvPr>
            <p:ph type="body" idx="1"/>
          </p:nvPr>
        </p:nvSpPr>
        <p:spPr>
          <a:xfrm>
            <a:off x="685799" y="2069427"/>
            <a:ext cx="10820400" cy="40242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1000"/>
              </a:spcBef>
              <a:spcAft>
                <a:spcPts val="0"/>
              </a:spcAft>
              <a:buSzPts val="1800"/>
              <a:buNone/>
            </a:pPr>
            <a:r>
              <a:rPr lang="en-US" dirty="0"/>
              <a:t>Can Add Five Values To Collection</a:t>
            </a:r>
            <a:endParaRPr dirty="0"/>
          </a:p>
        </p:txBody>
      </p:sp>
      <p:pic>
        <p:nvPicPr>
          <p:cNvPr id="197" name="Google Shape;197;g9504e29505_0_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pic>
        <p:nvPicPr>
          <p:cNvPr id="4" name="Picture 3" descr="Text&#10;&#10;Description automatically generated">
            <a:extLst>
              <a:ext uri="{FF2B5EF4-FFF2-40B4-BE49-F238E27FC236}">
                <a16:creationId xmlns:a16="http://schemas.microsoft.com/office/drawing/2014/main" id="{33B3307C-373E-4D1D-B5E6-3902B83C6FBF}"/>
              </a:ext>
            </a:extLst>
          </p:cNvPr>
          <p:cNvPicPr>
            <a:picLocks noChangeAspect="1"/>
          </p:cNvPicPr>
          <p:nvPr/>
        </p:nvPicPr>
        <p:blipFill>
          <a:blip r:embed="rId5"/>
          <a:stretch>
            <a:fillRect/>
          </a:stretch>
        </p:blipFill>
        <p:spPr>
          <a:xfrm>
            <a:off x="4119561" y="2924175"/>
            <a:ext cx="3952875" cy="1009650"/>
          </a:xfrm>
          <a:prstGeom prst="rect">
            <a:avLst/>
          </a:prstGeom>
        </p:spPr>
      </p:pic>
      <p:pic>
        <p:nvPicPr>
          <p:cNvPr id="6" name="Picture 5">
            <a:extLst>
              <a:ext uri="{FF2B5EF4-FFF2-40B4-BE49-F238E27FC236}">
                <a16:creationId xmlns:a16="http://schemas.microsoft.com/office/drawing/2014/main" id="{BB505EB8-9406-4DD9-859A-A599BE5C7115}"/>
              </a:ext>
            </a:extLst>
          </p:cNvPr>
          <p:cNvPicPr>
            <a:picLocks noChangeAspect="1"/>
          </p:cNvPicPr>
          <p:nvPr/>
        </p:nvPicPr>
        <p:blipFill>
          <a:blip r:embed="rId6"/>
          <a:stretch>
            <a:fillRect/>
          </a:stretch>
        </p:blipFill>
        <p:spPr>
          <a:xfrm>
            <a:off x="3838573" y="4081527"/>
            <a:ext cx="4514850" cy="333375"/>
          </a:xfrm>
          <a:prstGeom prst="rect">
            <a:avLst/>
          </a:prstGeom>
        </p:spPr>
      </p:pic>
    </p:spTree>
    <p:custDataLst>
      <p:tags r:id="rId1"/>
    </p:custDataLst>
    <p:extLst>
      <p:ext uri="{BB962C8B-B14F-4D97-AF65-F5344CB8AC3E}">
        <p14:creationId xmlns:p14="http://schemas.microsoft.com/office/powerpoint/2010/main" val="44286598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14"/>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Vapor Trail">
  <a:themeElements>
    <a:clrScheme name="Vapor Trail">
      <a:dk1>
        <a:srgbClr val="000000"/>
      </a:dk1>
      <a:lt1>
        <a:srgbClr val="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9267F6D1A260A4394C18F5AF72445EA" ma:contentTypeVersion="3" ma:contentTypeDescription="Create a new document." ma:contentTypeScope="" ma:versionID="d6a723735a0ade9a92961b83aee31dda">
  <xsd:schema xmlns:xsd="http://www.w3.org/2001/XMLSchema" xmlns:xs="http://www.w3.org/2001/XMLSchema" xmlns:p="http://schemas.microsoft.com/office/2006/metadata/properties" targetNamespace="http://schemas.microsoft.com/office/2006/metadata/properties" ma:root="true" ma:fieldsID="e345bd7673956a623930e5662e321f3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4"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DB4D054-FC38-43E0-B24C-8E3420B75B8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F398236C-7FA9-40C9-B456-AA158A506A32}">
  <ds:schemaRefs>
    <ds:schemaRef ds:uri="http://schemas.microsoft.com/sharepoint/v3/contenttype/forms"/>
  </ds:schemaRefs>
</ds:datastoreItem>
</file>

<file path=customXml/itemProps3.xml><?xml version="1.0" encoding="utf-8"?>
<ds:datastoreItem xmlns:ds="http://schemas.openxmlformats.org/officeDocument/2006/customXml" ds:itemID="{3E9B35DD-16B6-4415-A905-CDACA4FC6DBE}">
  <ds:schemaRefs>
    <ds:schemaRef ds:uri="http://schemas.openxmlformats.org/package/2006/metadata/core-properties"/>
    <ds:schemaRef ds:uri="http://purl.org/dc/elements/1.1/"/>
    <ds:schemaRef ds:uri="http://schemas.microsoft.com/office/2006/documentManagement/types"/>
    <ds:schemaRef ds:uri="http://purl.org/dc/terms/"/>
    <ds:schemaRef ds:uri="http://schemas.microsoft.com/office/infopath/2007/PartnerControls"/>
    <ds:schemaRef ds:uri="http://purl.org/dc/dcmitype/"/>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1325</TotalTime>
  <Words>1617</Words>
  <Application>Microsoft Office PowerPoint</Application>
  <PresentationFormat>Widescreen</PresentationFormat>
  <Paragraphs>171</Paragraphs>
  <Slides>19</Slides>
  <Notes>19</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0</vt:i4>
      </vt:variant>
      <vt:variant>
        <vt:lpstr>Slide Titles</vt:lpstr>
      </vt:variant>
      <vt:variant>
        <vt:i4>19</vt:i4>
      </vt:variant>
    </vt:vector>
  </HeadingPairs>
  <TitlesOfParts>
    <vt:vector size="23" baseType="lpstr">
      <vt:lpstr>Arial</vt:lpstr>
      <vt:lpstr>Century Gothic</vt:lpstr>
      <vt:lpstr>Times New Roman</vt:lpstr>
      <vt:lpstr>Vapor Trail</vt:lpstr>
      <vt:lpstr>Green Pace</vt:lpstr>
      <vt:lpstr>OVERVIEW: DEFENSE IN DEPTH</vt:lpstr>
      <vt:lpstr>THREATS MATRIX</vt:lpstr>
      <vt:lpstr>10 PRINCIPLES</vt:lpstr>
      <vt:lpstr>CODING STANDARDS</vt:lpstr>
      <vt:lpstr>ENCRYPTION POLICIES</vt:lpstr>
      <vt:lpstr>TRIPLE-A POLICIES</vt:lpstr>
      <vt:lpstr>Unit Testing</vt:lpstr>
      <vt:lpstr>Unit Testing</vt:lpstr>
      <vt:lpstr>Unit Testing</vt:lpstr>
      <vt:lpstr>Unit Testing</vt:lpstr>
      <vt:lpstr>Unit Testing</vt:lpstr>
      <vt:lpstr>Unit Testing</vt:lpstr>
      <vt:lpstr>AUTOMATION SUMMARY</vt:lpstr>
      <vt:lpstr>TOOLS</vt:lpstr>
      <vt:lpstr>RISKS AND BENEFITS</vt:lpstr>
      <vt:lpstr>RECOMMENDATIONS</vt:lpstr>
      <vt:lpstr>CONCLUSIONS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Green Pace</dc:title>
  <dc:creator>Kathy Shields</dc:creator>
  <cp:lastModifiedBy>Ryan</cp:lastModifiedBy>
  <cp:revision>8</cp:revision>
  <dcterms:created xsi:type="dcterms:W3CDTF">2020-08-19T17:59:24Z</dcterms:created>
  <dcterms:modified xsi:type="dcterms:W3CDTF">2021-08-15T22:13:14Z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DA78308B-55B0-44AB-B406-C6A80F5E53EB</vt:lpwstr>
  </property>
  <property fmtid="{D5CDD505-2E9C-101B-9397-08002B2CF9AE}" pid="3" name="ArticulatePath">
    <vt:lpwstr>CS 405 P2 Presentation Template</vt:lpwstr>
  </property>
  <property fmtid="{D5CDD505-2E9C-101B-9397-08002B2CF9AE}" pid="4" name="ContentTypeId">
    <vt:lpwstr>0x01010019267F6D1A260A4394C18F5AF72445EA</vt:lpwstr>
  </property>
</Properties>
</file>