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8"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845" userDrawn="1">
          <p15:clr>
            <a:srgbClr val="A4A3A4"/>
          </p15:clr>
        </p15:guide>
        <p15:guide id="3" pos="5355" userDrawn="1">
          <p15:clr>
            <a:srgbClr val="A4A3A4"/>
          </p15:clr>
        </p15:guide>
        <p15:guide id="4" pos="235" userDrawn="1">
          <p15:clr>
            <a:srgbClr val="A4A3A4"/>
          </p15:clr>
        </p15:guide>
        <p15:guide id="5" pos="661" userDrawn="1">
          <p15:clr>
            <a:srgbClr val="A4A3A4"/>
          </p15:clr>
        </p15:guide>
        <p15:guide id="6" orient="horz"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EF1"/>
    <a:srgbClr val="5067F2"/>
    <a:srgbClr val="5067C8"/>
    <a:srgbClr val="FFF9C4"/>
    <a:srgbClr val="FFD54F"/>
    <a:srgbClr val="263238"/>
    <a:srgbClr val="311B92"/>
    <a:srgbClr val="8B1616"/>
    <a:srgbClr val="8C1616"/>
    <a:srgbClr val="B7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5232" autoAdjust="0"/>
  </p:normalViewPr>
  <p:slideViewPr>
    <p:cSldViewPr snapToGrid="0" showGuides="1">
      <p:cViewPr varScale="1">
        <p:scale>
          <a:sx n="18" d="100"/>
          <a:sy n="18" d="100"/>
        </p:scale>
        <p:origin x="585" y="60"/>
      </p:cViewPr>
      <p:guideLst>
        <p:guide pos="13845"/>
        <p:guide pos="5355"/>
        <p:guide pos="235"/>
        <p:guide pos="661"/>
        <p:guide orient="horz"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CB04D-1C75-43E0-9B64-B7DDAA42BB2C}" type="datetimeFigureOut">
              <a:rPr lang="en-US" smtClean="0"/>
              <a:t>4/17/2019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C2670-3342-473C-969D-FDFF399F2050}" type="slidenum">
              <a:rPr lang="en-US" smtClean="0"/>
              <a:t>‹#›</a:t>
            </a:fld>
            <a:endParaRPr lang="en-US"/>
          </a:p>
        </p:txBody>
      </p:sp>
    </p:spTree>
    <p:extLst>
      <p:ext uri="{BB962C8B-B14F-4D97-AF65-F5344CB8AC3E}">
        <p14:creationId xmlns:p14="http://schemas.microsoft.com/office/powerpoint/2010/main" val="83174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26C2670-3342-473C-969D-FDFF399F2050}" type="slidenum">
              <a:rPr lang="en-US" smtClean="0"/>
              <a:t>1</a:t>
            </a:fld>
            <a:endParaRPr lang="en-US"/>
          </a:p>
        </p:txBody>
      </p:sp>
    </p:spTree>
    <p:extLst>
      <p:ext uri="{BB962C8B-B14F-4D97-AF65-F5344CB8AC3E}">
        <p14:creationId xmlns:p14="http://schemas.microsoft.com/office/powerpoint/2010/main" val="136651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34757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723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92826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92494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26687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13625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30015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62204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38088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51128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992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F135061-2F74-46D4-9F8F-C77EF304855D}" type="datetimeFigureOut">
              <a:rPr lang="en-US" smtClean="0"/>
              <a:t>4/17/2019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102850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67F2">
            <a:alpha val="67000"/>
          </a:srgb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8733BE-059C-47B7-9415-5ADF2F3024F1}"/>
              </a:ext>
            </a:extLst>
          </p:cNvPr>
          <p:cNvSpPr/>
          <p:nvPr/>
        </p:nvSpPr>
        <p:spPr>
          <a:xfrm>
            <a:off x="914400" y="914400"/>
            <a:ext cx="42062400" cy="466344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8000" b="1" dirty="0">
                <a:solidFill>
                  <a:prstClr val="black"/>
                </a:solidFill>
                <a:latin typeface="Helvetica" panose="020B0604020202020204" pitchFamily="34" charset="0"/>
                <a:cs typeface="Helvetica" panose="020B0604020202020204" pitchFamily="34" charset="0"/>
              </a:rPr>
              <a:t>Projecting Future Temperature-Driven Changes in Crime</a:t>
            </a:r>
            <a:endParaRPr lang="en-US" sz="8000" dirty="0">
              <a:solidFill>
                <a:prstClr val="black"/>
              </a:solidFill>
              <a:latin typeface="Helvetica" panose="020B0604020202020204" pitchFamily="34" charset="0"/>
              <a:cs typeface="Helvetica" panose="020B0604020202020204" pitchFamily="34" charset="0"/>
            </a:endParaRPr>
          </a:p>
          <a:p>
            <a:pPr lvl="0" algn="ctr"/>
            <a:r>
              <a:rPr lang="en-US" sz="6000" dirty="0">
                <a:solidFill>
                  <a:prstClr val="black"/>
                </a:solidFill>
                <a:latin typeface="Helvetica" panose="020B0604020202020204" pitchFamily="34" charset="0"/>
                <a:cs typeface="Helvetica" panose="020B0604020202020204" pitchFamily="34" charset="0"/>
              </a:rPr>
              <a:t>Ryan D. Harp</a:t>
            </a:r>
            <a:r>
              <a:rPr lang="en-US" sz="6000" baseline="30000" dirty="0">
                <a:solidFill>
                  <a:prstClr val="black"/>
                </a:solidFill>
                <a:latin typeface="Helvetica" panose="020B0604020202020204" pitchFamily="34" charset="0"/>
                <a:cs typeface="Helvetica" panose="020B0604020202020204" pitchFamily="34" charset="0"/>
              </a:rPr>
              <a:t>1,2,3</a:t>
            </a:r>
            <a:endParaRPr lang="en-US" sz="6000" dirty="0">
              <a:solidFill>
                <a:prstClr val="black"/>
              </a:solidFill>
              <a:latin typeface="Helvetica" panose="020B0604020202020204" pitchFamily="34" charset="0"/>
              <a:cs typeface="Helvetica" panose="020B0604020202020204" pitchFamily="34" charset="0"/>
            </a:endParaRPr>
          </a:p>
          <a:p>
            <a:pPr algn="ctr"/>
            <a:r>
              <a:rPr lang="en-US" sz="4200" baseline="30000" dirty="0">
                <a:solidFill>
                  <a:prstClr val="black"/>
                </a:solidFill>
                <a:latin typeface="Helvetica" panose="020B0604020202020204" pitchFamily="34" charset="0"/>
                <a:cs typeface="Helvetica" panose="020B0604020202020204" pitchFamily="34" charset="0"/>
              </a:rPr>
              <a:t>1</a:t>
            </a:r>
            <a:r>
              <a:rPr lang="en-US" sz="4200" dirty="0">
                <a:solidFill>
                  <a:prstClr val="black"/>
                </a:solidFill>
                <a:latin typeface="Helvetica" panose="020B0604020202020204" pitchFamily="34" charset="0"/>
                <a:cs typeface="Helvetica" panose="020B0604020202020204" pitchFamily="34" charset="0"/>
              </a:rPr>
              <a:t>Earth Lab, University of Colorado Boulder, Boulder, Colorado, USA</a:t>
            </a:r>
          </a:p>
          <a:p>
            <a:pPr algn="ctr"/>
            <a:r>
              <a:rPr lang="en-US" sz="4200" baseline="30000" dirty="0">
                <a:solidFill>
                  <a:prstClr val="black"/>
                </a:solidFill>
                <a:latin typeface="Helvetica" panose="020B0604020202020204" pitchFamily="34" charset="0"/>
                <a:cs typeface="Helvetica" panose="020B0604020202020204" pitchFamily="34" charset="0"/>
              </a:rPr>
              <a:t>2</a:t>
            </a:r>
            <a:r>
              <a:rPr lang="en-US" sz="4200" dirty="0">
                <a:solidFill>
                  <a:prstClr val="black"/>
                </a:solidFill>
                <a:latin typeface="Helvetica" panose="020B0604020202020204" pitchFamily="34" charset="0"/>
                <a:cs typeface="Helvetica" panose="020B0604020202020204" pitchFamily="34" charset="0"/>
              </a:rPr>
              <a:t> Department of Atmospheric and Oceanic Sciences, University of Colorado Boulder, Boulder, Colorado, USA</a:t>
            </a:r>
          </a:p>
          <a:p>
            <a:pPr lvl="0" algn="ctr"/>
            <a:r>
              <a:rPr lang="en-US" sz="4200" baseline="30000" dirty="0">
                <a:solidFill>
                  <a:prstClr val="black"/>
                </a:solidFill>
                <a:latin typeface="Helvetica" panose="020B0604020202020204" pitchFamily="34" charset="0"/>
                <a:cs typeface="Helvetica" panose="020B0604020202020204" pitchFamily="34" charset="0"/>
              </a:rPr>
              <a:t>3</a:t>
            </a:r>
            <a:r>
              <a:rPr lang="en-US" sz="4200" dirty="0">
                <a:solidFill>
                  <a:prstClr val="black"/>
                </a:solidFill>
                <a:latin typeface="Helvetica" panose="020B0604020202020204" pitchFamily="34" charset="0"/>
                <a:cs typeface="Helvetica" panose="020B0604020202020204" pitchFamily="34" charset="0"/>
              </a:rPr>
              <a:t>Cooperative Institute for Research in Environmental Sciences (CIRES), University of Colorado Boulder, Boulder, Colorado, USA</a:t>
            </a:r>
          </a:p>
        </p:txBody>
      </p:sp>
      <p:pic>
        <p:nvPicPr>
          <p:cNvPr id="17" name="Picture 16">
            <a:extLst>
              <a:ext uri="{FF2B5EF4-FFF2-40B4-BE49-F238E27FC236}">
                <a16:creationId xmlns:a16="http://schemas.microsoft.com/office/drawing/2014/main" id="{B4291B36-6E61-4E40-9D5C-DFA7D9B13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3200" y="1560972"/>
            <a:ext cx="5325036" cy="2206507"/>
          </a:xfrm>
          <a:prstGeom prst="rect">
            <a:avLst/>
          </a:prstGeom>
        </p:spPr>
      </p:pic>
      <p:sp>
        <p:nvSpPr>
          <p:cNvPr id="16" name="Rectangle 15">
            <a:extLst>
              <a:ext uri="{FF2B5EF4-FFF2-40B4-BE49-F238E27FC236}">
                <a16:creationId xmlns:a16="http://schemas.microsoft.com/office/drawing/2014/main" id="{678733BE-059C-47B7-9415-5ADF2F3024F1}"/>
              </a:ext>
            </a:extLst>
          </p:cNvPr>
          <p:cNvSpPr/>
          <p:nvPr/>
        </p:nvSpPr>
        <p:spPr>
          <a:xfrm>
            <a:off x="914400" y="6492240"/>
            <a:ext cx="10972800" cy="2552090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28600" tIns="91440" rIns="182880" bIns="91440" rtlCol="0" anchor="t" anchorCtr="0"/>
          <a:lstStyle/>
          <a:p>
            <a:pPr>
              <a:spcAft>
                <a:spcPts val="1200"/>
              </a:spcAft>
            </a:pPr>
            <a:r>
              <a:rPr lang="en-US" sz="3800" b="1" dirty="0">
                <a:solidFill>
                  <a:schemeClr val="tx1"/>
                </a:solidFill>
                <a:latin typeface="Palatino Linotype" panose="02040502050505030304" pitchFamily="18" charset="0"/>
                <a:cs typeface="Arial" panose="020B0604020202020204" pitchFamily="34" charset="0"/>
              </a:rPr>
              <a:t>Background on Crime-Climate Relationship</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Background literature has demonstrated a positive relationship between temperature and crime rates. The nuances of the relationship vary depending on the crime type but most results show a clear linear trend.</a:t>
            </a:r>
          </a:p>
          <a:p>
            <a:pPr>
              <a:spcAft>
                <a:spcPts val="1200"/>
              </a:spcAft>
            </a:pPr>
            <a:endParaRPr lang="en-US" sz="1000" dirty="0">
              <a:solidFill>
                <a:schemeClr val="tx1"/>
              </a:solidFill>
              <a:latin typeface="Palatino Linotype" panose="02040502050505030304" pitchFamily="18" charset="0"/>
              <a:cs typeface="Arial" panose="020B0604020202020204" pitchFamily="34" charset="0"/>
            </a:endParaRPr>
          </a:p>
          <a:p>
            <a:pPr>
              <a:spcAft>
                <a:spcPts val="1200"/>
              </a:spcAft>
            </a:pPr>
            <a:r>
              <a:rPr lang="en-US" sz="3200" dirty="0">
                <a:solidFill>
                  <a:schemeClr val="tx1"/>
                </a:solidFill>
                <a:latin typeface="Palatino Linotype" panose="02040502050505030304" pitchFamily="18" charset="0"/>
                <a:cs typeface="Arial" panose="020B0604020202020204" pitchFamily="34" charset="0"/>
              </a:rPr>
              <a:t>The Routine Activities Theory is the most likely mechanism. Pleasant weather leads to increased interpersonal encounters and greater victim availability. Given natural climate seasonality, the Routine Activities Theory is a stronger driver in the winter months when weather is harsher. </a:t>
            </a: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r>
              <a:rPr lang="en-US" sz="3800" b="1" dirty="0">
                <a:solidFill>
                  <a:schemeClr val="tx1"/>
                </a:solidFill>
                <a:latin typeface="Palatino Linotype" panose="02040502050505030304" pitchFamily="18" charset="0"/>
                <a:cs typeface="Arial" panose="020B0604020202020204" pitchFamily="34" charset="0"/>
              </a:rPr>
              <a:t>Determining Crime Sensitivity to Temperature</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Crime data and climate data were gathered from the Federal Bureau of Investigation’s (FBI) Uniform Crime Reporting database (UCR) and NOAA’s North American Regional Reanalysis (NARR) and span from 1979-2016.</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Agency data were combined across five internally consistent US regions (see Harp and </a:t>
            </a:r>
            <a:r>
              <a:rPr lang="en-US" sz="3200" dirty="0" err="1">
                <a:solidFill>
                  <a:schemeClr val="tx1"/>
                </a:solidFill>
                <a:latin typeface="Palatino Linotype" panose="02040502050505030304" pitchFamily="18" charset="0"/>
                <a:cs typeface="Arial" panose="020B0604020202020204" pitchFamily="34" charset="0"/>
              </a:rPr>
              <a:t>Karnauskas</a:t>
            </a:r>
            <a:r>
              <a:rPr lang="en-US" sz="3200" dirty="0">
                <a:solidFill>
                  <a:schemeClr val="tx1"/>
                </a:solidFill>
                <a:latin typeface="Palatino Linotype" panose="02040502050505030304" pitchFamily="18" charset="0"/>
                <a:cs typeface="Arial" panose="020B0604020202020204" pitchFamily="34" charset="0"/>
              </a:rPr>
              <a:t>, 2018).</a:t>
            </a:r>
            <a:endParaRPr lang="en-US" sz="48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48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48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48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48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r>
              <a:rPr lang="en-US" sz="3800" b="1" dirty="0">
                <a:solidFill>
                  <a:schemeClr val="tx1"/>
                </a:solidFill>
                <a:latin typeface="Palatino Linotype" panose="02040502050505030304" pitchFamily="18" charset="0"/>
                <a:cs typeface="Arial" panose="020B0604020202020204" pitchFamily="34" charset="0"/>
              </a:rPr>
              <a:t>Climate Model Projections</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Surface air temperatures were taken from the historical (47 models; 1850-2005), RCP4.5 (30 models; 2006-2100), and RCP8.5 (42 models; 2006-2100) experiments of the CMIP5.</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Output from mid-century and end-of-century time periods, along with projections for different levels of </a:t>
            </a:r>
            <a:r>
              <a:rPr lang="en-US" sz="3200" b="1" dirty="0">
                <a:solidFill>
                  <a:schemeClr val="tx1"/>
                </a:solidFill>
                <a:latin typeface="Palatino Linotype" panose="02040502050505030304" pitchFamily="18" charset="0"/>
                <a:cs typeface="Arial" panose="020B0604020202020204" pitchFamily="34" charset="0"/>
              </a:rPr>
              <a:t>global</a:t>
            </a:r>
            <a:r>
              <a:rPr lang="en-US" sz="3200" dirty="0">
                <a:solidFill>
                  <a:schemeClr val="tx1"/>
                </a:solidFill>
                <a:latin typeface="Palatino Linotype" panose="02040502050505030304" pitchFamily="18" charset="0"/>
                <a:cs typeface="Arial" panose="020B0604020202020204" pitchFamily="34" charset="0"/>
              </a:rPr>
              <a:t> warming (1.5, 2, 3, and 4 degrees Celsius), were multiplied by the bootstrapped sensitivities.</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	</a:t>
            </a:r>
            <a:endParaRPr lang="en-US" sz="4800" dirty="0">
              <a:solidFill>
                <a:schemeClr val="tx1"/>
              </a:solidFill>
              <a:latin typeface="Palatino Linotype" panose="02040502050505030304" pitchFamily="18" charset="0"/>
              <a:cs typeface="Arial" panose="020B0604020202020204" pitchFamily="34" charset="0"/>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13354031" y="6658554"/>
            <a:ext cx="17375255" cy="18248244"/>
          </a:xfrm>
        </p:spPr>
        <p:txBody>
          <a:bodyPr anchor="t">
            <a:noAutofit/>
          </a:bodyPr>
          <a:lstStyle/>
          <a:p>
            <a:pPr>
              <a:lnSpc>
                <a:spcPct val="100000"/>
              </a:lnSpc>
            </a:pPr>
            <a: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t>It is possible to quantify a relationship between crime and temperature and project that relationship into the future using climate model output.</a:t>
            </a:r>
            <a:b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br>
            <a:b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br>
            <a: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t>Estimated </a:t>
            </a:r>
            <a:r>
              <a:rPr lang="en-US" sz="9600" b="1" dirty="0">
                <a:solidFill>
                  <a:schemeClr val="bg1"/>
                </a:solidFill>
                <a:latin typeface="Arial" panose="020B0604020202020204" pitchFamily="34" charset="0"/>
                <a:ea typeface="Roboto" panose="02000000000000000000" pitchFamily="2" charset="0"/>
                <a:cs typeface="Arial" panose="020B0604020202020204" pitchFamily="34" charset="0"/>
              </a:rPr>
              <a:t>additional violent crimes </a:t>
            </a:r>
            <a: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t>by the end of the century attributable to temperature range in the </a:t>
            </a:r>
            <a:r>
              <a:rPr lang="en-US" sz="9600" b="1" dirty="0">
                <a:solidFill>
                  <a:schemeClr val="bg1"/>
                </a:solidFill>
                <a:latin typeface="Arial" panose="020B0604020202020204" pitchFamily="34" charset="0"/>
                <a:ea typeface="Roboto" panose="02000000000000000000" pitchFamily="2" charset="0"/>
                <a:cs typeface="Arial" panose="020B0604020202020204" pitchFamily="34" charset="0"/>
              </a:rPr>
              <a:t>upper hundreds of thousands to several million for the US </a:t>
            </a:r>
            <a: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t>(using 2014 crime baselines)</a:t>
            </a:r>
            <a:r>
              <a:rPr lang="en-US" sz="9600" b="1" dirty="0">
                <a:solidFill>
                  <a:schemeClr val="bg1"/>
                </a:solidFill>
                <a:latin typeface="Arial" panose="020B0604020202020204" pitchFamily="34" charset="0"/>
                <a:ea typeface="Roboto" panose="02000000000000000000" pitchFamily="2" charset="0"/>
                <a:cs typeface="Arial" panose="020B0604020202020204" pitchFamily="34" charset="0"/>
              </a:rPr>
              <a:t>.</a:t>
            </a:r>
            <a:b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br>
            <a:endParaRPr lang="en-US" sz="9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 name="Rectangle 1">
            <a:extLst>
              <a:ext uri="{FF2B5EF4-FFF2-40B4-BE49-F238E27FC236}">
                <a16:creationId xmlns:a16="http://schemas.microsoft.com/office/drawing/2014/main" id="{B0C5B857-0E51-4898-BAEF-B471D5E63813}"/>
              </a:ext>
            </a:extLst>
          </p:cNvPr>
          <p:cNvSpPr/>
          <p:nvPr/>
        </p:nvSpPr>
        <p:spPr>
          <a:xfrm>
            <a:off x="32030894" y="6492240"/>
            <a:ext cx="10972800" cy="2552090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28600" tIns="91440" rIns="228600" bIns="91440" rtlCol="0" anchor="t" anchorCtr="0"/>
          <a:lstStyle/>
          <a:p>
            <a:pPr>
              <a:spcAft>
                <a:spcPts val="1200"/>
              </a:spcAft>
            </a:pPr>
            <a:r>
              <a:rPr lang="en-US" sz="3800" b="1" dirty="0">
                <a:solidFill>
                  <a:schemeClr val="tx1"/>
                </a:solidFill>
                <a:latin typeface="Palatino Linotype" panose="02040502050505030304" pitchFamily="18" charset="0"/>
                <a:cs typeface="Arial" panose="020B0604020202020204" pitchFamily="34" charset="0"/>
              </a:rPr>
              <a:t>Projections of the Change in Crime Across Calendar Months and Regions</a:t>
            </a: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8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4200" b="1" dirty="0">
              <a:solidFill>
                <a:schemeClr val="tx1"/>
              </a:solidFill>
              <a:latin typeface="Palatino Linotype" panose="02040502050505030304" pitchFamily="18" charset="0"/>
              <a:cs typeface="Arial" panose="020B0604020202020204" pitchFamily="34" charset="0"/>
            </a:endParaRPr>
          </a:p>
          <a:p>
            <a:pPr>
              <a:spcAft>
                <a:spcPts val="1200"/>
              </a:spcAft>
            </a:pPr>
            <a:r>
              <a:rPr lang="en-US" sz="3200" dirty="0">
                <a:solidFill>
                  <a:schemeClr val="tx1"/>
                </a:solidFill>
                <a:latin typeface="Palatino Linotype" panose="02040502050505030304" pitchFamily="18" charset="0"/>
                <a:cs typeface="Arial" panose="020B0604020202020204" pitchFamily="34" charset="0"/>
              </a:rPr>
              <a:t>Back of the envelope calculations estimate additional US crimes attributable to temperature at </a:t>
            </a:r>
            <a:r>
              <a:rPr lang="en-US" sz="3200" b="1" dirty="0">
                <a:solidFill>
                  <a:schemeClr val="tx1"/>
                </a:solidFill>
                <a:latin typeface="Palatino Linotype" panose="02040502050505030304" pitchFamily="18" charset="0"/>
                <a:cs typeface="Arial" panose="020B0604020202020204" pitchFamily="34" charset="0"/>
              </a:rPr>
              <a:t>1.4 million violent (740,000 property) crimes for the RCP4.5 scenario and</a:t>
            </a:r>
            <a:r>
              <a:rPr lang="en-US" sz="3200" dirty="0">
                <a:solidFill>
                  <a:schemeClr val="tx1"/>
                </a:solidFill>
                <a:latin typeface="Palatino Linotype" panose="02040502050505030304" pitchFamily="18" charset="0"/>
                <a:cs typeface="Arial" panose="020B0604020202020204" pitchFamily="34" charset="0"/>
              </a:rPr>
              <a:t>  </a:t>
            </a:r>
            <a:r>
              <a:rPr lang="en-US" sz="3200" b="1" dirty="0">
                <a:solidFill>
                  <a:schemeClr val="tx1"/>
                </a:solidFill>
                <a:latin typeface="Palatino Linotype" panose="02040502050505030304" pitchFamily="18" charset="0"/>
                <a:cs typeface="Arial" panose="020B0604020202020204" pitchFamily="34" charset="0"/>
              </a:rPr>
              <a:t>2.4 million violent (1.2 million property) crimes for the RCP8.5 scenario </a:t>
            </a:r>
            <a:r>
              <a:rPr lang="en-US" sz="3200" dirty="0">
                <a:solidFill>
                  <a:schemeClr val="tx1"/>
                </a:solidFill>
                <a:latin typeface="Palatino Linotype" panose="02040502050505030304" pitchFamily="18" charset="0"/>
                <a:cs typeface="Arial" panose="020B0604020202020204" pitchFamily="34" charset="0"/>
              </a:rPr>
              <a:t>by the end-of-the-century.</a:t>
            </a: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r>
              <a:rPr lang="en-US" sz="3800" b="1" dirty="0">
                <a:solidFill>
                  <a:schemeClr val="tx1"/>
                </a:solidFill>
                <a:latin typeface="Palatino Linotype" panose="02040502050505030304" pitchFamily="18" charset="0"/>
                <a:cs typeface="Arial" panose="020B0604020202020204" pitchFamily="34" charset="0"/>
              </a:rPr>
              <a:t>Things to Consider</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Climate is just one input into the overall crime rate. </a:t>
            </a:r>
            <a:r>
              <a:rPr lang="en-US" sz="3200" b="1" dirty="0">
                <a:solidFill>
                  <a:schemeClr val="tx1"/>
                </a:solidFill>
                <a:latin typeface="Palatino Linotype" panose="02040502050505030304" pitchFamily="18" charset="0"/>
                <a:cs typeface="Arial" panose="020B0604020202020204" pitchFamily="34" charset="0"/>
              </a:rPr>
              <a:t>This is not a prediction of how much crime will occur! </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The sensitivity of crime to temperature may change over time if people’s behaviors adapt to a warmer climate.</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Applying a relationship derived from interannual variability to future climate projections is common practice but imperfect.</a:t>
            </a:r>
          </a:p>
        </p:txBody>
      </p:sp>
      <p:sp>
        <p:nvSpPr>
          <p:cNvPr id="21" name="Rectangle 20">
            <a:extLst>
              <a:ext uri="{FF2B5EF4-FFF2-40B4-BE49-F238E27FC236}">
                <a16:creationId xmlns:a16="http://schemas.microsoft.com/office/drawing/2014/main" id="{678733BE-059C-47B7-9415-5ADF2F3024F1}"/>
              </a:ext>
            </a:extLst>
          </p:cNvPr>
          <p:cNvSpPr/>
          <p:nvPr/>
        </p:nvSpPr>
        <p:spPr>
          <a:xfrm>
            <a:off x="12801600" y="26974800"/>
            <a:ext cx="18288002" cy="50292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28600" tIns="91440" rIns="228600" bIns="91440" rtlCol="0" anchor="t" anchorCtr="0"/>
          <a:lstStyle/>
          <a:p>
            <a:r>
              <a:rPr lang="en-US" sz="3800" b="1" dirty="0">
                <a:solidFill>
                  <a:schemeClr val="tx1"/>
                </a:solidFill>
                <a:latin typeface="Palatino Linotype" panose="02040502050505030304" pitchFamily="18" charset="0"/>
                <a:cs typeface="Arial" panose="020B0604020202020204" pitchFamily="34" charset="0"/>
              </a:rPr>
              <a:t>For More Information</a:t>
            </a:r>
          </a:p>
          <a:p>
            <a:r>
              <a:rPr lang="en-US" sz="3800" b="1" dirty="0">
                <a:solidFill>
                  <a:schemeClr val="tx1"/>
                </a:solidFill>
                <a:latin typeface="Palatino Linotype" panose="02040502050505030304" pitchFamily="18" charset="0"/>
                <a:cs typeface="Arial" panose="020B0604020202020204" pitchFamily="34" charset="0"/>
              </a:rPr>
              <a:t>	</a:t>
            </a:r>
            <a:r>
              <a:rPr lang="en-US" sz="3200" dirty="0">
                <a:solidFill>
                  <a:schemeClr val="tx1"/>
                </a:solidFill>
                <a:latin typeface="Palatino Linotype" panose="02040502050505030304" pitchFamily="18" charset="0"/>
                <a:cs typeface="Arial" panose="020B0604020202020204" pitchFamily="34" charset="0"/>
              </a:rPr>
              <a:t>Email: ryan.harp@colorado.edu</a:t>
            </a:r>
          </a:p>
          <a:p>
            <a:r>
              <a:rPr lang="en-US" sz="3200" b="1" dirty="0">
                <a:solidFill>
                  <a:schemeClr val="tx1"/>
                </a:solidFill>
                <a:latin typeface="Palatino Linotype" panose="02040502050505030304" pitchFamily="18" charset="0"/>
                <a:cs typeface="Arial" panose="020B0604020202020204" pitchFamily="34" charset="0"/>
              </a:rPr>
              <a:t>	</a:t>
            </a:r>
            <a:r>
              <a:rPr lang="en-US" sz="3200" dirty="0">
                <a:solidFill>
                  <a:schemeClr val="tx1"/>
                </a:solidFill>
                <a:latin typeface="Palatino Linotype" panose="02040502050505030304" pitchFamily="18" charset="0"/>
                <a:cs typeface="Arial" panose="020B0604020202020204" pitchFamily="34" charset="0"/>
              </a:rPr>
              <a:t>Twitter: @</a:t>
            </a:r>
            <a:r>
              <a:rPr lang="en-US" sz="3200" dirty="0" err="1">
                <a:solidFill>
                  <a:schemeClr val="tx1"/>
                </a:solidFill>
                <a:latin typeface="Palatino Linotype" panose="02040502050505030304" pitchFamily="18" charset="0"/>
                <a:cs typeface="Arial" panose="020B0604020202020204" pitchFamily="34" charset="0"/>
              </a:rPr>
              <a:t>ryandharp</a:t>
            </a:r>
            <a:endParaRPr lang="en-US" sz="3200" dirty="0">
              <a:solidFill>
                <a:schemeClr val="tx1"/>
              </a:solidFill>
              <a:latin typeface="Palatino Linotype" panose="02040502050505030304" pitchFamily="18" charset="0"/>
              <a:cs typeface="Arial" panose="020B0604020202020204" pitchFamily="34" charset="0"/>
            </a:endParaRPr>
          </a:p>
          <a:p>
            <a:endParaRPr lang="en-US" sz="3200" dirty="0">
              <a:solidFill>
                <a:schemeClr val="tx1"/>
              </a:solidFill>
              <a:latin typeface="Palatino Linotype" panose="02040502050505030304" pitchFamily="18" charset="0"/>
              <a:cs typeface="Arial" panose="020B0604020202020204" pitchFamily="34" charset="0"/>
            </a:endParaRPr>
          </a:p>
          <a:p>
            <a:r>
              <a:rPr lang="en-US" sz="3800" b="1" dirty="0">
                <a:solidFill>
                  <a:schemeClr val="tx1"/>
                </a:solidFill>
                <a:latin typeface="Palatino Linotype" panose="02040502050505030304" pitchFamily="18" charset="0"/>
                <a:cs typeface="Arial" panose="020B0604020202020204" pitchFamily="34" charset="0"/>
              </a:rPr>
              <a:t>Acknowledgments</a:t>
            </a:r>
            <a:endParaRPr lang="en-US" sz="3800" dirty="0">
              <a:solidFill>
                <a:schemeClr val="tx1"/>
              </a:solidFill>
              <a:latin typeface="Palatino Linotype" panose="02040502050505030304" pitchFamily="18" charset="0"/>
              <a:cs typeface="Arial" panose="020B0604020202020204" pitchFamily="34" charset="0"/>
            </a:endParaRPr>
          </a:p>
          <a:p>
            <a:r>
              <a:rPr lang="en-US" sz="3200" dirty="0">
                <a:solidFill>
                  <a:schemeClr val="tx1"/>
                </a:solidFill>
                <a:latin typeface="Palatino Linotype" panose="02040502050505030304" pitchFamily="18" charset="0"/>
                <a:cs typeface="Arial" panose="020B0604020202020204" pitchFamily="34" charset="0"/>
              </a:rPr>
              <a:t>The author thanks the FBI and NOAA for use of the UCR and NARR data sets, respectively. In addition, the author acknowledges the World Climate Research Program’s Working Group on Coupled Modeling and affiliated climate modeling groups for distribution of their model output.</a:t>
            </a:r>
            <a:endParaRPr lang="en-US" sz="3800" dirty="0">
              <a:solidFill>
                <a:schemeClr val="tx1"/>
              </a:solidFill>
              <a:latin typeface="Palatino Linotype" panose="02040502050505030304" pitchFamily="18" charset="0"/>
              <a:cs typeface="Arial" panose="020B0604020202020204" pitchFamily="34" charset="0"/>
            </a:endParaRPr>
          </a:p>
          <a:p>
            <a:endParaRPr lang="en-US" sz="3800" b="1" dirty="0">
              <a:solidFill>
                <a:schemeClr val="tx1"/>
              </a:solidFill>
              <a:latin typeface="Palatino Linotype" panose="02040502050505030304" pitchFamily="18" charset="0"/>
              <a:cs typeface="Arial" panose="020B0604020202020204" pitchFamily="34" charset="0"/>
            </a:endParaRPr>
          </a:p>
        </p:txBody>
      </p:sp>
      <p:pic>
        <p:nvPicPr>
          <p:cNvPr id="4" name="Picture 3">
            <a:extLst>
              <a:ext uri="{FF2B5EF4-FFF2-40B4-BE49-F238E27FC236}">
                <a16:creationId xmlns:a16="http://schemas.microsoft.com/office/drawing/2014/main" id="{D620FFDC-1601-4683-A4AC-525EFFE17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2964" y="1244615"/>
            <a:ext cx="4476801" cy="2522864"/>
          </a:xfrm>
          <a:prstGeom prst="rect">
            <a:avLst/>
          </a:prstGeom>
        </p:spPr>
      </p:pic>
      <p:cxnSp>
        <p:nvCxnSpPr>
          <p:cNvPr id="14" name="Straight Connector 13">
            <a:extLst>
              <a:ext uri="{FF2B5EF4-FFF2-40B4-BE49-F238E27FC236}">
                <a16:creationId xmlns:a16="http://schemas.microsoft.com/office/drawing/2014/main" id="{39D2F3EE-2FB9-4AE8-BE03-F98463D855BA}"/>
              </a:ext>
            </a:extLst>
          </p:cNvPr>
          <p:cNvCxnSpPr/>
          <p:nvPr/>
        </p:nvCxnSpPr>
        <p:spPr>
          <a:xfrm>
            <a:off x="1828800" y="130302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Content Placeholder 10">
            <a:extLst>
              <a:ext uri="{FF2B5EF4-FFF2-40B4-BE49-F238E27FC236}">
                <a16:creationId xmlns:a16="http://schemas.microsoft.com/office/drawing/2014/main" id="{B1E8936F-60CE-47EE-ADAE-5BD732EFC581}"/>
              </a:ext>
            </a:extLst>
          </p:cNvPr>
          <p:cNvPicPr>
            <a:picLocks noChangeAspect="1"/>
          </p:cNvPicPr>
          <p:nvPr/>
        </p:nvPicPr>
        <p:blipFill>
          <a:blip r:embed="rId5"/>
          <a:stretch>
            <a:fillRect/>
          </a:stretch>
        </p:blipFill>
        <p:spPr>
          <a:xfrm>
            <a:off x="6830868" y="17859345"/>
            <a:ext cx="5310967" cy="4163583"/>
          </a:xfrm>
          <a:prstGeom prst="rect">
            <a:avLst/>
          </a:prstGeom>
        </p:spPr>
      </p:pic>
      <p:sp>
        <p:nvSpPr>
          <p:cNvPr id="15" name="TextBox 14">
            <a:extLst>
              <a:ext uri="{FF2B5EF4-FFF2-40B4-BE49-F238E27FC236}">
                <a16:creationId xmlns:a16="http://schemas.microsoft.com/office/drawing/2014/main" id="{0436B2D7-55BB-4F0D-B732-F7A0947A126F}"/>
              </a:ext>
            </a:extLst>
          </p:cNvPr>
          <p:cNvSpPr txBox="1"/>
          <p:nvPr/>
        </p:nvSpPr>
        <p:spPr>
          <a:xfrm>
            <a:off x="914400" y="17305072"/>
            <a:ext cx="6614497" cy="4062651"/>
          </a:xfrm>
          <a:prstGeom prst="rect">
            <a:avLst/>
          </a:prstGeom>
          <a:noFill/>
        </p:spPr>
        <p:txBody>
          <a:bodyPr wrap="square" lIns="228600" tIns="91440" rIns="228600" bIns="91440" rtlCol="0">
            <a:spAutoFit/>
          </a:bodyPr>
          <a:lstStyle/>
          <a:p>
            <a:pPr lvl="0">
              <a:spcAft>
                <a:spcPts val="1200"/>
              </a:spcAft>
            </a:pPr>
            <a:r>
              <a:rPr lang="en-US" sz="3200" dirty="0">
                <a:solidFill>
                  <a:prstClr val="black"/>
                </a:solidFill>
                <a:latin typeface="Palatino Linotype" panose="02040502050505030304" pitchFamily="18" charset="0"/>
                <a:cs typeface="Arial" panose="020B0604020202020204" pitchFamily="34" charset="0"/>
              </a:rPr>
              <a:t>The sensitivity of crime to temperature can be calculated by taking the slope of the linear relationship for each region-month. This calculation was bootstrapped 10,000 times to characterize the uncertainty.</a:t>
            </a:r>
          </a:p>
          <a:p>
            <a:endParaRPr lang="en-US" dirty="0"/>
          </a:p>
        </p:txBody>
      </p:sp>
      <p:pic>
        <p:nvPicPr>
          <p:cNvPr id="26" name="Content Placeholder 7">
            <a:extLst>
              <a:ext uri="{FF2B5EF4-FFF2-40B4-BE49-F238E27FC236}">
                <a16:creationId xmlns:a16="http://schemas.microsoft.com/office/drawing/2014/main" id="{94A0E9F0-2DE9-4E43-A8BB-4FC962FEB0C1}"/>
              </a:ext>
            </a:extLst>
          </p:cNvPr>
          <p:cNvPicPr>
            <a:picLocks noChangeAspect="1"/>
          </p:cNvPicPr>
          <p:nvPr/>
        </p:nvPicPr>
        <p:blipFill>
          <a:blip r:embed="rId6"/>
          <a:stretch>
            <a:fillRect/>
          </a:stretch>
        </p:blipFill>
        <p:spPr>
          <a:xfrm>
            <a:off x="2806015" y="25896037"/>
            <a:ext cx="3681581" cy="2912899"/>
          </a:xfrm>
          <a:prstGeom prst="rect">
            <a:avLst/>
          </a:prstGeom>
        </p:spPr>
      </p:pic>
      <p:pic>
        <p:nvPicPr>
          <p:cNvPr id="27" name="Content Placeholder 8">
            <a:extLst>
              <a:ext uri="{FF2B5EF4-FFF2-40B4-BE49-F238E27FC236}">
                <a16:creationId xmlns:a16="http://schemas.microsoft.com/office/drawing/2014/main" id="{4FC64898-03C5-42A1-BA67-7D5FCEB89D5A}"/>
              </a:ext>
            </a:extLst>
          </p:cNvPr>
          <p:cNvPicPr>
            <a:picLocks noChangeAspect="1"/>
          </p:cNvPicPr>
          <p:nvPr/>
        </p:nvPicPr>
        <p:blipFill>
          <a:blip r:embed="rId7"/>
          <a:stretch>
            <a:fillRect/>
          </a:stretch>
        </p:blipFill>
        <p:spPr>
          <a:xfrm>
            <a:off x="7193199" y="25896037"/>
            <a:ext cx="2595065" cy="2912900"/>
          </a:xfrm>
          <a:prstGeom prst="rect">
            <a:avLst/>
          </a:prstGeom>
        </p:spPr>
      </p:pic>
      <p:sp>
        <p:nvSpPr>
          <p:cNvPr id="28" name="TextBox 27">
            <a:extLst>
              <a:ext uri="{FF2B5EF4-FFF2-40B4-BE49-F238E27FC236}">
                <a16:creationId xmlns:a16="http://schemas.microsoft.com/office/drawing/2014/main" id="{F05781B4-2E6C-471B-A75E-5D7522EC391E}"/>
              </a:ext>
            </a:extLst>
          </p:cNvPr>
          <p:cNvSpPr txBox="1"/>
          <p:nvPr/>
        </p:nvSpPr>
        <p:spPr>
          <a:xfrm>
            <a:off x="6503914" y="26551243"/>
            <a:ext cx="503685" cy="1200329"/>
          </a:xfrm>
          <a:prstGeom prst="rect">
            <a:avLst/>
          </a:prstGeom>
          <a:noFill/>
        </p:spPr>
        <p:txBody>
          <a:bodyPr wrap="square" rtlCol="0">
            <a:spAutoFit/>
          </a:bodyPr>
          <a:lstStyle/>
          <a:p>
            <a:r>
              <a:rPr lang="en-US" sz="7200" b="1" dirty="0"/>
              <a:t>x</a:t>
            </a:r>
          </a:p>
        </p:txBody>
      </p:sp>
      <p:sp>
        <p:nvSpPr>
          <p:cNvPr id="29" name="TextBox 28">
            <a:extLst>
              <a:ext uri="{FF2B5EF4-FFF2-40B4-BE49-F238E27FC236}">
                <a16:creationId xmlns:a16="http://schemas.microsoft.com/office/drawing/2014/main" id="{C1B61024-4D68-4A3E-B715-EBDECB4CAD1F}"/>
              </a:ext>
            </a:extLst>
          </p:cNvPr>
          <p:cNvSpPr txBox="1"/>
          <p:nvPr/>
        </p:nvSpPr>
        <p:spPr>
          <a:xfrm>
            <a:off x="2522282" y="29535278"/>
            <a:ext cx="871947" cy="1200329"/>
          </a:xfrm>
          <a:prstGeom prst="rect">
            <a:avLst/>
          </a:prstGeom>
          <a:noFill/>
        </p:spPr>
        <p:txBody>
          <a:bodyPr wrap="square" rtlCol="0">
            <a:spAutoFit/>
          </a:bodyPr>
          <a:lstStyle/>
          <a:p>
            <a:r>
              <a:rPr lang="en-US" sz="7200" b="1" dirty="0"/>
              <a:t>=</a:t>
            </a:r>
          </a:p>
        </p:txBody>
      </p:sp>
      <p:pic>
        <p:nvPicPr>
          <p:cNvPr id="30" name="Picture 29">
            <a:extLst>
              <a:ext uri="{FF2B5EF4-FFF2-40B4-BE49-F238E27FC236}">
                <a16:creationId xmlns:a16="http://schemas.microsoft.com/office/drawing/2014/main" id="{343C3259-F26F-4D8C-9E2D-527F2016E88D}"/>
              </a:ext>
            </a:extLst>
          </p:cNvPr>
          <p:cNvPicPr>
            <a:picLocks noChangeAspect="1"/>
          </p:cNvPicPr>
          <p:nvPr/>
        </p:nvPicPr>
        <p:blipFill>
          <a:blip r:embed="rId8"/>
          <a:stretch>
            <a:fillRect/>
          </a:stretch>
        </p:blipFill>
        <p:spPr>
          <a:xfrm>
            <a:off x="3225304" y="28808936"/>
            <a:ext cx="6248344" cy="3159094"/>
          </a:xfrm>
          <a:prstGeom prst="rect">
            <a:avLst/>
          </a:prstGeom>
        </p:spPr>
      </p:pic>
      <p:cxnSp>
        <p:nvCxnSpPr>
          <p:cNvPr id="31" name="Straight Connector 30">
            <a:extLst>
              <a:ext uri="{FF2B5EF4-FFF2-40B4-BE49-F238E27FC236}">
                <a16:creationId xmlns:a16="http://schemas.microsoft.com/office/drawing/2014/main" id="{9A51AEF0-87A4-476F-A7B4-AE1791C0305F}"/>
              </a:ext>
            </a:extLst>
          </p:cNvPr>
          <p:cNvCxnSpPr/>
          <p:nvPr/>
        </p:nvCxnSpPr>
        <p:spPr>
          <a:xfrm>
            <a:off x="1828800" y="21170153"/>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408AD89-0DC4-438A-9DDA-E571041B72EC}"/>
              </a:ext>
            </a:extLst>
          </p:cNvPr>
          <p:cNvSpPr txBox="1"/>
          <p:nvPr/>
        </p:nvSpPr>
        <p:spPr>
          <a:xfrm>
            <a:off x="972717" y="26551243"/>
            <a:ext cx="1870700" cy="1200329"/>
          </a:xfrm>
          <a:prstGeom prst="rect">
            <a:avLst/>
          </a:prstGeom>
          <a:noFill/>
        </p:spPr>
        <p:txBody>
          <a:bodyPr wrap="square" rtlCol="0">
            <a:spAutoFit/>
          </a:bodyPr>
          <a:lstStyle/>
          <a:p>
            <a:r>
              <a:rPr lang="en-US" sz="2400" dirty="0">
                <a:latin typeface="Palatino Linotype" panose="02040502050505030304" pitchFamily="18" charset="0"/>
              </a:rPr>
              <a:t>Sensitivity of crime to temperature</a:t>
            </a:r>
          </a:p>
        </p:txBody>
      </p:sp>
      <p:sp>
        <p:nvSpPr>
          <p:cNvPr id="33" name="TextBox 32">
            <a:extLst>
              <a:ext uri="{FF2B5EF4-FFF2-40B4-BE49-F238E27FC236}">
                <a16:creationId xmlns:a16="http://schemas.microsoft.com/office/drawing/2014/main" id="{821500FC-457C-405D-9645-C149111FA8CF}"/>
              </a:ext>
            </a:extLst>
          </p:cNvPr>
          <p:cNvSpPr txBox="1"/>
          <p:nvPr/>
        </p:nvSpPr>
        <p:spPr>
          <a:xfrm>
            <a:off x="9788263" y="26551242"/>
            <a:ext cx="2013211" cy="1200329"/>
          </a:xfrm>
          <a:prstGeom prst="rect">
            <a:avLst/>
          </a:prstGeom>
          <a:noFill/>
        </p:spPr>
        <p:txBody>
          <a:bodyPr wrap="square" rtlCol="0">
            <a:spAutoFit/>
          </a:bodyPr>
          <a:lstStyle/>
          <a:p>
            <a:r>
              <a:rPr lang="en-US" sz="2400" dirty="0">
                <a:latin typeface="Palatino Linotype" panose="02040502050505030304" pitchFamily="18" charset="0"/>
              </a:rPr>
              <a:t>Climate model temp. projections</a:t>
            </a:r>
          </a:p>
        </p:txBody>
      </p:sp>
      <p:sp>
        <p:nvSpPr>
          <p:cNvPr id="34" name="TextBox 33">
            <a:extLst>
              <a:ext uri="{FF2B5EF4-FFF2-40B4-BE49-F238E27FC236}">
                <a16:creationId xmlns:a16="http://schemas.microsoft.com/office/drawing/2014/main" id="{8D6A792E-A44A-4C7E-AC54-99D39A321C56}"/>
              </a:ext>
            </a:extLst>
          </p:cNvPr>
          <p:cNvSpPr txBox="1"/>
          <p:nvPr/>
        </p:nvSpPr>
        <p:spPr>
          <a:xfrm>
            <a:off x="9278779" y="29603653"/>
            <a:ext cx="2634291" cy="1569660"/>
          </a:xfrm>
          <a:prstGeom prst="rect">
            <a:avLst/>
          </a:prstGeom>
          <a:noFill/>
        </p:spPr>
        <p:txBody>
          <a:bodyPr wrap="square" rtlCol="0">
            <a:spAutoFit/>
          </a:bodyPr>
          <a:lstStyle/>
          <a:p>
            <a:r>
              <a:rPr lang="en-US" sz="2400" dirty="0">
                <a:latin typeface="Palatino Linotype" panose="02040502050505030304" pitchFamily="18" charset="0"/>
              </a:rPr>
              <a:t>Full distribution of probability of projected changes in crime</a:t>
            </a:r>
          </a:p>
        </p:txBody>
      </p:sp>
      <p:pic>
        <p:nvPicPr>
          <p:cNvPr id="35" name="Content Placeholder 3">
            <a:extLst>
              <a:ext uri="{FF2B5EF4-FFF2-40B4-BE49-F238E27FC236}">
                <a16:creationId xmlns:a16="http://schemas.microsoft.com/office/drawing/2014/main" id="{5DD7C209-3F01-486D-AAB5-1CE6C89F5537}"/>
              </a:ext>
            </a:extLst>
          </p:cNvPr>
          <p:cNvPicPr>
            <a:picLocks noChangeAspect="1"/>
          </p:cNvPicPr>
          <p:nvPr/>
        </p:nvPicPr>
        <p:blipFill>
          <a:blip r:embed="rId9"/>
          <a:stretch>
            <a:fillRect/>
          </a:stretch>
        </p:blipFill>
        <p:spPr>
          <a:xfrm>
            <a:off x="32923162" y="7906253"/>
            <a:ext cx="9134476" cy="4519363"/>
          </a:xfrm>
          <a:prstGeom prst="rect">
            <a:avLst/>
          </a:prstGeom>
        </p:spPr>
      </p:pic>
      <p:pic>
        <p:nvPicPr>
          <p:cNvPr id="36" name="Picture 35">
            <a:extLst>
              <a:ext uri="{FF2B5EF4-FFF2-40B4-BE49-F238E27FC236}">
                <a16:creationId xmlns:a16="http://schemas.microsoft.com/office/drawing/2014/main" id="{BC76ABC9-8BA7-44B0-B79D-EBF0BE7EA94E}"/>
              </a:ext>
            </a:extLst>
          </p:cNvPr>
          <p:cNvPicPr>
            <a:picLocks noChangeAspect="1"/>
          </p:cNvPicPr>
          <p:nvPr/>
        </p:nvPicPr>
        <p:blipFill>
          <a:blip r:embed="rId10"/>
          <a:stretch>
            <a:fillRect/>
          </a:stretch>
        </p:blipFill>
        <p:spPr>
          <a:xfrm>
            <a:off x="32204437" y="12624877"/>
            <a:ext cx="5223567" cy="2588817"/>
          </a:xfrm>
          <a:prstGeom prst="rect">
            <a:avLst/>
          </a:prstGeom>
        </p:spPr>
      </p:pic>
      <p:pic>
        <p:nvPicPr>
          <p:cNvPr id="37" name="Picture 36">
            <a:extLst>
              <a:ext uri="{FF2B5EF4-FFF2-40B4-BE49-F238E27FC236}">
                <a16:creationId xmlns:a16="http://schemas.microsoft.com/office/drawing/2014/main" id="{CC4A3193-5034-46EC-BD79-5D49D54E7D1E}"/>
              </a:ext>
            </a:extLst>
          </p:cNvPr>
          <p:cNvPicPr>
            <a:picLocks noChangeAspect="1"/>
          </p:cNvPicPr>
          <p:nvPr/>
        </p:nvPicPr>
        <p:blipFill>
          <a:blip r:embed="rId11"/>
          <a:stretch>
            <a:fillRect/>
          </a:stretch>
        </p:blipFill>
        <p:spPr>
          <a:xfrm>
            <a:off x="37586867" y="12624876"/>
            <a:ext cx="5231069" cy="2588817"/>
          </a:xfrm>
          <a:prstGeom prst="rect">
            <a:avLst/>
          </a:prstGeom>
        </p:spPr>
      </p:pic>
      <p:pic>
        <p:nvPicPr>
          <p:cNvPr id="38" name="Picture 37">
            <a:extLst>
              <a:ext uri="{FF2B5EF4-FFF2-40B4-BE49-F238E27FC236}">
                <a16:creationId xmlns:a16="http://schemas.microsoft.com/office/drawing/2014/main" id="{A50E69D9-5F9D-454C-9099-94A811832907}"/>
              </a:ext>
            </a:extLst>
          </p:cNvPr>
          <p:cNvPicPr>
            <a:picLocks noChangeAspect="1"/>
          </p:cNvPicPr>
          <p:nvPr/>
        </p:nvPicPr>
        <p:blipFill>
          <a:blip r:embed="rId12"/>
          <a:stretch>
            <a:fillRect/>
          </a:stretch>
        </p:blipFill>
        <p:spPr>
          <a:xfrm>
            <a:off x="32217344" y="15118312"/>
            <a:ext cx="5210659" cy="2588817"/>
          </a:xfrm>
          <a:prstGeom prst="rect">
            <a:avLst/>
          </a:prstGeom>
        </p:spPr>
      </p:pic>
      <p:pic>
        <p:nvPicPr>
          <p:cNvPr id="39" name="Picture 38">
            <a:extLst>
              <a:ext uri="{FF2B5EF4-FFF2-40B4-BE49-F238E27FC236}">
                <a16:creationId xmlns:a16="http://schemas.microsoft.com/office/drawing/2014/main" id="{639C9316-E80E-45F7-9D29-07F2A0E4F5BA}"/>
              </a:ext>
            </a:extLst>
          </p:cNvPr>
          <p:cNvPicPr>
            <a:picLocks noChangeAspect="1"/>
          </p:cNvPicPr>
          <p:nvPr/>
        </p:nvPicPr>
        <p:blipFill>
          <a:blip r:embed="rId13"/>
          <a:stretch>
            <a:fillRect/>
          </a:stretch>
        </p:blipFill>
        <p:spPr>
          <a:xfrm>
            <a:off x="37586866" y="15118312"/>
            <a:ext cx="5172122" cy="2588817"/>
          </a:xfrm>
          <a:prstGeom prst="rect">
            <a:avLst/>
          </a:prstGeom>
        </p:spPr>
      </p:pic>
      <p:pic>
        <p:nvPicPr>
          <p:cNvPr id="40" name="Content Placeholder 8">
            <a:extLst>
              <a:ext uri="{FF2B5EF4-FFF2-40B4-BE49-F238E27FC236}">
                <a16:creationId xmlns:a16="http://schemas.microsoft.com/office/drawing/2014/main" id="{BD389750-6E59-4108-AD3F-7744603FE931}"/>
              </a:ext>
            </a:extLst>
          </p:cNvPr>
          <p:cNvPicPr>
            <a:picLocks noChangeAspect="1"/>
          </p:cNvPicPr>
          <p:nvPr/>
        </p:nvPicPr>
        <p:blipFill>
          <a:blip r:embed="rId14"/>
          <a:stretch>
            <a:fillRect/>
          </a:stretch>
        </p:blipFill>
        <p:spPr>
          <a:xfrm>
            <a:off x="33414055" y="20311287"/>
            <a:ext cx="8345621" cy="4548849"/>
          </a:xfrm>
          <a:prstGeom prst="rect">
            <a:avLst/>
          </a:prstGeom>
        </p:spPr>
      </p:pic>
      <p:sp>
        <p:nvSpPr>
          <p:cNvPr id="41" name="TextBox 40">
            <a:extLst>
              <a:ext uri="{FF2B5EF4-FFF2-40B4-BE49-F238E27FC236}">
                <a16:creationId xmlns:a16="http://schemas.microsoft.com/office/drawing/2014/main" id="{82F3562C-AEEC-440E-8154-2B4DF9AEA190}"/>
              </a:ext>
            </a:extLst>
          </p:cNvPr>
          <p:cNvSpPr txBox="1"/>
          <p:nvPr/>
        </p:nvSpPr>
        <p:spPr>
          <a:xfrm>
            <a:off x="34546731" y="21503465"/>
            <a:ext cx="784615" cy="369332"/>
          </a:xfrm>
          <a:prstGeom prst="rect">
            <a:avLst/>
          </a:prstGeom>
          <a:noFill/>
        </p:spPr>
        <p:txBody>
          <a:bodyPr wrap="square" rtlCol="0">
            <a:spAutoFit/>
          </a:bodyPr>
          <a:lstStyle/>
          <a:p>
            <a:r>
              <a:rPr lang="en-US" dirty="0"/>
              <a:t>1.5˚C </a:t>
            </a:r>
          </a:p>
        </p:txBody>
      </p:sp>
      <p:sp>
        <p:nvSpPr>
          <p:cNvPr id="42" name="TextBox 41">
            <a:extLst>
              <a:ext uri="{FF2B5EF4-FFF2-40B4-BE49-F238E27FC236}">
                <a16:creationId xmlns:a16="http://schemas.microsoft.com/office/drawing/2014/main" id="{BD06C3A4-F64C-4043-BABE-BFB01265B84E}"/>
              </a:ext>
            </a:extLst>
          </p:cNvPr>
          <p:cNvSpPr txBox="1"/>
          <p:nvPr/>
        </p:nvSpPr>
        <p:spPr>
          <a:xfrm>
            <a:off x="35941929" y="21205367"/>
            <a:ext cx="666627" cy="369332"/>
          </a:xfrm>
          <a:prstGeom prst="rect">
            <a:avLst/>
          </a:prstGeom>
          <a:noFill/>
        </p:spPr>
        <p:txBody>
          <a:bodyPr wrap="square" rtlCol="0">
            <a:spAutoFit/>
          </a:bodyPr>
          <a:lstStyle/>
          <a:p>
            <a:r>
              <a:rPr lang="en-US" dirty="0"/>
              <a:t>2˚C </a:t>
            </a:r>
          </a:p>
        </p:txBody>
      </p:sp>
      <p:sp>
        <p:nvSpPr>
          <p:cNvPr id="43" name="TextBox 42">
            <a:extLst>
              <a:ext uri="{FF2B5EF4-FFF2-40B4-BE49-F238E27FC236}">
                <a16:creationId xmlns:a16="http://schemas.microsoft.com/office/drawing/2014/main" id="{0677585D-4BC9-41BB-ACDC-AD9EFDA5B2A0}"/>
              </a:ext>
            </a:extLst>
          </p:cNvPr>
          <p:cNvSpPr txBox="1"/>
          <p:nvPr/>
        </p:nvSpPr>
        <p:spPr>
          <a:xfrm>
            <a:off x="36697046" y="21688131"/>
            <a:ext cx="666627" cy="369332"/>
          </a:xfrm>
          <a:prstGeom prst="rect">
            <a:avLst/>
          </a:prstGeom>
          <a:noFill/>
        </p:spPr>
        <p:txBody>
          <a:bodyPr wrap="square" rtlCol="0">
            <a:spAutoFit/>
          </a:bodyPr>
          <a:lstStyle/>
          <a:p>
            <a:r>
              <a:rPr lang="en-US" dirty="0"/>
              <a:t>3˚C </a:t>
            </a:r>
          </a:p>
        </p:txBody>
      </p:sp>
      <p:sp>
        <p:nvSpPr>
          <p:cNvPr id="44" name="TextBox 43">
            <a:extLst>
              <a:ext uri="{FF2B5EF4-FFF2-40B4-BE49-F238E27FC236}">
                <a16:creationId xmlns:a16="http://schemas.microsoft.com/office/drawing/2014/main" id="{AA54A6E4-179B-40F1-B0A5-7415F88E3607}"/>
              </a:ext>
            </a:extLst>
          </p:cNvPr>
          <p:cNvSpPr txBox="1"/>
          <p:nvPr/>
        </p:nvSpPr>
        <p:spPr>
          <a:xfrm>
            <a:off x="37363673" y="22401045"/>
            <a:ext cx="666627" cy="369332"/>
          </a:xfrm>
          <a:prstGeom prst="rect">
            <a:avLst/>
          </a:prstGeom>
          <a:noFill/>
        </p:spPr>
        <p:txBody>
          <a:bodyPr wrap="square" rtlCol="0">
            <a:spAutoFit/>
          </a:bodyPr>
          <a:lstStyle/>
          <a:p>
            <a:r>
              <a:rPr lang="en-US" dirty="0"/>
              <a:t>4˚C </a:t>
            </a:r>
          </a:p>
        </p:txBody>
      </p:sp>
      <p:sp>
        <p:nvSpPr>
          <p:cNvPr id="47" name="TextBox 46">
            <a:extLst>
              <a:ext uri="{FF2B5EF4-FFF2-40B4-BE49-F238E27FC236}">
                <a16:creationId xmlns:a16="http://schemas.microsoft.com/office/drawing/2014/main" id="{038A0F05-1580-4DA0-AFFE-7D59D8F4D3EA}"/>
              </a:ext>
            </a:extLst>
          </p:cNvPr>
          <p:cNvSpPr txBox="1"/>
          <p:nvPr/>
        </p:nvSpPr>
        <p:spPr>
          <a:xfrm>
            <a:off x="38281647" y="20663753"/>
            <a:ext cx="3226682" cy="3046988"/>
          </a:xfrm>
          <a:prstGeom prst="rect">
            <a:avLst/>
          </a:prstGeom>
          <a:noFill/>
          <a:ln>
            <a:noFill/>
          </a:ln>
        </p:spPr>
        <p:txBody>
          <a:bodyPr wrap="square" rtlCol="0">
            <a:spAutoFit/>
          </a:bodyPr>
          <a:lstStyle/>
          <a:p>
            <a:r>
              <a:rPr lang="en-US" sz="2400" dirty="0">
                <a:latin typeface="Palatino Linotype" panose="02040502050505030304" pitchFamily="18" charset="0"/>
              </a:rPr>
              <a:t>Additional violent crimes for one January in the Northeast between 1.5˚C of warming and:</a:t>
            </a:r>
          </a:p>
          <a:p>
            <a:pPr>
              <a:tabLst>
                <a:tab pos="230188" algn="l"/>
              </a:tabLst>
            </a:pPr>
            <a:r>
              <a:rPr lang="en-US" sz="2400" dirty="0">
                <a:latin typeface="Palatino Linotype" panose="02040502050505030304" pitchFamily="18" charset="0"/>
              </a:rPr>
              <a:t>	2˚C: 3,400</a:t>
            </a:r>
          </a:p>
          <a:p>
            <a:pPr>
              <a:tabLst>
                <a:tab pos="230188" algn="l"/>
              </a:tabLst>
            </a:pPr>
            <a:r>
              <a:rPr lang="en-US" sz="2400" dirty="0">
                <a:latin typeface="Palatino Linotype" panose="02040502050505030304" pitchFamily="18" charset="0"/>
              </a:rPr>
              <a:t>	3˚C: 9,500</a:t>
            </a:r>
          </a:p>
          <a:p>
            <a:pPr>
              <a:tabLst>
                <a:tab pos="230188" algn="l"/>
              </a:tabLst>
            </a:pPr>
            <a:r>
              <a:rPr lang="en-US" sz="2400" dirty="0">
                <a:latin typeface="Palatino Linotype" panose="02040502050505030304" pitchFamily="18" charset="0"/>
              </a:rPr>
              <a:t>	4˚C: 15,800</a:t>
            </a:r>
          </a:p>
        </p:txBody>
      </p:sp>
      <p:cxnSp>
        <p:nvCxnSpPr>
          <p:cNvPr id="48" name="Straight Connector 47">
            <a:extLst>
              <a:ext uri="{FF2B5EF4-FFF2-40B4-BE49-F238E27FC236}">
                <a16:creationId xmlns:a16="http://schemas.microsoft.com/office/drawing/2014/main" id="{BF7DA791-4C6D-4310-8348-D343F9015104}"/>
              </a:ext>
            </a:extLst>
          </p:cNvPr>
          <p:cNvCxnSpPr/>
          <p:nvPr/>
        </p:nvCxnSpPr>
        <p:spPr>
          <a:xfrm>
            <a:off x="32918400" y="250698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D728704D-125E-4A32-97E3-0B7BE3405C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817445" y="27023832"/>
            <a:ext cx="2229025" cy="2229025"/>
          </a:xfrm>
          <a:prstGeom prst="rect">
            <a:avLst/>
          </a:prstGeom>
        </p:spPr>
      </p:pic>
      <p:sp>
        <p:nvSpPr>
          <p:cNvPr id="51" name="TextBox 50">
            <a:extLst>
              <a:ext uri="{FF2B5EF4-FFF2-40B4-BE49-F238E27FC236}">
                <a16:creationId xmlns:a16="http://schemas.microsoft.com/office/drawing/2014/main" id="{430AC65A-36D3-45F5-B427-026A9EF9E56A}"/>
              </a:ext>
            </a:extLst>
          </p:cNvPr>
          <p:cNvSpPr txBox="1"/>
          <p:nvPr/>
        </p:nvSpPr>
        <p:spPr>
          <a:xfrm>
            <a:off x="19645086" y="27023832"/>
            <a:ext cx="9506859" cy="1938992"/>
          </a:xfrm>
          <a:prstGeom prst="rect">
            <a:avLst/>
          </a:prstGeom>
          <a:noFill/>
        </p:spPr>
        <p:txBody>
          <a:bodyPr wrap="square" lIns="228600" tIns="91440" rIns="228600" bIns="91440" rtlCol="0">
            <a:spAutoFit/>
          </a:bodyPr>
          <a:lstStyle/>
          <a:p>
            <a:r>
              <a:rPr lang="en-US" sz="3200" b="1" dirty="0">
                <a:latin typeface="Palatino Linotype" panose="02040502050505030304" pitchFamily="18" charset="0"/>
                <a:cs typeface="Arial" panose="020B0604020202020204" pitchFamily="34" charset="0"/>
              </a:rPr>
              <a:t>Scan QR Code to view foundational publication: </a:t>
            </a:r>
          </a:p>
          <a:p>
            <a:endParaRPr lang="en-US" sz="1000" dirty="0">
              <a:latin typeface="Palatino Linotype" panose="02040502050505030304" pitchFamily="18" charset="0"/>
              <a:cs typeface="Arial" panose="020B0604020202020204" pitchFamily="34" charset="0"/>
            </a:endParaRPr>
          </a:p>
          <a:p>
            <a:r>
              <a:rPr lang="en-US" sz="2400" dirty="0">
                <a:latin typeface="Palatino Linotype" panose="02040502050505030304" pitchFamily="18" charset="0"/>
                <a:cs typeface="Arial" panose="020B0604020202020204" pitchFamily="34" charset="0"/>
              </a:rPr>
              <a:t>Harp, R. D., &amp; </a:t>
            </a:r>
            <a:r>
              <a:rPr lang="en-US" sz="2400" dirty="0" err="1">
                <a:latin typeface="Palatino Linotype" panose="02040502050505030304" pitchFamily="18" charset="0"/>
                <a:cs typeface="Arial" panose="020B0604020202020204" pitchFamily="34" charset="0"/>
              </a:rPr>
              <a:t>Karnauskas</a:t>
            </a:r>
            <a:r>
              <a:rPr lang="en-US" sz="2400" dirty="0">
                <a:latin typeface="Palatino Linotype" panose="02040502050505030304" pitchFamily="18" charset="0"/>
                <a:cs typeface="Arial" panose="020B0604020202020204" pitchFamily="34" charset="0"/>
              </a:rPr>
              <a:t>, K. B. (2018). The Influence of Interannual Climate Variability on Regional Violent Crime Rates in the United States. </a:t>
            </a:r>
            <a:r>
              <a:rPr lang="en-US" sz="2400" dirty="0" err="1">
                <a:latin typeface="Palatino Linotype" panose="02040502050505030304" pitchFamily="18" charset="0"/>
                <a:cs typeface="Arial" panose="020B0604020202020204" pitchFamily="34" charset="0"/>
              </a:rPr>
              <a:t>GeoHealth</a:t>
            </a:r>
            <a:r>
              <a:rPr lang="en-US" sz="2400" dirty="0">
                <a:latin typeface="Palatino Linotype" panose="02040502050505030304" pitchFamily="18" charset="0"/>
                <a:cs typeface="Arial" panose="020B0604020202020204" pitchFamily="34" charset="0"/>
              </a:rPr>
              <a:t>, 2(11), 356-369.</a:t>
            </a:r>
          </a:p>
        </p:txBody>
      </p:sp>
      <p:sp>
        <p:nvSpPr>
          <p:cNvPr id="52" name="TextBox 51">
            <a:extLst>
              <a:ext uri="{FF2B5EF4-FFF2-40B4-BE49-F238E27FC236}">
                <a16:creationId xmlns:a16="http://schemas.microsoft.com/office/drawing/2014/main" id="{DA6C0477-3451-4675-9DC9-58A3F61850E5}"/>
              </a:ext>
            </a:extLst>
          </p:cNvPr>
          <p:cNvSpPr txBox="1"/>
          <p:nvPr/>
        </p:nvSpPr>
        <p:spPr>
          <a:xfrm>
            <a:off x="8233830" y="17628511"/>
            <a:ext cx="2750060" cy="461665"/>
          </a:xfrm>
          <a:prstGeom prst="rect">
            <a:avLst/>
          </a:prstGeom>
          <a:noFill/>
        </p:spPr>
        <p:txBody>
          <a:bodyPr wrap="square" rtlCol="0">
            <a:spAutoFit/>
          </a:bodyPr>
          <a:lstStyle/>
          <a:p>
            <a:r>
              <a:rPr lang="en-US" sz="2400" dirty="0">
                <a:latin typeface="Palatino Linotype" panose="02040502050505030304" pitchFamily="18" charset="0"/>
              </a:rPr>
              <a:t>Northeast January</a:t>
            </a:r>
          </a:p>
        </p:txBody>
      </p:sp>
    </p:spTree>
    <p:extLst>
      <p:ext uri="{BB962C8B-B14F-4D97-AF65-F5344CB8AC3E}">
        <p14:creationId xmlns:p14="http://schemas.microsoft.com/office/powerpoint/2010/main" val="126385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3666</TotalTime>
  <Words>661</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vt:lpstr>
      <vt:lpstr>Palatino Linotype</vt:lpstr>
      <vt:lpstr>Office Theme</vt:lpstr>
      <vt:lpstr>It is possible to quantify a relationship between crime and temperature and project that relationship into the future using climate model output.  Estimated additional violent crimes by the end of the century attributable to temperature range in the upper hundreds of thousands to several million for the US (using 2014 crime baselines).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Morrison</dc:creator>
  <cp:lastModifiedBy>Ryan Harp</cp:lastModifiedBy>
  <cp:revision>142</cp:revision>
  <dcterms:created xsi:type="dcterms:W3CDTF">2018-09-16T19:13:41Z</dcterms:created>
  <dcterms:modified xsi:type="dcterms:W3CDTF">2019-04-18T14:56:18Z</dcterms:modified>
</cp:coreProperties>
</file>