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80" r:id="rId19"/>
    <p:sldId id="277" r:id="rId20"/>
    <p:sldId id="279" r:id="rId21"/>
    <p:sldId id="276" r:id="rId22"/>
    <p:sldId id="283" r:id="rId23"/>
    <p:sldId id="281" r:id="rId24"/>
    <p:sldId id="282" r:id="rId25"/>
    <p:sldId id="285" r:id="rId26"/>
    <p:sldId id="27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6738B-2343-4406-A5E5-71C3E2C67E7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8BFD476-9F2D-44FA-A1CF-876C101387F8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>
              <a:solidFill>
                <a:schemeClr val="bg1"/>
              </a:solidFill>
            </a:rPr>
            <a:t>Java, </a:t>
          </a:r>
        </a:p>
        <a:p>
          <a:r>
            <a:rPr lang="en-US" sz="3200" dirty="0">
              <a:solidFill>
                <a:schemeClr val="bg1"/>
              </a:solidFill>
            </a:rPr>
            <a:t>C++, C#</a:t>
          </a:r>
        </a:p>
      </dgm:t>
    </dgm:pt>
    <dgm:pt modelId="{41340EF9-2ED4-4325-B9B8-99B39D5E3F06}" type="parTrans" cxnId="{D2E27851-CB63-4B1E-B560-1CFD13794989}">
      <dgm:prSet/>
      <dgm:spPr/>
      <dgm:t>
        <a:bodyPr/>
        <a:lstStyle/>
        <a:p>
          <a:endParaRPr lang="en-US"/>
        </a:p>
      </dgm:t>
    </dgm:pt>
    <dgm:pt modelId="{008A34D1-4A2D-4013-A8AE-EA543CB4C59C}" type="sibTrans" cxnId="{D2E27851-CB63-4B1E-B560-1CFD13794989}">
      <dgm:prSet/>
      <dgm:spPr/>
      <dgm:t>
        <a:bodyPr/>
        <a:lstStyle/>
        <a:p>
          <a:endParaRPr lang="en-US"/>
        </a:p>
      </dgm:t>
    </dgm:pt>
    <dgm:pt modelId="{2599A83F-31B3-4254-8262-09D5657E6DD0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C, Pascal, Fortran</a:t>
          </a:r>
        </a:p>
      </dgm:t>
    </dgm:pt>
    <dgm:pt modelId="{BF0CD532-8864-457A-A289-057398C4B708}" type="parTrans" cxnId="{297B8512-7A8D-46A3-A0F6-424AA0CC04B9}">
      <dgm:prSet/>
      <dgm:spPr/>
      <dgm:t>
        <a:bodyPr/>
        <a:lstStyle/>
        <a:p>
          <a:endParaRPr lang="en-US"/>
        </a:p>
      </dgm:t>
    </dgm:pt>
    <dgm:pt modelId="{FFF177EF-B6A3-4DD3-8099-D0DB49FC22A5}" type="sibTrans" cxnId="{297B8512-7A8D-46A3-A0F6-424AA0CC04B9}">
      <dgm:prSet/>
      <dgm:spPr/>
      <dgm:t>
        <a:bodyPr/>
        <a:lstStyle/>
        <a:p>
          <a:endParaRPr lang="en-US"/>
        </a:p>
      </dgm:t>
    </dgm:pt>
    <dgm:pt modelId="{849BEA30-B432-47E4-96B5-60D650A443A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5400" dirty="0">
              <a:solidFill>
                <a:schemeClr val="bg1"/>
              </a:solidFill>
            </a:rPr>
            <a:t>Assembler</a:t>
          </a:r>
        </a:p>
      </dgm:t>
    </dgm:pt>
    <dgm:pt modelId="{3010F0D4-49DA-4318-9A02-A51611F1252A}" type="parTrans" cxnId="{DA54884E-9211-4923-A810-4C4352A5E20C}">
      <dgm:prSet/>
      <dgm:spPr/>
      <dgm:t>
        <a:bodyPr/>
        <a:lstStyle/>
        <a:p>
          <a:endParaRPr lang="en-US"/>
        </a:p>
      </dgm:t>
    </dgm:pt>
    <dgm:pt modelId="{0CDFCCD8-F384-48A0-BB09-F086E0A4926E}" type="sibTrans" cxnId="{DA54884E-9211-4923-A810-4C4352A5E20C}">
      <dgm:prSet/>
      <dgm:spPr/>
      <dgm:t>
        <a:bodyPr/>
        <a:lstStyle/>
        <a:p>
          <a:endParaRPr lang="en-US"/>
        </a:p>
      </dgm:t>
    </dgm:pt>
    <dgm:pt modelId="{B137FA96-552D-40AD-9E9B-A2734316F99C}" type="pres">
      <dgm:prSet presAssocID="{05F6738B-2343-4406-A5E5-71C3E2C67E72}" presName="Name0" presStyleCnt="0">
        <dgm:presLayoutVars>
          <dgm:dir/>
          <dgm:animLvl val="lvl"/>
          <dgm:resizeHandles val="exact"/>
        </dgm:presLayoutVars>
      </dgm:prSet>
      <dgm:spPr/>
    </dgm:pt>
    <dgm:pt modelId="{490324CD-D3A9-4D4A-98F8-D7771880C448}" type="pres">
      <dgm:prSet presAssocID="{C8BFD476-9F2D-44FA-A1CF-876C101387F8}" presName="Name8" presStyleCnt="0"/>
      <dgm:spPr/>
    </dgm:pt>
    <dgm:pt modelId="{3972567A-F890-424E-AC8C-71E5DA283D4C}" type="pres">
      <dgm:prSet presAssocID="{C8BFD476-9F2D-44FA-A1CF-876C101387F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E1FA-8A22-4F08-A54F-88B160EE2F4A}" type="pres">
      <dgm:prSet presAssocID="{C8BFD476-9F2D-44FA-A1CF-876C101387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61AFD-6D0E-4D40-AD35-600CF3B5F1AD}" type="pres">
      <dgm:prSet presAssocID="{2599A83F-31B3-4254-8262-09D5657E6DD0}" presName="Name8" presStyleCnt="0"/>
      <dgm:spPr/>
    </dgm:pt>
    <dgm:pt modelId="{0049B64D-3A23-46AB-82EB-85A255FD0F0F}" type="pres">
      <dgm:prSet presAssocID="{2599A83F-31B3-4254-8262-09D5657E6DD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008F7-87A0-4E82-88CE-BC5625EED2FB}" type="pres">
      <dgm:prSet presAssocID="{2599A83F-31B3-4254-8262-09D5657E6D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EBFDF-C14A-4ABE-9025-DE57AE018AB5}" type="pres">
      <dgm:prSet presAssocID="{849BEA30-B432-47E4-96B5-60D650A443AC}" presName="Name8" presStyleCnt="0"/>
      <dgm:spPr/>
    </dgm:pt>
    <dgm:pt modelId="{655B9CC2-AABA-4568-880C-62A47CB3819B}" type="pres">
      <dgm:prSet presAssocID="{849BEA30-B432-47E4-96B5-60D650A443AC}" presName="level" presStyleLbl="node1" presStyleIdx="2" presStyleCnt="3" custLinFactNeighborX="-7500" custLinFactNeighborY="21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1EFDC-D656-4A53-A9D1-2623BB64B005}" type="pres">
      <dgm:prSet presAssocID="{849BEA30-B432-47E4-96B5-60D650A443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7B8512-7A8D-46A3-A0F6-424AA0CC04B9}" srcId="{05F6738B-2343-4406-A5E5-71C3E2C67E72}" destId="{2599A83F-31B3-4254-8262-09D5657E6DD0}" srcOrd="1" destOrd="0" parTransId="{BF0CD532-8864-457A-A289-057398C4B708}" sibTransId="{FFF177EF-B6A3-4DD3-8099-D0DB49FC22A5}"/>
    <dgm:cxn modelId="{D2E27851-CB63-4B1E-B560-1CFD13794989}" srcId="{05F6738B-2343-4406-A5E5-71C3E2C67E72}" destId="{C8BFD476-9F2D-44FA-A1CF-876C101387F8}" srcOrd="0" destOrd="0" parTransId="{41340EF9-2ED4-4325-B9B8-99B39D5E3F06}" sibTransId="{008A34D1-4A2D-4013-A8AE-EA543CB4C59C}"/>
    <dgm:cxn modelId="{2220B228-E28C-433B-96FC-E9EB2B12A8E6}" type="presOf" srcId="{C8BFD476-9F2D-44FA-A1CF-876C101387F8}" destId="{554FE1FA-8A22-4F08-A54F-88B160EE2F4A}" srcOrd="1" destOrd="0" presId="urn:microsoft.com/office/officeart/2005/8/layout/pyramid1"/>
    <dgm:cxn modelId="{869E2FA4-DDC9-443A-BF86-C52C83EB70C0}" type="presOf" srcId="{05F6738B-2343-4406-A5E5-71C3E2C67E72}" destId="{B137FA96-552D-40AD-9E9B-A2734316F99C}" srcOrd="0" destOrd="0" presId="urn:microsoft.com/office/officeart/2005/8/layout/pyramid1"/>
    <dgm:cxn modelId="{F54D12CA-22A3-4A54-9CF6-CE8CE5151A20}" type="presOf" srcId="{849BEA30-B432-47E4-96B5-60D650A443AC}" destId="{655B9CC2-AABA-4568-880C-62A47CB3819B}" srcOrd="0" destOrd="0" presId="urn:microsoft.com/office/officeart/2005/8/layout/pyramid1"/>
    <dgm:cxn modelId="{EC5E7482-7D33-4402-BD92-03129EFFF06E}" type="presOf" srcId="{849BEA30-B432-47E4-96B5-60D650A443AC}" destId="{7DF1EFDC-D656-4A53-A9D1-2623BB64B005}" srcOrd="1" destOrd="0" presId="urn:microsoft.com/office/officeart/2005/8/layout/pyramid1"/>
    <dgm:cxn modelId="{DA54884E-9211-4923-A810-4C4352A5E20C}" srcId="{05F6738B-2343-4406-A5E5-71C3E2C67E72}" destId="{849BEA30-B432-47E4-96B5-60D650A443AC}" srcOrd="2" destOrd="0" parTransId="{3010F0D4-49DA-4318-9A02-A51611F1252A}" sibTransId="{0CDFCCD8-F384-48A0-BB09-F086E0A4926E}"/>
    <dgm:cxn modelId="{1DDA8F1E-E2D1-47CC-945E-C8A9E45A082E}" type="presOf" srcId="{2599A83F-31B3-4254-8262-09D5657E6DD0}" destId="{0049B64D-3A23-46AB-82EB-85A255FD0F0F}" srcOrd="0" destOrd="0" presId="urn:microsoft.com/office/officeart/2005/8/layout/pyramid1"/>
    <dgm:cxn modelId="{93861D09-7541-4DDC-AB75-9C3FD8D97C75}" type="presOf" srcId="{2599A83F-31B3-4254-8262-09D5657E6DD0}" destId="{6F4008F7-87A0-4E82-88CE-BC5625EED2FB}" srcOrd="1" destOrd="0" presId="urn:microsoft.com/office/officeart/2005/8/layout/pyramid1"/>
    <dgm:cxn modelId="{D302E87A-07F0-423B-ABE4-08382F127D37}" type="presOf" srcId="{C8BFD476-9F2D-44FA-A1CF-876C101387F8}" destId="{3972567A-F890-424E-AC8C-71E5DA283D4C}" srcOrd="0" destOrd="0" presId="urn:microsoft.com/office/officeart/2005/8/layout/pyramid1"/>
    <dgm:cxn modelId="{D73270F2-1175-4548-A67B-843BDA11D5DB}" type="presParOf" srcId="{B137FA96-552D-40AD-9E9B-A2734316F99C}" destId="{490324CD-D3A9-4D4A-98F8-D7771880C448}" srcOrd="0" destOrd="0" presId="urn:microsoft.com/office/officeart/2005/8/layout/pyramid1"/>
    <dgm:cxn modelId="{85A7B248-8F22-42C5-840F-8E1ADE71F2E1}" type="presParOf" srcId="{490324CD-D3A9-4D4A-98F8-D7771880C448}" destId="{3972567A-F890-424E-AC8C-71E5DA283D4C}" srcOrd="0" destOrd="0" presId="urn:microsoft.com/office/officeart/2005/8/layout/pyramid1"/>
    <dgm:cxn modelId="{71CE43B4-258F-412E-8DDE-A04E60851CD0}" type="presParOf" srcId="{490324CD-D3A9-4D4A-98F8-D7771880C448}" destId="{554FE1FA-8A22-4F08-A54F-88B160EE2F4A}" srcOrd="1" destOrd="0" presId="urn:microsoft.com/office/officeart/2005/8/layout/pyramid1"/>
    <dgm:cxn modelId="{BF1425D3-19E6-4094-8B9F-76F9C6AAB078}" type="presParOf" srcId="{B137FA96-552D-40AD-9E9B-A2734316F99C}" destId="{77561AFD-6D0E-4D40-AD35-600CF3B5F1AD}" srcOrd="1" destOrd="0" presId="urn:microsoft.com/office/officeart/2005/8/layout/pyramid1"/>
    <dgm:cxn modelId="{0AAD0558-E233-4A45-B08E-43FBA7C48B1D}" type="presParOf" srcId="{77561AFD-6D0E-4D40-AD35-600CF3B5F1AD}" destId="{0049B64D-3A23-46AB-82EB-85A255FD0F0F}" srcOrd="0" destOrd="0" presId="urn:microsoft.com/office/officeart/2005/8/layout/pyramid1"/>
    <dgm:cxn modelId="{C8F5B02D-0D1B-4BBF-920B-5A43D6E60B13}" type="presParOf" srcId="{77561AFD-6D0E-4D40-AD35-600CF3B5F1AD}" destId="{6F4008F7-87A0-4E82-88CE-BC5625EED2FB}" srcOrd="1" destOrd="0" presId="urn:microsoft.com/office/officeart/2005/8/layout/pyramid1"/>
    <dgm:cxn modelId="{06EEE475-E084-4E73-B304-14B3E714D895}" type="presParOf" srcId="{B137FA96-552D-40AD-9E9B-A2734316F99C}" destId="{69CEBFDF-C14A-4ABE-9025-DE57AE018AB5}" srcOrd="2" destOrd="0" presId="urn:microsoft.com/office/officeart/2005/8/layout/pyramid1"/>
    <dgm:cxn modelId="{3E4D2809-3D10-4EF8-8076-44A1AD99F530}" type="presParOf" srcId="{69CEBFDF-C14A-4ABE-9025-DE57AE018AB5}" destId="{655B9CC2-AABA-4568-880C-62A47CB3819B}" srcOrd="0" destOrd="0" presId="urn:microsoft.com/office/officeart/2005/8/layout/pyramid1"/>
    <dgm:cxn modelId="{598638A6-612D-40F0-B0ED-75E02CB5B923}" type="presParOf" srcId="{69CEBFDF-C14A-4ABE-9025-DE57AE018AB5}" destId="{7DF1EFDC-D656-4A53-A9D1-2623BB64B00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2567A-F890-424E-AC8C-71E5DA283D4C}">
      <dsp:nvSpPr>
        <dsp:cNvPr id="0" name=""/>
        <dsp:cNvSpPr/>
      </dsp:nvSpPr>
      <dsp:spPr>
        <a:xfrm>
          <a:off x="2356152" y="0"/>
          <a:ext cx="2356152" cy="1543730"/>
        </a:xfrm>
        <a:prstGeom prst="trapezoid">
          <a:avLst>
            <a:gd name="adj" fmla="val 76314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Java,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C++, C#</a:t>
          </a:r>
        </a:p>
      </dsp:txBody>
      <dsp:txXfrm>
        <a:off x="2356152" y="0"/>
        <a:ext cx="2356152" cy="1543730"/>
      </dsp:txXfrm>
    </dsp:sp>
    <dsp:sp modelId="{0049B64D-3A23-46AB-82EB-85A255FD0F0F}">
      <dsp:nvSpPr>
        <dsp:cNvPr id="0" name=""/>
        <dsp:cNvSpPr/>
      </dsp:nvSpPr>
      <dsp:spPr>
        <a:xfrm>
          <a:off x="1178076" y="1543730"/>
          <a:ext cx="4712305" cy="1543730"/>
        </a:xfrm>
        <a:prstGeom prst="trapezoid">
          <a:avLst>
            <a:gd name="adj" fmla="val 76314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>
              <a:solidFill>
                <a:schemeClr val="bg1"/>
              </a:solidFill>
            </a:rPr>
            <a:t>C, Pascal, Fortran</a:t>
          </a:r>
        </a:p>
      </dsp:txBody>
      <dsp:txXfrm>
        <a:off x="2002729" y="1543730"/>
        <a:ext cx="3062998" cy="1543730"/>
      </dsp:txXfrm>
    </dsp:sp>
    <dsp:sp modelId="{655B9CC2-AABA-4568-880C-62A47CB3819B}">
      <dsp:nvSpPr>
        <dsp:cNvPr id="0" name=""/>
        <dsp:cNvSpPr/>
      </dsp:nvSpPr>
      <dsp:spPr>
        <a:xfrm>
          <a:off x="0" y="3087461"/>
          <a:ext cx="7068458" cy="1543730"/>
        </a:xfrm>
        <a:prstGeom prst="trapezoid">
          <a:avLst>
            <a:gd name="adj" fmla="val 76314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>
              <a:solidFill>
                <a:schemeClr val="bg1"/>
              </a:solidFill>
            </a:rPr>
            <a:t>Assembler</a:t>
          </a:r>
        </a:p>
      </dsp:txBody>
      <dsp:txXfrm>
        <a:off x="1236980" y="3087461"/>
        <a:ext cx="4594497" cy="154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w2509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d.wikipedia.org/wiki/Berkas:Java_Logo.sv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se/jdk-netbeans-jsp-142931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id.wikipedia.org/wiki/Berkas:Java_Logo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568" y="825087"/>
            <a:ext cx="9830873" cy="23876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Berorientasi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Objek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004" y="3355142"/>
            <a:ext cx="9144000" cy="7510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FUNdamentals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Danny Oka Ratmana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 </a:t>
            </a:r>
            <a:r>
              <a:rPr lang="id-ID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  <a:p>
            <a:pPr algn="r"/>
            <a:r>
              <a:rPr lang="id-ID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rdannyoka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@</a:t>
            </a:r>
            <a:r>
              <a:rPr lang="id-ID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psi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.dinus.ac.id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id-ID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085 </a:t>
            </a:r>
            <a:r>
              <a:rPr lang="id-ID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1551 1</a:t>
            </a:r>
            <a:r>
              <a:rPr lang="id-ID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21 03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Paradigma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  <a:defRPr/>
            </a:pPr>
            <a:r>
              <a:rPr lang="id-ID" dirty="0">
                <a:solidFill>
                  <a:schemeClr val="accent2"/>
                </a:solidFill>
              </a:rPr>
              <a:t>Sudut pandang  dan style pemrograman </a:t>
            </a:r>
            <a:r>
              <a:rPr lang="id-ID" dirty="0">
                <a:solidFill>
                  <a:schemeClr val="bg1"/>
                </a:solidFill>
              </a:rPr>
              <a:t>berhubungan dengan bagaimana sebuah masalah diformulasikan dalam bahasa pemrograman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  <a:defRPr/>
            </a:pPr>
            <a:endParaRPr lang="id-ID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Functional Programming: </a:t>
            </a:r>
            <a:r>
              <a:rPr lang="id-ID" dirty="0">
                <a:solidFill>
                  <a:schemeClr val="bg1"/>
                </a:solidFill>
              </a:rPr>
              <a:t>Urutan fungsi secara </a:t>
            </a:r>
            <a:r>
              <a:rPr lang="id-ID" dirty="0">
                <a:solidFill>
                  <a:schemeClr val="accent2"/>
                </a:solidFill>
              </a:rPr>
              <a:t>sekuensial</a:t>
            </a:r>
            <a:r>
              <a:rPr lang="id-ID" dirty="0">
                <a:solidFill>
                  <a:schemeClr val="bg1"/>
                </a:solidFill>
              </a:rPr>
              <a:t>  (Scheme, Lisp)</a:t>
            </a: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Procedural Programming:  </a:t>
            </a:r>
            <a:r>
              <a:rPr lang="id-ID" dirty="0">
                <a:solidFill>
                  <a:schemeClr val="bg1"/>
                </a:solidFill>
              </a:rPr>
              <a:t>Pemecahan masalah berdasarkan prosedural kerja yg terkumpul dalam unit pemrograman bernama </a:t>
            </a:r>
            <a:r>
              <a:rPr lang="id-ID" dirty="0">
                <a:solidFill>
                  <a:schemeClr val="accent2"/>
                </a:solidFill>
              </a:rPr>
              <a:t>fungsi</a:t>
            </a:r>
            <a:r>
              <a:rPr lang="id-ID" dirty="0">
                <a:solidFill>
                  <a:schemeClr val="bg1"/>
                </a:solidFill>
              </a:rPr>
              <a:t> (C, Pascal)</a:t>
            </a:r>
          </a:p>
          <a:p>
            <a:pPr>
              <a:defRPr/>
            </a:pPr>
            <a:r>
              <a:rPr lang="id-ID" dirty="0">
                <a:solidFill>
                  <a:schemeClr val="accent2"/>
                </a:solidFill>
              </a:rPr>
              <a:t>Object-Oriented Programming: </a:t>
            </a:r>
            <a:r>
              <a:rPr lang="id-ID" dirty="0">
                <a:solidFill>
                  <a:schemeClr val="bg1"/>
                </a:solidFill>
              </a:rPr>
              <a:t>Koleksi object yang saling berinteraksi. </a:t>
            </a:r>
            <a:r>
              <a:rPr lang="id-ID" dirty="0">
                <a:solidFill>
                  <a:schemeClr val="accent2"/>
                </a:solidFill>
              </a:rPr>
              <a:t>Class</a:t>
            </a:r>
            <a:r>
              <a:rPr lang="id-ID" dirty="0">
                <a:solidFill>
                  <a:schemeClr val="bg1"/>
                </a:solidFill>
              </a:rPr>
              <a:t> adalah unit pemrograman (Java, C#, C++)</a:t>
            </a:r>
          </a:p>
        </p:txBody>
      </p:sp>
    </p:spTree>
    <p:extLst>
      <p:ext uri="{BB962C8B-B14F-4D97-AF65-F5344CB8AC3E}">
        <p14:creationId xmlns:p14="http://schemas.microsoft.com/office/powerpoint/2010/main" val="1288000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Sejarah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&amp;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Perbedaan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dengan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Sejarah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Sebelum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80-an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teknik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fungsional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prosedural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popular.</a:t>
            </a:r>
          </a:p>
          <a:p>
            <a:pPr>
              <a:defRPr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Awal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1982-1983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dikembangkanya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C++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Prof.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Bjarne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Stroustrup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laboratorium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AT&amp;T.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Lahir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awal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1991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berawal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project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pengembangan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teknologi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*7 (star seven)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dimotori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James Gosling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menghasilkan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Oak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era Star Seven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selesai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anak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perusahaan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TV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kabel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tertarik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ditambah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orang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proyek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The Green Project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mereka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memusatkan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kegiatanya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kantor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di 100 Hamilton Avenue, Palo Alto. Perusahaan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bertambah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maju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1995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pertama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kali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source code java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versi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1.0.2 di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buka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kesuksesan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mereka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diikuti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pemberitaan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pertama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kali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surat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kabar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San Jose Mercury News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23 Mei 1995.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lisensi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Oak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diganti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Java 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5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Perbedaan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Bersifat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portable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artinya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dijalankan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platform yang 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tanpa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perlu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kompilasi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ulang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garbage collection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berfungsi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mendelokasi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otomatis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Menghilangkan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pewarisan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ganda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perbaikan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C++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ada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pointer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artinya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memperbolehkan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pengaksesan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langsung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4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Kelebihan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Free Source ( Gratis 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Multi platform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dijalankan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operating system,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penyebabnya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operating system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programnya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sendiri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sendiri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menginterpretasikan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itchFamily="18" charset="0"/>
              </a:rPr>
              <a:t>bytecode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Object Oriented Programing (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berorientasi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objek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)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semua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aspek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berorientasi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murni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memudahkan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mendesain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mengembangkan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mengalokasikan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kesalahan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cepat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terorganisir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Kepustakaan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class yang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lengkap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Memiliki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fasilitas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memori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pemrogram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perlu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melakukan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pengaturan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langsung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8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Kelemahan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Mudah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di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dekompilasi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dikarenakan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jadi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bytecode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menyimpan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tingkat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tinggi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class,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metod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tipe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data.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algoritma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sulit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disembunyikan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mudah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dibajak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( </a:t>
            </a:r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reverse engine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).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Penggunaan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Memori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penggunaan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memori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berbasis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java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relatif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dibanding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program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generasi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sebelumnya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C++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Pascal,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namun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menjadikan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masalah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generasi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komputer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/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     Java</a:t>
            </a:r>
          </a:p>
        </p:txBody>
      </p:sp>
      <p:pic>
        <p:nvPicPr>
          <p:cNvPr id="3" name="Picture 6" descr="100px-Java_Logo">
            <a:hlinkClick r:id="rId2" tooltip="&quot;Java Logo.svg&quot;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981" y="2284716"/>
            <a:ext cx="731644" cy="12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Apa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yang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dibutuhkan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</a:rPr>
              <a:t> java </a:t>
            </a:r>
            <a:r>
              <a:rPr lang="en-US" dirty="0" err="1">
                <a:latin typeface="Times New Roman" pitchFamily="18" charset="0"/>
              </a:rPr>
              <a:t>standart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membutuhkan</a:t>
            </a:r>
            <a:r>
              <a:rPr lang="en-US" dirty="0">
                <a:latin typeface="Times New Roman" pitchFamily="18" charset="0"/>
              </a:rPr>
              <a:t> :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Development Kid ( J2SDK ) : </a:t>
            </a:r>
            <a:r>
              <a:rPr lang="en-US" dirty="0" err="1">
                <a:latin typeface="Times New Roman" pitchFamily="18" charset="0"/>
              </a:rPr>
              <a:t>berisi</a:t>
            </a:r>
            <a:r>
              <a:rPr lang="en-US" dirty="0">
                <a:latin typeface="Times New Roman" pitchFamily="18" charset="0"/>
              </a:rPr>
              <a:t> compiler </a:t>
            </a:r>
            <a:r>
              <a:rPr lang="en-US" dirty="0" err="1">
                <a:latin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</a:rPr>
              <a:t> library </a:t>
            </a:r>
            <a:r>
              <a:rPr lang="en-US" dirty="0" err="1">
                <a:latin typeface="Times New Roman" pitchFamily="18" charset="0"/>
              </a:rPr>
              <a:t>standart</a:t>
            </a:r>
            <a:endParaRPr lang="en-US" dirty="0">
              <a:latin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Tool ( </a:t>
            </a:r>
            <a:r>
              <a:rPr lang="en-US" dirty="0" err="1">
                <a:latin typeface="Times New Roman" pitchFamily="18" charset="0"/>
              </a:rPr>
              <a:t>NetBeans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TextEditor</a:t>
            </a:r>
            <a:r>
              <a:rPr lang="en-US" dirty="0">
                <a:latin typeface="Times New Roman" pitchFamily="18" charset="0"/>
              </a:rPr>
              <a:t> ).</a:t>
            </a:r>
          </a:p>
          <a:p>
            <a:pPr marL="342900" indent="-342900"/>
            <a:endParaRPr lang="en-US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pemrograman</a:t>
            </a:r>
            <a:r>
              <a:rPr lang="en-US" dirty="0">
                <a:latin typeface="Times New Roman" pitchFamily="18" charset="0"/>
              </a:rPr>
              <a:t> java </a:t>
            </a:r>
            <a:r>
              <a:rPr lang="en-US" dirty="0" err="1">
                <a:latin typeface="Times New Roman" pitchFamily="18" charset="0"/>
              </a:rPr>
              <a:t>ke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tingkat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membutuhkan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penambahan</a:t>
            </a:r>
            <a:r>
              <a:rPr lang="en-US" dirty="0">
                <a:latin typeface="Times New Roman" pitchFamily="18" charset="0"/>
              </a:rPr>
              <a:t>: 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Database Server (</a:t>
            </a:r>
            <a:r>
              <a:rPr lang="en-US" dirty="0" err="1">
                <a:latin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sqlserver</a:t>
            </a:r>
            <a:r>
              <a:rPr lang="en-US" dirty="0">
                <a:latin typeface="Times New Roman" pitchFamily="18" charset="0"/>
              </a:rPr>
              <a:t> ).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Report Tool ( </a:t>
            </a:r>
            <a:r>
              <a:rPr lang="en-US" dirty="0" err="1">
                <a:latin typeface="Times New Roman" pitchFamily="18" charset="0"/>
              </a:rPr>
              <a:t>Ireport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</a:rPr>
              <a:t>InetCrystalClear</a:t>
            </a:r>
            <a:r>
              <a:rPr lang="en-US" dirty="0">
                <a:latin typeface="Times New Roman" pitchFamily="18" charset="0"/>
              </a:rPr>
              <a:t> )</a:t>
            </a:r>
          </a:p>
          <a:p>
            <a:pPr marL="342900" indent="-342900">
              <a:buFontTx/>
              <a:buChar char="•"/>
            </a:pPr>
            <a:r>
              <a:rPr lang="en-US" dirty="0">
                <a:latin typeface="Times New Roman" pitchFamily="18" charset="0"/>
              </a:rPr>
              <a:t>Class-class External ( .class, .jar ). </a:t>
            </a: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214" y="2010201"/>
            <a:ext cx="9829800" cy="39038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latin typeface="Times New Roman" pitchFamily="18" charset="0"/>
              </a:rPr>
              <a:t>Java SE (Java Standard Edition) </a:t>
            </a:r>
            <a:r>
              <a:rPr lang="en-US" sz="2000" dirty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aplikasi</a:t>
            </a:r>
            <a:r>
              <a:rPr lang="en-US" sz="2000" dirty="0">
                <a:latin typeface="Times New Roman" pitchFamily="18" charset="0"/>
              </a:rPr>
              <a:t> desktop, client/ server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itchFamily="18" charset="0"/>
              </a:rPr>
              <a:t>Java EE (Java Enterprise Edition) </a:t>
            </a:r>
            <a:r>
              <a:rPr lang="en-US" sz="2000" dirty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aplikasi</a:t>
            </a:r>
            <a:r>
              <a:rPr lang="en-US" sz="2000" dirty="0">
                <a:latin typeface="Times New Roman" pitchFamily="18" charset="0"/>
              </a:rPr>
              <a:t> e-</a:t>
            </a:r>
            <a:r>
              <a:rPr lang="en-US" sz="2000" dirty="0" err="1">
                <a:latin typeface="Times New Roman" pitchFamily="18" charset="0"/>
              </a:rPr>
              <a:t>bussines</a:t>
            </a:r>
            <a:r>
              <a:rPr lang="en-US" sz="2000" dirty="0">
                <a:latin typeface="Times New Roman" pitchFamily="18" charset="0"/>
              </a:rPr>
              <a:t>, e-commerce </a:t>
            </a:r>
            <a:r>
              <a:rPr lang="en-US" sz="2000" dirty="0" err="1">
                <a:latin typeface="Times New Roman" pitchFamily="18" charset="0"/>
              </a:rPr>
              <a:t>berbasis</a:t>
            </a:r>
            <a:r>
              <a:rPr lang="en-US" sz="2000" dirty="0">
                <a:latin typeface="Times New Roman" pitchFamily="18" charset="0"/>
              </a:rPr>
              <a:t> web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Times New Roman" pitchFamily="18" charset="0"/>
              </a:rPr>
              <a:t>Java ME (Java Micro Edition) </a:t>
            </a:r>
            <a:r>
              <a:rPr lang="en-US" sz="2000" dirty="0">
                <a:latin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</a:rPr>
              <a:t> device </a:t>
            </a:r>
            <a:r>
              <a:rPr lang="en-US" sz="2000" dirty="0" err="1">
                <a:latin typeface="Times New Roman" pitchFamily="18" charset="0"/>
              </a:rPr>
              <a:t>kecil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seperti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handphone</a:t>
            </a:r>
            <a:endParaRPr lang="en-US" sz="2000" dirty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91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Java Family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04" y="3551820"/>
            <a:ext cx="5756128" cy="3439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63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384207"/>
            <a:ext cx="9829800" cy="39038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</a:rPr>
              <a:t>Download JDK di </a:t>
            </a:r>
            <a:r>
              <a:rPr lang="en-US" sz="2400" dirty="0">
                <a:latin typeface="Times New Roman" pitchFamily="18" charset="0"/>
                <a:hlinkClick r:id="rId3"/>
              </a:rPr>
              <a:t>http://www.oracle.com/technetwork/articles/javase/jdk-netbeans-jsp-142931.html</a:t>
            </a:r>
            <a:endParaRPr lang="en-US" sz="2400" dirty="0">
              <a:latin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</a:rPr>
              <a:t>Check </a:t>
            </a:r>
            <a:r>
              <a:rPr lang="en-US" sz="2400" i="1" dirty="0">
                <a:latin typeface="Times New Roman" pitchFamily="18" charset="0"/>
              </a:rPr>
              <a:t>Accept License</a:t>
            </a:r>
          </a:p>
          <a:p>
            <a:pPr marL="514350" indent="-514350">
              <a:buAutoNum type="arabicPeriod"/>
            </a:pPr>
            <a:r>
              <a:rPr lang="en-US" sz="2400" dirty="0" err="1">
                <a:latin typeface="Times New Roman" pitchFamily="18" charset="0"/>
              </a:rPr>
              <a:t>Pilih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sesuai</a:t>
            </a:r>
            <a:r>
              <a:rPr lang="en-US" sz="2400" dirty="0">
                <a:latin typeface="Times New Roman" pitchFamily="18" charset="0"/>
              </a:rPr>
              <a:t> OS laptop </a:t>
            </a:r>
            <a:r>
              <a:rPr lang="en-US" sz="2400" dirty="0" err="1">
                <a:latin typeface="Times New Roman" pitchFamily="18" charset="0"/>
              </a:rPr>
              <a:t>Anda</a:t>
            </a:r>
            <a:endParaRPr lang="en-US" sz="2400" dirty="0">
              <a:latin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</a:rPr>
              <a:t>x86 = 32 bit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</a:rPr>
              <a:t>x64 = 64 bit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Times New Roman" pitchFamily="18" charset="0"/>
              </a:rPr>
              <a:t>Install JDK</a:t>
            </a:r>
          </a:p>
          <a:p>
            <a:pPr marL="514350" indent="-514350">
              <a:buAutoNum type="arabicPeriod"/>
            </a:pP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20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Instalasi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833" y="2895318"/>
            <a:ext cx="6141384" cy="3787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80867" y="5239676"/>
            <a:ext cx="1389196" cy="255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5129" y="6499336"/>
            <a:ext cx="3589867" cy="20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823" cy="6858000"/>
          </a:xfr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564" y="1506048"/>
            <a:ext cx="3912871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Kontrak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kuliah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7018" y="2716218"/>
            <a:ext cx="7310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direncanakan</a:t>
            </a:r>
            <a:r>
              <a:rPr lang="en-US" sz="2400" dirty="0"/>
              <a:t>  :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A : 85-99</a:t>
            </a:r>
          </a:p>
          <a:p>
            <a:r>
              <a:rPr lang="en-US" sz="2400" dirty="0">
                <a:latin typeface="Times New Roman" pitchFamily="18" charset="0"/>
              </a:rPr>
              <a:t>B : 70-84</a:t>
            </a:r>
          </a:p>
          <a:p>
            <a:r>
              <a:rPr lang="en-US" sz="2400" dirty="0">
                <a:latin typeface="Times New Roman" pitchFamily="18" charset="0"/>
              </a:rPr>
              <a:t>C : 60-69</a:t>
            </a:r>
          </a:p>
          <a:p>
            <a:r>
              <a:rPr lang="en-US" sz="2400" dirty="0">
                <a:latin typeface="Times New Roman" pitchFamily="18" charset="0"/>
              </a:rPr>
              <a:t>D : 50-59</a:t>
            </a:r>
          </a:p>
          <a:p>
            <a:r>
              <a:rPr lang="en-US" sz="2400" dirty="0">
                <a:latin typeface="Times New Roman" pitchFamily="18" charset="0"/>
              </a:rPr>
              <a:t>E : 0-49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76170"/>
              </p:ext>
            </p:extLst>
          </p:nvPr>
        </p:nvGraphicFramePr>
        <p:xfrm>
          <a:off x="5133659" y="3266576"/>
          <a:ext cx="3533172" cy="137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b="1" dirty="0" smtClean="0"/>
                        <a:t>Tugas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b="1" dirty="0" smtClean="0"/>
                        <a:t>UTS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23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010671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788" y="2011681"/>
            <a:ext cx="9829800" cy="427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</a:rPr>
              <a:t>Setting Environment </a:t>
            </a:r>
            <a:r>
              <a:rPr lang="en-US" sz="2400" dirty="0" err="1">
                <a:latin typeface="Times New Roman" pitchFamily="18" charset="0"/>
              </a:rPr>
              <a:t>Variabel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lokasi</a:t>
            </a:r>
            <a:r>
              <a:rPr lang="en-US" sz="2400" dirty="0">
                <a:latin typeface="Times New Roman" pitchFamily="18" charset="0"/>
              </a:rPr>
              <a:t> JDK yang </a:t>
            </a:r>
            <a:r>
              <a:rPr lang="en-US" sz="2400" dirty="0" err="1">
                <a:latin typeface="Times New Roman" pitchFamily="18" charset="0"/>
              </a:rPr>
              <a:t>Anda</a:t>
            </a:r>
            <a:r>
              <a:rPr lang="en-US" sz="2400" dirty="0">
                <a:latin typeface="Times New Roman" pitchFamily="18" charset="0"/>
              </a:rPr>
              <a:t> install. </a:t>
            </a:r>
            <a:r>
              <a:rPr lang="en-US" sz="2400" dirty="0" err="1">
                <a:latin typeface="Times New Roman" pitchFamily="18" charset="0"/>
              </a:rPr>
              <a:t>Buka</a:t>
            </a:r>
            <a:r>
              <a:rPr lang="en-US" sz="2400" dirty="0">
                <a:latin typeface="Times New Roman" pitchFamily="18" charset="0"/>
              </a:rPr>
              <a:t> Start </a:t>
            </a:r>
            <a:r>
              <a:rPr lang="en-US" sz="2400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itchFamily="18" charset="0"/>
              </a:rPr>
              <a:t> Control Panel </a:t>
            </a:r>
            <a:r>
              <a:rPr lang="en-US" sz="2400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itchFamily="18" charset="0"/>
              </a:rPr>
              <a:t> System </a:t>
            </a:r>
            <a:r>
              <a:rPr lang="en-US" sz="2400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itchFamily="18" charset="0"/>
              </a:rPr>
              <a:t> Advanced </a:t>
            </a:r>
            <a:r>
              <a:rPr lang="en-US" sz="2400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itchFamily="18" charset="0"/>
              </a:rPr>
              <a:t> Environment Variables</a:t>
            </a:r>
            <a:endParaRPr lang="en-US" sz="2400" u="sng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36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Instalasi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375129" y="6499336"/>
            <a:ext cx="3589867" cy="20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96" y="2747319"/>
            <a:ext cx="10275997" cy="44244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9135" y="2763796"/>
            <a:ext cx="3391203" cy="19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00338" y="2710762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9476" y="6008052"/>
            <a:ext cx="1150182" cy="115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79794" y="4763791"/>
            <a:ext cx="1680112" cy="1524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52691" y="3453188"/>
            <a:ext cx="792345" cy="19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47298" y="6555486"/>
            <a:ext cx="792345" cy="197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22758" y="5894691"/>
            <a:ext cx="1177817" cy="279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66661" y="5873097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86357" y="6154222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54664" y="3401508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00689" y="6472904"/>
            <a:ext cx="427961" cy="30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917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Bagaimana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Bekerja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20" y="1566946"/>
            <a:ext cx="6772275" cy="39147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79426" y="156694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Source code (Hello.java)</a:t>
            </a:r>
          </a:p>
        </p:txBody>
      </p:sp>
      <p:sp>
        <p:nvSpPr>
          <p:cNvPr id="20" name="Oval 19"/>
          <p:cNvSpPr/>
          <p:nvPr/>
        </p:nvSpPr>
        <p:spPr>
          <a:xfrm>
            <a:off x="170104" y="2883730"/>
            <a:ext cx="2057400" cy="8206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Java compiler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79426" y="300020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Byte code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Hello.class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2" name="Oval 21"/>
          <p:cNvSpPr/>
          <p:nvPr/>
        </p:nvSpPr>
        <p:spPr>
          <a:xfrm>
            <a:off x="170104" y="4459576"/>
            <a:ext cx="2057400" cy="8206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Java compiler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79426" y="4459576"/>
            <a:ext cx="1452282" cy="8504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Program Execution</a:t>
            </a:r>
          </a:p>
        </p:txBody>
      </p:sp>
      <p:cxnSp>
        <p:nvCxnSpPr>
          <p:cNvPr id="25" name="Straight Arrow Connector 24"/>
          <p:cNvCxnSpPr>
            <a:stCxn id="19" idx="1"/>
            <a:endCxn id="20" idx="0"/>
          </p:cNvCxnSpPr>
          <p:nvPr/>
        </p:nvCxnSpPr>
        <p:spPr>
          <a:xfrm flipH="1">
            <a:off x="1198804" y="1992191"/>
            <a:ext cx="2280622" cy="891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0368891">
            <a:off x="1278026" y="1912098"/>
            <a:ext cx="145228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76585" y="3288600"/>
            <a:ext cx="1202841" cy="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1280" y="2586788"/>
            <a:ext cx="154822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memproduksi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208049" y="3555510"/>
            <a:ext cx="2280622" cy="891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0368891">
            <a:off x="1068277" y="3423093"/>
            <a:ext cx="2318455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diinterpretasikan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08982" y="4881144"/>
            <a:ext cx="1202841" cy="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63677" y="4179332"/>
            <a:ext cx="1548222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hasilnya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419165" y="3547942"/>
            <a:ext cx="638734" cy="17322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88520" y="4918336"/>
            <a:ext cx="3818967" cy="8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Memproduksi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Hello.class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otomatis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</p:spTree>
    <p:extLst>
      <p:ext uri="{BB962C8B-B14F-4D97-AF65-F5344CB8AC3E}">
        <p14:creationId xmlns:p14="http://schemas.microsoft.com/office/powerpoint/2010/main" val="9181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rgbClr val="FFFF00"/>
                </a:solidFill>
                <a:latin typeface="Times New Roman" pitchFamily="18" charset="0"/>
              </a:rPr>
              <a:t>Kelas</a:t>
            </a:r>
            <a:r>
              <a:rPr lang="en-US" sz="2200" dirty="0">
                <a:solidFill>
                  <a:srgbClr val="FFFF00"/>
                </a:solidFill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atas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definisi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fungsi-fungsi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tujuan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tertentu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</a:rPr>
              <a:t>Objek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membungkus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bersama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menjadi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program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Abstraksi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melihat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sederhana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yaitu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sebagai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subsistem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(object)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saling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berinteraksi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Mobil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pengapian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kemudi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pengereman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1699"/>
          <a:stretch/>
        </p:blipFill>
        <p:spPr>
          <a:xfrm>
            <a:off x="3742926" y="3508966"/>
            <a:ext cx="4658081" cy="3265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2342" y="6212081"/>
            <a:ext cx="2717610" cy="55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3921" y="4625927"/>
            <a:ext cx="2367729" cy="9621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913"/>
          <a:stretch/>
        </p:blipFill>
        <p:spPr>
          <a:xfrm>
            <a:off x="6707152" y="1205913"/>
            <a:ext cx="4119402" cy="4872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8924" y="5243099"/>
            <a:ext cx="2745744" cy="815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21220" y="1233775"/>
            <a:ext cx="4105334" cy="35585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43699" y="2225866"/>
            <a:ext cx="3859438" cy="232731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A4AA2E-5FEA-D04A-99CE-8E56FCA94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61124"/>
              </p:ext>
            </p:extLst>
          </p:nvPr>
        </p:nvGraphicFramePr>
        <p:xfrm>
          <a:off x="758404" y="543697"/>
          <a:ext cx="4209012" cy="402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9012">
                  <a:extLst>
                    <a:ext uri="{9D8B030D-6E8A-4147-A177-3AD203B41FA5}">
                      <a16:colId xmlns:a16="http://schemas.microsoft.com/office/drawing/2014/main" val="3971484278"/>
                    </a:ext>
                  </a:extLst>
                </a:gridCol>
              </a:tblGrid>
              <a:tr h="156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 Mobil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88739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roda</a:t>
                      </a:r>
                      <a:r>
                        <a:rPr lang="en-US" sz="2400" dirty="0">
                          <a:effectLst/>
                        </a:rPr>
                        <a:t>: 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warna</a:t>
                      </a:r>
                      <a:r>
                        <a:rPr lang="en-US" sz="24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pintu</a:t>
                      </a:r>
                      <a:r>
                        <a:rPr lang="en-US" sz="2400" dirty="0">
                          <a:effectLst/>
                        </a:rPr>
                        <a:t>: int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transmisi</a:t>
                      </a:r>
                      <a:r>
                        <a:rPr lang="en-US" sz="24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</a:t>
                      </a:r>
                      <a:r>
                        <a:rPr lang="en-US" sz="2400" dirty="0" err="1">
                          <a:effectLst/>
                        </a:rPr>
                        <a:t>modelSpion</a:t>
                      </a:r>
                      <a:r>
                        <a:rPr lang="en-US" sz="24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 stir: String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193430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</a:t>
                      </a:r>
                      <a:r>
                        <a:rPr lang="en-US" sz="2400" dirty="0" err="1">
                          <a:effectLst/>
                        </a:rPr>
                        <a:t>maju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</a:t>
                      </a:r>
                      <a:r>
                        <a:rPr lang="en-US" sz="2400" dirty="0" err="1">
                          <a:effectLst/>
                        </a:rPr>
                        <a:t>belok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</a:t>
                      </a:r>
                      <a:r>
                        <a:rPr lang="en-US" sz="2400" dirty="0" err="1">
                          <a:effectLst/>
                        </a:rPr>
                        <a:t>mundur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rem()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470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2C707B-B4F4-0449-8F8E-CFABB3DAB6A9}"/>
              </a:ext>
            </a:extLst>
          </p:cNvPr>
          <p:cNvSpPr txBox="1"/>
          <p:nvPr/>
        </p:nvSpPr>
        <p:spPr>
          <a:xfrm>
            <a:off x="6779739" y="3608173"/>
            <a:ext cx="3595817" cy="258532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Objek</a:t>
            </a:r>
            <a:r>
              <a:rPr lang="en-US" dirty="0"/>
              <a:t> jerry </a:t>
            </a:r>
            <a:r>
              <a:rPr lang="en-US" dirty="0" err="1"/>
              <a:t>dari</a:t>
            </a:r>
            <a:r>
              <a:rPr lang="en-US" dirty="0"/>
              <a:t> Class Mobil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Warna</a:t>
            </a:r>
            <a:r>
              <a:rPr lang="en-US" dirty="0"/>
              <a:t>: dope </a:t>
            </a:r>
            <a:r>
              <a:rPr lang="en-US" dirty="0" err="1"/>
              <a:t>hitam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Pintu</a:t>
            </a:r>
            <a:r>
              <a:rPr lang="en-US" dirty="0"/>
              <a:t>: 4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Transmisi</a:t>
            </a:r>
            <a:r>
              <a:rPr lang="en-US" dirty="0"/>
              <a:t>: Manual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modelSpion</a:t>
            </a:r>
            <a:r>
              <a:rPr lang="en-US" dirty="0"/>
              <a:t>: Manual</a:t>
            </a:r>
          </a:p>
          <a:p>
            <a:pPr marL="285750" indent="-285750">
              <a:buFontTx/>
              <a:buChar char="-"/>
            </a:pPr>
            <a:r>
              <a:rPr lang="en-US" dirty="0"/>
              <a:t>Stir: Bunder</a:t>
            </a:r>
          </a:p>
          <a:p>
            <a:r>
              <a:rPr lang="en-US" dirty="0"/>
              <a:t>+ </a:t>
            </a:r>
            <a:r>
              <a:rPr lang="en-US" dirty="0" err="1"/>
              <a:t>maju</a:t>
            </a:r>
            <a:r>
              <a:rPr lang="en-US" dirty="0"/>
              <a:t>() </a:t>
            </a:r>
          </a:p>
          <a:p>
            <a:r>
              <a:rPr lang="en-US" dirty="0"/>
              <a:t>+ </a:t>
            </a:r>
            <a:r>
              <a:rPr lang="en-US" dirty="0" err="1"/>
              <a:t>belok</a:t>
            </a:r>
            <a:r>
              <a:rPr lang="en-US" dirty="0"/>
              <a:t>()</a:t>
            </a:r>
          </a:p>
          <a:p>
            <a:r>
              <a:rPr lang="en-US" dirty="0"/>
              <a:t>+ </a:t>
            </a:r>
            <a:r>
              <a:rPr lang="en-US" dirty="0" err="1"/>
              <a:t>maju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A87B2D-86D8-3945-AA86-89BE3026C7C2}"/>
              </a:ext>
            </a:extLst>
          </p:cNvPr>
          <p:cNvCxnSpPr/>
          <p:nvPr/>
        </p:nvCxnSpPr>
        <p:spPr>
          <a:xfrm flipV="1">
            <a:off x="4967416" y="1631092"/>
            <a:ext cx="1544595" cy="924285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7207D6-6E4E-344B-A2E4-C9D1D549E2A9}"/>
              </a:ext>
            </a:extLst>
          </p:cNvPr>
          <p:cNvSpPr txBox="1"/>
          <p:nvPr/>
        </p:nvSpPr>
        <p:spPr>
          <a:xfrm>
            <a:off x="6779740" y="473675"/>
            <a:ext cx="3595817" cy="258532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Mobilku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Mobil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Warna</a:t>
            </a:r>
            <a:r>
              <a:rPr lang="en-US" dirty="0"/>
              <a:t>: </a:t>
            </a:r>
            <a:r>
              <a:rPr lang="en-US" dirty="0" err="1"/>
              <a:t>ungu</a:t>
            </a:r>
            <a:r>
              <a:rPr lang="en-US" dirty="0"/>
              <a:t> metallic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Pintu</a:t>
            </a:r>
            <a:r>
              <a:rPr lang="en-US" dirty="0"/>
              <a:t>: 2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Roda</a:t>
            </a:r>
            <a:r>
              <a:rPr lang="en-US" dirty="0"/>
              <a:t>: 3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Transmisi</a:t>
            </a:r>
            <a:r>
              <a:rPr lang="en-US" dirty="0"/>
              <a:t>: hybrid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modelSpion</a:t>
            </a:r>
            <a:r>
              <a:rPr lang="en-US" dirty="0"/>
              <a:t>: </a:t>
            </a:r>
            <a:r>
              <a:rPr lang="en-US" dirty="0" err="1"/>
              <a:t>Otomatis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Stir: bunder</a:t>
            </a:r>
          </a:p>
          <a:p>
            <a:r>
              <a:rPr lang="en-US" dirty="0"/>
              <a:t>+ </a:t>
            </a:r>
            <a:r>
              <a:rPr lang="en-US" dirty="0" err="1"/>
              <a:t>maju</a:t>
            </a:r>
            <a:r>
              <a:rPr lang="en-US" dirty="0"/>
              <a:t>() </a:t>
            </a:r>
          </a:p>
          <a:p>
            <a:r>
              <a:rPr lang="en-US" dirty="0"/>
              <a:t>+ rem()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809954-9560-CB43-A163-018008CAA9C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967416" y="2555377"/>
            <a:ext cx="1812323" cy="2473823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Dasar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b="1" dirty="0" err="1">
                <a:latin typeface="Times New Roman" pitchFamily="18" charset="0"/>
              </a:rPr>
              <a:t>Enkapsulasi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mekanisme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menyembunyikan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memproteksi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proses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kemungkinan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interfensi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luar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Tongkat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transmisi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gigi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mobil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Tombol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on/off/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pengaturan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suhu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AC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b="1" dirty="0" err="1">
                <a:latin typeface="Times New Roman" pitchFamily="18" charset="0"/>
              </a:rPr>
              <a:t>Inheritas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Penurunan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mewariskan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method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kepada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lain (subclass),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membentuk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hierarchy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96" y="3526484"/>
            <a:ext cx="4190606" cy="32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9" y="0"/>
            <a:ext cx="12199036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634" y="1503692"/>
            <a:ext cx="2726646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0962" y="2423775"/>
            <a:ext cx="731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Wahono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Ajib</a:t>
            </a:r>
            <a:r>
              <a:rPr lang="en-US" dirty="0"/>
              <a:t> </a:t>
            </a:r>
            <a:r>
              <a:rPr lang="en-US" dirty="0" err="1"/>
              <a:t>Susanto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Candra</a:t>
            </a:r>
            <a:r>
              <a:rPr lang="en-US" dirty="0"/>
              <a:t> </a:t>
            </a:r>
            <a:r>
              <a:rPr lang="en-US" dirty="0" err="1"/>
              <a:t>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1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823" cy="6858000"/>
          </a:xfr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330" y="1503692"/>
            <a:ext cx="2339340" cy="917727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0962" y="2423775"/>
            <a:ext cx="73100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id-ID" sz="2400" dirty="0">
                <a:solidFill>
                  <a:schemeClr val="accent2"/>
                </a:solidFill>
              </a:rPr>
              <a:t>Konsep Pemrograman dan Paradigmanya:</a:t>
            </a:r>
            <a:r>
              <a:rPr lang="id-ID" sz="2400" dirty="0">
                <a:solidFill>
                  <a:srgbClr val="C00000"/>
                </a:solidFill>
              </a:rPr>
              <a:t/>
            </a:r>
            <a:br>
              <a:rPr lang="id-ID" sz="2400" dirty="0">
                <a:solidFill>
                  <a:srgbClr val="C00000"/>
                </a:solidFill>
              </a:rPr>
            </a:br>
            <a:r>
              <a:rPr lang="id-ID" dirty="0"/>
              <a:t>Tingkat Bahasa Pemrograman, Paradigma Pemrograman, Tool Pemrograman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Sejarah</a:t>
            </a:r>
            <a:r>
              <a:rPr lang="en-US" sz="2400" dirty="0">
                <a:solidFill>
                  <a:schemeClr val="accent2"/>
                </a:solidFill>
              </a:rPr>
              <a:t> &amp; </a:t>
            </a:r>
            <a:r>
              <a:rPr lang="en-US" sz="2400" dirty="0" err="1">
                <a:solidFill>
                  <a:schemeClr val="accent2"/>
                </a:solidFill>
              </a:rPr>
              <a:t>Perbedaan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dengan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Pemrograman</a:t>
            </a:r>
            <a:r>
              <a:rPr lang="en-US" sz="2400" dirty="0">
                <a:solidFill>
                  <a:schemeClr val="accent2"/>
                </a:solidFill>
              </a:rPr>
              <a:t> Lain: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Pembeda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Lain, </a:t>
            </a:r>
            <a:r>
              <a:rPr lang="en-US" dirty="0" err="1"/>
              <a:t>Kelebihan</a:t>
            </a:r>
            <a:r>
              <a:rPr lang="en-US" dirty="0"/>
              <a:t>, </a:t>
            </a:r>
            <a:r>
              <a:rPr lang="en-US" dirty="0" err="1"/>
              <a:t>Kekurangan</a:t>
            </a:r>
            <a:endParaRPr lang="id-ID" dirty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accent2"/>
                </a:solidFill>
              </a:rPr>
              <a:t>Java: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, Java Family, </a:t>
            </a:r>
            <a:r>
              <a:rPr lang="en-US" dirty="0" err="1"/>
              <a:t>Instalasi</a:t>
            </a:r>
            <a:r>
              <a:rPr lang="en-US" dirty="0"/>
              <a:t>, Cara </a:t>
            </a:r>
            <a:r>
              <a:rPr lang="en-US" dirty="0" err="1"/>
              <a:t>Bekerja</a:t>
            </a:r>
            <a:endParaRPr lang="en-US" dirty="0"/>
          </a:p>
          <a:p>
            <a:pPr marL="571500" indent="-571500">
              <a:buFont typeface="Wingdings" pitchFamily="2" charset="2"/>
              <a:buAutoNum type="arabicPeriod"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Konsep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Dasar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Pemrograman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Berorientasi</a:t>
            </a:r>
            <a:r>
              <a:rPr lang="en-US" sz="2400" dirty="0">
                <a:solidFill>
                  <a:schemeClr val="accent2"/>
                </a:solidFill>
              </a:rPr>
              <a:t> Ob</a:t>
            </a:r>
            <a:r>
              <a:rPr lang="id-ID" sz="2400" dirty="0">
                <a:solidFill>
                  <a:schemeClr val="accent2"/>
                </a:solidFill>
              </a:rPr>
              <a:t>y</a:t>
            </a:r>
            <a:r>
              <a:rPr lang="en-US" sz="2400" dirty="0" err="1">
                <a:solidFill>
                  <a:schemeClr val="accent2"/>
                </a:solidFill>
              </a:rPr>
              <a:t>ek</a:t>
            </a:r>
            <a:r>
              <a:rPr lang="id-ID" sz="2400" dirty="0">
                <a:solidFill>
                  <a:schemeClr val="accent2"/>
                </a:solidFill>
              </a:rPr>
              <a:t>: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Kelas (Class), Obyek (Object), Pengkapsulan (Encapsulation), Pewarisan (Inheritance)</a:t>
            </a:r>
          </a:p>
        </p:txBody>
      </p:sp>
      <p:pic>
        <p:nvPicPr>
          <p:cNvPr id="11" name="Picture 6" descr="100px-Java_Logo">
            <a:hlinkClick r:id="rId4" tooltip="&quot;Java Logo.svg&quot;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6100" y="4893466"/>
            <a:ext cx="731644" cy="12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27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Paradigmanya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Komputer bekerja seperti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switching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hanya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mengenali 0 dan 1</a:t>
            </a:r>
          </a:p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Manusia tidak (paham) berbicara dengan bahasa 0 dan 1</a:t>
            </a:r>
          </a:p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Perlu bahasa pemrograman yang dapat menjadi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perantara percakapan 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antara komputer dan manusia</a:t>
            </a:r>
          </a:p>
          <a:p>
            <a:pPr>
              <a:defRPr/>
            </a:pP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Bahasa pemrograman diubah ke dalam bahasa yang dipahami oleh komputer dengan menggunakan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  <a:r>
              <a:rPr lang="id-ID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atau </a:t>
            </a:r>
            <a:r>
              <a:rPr lang="id-ID" sz="2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kompiler</a:t>
            </a:r>
          </a:p>
          <a:p>
            <a:pPr lvl="1"/>
            <a:r>
              <a:rPr lang="id-ID" sz="1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r>
              <a:rPr lang="id-ID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>
              <a:buNone/>
            </a:pPr>
            <a:r>
              <a:rPr lang="id-ID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Mengkompilasi source code menjadi bentuk </a:t>
            </a:r>
            <a:r>
              <a:rPr lang="id-ID" sz="1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yang bisa dieksekusi</a:t>
            </a:r>
          </a:p>
          <a:p>
            <a:pPr lvl="1"/>
            <a:r>
              <a:rPr lang="id-ID" sz="1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  <a:r>
              <a:rPr lang="id-ID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>
              <a:buNone/>
            </a:pPr>
            <a:r>
              <a:rPr lang="id-ID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Mengkompilasi dan menjalankan source code </a:t>
            </a:r>
            <a:r>
              <a:rPr lang="id-ID" sz="1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secara langsung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4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Tingkat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accent4"/>
                </a:solidFill>
              </a:rPr>
              <a:t>Bahasa Pemrograman Tingkat Rendah</a:t>
            </a:r>
          </a:p>
          <a:p>
            <a:pPr>
              <a:defRPr/>
            </a:pPr>
            <a:r>
              <a:rPr lang="id-ID" dirty="0">
                <a:solidFill>
                  <a:srgbClr val="00B050"/>
                </a:solidFill>
              </a:rPr>
              <a:t>Bahasa Pemrograman Tingkat Sedang</a:t>
            </a:r>
            <a:endParaRPr lang="en-US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id-ID" dirty="0">
                <a:solidFill>
                  <a:srgbClr val="00B0F0"/>
                </a:solidFill>
              </a:rPr>
              <a:t>Bahasa Pemrograman Tingkat Tinggi</a:t>
            </a:r>
            <a:endParaRPr lang="en-US" sz="32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059549"/>
              </p:ext>
            </p:extLst>
          </p:nvPr>
        </p:nvGraphicFramePr>
        <p:xfrm>
          <a:off x="4818741" y="1589314"/>
          <a:ext cx="7068458" cy="463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724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Assembly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15533" y="2131467"/>
            <a:ext cx="8539162" cy="4013199"/>
            <a:chOff x="169863" y="1320801"/>
            <a:chExt cx="8539162" cy="4013199"/>
          </a:xfrm>
        </p:grpSpPr>
        <p:grpSp>
          <p:nvGrpSpPr>
            <p:cNvPr id="18" name="Group 4"/>
            <p:cNvGrpSpPr>
              <a:grpSpLocks/>
            </p:cNvGrpSpPr>
            <p:nvPr/>
          </p:nvGrpSpPr>
          <p:grpSpPr bwMode="auto">
            <a:xfrm>
              <a:off x="5891213" y="2886076"/>
              <a:ext cx="2817812" cy="2447924"/>
              <a:chOff x="3711" y="2282"/>
              <a:chExt cx="1775" cy="1542"/>
            </a:xfrm>
          </p:grpSpPr>
          <p:sp>
            <p:nvSpPr>
              <p:cNvPr id="26" name="AutoShape 5"/>
              <p:cNvSpPr>
                <a:spLocks noChangeArrowheads="1"/>
              </p:cNvSpPr>
              <p:nvPr/>
            </p:nvSpPr>
            <p:spPr bwMode="auto">
              <a:xfrm>
                <a:off x="4176" y="2282"/>
                <a:ext cx="86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000101000011001010000100010010010101010101010010</a:t>
                </a: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3711" y="3417"/>
                <a:ext cx="1775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+mn-lt"/>
                  </a:rPr>
                  <a:t>Machine language program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(executable file)</a:t>
                </a:r>
              </a:p>
            </p:txBody>
          </p:sp>
        </p:grpSp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169863" y="1320801"/>
              <a:ext cx="2925762" cy="2171700"/>
              <a:chOff x="107" y="1296"/>
              <a:chExt cx="1843" cy="1368"/>
            </a:xfrm>
          </p:grpSpPr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528" y="1296"/>
                <a:ext cx="93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LDA #47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STA $570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DEX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JSR $817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CPX #0</a:t>
                </a:r>
              </a:p>
              <a:p>
                <a:pPr algn="l"/>
                <a:r>
                  <a:rPr lang="en-US" sz="1800" b="1" dirty="0">
                    <a:latin typeface="+mn-lt"/>
                  </a:rPr>
                  <a:t>BNE #14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107" y="2431"/>
                <a:ext cx="18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latin typeface="+mn-lt"/>
                  </a:rPr>
                  <a:t>Assembly language program</a:t>
                </a:r>
              </a:p>
            </p:txBody>
          </p:sp>
        </p:grp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2320925" y="2273302"/>
              <a:ext cx="4308475" cy="1565276"/>
              <a:chOff x="1462" y="1896"/>
              <a:chExt cx="2714" cy="986"/>
            </a:xfrm>
          </p:grpSpPr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1152" cy="67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b="1">
                    <a:latin typeface="+mn-lt"/>
                  </a:rPr>
                  <a:t>Translation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program</a:t>
                </a:r>
              </a:p>
              <a:p>
                <a:pPr algn="ctr"/>
                <a:r>
                  <a:rPr lang="en-US" sz="1800" b="1">
                    <a:latin typeface="+mn-lt"/>
                  </a:rPr>
                  <a:t>(Assembler)</a:t>
                </a:r>
              </a:p>
            </p:txBody>
          </p:sp>
          <p:cxnSp>
            <p:nvCxnSpPr>
              <p:cNvPr id="22" name="AutoShape 12"/>
              <p:cNvCxnSpPr>
                <a:cxnSpLocks noChangeShapeType="1"/>
                <a:stCxn id="24" idx="3"/>
                <a:endCxn id="21" idx="1"/>
              </p:cNvCxnSpPr>
              <p:nvPr/>
            </p:nvCxnSpPr>
            <p:spPr bwMode="auto">
              <a:xfrm>
                <a:off x="1462" y="1896"/>
                <a:ext cx="842" cy="45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" name="AutoShape 13"/>
              <p:cNvCxnSpPr>
                <a:cxnSpLocks noChangeShapeType="1"/>
                <a:stCxn id="21" idx="3"/>
                <a:endCxn id="26" idx="1"/>
              </p:cNvCxnSpPr>
              <p:nvPr/>
            </p:nvCxnSpPr>
            <p:spPr bwMode="auto">
              <a:xfrm>
                <a:off x="3456" y="2352"/>
                <a:ext cx="720" cy="53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70137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92D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rgbClr val="92D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86953" y="2387782"/>
            <a:ext cx="8370494" cy="3115602"/>
            <a:chOff x="457200" y="2057400"/>
            <a:chExt cx="8370494" cy="3115602"/>
          </a:xfrm>
        </p:grpSpPr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457200" y="2057400"/>
              <a:ext cx="2514600" cy="2352674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000" b="1" dirty="0">
                  <a:latin typeface="+mn-lt"/>
                </a:rPr>
                <a:t>#include &lt;</a:t>
              </a:r>
              <a:r>
                <a:rPr lang="id-ID" sz="2000" b="1" dirty="0">
                  <a:latin typeface="+mn-lt"/>
                </a:rPr>
                <a:t>stdio.h</a:t>
              </a:r>
              <a:r>
                <a:rPr lang="en-US" sz="2000" b="1" dirty="0">
                  <a:latin typeface="+mn-lt"/>
                </a:rPr>
                <a:t>&gt;</a:t>
              </a:r>
            </a:p>
            <a:p>
              <a:pPr algn="l"/>
              <a:endParaRPr lang="id-ID" sz="2000" b="1" dirty="0">
                <a:latin typeface="+mn-lt"/>
              </a:endParaRPr>
            </a:p>
            <a:p>
              <a:pPr algn="l"/>
              <a:r>
                <a:rPr lang="en-US" sz="2000" b="1" dirty="0">
                  <a:latin typeface="+mn-lt"/>
                </a:rPr>
                <a:t>main()</a:t>
              </a:r>
            </a:p>
            <a:p>
              <a:pPr algn="l"/>
              <a:r>
                <a:rPr lang="en-US" sz="2000" b="1" dirty="0">
                  <a:latin typeface="+mn-lt"/>
                </a:rPr>
                <a:t>{</a:t>
              </a:r>
            </a:p>
            <a:p>
              <a:pPr algn="l"/>
              <a:r>
                <a:rPr lang="en-US" sz="2000" b="1" dirty="0">
                  <a:latin typeface="+mn-lt"/>
                </a:rPr>
                <a:t>  </a:t>
              </a:r>
              <a:r>
                <a:rPr lang="id-ID" sz="2000" b="1" dirty="0">
                  <a:latin typeface="+mn-lt"/>
                </a:rPr>
                <a:t>printf(“Hallo”);</a:t>
              </a:r>
            </a:p>
            <a:p>
              <a:pPr algn="l"/>
              <a:r>
                <a:rPr lang="id-ID" sz="2000" b="1" dirty="0">
                  <a:latin typeface="+mn-lt"/>
                </a:rPr>
                <a:t>}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990600" y="4648200"/>
              <a:ext cx="15744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id-ID" sz="2400" b="1" dirty="0">
                  <a:latin typeface="+mn-lt"/>
                </a:rPr>
                <a:t>C Program</a:t>
              </a:r>
              <a:endParaRPr lang="en-US" sz="2400" b="1" dirty="0">
                <a:latin typeface="+mn-lt"/>
              </a:endParaRPr>
            </a:p>
          </p:txBody>
        </p:sp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2971800" y="2743200"/>
              <a:ext cx="2438399" cy="981074"/>
              <a:chOff x="1344" y="1248"/>
              <a:chExt cx="1305" cy="624"/>
            </a:xfrm>
          </p:grpSpPr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1737" y="1248"/>
                <a:ext cx="912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latin typeface="+mn-lt"/>
                  </a:rPr>
                  <a:t>C</a:t>
                </a:r>
                <a:r>
                  <a:rPr lang="id-ID" sz="1800" b="1" dirty="0">
                    <a:latin typeface="+mn-lt"/>
                  </a:rPr>
                  <a:t> </a:t>
                </a:r>
                <a:r>
                  <a:rPr lang="en-US" sz="1800" b="1" dirty="0">
                    <a:latin typeface="+mn-lt"/>
                  </a:rPr>
                  <a:t>Compiler</a:t>
                </a:r>
              </a:p>
            </p:txBody>
          </p:sp>
          <p:cxnSp>
            <p:nvCxnSpPr>
              <p:cNvPr id="37" name="AutoShape 8"/>
              <p:cNvCxnSpPr>
                <a:cxnSpLocks noChangeShapeType="1"/>
                <a:stCxn id="29" idx="3"/>
                <a:endCxn id="36" idx="1"/>
              </p:cNvCxnSpPr>
              <p:nvPr/>
            </p:nvCxnSpPr>
            <p:spPr bwMode="auto">
              <a:xfrm flipV="1">
                <a:off x="1344" y="1560"/>
                <a:ext cx="393" cy="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32" name="Group 9"/>
            <p:cNvGrpSpPr>
              <a:grpSpLocks/>
            </p:cNvGrpSpPr>
            <p:nvPr/>
          </p:nvGrpSpPr>
          <p:grpSpPr bwMode="auto">
            <a:xfrm>
              <a:off x="5127768" y="2209800"/>
              <a:ext cx="3699926" cy="2963202"/>
              <a:chOff x="2655" y="1008"/>
              <a:chExt cx="2027" cy="1578"/>
            </a:xfrm>
          </p:grpSpPr>
          <p:sp>
            <p:nvSpPr>
              <p:cNvPr id="33" name="AutoShape 10"/>
              <p:cNvSpPr>
                <a:spLocks noChangeArrowheads="1"/>
              </p:cNvSpPr>
              <p:nvPr/>
            </p:nvSpPr>
            <p:spPr bwMode="auto">
              <a:xfrm>
                <a:off x="3168" y="1008"/>
                <a:ext cx="864" cy="1104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/>
                <a:r>
                  <a:rPr lang="en-US" sz="1800" b="1" dirty="0">
                    <a:latin typeface="+mn-lt"/>
                  </a:rPr>
                  <a:t>000101000011001010000100010010010101010101010010</a:t>
                </a:r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2655" y="2143"/>
                <a:ext cx="2027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+mn-lt"/>
                  </a:rPr>
                  <a:t>Machine language program</a:t>
                </a:r>
              </a:p>
              <a:p>
                <a:pPr algn="ctr"/>
                <a:r>
                  <a:rPr lang="en-US" sz="2400" b="1" dirty="0">
                    <a:latin typeface="+mn-lt"/>
                  </a:rPr>
                  <a:t>(</a:t>
                </a:r>
                <a:r>
                  <a:rPr lang="id-ID" sz="2400" b="1" dirty="0">
                    <a:latin typeface="+mn-lt"/>
                  </a:rPr>
                  <a:t>executable “.exe” </a:t>
                </a:r>
                <a:r>
                  <a:rPr lang="en-US" sz="2400" b="1" dirty="0">
                    <a:latin typeface="+mn-lt"/>
                  </a:rPr>
                  <a:t>file)</a:t>
                </a:r>
              </a:p>
            </p:txBody>
          </p:sp>
          <p:cxnSp>
            <p:nvCxnSpPr>
              <p:cNvPr id="35" name="AutoShape 12"/>
              <p:cNvCxnSpPr>
                <a:cxnSpLocks noChangeShapeType="1"/>
                <a:stCxn id="36" idx="3"/>
                <a:endCxn id="33" idx="1"/>
              </p:cNvCxnSpPr>
              <p:nvPr/>
            </p:nvCxnSpPr>
            <p:spPr bwMode="auto">
              <a:xfrm>
                <a:off x="2810" y="1553"/>
                <a:ext cx="358" cy="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7952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996906"/>
            <a:ext cx="10341429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8" y="666378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221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Bahasa</a:t>
            </a:r>
            <a:r>
              <a:rPr lang="en-US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Java</a:t>
            </a:r>
          </a:p>
        </p:txBody>
      </p:sp>
      <p:pic>
        <p:nvPicPr>
          <p:cNvPr id="17" name="Picture 16" descr="g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07" y="2502082"/>
            <a:ext cx="89331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4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1091</Words>
  <Application>Microsoft Office PowerPoint</Application>
  <PresentationFormat>Widescreen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Black</vt:lpstr>
      <vt:lpstr>Times New Roman</vt:lpstr>
      <vt:lpstr>Wingdings</vt:lpstr>
      <vt:lpstr>Office Theme</vt:lpstr>
      <vt:lpstr>Pemrograman Berorientasi Objek (OOP)</vt:lpstr>
      <vt:lpstr>Kontrak kuliah</vt:lpstr>
      <vt:lpstr>Outline</vt:lpstr>
      <vt:lpstr>Konsep Pemrograman dan Paradigmanya</vt:lpstr>
      <vt:lpstr>Bahasa Pemrograman</vt:lpstr>
      <vt:lpstr>Tingkat Bahasa Pemrograman</vt:lpstr>
      <vt:lpstr>Bahasa Assembly</vt:lpstr>
      <vt:lpstr>Bahasa C</vt:lpstr>
      <vt:lpstr>Bahasa Java</vt:lpstr>
      <vt:lpstr>Paradigma Pemrograman</vt:lpstr>
      <vt:lpstr>Sejarah &amp; Perbedaan dengan Pemrograman Lain</vt:lpstr>
      <vt:lpstr>Sejarah</vt:lpstr>
      <vt:lpstr>Perbedaan dengan Bahasa Lain</vt:lpstr>
      <vt:lpstr>Kelebihan</vt:lpstr>
      <vt:lpstr>Kelemahan</vt:lpstr>
      <vt:lpstr>       Java</vt:lpstr>
      <vt:lpstr>Apa yang dibutuhkan?</vt:lpstr>
      <vt:lpstr>Java Family</vt:lpstr>
      <vt:lpstr>Instalasi Java (1)</vt:lpstr>
      <vt:lpstr>Instalasi Java (2)</vt:lpstr>
      <vt:lpstr>Bagaimana Java Bekerja</vt:lpstr>
      <vt:lpstr>Konsep Dasar OOP</vt:lpstr>
      <vt:lpstr>Konsep Dasar OOP</vt:lpstr>
      <vt:lpstr>Konsep Dasar OOP</vt:lpstr>
      <vt:lpstr>PowerPoint Presentation</vt:lpstr>
      <vt:lpstr>Konsep Dasar OOP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rdannyoka</cp:lastModifiedBy>
  <cp:revision>50</cp:revision>
  <dcterms:created xsi:type="dcterms:W3CDTF">2018-02-25T05:08:34Z</dcterms:created>
  <dcterms:modified xsi:type="dcterms:W3CDTF">2023-03-03T01:35:53Z</dcterms:modified>
</cp:coreProperties>
</file>