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279" r:id="rId3"/>
    <p:sldId id="280" r:id="rId4"/>
    <p:sldId id="281" r:id="rId5"/>
    <p:sldId id="294" r:id="rId6"/>
    <p:sldId id="283" r:id="rId7"/>
    <p:sldId id="296" r:id="rId8"/>
    <p:sldId id="295" r:id="rId9"/>
    <p:sldId id="284" r:id="rId10"/>
    <p:sldId id="297" r:id="rId11"/>
    <p:sldId id="282" r:id="rId12"/>
    <p:sldId id="298" r:id="rId13"/>
    <p:sldId id="300" r:id="rId14"/>
    <p:sldId id="299" r:id="rId15"/>
    <p:sldId id="301" r:id="rId16"/>
    <p:sldId id="302" r:id="rId17"/>
    <p:sldId id="303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2" autoAdjust="0"/>
    <p:restoredTop sz="94609" autoAdjust="0"/>
  </p:normalViewPr>
  <p:slideViewPr>
    <p:cSldViewPr snapToGrid="0" snapToObjects="1">
      <p:cViewPr varScale="1">
        <p:scale>
          <a:sx n="54" d="100"/>
          <a:sy n="54" d="100"/>
        </p:scale>
        <p:origin x="108" y="12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26F0802-61F6-92F0-B9EC-34B295DAA8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2244833"/>
              </p:ext>
            </p:extLst>
          </p:nvPr>
        </p:nvGraphicFramePr>
        <p:xfrm>
          <a:off x="0" y="0"/>
          <a:ext cx="12192000" cy="4223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9929422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255195668"/>
                    </a:ext>
                  </a:extLst>
                </a:gridCol>
              </a:tblGrid>
              <a:tr h="4749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Agile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Waterfall Model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3860"/>
                  </a:ext>
                </a:extLst>
              </a:tr>
              <a:tr h="1445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process is iterative, and the project is executed in short (2-4) weeks iterations. Planning is very less.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development process is phased, and the phase is much bigger than iteration. Every phase ends with the detailed description of the next phase.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26113"/>
                  </a:ext>
                </a:extLst>
              </a:tr>
              <a:tr h="1059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attends less priority than software development.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is a top priority and can even use for training staff and upgrade the software with another team.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59010"/>
                  </a:ext>
                </a:extLst>
              </a:tr>
              <a:tr h="120557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GB" sz="2200" dirty="0">
                          <a:effectLst/>
                        </a:rPr>
                        <a:t>At the end of every sprint, user acceptance is performed.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GB" sz="2200" dirty="0">
                          <a:effectLst/>
                        </a:rPr>
                        <a:t>User acceptance is performed at the end of the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64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6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2680843"/>
            <a:ext cx="7013448" cy="1627632"/>
          </a:xfrm>
        </p:spPr>
        <p:txBody>
          <a:bodyPr/>
          <a:lstStyle/>
          <a:p>
            <a:r>
              <a:rPr lang="en-US" sz="8000" dirty="0"/>
              <a:t>SCRUM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00616" y="3209544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0F6BFF-B8E5-87E2-040C-79BAB62B6CF6}"/>
              </a:ext>
            </a:extLst>
          </p:cNvPr>
          <p:cNvSpPr txBox="1">
            <a:spLocks/>
          </p:cNvSpPr>
          <p:nvPr/>
        </p:nvSpPr>
        <p:spPr>
          <a:xfrm>
            <a:off x="627529" y="810141"/>
            <a:ext cx="10287000" cy="22311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SCRUM is an agile development method which concentrates specifically on how to manage tasks within a team-based development environment. 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DF11347-4FD2-12E7-00A7-57360A7CAD44}"/>
              </a:ext>
            </a:extLst>
          </p:cNvPr>
          <p:cNvSpPr txBox="1">
            <a:spLocks/>
          </p:cNvSpPr>
          <p:nvPr/>
        </p:nvSpPr>
        <p:spPr>
          <a:xfrm>
            <a:off x="1098177" y="3131192"/>
            <a:ext cx="10287000" cy="595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Basically, Scrum is derived from activity that occurs during a rugby match. </a:t>
            </a:r>
          </a:p>
          <a:p>
            <a:pPr algn="l"/>
            <a:endParaRPr lang="en-GB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2FC7-24A0-571F-A0B1-2BF7ACC15F52}"/>
              </a:ext>
            </a:extLst>
          </p:cNvPr>
          <p:cNvSpPr txBox="1">
            <a:spLocks/>
          </p:cNvSpPr>
          <p:nvPr/>
        </p:nvSpPr>
        <p:spPr>
          <a:xfrm>
            <a:off x="1402977" y="4817991"/>
            <a:ext cx="10287000" cy="955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Scrum believes in empowering the development team and advocates working in small teams (say- 7 to 9 members). </a:t>
            </a:r>
          </a:p>
          <a:p>
            <a:pPr algn="r"/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0F6BFF-B8E5-87E2-040C-79BAB62B6CF6}"/>
              </a:ext>
            </a:extLst>
          </p:cNvPr>
          <p:cNvSpPr txBox="1">
            <a:spLocks/>
          </p:cNvSpPr>
          <p:nvPr/>
        </p:nvSpPr>
        <p:spPr>
          <a:xfrm>
            <a:off x="952500" y="193101"/>
            <a:ext cx="10287000" cy="10081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Agile and Scrum consist of three roles, and their responsibilities are explained as follows: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274687-373A-5801-2AC0-7381E4DD57F5}"/>
              </a:ext>
            </a:extLst>
          </p:cNvPr>
          <p:cNvSpPr txBox="1">
            <a:spLocks/>
          </p:cNvSpPr>
          <p:nvPr/>
        </p:nvSpPr>
        <p:spPr>
          <a:xfrm>
            <a:off x="405493" y="1527253"/>
            <a:ext cx="11381014" cy="43713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Scrum Master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Scrum Master is 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responsible for setting up the team, sprint meeting and removes obstacles to progress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Product owner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Product Owner creates product backlog, prioritizes the backlog and is responsible for the delivery of the functionality at each iteration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Scrum Team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Team manages its own work and organizes the work to complete the sprint or cycle</a:t>
            </a:r>
          </a:p>
        </p:txBody>
      </p:sp>
    </p:spTree>
    <p:extLst>
      <p:ext uri="{BB962C8B-B14F-4D97-AF65-F5344CB8AC3E}">
        <p14:creationId xmlns:p14="http://schemas.microsoft.com/office/powerpoint/2010/main" val="425478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6841EB-8781-3F51-A5D6-DAABF99B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418024"/>
            <a:ext cx="11698557" cy="60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8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80" y="2425566"/>
            <a:ext cx="7013448" cy="1627632"/>
          </a:xfrm>
        </p:spPr>
        <p:txBody>
          <a:bodyPr/>
          <a:lstStyle/>
          <a:p>
            <a:pPr algn="r"/>
            <a:r>
              <a:rPr lang="en-US" sz="5400" dirty="0"/>
              <a:t>Extreme Programming (XP)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0048" y="1801368"/>
            <a:ext cx="768096" cy="1627632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84136" y="2864044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DF11347-4FD2-12E7-00A7-57360A7CAD44}"/>
              </a:ext>
            </a:extLst>
          </p:cNvPr>
          <p:cNvSpPr txBox="1">
            <a:spLocks/>
          </p:cNvSpPr>
          <p:nvPr/>
        </p:nvSpPr>
        <p:spPr>
          <a:xfrm>
            <a:off x="506506" y="244556"/>
            <a:ext cx="11452412" cy="64251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Extreme Programming technique is very helpful when there is constantly changing demands or requirements from the customers or when they are not sure about the functionality of the system. </a:t>
            </a:r>
          </a:p>
          <a:p>
            <a:pPr algn="l"/>
            <a:endParaRPr lang="en-GB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GB" sz="3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advocates frequent “releases” of the product in short development cycles, which inherently improves the productivity of the system and also introduces a checkpoint where any customer requirements can be easily implemented. </a:t>
            </a:r>
          </a:p>
          <a:p>
            <a:pPr algn="l"/>
            <a:endParaRPr lang="en-GB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GB" sz="3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XP develops software keeping customer in the target.</a:t>
            </a:r>
            <a:endParaRPr lang="en-GB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5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25D21-1F8D-F0B4-645A-1D3E9163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" y="594360"/>
            <a:ext cx="11923210" cy="6080678"/>
          </a:xfrm>
          <a:prstGeom prst="rect">
            <a:avLst/>
          </a:pr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06113C52-D342-31F3-4E5F-BFBE7414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1"/>
            <a:ext cx="5693664" cy="36480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Agile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​Agile Methodology in Brief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Agile Vs Waterfall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​Scrum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824992"/>
            <a:ext cx="6766560" cy="768096"/>
          </a:xfrm>
        </p:spPr>
        <p:txBody>
          <a:bodyPr/>
          <a:lstStyle/>
          <a:p>
            <a:r>
              <a:rPr lang="en-US" sz="5400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81944"/>
            <a:ext cx="7401415" cy="2873828"/>
          </a:xfrm>
        </p:spPr>
        <p:txBody>
          <a:bodyPr/>
          <a:lstStyle/>
          <a:p>
            <a:r>
              <a:rPr lang="en-GB" sz="3200" dirty="0"/>
              <a:t>Agile is a time-bound, iterative method of delivering software that creates software gradually from the beginning of the project rather than attempting to deliver everything at once.</a:t>
            </a:r>
            <a:endParaRPr lang="en-US" sz="32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Agile Methodology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1371" y="314815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Why Agile?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338943"/>
            <a:ext cx="7941129" cy="1371600"/>
          </a:xfrm>
        </p:spPr>
        <p:txBody>
          <a:bodyPr/>
          <a:lstStyle/>
          <a:p>
            <a:pPr algn="l"/>
            <a:r>
              <a:rPr lang="en-GB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The global software industry is forced to operate in a rapidly evolving environment as technology is advancing more quickly than ever.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0F6BFF-B8E5-87E2-040C-79BAB62B6CF6}"/>
              </a:ext>
            </a:extLst>
          </p:cNvPr>
          <p:cNvSpPr txBox="1">
            <a:spLocks/>
          </p:cNvSpPr>
          <p:nvPr/>
        </p:nvSpPr>
        <p:spPr>
          <a:xfrm>
            <a:off x="3755571" y="3178847"/>
            <a:ext cx="7941129" cy="137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Sabon Next LT" panose="02000500000000000000" pitchFamily="2" charset="0"/>
                <a:cs typeface="Sabon Next LT" panose="02000500000000000000" pitchFamily="2" charset="0"/>
              </a:rPr>
              <a:t>Customers now value speed and agility in a changing world. They can no longer afford to be bound by lengthy IT projects that, once started, cannot be amended or adjusted.</a:t>
            </a: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32985E-7623-9534-E6AE-7555E93DA26C}"/>
              </a:ext>
            </a:extLst>
          </p:cNvPr>
          <p:cNvSpPr txBox="1">
            <a:spLocks/>
          </p:cNvSpPr>
          <p:nvPr/>
        </p:nvSpPr>
        <p:spPr>
          <a:xfrm>
            <a:off x="2569029" y="4626865"/>
            <a:ext cx="7941129" cy="137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latin typeface="Sabon Next LT" panose="02000500000000000000" pitchFamily="2" charset="0"/>
                <a:cs typeface="Sabon Next LT" panose="02000500000000000000" pitchFamily="2" charset="0"/>
              </a:rPr>
              <a:t>The meaning of Agile is having a quick resourceful and adaptable character.</a:t>
            </a:r>
            <a:endParaRPr lang="en-US" sz="32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0F6BFF-B8E5-87E2-040C-79BAB62B6CF6}"/>
              </a:ext>
            </a:extLst>
          </p:cNvPr>
          <p:cNvSpPr txBox="1">
            <a:spLocks/>
          </p:cNvSpPr>
          <p:nvPr/>
        </p:nvSpPr>
        <p:spPr>
          <a:xfrm>
            <a:off x="1730828" y="3140964"/>
            <a:ext cx="10287000" cy="22311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3200" dirty="0">
                <a:latin typeface="Sabon Next LT" panose="02000500000000000000" pitchFamily="2" charset="0"/>
                <a:cs typeface="Sabon Next LT" panose="02000500000000000000" pitchFamily="2" charset="0"/>
              </a:rPr>
              <a:t>Agile Methodology was created specifically to meet the demands of an environment that is changing quickly by embracing the concept of incremental development and creating the actual final product.</a:t>
            </a:r>
            <a:endParaRPr lang="en-US" sz="32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3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21031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Agile methodology in brief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3A00F7-7F8A-695F-4CAE-08A504EAF789}"/>
              </a:ext>
            </a:extLst>
          </p:cNvPr>
          <p:cNvSpPr txBox="1">
            <a:spLocks/>
          </p:cNvSpPr>
          <p:nvPr/>
        </p:nvSpPr>
        <p:spPr>
          <a:xfrm>
            <a:off x="551906" y="1290611"/>
            <a:ext cx="11381014" cy="26177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Sabon Next LT" panose="02000500000000000000" pitchFamily="2" charset="0"/>
                <a:cs typeface="Sabon Next LT" panose="02000500000000000000" pitchFamily="2" charset="0"/>
              </a:rPr>
              <a:t>The Agile project methodology breaks projects into small pieces.  These project pieces are completed in work sessions that are often called sprints. </a:t>
            </a:r>
          </a:p>
          <a:p>
            <a:endParaRPr lang="en-GB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lang="en-GB" dirty="0">
                <a:latin typeface="Sabon Next LT" panose="02000500000000000000" pitchFamily="2" charset="0"/>
                <a:cs typeface="Sabon Next LT" panose="02000500000000000000" pitchFamily="2" charset="0"/>
              </a:rPr>
              <a:t>Sprints generally run anywhere from a few days to a few weeks.</a:t>
            </a: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9" name="Picture 8" descr="Logo">
            <a:extLst>
              <a:ext uri="{FF2B5EF4-FFF2-40B4-BE49-F238E27FC236}">
                <a16:creationId xmlns:a16="http://schemas.microsoft.com/office/drawing/2014/main" id="{44A9659C-CD10-0273-F9F2-0B47397D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08" y="2876441"/>
            <a:ext cx="8110210" cy="3771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D7D332-5F36-E941-6B4B-9E85CC2EDF3F}"/>
              </a:ext>
            </a:extLst>
          </p:cNvPr>
          <p:cNvSpPr txBox="1">
            <a:spLocks/>
          </p:cNvSpPr>
          <p:nvPr/>
        </p:nvSpPr>
        <p:spPr>
          <a:xfrm>
            <a:off x="551906" y="828186"/>
            <a:ext cx="11381014" cy="26177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Sabon Next LT" panose="02000500000000000000" pitchFamily="2" charset="0"/>
                <a:cs typeface="Sabon Next LT" panose="02000500000000000000" pitchFamily="2" charset="0"/>
              </a:rPr>
              <a:t>Teams can publish segments as they are finished thanks to the Agile methodology.</a:t>
            </a:r>
          </a:p>
          <a:p>
            <a:endParaRPr lang="en-GB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lang="en-GB" dirty="0">
                <a:latin typeface="Sabon Next LT" panose="02000500000000000000" pitchFamily="2" charset="0"/>
                <a:cs typeface="Sabon Next LT" panose="02000500000000000000" pitchFamily="2" charset="0"/>
              </a:rPr>
              <a:t>Because of the ongoing improvement throughout the project lifecycle, it is thought that this reduces the possibility of catastrophic failures.</a:t>
            </a: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1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DB731CD2-CB49-5020-669C-B831D25D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57" y="635181"/>
            <a:ext cx="9688286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3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26F0802-61F6-92F0-B9EC-34B295DAA8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4239628"/>
              </p:ext>
            </p:extLst>
          </p:nvPr>
        </p:nvGraphicFramePr>
        <p:xfrm>
          <a:off x="0" y="0"/>
          <a:ext cx="12192000" cy="6844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9929422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255195668"/>
                    </a:ext>
                  </a:extLst>
                </a:gridCol>
              </a:tblGrid>
              <a:tr h="4749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Agile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Waterfall Model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3860"/>
                  </a:ext>
                </a:extLst>
              </a:tr>
              <a:tr h="1445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 methodology definition: Agile methodologies propose incremental and iterative approach to software design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Waterfall Model: Development of the software flows sequentially from start point to end point.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26113"/>
                  </a:ext>
                </a:extLst>
              </a:tr>
              <a:tr h="1059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Agile process in software engineering is broken into individual models that designers work on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design process is not broken into an individual models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59010"/>
                  </a:ext>
                </a:extLst>
              </a:tr>
              <a:tr h="120557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GB" sz="2200" dirty="0">
                          <a:effectLst/>
                        </a:rPr>
                        <a:t>The customer has early and frequent opportunities to look at the product and make decision and changes to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GB" sz="2200" dirty="0">
                          <a:effectLst/>
                        </a:rPr>
                        <a:t>The customer can only see the product at the end of the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643184"/>
                  </a:ext>
                </a:extLst>
              </a:tr>
              <a:tr h="840247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GB" sz="2200" dirty="0">
                          <a:effectLst/>
                        </a:rPr>
                        <a:t>Agile model is considered unstructured compared to the waterfall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GB" sz="2200" dirty="0">
                          <a:effectLst/>
                        </a:rPr>
                        <a:t>Waterfall model are more secure because they are so plan oriented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747855"/>
                  </a:ext>
                </a:extLst>
              </a:tr>
              <a:tr h="144575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GB" sz="2200" dirty="0">
                          <a:effectLst/>
                        </a:rPr>
                        <a:t>Error can be fixed in the middle of the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GB" sz="2200" dirty="0">
                          <a:effectLst/>
                        </a:rPr>
                        <a:t>Only at the end, the whole product is tested. If the requirement error is found or any changes have to be made, the project has to start from the beginning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32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{D816A865-8FC4-46CD-92CA-064952E70D84}tf78438558_win32</Template>
  <TotalTime>51</TotalTime>
  <Words>723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Sabon Next LT</vt:lpstr>
      <vt:lpstr>Source Sans Pro</vt:lpstr>
      <vt:lpstr>Office Theme</vt:lpstr>
      <vt:lpstr>Agile Methodology </vt:lpstr>
      <vt:lpstr>AGENDA</vt:lpstr>
      <vt:lpstr>Introduction</vt:lpstr>
      <vt:lpstr>Why Agile?</vt:lpstr>
      <vt:lpstr>PowerPoint Presentation</vt:lpstr>
      <vt:lpstr>Agile methodology in brief</vt:lpstr>
      <vt:lpstr>PowerPoint Presentation</vt:lpstr>
      <vt:lpstr>PowerPoint Presentation</vt:lpstr>
      <vt:lpstr>PowerPoint Presentation</vt:lpstr>
      <vt:lpstr>PowerPoint Presentation</vt:lpstr>
      <vt:lpstr>SCRUM</vt:lpstr>
      <vt:lpstr>PowerPoint Presentation</vt:lpstr>
      <vt:lpstr>PowerPoint Presentation</vt:lpstr>
      <vt:lpstr>PowerPoint Presentation</vt:lpstr>
      <vt:lpstr>Extreme Programming (XP)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Methodology </dc:title>
  <dc:subject/>
  <dc:creator>Ryan Wickramaratne</dc:creator>
  <cp:lastModifiedBy>Ryan Wickramaratne</cp:lastModifiedBy>
  <cp:revision>1</cp:revision>
  <dcterms:created xsi:type="dcterms:W3CDTF">2022-11-04T18:01:24Z</dcterms:created>
  <dcterms:modified xsi:type="dcterms:W3CDTF">2022-11-04T18:52:59Z</dcterms:modified>
</cp:coreProperties>
</file>