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61" r:id="rId8"/>
    <p:sldId id="265" r:id="rId9"/>
    <p:sldId id="264" r:id="rId10"/>
    <p:sldId id="260" r:id="rId11"/>
    <p:sldId id="272" r:id="rId12"/>
    <p:sldId id="273" r:id="rId13"/>
    <p:sldId id="266" r:id="rId14"/>
    <p:sldId id="271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0" autoAdjust="0"/>
    <p:restoredTop sz="90704" autoAdjust="0"/>
  </p:normalViewPr>
  <p:slideViewPr>
    <p:cSldViewPr snapToGrid="0">
      <p:cViewPr varScale="1">
        <p:scale>
          <a:sx n="59" d="100"/>
          <a:sy n="59" d="100"/>
        </p:scale>
        <p:origin x="108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11/19/2022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11/19/2022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5960" y="4464688"/>
            <a:ext cx="6042660" cy="1122202"/>
          </a:xfrm>
        </p:spPr>
        <p:txBody>
          <a:bodyPr/>
          <a:lstStyle/>
          <a:p>
            <a:r>
              <a:rPr lang="en-US" sz="4800" dirty="0">
                <a:latin typeface="Amasis MT Pro Black" panose="02040A04050005020304" pitchFamily="18" charset="0"/>
              </a:rPr>
              <a:t>Feasibility In Business Case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864476"/>
            <a:ext cx="4941770" cy="396660"/>
          </a:xfrm>
        </p:spPr>
        <p:txBody>
          <a:bodyPr>
            <a:normAutofit/>
          </a:bodyPr>
          <a:lstStyle/>
          <a:p>
            <a:r>
              <a:rPr lang="en-US" sz="2000" b="1" dirty="0"/>
              <a:t>Group 3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0550-EE65-43CE-B899-F421E74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BC3AA9F-1C39-4FA1-39A5-37707675B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270556"/>
            <a:ext cx="7896224" cy="682398"/>
          </a:xfrm>
        </p:spPr>
        <p:txBody>
          <a:bodyPr>
            <a:normAutofit/>
          </a:bodyPr>
          <a:lstStyle/>
          <a:p>
            <a:r>
              <a:rPr lang="en-US" sz="3600" dirty="0"/>
              <a:t>Feasibility Study Types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006EF51-4437-9CAC-94E1-3B5F647B3411}"/>
              </a:ext>
            </a:extLst>
          </p:cNvPr>
          <p:cNvSpPr txBox="1">
            <a:spLocks/>
          </p:cNvSpPr>
          <p:nvPr/>
        </p:nvSpPr>
        <p:spPr>
          <a:xfrm>
            <a:off x="5705472" y="2218529"/>
            <a:ext cx="8092169" cy="35257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arenR"/>
            </a:pPr>
            <a:r>
              <a:rPr lang="en-GB" sz="2400" dirty="0"/>
              <a:t>Technical Feasibility</a:t>
            </a:r>
          </a:p>
          <a:p>
            <a:pPr marL="457200" indent="-457200">
              <a:buAutoNum type="arabicParenR"/>
            </a:pPr>
            <a:r>
              <a:rPr lang="en-GB" sz="2400" dirty="0"/>
              <a:t>Operational Feasibility</a:t>
            </a:r>
          </a:p>
          <a:p>
            <a:pPr marL="457200" indent="-457200">
              <a:buAutoNum type="arabicParenR"/>
            </a:pPr>
            <a:r>
              <a:rPr lang="en-GB" sz="2400" dirty="0"/>
              <a:t>Economical Feasibility</a:t>
            </a:r>
          </a:p>
          <a:p>
            <a:pPr marL="457200" indent="-457200">
              <a:buAutoNum type="arabicParenR"/>
            </a:pPr>
            <a:r>
              <a:rPr lang="en-GB" sz="2400" dirty="0"/>
              <a:t>Schedule Feasibility</a:t>
            </a:r>
          </a:p>
          <a:p>
            <a:pPr marL="457200" indent="-457200">
              <a:buAutoNum type="arabicParenR"/>
            </a:pPr>
            <a:r>
              <a:rPr lang="en-GB" sz="2400" dirty="0"/>
              <a:t>Legal Feasibility</a:t>
            </a:r>
          </a:p>
          <a:p>
            <a:pPr marL="457200" indent="-457200">
              <a:buAutoNum type="arabicParenR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E5A38BF-C161-07DA-DF7A-01040A709E8C}"/>
              </a:ext>
            </a:extLst>
          </p:cNvPr>
          <p:cNvSpPr txBox="1">
            <a:spLocks/>
          </p:cNvSpPr>
          <p:nvPr/>
        </p:nvSpPr>
        <p:spPr>
          <a:xfrm>
            <a:off x="3448051" y="2080420"/>
            <a:ext cx="9480100" cy="42218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bg1"/>
                </a:solidFill>
              </a:rPr>
              <a:t>With  Feasibility Study, Project could get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</a:rPr>
              <a:t>Get Successful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</a:rPr>
              <a:t>Can Reach Goals and targets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</a:rPr>
              <a:t>Enhances the success rate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</a:rPr>
              <a:t>Can expand business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</a:rPr>
              <a:t>Narrow business alternatives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</a:rPr>
              <a:t>Identify valid reasons to follow the 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</a:rPr>
              <a:t>Identify valid reasons not to follow the project</a:t>
            </a:r>
          </a:p>
          <a:p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288549A-2EE6-493E-99A4-EE1040082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3163" y="-127367"/>
            <a:ext cx="8847366" cy="1366098"/>
          </a:xfrm>
        </p:spPr>
        <p:txBody>
          <a:bodyPr/>
          <a:lstStyle/>
          <a:p>
            <a:r>
              <a:rPr lang="en-US" dirty="0"/>
              <a:t>Advantages of feasibility study</a:t>
            </a:r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3DE3AE5-4AA5-D778-2AB6-87BCD66B0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1108" y="1877785"/>
            <a:ext cx="4454978" cy="2334985"/>
          </a:xfrm>
        </p:spPr>
        <p:txBody>
          <a:bodyPr/>
          <a:lstStyle/>
          <a:p>
            <a:pPr algn="ctr"/>
            <a:r>
              <a:rPr lang="en-US" sz="6600" dirty="0">
                <a:latin typeface="Bodoni MT Black" panose="02070A03080606020203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872" y="375558"/>
            <a:ext cx="289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56" y="2166393"/>
            <a:ext cx="5851072" cy="4136435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What is Business Case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Steps required for a Business Case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Business Case Document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What Is Feasibility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How to do a Feasibility Study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Feasibility Study Types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Advantages of feasibility study</a:t>
            </a:r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" y="205241"/>
            <a:ext cx="6377668" cy="682398"/>
          </a:xfrm>
        </p:spPr>
        <p:txBody>
          <a:bodyPr>
            <a:normAutofit/>
          </a:bodyPr>
          <a:lstStyle/>
          <a:p>
            <a:r>
              <a:rPr lang="en-US" sz="3600" dirty="0"/>
              <a:t>What Is Business Case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602" y="1583190"/>
            <a:ext cx="8092169" cy="1450070"/>
          </a:xfrm>
        </p:spPr>
        <p:txBody>
          <a:bodyPr>
            <a:noAutofit/>
          </a:bodyPr>
          <a:lstStyle/>
          <a:p>
            <a:r>
              <a:rPr lang="en-GB" sz="2400" dirty="0"/>
              <a:t>A business case is a project management document that </a:t>
            </a:r>
            <a:r>
              <a:rPr lang="en-GB" sz="2400" b="1" dirty="0">
                <a:highlight>
                  <a:srgbClr val="FFFF00"/>
                </a:highlight>
              </a:rPr>
              <a:t>explains</a:t>
            </a:r>
            <a:r>
              <a:rPr lang="en-GB" sz="2400" dirty="0"/>
              <a:t> how the </a:t>
            </a:r>
            <a:r>
              <a:rPr lang="en-GB" sz="2400" b="1" dirty="0">
                <a:highlight>
                  <a:srgbClr val="FFFF00"/>
                </a:highlight>
              </a:rPr>
              <a:t>benefits of a project </a:t>
            </a:r>
            <a:r>
              <a:rPr lang="en-GB" sz="2400" dirty="0"/>
              <a:t>overweigh its costs and </a:t>
            </a:r>
            <a:r>
              <a:rPr lang="en-GB" sz="2400" b="1" dirty="0">
                <a:highlight>
                  <a:srgbClr val="FFFF00"/>
                </a:highlight>
              </a:rPr>
              <a:t>why it should be executed. </a:t>
            </a:r>
            <a:endParaRPr lang="en-US" sz="2400" b="1" dirty="0">
              <a:highlight>
                <a:srgbClr val="FFFF00"/>
              </a:highlight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29A11A0-F233-6AAD-891B-4AC5029EAE31}"/>
              </a:ext>
            </a:extLst>
          </p:cNvPr>
          <p:cNvSpPr txBox="1">
            <a:spLocks/>
          </p:cNvSpPr>
          <p:nvPr/>
        </p:nvSpPr>
        <p:spPr>
          <a:xfrm>
            <a:off x="545644" y="3824740"/>
            <a:ext cx="7781925" cy="14500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A business case is an important project document to </a:t>
            </a:r>
            <a:r>
              <a:rPr lang="en-GB" sz="2400" b="1" dirty="0">
                <a:highlight>
                  <a:srgbClr val="FFFF00"/>
                </a:highlight>
              </a:rPr>
              <a:t>prove to your client</a:t>
            </a:r>
            <a:r>
              <a:rPr lang="en-GB" sz="2400" dirty="0"/>
              <a:t>, customer or stakeholder that the </a:t>
            </a:r>
            <a:r>
              <a:rPr lang="en-GB" sz="2400" b="1" dirty="0">
                <a:highlight>
                  <a:srgbClr val="FFFF00"/>
                </a:highlight>
              </a:rPr>
              <a:t>project you’re pitching is a sound investment</a:t>
            </a:r>
            <a:r>
              <a:rPr lang="en-GB" sz="2400" dirty="0">
                <a:highlight>
                  <a:srgbClr val="FFFF00"/>
                </a:highlight>
              </a:rPr>
              <a:t>.</a:t>
            </a:r>
            <a:endParaRPr lang="en-US" sz="24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timeline&#10;&#10;Description automatically generated">
            <a:extLst>
              <a:ext uri="{FF2B5EF4-FFF2-40B4-BE49-F238E27FC236}">
                <a16:creationId xmlns:a16="http://schemas.microsoft.com/office/drawing/2014/main" id="{6A21A7E7-039F-CF35-F0B5-DA6EA15048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24" r="16512" b="6794"/>
          <a:stretch/>
        </p:blipFill>
        <p:spPr>
          <a:xfrm>
            <a:off x="1346878" y="-5459"/>
            <a:ext cx="10845122" cy="686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57506AE-1489-9F35-C925-4A90ACF2D46C}"/>
              </a:ext>
            </a:extLst>
          </p:cNvPr>
          <p:cNvSpPr txBox="1">
            <a:spLocks/>
          </p:cNvSpPr>
          <p:nvPr/>
        </p:nvSpPr>
        <p:spPr>
          <a:xfrm>
            <a:off x="4305980" y="2119878"/>
            <a:ext cx="7781925" cy="2102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arenR"/>
            </a:pPr>
            <a:r>
              <a:rPr lang="en-GB" sz="2400" dirty="0"/>
              <a:t>Research Market, Competition and Alternatives.</a:t>
            </a:r>
          </a:p>
          <a:p>
            <a:pPr marL="457200" indent="-457200">
              <a:buAutoNum type="arabicParenR"/>
            </a:pPr>
            <a:r>
              <a:rPr lang="en-GB" sz="2400" dirty="0"/>
              <a:t>Compare and Find different approaches.</a:t>
            </a:r>
          </a:p>
          <a:p>
            <a:pPr marL="457200" indent="-457200">
              <a:buAutoNum type="arabicParenR"/>
            </a:pPr>
            <a:r>
              <a:rPr lang="en-GB" sz="2400" dirty="0"/>
              <a:t>Compile Data and Present Strategies.</a:t>
            </a:r>
          </a:p>
          <a:p>
            <a:pPr marL="457200" indent="-457200">
              <a:buAutoNum type="arabicParenR"/>
            </a:pPr>
            <a:r>
              <a:rPr lang="en-GB" sz="2400" dirty="0"/>
              <a:t>Documentation.</a:t>
            </a:r>
            <a:endParaRPr lang="en-US" sz="24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8ADD4A1-5093-866E-B50C-FEA2520E9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586" y="270555"/>
            <a:ext cx="7919357" cy="68239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Steps required for a Business Case</a:t>
            </a:r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>
            <a:extLst>
              <a:ext uri="{FF2B5EF4-FFF2-40B4-BE49-F238E27FC236}">
                <a16:creationId xmlns:a16="http://schemas.microsoft.com/office/drawing/2014/main" id="{C6145310-0F9C-2DBE-9704-448B8B15E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8" y="368526"/>
            <a:ext cx="6482443" cy="682398"/>
          </a:xfrm>
        </p:spPr>
        <p:txBody>
          <a:bodyPr>
            <a:normAutofit/>
          </a:bodyPr>
          <a:lstStyle/>
          <a:p>
            <a:r>
              <a:rPr lang="en-US" sz="3600" dirty="0"/>
              <a:t>Business Case Document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6605A162-BD2B-FE00-9343-E480685CC74A}"/>
              </a:ext>
            </a:extLst>
          </p:cNvPr>
          <p:cNvSpPr txBox="1">
            <a:spLocks/>
          </p:cNvSpPr>
          <p:nvPr/>
        </p:nvSpPr>
        <p:spPr>
          <a:xfrm>
            <a:off x="1301523" y="1326469"/>
            <a:ext cx="7781925" cy="51630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arenR"/>
            </a:pPr>
            <a:r>
              <a:rPr lang="en-GB" sz="2400" dirty="0"/>
              <a:t>Executive Summary</a:t>
            </a:r>
          </a:p>
          <a:p>
            <a:pPr marL="457200" indent="-457200">
              <a:buAutoNum type="arabicParenR"/>
            </a:pPr>
            <a:r>
              <a:rPr lang="en-GB" sz="2400" dirty="0"/>
              <a:t>Business Descriptive</a:t>
            </a:r>
          </a:p>
          <a:p>
            <a:pPr marL="457200" indent="-457200">
              <a:buAutoNum type="arabicParenR"/>
            </a:pPr>
            <a:r>
              <a:rPr lang="en-GB" sz="2400" dirty="0"/>
              <a:t>Mission statement</a:t>
            </a:r>
          </a:p>
          <a:p>
            <a:pPr marL="457200" indent="-457200">
              <a:buAutoNum type="arabicParenR"/>
            </a:pPr>
            <a:r>
              <a:rPr lang="en-GB" sz="2400" dirty="0"/>
              <a:t>Product or Service</a:t>
            </a:r>
          </a:p>
          <a:p>
            <a:pPr marL="457200" indent="-457200">
              <a:buAutoNum type="arabicParenR"/>
            </a:pPr>
            <a:r>
              <a:rPr lang="en-GB" sz="2400" dirty="0"/>
              <a:t>Marketing Strategy.</a:t>
            </a:r>
          </a:p>
          <a:p>
            <a:pPr marL="457200" indent="-457200">
              <a:buAutoNum type="arabicParenR"/>
            </a:pPr>
            <a:r>
              <a:rPr lang="en-GB" sz="2400" dirty="0"/>
              <a:t>Competition Analysis</a:t>
            </a:r>
          </a:p>
          <a:p>
            <a:pPr marL="457200" indent="-457200">
              <a:buAutoNum type="arabicParenR"/>
            </a:pPr>
            <a:r>
              <a:rPr lang="en-GB" sz="2400" dirty="0"/>
              <a:t>SWOT Analysis</a:t>
            </a:r>
          </a:p>
          <a:p>
            <a:pPr marL="457200" indent="-457200">
              <a:buAutoNum type="arabicParenR"/>
            </a:pPr>
            <a:r>
              <a:rPr lang="en-GB" sz="2400" dirty="0"/>
              <a:t>Operation Overview</a:t>
            </a:r>
          </a:p>
          <a:p>
            <a:pPr marL="457200" indent="-457200">
              <a:buAutoNum type="arabicParenR"/>
            </a:pPr>
            <a:r>
              <a:rPr lang="en-GB" sz="2400" dirty="0"/>
              <a:t>Financial Statement</a:t>
            </a:r>
          </a:p>
          <a:p>
            <a:pPr marL="457200" indent="-457200">
              <a:buAutoNum type="arabicParenR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Table&#10;&#10;Description automatically generated">
            <a:extLst>
              <a:ext uri="{FF2B5EF4-FFF2-40B4-BE49-F238E27FC236}">
                <a16:creationId xmlns:a16="http://schemas.microsoft.com/office/drawing/2014/main" id="{2F2880DF-B1A6-D766-DB7A-5F2B5C4D3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151" y="-10796"/>
            <a:ext cx="6568849" cy="686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" y="205241"/>
            <a:ext cx="6377668" cy="682398"/>
          </a:xfrm>
        </p:spPr>
        <p:txBody>
          <a:bodyPr>
            <a:normAutofit/>
          </a:bodyPr>
          <a:lstStyle/>
          <a:p>
            <a:r>
              <a:rPr lang="en-US" sz="3600" dirty="0"/>
              <a:t>What Is Feasibility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602" y="1583190"/>
            <a:ext cx="8092169" cy="931410"/>
          </a:xfrm>
        </p:spPr>
        <p:txBody>
          <a:bodyPr>
            <a:noAutofit/>
          </a:bodyPr>
          <a:lstStyle/>
          <a:p>
            <a:r>
              <a:rPr lang="en-GB" sz="2400" dirty="0"/>
              <a:t>This is an assessment of practicality of a proposed plan.</a:t>
            </a:r>
            <a:endParaRPr lang="en-US" sz="2400" b="1" dirty="0">
              <a:highlight>
                <a:srgbClr val="FFFF00"/>
              </a:highlight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8C42B8D-1DFC-9445-0E49-C8542AF56E08}"/>
              </a:ext>
            </a:extLst>
          </p:cNvPr>
          <p:cNvSpPr txBox="1">
            <a:spLocks/>
          </p:cNvSpPr>
          <p:nvPr/>
        </p:nvSpPr>
        <p:spPr>
          <a:xfrm>
            <a:off x="692601" y="2744446"/>
            <a:ext cx="8092169" cy="9314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This is done after the Business Case.</a:t>
            </a:r>
            <a:endParaRPr lang="en-US" sz="2400" b="1" dirty="0">
              <a:highlight>
                <a:srgbClr val="FFFF00"/>
              </a:highlight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DE4B06D-0016-BD80-3185-B86A684C2952}"/>
              </a:ext>
            </a:extLst>
          </p:cNvPr>
          <p:cNvSpPr txBox="1">
            <a:spLocks/>
          </p:cNvSpPr>
          <p:nvPr/>
        </p:nvSpPr>
        <p:spPr>
          <a:xfrm>
            <a:off x="692600" y="3877696"/>
            <a:ext cx="9480100" cy="9314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This is done to determine the factors that need to make the business success.</a:t>
            </a:r>
            <a:endParaRPr lang="en-US" sz="24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46311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971B-BC60-AE74-574C-59B93719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5847" y="172584"/>
            <a:ext cx="7896224" cy="682398"/>
          </a:xfrm>
        </p:spPr>
        <p:txBody>
          <a:bodyPr>
            <a:normAutofit/>
          </a:bodyPr>
          <a:lstStyle/>
          <a:p>
            <a:r>
              <a:rPr lang="en-US" sz="3600" dirty="0"/>
              <a:t>How to do a Feasibility Study 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8EDEEE1-AFF9-2417-B455-BF765945732D}"/>
              </a:ext>
            </a:extLst>
          </p:cNvPr>
          <p:cNvSpPr txBox="1">
            <a:spLocks/>
          </p:cNvSpPr>
          <p:nvPr/>
        </p:nvSpPr>
        <p:spPr>
          <a:xfrm>
            <a:off x="3844015" y="2022586"/>
            <a:ext cx="8092169" cy="35257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arenR"/>
            </a:pPr>
            <a:r>
              <a:rPr lang="en-GB" sz="2400" dirty="0"/>
              <a:t>Conduct Preliminary Study</a:t>
            </a:r>
          </a:p>
          <a:p>
            <a:pPr marL="457200" indent="-457200">
              <a:buAutoNum type="arabicParenR"/>
            </a:pPr>
            <a:r>
              <a:rPr lang="en-GB" sz="2400" dirty="0"/>
              <a:t>Prepare Project income statement</a:t>
            </a:r>
          </a:p>
          <a:p>
            <a:pPr marL="457200" indent="-457200">
              <a:buAutoNum type="arabicParenR"/>
            </a:pPr>
            <a:r>
              <a:rPr lang="en-GB" sz="2400" dirty="0"/>
              <a:t>Conduct Market Survey</a:t>
            </a:r>
          </a:p>
          <a:p>
            <a:pPr marL="457200" indent="-457200">
              <a:buAutoNum type="arabicParenR"/>
            </a:pPr>
            <a:r>
              <a:rPr lang="en-GB" sz="2400" dirty="0"/>
              <a:t>Plan Business Organization and Operations.</a:t>
            </a:r>
          </a:p>
          <a:p>
            <a:pPr marL="457200" indent="-457200">
              <a:buAutoNum type="arabicParenR"/>
            </a:pPr>
            <a:r>
              <a:rPr lang="en-GB" sz="2400" dirty="0"/>
              <a:t>Create opening day balance sheet</a:t>
            </a:r>
          </a:p>
          <a:p>
            <a:pPr marL="457200" indent="-457200">
              <a:buAutoNum type="arabicParenR"/>
            </a:pPr>
            <a:r>
              <a:rPr lang="en-GB" sz="2400" dirty="0"/>
              <a:t>Review and Analyse</a:t>
            </a:r>
          </a:p>
          <a:p>
            <a:pPr marL="457200" indent="-457200">
              <a:buAutoNum type="arabicParenR"/>
            </a:pPr>
            <a:r>
              <a:rPr lang="en-GB" sz="2400" dirty="0"/>
              <a:t>Make Go/No go decision</a:t>
            </a:r>
          </a:p>
        </p:txBody>
      </p:sp>
    </p:spTree>
    <p:extLst>
      <p:ext uri="{BB962C8B-B14F-4D97-AF65-F5344CB8AC3E}">
        <p14:creationId xmlns:p14="http://schemas.microsoft.com/office/powerpoint/2010/main" val="1871090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{EDDD27CB-2410-44E2-B90D-BEE27634E8EB}tf67328976_win32</Template>
  <TotalTime>139</TotalTime>
  <Words>278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Amasis MT Pro Black</vt:lpstr>
      <vt:lpstr>Arial</vt:lpstr>
      <vt:lpstr>Bodoni MT Black</vt:lpstr>
      <vt:lpstr>Calibri</vt:lpstr>
      <vt:lpstr>Tenorite</vt:lpstr>
      <vt:lpstr>Office Theme</vt:lpstr>
      <vt:lpstr>Feasibility In Business Case</vt:lpstr>
      <vt:lpstr>Content</vt:lpstr>
      <vt:lpstr>What Is Business Case</vt:lpstr>
      <vt:lpstr>PowerPoint Presentation</vt:lpstr>
      <vt:lpstr>Steps required for a Business Case</vt:lpstr>
      <vt:lpstr>Business Case Document</vt:lpstr>
      <vt:lpstr>PowerPoint Presentation</vt:lpstr>
      <vt:lpstr>What Is Feasibility </vt:lpstr>
      <vt:lpstr>How to do a Feasibility Study </vt:lpstr>
      <vt:lpstr>Feasibility Study Types</vt:lpstr>
      <vt:lpstr>Advantages of feasibility study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Feasibility In Business Case</dc:title>
  <dc:creator>Ryan Wickramaratne</dc:creator>
  <cp:lastModifiedBy>Ryan Wickramaratne</cp:lastModifiedBy>
  <cp:revision>1</cp:revision>
  <dcterms:created xsi:type="dcterms:W3CDTF">2022-11-18T18:34:21Z</dcterms:created>
  <dcterms:modified xsi:type="dcterms:W3CDTF">2022-11-18T20:54:10Z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