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2" r:id="rId5"/>
    <p:sldId id="258" r:id="rId6"/>
    <p:sldId id="265" r:id="rId7"/>
    <p:sldId id="259" r:id="rId8"/>
    <p:sldId id="260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204C51-8622-4C5D-8E0B-A2AFB8AB05F2}" v="308" dt="2022-10-03T22:30:04.8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2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6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/>
              <a:t>R</a:t>
            </a:r>
            <a:r>
              <a:rPr lang="en-US" sz="1600" baseline="30000" dirty="0"/>
              <a:t>2</a:t>
            </a:r>
            <a:r>
              <a:rPr lang="en-US" sz="1600" baseline="0" dirty="0"/>
              <a:t> Score</a:t>
            </a:r>
          </a:p>
          <a:p>
            <a:pPr>
              <a:defRPr sz="1600"/>
            </a:pPr>
            <a:r>
              <a:rPr lang="en-US" sz="1600" i="1" baseline="0" dirty="0"/>
              <a:t>High is good</a:t>
            </a:r>
            <a:endParaRPr lang="en-US" sz="1600" i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Linear Regression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R-squared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0.26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DE-4493-9B04-681CBA80D646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KNN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R-squared</c:v>
                </c:pt>
              </c:strCache>
            </c:strRef>
          </c:cat>
          <c:val>
            <c:numRef>
              <c:f>Sheet1!$B$3</c:f>
              <c:numCache>
                <c:formatCode>General</c:formatCode>
                <c:ptCount val="1"/>
                <c:pt idx="0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9DE-4493-9B04-681CBA80D646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Random Forest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R-squared</c:v>
                </c:pt>
              </c:strCache>
            </c:strRef>
          </c:cat>
          <c:val>
            <c:numRef>
              <c:f>Sheet1!$B$4</c:f>
              <c:numCache>
                <c:formatCode>General</c:formatCode>
                <c:ptCount val="1"/>
                <c:pt idx="0">
                  <c:v>0.33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9DE-4493-9B04-681CBA80D646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Gradient Boosting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R-squared</c:v>
                </c:pt>
              </c:strCache>
            </c:strRef>
          </c:cat>
          <c:val>
            <c:numRef>
              <c:f>Sheet1!$B$5</c:f>
              <c:numCache>
                <c:formatCode>General</c:formatCode>
                <c:ptCount val="1"/>
                <c:pt idx="0">
                  <c:v>0.34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9DE-4493-9B04-681CBA80D6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4468559"/>
        <c:axId val="404455247"/>
      </c:barChart>
      <c:catAx>
        <c:axId val="40446855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04455247"/>
        <c:crosses val="autoZero"/>
        <c:auto val="1"/>
        <c:lblAlgn val="ctr"/>
        <c:lblOffset val="100"/>
        <c:noMultiLvlLbl val="0"/>
      </c:catAx>
      <c:valAx>
        <c:axId val="404455247"/>
        <c:scaling>
          <c:orientation val="minMax"/>
          <c:max val="0.6000000000000000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44685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/>
              <a:t>Root</a:t>
            </a:r>
            <a:r>
              <a:rPr lang="en-US" sz="1600" baseline="0" dirty="0"/>
              <a:t> Mean Squared Error</a:t>
            </a:r>
          </a:p>
          <a:p>
            <a:pPr>
              <a:defRPr sz="1600"/>
            </a:pPr>
            <a:r>
              <a:rPr lang="en-US" sz="1600" i="1" baseline="0" dirty="0"/>
              <a:t>Low is good</a:t>
            </a:r>
            <a:endParaRPr lang="en-US" sz="1600" i="1" dirty="0"/>
          </a:p>
        </c:rich>
      </c:tx>
      <c:layout>
        <c:manualLayout>
          <c:xMode val="edge"/>
          <c:yMode val="edge"/>
          <c:x val="0.20329861111111111"/>
          <c:y val="1.75118110236220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Linear Regression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R-squared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55.42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21-4A2E-B00D-2380617CA199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KNN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R-squared</c:v>
                </c:pt>
              </c:strCache>
            </c:strRef>
          </c:cat>
          <c:val>
            <c:numRef>
              <c:f>Sheet1!$B$3</c:f>
              <c:numCache>
                <c:formatCode>General</c:formatCode>
                <c:ptCount val="1"/>
                <c:pt idx="0">
                  <c:v>53.57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421-4A2E-B00D-2380617CA199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Random Forest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R-squared</c:v>
                </c:pt>
              </c:strCache>
            </c:strRef>
          </c:cat>
          <c:val>
            <c:numRef>
              <c:f>Sheet1!$B$4</c:f>
              <c:numCache>
                <c:formatCode>General</c:formatCode>
                <c:ptCount val="1"/>
                <c:pt idx="0">
                  <c:v>53.02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421-4A2E-B00D-2380617CA199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Gradient Boosting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R-squared</c:v>
                </c:pt>
              </c:strCache>
            </c:strRef>
          </c:cat>
          <c:val>
            <c:numRef>
              <c:f>Sheet1!$B$5</c:f>
              <c:numCache>
                <c:formatCode>General</c:formatCode>
                <c:ptCount val="1"/>
                <c:pt idx="0">
                  <c:v>52.28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421-4A2E-B00D-2380617CA1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404468559"/>
        <c:axId val="404455247"/>
      </c:barChart>
      <c:catAx>
        <c:axId val="40446855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04455247"/>
        <c:crosses val="autoZero"/>
        <c:auto val="1"/>
        <c:lblAlgn val="ctr"/>
        <c:lblOffset val="100"/>
        <c:noMultiLvlLbl val="0"/>
      </c:catAx>
      <c:valAx>
        <c:axId val="404455247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44685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/>
              <a:t>Percent Difference from Actual</a:t>
            </a:r>
          </a:p>
          <a:p>
            <a:pPr algn="ctr">
              <a:defRPr sz="1600"/>
            </a:pPr>
            <a:r>
              <a:rPr lang="en-US" sz="1600" i="1" dirty="0"/>
              <a:t>Low is good</a:t>
            </a:r>
          </a:p>
        </c:rich>
      </c:tx>
      <c:layout>
        <c:manualLayout>
          <c:xMode val="edge"/>
          <c:yMode val="edge"/>
          <c:x val="0.16824666447944006"/>
          <c:y val="2.306736657917760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Linear Regression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Difference</c:v>
                </c:pt>
              </c:strCache>
            </c:strRef>
          </c:cat>
          <c:val>
            <c:numRef>
              <c:f>Sheet1!$B$2</c:f>
              <c:numCache>
                <c:formatCode>0.0%</c:formatCode>
                <c:ptCount val="1"/>
                <c:pt idx="0">
                  <c:v>0.52300000000000002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43-4621-A40A-96A64FA0FC13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KNN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Difference</c:v>
                </c:pt>
              </c:strCache>
            </c:strRef>
          </c:cat>
          <c:val>
            <c:numRef>
              <c:f>Sheet1!$B$3</c:f>
              <c:numCache>
                <c:formatCode>0.0%</c:formatCode>
                <c:ptCount val="1"/>
                <c:pt idx="0">
                  <c:v>0.46800000000000003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543-4621-A40A-96A64FA0FC13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Random Forest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Difference</c:v>
                </c:pt>
              </c:strCache>
            </c:strRef>
          </c:cat>
          <c:val>
            <c:numRef>
              <c:f>Sheet1!$B$4</c:f>
              <c:numCache>
                <c:formatCode>0.0%</c:formatCode>
                <c:ptCount val="1"/>
                <c:pt idx="0">
                  <c:v>0.46500000000000002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543-4621-A40A-96A64FA0FC13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Gradient Boosting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</c:f>
              <c:strCache>
                <c:ptCount val="1"/>
                <c:pt idx="0">
                  <c:v>Difference</c:v>
                </c:pt>
              </c:strCache>
            </c:strRef>
          </c:cat>
          <c:val>
            <c:numRef>
              <c:f>Sheet1!$B$5</c:f>
              <c:numCache>
                <c:formatCode>0.0%</c:formatCode>
                <c:ptCount val="1"/>
                <c:pt idx="0">
                  <c:v>0.46899999999999997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543-4621-A40A-96A64FA0FC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4468559"/>
        <c:axId val="404455247"/>
      </c:barChart>
      <c:catAx>
        <c:axId val="40446855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04455247"/>
        <c:crosses val="autoZero"/>
        <c:auto val="1"/>
        <c:lblAlgn val="ctr"/>
        <c:lblOffset val="100"/>
        <c:noMultiLvlLbl val="0"/>
      </c:catAx>
      <c:valAx>
        <c:axId val="404455247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44685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Contribution to Views (top 10 features)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Boat is a Motor Yacht</c:v>
                </c:pt>
                <c:pt idx="1">
                  <c:v>Runs on unleaded fuel</c:v>
                </c:pt>
                <c:pt idx="2">
                  <c:v>Material: PVC</c:v>
                </c:pt>
                <c:pt idx="3">
                  <c:v>Material: Fiberglass</c:v>
                </c:pt>
                <c:pt idx="4">
                  <c:v>Located in Germany</c:v>
                </c:pt>
                <c:pt idx="5">
                  <c:v>Year Built</c:v>
                </c:pt>
                <c:pt idx="6">
                  <c:v>Width</c:v>
                </c:pt>
                <c:pt idx="7">
                  <c:v>Length</c:v>
                </c:pt>
                <c:pt idx="8">
                  <c:v>Located in Switzerland</c:v>
                </c:pt>
                <c:pt idx="9">
                  <c:v>Price (Euros)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1.2926E-2</c:v>
                </c:pt>
                <c:pt idx="1">
                  <c:v>1.3180000000000001E-2</c:v>
                </c:pt>
                <c:pt idx="2">
                  <c:v>1.685E-2</c:v>
                </c:pt>
                <c:pt idx="3">
                  <c:v>1.7090000000000001E-2</c:v>
                </c:pt>
                <c:pt idx="4">
                  <c:v>2.0992E-2</c:v>
                </c:pt>
                <c:pt idx="5">
                  <c:v>0.11859599999999999</c:v>
                </c:pt>
                <c:pt idx="6">
                  <c:v>0.13006300000000001</c:v>
                </c:pt>
                <c:pt idx="7">
                  <c:v>0.14982599999999999</c:v>
                </c:pt>
                <c:pt idx="8">
                  <c:v>0.15209</c:v>
                </c:pt>
                <c:pt idx="9">
                  <c:v>0.219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ED-4FD7-92FC-D1222B4756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516970912"/>
        <c:axId val="1516963008"/>
      </c:barChart>
      <c:catAx>
        <c:axId val="15169709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6963008"/>
        <c:crosses val="autoZero"/>
        <c:auto val="1"/>
        <c:lblAlgn val="ctr"/>
        <c:lblOffset val="100"/>
        <c:noMultiLvlLbl val="0"/>
      </c:catAx>
      <c:valAx>
        <c:axId val="1516963008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5169709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5C7C9A-6E8A-44E7-A076-D863BA7EA0D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C7B784F-9238-4C40-A31F-7A229F0B1E69}">
      <dgm:prSet/>
      <dgm:spPr/>
      <dgm:t>
        <a:bodyPr/>
        <a:lstStyle/>
        <a:p>
          <a:r>
            <a:rPr lang="en-US" dirty="0"/>
            <a:t>Users list their boat, providing a range of information</a:t>
          </a:r>
        </a:p>
      </dgm:t>
    </dgm:pt>
    <dgm:pt modelId="{2F61B9C6-498E-4C0B-A8D3-44C75357D61F}" type="parTrans" cxnId="{62EEF5A0-B4C3-4C1A-8256-D9C6E8DE3D59}">
      <dgm:prSet/>
      <dgm:spPr/>
      <dgm:t>
        <a:bodyPr/>
        <a:lstStyle/>
        <a:p>
          <a:endParaRPr lang="en-US"/>
        </a:p>
      </dgm:t>
    </dgm:pt>
    <dgm:pt modelId="{6DB725CE-708A-4456-8DEA-7247375E76D0}" type="sibTrans" cxnId="{62EEF5A0-B4C3-4C1A-8256-D9C6E8DE3D59}">
      <dgm:prSet/>
      <dgm:spPr/>
      <dgm:t>
        <a:bodyPr/>
        <a:lstStyle/>
        <a:p>
          <a:endParaRPr lang="en-US"/>
        </a:p>
      </dgm:t>
    </dgm:pt>
    <dgm:pt modelId="{0C5386EA-FAF0-4C94-BD57-0E63AD829A46}">
      <dgm:prSet/>
      <dgm:spPr/>
      <dgm:t>
        <a:bodyPr/>
        <a:lstStyle/>
        <a:p>
          <a:r>
            <a:rPr lang="en-US"/>
            <a:t>Boats that get lots of views drive traffic</a:t>
          </a:r>
        </a:p>
      </dgm:t>
    </dgm:pt>
    <dgm:pt modelId="{01942559-FF40-4EC3-AF7D-B3576C958D90}" type="parTrans" cxnId="{DC542A7E-B0C1-4FD0-8DD0-0F58DBD8133C}">
      <dgm:prSet/>
      <dgm:spPr/>
      <dgm:t>
        <a:bodyPr/>
        <a:lstStyle/>
        <a:p>
          <a:endParaRPr lang="en-US"/>
        </a:p>
      </dgm:t>
    </dgm:pt>
    <dgm:pt modelId="{7D1FE7DA-E764-4190-A730-17FDF907E9A1}" type="sibTrans" cxnId="{DC542A7E-B0C1-4FD0-8DD0-0F58DBD8133C}">
      <dgm:prSet/>
      <dgm:spPr/>
      <dgm:t>
        <a:bodyPr/>
        <a:lstStyle/>
        <a:p>
          <a:endParaRPr lang="en-US"/>
        </a:p>
      </dgm:t>
    </dgm:pt>
    <dgm:pt modelId="{D7C4926D-9C6B-40D3-8D3B-8AC2728D1B01}">
      <dgm:prSet/>
      <dgm:spPr/>
      <dgm:t>
        <a:bodyPr/>
        <a:lstStyle/>
        <a:p>
          <a:r>
            <a:rPr lang="en-US"/>
            <a:t>Boats with few views create website noise that weakens the user experience</a:t>
          </a:r>
        </a:p>
      </dgm:t>
    </dgm:pt>
    <dgm:pt modelId="{24B12D3E-0034-4735-B2A5-AD1AD6F7111E}" type="parTrans" cxnId="{DB9ADF91-18C4-4167-9933-643C8FF6877B}">
      <dgm:prSet/>
      <dgm:spPr/>
      <dgm:t>
        <a:bodyPr/>
        <a:lstStyle/>
        <a:p>
          <a:endParaRPr lang="en-US"/>
        </a:p>
      </dgm:t>
    </dgm:pt>
    <dgm:pt modelId="{FC987A2B-C2CD-4097-AFE8-F17854A3C7B9}" type="sibTrans" cxnId="{DB9ADF91-18C4-4167-9933-643C8FF6877B}">
      <dgm:prSet/>
      <dgm:spPr/>
      <dgm:t>
        <a:bodyPr/>
        <a:lstStyle/>
        <a:p>
          <a:endParaRPr lang="en-US"/>
        </a:p>
      </dgm:t>
    </dgm:pt>
    <dgm:pt modelId="{25A9A212-55C2-48E9-BEB1-AC8004D139CE}" type="pres">
      <dgm:prSet presAssocID="{DF5C7C9A-6E8A-44E7-A076-D863BA7EA0D6}" presName="linear" presStyleCnt="0">
        <dgm:presLayoutVars>
          <dgm:animLvl val="lvl"/>
          <dgm:resizeHandles val="exact"/>
        </dgm:presLayoutVars>
      </dgm:prSet>
      <dgm:spPr/>
    </dgm:pt>
    <dgm:pt modelId="{9499F8B6-3CE2-4608-9496-D2317CB2DBFA}" type="pres">
      <dgm:prSet presAssocID="{3C7B784F-9238-4C40-A31F-7A229F0B1E6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33CB21B-A766-4AA1-BC0C-95AF07B1E1C1}" type="pres">
      <dgm:prSet presAssocID="{6DB725CE-708A-4456-8DEA-7247375E76D0}" presName="spacer" presStyleCnt="0"/>
      <dgm:spPr/>
    </dgm:pt>
    <dgm:pt modelId="{ACC0392B-AA6B-4106-9308-7D2BF75AECCD}" type="pres">
      <dgm:prSet presAssocID="{0C5386EA-FAF0-4C94-BD57-0E63AD829A4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D26AA6B-5954-4CDA-AF60-8CA54C9E3EA4}" type="pres">
      <dgm:prSet presAssocID="{7D1FE7DA-E764-4190-A730-17FDF907E9A1}" presName="spacer" presStyleCnt="0"/>
      <dgm:spPr/>
    </dgm:pt>
    <dgm:pt modelId="{5EC607ED-7FC1-4831-AE6B-EDED52BACFC9}" type="pres">
      <dgm:prSet presAssocID="{D7C4926D-9C6B-40D3-8D3B-8AC2728D1B0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0F3DB06-B29F-4B77-9613-8D731D906370}" type="presOf" srcId="{0C5386EA-FAF0-4C94-BD57-0E63AD829A46}" destId="{ACC0392B-AA6B-4106-9308-7D2BF75AECCD}" srcOrd="0" destOrd="0" presId="urn:microsoft.com/office/officeart/2005/8/layout/vList2"/>
    <dgm:cxn modelId="{DC542A7E-B0C1-4FD0-8DD0-0F58DBD8133C}" srcId="{DF5C7C9A-6E8A-44E7-A076-D863BA7EA0D6}" destId="{0C5386EA-FAF0-4C94-BD57-0E63AD829A46}" srcOrd="1" destOrd="0" parTransId="{01942559-FF40-4EC3-AF7D-B3576C958D90}" sibTransId="{7D1FE7DA-E764-4190-A730-17FDF907E9A1}"/>
    <dgm:cxn modelId="{15D4F37F-EFBA-4105-B094-AD900E3EBE24}" type="presOf" srcId="{3C7B784F-9238-4C40-A31F-7A229F0B1E69}" destId="{9499F8B6-3CE2-4608-9496-D2317CB2DBFA}" srcOrd="0" destOrd="0" presId="urn:microsoft.com/office/officeart/2005/8/layout/vList2"/>
    <dgm:cxn modelId="{DB9ADF91-18C4-4167-9933-643C8FF6877B}" srcId="{DF5C7C9A-6E8A-44E7-A076-D863BA7EA0D6}" destId="{D7C4926D-9C6B-40D3-8D3B-8AC2728D1B01}" srcOrd="2" destOrd="0" parTransId="{24B12D3E-0034-4735-B2A5-AD1AD6F7111E}" sibTransId="{FC987A2B-C2CD-4097-AFE8-F17854A3C7B9}"/>
    <dgm:cxn modelId="{D8985394-8DF6-4DE6-A2BB-F4A3B5AFCD76}" type="presOf" srcId="{DF5C7C9A-6E8A-44E7-A076-D863BA7EA0D6}" destId="{25A9A212-55C2-48E9-BEB1-AC8004D139CE}" srcOrd="0" destOrd="0" presId="urn:microsoft.com/office/officeart/2005/8/layout/vList2"/>
    <dgm:cxn modelId="{62EEF5A0-B4C3-4C1A-8256-D9C6E8DE3D59}" srcId="{DF5C7C9A-6E8A-44E7-A076-D863BA7EA0D6}" destId="{3C7B784F-9238-4C40-A31F-7A229F0B1E69}" srcOrd="0" destOrd="0" parTransId="{2F61B9C6-498E-4C0B-A8D3-44C75357D61F}" sibTransId="{6DB725CE-708A-4456-8DEA-7247375E76D0}"/>
    <dgm:cxn modelId="{C4A4A5B7-7319-47F7-B8DC-D341C1043724}" type="presOf" srcId="{D7C4926D-9C6B-40D3-8D3B-8AC2728D1B01}" destId="{5EC607ED-7FC1-4831-AE6B-EDED52BACFC9}" srcOrd="0" destOrd="0" presId="urn:microsoft.com/office/officeart/2005/8/layout/vList2"/>
    <dgm:cxn modelId="{683CEEFD-4BA5-4F19-B47B-D34E411FF993}" type="presParOf" srcId="{25A9A212-55C2-48E9-BEB1-AC8004D139CE}" destId="{9499F8B6-3CE2-4608-9496-D2317CB2DBFA}" srcOrd="0" destOrd="0" presId="urn:microsoft.com/office/officeart/2005/8/layout/vList2"/>
    <dgm:cxn modelId="{444C43AF-9B83-49E7-8BE9-89AF64747434}" type="presParOf" srcId="{25A9A212-55C2-48E9-BEB1-AC8004D139CE}" destId="{033CB21B-A766-4AA1-BC0C-95AF07B1E1C1}" srcOrd="1" destOrd="0" presId="urn:microsoft.com/office/officeart/2005/8/layout/vList2"/>
    <dgm:cxn modelId="{8814D8DE-6FF0-4B3A-BBC8-5106DC64A940}" type="presParOf" srcId="{25A9A212-55C2-48E9-BEB1-AC8004D139CE}" destId="{ACC0392B-AA6B-4106-9308-7D2BF75AECCD}" srcOrd="2" destOrd="0" presId="urn:microsoft.com/office/officeart/2005/8/layout/vList2"/>
    <dgm:cxn modelId="{4BB6B19E-09C6-4DBB-9BC5-B1A52BC1D7B9}" type="presParOf" srcId="{25A9A212-55C2-48E9-BEB1-AC8004D139CE}" destId="{8D26AA6B-5954-4CDA-AF60-8CA54C9E3EA4}" srcOrd="3" destOrd="0" presId="urn:microsoft.com/office/officeart/2005/8/layout/vList2"/>
    <dgm:cxn modelId="{D3B0F756-F102-4692-8C24-5114E73C9008}" type="presParOf" srcId="{25A9A212-55C2-48E9-BEB1-AC8004D139CE}" destId="{5EC607ED-7FC1-4831-AE6B-EDED52BACFC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95D0B0-4838-40B1-A82D-E2989B1AF576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3EB9103-8FC8-40A9-A4A1-77E01205AA03}">
      <dgm:prSet/>
      <dgm:spPr/>
      <dgm:t>
        <a:bodyPr/>
        <a:lstStyle/>
        <a:p>
          <a:r>
            <a:rPr lang="en-US"/>
            <a:t>Price (in euros)</a:t>
          </a:r>
        </a:p>
      </dgm:t>
    </dgm:pt>
    <dgm:pt modelId="{6F8CB7BB-025F-4CCB-9284-87D4BBB92B4B}" type="parTrans" cxnId="{7E87E424-E265-4CB6-AD70-9AF4C4DD8940}">
      <dgm:prSet/>
      <dgm:spPr/>
      <dgm:t>
        <a:bodyPr/>
        <a:lstStyle/>
        <a:p>
          <a:endParaRPr lang="en-US"/>
        </a:p>
      </dgm:t>
    </dgm:pt>
    <dgm:pt modelId="{94AB1F60-ED18-4233-94A8-61E829F554A0}" type="sibTrans" cxnId="{7E87E424-E265-4CB6-AD70-9AF4C4DD8940}">
      <dgm:prSet/>
      <dgm:spPr/>
      <dgm:t>
        <a:bodyPr/>
        <a:lstStyle/>
        <a:p>
          <a:endParaRPr lang="en-US"/>
        </a:p>
      </dgm:t>
    </dgm:pt>
    <dgm:pt modelId="{081E29F2-EDB9-4824-A339-DFEE968B76B3}">
      <dgm:prSet/>
      <dgm:spPr/>
      <dgm:t>
        <a:bodyPr/>
        <a:lstStyle/>
        <a:p>
          <a:r>
            <a:rPr lang="en-US"/>
            <a:t>Year built</a:t>
          </a:r>
        </a:p>
      </dgm:t>
    </dgm:pt>
    <dgm:pt modelId="{4040D8C3-E5F4-40CC-A82C-247DFDBF8088}" type="parTrans" cxnId="{CCE05401-B7AF-4DAD-BC1E-10F271B6F36F}">
      <dgm:prSet/>
      <dgm:spPr/>
      <dgm:t>
        <a:bodyPr/>
        <a:lstStyle/>
        <a:p>
          <a:endParaRPr lang="en-US"/>
        </a:p>
      </dgm:t>
    </dgm:pt>
    <dgm:pt modelId="{B8385F74-CD3D-4556-9C86-A361C7096E1E}" type="sibTrans" cxnId="{CCE05401-B7AF-4DAD-BC1E-10F271B6F36F}">
      <dgm:prSet/>
      <dgm:spPr/>
      <dgm:t>
        <a:bodyPr/>
        <a:lstStyle/>
        <a:p>
          <a:endParaRPr lang="en-US"/>
        </a:p>
      </dgm:t>
    </dgm:pt>
    <dgm:pt modelId="{8E0924B9-758A-49F9-89EF-CF77B9FF9A87}">
      <dgm:prSet/>
      <dgm:spPr/>
      <dgm:t>
        <a:bodyPr/>
        <a:lstStyle/>
        <a:p>
          <a:r>
            <a:rPr lang="en-US"/>
            <a:t>Length</a:t>
          </a:r>
        </a:p>
      </dgm:t>
    </dgm:pt>
    <dgm:pt modelId="{7D47A4B0-1887-4D1E-9FA4-6E4BE70D78CF}" type="parTrans" cxnId="{CC1DF007-0078-4FC6-A499-228A3A15E54F}">
      <dgm:prSet/>
      <dgm:spPr/>
      <dgm:t>
        <a:bodyPr/>
        <a:lstStyle/>
        <a:p>
          <a:endParaRPr lang="en-US"/>
        </a:p>
      </dgm:t>
    </dgm:pt>
    <dgm:pt modelId="{83F11649-CEB2-4074-A2DE-6792A2F8E63B}" type="sibTrans" cxnId="{CC1DF007-0078-4FC6-A499-228A3A15E54F}">
      <dgm:prSet/>
      <dgm:spPr/>
      <dgm:t>
        <a:bodyPr/>
        <a:lstStyle/>
        <a:p>
          <a:endParaRPr lang="en-US"/>
        </a:p>
      </dgm:t>
    </dgm:pt>
    <dgm:pt modelId="{A61E1F53-4E45-4794-B8BE-E098D0341F8D}">
      <dgm:prSet/>
      <dgm:spPr/>
      <dgm:t>
        <a:bodyPr/>
        <a:lstStyle/>
        <a:p>
          <a:r>
            <a:rPr lang="en-US"/>
            <a:t>Width</a:t>
          </a:r>
        </a:p>
      </dgm:t>
    </dgm:pt>
    <dgm:pt modelId="{2908F989-862D-4381-93B3-E806FD5F73D1}" type="parTrans" cxnId="{062F7E3D-E405-45F0-BFE6-A898080D45A6}">
      <dgm:prSet/>
      <dgm:spPr/>
      <dgm:t>
        <a:bodyPr/>
        <a:lstStyle/>
        <a:p>
          <a:endParaRPr lang="en-US"/>
        </a:p>
      </dgm:t>
    </dgm:pt>
    <dgm:pt modelId="{F981514E-92BE-45B1-8B31-B8929581D454}" type="sibTrans" cxnId="{062F7E3D-E405-45F0-BFE6-A898080D45A6}">
      <dgm:prSet/>
      <dgm:spPr/>
      <dgm:t>
        <a:bodyPr/>
        <a:lstStyle/>
        <a:p>
          <a:endParaRPr lang="en-US"/>
        </a:p>
      </dgm:t>
    </dgm:pt>
    <dgm:pt modelId="{01039438-1FDD-4AC6-B398-490E76A4B848}">
      <dgm:prSet/>
      <dgm:spPr/>
      <dgm:t>
        <a:bodyPr/>
        <a:lstStyle/>
        <a:p>
          <a:r>
            <a:rPr lang="en-US" dirty="0"/>
            <a:t>Currency (e.g., pound, euro)</a:t>
          </a:r>
        </a:p>
      </dgm:t>
    </dgm:pt>
    <dgm:pt modelId="{CC873BC7-D303-43AF-B31A-28B4FC20816C}" type="parTrans" cxnId="{B302E9BF-9B48-4360-9C97-1D86010F9F31}">
      <dgm:prSet/>
      <dgm:spPr/>
      <dgm:t>
        <a:bodyPr/>
        <a:lstStyle/>
        <a:p>
          <a:endParaRPr lang="en-US"/>
        </a:p>
      </dgm:t>
    </dgm:pt>
    <dgm:pt modelId="{6E2D6BE2-61C0-4890-95C5-245A17FF73FE}" type="sibTrans" cxnId="{B302E9BF-9B48-4360-9C97-1D86010F9F31}">
      <dgm:prSet/>
      <dgm:spPr/>
      <dgm:t>
        <a:bodyPr/>
        <a:lstStyle/>
        <a:p>
          <a:endParaRPr lang="en-US"/>
        </a:p>
      </dgm:t>
    </dgm:pt>
    <dgm:pt modelId="{5D17AF5A-992A-46B1-A26F-A98FB93384DC}">
      <dgm:prSet/>
      <dgm:spPr/>
      <dgm:t>
        <a:bodyPr/>
        <a:lstStyle/>
        <a:p>
          <a:r>
            <a:rPr lang="en-US"/>
            <a:t>Country where the boat is located</a:t>
          </a:r>
        </a:p>
      </dgm:t>
    </dgm:pt>
    <dgm:pt modelId="{9B6F5D01-FBED-4096-9BBE-AE53737D0140}" type="parTrans" cxnId="{6428B650-D72D-4B38-92BF-989B425BFDEB}">
      <dgm:prSet/>
      <dgm:spPr/>
      <dgm:t>
        <a:bodyPr/>
        <a:lstStyle/>
        <a:p>
          <a:endParaRPr lang="en-US"/>
        </a:p>
      </dgm:t>
    </dgm:pt>
    <dgm:pt modelId="{0ABF50B4-376D-480F-BB0D-22B582379901}" type="sibTrans" cxnId="{6428B650-D72D-4B38-92BF-989B425BFDEB}">
      <dgm:prSet/>
      <dgm:spPr/>
      <dgm:t>
        <a:bodyPr/>
        <a:lstStyle/>
        <a:p>
          <a:endParaRPr lang="en-US"/>
        </a:p>
      </dgm:t>
    </dgm:pt>
    <dgm:pt modelId="{3A1E683C-5BCB-483F-BEEC-D288164F2C05}">
      <dgm:prSet/>
      <dgm:spPr/>
      <dgm:t>
        <a:bodyPr/>
        <a:lstStyle/>
        <a:p>
          <a:r>
            <a:rPr lang="en-US" dirty="0"/>
            <a:t>Boat model (e.g., Yacht, sport boat)</a:t>
          </a:r>
        </a:p>
      </dgm:t>
    </dgm:pt>
    <dgm:pt modelId="{1C757947-3215-449F-A740-1B6A9E7EB59A}" type="parTrans" cxnId="{C9782D92-D21A-4B5C-BCAD-375A3D4A2B35}">
      <dgm:prSet/>
      <dgm:spPr/>
      <dgm:t>
        <a:bodyPr/>
        <a:lstStyle/>
        <a:p>
          <a:endParaRPr lang="en-US"/>
        </a:p>
      </dgm:t>
    </dgm:pt>
    <dgm:pt modelId="{89B7587A-0256-475B-A0BA-D0ACB5615C43}" type="sibTrans" cxnId="{C9782D92-D21A-4B5C-BCAD-375A3D4A2B35}">
      <dgm:prSet/>
      <dgm:spPr/>
      <dgm:t>
        <a:bodyPr/>
        <a:lstStyle/>
        <a:p>
          <a:endParaRPr lang="en-US"/>
        </a:p>
      </dgm:t>
    </dgm:pt>
    <dgm:pt modelId="{C1BC8C86-D661-42AF-A254-9215A5144229}">
      <dgm:prSet/>
      <dgm:spPr/>
      <dgm:t>
        <a:bodyPr/>
        <a:lstStyle/>
        <a:p>
          <a:r>
            <a:rPr lang="en-US"/>
            <a:t>Sale type (e.g., used, new)</a:t>
          </a:r>
        </a:p>
      </dgm:t>
    </dgm:pt>
    <dgm:pt modelId="{79EE5797-C412-493B-B3B2-BEF751FB9633}" type="parTrans" cxnId="{AC7B5E65-AACB-46AB-A357-94154107306D}">
      <dgm:prSet/>
      <dgm:spPr/>
      <dgm:t>
        <a:bodyPr/>
        <a:lstStyle/>
        <a:p>
          <a:endParaRPr lang="en-US"/>
        </a:p>
      </dgm:t>
    </dgm:pt>
    <dgm:pt modelId="{5D342C84-8E28-4105-A153-11EEE225BA50}" type="sibTrans" cxnId="{AC7B5E65-AACB-46AB-A357-94154107306D}">
      <dgm:prSet/>
      <dgm:spPr/>
      <dgm:t>
        <a:bodyPr/>
        <a:lstStyle/>
        <a:p>
          <a:endParaRPr lang="en-US"/>
        </a:p>
      </dgm:t>
    </dgm:pt>
    <dgm:pt modelId="{91191F58-0006-4CF5-A25F-485DEEFFD0D4}">
      <dgm:prSet/>
      <dgm:spPr/>
      <dgm:t>
        <a:bodyPr/>
        <a:lstStyle/>
        <a:p>
          <a:r>
            <a:rPr lang="en-US"/>
            <a:t>Fuel type (e.g., diesel, unleaded)</a:t>
          </a:r>
        </a:p>
      </dgm:t>
    </dgm:pt>
    <dgm:pt modelId="{8FC8F230-E447-4B04-AFC8-55DECC22D734}" type="parTrans" cxnId="{64094D9F-098B-4763-8604-3F9DAF26B88F}">
      <dgm:prSet/>
      <dgm:spPr/>
      <dgm:t>
        <a:bodyPr/>
        <a:lstStyle/>
        <a:p>
          <a:endParaRPr lang="en-US"/>
        </a:p>
      </dgm:t>
    </dgm:pt>
    <dgm:pt modelId="{6C4E9126-524F-49D2-A78F-A4BF52C3CCD1}" type="sibTrans" cxnId="{64094D9F-098B-4763-8604-3F9DAF26B88F}">
      <dgm:prSet/>
      <dgm:spPr/>
      <dgm:t>
        <a:bodyPr/>
        <a:lstStyle/>
        <a:p>
          <a:endParaRPr lang="en-US"/>
        </a:p>
      </dgm:t>
    </dgm:pt>
    <dgm:pt modelId="{75AF381B-6133-4F8E-B481-3DA365AAE806}">
      <dgm:prSet/>
      <dgm:spPr/>
      <dgm:t>
        <a:bodyPr/>
        <a:lstStyle/>
        <a:p>
          <a:r>
            <a:rPr lang="en-US"/>
            <a:t>Boat material (e.g., Fiberglass, PVC)</a:t>
          </a:r>
        </a:p>
      </dgm:t>
    </dgm:pt>
    <dgm:pt modelId="{717B7266-6D48-4DBB-A643-AE814E094AE8}" type="parTrans" cxnId="{B311CC7B-2F70-47FC-A48B-64E03CFDCF1C}">
      <dgm:prSet/>
      <dgm:spPr/>
      <dgm:t>
        <a:bodyPr/>
        <a:lstStyle/>
        <a:p>
          <a:endParaRPr lang="en-US"/>
        </a:p>
      </dgm:t>
    </dgm:pt>
    <dgm:pt modelId="{FCDA2B8E-588E-40FF-81F2-0D0B45485C66}" type="sibTrans" cxnId="{B311CC7B-2F70-47FC-A48B-64E03CFDCF1C}">
      <dgm:prSet/>
      <dgm:spPr/>
      <dgm:t>
        <a:bodyPr/>
        <a:lstStyle/>
        <a:p>
          <a:endParaRPr lang="en-US"/>
        </a:p>
      </dgm:t>
    </dgm:pt>
    <dgm:pt modelId="{2411B255-EBCE-4572-B16D-EADDF557FAC4}" type="pres">
      <dgm:prSet presAssocID="{7695D0B0-4838-40B1-A82D-E2989B1AF576}" presName="diagram" presStyleCnt="0">
        <dgm:presLayoutVars>
          <dgm:dir/>
          <dgm:resizeHandles val="exact"/>
        </dgm:presLayoutVars>
      </dgm:prSet>
      <dgm:spPr/>
    </dgm:pt>
    <dgm:pt modelId="{723EE540-6755-4871-A554-18C4F2E3AB4D}" type="pres">
      <dgm:prSet presAssocID="{63EB9103-8FC8-40A9-A4A1-77E01205AA03}" presName="node" presStyleLbl="node1" presStyleIdx="0" presStyleCnt="10">
        <dgm:presLayoutVars>
          <dgm:bulletEnabled val="1"/>
        </dgm:presLayoutVars>
      </dgm:prSet>
      <dgm:spPr/>
    </dgm:pt>
    <dgm:pt modelId="{40D3DBAE-4A1F-464D-BA55-AE882279CB34}" type="pres">
      <dgm:prSet presAssocID="{94AB1F60-ED18-4233-94A8-61E829F554A0}" presName="sibTrans" presStyleCnt="0"/>
      <dgm:spPr/>
    </dgm:pt>
    <dgm:pt modelId="{DBE4E0BD-8842-4A22-8841-306624C0373F}" type="pres">
      <dgm:prSet presAssocID="{081E29F2-EDB9-4824-A339-DFEE968B76B3}" presName="node" presStyleLbl="node1" presStyleIdx="1" presStyleCnt="10">
        <dgm:presLayoutVars>
          <dgm:bulletEnabled val="1"/>
        </dgm:presLayoutVars>
      </dgm:prSet>
      <dgm:spPr/>
    </dgm:pt>
    <dgm:pt modelId="{4F3CFD8B-E0DE-40E9-AF36-AE0D9515BDE1}" type="pres">
      <dgm:prSet presAssocID="{B8385F74-CD3D-4556-9C86-A361C7096E1E}" presName="sibTrans" presStyleCnt="0"/>
      <dgm:spPr/>
    </dgm:pt>
    <dgm:pt modelId="{B025EA38-8681-460D-BB76-2534F0638B56}" type="pres">
      <dgm:prSet presAssocID="{8E0924B9-758A-49F9-89EF-CF77B9FF9A87}" presName="node" presStyleLbl="node1" presStyleIdx="2" presStyleCnt="10">
        <dgm:presLayoutVars>
          <dgm:bulletEnabled val="1"/>
        </dgm:presLayoutVars>
      </dgm:prSet>
      <dgm:spPr/>
    </dgm:pt>
    <dgm:pt modelId="{CD3A79D5-C34F-46AD-9E5E-1E92BB187A12}" type="pres">
      <dgm:prSet presAssocID="{83F11649-CEB2-4074-A2DE-6792A2F8E63B}" presName="sibTrans" presStyleCnt="0"/>
      <dgm:spPr/>
    </dgm:pt>
    <dgm:pt modelId="{A61BAD6A-5C72-44B6-9CE3-810AD036DEA4}" type="pres">
      <dgm:prSet presAssocID="{A61E1F53-4E45-4794-B8BE-E098D0341F8D}" presName="node" presStyleLbl="node1" presStyleIdx="3" presStyleCnt="10">
        <dgm:presLayoutVars>
          <dgm:bulletEnabled val="1"/>
        </dgm:presLayoutVars>
      </dgm:prSet>
      <dgm:spPr/>
    </dgm:pt>
    <dgm:pt modelId="{22027B9B-181F-470F-9F1C-71C9D5EDB58D}" type="pres">
      <dgm:prSet presAssocID="{F981514E-92BE-45B1-8B31-B8929581D454}" presName="sibTrans" presStyleCnt="0"/>
      <dgm:spPr/>
    </dgm:pt>
    <dgm:pt modelId="{980A6514-B22C-4D94-98B7-1B4746048077}" type="pres">
      <dgm:prSet presAssocID="{01039438-1FDD-4AC6-B398-490E76A4B848}" presName="node" presStyleLbl="node1" presStyleIdx="4" presStyleCnt="10">
        <dgm:presLayoutVars>
          <dgm:bulletEnabled val="1"/>
        </dgm:presLayoutVars>
      </dgm:prSet>
      <dgm:spPr/>
    </dgm:pt>
    <dgm:pt modelId="{320B5C93-F3D5-40EF-9D01-E4CC8DF301EF}" type="pres">
      <dgm:prSet presAssocID="{6E2D6BE2-61C0-4890-95C5-245A17FF73FE}" presName="sibTrans" presStyleCnt="0"/>
      <dgm:spPr/>
    </dgm:pt>
    <dgm:pt modelId="{28A84148-78C4-4584-A932-FA79C379194E}" type="pres">
      <dgm:prSet presAssocID="{5D17AF5A-992A-46B1-A26F-A98FB93384DC}" presName="node" presStyleLbl="node1" presStyleIdx="5" presStyleCnt="10">
        <dgm:presLayoutVars>
          <dgm:bulletEnabled val="1"/>
        </dgm:presLayoutVars>
      </dgm:prSet>
      <dgm:spPr/>
    </dgm:pt>
    <dgm:pt modelId="{4013C969-6325-4D09-8613-221C265E0CB4}" type="pres">
      <dgm:prSet presAssocID="{0ABF50B4-376D-480F-BB0D-22B582379901}" presName="sibTrans" presStyleCnt="0"/>
      <dgm:spPr/>
    </dgm:pt>
    <dgm:pt modelId="{04A7CCAE-2B3C-44E8-95C2-8DB8E3F044A5}" type="pres">
      <dgm:prSet presAssocID="{3A1E683C-5BCB-483F-BEEC-D288164F2C05}" presName="node" presStyleLbl="node1" presStyleIdx="6" presStyleCnt="10">
        <dgm:presLayoutVars>
          <dgm:bulletEnabled val="1"/>
        </dgm:presLayoutVars>
      </dgm:prSet>
      <dgm:spPr/>
    </dgm:pt>
    <dgm:pt modelId="{951385D7-4891-4230-8340-4A4B33AEF64E}" type="pres">
      <dgm:prSet presAssocID="{89B7587A-0256-475B-A0BA-D0ACB5615C43}" presName="sibTrans" presStyleCnt="0"/>
      <dgm:spPr/>
    </dgm:pt>
    <dgm:pt modelId="{CD0676BE-EFFD-440A-9E6F-163A2E37B841}" type="pres">
      <dgm:prSet presAssocID="{C1BC8C86-D661-42AF-A254-9215A5144229}" presName="node" presStyleLbl="node1" presStyleIdx="7" presStyleCnt="10">
        <dgm:presLayoutVars>
          <dgm:bulletEnabled val="1"/>
        </dgm:presLayoutVars>
      </dgm:prSet>
      <dgm:spPr/>
    </dgm:pt>
    <dgm:pt modelId="{37383B87-F645-449D-B02E-B5B9FCB288F8}" type="pres">
      <dgm:prSet presAssocID="{5D342C84-8E28-4105-A153-11EEE225BA50}" presName="sibTrans" presStyleCnt="0"/>
      <dgm:spPr/>
    </dgm:pt>
    <dgm:pt modelId="{D6F14C22-C758-4BFB-A8B3-9D29ED0509A8}" type="pres">
      <dgm:prSet presAssocID="{91191F58-0006-4CF5-A25F-485DEEFFD0D4}" presName="node" presStyleLbl="node1" presStyleIdx="8" presStyleCnt="10">
        <dgm:presLayoutVars>
          <dgm:bulletEnabled val="1"/>
        </dgm:presLayoutVars>
      </dgm:prSet>
      <dgm:spPr/>
    </dgm:pt>
    <dgm:pt modelId="{0871018C-6DDC-47D4-9E6B-965555373FF2}" type="pres">
      <dgm:prSet presAssocID="{6C4E9126-524F-49D2-A78F-A4BF52C3CCD1}" presName="sibTrans" presStyleCnt="0"/>
      <dgm:spPr/>
    </dgm:pt>
    <dgm:pt modelId="{DABF6F65-6F0E-4F9B-A17F-08B3626A012A}" type="pres">
      <dgm:prSet presAssocID="{75AF381B-6133-4F8E-B481-3DA365AAE806}" presName="node" presStyleLbl="node1" presStyleIdx="9" presStyleCnt="10">
        <dgm:presLayoutVars>
          <dgm:bulletEnabled val="1"/>
        </dgm:presLayoutVars>
      </dgm:prSet>
      <dgm:spPr/>
    </dgm:pt>
  </dgm:ptLst>
  <dgm:cxnLst>
    <dgm:cxn modelId="{CCE05401-B7AF-4DAD-BC1E-10F271B6F36F}" srcId="{7695D0B0-4838-40B1-A82D-E2989B1AF576}" destId="{081E29F2-EDB9-4824-A339-DFEE968B76B3}" srcOrd="1" destOrd="0" parTransId="{4040D8C3-E5F4-40CC-A82C-247DFDBF8088}" sibTransId="{B8385F74-CD3D-4556-9C86-A361C7096E1E}"/>
    <dgm:cxn modelId="{CC1DF007-0078-4FC6-A499-228A3A15E54F}" srcId="{7695D0B0-4838-40B1-A82D-E2989B1AF576}" destId="{8E0924B9-758A-49F9-89EF-CF77B9FF9A87}" srcOrd="2" destOrd="0" parTransId="{7D47A4B0-1887-4D1E-9FA4-6E4BE70D78CF}" sibTransId="{83F11649-CEB2-4074-A2DE-6792A2F8E63B}"/>
    <dgm:cxn modelId="{0C46070D-DA6A-42EB-A5ED-06D3841B2608}" type="presOf" srcId="{3A1E683C-5BCB-483F-BEEC-D288164F2C05}" destId="{04A7CCAE-2B3C-44E8-95C2-8DB8E3F044A5}" srcOrd="0" destOrd="0" presId="urn:microsoft.com/office/officeart/2005/8/layout/default"/>
    <dgm:cxn modelId="{A779151D-A8DA-472A-8D32-8708F53EB5E7}" type="presOf" srcId="{8E0924B9-758A-49F9-89EF-CF77B9FF9A87}" destId="{B025EA38-8681-460D-BB76-2534F0638B56}" srcOrd="0" destOrd="0" presId="urn:microsoft.com/office/officeart/2005/8/layout/default"/>
    <dgm:cxn modelId="{7E87E424-E265-4CB6-AD70-9AF4C4DD8940}" srcId="{7695D0B0-4838-40B1-A82D-E2989B1AF576}" destId="{63EB9103-8FC8-40A9-A4A1-77E01205AA03}" srcOrd="0" destOrd="0" parTransId="{6F8CB7BB-025F-4CCB-9284-87D4BBB92B4B}" sibTransId="{94AB1F60-ED18-4233-94A8-61E829F554A0}"/>
    <dgm:cxn modelId="{062F7E3D-E405-45F0-BFE6-A898080D45A6}" srcId="{7695D0B0-4838-40B1-A82D-E2989B1AF576}" destId="{A61E1F53-4E45-4794-B8BE-E098D0341F8D}" srcOrd="3" destOrd="0" parTransId="{2908F989-862D-4381-93B3-E806FD5F73D1}" sibTransId="{F981514E-92BE-45B1-8B31-B8929581D454}"/>
    <dgm:cxn modelId="{64D49D5E-7D9E-457A-A298-DB2FF4608D9F}" type="presOf" srcId="{7695D0B0-4838-40B1-A82D-E2989B1AF576}" destId="{2411B255-EBCE-4572-B16D-EADDF557FAC4}" srcOrd="0" destOrd="0" presId="urn:microsoft.com/office/officeart/2005/8/layout/default"/>
    <dgm:cxn modelId="{AC7B5E65-AACB-46AB-A357-94154107306D}" srcId="{7695D0B0-4838-40B1-A82D-E2989B1AF576}" destId="{C1BC8C86-D661-42AF-A254-9215A5144229}" srcOrd="7" destOrd="0" parTransId="{79EE5797-C412-493B-B3B2-BEF751FB9633}" sibTransId="{5D342C84-8E28-4105-A153-11EEE225BA50}"/>
    <dgm:cxn modelId="{A9B67068-0785-4645-915D-50371B50D618}" type="presOf" srcId="{01039438-1FDD-4AC6-B398-490E76A4B848}" destId="{980A6514-B22C-4D94-98B7-1B4746048077}" srcOrd="0" destOrd="0" presId="urn:microsoft.com/office/officeart/2005/8/layout/default"/>
    <dgm:cxn modelId="{6428B650-D72D-4B38-92BF-989B425BFDEB}" srcId="{7695D0B0-4838-40B1-A82D-E2989B1AF576}" destId="{5D17AF5A-992A-46B1-A26F-A98FB93384DC}" srcOrd="5" destOrd="0" parTransId="{9B6F5D01-FBED-4096-9BBE-AE53737D0140}" sibTransId="{0ABF50B4-376D-480F-BB0D-22B582379901}"/>
    <dgm:cxn modelId="{B311CC7B-2F70-47FC-A48B-64E03CFDCF1C}" srcId="{7695D0B0-4838-40B1-A82D-E2989B1AF576}" destId="{75AF381B-6133-4F8E-B481-3DA365AAE806}" srcOrd="9" destOrd="0" parTransId="{717B7266-6D48-4DBB-A643-AE814E094AE8}" sibTransId="{FCDA2B8E-588E-40FF-81F2-0D0B45485C66}"/>
    <dgm:cxn modelId="{51CED57E-509A-4E99-B0B3-DA476A1DA5D9}" type="presOf" srcId="{C1BC8C86-D661-42AF-A254-9215A5144229}" destId="{CD0676BE-EFFD-440A-9E6F-163A2E37B841}" srcOrd="0" destOrd="0" presId="urn:microsoft.com/office/officeart/2005/8/layout/default"/>
    <dgm:cxn modelId="{9379A185-1DD6-449D-B000-C30B6EB12B9D}" type="presOf" srcId="{75AF381B-6133-4F8E-B481-3DA365AAE806}" destId="{DABF6F65-6F0E-4F9B-A17F-08B3626A012A}" srcOrd="0" destOrd="0" presId="urn:microsoft.com/office/officeart/2005/8/layout/default"/>
    <dgm:cxn modelId="{C9782D92-D21A-4B5C-BCAD-375A3D4A2B35}" srcId="{7695D0B0-4838-40B1-A82D-E2989B1AF576}" destId="{3A1E683C-5BCB-483F-BEEC-D288164F2C05}" srcOrd="6" destOrd="0" parTransId="{1C757947-3215-449F-A740-1B6A9E7EB59A}" sibTransId="{89B7587A-0256-475B-A0BA-D0ACB5615C43}"/>
    <dgm:cxn modelId="{072BE894-1B28-42E2-AB4A-3C27B01DD2EB}" type="presOf" srcId="{081E29F2-EDB9-4824-A339-DFEE968B76B3}" destId="{DBE4E0BD-8842-4A22-8841-306624C0373F}" srcOrd="0" destOrd="0" presId="urn:microsoft.com/office/officeart/2005/8/layout/default"/>
    <dgm:cxn modelId="{64094D9F-098B-4763-8604-3F9DAF26B88F}" srcId="{7695D0B0-4838-40B1-A82D-E2989B1AF576}" destId="{91191F58-0006-4CF5-A25F-485DEEFFD0D4}" srcOrd="8" destOrd="0" parTransId="{8FC8F230-E447-4B04-AFC8-55DECC22D734}" sibTransId="{6C4E9126-524F-49D2-A78F-A4BF52C3CCD1}"/>
    <dgm:cxn modelId="{BDF1D0A7-A135-419D-B39C-B200D5402C8F}" type="presOf" srcId="{5D17AF5A-992A-46B1-A26F-A98FB93384DC}" destId="{28A84148-78C4-4584-A932-FA79C379194E}" srcOrd="0" destOrd="0" presId="urn:microsoft.com/office/officeart/2005/8/layout/default"/>
    <dgm:cxn modelId="{EAEF07BB-D791-4520-B6CF-93E2918BE83C}" type="presOf" srcId="{A61E1F53-4E45-4794-B8BE-E098D0341F8D}" destId="{A61BAD6A-5C72-44B6-9CE3-810AD036DEA4}" srcOrd="0" destOrd="0" presId="urn:microsoft.com/office/officeart/2005/8/layout/default"/>
    <dgm:cxn modelId="{B302E9BF-9B48-4360-9C97-1D86010F9F31}" srcId="{7695D0B0-4838-40B1-A82D-E2989B1AF576}" destId="{01039438-1FDD-4AC6-B398-490E76A4B848}" srcOrd="4" destOrd="0" parTransId="{CC873BC7-D303-43AF-B31A-28B4FC20816C}" sibTransId="{6E2D6BE2-61C0-4890-95C5-245A17FF73FE}"/>
    <dgm:cxn modelId="{F3AB5EC7-402F-4214-B9B0-A436F6AE4D19}" type="presOf" srcId="{91191F58-0006-4CF5-A25F-485DEEFFD0D4}" destId="{D6F14C22-C758-4BFB-A8B3-9D29ED0509A8}" srcOrd="0" destOrd="0" presId="urn:microsoft.com/office/officeart/2005/8/layout/default"/>
    <dgm:cxn modelId="{EA3CD0D8-E549-4BFC-BB6B-6D27D542EDC9}" type="presOf" srcId="{63EB9103-8FC8-40A9-A4A1-77E01205AA03}" destId="{723EE540-6755-4871-A554-18C4F2E3AB4D}" srcOrd="0" destOrd="0" presId="urn:microsoft.com/office/officeart/2005/8/layout/default"/>
    <dgm:cxn modelId="{17B87938-6F2C-4BBC-8AEC-D040E62116A5}" type="presParOf" srcId="{2411B255-EBCE-4572-B16D-EADDF557FAC4}" destId="{723EE540-6755-4871-A554-18C4F2E3AB4D}" srcOrd="0" destOrd="0" presId="urn:microsoft.com/office/officeart/2005/8/layout/default"/>
    <dgm:cxn modelId="{6A93F8A6-F34C-4BC2-8FE7-6692E754FC7B}" type="presParOf" srcId="{2411B255-EBCE-4572-B16D-EADDF557FAC4}" destId="{40D3DBAE-4A1F-464D-BA55-AE882279CB34}" srcOrd="1" destOrd="0" presId="urn:microsoft.com/office/officeart/2005/8/layout/default"/>
    <dgm:cxn modelId="{C18AC115-8978-4F14-B9AB-13A98EB2C9F8}" type="presParOf" srcId="{2411B255-EBCE-4572-B16D-EADDF557FAC4}" destId="{DBE4E0BD-8842-4A22-8841-306624C0373F}" srcOrd="2" destOrd="0" presId="urn:microsoft.com/office/officeart/2005/8/layout/default"/>
    <dgm:cxn modelId="{5E4754C7-88EA-4D15-B44E-8661860864CC}" type="presParOf" srcId="{2411B255-EBCE-4572-B16D-EADDF557FAC4}" destId="{4F3CFD8B-E0DE-40E9-AF36-AE0D9515BDE1}" srcOrd="3" destOrd="0" presId="urn:microsoft.com/office/officeart/2005/8/layout/default"/>
    <dgm:cxn modelId="{83C5D82E-0D6D-46EF-AD58-9119C64F6EEB}" type="presParOf" srcId="{2411B255-EBCE-4572-B16D-EADDF557FAC4}" destId="{B025EA38-8681-460D-BB76-2534F0638B56}" srcOrd="4" destOrd="0" presId="urn:microsoft.com/office/officeart/2005/8/layout/default"/>
    <dgm:cxn modelId="{35A410E0-F904-4FC1-9A73-25C9740D1E13}" type="presParOf" srcId="{2411B255-EBCE-4572-B16D-EADDF557FAC4}" destId="{CD3A79D5-C34F-46AD-9E5E-1E92BB187A12}" srcOrd="5" destOrd="0" presId="urn:microsoft.com/office/officeart/2005/8/layout/default"/>
    <dgm:cxn modelId="{CBFE91A2-5056-41D1-A525-858B3342ADC0}" type="presParOf" srcId="{2411B255-EBCE-4572-B16D-EADDF557FAC4}" destId="{A61BAD6A-5C72-44B6-9CE3-810AD036DEA4}" srcOrd="6" destOrd="0" presId="urn:microsoft.com/office/officeart/2005/8/layout/default"/>
    <dgm:cxn modelId="{D7E4E852-5D27-45DF-B95F-7AC094CAE704}" type="presParOf" srcId="{2411B255-EBCE-4572-B16D-EADDF557FAC4}" destId="{22027B9B-181F-470F-9F1C-71C9D5EDB58D}" srcOrd="7" destOrd="0" presId="urn:microsoft.com/office/officeart/2005/8/layout/default"/>
    <dgm:cxn modelId="{17579407-6633-404E-A061-25C82933D609}" type="presParOf" srcId="{2411B255-EBCE-4572-B16D-EADDF557FAC4}" destId="{980A6514-B22C-4D94-98B7-1B4746048077}" srcOrd="8" destOrd="0" presId="urn:microsoft.com/office/officeart/2005/8/layout/default"/>
    <dgm:cxn modelId="{E4949ABE-6F30-49D9-B0FF-230277F6C227}" type="presParOf" srcId="{2411B255-EBCE-4572-B16D-EADDF557FAC4}" destId="{320B5C93-F3D5-40EF-9D01-E4CC8DF301EF}" srcOrd="9" destOrd="0" presId="urn:microsoft.com/office/officeart/2005/8/layout/default"/>
    <dgm:cxn modelId="{2BE27C10-C019-4F5C-8FAC-C900FD27D8F2}" type="presParOf" srcId="{2411B255-EBCE-4572-B16D-EADDF557FAC4}" destId="{28A84148-78C4-4584-A932-FA79C379194E}" srcOrd="10" destOrd="0" presId="urn:microsoft.com/office/officeart/2005/8/layout/default"/>
    <dgm:cxn modelId="{7D0EAF67-BE45-4842-8B04-64BADDAD1A9D}" type="presParOf" srcId="{2411B255-EBCE-4572-B16D-EADDF557FAC4}" destId="{4013C969-6325-4D09-8613-221C265E0CB4}" srcOrd="11" destOrd="0" presId="urn:microsoft.com/office/officeart/2005/8/layout/default"/>
    <dgm:cxn modelId="{8568A233-F970-469E-AB8B-FF35B6F4E41C}" type="presParOf" srcId="{2411B255-EBCE-4572-B16D-EADDF557FAC4}" destId="{04A7CCAE-2B3C-44E8-95C2-8DB8E3F044A5}" srcOrd="12" destOrd="0" presId="urn:microsoft.com/office/officeart/2005/8/layout/default"/>
    <dgm:cxn modelId="{C0E064D5-61DA-4D69-8FEB-717433E7C20B}" type="presParOf" srcId="{2411B255-EBCE-4572-B16D-EADDF557FAC4}" destId="{951385D7-4891-4230-8340-4A4B33AEF64E}" srcOrd="13" destOrd="0" presId="urn:microsoft.com/office/officeart/2005/8/layout/default"/>
    <dgm:cxn modelId="{682C48B6-8082-4325-9EE8-E2E450E3A812}" type="presParOf" srcId="{2411B255-EBCE-4572-B16D-EADDF557FAC4}" destId="{CD0676BE-EFFD-440A-9E6F-163A2E37B841}" srcOrd="14" destOrd="0" presId="urn:microsoft.com/office/officeart/2005/8/layout/default"/>
    <dgm:cxn modelId="{B4068151-1FAB-4E5A-880F-6138339947D1}" type="presParOf" srcId="{2411B255-EBCE-4572-B16D-EADDF557FAC4}" destId="{37383B87-F645-449D-B02E-B5B9FCB288F8}" srcOrd="15" destOrd="0" presId="urn:microsoft.com/office/officeart/2005/8/layout/default"/>
    <dgm:cxn modelId="{E5F68ACF-14F5-4874-A445-9C53D88F3750}" type="presParOf" srcId="{2411B255-EBCE-4572-B16D-EADDF557FAC4}" destId="{D6F14C22-C758-4BFB-A8B3-9D29ED0509A8}" srcOrd="16" destOrd="0" presId="urn:microsoft.com/office/officeart/2005/8/layout/default"/>
    <dgm:cxn modelId="{5957CF13-AC00-4E58-8549-CE97C4BF72F2}" type="presParOf" srcId="{2411B255-EBCE-4572-B16D-EADDF557FAC4}" destId="{0871018C-6DDC-47D4-9E6B-965555373FF2}" srcOrd="17" destOrd="0" presId="urn:microsoft.com/office/officeart/2005/8/layout/default"/>
    <dgm:cxn modelId="{56B6263E-0BC3-4B04-B072-5B123360100A}" type="presParOf" srcId="{2411B255-EBCE-4572-B16D-EADDF557FAC4}" destId="{DABF6F65-6F0E-4F9B-A17F-08B3626A012A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99F8B6-3CE2-4608-9496-D2317CB2DBFA}">
      <dsp:nvSpPr>
        <dsp:cNvPr id="0" name=""/>
        <dsp:cNvSpPr/>
      </dsp:nvSpPr>
      <dsp:spPr>
        <a:xfrm>
          <a:off x="0" y="61824"/>
          <a:ext cx="6263640" cy="173415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Users list their boat, providing a range of information</a:t>
          </a:r>
        </a:p>
      </dsp:txBody>
      <dsp:txXfrm>
        <a:off x="84655" y="146479"/>
        <a:ext cx="6094330" cy="1564849"/>
      </dsp:txXfrm>
    </dsp:sp>
    <dsp:sp modelId="{ACC0392B-AA6B-4106-9308-7D2BF75AECCD}">
      <dsp:nvSpPr>
        <dsp:cNvPr id="0" name=""/>
        <dsp:cNvSpPr/>
      </dsp:nvSpPr>
      <dsp:spPr>
        <a:xfrm>
          <a:off x="0" y="1885264"/>
          <a:ext cx="6263640" cy="1734159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Boats that get lots of views drive traffic</a:t>
          </a:r>
        </a:p>
      </dsp:txBody>
      <dsp:txXfrm>
        <a:off x="84655" y="1969919"/>
        <a:ext cx="6094330" cy="1564849"/>
      </dsp:txXfrm>
    </dsp:sp>
    <dsp:sp modelId="{5EC607ED-7FC1-4831-AE6B-EDED52BACFC9}">
      <dsp:nvSpPr>
        <dsp:cNvPr id="0" name=""/>
        <dsp:cNvSpPr/>
      </dsp:nvSpPr>
      <dsp:spPr>
        <a:xfrm>
          <a:off x="0" y="3708703"/>
          <a:ext cx="6263640" cy="173415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Boats with few views create website noise that weakens the user experience</a:t>
          </a:r>
        </a:p>
      </dsp:txBody>
      <dsp:txXfrm>
        <a:off x="84655" y="3793358"/>
        <a:ext cx="6094330" cy="15648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3EE540-6755-4871-A554-18C4F2E3AB4D}">
      <dsp:nvSpPr>
        <dsp:cNvPr id="0" name=""/>
        <dsp:cNvSpPr/>
      </dsp:nvSpPr>
      <dsp:spPr>
        <a:xfrm>
          <a:off x="668942" y="506"/>
          <a:ext cx="1662041" cy="99722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Price (in euros)</a:t>
          </a:r>
        </a:p>
      </dsp:txBody>
      <dsp:txXfrm>
        <a:off x="668942" y="506"/>
        <a:ext cx="1662041" cy="997224"/>
      </dsp:txXfrm>
    </dsp:sp>
    <dsp:sp modelId="{DBE4E0BD-8842-4A22-8841-306624C0373F}">
      <dsp:nvSpPr>
        <dsp:cNvPr id="0" name=""/>
        <dsp:cNvSpPr/>
      </dsp:nvSpPr>
      <dsp:spPr>
        <a:xfrm>
          <a:off x="2497188" y="506"/>
          <a:ext cx="1662041" cy="99722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Year built</a:t>
          </a:r>
        </a:p>
      </dsp:txBody>
      <dsp:txXfrm>
        <a:off x="2497188" y="506"/>
        <a:ext cx="1662041" cy="997224"/>
      </dsp:txXfrm>
    </dsp:sp>
    <dsp:sp modelId="{B025EA38-8681-460D-BB76-2534F0638B56}">
      <dsp:nvSpPr>
        <dsp:cNvPr id="0" name=""/>
        <dsp:cNvSpPr/>
      </dsp:nvSpPr>
      <dsp:spPr>
        <a:xfrm>
          <a:off x="668942" y="1163935"/>
          <a:ext cx="1662041" cy="99722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Length</a:t>
          </a:r>
        </a:p>
      </dsp:txBody>
      <dsp:txXfrm>
        <a:off x="668942" y="1163935"/>
        <a:ext cx="1662041" cy="997224"/>
      </dsp:txXfrm>
    </dsp:sp>
    <dsp:sp modelId="{A61BAD6A-5C72-44B6-9CE3-810AD036DEA4}">
      <dsp:nvSpPr>
        <dsp:cNvPr id="0" name=""/>
        <dsp:cNvSpPr/>
      </dsp:nvSpPr>
      <dsp:spPr>
        <a:xfrm>
          <a:off x="2497188" y="1163935"/>
          <a:ext cx="1662041" cy="99722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Width</a:t>
          </a:r>
        </a:p>
      </dsp:txBody>
      <dsp:txXfrm>
        <a:off x="2497188" y="1163935"/>
        <a:ext cx="1662041" cy="997224"/>
      </dsp:txXfrm>
    </dsp:sp>
    <dsp:sp modelId="{980A6514-B22C-4D94-98B7-1B4746048077}">
      <dsp:nvSpPr>
        <dsp:cNvPr id="0" name=""/>
        <dsp:cNvSpPr/>
      </dsp:nvSpPr>
      <dsp:spPr>
        <a:xfrm>
          <a:off x="668942" y="2327365"/>
          <a:ext cx="1662041" cy="99722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Currency (e.g., pound, euro)</a:t>
          </a:r>
        </a:p>
      </dsp:txBody>
      <dsp:txXfrm>
        <a:off x="668942" y="2327365"/>
        <a:ext cx="1662041" cy="997224"/>
      </dsp:txXfrm>
    </dsp:sp>
    <dsp:sp modelId="{28A84148-78C4-4584-A932-FA79C379194E}">
      <dsp:nvSpPr>
        <dsp:cNvPr id="0" name=""/>
        <dsp:cNvSpPr/>
      </dsp:nvSpPr>
      <dsp:spPr>
        <a:xfrm>
          <a:off x="2497188" y="2327365"/>
          <a:ext cx="1662041" cy="99722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Country where the boat is located</a:t>
          </a:r>
        </a:p>
      </dsp:txBody>
      <dsp:txXfrm>
        <a:off x="2497188" y="2327365"/>
        <a:ext cx="1662041" cy="997224"/>
      </dsp:txXfrm>
    </dsp:sp>
    <dsp:sp modelId="{04A7CCAE-2B3C-44E8-95C2-8DB8E3F044A5}">
      <dsp:nvSpPr>
        <dsp:cNvPr id="0" name=""/>
        <dsp:cNvSpPr/>
      </dsp:nvSpPr>
      <dsp:spPr>
        <a:xfrm>
          <a:off x="668942" y="3490794"/>
          <a:ext cx="1662041" cy="99722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Boat model (e.g., Yacht, sport boat)</a:t>
          </a:r>
        </a:p>
      </dsp:txBody>
      <dsp:txXfrm>
        <a:off x="668942" y="3490794"/>
        <a:ext cx="1662041" cy="997224"/>
      </dsp:txXfrm>
    </dsp:sp>
    <dsp:sp modelId="{CD0676BE-EFFD-440A-9E6F-163A2E37B841}">
      <dsp:nvSpPr>
        <dsp:cNvPr id="0" name=""/>
        <dsp:cNvSpPr/>
      </dsp:nvSpPr>
      <dsp:spPr>
        <a:xfrm>
          <a:off x="2497188" y="3490794"/>
          <a:ext cx="1662041" cy="99722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Sale type (e.g., used, new)</a:t>
          </a:r>
        </a:p>
      </dsp:txBody>
      <dsp:txXfrm>
        <a:off x="2497188" y="3490794"/>
        <a:ext cx="1662041" cy="997224"/>
      </dsp:txXfrm>
    </dsp:sp>
    <dsp:sp modelId="{D6F14C22-C758-4BFB-A8B3-9D29ED0509A8}">
      <dsp:nvSpPr>
        <dsp:cNvPr id="0" name=""/>
        <dsp:cNvSpPr/>
      </dsp:nvSpPr>
      <dsp:spPr>
        <a:xfrm>
          <a:off x="668942" y="4654223"/>
          <a:ext cx="1662041" cy="99722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Fuel type (e.g., diesel, unleaded)</a:t>
          </a:r>
        </a:p>
      </dsp:txBody>
      <dsp:txXfrm>
        <a:off x="668942" y="4654223"/>
        <a:ext cx="1662041" cy="997224"/>
      </dsp:txXfrm>
    </dsp:sp>
    <dsp:sp modelId="{DABF6F65-6F0E-4F9B-A17F-08B3626A012A}">
      <dsp:nvSpPr>
        <dsp:cNvPr id="0" name=""/>
        <dsp:cNvSpPr/>
      </dsp:nvSpPr>
      <dsp:spPr>
        <a:xfrm>
          <a:off x="2497188" y="4654223"/>
          <a:ext cx="1662041" cy="99722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Boat material (e.g., Fiberglass, PVC)</a:t>
          </a:r>
        </a:p>
      </dsp:txBody>
      <dsp:txXfrm>
        <a:off x="2497188" y="4654223"/>
        <a:ext cx="1662041" cy="997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58DAA-D20A-9047-65E7-BBC6F62E32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168893-306A-24E3-C729-96B6F56FA0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850C0-6658-F26B-3D52-C447A21FC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6790A-B0DD-4028-9F0D-DB54C78431D3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8113C-6D3D-13F6-1FD1-9A68BF6C9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A023C-C54C-7820-D745-210848AF4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97713-6A8F-46A3-89B0-8B4BC76BA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520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61EBE-6476-3F96-4CF2-033F25D04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BAACB7-22AE-CD14-9CB1-560E5824C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A8626-DADE-64DB-6634-46FACFF98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6790A-B0DD-4028-9F0D-DB54C78431D3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C13AA-840A-33C4-1EFD-FA8A37866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EE00A-F907-089E-C8C6-30A3E83AB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97713-6A8F-46A3-89B0-8B4BC76BA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22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7360D5-E0DC-7305-D927-27AFFCA3B0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406D6C-D90C-E353-1113-5CFDA24392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B1DEC-3168-768F-140B-C9676757C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6790A-B0DD-4028-9F0D-DB54C78431D3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4F6A2-1AC1-7F9E-6685-7D8794942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6A51C-5074-ACB7-0E3D-7EA0ABE12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97713-6A8F-46A3-89B0-8B4BC76BA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75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99FE5-6E05-98A4-EDC7-10AC3D267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A2B5A-97D6-001E-79E4-92D10520B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C946B-80D5-D638-150C-FA8F6DD24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6790A-B0DD-4028-9F0D-DB54C78431D3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C6C69-2B04-BE57-4873-384B2861D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89D05-70B8-118D-B48C-33BAD4382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97713-6A8F-46A3-89B0-8B4BC76BA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506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AD549-43C1-14C5-9EF7-EACF14DB4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548A0-E7C5-CC3D-2E43-309DFB467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28A3-B697-52AB-CB74-E66956F1C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6790A-B0DD-4028-9F0D-DB54C78431D3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9ADE3-F780-0806-1FCF-158D88C73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FD106-7F23-D92E-D687-578DFBED7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97713-6A8F-46A3-89B0-8B4BC76BA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09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DFDBF-6918-C344-1EEF-70CB2C8A0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D4F28-5440-5490-C4DE-BE85565DA4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3409C6-9B13-514A-3BBA-A870AE293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FB246D-2CB3-A50E-970C-83EF91B54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6790A-B0DD-4028-9F0D-DB54C78431D3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39D19-33D4-4C37-91E3-82BEF344F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D9D20-2DC9-9E61-53A0-AB258E808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97713-6A8F-46A3-89B0-8B4BC76BA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32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515B3-7BD1-AC9B-12FE-FD0C3587D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B2C92-28C2-54F8-69A3-C3D846FA4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F92B2F-C0A8-7EDC-529C-2877C13EE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FFAE3A-F5DC-1ADC-002C-92BB9EB3C0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CEFA04-FE83-FA23-3C94-19F9EFA965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6B2108-541B-67BB-0BC4-FB6B59D10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6790A-B0DD-4028-9F0D-DB54C78431D3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DBCF1F-DE03-BD49-2A20-155CA3C5C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B326D2-F443-769E-BC6F-FD6A5D3CE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97713-6A8F-46A3-89B0-8B4BC76BA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61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9477-DCDC-99C3-9709-4B8B4CFEC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4990C5-2A1C-3D51-1F38-BDEDB80A0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6790A-B0DD-4028-9F0D-DB54C78431D3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5F51F8-4E0B-3B5C-AB33-BC7ADC5F6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AB6F3E-8054-63DE-C5D0-AC52FCCAF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97713-6A8F-46A3-89B0-8B4BC76BA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2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FBC576-CCDA-47AD-A0D6-ED46B19A8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6790A-B0DD-4028-9F0D-DB54C78431D3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39EA30-DBF3-E51A-DCC3-DA43FA2DF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DB7CB4-8049-F6AA-1255-3413FD400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97713-6A8F-46A3-89B0-8B4BC76BA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477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0880E-52EF-A8EF-1237-237299873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31D91-3BD1-7FBA-4026-F4A770A8D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0962B3-2F4F-9DBA-4C42-1CC206965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3D5611-B74F-2893-7F4B-87CC333B4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6790A-B0DD-4028-9F0D-DB54C78431D3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BC0182-0B29-7D45-84B2-05BFDA0AF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5E855-B2E7-9745-7A5D-2CFAE1D9E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97713-6A8F-46A3-89B0-8B4BC76BA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53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4FD40-E011-81B0-3555-98EEC5E35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3CF372-40DB-0F54-52FB-B2C3989A04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A48766-9F1C-0987-748A-D93C48F41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C95E6-3425-6AE9-C4F2-F6D766F8F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6790A-B0DD-4028-9F0D-DB54C78431D3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0537E0-183D-7DA5-092A-006FAD0A2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D4AD9-5E38-8102-B1E2-D3D2A45E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97713-6A8F-46A3-89B0-8B4BC76BA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35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BC284A-1DA4-548A-1CCD-F68B21CC1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2C735-84F3-A2EF-A45C-FA7997B97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42127-B912-DF2C-4EB1-9C5DF43937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6790A-B0DD-4028-9F0D-DB54C78431D3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47735-2F94-6F8B-DC6D-A998B1D244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8DD58-6CDC-4012-9E8F-273ACBCA1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97713-6A8F-46A3-89B0-8B4BC76BA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025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1F8CA6-D440-6ABF-1487-812A81E4E9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2248" y="1481328"/>
            <a:ext cx="2926080" cy="2468880"/>
          </a:xfrm>
        </p:spPr>
        <p:txBody>
          <a:bodyPr>
            <a:normAutofit/>
          </a:bodyPr>
          <a:lstStyle/>
          <a:p>
            <a:pPr algn="l"/>
            <a:r>
              <a:rPr lang="en-US" sz="4000"/>
              <a:t>Nearly New Nautical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704CBA-A1EF-079B-7084-B12B54525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42248" y="4078224"/>
            <a:ext cx="2926080" cy="1307592"/>
          </a:xfrm>
        </p:spPr>
        <p:txBody>
          <a:bodyPr>
            <a:normAutofit/>
          </a:bodyPr>
          <a:lstStyle/>
          <a:p>
            <a:pPr algn="l"/>
            <a:r>
              <a:rPr lang="en-US" sz="1400"/>
              <a:t>Charting a course to the best boats</a:t>
            </a:r>
          </a:p>
          <a:p>
            <a:pPr algn="l"/>
            <a:endParaRPr lang="en-US" sz="1400"/>
          </a:p>
          <a:p>
            <a:pPr algn="l"/>
            <a:r>
              <a:rPr lang="en-US" sz="1400"/>
              <a:t>Report prepared by Ryan McLean, Data Scientist</a:t>
            </a:r>
          </a:p>
        </p:txBody>
      </p:sp>
      <p:sp>
        <p:nvSpPr>
          <p:cNvPr id="36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5" name="Picture 4" descr="Rope tied to sailboat at sea">
            <a:extLst>
              <a:ext uri="{FF2B5EF4-FFF2-40B4-BE49-F238E27FC236}">
                <a16:creationId xmlns:a16="http://schemas.microsoft.com/office/drawing/2014/main" id="{24C372A1-4630-BCD7-A2EE-BA02B4C6FE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29" b="-2"/>
          <a:stretch/>
        </p:blipFill>
        <p:spPr>
          <a:xfrm>
            <a:off x="921910" y="465243"/>
            <a:ext cx="7761924" cy="5343065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83194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C5BD2-6DD1-4ECF-B86A-AC7ACF007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 fontScale="90000"/>
          </a:bodyPr>
          <a:lstStyle/>
          <a:p>
            <a:r>
              <a:rPr lang="en-US" sz="5600" dirty="0">
                <a:solidFill>
                  <a:schemeClr val="bg1"/>
                </a:solidFill>
              </a:rPr>
              <a:t>Nearly New Nautical strives to create a premium  platform for boat selling and buying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264E1C2-D8AC-6F60-B24F-A5EC1B745F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8015889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7269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74B0B678-CD10-4371-96E5-2706F4579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A9270323-9616-4384-857D-E86B78272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036" name="Rectangle 1035">
              <a:extLst>
                <a:ext uri="{FF2B5EF4-FFF2-40B4-BE49-F238E27FC236}">
                  <a16:creationId xmlns:a16="http://schemas.microsoft.com/office/drawing/2014/main" id="{8A3838D5-9565-4601-BAC3-D1B5BDB80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7" name="Rectangle 1036">
              <a:extLst>
                <a:ext uri="{FF2B5EF4-FFF2-40B4-BE49-F238E27FC236}">
                  <a16:creationId xmlns:a16="http://schemas.microsoft.com/office/drawing/2014/main" id="{3349A4B8-3246-4579-922E-FE1155C7F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D972FF-E9C6-938A-5E78-4F9F67C87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7475" y="847827"/>
            <a:ext cx="5408813" cy="11695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/>
              <a:t>Right now, the boats on our site generate a wide range of views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DF65A41-7992-4DB5-B2BB-203C59D28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19522" y="2482204"/>
            <a:ext cx="4572000" cy="3794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1" name="Rectangle 1040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57331" y="2188548"/>
            <a:ext cx="5041025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B61D3A-ED98-9B2D-09EE-17E3B0C43A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7705" y="171488"/>
            <a:ext cx="4572000" cy="340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F9E083-C5D2-382B-A717-64F55ACE4AC1}"/>
              </a:ext>
            </a:extLst>
          </p:cNvPr>
          <p:cNvSpPr txBox="1"/>
          <p:nvPr/>
        </p:nvSpPr>
        <p:spPr>
          <a:xfrm>
            <a:off x="1310975" y="2563339"/>
            <a:ext cx="5408813" cy="36324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50% of our boats are viewed between 70 and 172 times, with a median value of 108</a:t>
            </a:r>
          </a:p>
        </p:txBody>
      </p:sp>
    </p:spTree>
    <p:extLst>
      <p:ext uri="{BB962C8B-B14F-4D97-AF65-F5344CB8AC3E}">
        <p14:creationId xmlns:p14="http://schemas.microsoft.com/office/powerpoint/2010/main" val="3606073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ed boat in water">
            <a:extLst>
              <a:ext uri="{FF2B5EF4-FFF2-40B4-BE49-F238E27FC236}">
                <a16:creationId xmlns:a16="http://schemas.microsoft.com/office/drawing/2014/main" id="{929F62C1-298C-420E-6657-C587F4E165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5" r="2468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893038-A134-B9FB-1AF5-DEF17ADB4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/>
              <a:t>Our plan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C2A5A-23A4-1146-D0D5-BE3C162CD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data and analytics team will use machine learning to predict website traffic, giving us the power to post only boats that will increase traffic</a:t>
            </a:r>
          </a:p>
        </p:txBody>
      </p:sp>
    </p:spTree>
    <p:extLst>
      <p:ext uri="{BB962C8B-B14F-4D97-AF65-F5344CB8AC3E}">
        <p14:creationId xmlns:p14="http://schemas.microsoft.com/office/powerpoint/2010/main" val="2201451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BB35E0-C00E-4603-7FDD-2C7FB9A6F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Processing Steps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3944C-B8D0-43E8-5E68-C970E6AF2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Outliers</a:t>
            </a:r>
            <a:r>
              <a:rPr lang="en-US" sz="2000" dirty="0"/>
              <a:t>: Taking out the most extreme boats so we get a model that fits most boats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Missing values</a:t>
            </a:r>
            <a:r>
              <a:rPr lang="en-US" sz="2000" dirty="0"/>
              <a:t>: To ensure a clean dataset, boats with insufficient information were removed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Price changes</a:t>
            </a:r>
            <a:r>
              <a:rPr lang="en-US" sz="2000" dirty="0"/>
              <a:t>: Since we post across multiple countries, I converted all boat prices to Euros for equal comparison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Boat model</a:t>
            </a:r>
            <a:r>
              <a:rPr lang="en-US" sz="2000" dirty="0"/>
              <a:t>: 56% of our boats fall into 3 different models, and 89% of boats are in just 10 models. 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 Sale type</a:t>
            </a:r>
            <a:r>
              <a:rPr lang="en-US" sz="2000" dirty="0"/>
              <a:t>: Categorized boat as used, new, or from a display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Fuel type</a:t>
            </a:r>
            <a:r>
              <a:rPr lang="en-US" sz="2000" dirty="0"/>
              <a:t>: Categorized boats into diesel, unleaded, and other energy sources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Machine Learning Preprocessing</a:t>
            </a:r>
            <a:r>
              <a:rPr lang="en-US" sz="2000" dirty="0"/>
              <a:t>: I also performed one-hot dummy encoding and variable scaling to ensure that the information was scaled and interpreted correctly by the mathematics</a:t>
            </a:r>
          </a:p>
        </p:txBody>
      </p:sp>
    </p:spTree>
    <p:extLst>
      <p:ext uri="{BB962C8B-B14F-4D97-AF65-F5344CB8AC3E}">
        <p14:creationId xmlns:p14="http://schemas.microsoft.com/office/powerpoint/2010/main" val="197301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8DF67618-B87B-4195-8E24-3B126F79F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64960379-9FF9-400A-A8A8-F5AB633FD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491629-AE25-486B-9B22-2CE4EE8F7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218159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590EB173-7DC2-4BE8-BC08-19BC09DBD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0731E2C9-2CF0-48B4-9CEA-35B2199AF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73F0AAE-6CDC-A5AD-C8B5-D7C95DB3B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5129600" cy="5340097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Final list of boat features that predict views</a:t>
            </a:r>
            <a:br>
              <a:rPr lang="en-US" sz="4800" dirty="0">
                <a:solidFill>
                  <a:schemeClr val="bg1"/>
                </a:solidFill>
              </a:rPr>
            </a:b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Model trained on 8,476 boats posted on our site</a:t>
            </a:r>
            <a:endParaRPr lang="en-US" sz="4800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6F182E1-590A-7227-C4E0-44E613472C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8130879"/>
              </p:ext>
            </p:extLst>
          </p:nvPr>
        </p:nvGraphicFramePr>
        <p:xfrm>
          <a:off x="6525628" y="529388"/>
          <a:ext cx="4828172" cy="5651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0009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E6AD3-E94D-E1D8-56C5-FD7D8D60B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After evaluating multiple metrics, the Random Forest algorithm was chosen for best performance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52107F9-F06C-7EB3-3900-8699E04674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2181793"/>
              </p:ext>
            </p:extLst>
          </p:nvPr>
        </p:nvGraphicFramePr>
        <p:xfrm>
          <a:off x="0" y="1758950"/>
          <a:ext cx="36576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B0C93B8C-7205-248A-B6F6-CB35A72D6E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2953790"/>
              </p:ext>
            </p:extLst>
          </p:nvPr>
        </p:nvGraphicFramePr>
        <p:xfrm>
          <a:off x="4267200" y="1758950"/>
          <a:ext cx="36576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43003BBB-CAD6-82FD-B134-4C590451B8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132000"/>
              </p:ext>
            </p:extLst>
          </p:nvPr>
        </p:nvGraphicFramePr>
        <p:xfrm>
          <a:off x="8534400" y="1657351"/>
          <a:ext cx="36576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710050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1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943479-E80D-7585-EF34-DA769F9B5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Price is the strongest predictor of views, followed by location, size, and age.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67416AB-229B-E74D-5613-5A0E6B6B710A}"/>
              </a:ext>
            </a:extLst>
          </p:cNvPr>
          <p:cNvSpPr txBox="1">
            <a:spLocks/>
          </p:cNvSpPr>
          <p:nvPr/>
        </p:nvSpPr>
        <p:spPr>
          <a:xfrm>
            <a:off x="6406429" y="2599509"/>
            <a:ext cx="4530898" cy="3639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000" dirty="0">
                <a:latin typeface="+mn-lt"/>
                <a:ea typeface="+mn-ea"/>
                <a:cs typeface="+mn-cs"/>
              </a:rPr>
              <a:t>Listings that are more </a:t>
            </a:r>
            <a:r>
              <a:rPr lang="en-US" sz="2000" i="1" dirty="0">
                <a:latin typeface="+mn-lt"/>
                <a:ea typeface="+mn-ea"/>
                <a:cs typeface="+mn-cs"/>
              </a:rPr>
              <a:t>expensive</a:t>
            </a:r>
            <a:r>
              <a:rPr lang="en-US" sz="2000" dirty="0">
                <a:latin typeface="+mn-lt"/>
                <a:ea typeface="+mn-ea"/>
                <a:cs typeface="+mn-cs"/>
              </a:rPr>
              <a:t>, located in </a:t>
            </a:r>
            <a:r>
              <a:rPr lang="en-US" sz="2000" i="1" dirty="0">
                <a:latin typeface="+mn-lt"/>
                <a:ea typeface="+mn-ea"/>
                <a:cs typeface="+mn-cs"/>
              </a:rPr>
              <a:t>Switzerland</a:t>
            </a:r>
            <a:r>
              <a:rPr lang="en-US" sz="2000" dirty="0">
                <a:latin typeface="+mn-lt"/>
                <a:ea typeface="+mn-ea"/>
                <a:cs typeface="+mn-cs"/>
              </a:rPr>
              <a:t>, have a </a:t>
            </a:r>
            <a:r>
              <a:rPr lang="en-US" sz="2000" i="1" dirty="0">
                <a:latin typeface="+mn-lt"/>
                <a:ea typeface="+mn-ea"/>
                <a:cs typeface="+mn-cs"/>
              </a:rPr>
              <a:t>larger</a:t>
            </a:r>
            <a:r>
              <a:rPr lang="en-US" sz="2000" dirty="0">
                <a:latin typeface="+mn-lt"/>
                <a:ea typeface="+mn-ea"/>
                <a:cs typeface="+mn-cs"/>
              </a:rPr>
              <a:t> </a:t>
            </a:r>
            <a:r>
              <a:rPr lang="en-US" sz="2000" i="1" dirty="0">
                <a:latin typeface="+mn-lt"/>
                <a:ea typeface="+mn-ea"/>
                <a:cs typeface="+mn-cs"/>
              </a:rPr>
              <a:t>area</a:t>
            </a:r>
            <a:r>
              <a:rPr lang="en-US" sz="2000" dirty="0">
                <a:latin typeface="+mn-lt"/>
                <a:ea typeface="+mn-ea"/>
                <a:cs typeface="+mn-cs"/>
              </a:rPr>
              <a:t>, and were built </a:t>
            </a:r>
            <a:r>
              <a:rPr lang="en-US" sz="2000" i="1" dirty="0">
                <a:latin typeface="+mn-lt"/>
                <a:ea typeface="+mn-ea"/>
                <a:cs typeface="+mn-cs"/>
              </a:rPr>
              <a:t>more</a:t>
            </a:r>
            <a:r>
              <a:rPr lang="en-US" sz="2000" dirty="0">
                <a:latin typeface="+mn-lt"/>
                <a:ea typeface="+mn-ea"/>
                <a:cs typeface="+mn-cs"/>
              </a:rPr>
              <a:t> </a:t>
            </a:r>
            <a:r>
              <a:rPr lang="en-US" sz="2000" i="1" dirty="0">
                <a:latin typeface="+mn-lt"/>
                <a:ea typeface="+mn-ea"/>
                <a:cs typeface="+mn-cs"/>
              </a:rPr>
              <a:t>recently</a:t>
            </a:r>
            <a:r>
              <a:rPr lang="en-US" sz="2000" dirty="0">
                <a:latin typeface="+mn-lt"/>
                <a:ea typeface="+mn-ea"/>
                <a:cs typeface="+mn-cs"/>
              </a:rPr>
              <a:t> tend to drive website traffic the most</a:t>
            </a:r>
          </a:p>
          <a:p>
            <a:pPr>
              <a:spcAft>
                <a:spcPts val="600"/>
              </a:spcAft>
            </a:pPr>
            <a:endParaRPr lang="en-US" sz="2000" dirty="0">
              <a:latin typeface="+mn-lt"/>
              <a:ea typeface="+mn-ea"/>
              <a:cs typeface="+mn-cs"/>
            </a:endParaRPr>
          </a:p>
          <a:p>
            <a:pPr>
              <a:spcAft>
                <a:spcPts val="600"/>
              </a:spcAft>
            </a:pPr>
            <a:r>
              <a:rPr lang="en-US" sz="2000" dirty="0">
                <a:latin typeface="+mn-lt"/>
                <a:ea typeface="+mn-ea"/>
                <a:cs typeface="+mn-cs"/>
              </a:rPr>
              <a:t>Using this algorithm, we can predict within 46% the number of views a listing will have. 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+mn-lt"/>
                <a:ea typeface="+mn-ea"/>
                <a:cs typeface="+mn-cs"/>
              </a:rPr>
              <a:t>With this information, we can choose to focus our attention on providing the best options for our consumers.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4440BA9-7276-51A5-9C0D-6610A58504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0390332"/>
              </p:ext>
            </p:extLst>
          </p:nvPr>
        </p:nvGraphicFramePr>
        <p:xfrm>
          <a:off x="635295" y="2524715"/>
          <a:ext cx="5150277" cy="3714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82381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1F8CA6-D440-6ABF-1487-812A81E4E9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0589" y="-108725"/>
            <a:ext cx="3794004" cy="246888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704CBA-A1EF-079B-7084-B12B54525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4389" y="5154512"/>
            <a:ext cx="3758266" cy="1307592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Data Science will help us chart a course to the best boats</a:t>
            </a:r>
          </a:p>
        </p:txBody>
      </p:sp>
      <p:sp>
        <p:nvSpPr>
          <p:cNvPr id="36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5" name="Picture 4" descr="Rope tied to sailboat at sea">
            <a:extLst>
              <a:ext uri="{FF2B5EF4-FFF2-40B4-BE49-F238E27FC236}">
                <a16:creationId xmlns:a16="http://schemas.microsoft.com/office/drawing/2014/main" id="{24C372A1-4630-BCD7-A2EE-BA02B4C6FE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29" b="-2"/>
          <a:stretch/>
        </p:blipFill>
        <p:spPr>
          <a:xfrm>
            <a:off x="921910" y="465243"/>
            <a:ext cx="7761924" cy="5343065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2102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2989</TotalTime>
  <Words>485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Rockwell</vt:lpstr>
      <vt:lpstr>Office Theme</vt:lpstr>
      <vt:lpstr>Nearly New Nautical</vt:lpstr>
      <vt:lpstr>Nearly New Nautical strives to create a premium  platform for boat selling and buying</vt:lpstr>
      <vt:lpstr>Right now, the boats on our site generate a wide range of views</vt:lpstr>
      <vt:lpstr>Our plan forward</vt:lpstr>
      <vt:lpstr>Data Processing Steps</vt:lpstr>
      <vt:lpstr>Final list of boat features that predict views  Model trained on 8,476 boats posted on our site</vt:lpstr>
      <vt:lpstr>After evaluating multiple metrics, the Random Forest algorithm was chosen for best performance</vt:lpstr>
      <vt:lpstr>Price is the strongest predictor of views, followed by location, size, and age.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</dc:title>
  <dc:creator>Ryan McLean</dc:creator>
  <cp:lastModifiedBy>Ryan McLean</cp:lastModifiedBy>
  <cp:revision>2</cp:revision>
  <dcterms:created xsi:type="dcterms:W3CDTF">2022-09-28T18:10:23Z</dcterms:created>
  <dcterms:modified xsi:type="dcterms:W3CDTF">2022-10-19T15:43:19Z</dcterms:modified>
</cp:coreProperties>
</file>