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0" r:id="rId6"/>
    <p:sldId id="264" r:id="rId7"/>
    <p:sldId id="265" r:id="rId8"/>
    <p:sldId id="266" r:id="rId9"/>
    <p:sldId id="267" r:id="rId10"/>
    <p:sldId id="268" r:id="rId11"/>
    <p:sldId id="269" r:id="rId12"/>
    <p:sldId id="306" r:id="rId13"/>
    <p:sldId id="309" r:id="rId14"/>
    <p:sldId id="311" r:id="rId15"/>
    <p:sldId id="312" r:id="rId16"/>
    <p:sldId id="313" r:id="rId17"/>
    <p:sldId id="314" r:id="rId18"/>
    <p:sldId id="315"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4B7-DEE4-4A94-BEC9-D60981DB4E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F2EAD0-ECB0-49D2-9DB4-8780EA734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4612FD-0D5E-44C0-B757-7324D6C3CF99}"/>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5" name="Footer Placeholder 4">
            <a:extLst>
              <a:ext uri="{FF2B5EF4-FFF2-40B4-BE49-F238E27FC236}">
                <a16:creationId xmlns:a16="http://schemas.microsoft.com/office/drawing/2014/main" id="{1DD92202-5ECC-49B6-9495-3ECE09E24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D9921-FCDF-4FFA-A4FC-AC31C3F9C904}"/>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267815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2CC8-7D80-4A8A-AFDA-965CAB1044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3C0E98-9B39-44FE-9EA2-F6DCF83BDC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D384A-C143-4D5F-8950-8CF9D11EE9AA}"/>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5" name="Footer Placeholder 4">
            <a:extLst>
              <a:ext uri="{FF2B5EF4-FFF2-40B4-BE49-F238E27FC236}">
                <a16:creationId xmlns:a16="http://schemas.microsoft.com/office/drawing/2014/main" id="{54A37CB4-9E37-472A-8606-1F32A7685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5D133-D235-4BA7-A91A-38B91FA73562}"/>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58579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55A6F-805D-41EA-9CEB-E6561329F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81538D-4A58-420E-962A-0369382CAC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D3093-1170-49C2-B96C-7E110E3FD855}"/>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5" name="Footer Placeholder 4">
            <a:extLst>
              <a:ext uri="{FF2B5EF4-FFF2-40B4-BE49-F238E27FC236}">
                <a16:creationId xmlns:a16="http://schemas.microsoft.com/office/drawing/2014/main" id="{A59C3474-6198-4697-9377-7AEDBD371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A164F-597D-41B9-AB11-3C77E1486DEA}"/>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390675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8070-116E-461F-A599-081AF7C1C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0CFC5-5F45-4FCB-B42A-E88B9A379D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0A34B-4E68-44C5-8D51-F50A4D36C456}"/>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5" name="Footer Placeholder 4">
            <a:extLst>
              <a:ext uri="{FF2B5EF4-FFF2-40B4-BE49-F238E27FC236}">
                <a16:creationId xmlns:a16="http://schemas.microsoft.com/office/drawing/2014/main" id="{2F1ABD2F-8059-4FDE-ABDD-F24B737A8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514C6-5AD9-49B0-BB38-B49E740B498D}"/>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2608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ADB2-4ABC-4D27-868C-55AC9A8A8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5C3898-024F-4323-AC4D-98DEEAA0B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B82F67-2E7C-4018-94C9-A4E6BA3FFB26}"/>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5" name="Footer Placeholder 4">
            <a:extLst>
              <a:ext uri="{FF2B5EF4-FFF2-40B4-BE49-F238E27FC236}">
                <a16:creationId xmlns:a16="http://schemas.microsoft.com/office/drawing/2014/main" id="{82534EC0-A9B2-41CB-A3CF-592F5048D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E85F1-E8DE-4D5A-8B69-7453FDE9DC12}"/>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250457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A3A8-6795-4363-983D-46A177769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3F2B17-6BBB-4F40-A16E-7C60CEF6D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2755D5-EE21-4061-AB45-61441240DC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0B1448-6E7E-4375-8CFD-ACED01302125}"/>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6" name="Footer Placeholder 5">
            <a:extLst>
              <a:ext uri="{FF2B5EF4-FFF2-40B4-BE49-F238E27FC236}">
                <a16:creationId xmlns:a16="http://schemas.microsoft.com/office/drawing/2014/main" id="{E4540223-6CA5-473A-AFFD-D7E3ED83E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9FBF0-D4E1-420D-8FE5-B464ADFBB799}"/>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292974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11A2-BB4F-4442-A028-757D88B548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A1E3F-62CA-4B2E-898C-E4438F45DB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4CD55-ACC1-419F-A9C2-231BFD57BE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F0B9C0-B940-4B32-BD27-FEAE5778D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628290-42F8-4FDF-8612-4FFFC7CEA7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497441-054C-4309-8C7F-900BC97FE678}"/>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8" name="Footer Placeholder 7">
            <a:extLst>
              <a:ext uri="{FF2B5EF4-FFF2-40B4-BE49-F238E27FC236}">
                <a16:creationId xmlns:a16="http://schemas.microsoft.com/office/drawing/2014/main" id="{3C812EB6-1822-4DBF-92BB-A0EBAAF6A7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2B363-D258-44B3-A164-30E1F5C98C28}"/>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65566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A74C-E3B6-43D7-87D3-BB620AC237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B07702-952F-42EA-89CF-F65D05048DF2}"/>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4" name="Footer Placeholder 3">
            <a:extLst>
              <a:ext uri="{FF2B5EF4-FFF2-40B4-BE49-F238E27FC236}">
                <a16:creationId xmlns:a16="http://schemas.microsoft.com/office/drawing/2014/main" id="{9CA4DA77-867A-49C1-A55A-8199C5581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2997A2-C931-4EDF-8AA1-EF201F0F4FC1}"/>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296997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3385F-0DCB-48A1-B76B-B9DB4DECE12C}"/>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3" name="Footer Placeholder 2">
            <a:extLst>
              <a:ext uri="{FF2B5EF4-FFF2-40B4-BE49-F238E27FC236}">
                <a16:creationId xmlns:a16="http://schemas.microsoft.com/office/drawing/2014/main" id="{8DAC03C9-80D1-453B-BB0B-C49729C1D4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DEDE71-0429-46FF-89A2-8FB7E8465BA5}"/>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216696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0C8E-8285-4D37-A766-50E4CB0C1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F28034-C220-4F09-8E30-7748355CB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5F9A82-101D-4529-9CAD-C64441E93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3E20D6-A668-45F9-97D7-B99472BF3BA6}"/>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6" name="Footer Placeholder 5">
            <a:extLst>
              <a:ext uri="{FF2B5EF4-FFF2-40B4-BE49-F238E27FC236}">
                <a16:creationId xmlns:a16="http://schemas.microsoft.com/office/drawing/2014/main" id="{038030F8-EA50-4CBA-B816-6ECBC7611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8CD39-1C23-41C2-9CB2-E231482A79BF}"/>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34175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0147-B654-49F4-8796-23136E71D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7B875F-A3C2-4192-A6BE-7F83B6D0A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24C9D-CA8C-40B7-8F16-5CD8DEF67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95360-0291-4B8F-B0E1-255464B89F7B}"/>
              </a:ext>
            </a:extLst>
          </p:cNvPr>
          <p:cNvSpPr>
            <a:spLocks noGrp="1"/>
          </p:cNvSpPr>
          <p:nvPr>
            <p:ph type="dt" sz="half" idx="10"/>
          </p:nvPr>
        </p:nvSpPr>
        <p:spPr/>
        <p:txBody>
          <a:bodyPr/>
          <a:lstStyle/>
          <a:p>
            <a:fld id="{5D4259B9-A084-40C8-952C-84C4263DBC4A}" type="datetimeFigureOut">
              <a:rPr lang="en-US" smtClean="0"/>
              <a:t>12/6/2020</a:t>
            </a:fld>
            <a:endParaRPr lang="en-US"/>
          </a:p>
        </p:txBody>
      </p:sp>
      <p:sp>
        <p:nvSpPr>
          <p:cNvPr id="6" name="Footer Placeholder 5">
            <a:extLst>
              <a:ext uri="{FF2B5EF4-FFF2-40B4-BE49-F238E27FC236}">
                <a16:creationId xmlns:a16="http://schemas.microsoft.com/office/drawing/2014/main" id="{5A0F740E-A99E-4E19-A97C-AC6089613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1ABE1-6738-482B-B497-8AEF30BBCDD2}"/>
              </a:ext>
            </a:extLst>
          </p:cNvPr>
          <p:cNvSpPr>
            <a:spLocks noGrp="1"/>
          </p:cNvSpPr>
          <p:nvPr>
            <p:ph type="sldNum" sz="quarter" idx="12"/>
          </p:nvPr>
        </p:nvSpPr>
        <p:spPr/>
        <p:txBody>
          <a:bodyPr/>
          <a:lstStyle/>
          <a:p>
            <a:fld id="{2E4AF101-21D3-48E7-AAF7-553262D61AE8}" type="slidenum">
              <a:rPr lang="en-US" smtClean="0"/>
              <a:t>‹#›</a:t>
            </a:fld>
            <a:endParaRPr lang="en-US"/>
          </a:p>
        </p:txBody>
      </p:sp>
    </p:spTree>
    <p:extLst>
      <p:ext uri="{BB962C8B-B14F-4D97-AF65-F5344CB8AC3E}">
        <p14:creationId xmlns:p14="http://schemas.microsoft.com/office/powerpoint/2010/main" val="135803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831817-CB1F-437F-9D3F-A24DC2B5F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FF3B3A-03B9-4BB9-8507-7679ED435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117B4-E2A3-43D6-91B8-05B619FC8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59B9-A084-40C8-952C-84C4263DBC4A}" type="datetimeFigureOut">
              <a:rPr lang="en-US" smtClean="0"/>
              <a:t>12/6/2020</a:t>
            </a:fld>
            <a:endParaRPr lang="en-US"/>
          </a:p>
        </p:txBody>
      </p:sp>
      <p:sp>
        <p:nvSpPr>
          <p:cNvPr id="5" name="Footer Placeholder 4">
            <a:extLst>
              <a:ext uri="{FF2B5EF4-FFF2-40B4-BE49-F238E27FC236}">
                <a16:creationId xmlns:a16="http://schemas.microsoft.com/office/drawing/2014/main" id="{8FAB5C5E-17AC-4E9C-B2B0-00709E3F07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A77A26-B248-434A-8A0A-B1A49BB5C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AF101-21D3-48E7-AAF7-553262D61AE8}" type="slidenum">
              <a:rPr lang="en-US" smtClean="0"/>
              <a:t>‹#›</a:t>
            </a:fld>
            <a:endParaRPr lang="en-US"/>
          </a:p>
        </p:txBody>
      </p:sp>
    </p:spTree>
    <p:extLst>
      <p:ext uri="{BB962C8B-B14F-4D97-AF65-F5344CB8AC3E}">
        <p14:creationId xmlns:p14="http://schemas.microsoft.com/office/powerpoint/2010/main" val="3407973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adam-latest-trends-in-deep-learning-optimization-6be9a291375c" TargetMode="External"/><Relationship Id="rId2" Type="http://schemas.openxmlformats.org/officeDocument/2006/relationships/hyperlink" Target="https://medium.com/octavian-ai/which-optimizer-and-learning-rate-should-i-use-for-deep-learning-5acb418f9b2" TargetMode="External"/><Relationship Id="rId1" Type="http://schemas.openxmlformats.org/officeDocument/2006/relationships/slideLayout" Target="../slideLayouts/slideLayout2.xml"/><Relationship Id="rId4" Type="http://schemas.openxmlformats.org/officeDocument/2006/relationships/hyperlink" Target="https://shaoanlu.wordpress.com/2017/05/29/sgd-all-which-one-is-the-best-optimizer-dogs-vs-cats-toy-experimen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achinelearningmastery.com/rectified-linear-activation-function-for-deep-learning-neural-networ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chinelearningmastery.com/early-stopping-to-avoid-overtraining-neural-network-model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anonets.com/blog/data-augmentation-how-to-use-deep-learning-when-you-have-limited-data-part-2/" TargetMode="External"/><Relationship Id="rId2" Type="http://schemas.openxmlformats.org/officeDocument/2006/relationships/hyperlink" Target="https://www.tensorflow.org/tutorials/images/data_augmentation" TargetMode="External"/><Relationship Id="rId1" Type="http://schemas.openxmlformats.org/officeDocument/2006/relationships/slideLayout" Target="../slideLayouts/slideLayout2.xml"/><Relationship Id="rId4" Type="http://schemas.openxmlformats.org/officeDocument/2006/relationships/hyperlink" Target="https://www.aiworkbox.com/lessons/augment-the-cifar10-dataset-using-the-randomhorizontalflip-and-randomcrop-transform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quora.com/What-are-the-differences-between-Data-flow-model-and-State-machine-model?" TargetMode="External"/><Relationship Id="rId2" Type="http://schemas.openxmlformats.org/officeDocument/2006/relationships/hyperlink" Target="https://en.wikipedia.org/wiki/Tens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log.tensorflow.org/2019/09/tensorflow-20-is-now-availa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pytorch/pytorch/releases/tag/v0.1.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6D44-3D92-492A-A20A-9B932D9ED535}"/>
              </a:ext>
            </a:extLst>
          </p:cNvPr>
          <p:cNvSpPr>
            <a:spLocks noGrp="1"/>
          </p:cNvSpPr>
          <p:nvPr>
            <p:ph type="ctrTitle"/>
          </p:nvPr>
        </p:nvSpPr>
        <p:spPr/>
        <p:txBody>
          <a:bodyPr/>
          <a:lstStyle/>
          <a:p>
            <a:r>
              <a:rPr lang="en-US" dirty="0"/>
              <a:t>Final Project Tutorial</a:t>
            </a:r>
            <a:br>
              <a:rPr lang="en-US" dirty="0"/>
            </a:br>
            <a:r>
              <a:rPr lang="en-US" dirty="0"/>
              <a:t>(Part II)</a:t>
            </a:r>
          </a:p>
        </p:txBody>
      </p:sp>
      <p:sp>
        <p:nvSpPr>
          <p:cNvPr id="3" name="Subtitle 2">
            <a:extLst>
              <a:ext uri="{FF2B5EF4-FFF2-40B4-BE49-F238E27FC236}">
                <a16:creationId xmlns:a16="http://schemas.microsoft.com/office/drawing/2014/main" id="{FB9CFA4C-41F2-4323-9468-CD230E44AB9C}"/>
              </a:ext>
            </a:extLst>
          </p:cNvPr>
          <p:cNvSpPr>
            <a:spLocks noGrp="1"/>
          </p:cNvSpPr>
          <p:nvPr>
            <p:ph type="subTitle" idx="1"/>
          </p:nvPr>
        </p:nvSpPr>
        <p:spPr/>
        <p:txBody>
          <a:bodyPr>
            <a:normAutofit lnSpcReduction="10000"/>
          </a:bodyPr>
          <a:lstStyle/>
          <a:p>
            <a:r>
              <a:rPr lang="en-US" dirty="0"/>
              <a:t>Yaohua (Tommy) Wang</a:t>
            </a:r>
          </a:p>
          <a:p>
            <a:endParaRPr lang="en-US" dirty="0"/>
          </a:p>
          <a:p>
            <a:r>
              <a:rPr lang="en-US" dirty="0"/>
              <a:t>Department of Electrical and Computer Engineering</a:t>
            </a:r>
          </a:p>
          <a:p>
            <a:r>
              <a:rPr lang="en-US" dirty="0"/>
              <a:t>University of Iowa</a:t>
            </a:r>
          </a:p>
          <a:p>
            <a:endParaRPr lang="en-US" dirty="0"/>
          </a:p>
        </p:txBody>
      </p:sp>
    </p:spTree>
    <p:extLst>
      <p:ext uri="{BB962C8B-B14F-4D97-AF65-F5344CB8AC3E}">
        <p14:creationId xmlns:p14="http://schemas.microsoft.com/office/powerpoint/2010/main" val="757071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8787-6DE6-46AE-9550-DDE502FC5A8C}"/>
              </a:ext>
            </a:extLst>
          </p:cNvPr>
          <p:cNvSpPr>
            <a:spLocks noGrp="1"/>
          </p:cNvSpPr>
          <p:nvPr>
            <p:ph type="title"/>
          </p:nvPr>
        </p:nvSpPr>
        <p:spPr/>
        <p:txBody>
          <a:bodyPr/>
          <a:lstStyle/>
          <a:p>
            <a:r>
              <a:rPr lang="en-US" dirty="0"/>
              <a:t>Convolutional Neural Network</a:t>
            </a:r>
          </a:p>
        </p:txBody>
      </p:sp>
      <p:sp>
        <p:nvSpPr>
          <p:cNvPr id="3" name="Content Placeholder 2">
            <a:extLst>
              <a:ext uri="{FF2B5EF4-FFF2-40B4-BE49-F238E27FC236}">
                <a16:creationId xmlns:a16="http://schemas.microsoft.com/office/drawing/2014/main" id="{30DB858C-24D9-46CF-9D31-1C3CE2B71514}"/>
              </a:ext>
            </a:extLst>
          </p:cNvPr>
          <p:cNvSpPr>
            <a:spLocks noGrp="1"/>
          </p:cNvSpPr>
          <p:nvPr>
            <p:ph idx="1"/>
          </p:nvPr>
        </p:nvSpPr>
        <p:spPr/>
        <p:txBody>
          <a:bodyPr/>
          <a:lstStyle/>
          <a:p>
            <a:r>
              <a:rPr lang="en-US" dirty="0"/>
              <a:t>Fully connected layer:</a:t>
            </a:r>
          </a:p>
          <a:p>
            <a:endParaRPr lang="en-US" dirty="0"/>
          </a:p>
        </p:txBody>
      </p:sp>
      <p:pic>
        <p:nvPicPr>
          <p:cNvPr id="4" name="Picture 3">
            <a:extLst>
              <a:ext uri="{FF2B5EF4-FFF2-40B4-BE49-F238E27FC236}">
                <a16:creationId xmlns:a16="http://schemas.microsoft.com/office/drawing/2014/main" id="{03E1ECB4-4638-4762-A23D-5B4B86B9B848}"/>
              </a:ext>
            </a:extLst>
          </p:cNvPr>
          <p:cNvPicPr>
            <a:picLocks noChangeAspect="1"/>
          </p:cNvPicPr>
          <p:nvPr/>
        </p:nvPicPr>
        <p:blipFill>
          <a:blip r:embed="rId2"/>
          <a:stretch>
            <a:fillRect/>
          </a:stretch>
        </p:blipFill>
        <p:spPr>
          <a:xfrm>
            <a:off x="3871602" y="2633551"/>
            <a:ext cx="4448796" cy="1590897"/>
          </a:xfrm>
          <a:prstGeom prst="rect">
            <a:avLst/>
          </a:prstGeom>
        </p:spPr>
      </p:pic>
    </p:spTree>
    <p:extLst>
      <p:ext uri="{BB962C8B-B14F-4D97-AF65-F5344CB8AC3E}">
        <p14:creationId xmlns:p14="http://schemas.microsoft.com/office/powerpoint/2010/main" val="361287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7A6A-1E31-4399-B0FB-16611ABF21A3}"/>
              </a:ext>
            </a:extLst>
          </p:cNvPr>
          <p:cNvSpPr>
            <a:spLocks noGrp="1"/>
          </p:cNvSpPr>
          <p:nvPr>
            <p:ph type="title"/>
          </p:nvPr>
        </p:nvSpPr>
        <p:spPr/>
        <p:txBody>
          <a:bodyPr>
            <a:normAutofit/>
          </a:bodyPr>
          <a:lstStyle/>
          <a:p>
            <a:r>
              <a:rPr lang="en-US" dirty="0"/>
              <a:t>Set up the environment and go through the demo</a:t>
            </a:r>
          </a:p>
        </p:txBody>
      </p:sp>
      <p:sp>
        <p:nvSpPr>
          <p:cNvPr id="3" name="Content Placeholder 2">
            <a:extLst>
              <a:ext uri="{FF2B5EF4-FFF2-40B4-BE49-F238E27FC236}">
                <a16:creationId xmlns:a16="http://schemas.microsoft.com/office/drawing/2014/main" id="{6EB15563-D3E4-453D-8B4B-DBE1B56A5706}"/>
              </a:ext>
            </a:extLst>
          </p:cNvPr>
          <p:cNvSpPr>
            <a:spLocks noGrp="1"/>
          </p:cNvSpPr>
          <p:nvPr>
            <p:ph idx="1"/>
          </p:nvPr>
        </p:nvSpPr>
        <p:spPr/>
        <p:txBody>
          <a:bodyPr/>
          <a:lstStyle/>
          <a:p>
            <a:r>
              <a:rPr lang="en-US" dirty="0"/>
              <a:t>Approach Procedure</a:t>
            </a:r>
          </a:p>
          <a:p>
            <a:r>
              <a:rPr lang="en-US" dirty="0"/>
              <a:t>How to improve our model?</a:t>
            </a:r>
          </a:p>
          <a:p>
            <a:endParaRPr lang="en-US" dirty="0"/>
          </a:p>
        </p:txBody>
      </p:sp>
    </p:spTree>
    <p:extLst>
      <p:ext uri="{BB962C8B-B14F-4D97-AF65-F5344CB8AC3E}">
        <p14:creationId xmlns:p14="http://schemas.microsoft.com/office/powerpoint/2010/main" val="263803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C949-22DE-43F2-8B7E-5DD7EB8A5623}"/>
              </a:ext>
            </a:extLst>
          </p:cNvPr>
          <p:cNvSpPr>
            <a:spLocks noGrp="1"/>
          </p:cNvSpPr>
          <p:nvPr>
            <p:ph type="title"/>
          </p:nvPr>
        </p:nvSpPr>
        <p:spPr/>
        <p:txBody>
          <a:bodyPr/>
          <a:lstStyle/>
          <a:p>
            <a:r>
              <a:rPr lang="en-US" dirty="0"/>
              <a:t>Approach Procedure</a:t>
            </a:r>
          </a:p>
        </p:txBody>
      </p:sp>
      <p:sp>
        <p:nvSpPr>
          <p:cNvPr id="3" name="Content Placeholder 2">
            <a:extLst>
              <a:ext uri="{FF2B5EF4-FFF2-40B4-BE49-F238E27FC236}">
                <a16:creationId xmlns:a16="http://schemas.microsoft.com/office/drawing/2014/main" id="{1A2E6F3B-C52A-4FA2-99DA-846A33205A84}"/>
              </a:ext>
            </a:extLst>
          </p:cNvPr>
          <p:cNvSpPr>
            <a:spLocks noGrp="1"/>
          </p:cNvSpPr>
          <p:nvPr>
            <p:ph idx="1"/>
          </p:nvPr>
        </p:nvSpPr>
        <p:spPr/>
        <p:txBody>
          <a:bodyPr/>
          <a:lstStyle/>
          <a:p>
            <a:r>
              <a:rPr lang="en-US" dirty="0"/>
              <a:t>Explore the data</a:t>
            </a:r>
          </a:p>
          <a:p>
            <a:r>
              <a:rPr lang="en-US" dirty="0"/>
              <a:t>Preprocess the data</a:t>
            </a:r>
          </a:p>
          <a:p>
            <a:r>
              <a:rPr lang="en-US" dirty="0"/>
              <a:t>Build the model &amp; Set up the layers</a:t>
            </a:r>
          </a:p>
          <a:p>
            <a:r>
              <a:rPr lang="en-US" dirty="0"/>
              <a:t>Compile the model</a:t>
            </a:r>
          </a:p>
          <a:p>
            <a:r>
              <a:rPr lang="en-US" dirty="0"/>
              <a:t>Train the model &amp; Feed the model</a:t>
            </a:r>
          </a:p>
          <a:p>
            <a:r>
              <a:rPr lang="en-US" dirty="0"/>
              <a:t>Evaluate accuracy</a:t>
            </a:r>
          </a:p>
          <a:p>
            <a:r>
              <a:rPr lang="en-US" dirty="0"/>
              <a:t>Make predictions</a:t>
            </a:r>
          </a:p>
        </p:txBody>
      </p:sp>
    </p:spTree>
    <p:extLst>
      <p:ext uri="{BB962C8B-B14F-4D97-AF65-F5344CB8AC3E}">
        <p14:creationId xmlns:p14="http://schemas.microsoft.com/office/powerpoint/2010/main" val="273860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FB49-2A58-4957-8A89-D1DE96E3D44F}"/>
              </a:ext>
            </a:extLst>
          </p:cNvPr>
          <p:cNvSpPr>
            <a:spLocks noGrp="1"/>
          </p:cNvSpPr>
          <p:nvPr>
            <p:ph type="title"/>
          </p:nvPr>
        </p:nvSpPr>
        <p:spPr/>
        <p:txBody>
          <a:bodyPr/>
          <a:lstStyle/>
          <a:p>
            <a:r>
              <a:rPr lang="en-US" dirty="0"/>
              <a:t>How to improve our model?</a:t>
            </a:r>
          </a:p>
        </p:txBody>
      </p:sp>
      <p:sp>
        <p:nvSpPr>
          <p:cNvPr id="3" name="Content Placeholder 2">
            <a:extLst>
              <a:ext uri="{FF2B5EF4-FFF2-40B4-BE49-F238E27FC236}">
                <a16:creationId xmlns:a16="http://schemas.microsoft.com/office/drawing/2014/main" id="{A392F70D-D477-43CA-AA6E-6C3470BE487D}"/>
              </a:ext>
            </a:extLst>
          </p:cNvPr>
          <p:cNvSpPr>
            <a:spLocks noGrp="1"/>
          </p:cNvSpPr>
          <p:nvPr>
            <p:ph idx="1"/>
          </p:nvPr>
        </p:nvSpPr>
        <p:spPr/>
        <p:txBody>
          <a:bodyPr/>
          <a:lstStyle/>
          <a:p>
            <a:r>
              <a:rPr lang="en-US" dirty="0"/>
              <a:t>Learning rate (LR) and Optimizer: Adam or SGD.</a:t>
            </a:r>
          </a:p>
          <a:p>
            <a:r>
              <a:rPr lang="en-US" dirty="0"/>
              <a:t>Activation functions</a:t>
            </a:r>
          </a:p>
          <a:p>
            <a:r>
              <a:rPr lang="en-US" dirty="0"/>
              <a:t>Avoid Overfitting: Early stopping strategy</a:t>
            </a:r>
          </a:p>
          <a:p>
            <a:r>
              <a:rPr lang="en-US" dirty="0"/>
              <a:t>Data augmentation</a:t>
            </a:r>
          </a:p>
          <a:p>
            <a:r>
              <a:rPr lang="en-US" dirty="0"/>
              <a:t>Network depth vs network width</a:t>
            </a:r>
          </a:p>
        </p:txBody>
      </p:sp>
    </p:spTree>
    <p:extLst>
      <p:ext uri="{BB962C8B-B14F-4D97-AF65-F5344CB8AC3E}">
        <p14:creationId xmlns:p14="http://schemas.microsoft.com/office/powerpoint/2010/main" val="138264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DC9C-E1A5-4C68-BC0A-31B0DB862EAD}"/>
              </a:ext>
            </a:extLst>
          </p:cNvPr>
          <p:cNvSpPr>
            <a:spLocks noGrp="1"/>
          </p:cNvSpPr>
          <p:nvPr>
            <p:ph type="title"/>
          </p:nvPr>
        </p:nvSpPr>
        <p:spPr/>
        <p:txBody>
          <a:bodyPr>
            <a:normAutofit/>
          </a:bodyPr>
          <a:lstStyle/>
          <a:p>
            <a:r>
              <a:rPr lang="en-US" dirty="0"/>
              <a:t>Learning rate (LR) and Optimizer: Adam and SGD</a:t>
            </a:r>
          </a:p>
        </p:txBody>
      </p:sp>
      <p:sp>
        <p:nvSpPr>
          <p:cNvPr id="3" name="Content Placeholder 2">
            <a:extLst>
              <a:ext uri="{FF2B5EF4-FFF2-40B4-BE49-F238E27FC236}">
                <a16:creationId xmlns:a16="http://schemas.microsoft.com/office/drawing/2014/main" id="{340D8EFE-2F75-4F3B-96CF-5B4033290761}"/>
              </a:ext>
            </a:extLst>
          </p:cNvPr>
          <p:cNvSpPr>
            <a:spLocks noGrp="1"/>
          </p:cNvSpPr>
          <p:nvPr>
            <p:ph idx="1"/>
          </p:nvPr>
        </p:nvSpPr>
        <p:spPr/>
        <p:txBody>
          <a:bodyPr/>
          <a:lstStyle/>
          <a:p>
            <a:r>
              <a:rPr lang="en-US" dirty="0"/>
              <a:t>Adam has a good performance in terms of good convergence speed and good accuracy.</a:t>
            </a:r>
          </a:p>
          <a:p>
            <a:r>
              <a:rPr lang="en-US" dirty="0"/>
              <a:t>However, Adam in some cases has a worse validation loss than SGD, in other words, Adam though converges fast, may not converge to the optimal minimum as good as SGD does.</a:t>
            </a:r>
          </a:p>
          <a:p>
            <a:r>
              <a:rPr lang="en-US" sz="1200" dirty="0">
                <a:hlinkClick r:id="rId2"/>
              </a:rPr>
              <a:t>https://medium.com/octavian-ai/which-optimizer-and-learning-rate-should-i-use-for-deep-learning-5acb418f9b2</a:t>
            </a:r>
            <a:endParaRPr lang="en-US" sz="1200" dirty="0"/>
          </a:p>
          <a:p>
            <a:r>
              <a:rPr lang="en-US" sz="1200" dirty="0">
                <a:hlinkClick r:id="rId3"/>
              </a:rPr>
              <a:t>https://towardsdatascience.com/adam-latest-trends-in-deep-learning-optimization-6be9a291375c</a:t>
            </a:r>
            <a:endParaRPr lang="en-US" sz="1200" dirty="0"/>
          </a:p>
          <a:p>
            <a:r>
              <a:rPr lang="en-US" sz="1200" dirty="0">
                <a:hlinkClick r:id="rId4"/>
              </a:rPr>
              <a:t>https://shaoanlu.wordpress.com/2017/05/29/sgd-all-which-one-is-the-best-optimizer-dogs-vs-cats-toy-experiment/</a:t>
            </a:r>
            <a:endParaRPr lang="en-US" sz="1200" dirty="0"/>
          </a:p>
          <a:p>
            <a:endParaRPr lang="en-US" sz="1200" dirty="0"/>
          </a:p>
        </p:txBody>
      </p:sp>
    </p:spTree>
    <p:extLst>
      <p:ext uri="{BB962C8B-B14F-4D97-AF65-F5344CB8AC3E}">
        <p14:creationId xmlns:p14="http://schemas.microsoft.com/office/powerpoint/2010/main" val="64668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382D-701F-43DA-9F0F-3448B41151B2}"/>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CD809C98-12A4-4725-AC82-FB0926836F6C}"/>
              </a:ext>
            </a:extLst>
          </p:cNvPr>
          <p:cNvSpPr>
            <a:spLocks noGrp="1"/>
          </p:cNvSpPr>
          <p:nvPr>
            <p:ph idx="1"/>
          </p:nvPr>
        </p:nvSpPr>
        <p:spPr>
          <a:xfrm>
            <a:off x="726696" y="1690688"/>
            <a:ext cx="10738607" cy="4351338"/>
          </a:xfrm>
        </p:spPr>
        <p:txBody>
          <a:bodyPr>
            <a:normAutofit/>
          </a:bodyPr>
          <a:lstStyle/>
          <a:p>
            <a:r>
              <a:rPr lang="en-US" dirty="0"/>
              <a:t>Rectified Linear Unit (</a:t>
            </a:r>
            <a:r>
              <a:rPr lang="en-US" dirty="0" err="1"/>
              <a:t>ReLU</a:t>
            </a:r>
            <a:r>
              <a:rPr lang="en-US" dirty="0"/>
              <a:t>) is considered as a state-of-art good-performance activation function compared with Sigmoid or hyperbolic tangent activation functions since </a:t>
            </a:r>
            <a:r>
              <a:rPr lang="en-US" dirty="0" err="1"/>
              <a:t>ReLU’s</a:t>
            </a:r>
            <a:r>
              <a:rPr lang="en-US" dirty="0"/>
              <a:t> linearity overcomes the vanishing gradient problem which Sigmoid or hyperbolic tangent may encounter during training deep neural network.</a:t>
            </a:r>
            <a:endParaRPr lang="en-US" sz="1200" dirty="0"/>
          </a:p>
          <a:p>
            <a:r>
              <a:rPr lang="en-US" sz="1200" dirty="0">
                <a:hlinkClick r:id="rId2"/>
              </a:rPr>
              <a:t>https://machinelearningmastery.com/rectified-linear-activation-function-for-deep-learning-neural-networks/</a:t>
            </a:r>
            <a:endParaRPr lang="en-US" sz="1200" dirty="0"/>
          </a:p>
          <a:p>
            <a:endParaRPr lang="en-US" sz="1200" dirty="0"/>
          </a:p>
        </p:txBody>
      </p:sp>
      <p:pic>
        <p:nvPicPr>
          <p:cNvPr id="4" name="Picture 3">
            <a:extLst>
              <a:ext uri="{FF2B5EF4-FFF2-40B4-BE49-F238E27FC236}">
                <a16:creationId xmlns:a16="http://schemas.microsoft.com/office/drawing/2014/main" id="{7E5BDD70-A076-4210-B55A-2D88E379D192}"/>
              </a:ext>
            </a:extLst>
          </p:cNvPr>
          <p:cNvPicPr>
            <a:picLocks noChangeAspect="1"/>
          </p:cNvPicPr>
          <p:nvPr/>
        </p:nvPicPr>
        <p:blipFill>
          <a:blip r:embed="rId3"/>
          <a:stretch>
            <a:fillRect/>
          </a:stretch>
        </p:blipFill>
        <p:spPr>
          <a:xfrm>
            <a:off x="8058898" y="3429000"/>
            <a:ext cx="3406405" cy="2620807"/>
          </a:xfrm>
          <a:prstGeom prst="rect">
            <a:avLst/>
          </a:prstGeom>
        </p:spPr>
      </p:pic>
    </p:spTree>
    <p:extLst>
      <p:ext uri="{BB962C8B-B14F-4D97-AF65-F5344CB8AC3E}">
        <p14:creationId xmlns:p14="http://schemas.microsoft.com/office/powerpoint/2010/main" val="260701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F6B9-B39E-4B6B-B356-00EF4A924293}"/>
              </a:ext>
            </a:extLst>
          </p:cNvPr>
          <p:cNvSpPr>
            <a:spLocks noGrp="1"/>
          </p:cNvSpPr>
          <p:nvPr>
            <p:ph type="title"/>
          </p:nvPr>
        </p:nvSpPr>
        <p:spPr/>
        <p:txBody>
          <a:bodyPr/>
          <a:lstStyle/>
          <a:p>
            <a:r>
              <a:rPr lang="en-US" dirty="0"/>
              <a:t>Avoid Overfitting: Early stopping strategy</a:t>
            </a:r>
          </a:p>
        </p:txBody>
      </p:sp>
      <p:sp>
        <p:nvSpPr>
          <p:cNvPr id="3" name="Content Placeholder 2">
            <a:extLst>
              <a:ext uri="{FF2B5EF4-FFF2-40B4-BE49-F238E27FC236}">
                <a16:creationId xmlns:a16="http://schemas.microsoft.com/office/drawing/2014/main" id="{FB946092-1C99-4D7A-A53B-D68C5112628C}"/>
              </a:ext>
            </a:extLst>
          </p:cNvPr>
          <p:cNvSpPr>
            <a:spLocks noGrp="1"/>
          </p:cNvSpPr>
          <p:nvPr>
            <p:ph idx="1"/>
          </p:nvPr>
        </p:nvSpPr>
        <p:spPr/>
        <p:txBody>
          <a:bodyPr/>
          <a:lstStyle/>
          <a:p>
            <a:r>
              <a:rPr lang="en-US" dirty="0"/>
              <a:t>Training the neural network model too many epochs end up with high variance between training set and testing set, which also called an overfitting problem. Different strategies like L1 and L2 regularization, dropout and early stopping can be used to prevent the model from overfitting.</a:t>
            </a:r>
          </a:p>
          <a:p>
            <a:pPr marL="0" indent="0">
              <a:buNone/>
            </a:pPr>
            <a:endParaRPr lang="en-US" dirty="0"/>
          </a:p>
        </p:txBody>
      </p:sp>
      <p:pic>
        <p:nvPicPr>
          <p:cNvPr id="4" name="Picture 3">
            <a:extLst>
              <a:ext uri="{FF2B5EF4-FFF2-40B4-BE49-F238E27FC236}">
                <a16:creationId xmlns:a16="http://schemas.microsoft.com/office/drawing/2014/main" id="{1B8540FD-E895-4102-BB84-4F0C7C99FE26}"/>
              </a:ext>
            </a:extLst>
          </p:cNvPr>
          <p:cNvPicPr>
            <a:picLocks noChangeAspect="1"/>
          </p:cNvPicPr>
          <p:nvPr/>
        </p:nvPicPr>
        <p:blipFill>
          <a:blip r:embed="rId2"/>
          <a:stretch>
            <a:fillRect/>
          </a:stretch>
        </p:blipFill>
        <p:spPr>
          <a:xfrm>
            <a:off x="7675418" y="3429000"/>
            <a:ext cx="3678382" cy="2804152"/>
          </a:xfrm>
          <a:prstGeom prst="rect">
            <a:avLst/>
          </a:prstGeom>
        </p:spPr>
      </p:pic>
      <p:sp>
        <p:nvSpPr>
          <p:cNvPr id="5" name="TextBox 4">
            <a:extLst>
              <a:ext uri="{FF2B5EF4-FFF2-40B4-BE49-F238E27FC236}">
                <a16:creationId xmlns:a16="http://schemas.microsoft.com/office/drawing/2014/main" id="{F36ECAEF-BA67-4881-9C7A-856466170744}"/>
              </a:ext>
            </a:extLst>
          </p:cNvPr>
          <p:cNvSpPr txBox="1"/>
          <p:nvPr/>
        </p:nvSpPr>
        <p:spPr>
          <a:xfrm>
            <a:off x="845127" y="3934690"/>
            <a:ext cx="6830291" cy="2092881"/>
          </a:xfrm>
          <a:prstGeom prst="rect">
            <a:avLst/>
          </a:prstGeom>
          <a:noFill/>
        </p:spPr>
        <p:txBody>
          <a:bodyPr wrap="square" rtlCol="0">
            <a:spAutoFit/>
          </a:bodyPr>
          <a:lstStyle/>
          <a:p>
            <a:r>
              <a:rPr lang="en-US" sz="2800" dirty="0"/>
              <a:t>The idea behind early stopping is that when the generalization error increases, stop training the model to prevent overfitting problem.</a:t>
            </a:r>
          </a:p>
          <a:p>
            <a:endParaRPr lang="en-US" dirty="0"/>
          </a:p>
        </p:txBody>
      </p:sp>
      <p:sp>
        <p:nvSpPr>
          <p:cNvPr id="6" name="TextBox 5">
            <a:extLst>
              <a:ext uri="{FF2B5EF4-FFF2-40B4-BE49-F238E27FC236}">
                <a16:creationId xmlns:a16="http://schemas.microsoft.com/office/drawing/2014/main" id="{F38E6075-C563-4A68-92DF-8AE8E8F64554}"/>
              </a:ext>
            </a:extLst>
          </p:cNvPr>
          <p:cNvSpPr txBox="1"/>
          <p:nvPr/>
        </p:nvSpPr>
        <p:spPr>
          <a:xfrm>
            <a:off x="845127" y="5702264"/>
            <a:ext cx="5706675" cy="830997"/>
          </a:xfrm>
          <a:prstGeom prst="rect">
            <a:avLst/>
          </a:prstGeom>
          <a:noFill/>
        </p:spPr>
        <p:txBody>
          <a:bodyPr wrap="square" rtlCol="0">
            <a:spAutoFit/>
          </a:bodyPr>
          <a:lstStyle/>
          <a:p>
            <a:r>
              <a:rPr lang="en-US" sz="1200" dirty="0">
                <a:hlinkClick r:id="rId3"/>
              </a:rPr>
              <a:t>https://machinelearningmastery.com/early-stopping-to-avoid-overtraining-neural-network-models/</a:t>
            </a:r>
            <a:endParaRPr lang="en-US" sz="1200" dirty="0"/>
          </a:p>
          <a:p>
            <a:r>
              <a:rPr lang="en-US" sz="1200" dirty="0"/>
              <a:t>https://towardsdatascience.com/preventing-deep-neural-network-from-overfitting-953458db800a</a:t>
            </a:r>
          </a:p>
        </p:txBody>
      </p:sp>
    </p:spTree>
    <p:extLst>
      <p:ext uri="{BB962C8B-B14F-4D97-AF65-F5344CB8AC3E}">
        <p14:creationId xmlns:p14="http://schemas.microsoft.com/office/powerpoint/2010/main" val="161204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8E9C-2061-4598-88BC-22B3C93FAA2D}"/>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3024CE6A-0CB7-423F-A003-94B5EB1F7EB8}"/>
              </a:ext>
            </a:extLst>
          </p:cNvPr>
          <p:cNvSpPr>
            <a:spLocks noGrp="1"/>
          </p:cNvSpPr>
          <p:nvPr>
            <p:ph idx="1"/>
          </p:nvPr>
        </p:nvSpPr>
        <p:spPr/>
        <p:txBody>
          <a:bodyPr/>
          <a:lstStyle/>
          <a:p>
            <a:r>
              <a:rPr lang="en-US" dirty="0"/>
              <a:t>Data augmentation is a good way to enlarge the dataset so that the network trained becomes more robust and achieves better testing accuracy. Data augmentation, in short, is a way that takes a transform, such as rotation, flipping, scale, etc. to the data point to add more artificial created data points to the training set.</a:t>
            </a:r>
          </a:p>
          <a:p>
            <a:r>
              <a:rPr lang="en-US" dirty="0"/>
              <a:t>Example: </a:t>
            </a:r>
            <a:r>
              <a:rPr lang="en-US" dirty="0">
                <a:hlinkClick r:id="rId2"/>
              </a:rPr>
              <a:t>https://www.tensorflow.org/tutorials/images/data_augmentation</a:t>
            </a:r>
            <a:endParaRPr lang="en-US" dirty="0"/>
          </a:p>
          <a:p>
            <a:r>
              <a:rPr lang="en-US" sz="1200" dirty="0">
                <a:hlinkClick r:id="rId3"/>
              </a:rPr>
              <a:t>https://nanonets.com/blog/data-augmentation-how-to-use-deep-learning-when-you-have-limited-data-part-2/</a:t>
            </a:r>
            <a:endParaRPr lang="en-US" sz="1200" dirty="0"/>
          </a:p>
          <a:p>
            <a:r>
              <a:rPr lang="en-US" sz="1200" dirty="0">
                <a:hlinkClick r:id="rId4"/>
              </a:rPr>
              <a:t>https://www.aiworkbox.com/lessons/augment-the-cifar10-dataset-using-the-randomhorizontalflip-and-randomcrop-transforms</a:t>
            </a:r>
            <a:endParaRPr lang="en-US" sz="1200" dirty="0"/>
          </a:p>
        </p:txBody>
      </p:sp>
    </p:spTree>
    <p:extLst>
      <p:ext uri="{BB962C8B-B14F-4D97-AF65-F5344CB8AC3E}">
        <p14:creationId xmlns:p14="http://schemas.microsoft.com/office/powerpoint/2010/main" val="226275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EAE3-E8CF-415A-9177-73EAA31D0A0F}"/>
              </a:ext>
            </a:extLst>
          </p:cNvPr>
          <p:cNvSpPr>
            <a:spLocks noGrp="1"/>
          </p:cNvSpPr>
          <p:nvPr>
            <p:ph type="title"/>
          </p:nvPr>
        </p:nvSpPr>
        <p:spPr/>
        <p:txBody>
          <a:bodyPr/>
          <a:lstStyle/>
          <a:p>
            <a:r>
              <a:rPr lang="en-US" dirty="0"/>
              <a:t>Network depth vs network width</a:t>
            </a:r>
          </a:p>
        </p:txBody>
      </p:sp>
      <p:sp>
        <p:nvSpPr>
          <p:cNvPr id="3" name="Content Placeholder 2">
            <a:extLst>
              <a:ext uri="{FF2B5EF4-FFF2-40B4-BE49-F238E27FC236}">
                <a16:creationId xmlns:a16="http://schemas.microsoft.com/office/drawing/2014/main" id="{A71EF6E1-FB1A-4C2F-8A0A-0A43601C7EE0}"/>
              </a:ext>
            </a:extLst>
          </p:cNvPr>
          <p:cNvSpPr>
            <a:spLocks noGrp="1"/>
          </p:cNvSpPr>
          <p:nvPr>
            <p:ph idx="1"/>
          </p:nvPr>
        </p:nvSpPr>
        <p:spPr/>
        <p:txBody>
          <a:bodyPr/>
          <a:lstStyle/>
          <a:p>
            <a:r>
              <a:rPr lang="en-US" dirty="0"/>
              <a:t>For you to experience</a:t>
            </a:r>
          </a:p>
        </p:txBody>
      </p:sp>
    </p:spTree>
    <p:extLst>
      <p:ext uri="{BB962C8B-B14F-4D97-AF65-F5344CB8AC3E}">
        <p14:creationId xmlns:p14="http://schemas.microsoft.com/office/powerpoint/2010/main" val="2668239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8065-CD41-472A-A126-57B2C80F1837}"/>
              </a:ext>
            </a:extLst>
          </p:cNvPr>
          <p:cNvSpPr>
            <a:spLocks noGrp="1"/>
          </p:cNvSpPr>
          <p:nvPr>
            <p:ph type="title"/>
          </p:nvPr>
        </p:nvSpPr>
        <p:spPr/>
        <p:txBody>
          <a:bodyPr/>
          <a:lstStyle/>
          <a:p>
            <a:r>
              <a:rPr lang="en-US" dirty="0"/>
              <a:t>Useful Website</a:t>
            </a:r>
          </a:p>
        </p:txBody>
      </p:sp>
      <p:sp>
        <p:nvSpPr>
          <p:cNvPr id="3" name="Content Placeholder 2">
            <a:extLst>
              <a:ext uri="{FF2B5EF4-FFF2-40B4-BE49-F238E27FC236}">
                <a16:creationId xmlns:a16="http://schemas.microsoft.com/office/drawing/2014/main" id="{389CA924-F2A5-416C-91A8-7CBE107D6990}"/>
              </a:ext>
            </a:extLst>
          </p:cNvPr>
          <p:cNvSpPr>
            <a:spLocks noGrp="1"/>
          </p:cNvSpPr>
          <p:nvPr>
            <p:ph idx="1"/>
          </p:nvPr>
        </p:nvSpPr>
        <p:spPr/>
        <p:txBody>
          <a:bodyPr/>
          <a:lstStyle/>
          <a:p>
            <a:r>
              <a:rPr lang="en-US" dirty="0"/>
              <a:t>Kaggle</a:t>
            </a:r>
          </a:p>
        </p:txBody>
      </p:sp>
    </p:spTree>
    <p:extLst>
      <p:ext uri="{BB962C8B-B14F-4D97-AF65-F5344CB8AC3E}">
        <p14:creationId xmlns:p14="http://schemas.microsoft.com/office/powerpoint/2010/main" val="81684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5549-2073-4D51-B14E-741998412C7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1F78FF8-2C26-4A11-9C2E-AF6DD5AE174B}"/>
              </a:ext>
            </a:extLst>
          </p:cNvPr>
          <p:cNvSpPr>
            <a:spLocks noGrp="1"/>
          </p:cNvSpPr>
          <p:nvPr>
            <p:ph idx="1"/>
          </p:nvPr>
        </p:nvSpPr>
        <p:spPr>
          <a:xfrm>
            <a:off x="838200" y="1690688"/>
            <a:ext cx="10515600" cy="4667250"/>
          </a:xfrm>
        </p:spPr>
        <p:txBody>
          <a:bodyPr>
            <a:normAutofit/>
          </a:bodyPr>
          <a:lstStyle/>
          <a:p>
            <a:r>
              <a:rPr lang="en-US" dirty="0"/>
              <a:t>Introducing two major Deep Learning Libraries</a:t>
            </a:r>
          </a:p>
          <a:p>
            <a:pPr lvl="1"/>
            <a:r>
              <a:rPr lang="en-US" dirty="0"/>
              <a:t>1. TensorFlow / </a:t>
            </a:r>
            <a:r>
              <a:rPr lang="en-US" dirty="0" err="1"/>
              <a:t>Keras</a:t>
            </a:r>
            <a:endParaRPr lang="en-US" dirty="0"/>
          </a:p>
          <a:p>
            <a:pPr lvl="1"/>
            <a:r>
              <a:rPr lang="en-US" dirty="0"/>
              <a:t>2. PyTorch</a:t>
            </a:r>
          </a:p>
          <a:p>
            <a:r>
              <a:rPr lang="en-US" dirty="0"/>
              <a:t>Introducing Convolutional Neural Network (CNN)</a:t>
            </a:r>
          </a:p>
          <a:p>
            <a:pPr lvl="1"/>
            <a:r>
              <a:rPr lang="en-US" dirty="0"/>
              <a:t>1. Convolutional layer</a:t>
            </a:r>
          </a:p>
          <a:p>
            <a:pPr lvl="1"/>
            <a:r>
              <a:rPr lang="en-US" dirty="0"/>
              <a:t>2. Pooling layer</a:t>
            </a:r>
          </a:p>
          <a:p>
            <a:pPr lvl="1"/>
            <a:r>
              <a:rPr lang="en-US" dirty="0"/>
              <a:t>3. Activation layer</a:t>
            </a:r>
          </a:p>
          <a:p>
            <a:pPr lvl="1"/>
            <a:r>
              <a:rPr lang="en-US" dirty="0"/>
              <a:t>4. Fully connected layer</a:t>
            </a:r>
          </a:p>
          <a:p>
            <a:r>
              <a:rPr lang="en-US" dirty="0"/>
              <a:t>Build the first neural network</a:t>
            </a:r>
          </a:p>
          <a:p>
            <a:pPr lvl="1"/>
            <a:r>
              <a:rPr lang="en-US" dirty="0"/>
              <a:t>1. Approach Procedure</a:t>
            </a:r>
          </a:p>
          <a:p>
            <a:pPr lvl="1"/>
            <a:r>
              <a:rPr lang="en-US" dirty="0"/>
              <a:t>2. How to improve our model?</a:t>
            </a:r>
          </a:p>
        </p:txBody>
      </p:sp>
    </p:spTree>
    <p:extLst>
      <p:ext uri="{BB962C8B-B14F-4D97-AF65-F5344CB8AC3E}">
        <p14:creationId xmlns:p14="http://schemas.microsoft.com/office/powerpoint/2010/main" val="285597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D371-E15F-4758-9322-7E7BF3E1A719}"/>
              </a:ext>
            </a:extLst>
          </p:cNvPr>
          <p:cNvSpPr>
            <a:spLocks noGrp="1"/>
          </p:cNvSpPr>
          <p:nvPr>
            <p:ph type="title"/>
          </p:nvPr>
        </p:nvSpPr>
        <p:spPr/>
        <p:txBody>
          <a:bodyPr>
            <a:normAutofit/>
          </a:bodyPr>
          <a:lstStyle/>
          <a:p>
            <a:r>
              <a:rPr lang="en-US" dirty="0"/>
              <a:t>Two major Deep Learning Libraries</a:t>
            </a:r>
            <a:br>
              <a:rPr lang="en-US" dirty="0"/>
            </a:br>
            <a:r>
              <a:rPr lang="en-US" dirty="0"/>
              <a:t>-- TensorFlow</a:t>
            </a:r>
          </a:p>
        </p:txBody>
      </p:sp>
      <p:sp>
        <p:nvSpPr>
          <p:cNvPr id="3" name="Content Placeholder 2">
            <a:extLst>
              <a:ext uri="{FF2B5EF4-FFF2-40B4-BE49-F238E27FC236}">
                <a16:creationId xmlns:a16="http://schemas.microsoft.com/office/drawing/2014/main" id="{0D81E9D4-7E2E-4E65-AAD5-E275986F872B}"/>
              </a:ext>
            </a:extLst>
          </p:cNvPr>
          <p:cNvSpPr>
            <a:spLocks noGrp="1"/>
          </p:cNvSpPr>
          <p:nvPr>
            <p:ph idx="1"/>
          </p:nvPr>
        </p:nvSpPr>
        <p:spPr/>
        <p:txBody>
          <a:bodyPr/>
          <a:lstStyle/>
          <a:p>
            <a:r>
              <a:rPr lang="en-US" dirty="0"/>
              <a:t>TensorFlow was developed by Google and released as open source in 2015.</a:t>
            </a:r>
          </a:p>
          <a:p>
            <a:r>
              <a:rPr lang="en-US" dirty="0"/>
              <a:t>The name “TensorFlow” describes how you organize and perform operations on data. The basic data structure for both TensorFlow and </a:t>
            </a:r>
            <a:r>
              <a:rPr lang="en-US" dirty="0" err="1"/>
              <a:t>PyTorch</a:t>
            </a:r>
            <a:r>
              <a:rPr lang="en-US" dirty="0"/>
              <a:t> is a </a:t>
            </a:r>
            <a:r>
              <a:rPr lang="en-US" dirty="0">
                <a:hlinkClick r:id="rId2"/>
              </a:rPr>
              <a:t>tensor</a:t>
            </a:r>
            <a:r>
              <a:rPr lang="en-US" dirty="0"/>
              <a:t>. When you use TensorFlow, you perform operations on the data in these tensors by building a </a:t>
            </a:r>
            <a:r>
              <a:rPr lang="en-US" dirty="0">
                <a:hlinkClick r:id="rId3"/>
              </a:rPr>
              <a:t>stateful dataflow graph</a:t>
            </a:r>
            <a:r>
              <a:rPr lang="en-US" dirty="0"/>
              <a:t>, kind of like a flowchart that remembers past events.</a:t>
            </a:r>
          </a:p>
        </p:txBody>
      </p:sp>
    </p:spTree>
    <p:extLst>
      <p:ext uri="{BB962C8B-B14F-4D97-AF65-F5344CB8AC3E}">
        <p14:creationId xmlns:p14="http://schemas.microsoft.com/office/powerpoint/2010/main" val="144917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7185-BAE1-4FDA-8447-7665DB4D8F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60FAED-3916-4F4B-B02B-4EAB8ED9D883}"/>
              </a:ext>
            </a:extLst>
          </p:cNvPr>
          <p:cNvSpPr>
            <a:spLocks noGrp="1"/>
          </p:cNvSpPr>
          <p:nvPr>
            <p:ph idx="1"/>
          </p:nvPr>
        </p:nvSpPr>
        <p:spPr/>
        <p:txBody>
          <a:bodyPr/>
          <a:lstStyle/>
          <a:p>
            <a:r>
              <a:rPr lang="en-US" dirty="0"/>
              <a:t>TensorFlow has a reputation for being a production-grade deep learning library. It has a large and active user base and a proliferation of official and third-party tools and platforms for training, deploying, and serving models.</a:t>
            </a:r>
          </a:p>
          <a:p>
            <a:r>
              <a:rPr lang="en-US" dirty="0"/>
              <a:t>After </a:t>
            </a:r>
            <a:r>
              <a:rPr lang="en-US" dirty="0" err="1"/>
              <a:t>PyTorch</a:t>
            </a:r>
            <a:r>
              <a:rPr lang="en-US" dirty="0"/>
              <a:t> was released in 2016, TensorFlow declined in popularity. But in late 2019, Google released </a:t>
            </a:r>
            <a:r>
              <a:rPr lang="en-US" dirty="0">
                <a:hlinkClick r:id="rId2"/>
              </a:rPr>
              <a:t>TensorFlow 2.0</a:t>
            </a:r>
            <a:r>
              <a:rPr lang="en-US" dirty="0"/>
              <a:t>, a major update that simplified the library and made it more user-friendly, leading to renewed interest among the machine learning community.</a:t>
            </a:r>
          </a:p>
          <a:p>
            <a:endParaRPr lang="en-US" dirty="0"/>
          </a:p>
        </p:txBody>
      </p:sp>
    </p:spTree>
    <p:extLst>
      <p:ext uri="{BB962C8B-B14F-4D97-AF65-F5344CB8AC3E}">
        <p14:creationId xmlns:p14="http://schemas.microsoft.com/office/powerpoint/2010/main" val="367487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DF1F-6224-43D8-9214-49638AB3CC5E}"/>
              </a:ext>
            </a:extLst>
          </p:cNvPr>
          <p:cNvSpPr>
            <a:spLocks noGrp="1"/>
          </p:cNvSpPr>
          <p:nvPr>
            <p:ph type="title"/>
          </p:nvPr>
        </p:nvSpPr>
        <p:spPr/>
        <p:txBody>
          <a:bodyPr/>
          <a:lstStyle/>
          <a:p>
            <a:r>
              <a:rPr lang="en-US" dirty="0"/>
              <a:t>Two major Deep Learning Libraries</a:t>
            </a:r>
            <a:br>
              <a:rPr lang="en-US" dirty="0"/>
            </a:br>
            <a:r>
              <a:rPr lang="en-US" dirty="0"/>
              <a:t>-- </a:t>
            </a:r>
            <a:r>
              <a:rPr lang="en-US" dirty="0" err="1"/>
              <a:t>PyTorch</a:t>
            </a:r>
            <a:endParaRPr lang="en-US" dirty="0"/>
          </a:p>
        </p:txBody>
      </p:sp>
      <p:sp>
        <p:nvSpPr>
          <p:cNvPr id="3" name="Content Placeholder 2">
            <a:extLst>
              <a:ext uri="{FF2B5EF4-FFF2-40B4-BE49-F238E27FC236}">
                <a16:creationId xmlns:a16="http://schemas.microsoft.com/office/drawing/2014/main" id="{55DA08D5-B23F-44EB-8821-61AFAF4E4232}"/>
              </a:ext>
            </a:extLst>
          </p:cNvPr>
          <p:cNvSpPr>
            <a:spLocks noGrp="1"/>
          </p:cNvSpPr>
          <p:nvPr>
            <p:ph idx="1"/>
          </p:nvPr>
        </p:nvSpPr>
        <p:spPr/>
        <p:txBody>
          <a:bodyPr/>
          <a:lstStyle/>
          <a:p>
            <a:r>
              <a:rPr lang="en-US" dirty="0" err="1"/>
              <a:t>PyTorch</a:t>
            </a:r>
            <a:r>
              <a:rPr lang="en-US" dirty="0"/>
              <a:t> was developed by Facebook and was first </a:t>
            </a:r>
            <a:r>
              <a:rPr lang="en-US" dirty="0">
                <a:hlinkClick r:id="rId2"/>
              </a:rPr>
              <a:t>publicly released</a:t>
            </a:r>
            <a:r>
              <a:rPr lang="en-US" dirty="0"/>
              <a:t> in 2016.</a:t>
            </a:r>
          </a:p>
          <a:p>
            <a:r>
              <a:rPr lang="en-US" dirty="0"/>
              <a:t>It was created to offer production optimizations similar to TensorFlow while making models easier to write.</a:t>
            </a:r>
          </a:p>
          <a:p>
            <a:r>
              <a:rPr lang="en-US" dirty="0"/>
              <a:t>Because Python programmers found it so natural to use, </a:t>
            </a:r>
            <a:r>
              <a:rPr lang="en-US" dirty="0" err="1"/>
              <a:t>PyTorch</a:t>
            </a:r>
            <a:r>
              <a:rPr lang="en-US" dirty="0"/>
              <a:t> rapidly gained users, inspiring the TensorFlow team to adopt many of </a:t>
            </a:r>
            <a:r>
              <a:rPr lang="en-US" dirty="0" err="1"/>
              <a:t>PyTorch’s</a:t>
            </a:r>
            <a:r>
              <a:rPr lang="en-US" dirty="0"/>
              <a:t> most popular features in TensorFlow 2.0.</a:t>
            </a:r>
          </a:p>
        </p:txBody>
      </p:sp>
    </p:spTree>
    <p:extLst>
      <p:ext uri="{BB962C8B-B14F-4D97-AF65-F5344CB8AC3E}">
        <p14:creationId xmlns:p14="http://schemas.microsoft.com/office/powerpoint/2010/main" val="18956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6E50-6E45-488E-A90B-2DA4BBE89F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3EBB08-9B5C-4E54-9594-BB5BDFA4ED7C}"/>
              </a:ext>
            </a:extLst>
          </p:cNvPr>
          <p:cNvSpPr>
            <a:spLocks noGrp="1"/>
          </p:cNvSpPr>
          <p:nvPr>
            <p:ph idx="1"/>
          </p:nvPr>
        </p:nvSpPr>
        <p:spPr/>
        <p:txBody>
          <a:bodyPr/>
          <a:lstStyle/>
          <a:p>
            <a:r>
              <a:rPr lang="en-US" dirty="0" err="1"/>
              <a:t>PyTorch</a:t>
            </a:r>
            <a:r>
              <a:rPr lang="en-US" dirty="0"/>
              <a:t> has a reputation for being more widely used in research than in production. However, since its release the year after TensorFlow, </a:t>
            </a:r>
            <a:r>
              <a:rPr lang="en-US" dirty="0" err="1"/>
              <a:t>PyTorch</a:t>
            </a:r>
            <a:r>
              <a:rPr lang="en-US" dirty="0"/>
              <a:t> has seen a sharp increase in usage by professional developers.</a:t>
            </a:r>
          </a:p>
        </p:txBody>
      </p:sp>
    </p:spTree>
    <p:extLst>
      <p:ext uri="{BB962C8B-B14F-4D97-AF65-F5344CB8AC3E}">
        <p14:creationId xmlns:p14="http://schemas.microsoft.com/office/powerpoint/2010/main" val="282675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2E54-CA4A-4E06-B4DB-F16CD977862C}"/>
              </a:ext>
            </a:extLst>
          </p:cNvPr>
          <p:cNvSpPr>
            <a:spLocks noGrp="1"/>
          </p:cNvSpPr>
          <p:nvPr>
            <p:ph type="title"/>
          </p:nvPr>
        </p:nvSpPr>
        <p:spPr/>
        <p:txBody>
          <a:bodyPr/>
          <a:lstStyle/>
          <a:p>
            <a:r>
              <a:rPr lang="en-US" dirty="0"/>
              <a:t>Convolutional Neural Network</a:t>
            </a:r>
          </a:p>
        </p:txBody>
      </p:sp>
      <p:sp>
        <p:nvSpPr>
          <p:cNvPr id="3" name="Content Placeholder 2">
            <a:extLst>
              <a:ext uri="{FF2B5EF4-FFF2-40B4-BE49-F238E27FC236}">
                <a16:creationId xmlns:a16="http://schemas.microsoft.com/office/drawing/2014/main" id="{FAF1B32C-42C9-4900-8982-65DCEEA7F278}"/>
              </a:ext>
            </a:extLst>
          </p:cNvPr>
          <p:cNvSpPr>
            <a:spLocks noGrp="1"/>
          </p:cNvSpPr>
          <p:nvPr>
            <p:ph idx="1"/>
          </p:nvPr>
        </p:nvSpPr>
        <p:spPr/>
        <p:txBody>
          <a:bodyPr/>
          <a:lstStyle/>
          <a:p>
            <a:r>
              <a:rPr lang="en-US" dirty="0"/>
              <a:t>Convolutional layer (with Kernel size = 2 × 2 &amp; Stride = 1):</a:t>
            </a:r>
          </a:p>
          <a:p>
            <a:endParaRPr lang="en-US" dirty="0"/>
          </a:p>
        </p:txBody>
      </p:sp>
      <p:pic>
        <p:nvPicPr>
          <p:cNvPr id="4" name="Picture 3">
            <a:extLst>
              <a:ext uri="{FF2B5EF4-FFF2-40B4-BE49-F238E27FC236}">
                <a16:creationId xmlns:a16="http://schemas.microsoft.com/office/drawing/2014/main" id="{277467D1-E462-4547-A3C4-F5145D869DF6}"/>
              </a:ext>
            </a:extLst>
          </p:cNvPr>
          <p:cNvPicPr>
            <a:picLocks noChangeAspect="1"/>
          </p:cNvPicPr>
          <p:nvPr/>
        </p:nvPicPr>
        <p:blipFill>
          <a:blip r:embed="rId2"/>
          <a:stretch>
            <a:fillRect/>
          </a:stretch>
        </p:blipFill>
        <p:spPr>
          <a:xfrm>
            <a:off x="779477" y="2398378"/>
            <a:ext cx="4716293" cy="1781974"/>
          </a:xfrm>
          <a:prstGeom prst="rect">
            <a:avLst/>
          </a:prstGeom>
        </p:spPr>
      </p:pic>
      <p:pic>
        <p:nvPicPr>
          <p:cNvPr id="6" name="Picture 5">
            <a:extLst>
              <a:ext uri="{FF2B5EF4-FFF2-40B4-BE49-F238E27FC236}">
                <a16:creationId xmlns:a16="http://schemas.microsoft.com/office/drawing/2014/main" id="{2D87692A-41B4-4848-959D-F2FC4077D819}"/>
              </a:ext>
            </a:extLst>
          </p:cNvPr>
          <p:cNvPicPr>
            <a:picLocks noChangeAspect="1"/>
          </p:cNvPicPr>
          <p:nvPr/>
        </p:nvPicPr>
        <p:blipFill>
          <a:blip r:embed="rId3"/>
          <a:stretch>
            <a:fillRect/>
          </a:stretch>
        </p:blipFill>
        <p:spPr>
          <a:xfrm>
            <a:off x="1482686" y="4498622"/>
            <a:ext cx="2943636" cy="990738"/>
          </a:xfrm>
          <a:prstGeom prst="rect">
            <a:avLst/>
          </a:prstGeom>
        </p:spPr>
      </p:pic>
      <p:pic>
        <p:nvPicPr>
          <p:cNvPr id="7" name="Picture 6">
            <a:extLst>
              <a:ext uri="{FF2B5EF4-FFF2-40B4-BE49-F238E27FC236}">
                <a16:creationId xmlns:a16="http://schemas.microsoft.com/office/drawing/2014/main" id="{CE17F2FC-B7FF-48C6-B882-4FCC2D8DED6B}"/>
              </a:ext>
            </a:extLst>
          </p:cNvPr>
          <p:cNvPicPr>
            <a:picLocks noChangeAspect="1"/>
          </p:cNvPicPr>
          <p:nvPr/>
        </p:nvPicPr>
        <p:blipFill>
          <a:blip r:embed="rId4"/>
          <a:stretch>
            <a:fillRect/>
          </a:stretch>
        </p:blipFill>
        <p:spPr>
          <a:xfrm>
            <a:off x="6140256" y="2387892"/>
            <a:ext cx="4943475" cy="2428875"/>
          </a:xfrm>
          <a:prstGeom prst="rect">
            <a:avLst/>
          </a:prstGeom>
        </p:spPr>
      </p:pic>
      <p:sp>
        <p:nvSpPr>
          <p:cNvPr id="8" name="TextBox 7">
            <a:extLst>
              <a:ext uri="{FF2B5EF4-FFF2-40B4-BE49-F238E27FC236}">
                <a16:creationId xmlns:a16="http://schemas.microsoft.com/office/drawing/2014/main" id="{E1353590-7D00-4ADF-AD6D-836B5345265D}"/>
              </a:ext>
            </a:extLst>
          </p:cNvPr>
          <p:cNvSpPr txBox="1"/>
          <p:nvPr/>
        </p:nvSpPr>
        <p:spPr>
          <a:xfrm>
            <a:off x="1482686" y="5807631"/>
            <a:ext cx="3309874" cy="369332"/>
          </a:xfrm>
          <a:prstGeom prst="rect">
            <a:avLst/>
          </a:prstGeom>
          <a:noFill/>
        </p:spPr>
        <p:txBody>
          <a:bodyPr wrap="square" rtlCol="0">
            <a:spAutoFit/>
          </a:bodyPr>
          <a:lstStyle/>
          <a:p>
            <a:r>
              <a:rPr lang="en-US" dirty="0"/>
              <a:t>Convolutional Layer w/o padding:</a:t>
            </a:r>
          </a:p>
        </p:txBody>
      </p:sp>
      <p:sp>
        <p:nvSpPr>
          <p:cNvPr id="9" name="TextBox 8">
            <a:extLst>
              <a:ext uri="{FF2B5EF4-FFF2-40B4-BE49-F238E27FC236}">
                <a16:creationId xmlns:a16="http://schemas.microsoft.com/office/drawing/2014/main" id="{D24D02C8-1B09-499F-A192-07C6EF85F9E8}"/>
              </a:ext>
            </a:extLst>
          </p:cNvPr>
          <p:cNvSpPr txBox="1"/>
          <p:nvPr/>
        </p:nvSpPr>
        <p:spPr>
          <a:xfrm>
            <a:off x="6842908" y="5807631"/>
            <a:ext cx="3538169" cy="369332"/>
          </a:xfrm>
          <a:prstGeom prst="rect">
            <a:avLst/>
          </a:prstGeom>
          <a:noFill/>
        </p:spPr>
        <p:txBody>
          <a:bodyPr wrap="square" rtlCol="0">
            <a:spAutoFit/>
          </a:bodyPr>
          <a:lstStyle/>
          <a:p>
            <a:r>
              <a:rPr lang="en-US" dirty="0"/>
              <a:t>Convolutional Layer w/ padding = 1:</a:t>
            </a:r>
          </a:p>
        </p:txBody>
      </p:sp>
    </p:spTree>
    <p:extLst>
      <p:ext uri="{BB962C8B-B14F-4D97-AF65-F5344CB8AC3E}">
        <p14:creationId xmlns:p14="http://schemas.microsoft.com/office/powerpoint/2010/main" val="135961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E1DE-6526-4E0B-B504-922E9DE15A2B}"/>
              </a:ext>
            </a:extLst>
          </p:cNvPr>
          <p:cNvSpPr>
            <a:spLocks noGrp="1"/>
          </p:cNvSpPr>
          <p:nvPr>
            <p:ph type="title"/>
          </p:nvPr>
        </p:nvSpPr>
        <p:spPr/>
        <p:txBody>
          <a:bodyPr/>
          <a:lstStyle/>
          <a:p>
            <a:r>
              <a:rPr lang="en-US" dirty="0"/>
              <a:t>Convolutional Neural Network</a:t>
            </a:r>
          </a:p>
        </p:txBody>
      </p:sp>
      <p:sp>
        <p:nvSpPr>
          <p:cNvPr id="3" name="Content Placeholder 2">
            <a:extLst>
              <a:ext uri="{FF2B5EF4-FFF2-40B4-BE49-F238E27FC236}">
                <a16:creationId xmlns:a16="http://schemas.microsoft.com/office/drawing/2014/main" id="{9E7AFC95-39B7-4872-B5D0-D56B0C7612A2}"/>
              </a:ext>
            </a:extLst>
          </p:cNvPr>
          <p:cNvSpPr>
            <a:spLocks noGrp="1"/>
          </p:cNvSpPr>
          <p:nvPr>
            <p:ph idx="1"/>
          </p:nvPr>
        </p:nvSpPr>
        <p:spPr/>
        <p:txBody>
          <a:bodyPr/>
          <a:lstStyle/>
          <a:p>
            <a:r>
              <a:rPr lang="en-US" dirty="0"/>
              <a:t>Pooling layer (with Stride = 1, Padding = 0):</a:t>
            </a:r>
          </a:p>
          <a:p>
            <a:endParaRPr lang="en-US" dirty="0"/>
          </a:p>
          <a:p>
            <a:endParaRPr lang="en-US" dirty="0"/>
          </a:p>
        </p:txBody>
      </p:sp>
      <p:pic>
        <p:nvPicPr>
          <p:cNvPr id="4" name="Picture 3">
            <a:extLst>
              <a:ext uri="{FF2B5EF4-FFF2-40B4-BE49-F238E27FC236}">
                <a16:creationId xmlns:a16="http://schemas.microsoft.com/office/drawing/2014/main" id="{9F790A57-27CB-49B2-8BAE-69E5F0AF2092}"/>
              </a:ext>
            </a:extLst>
          </p:cNvPr>
          <p:cNvPicPr>
            <a:picLocks noChangeAspect="1"/>
          </p:cNvPicPr>
          <p:nvPr/>
        </p:nvPicPr>
        <p:blipFill>
          <a:blip r:embed="rId2"/>
          <a:stretch>
            <a:fillRect/>
          </a:stretch>
        </p:blipFill>
        <p:spPr>
          <a:xfrm>
            <a:off x="838200" y="2610450"/>
            <a:ext cx="3172268" cy="1390844"/>
          </a:xfrm>
          <a:prstGeom prst="rect">
            <a:avLst/>
          </a:prstGeom>
        </p:spPr>
      </p:pic>
      <p:pic>
        <p:nvPicPr>
          <p:cNvPr id="5" name="Picture 4">
            <a:extLst>
              <a:ext uri="{FF2B5EF4-FFF2-40B4-BE49-F238E27FC236}">
                <a16:creationId xmlns:a16="http://schemas.microsoft.com/office/drawing/2014/main" id="{3807B416-E91C-46CC-813C-FA29773596E3}"/>
              </a:ext>
            </a:extLst>
          </p:cNvPr>
          <p:cNvPicPr>
            <a:picLocks noChangeAspect="1"/>
          </p:cNvPicPr>
          <p:nvPr/>
        </p:nvPicPr>
        <p:blipFill>
          <a:blip r:embed="rId3"/>
          <a:stretch>
            <a:fillRect/>
          </a:stretch>
        </p:blipFill>
        <p:spPr>
          <a:xfrm>
            <a:off x="1619359" y="4001294"/>
            <a:ext cx="1609950" cy="1009791"/>
          </a:xfrm>
          <a:prstGeom prst="rect">
            <a:avLst/>
          </a:prstGeom>
        </p:spPr>
      </p:pic>
    </p:spTree>
    <p:extLst>
      <p:ext uri="{BB962C8B-B14F-4D97-AF65-F5344CB8AC3E}">
        <p14:creationId xmlns:p14="http://schemas.microsoft.com/office/powerpoint/2010/main" val="136794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702F-99D6-45F5-A5EF-5FF2D34F12C8}"/>
              </a:ext>
            </a:extLst>
          </p:cNvPr>
          <p:cNvSpPr>
            <a:spLocks noGrp="1"/>
          </p:cNvSpPr>
          <p:nvPr>
            <p:ph type="title"/>
          </p:nvPr>
        </p:nvSpPr>
        <p:spPr/>
        <p:txBody>
          <a:bodyPr/>
          <a:lstStyle/>
          <a:p>
            <a:r>
              <a:rPr lang="en-US" dirty="0"/>
              <a:t>Convolutional Neural Network</a:t>
            </a:r>
          </a:p>
        </p:txBody>
      </p:sp>
      <p:sp>
        <p:nvSpPr>
          <p:cNvPr id="3" name="Content Placeholder 2">
            <a:extLst>
              <a:ext uri="{FF2B5EF4-FFF2-40B4-BE49-F238E27FC236}">
                <a16:creationId xmlns:a16="http://schemas.microsoft.com/office/drawing/2014/main" id="{2ED5436B-105B-482A-8EDE-72A25730A3E3}"/>
              </a:ext>
            </a:extLst>
          </p:cNvPr>
          <p:cNvSpPr>
            <a:spLocks noGrp="1"/>
          </p:cNvSpPr>
          <p:nvPr>
            <p:ph idx="1"/>
          </p:nvPr>
        </p:nvSpPr>
        <p:spPr>
          <a:xfrm>
            <a:off x="5822302" y="1825625"/>
            <a:ext cx="5531498" cy="4351338"/>
          </a:xfrm>
        </p:spPr>
        <p:txBody>
          <a:bodyPr>
            <a:normAutofit fontScale="92500" lnSpcReduction="10000"/>
          </a:bodyPr>
          <a:lstStyle/>
          <a:p>
            <a:r>
              <a:rPr lang="en-US" dirty="0"/>
              <a:t>Activation Layer:</a:t>
            </a:r>
          </a:p>
          <a:p>
            <a:r>
              <a:rPr lang="en-US" dirty="0"/>
              <a:t>Activation functions are mathematical equations that determine the output of a neural network. The function is attached to each neuron in the network and determines whether it should be activated (“fired”) or not, based on whether each neuron’s input is relevant for the model’s prediction. Activation functions also help normalize the output of each neuron to a range between 1 and 0 or between -1 and 1.</a:t>
            </a:r>
          </a:p>
        </p:txBody>
      </p:sp>
      <p:pic>
        <p:nvPicPr>
          <p:cNvPr id="5" name="Picture 4">
            <a:extLst>
              <a:ext uri="{FF2B5EF4-FFF2-40B4-BE49-F238E27FC236}">
                <a16:creationId xmlns:a16="http://schemas.microsoft.com/office/drawing/2014/main" id="{53AD5FE0-883F-40B5-AA22-B42143957863}"/>
              </a:ext>
            </a:extLst>
          </p:cNvPr>
          <p:cNvPicPr>
            <a:picLocks noChangeAspect="1"/>
          </p:cNvPicPr>
          <p:nvPr/>
        </p:nvPicPr>
        <p:blipFill>
          <a:blip r:embed="rId2"/>
          <a:stretch>
            <a:fillRect/>
          </a:stretch>
        </p:blipFill>
        <p:spPr>
          <a:xfrm>
            <a:off x="630452" y="1690688"/>
            <a:ext cx="5191850" cy="4315427"/>
          </a:xfrm>
          <a:prstGeom prst="rect">
            <a:avLst/>
          </a:prstGeom>
        </p:spPr>
      </p:pic>
    </p:spTree>
    <p:extLst>
      <p:ext uri="{BB962C8B-B14F-4D97-AF65-F5344CB8AC3E}">
        <p14:creationId xmlns:p14="http://schemas.microsoft.com/office/powerpoint/2010/main" val="4162074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914</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Final Project Tutorial (Part II)</vt:lpstr>
      <vt:lpstr>Agenda</vt:lpstr>
      <vt:lpstr>Two major Deep Learning Libraries -- TensorFlow</vt:lpstr>
      <vt:lpstr>PowerPoint Presentation</vt:lpstr>
      <vt:lpstr>Two major Deep Learning Libraries -- PyTorch</vt:lpstr>
      <vt:lpstr>PowerPoint Presentation</vt:lpstr>
      <vt:lpstr>Convolutional Neural Network</vt:lpstr>
      <vt:lpstr>Convolutional Neural Network</vt:lpstr>
      <vt:lpstr>Convolutional Neural Network</vt:lpstr>
      <vt:lpstr>Convolutional Neural Network</vt:lpstr>
      <vt:lpstr>Set up the environment and go through the demo</vt:lpstr>
      <vt:lpstr>Approach Procedure</vt:lpstr>
      <vt:lpstr>How to improve our model?</vt:lpstr>
      <vt:lpstr>Learning rate (LR) and Optimizer: Adam and SGD</vt:lpstr>
      <vt:lpstr>Activation functions</vt:lpstr>
      <vt:lpstr>Avoid Overfitting: Early stopping strategy</vt:lpstr>
      <vt:lpstr>Data augmentation</vt:lpstr>
      <vt:lpstr>Network depth vs network width</vt:lpstr>
      <vt:lpstr>Useful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Tutorial (Part II)</dc:title>
  <dc:creator>WANG YAOHUA</dc:creator>
  <cp:lastModifiedBy>WANG YAOHUA</cp:lastModifiedBy>
  <cp:revision>6</cp:revision>
  <dcterms:created xsi:type="dcterms:W3CDTF">2020-12-06T18:56:11Z</dcterms:created>
  <dcterms:modified xsi:type="dcterms:W3CDTF">2020-12-06T19:59:12Z</dcterms:modified>
</cp:coreProperties>
</file>