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57" r:id="rId5"/>
    <p:sldId id="272" r:id="rId6"/>
    <p:sldId id="273" r:id="rId7"/>
    <p:sldId id="274" r:id="rId8"/>
    <p:sldId id="275" r:id="rId9"/>
    <p:sldId id="276" r:id="rId10"/>
    <p:sldId id="27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5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4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4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2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Basics to R</a:t>
            </a:r>
            <a:br>
              <a:rPr lang="en-CA" dirty="0">
                <a:latin typeface="+mn-lt"/>
              </a:rPr>
            </a:br>
            <a:r>
              <a:rPr lang="en-CA" sz="3600" i="1" dirty="0">
                <a:latin typeface="+mn-lt"/>
              </a:rPr>
              <a:t>Correlation, Linear Regression, and ANOVA</a:t>
            </a:r>
            <a:endParaRPr lang="en-CA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11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 #4: </a:t>
            </a:r>
            <a:r>
              <a:rPr lang="en-CA" dirty="0" err="1"/>
              <a:t>Equivariance</a:t>
            </a:r>
            <a:r>
              <a:rPr lang="en-CA" dirty="0"/>
              <a:t> or Homoscedasticity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/>
              <a:t>The variance of residuals should not increase with fitted values of the response variable.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3775"/>
          <a:stretch/>
        </p:blipFill>
        <p:spPr>
          <a:xfrm>
            <a:off x="1488860" y="2678488"/>
            <a:ext cx="4607140" cy="3384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5208"/>
          <a:stretch/>
        </p:blipFill>
        <p:spPr>
          <a:xfrm>
            <a:off x="6096000" y="2678488"/>
            <a:ext cx="4607140" cy="33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fundamental basis of most statistics is rooted in the same mathematics</a:t>
            </a:r>
          </a:p>
          <a:p>
            <a:endParaRPr lang="en-CA" dirty="0"/>
          </a:p>
          <a:p>
            <a:r>
              <a:rPr lang="en-CA" dirty="0"/>
              <a:t>This means that how you write your R code is pretty much the same for many common analyses</a:t>
            </a:r>
          </a:p>
          <a:p>
            <a:endParaRPr lang="en-CA" dirty="0"/>
          </a:p>
          <a:p>
            <a:r>
              <a:rPr lang="en-CA" dirty="0"/>
              <a:t>Most inferential statistics are based on assumptions about the data which need to be checked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Videos: What Is a p Value? – Teach Psych Science">
            <a:extLst>
              <a:ext uri="{FF2B5EF4-FFF2-40B4-BE49-F238E27FC236}">
                <a16:creationId xmlns:a16="http://schemas.microsoft.com/office/drawing/2014/main" id="{53FCC2CF-153F-5C46-3439-C3E904F0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96" y="1050331"/>
            <a:ext cx="4708635" cy="46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443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What are inferential statistics?</a:t>
            </a:r>
          </a:p>
          <a:p>
            <a:endParaRPr lang="en-CA" dirty="0"/>
          </a:p>
          <a:p>
            <a:r>
              <a:rPr lang="en-CA" dirty="0"/>
              <a:t>The General Linear Model</a:t>
            </a:r>
          </a:p>
          <a:p>
            <a:endParaRPr lang="en-CA" dirty="0"/>
          </a:p>
          <a:p>
            <a:r>
              <a:rPr lang="en-CA" dirty="0"/>
              <a:t>Correlation, Linear Regression, and ANOVA</a:t>
            </a:r>
          </a:p>
          <a:p>
            <a:endParaRPr lang="en-CA" dirty="0"/>
          </a:p>
          <a:p>
            <a:r>
              <a:rPr lang="en-CA" dirty="0"/>
              <a:t>What do I need to look at?</a:t>
            </a:r>
          </a:p>
          <a:p>
            <a:endParaRPr lang="en-CA" dirty="0"/>
          </a:p>
          <a:p>
            <a:r>
              <a:rPr lang="en-CA" dirty="0"/>
              <a:t>Basic data visualization of inferential statistics in </a:t>
            </a:r>
            <a:r>
              <a:rPr lang="en-CA" i="1" dirty="0"/>
              <a:t>ggplot2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Crippling Depression Linear Regression Y-A+bX Iamai | Depression Meme on  ME.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" b="12026"/>
          <a:stretch/>
        </p:blipFill>
        <p:spPr bwMode="auto">
          <a:xfrm>
            <a:off x="7344651" y="1131805"/>
            <a:ext cx="4710715" cy="46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71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are inferential statistics?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5572" y="1690688"/>
            <a:ext cx="2900855" cy="935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Statistics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4717" y="3951673"/>
            <a:ext cx="2900855" cy="935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Descriptive Statistics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6427" y="3951672"/>
            <a:ext cx="2900855" cy="935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Inferential Statistics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3195145" y="2626109"/>
            <a:ext cx="2900855" cy="1325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6096000" y="2626109"/>
            <a:ext cx="2900855" cy="1325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What are inferential statistics? A very brief introduction to the General Linear Model</a:t>
            </a:r>
          </a:p>
        </p:txBody>
      </p:sp>
      <p:sp>
        <p:nvSpPr>
          <p:cNvPr id="7" name="Oval 6"/>
          <p:cNvSpPr/>
          <p:nvPr/>
        </p:nvSpPr>
        <p:spPr>
          <a:xfrm>
            <a:off x="2813413" y="1690688"/>
            <a:ext cx="6565174" cy="49713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 anchorCtr="1"/>
          <a:lstStyle/>
          <a:p>
            <a:pPr algn="ctr"/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2880" y="6006903"/>
            <a:ext cx="42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General Linear Model</a:t>
            </a:r>
          </a:p>
        </p:txBody>
      </p:sp>
      <p:sp>
        <p:nvSpPr>
          <p:cNvPr id="9" name="Oval 8"/>
          <p:cNvSpPr/>
          <p:nvPr/>
        </p:nvSpPr>
        <p:spPr>
          <a:xfrm>
            <a:off x="3349283" y="2166425"/>
            <a:ext cx="5493434" cy="38404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4056834" y="5314405"/>
            <a:ext cx="42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Canonical Correlation</a:t>
            </a:r>
          </a:p>
        </p:txBody>
      </p:sp>
      <p:sp>
        <p:nvSpPr>
          <p:cNvPr id="10" name="Oval 9"/>
          <p:cNvSpPr/>
          <p:nvPr/>
        </p:nvSpPr>
        <p:spPr>
          <a:xfrm>
            <a:off x="3566059" y="2677579"/>
            <a:ext cx="2546253" cy="27127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89677" y="2639606"/>
            <a:ext cx="2546253" cy="27127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3520108" y="3395827"/>
            <a:ext cx="254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Structural Equation Modeling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28624" y="3580494"/>
            <a:ext cx="254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Regression Analyses</a:t>
            </a:r>
          </a:p>
        </p:txBody>
      </p:sp>
    </p:spTree>
    <p:extLst>
      <p:ext uri="{BB962C8B-B14F-4D97-AF65-F5344CB8AC3E}">
        <p14:creationId xmlns:p14="http://schemas.microsoft.com/office/powerpoint/2010/main" val="71949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regression analyses?</a:t>
            </a:r>
          </a:p>
        </p:txBody>
      </p:sp>
      <p:sp>
        <p:nvSpPr>
          <p:cNvPr id="4" name="Oval 3"/>
          <p:cNvSpPr/>
          <p:nvPr/>
        </p:nvSpPr>
        <p:spPr>
          <a:xfrm>
            <a:off x="3817083" y="1690688"/>
            <a:ext cx="4489168" cy="17748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290646" y="2306262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Regression Analyses</a:t>
            </a:r>
          </a:p>
        </p:txBody>
      </p:sp>
      <p:cxnSp>
        <p:nvCxnSpPr>
          <p:cNvPr id="8" name="Straight Arrow Connector 7"/>
          <p:cNvCxnSpPr>
            <a:stCxn id="4" idx="4"/>
            <a:endCxn id="11" idx="1"/>
          </p:cNvCxnSpPr>
          <p:nvPr/>
        </p:nvCxnSpPr>
        <p:spPr>
          <a:xfrm>
            <a:off x="6061667" y="3465513"/>
            <a:ext cx="615737" cy="1430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198996" y="4628495"/>
            <a:ext cx="3316739" cy="1826385"/>
            <a:chOff x="6089677" y="2639606"/>
            <a:chExt cx="2585200" cy="2712773"/>
          </a:xfrm>
        </p:grpSpPr>
        <p:sp>
          <p:nvSpPr>
            <p:cNvPr id="11" name="Oval 10"/>
            <p:cNvSpPr/>
            <p:nvPr/>
          </p:nvSpPr>
          <p:spPr>
            <a:xfrm>
              <a:off x="6089677" y="2639606"/>
              <a:ext cx="2546253" cy="27127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28624" y="3580495"/>
              <a:ext cx="2546253" cy="1270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/>
                <a:t>ANOVA and </a:t>
              </a:r>
            </a:p>
            <a:p>
              <a:pPr algn="ctr"/>
              <a:r>
                <a:rPr lang="en-CA" sz="2400" b="1" dirty="0"/>
                <a:t>ANCOVA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38427" y="3133812"/>
            <a:ext cx="3316739" cy="1826385"/>
            <a:chOff x="6089677" y="2639606"/>
            <a:chExt cx="2585200" cy="2712773"/>
          </a:xfrm>
        </p:grpSpPr>
        <p:sp>
          <p:nvSpPr>
            <p:cNvPr id="19" name="Oval 18"/>
            <p:cNvSpPr/>
            <p:nvPr/>
          </p:nvSpPr>
          <p:spPr>
            <a:xfrm>
              <a:off x="6089677" y="2639606"/>
              <a:ext cx="2546253" cy="27127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8624" y="3639773"/>
              <a:ext cx="2546253" cy="705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/>
                <a:t>Linear Regression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89297" y="4624986"/>
            <a:ext cx="3316739" cy="1826385"/>
            <a:chOff x="7097225" y="3836215"/>
            <a:chExt cx="2585200" cy="2712773"/>
          </a:xfrm>
        </p:grpSpPr>
        <p:sp>
          <p:nvSpPr>
            <p:cNvPr id="22" name="Oval 21"/>
            <p:cNvSpPr/>
            <p:nvPr/>
          </p:nvSpPr>
          <p:spPr>
            <a:xfrm>
              <a:off x="7097225" y="3836215"/>
              <a:ext cx="2546253" cy="27127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36172" y="4474680"/>
              <a:ext cx="2546253" cy="1270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/>
                <a:t>Correlation </a:t>
              </a:r>
            </a:p>
            <a:p>
              <a:pPr algn="ctr"/>
              <a:r>
                <a:rPr lang="en-CA" sz="2400" b="1" dirty="0"/>
                <a:t>(i.e., Pearson’s </a:t>
              </a:r>
              <a:r>
                <a:rPr lang="en-CA" sz="2400" b="1" i="1" dirty="0"/>
                <a:t>r</a:t>
              </a:r>
              <a:r>
                <a:rPr lang="en-CA" sz="2400" b="1" dirty="0"/>
                <a:t>, etc.)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156223" y="3156714"/>
            <a:ext cx="3266771" cy="18263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-313593" y="3820590"/>
            <a:ext cx="442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Chi Square</a:t>
            </a:r>
          </a:p>
        </p:txBody>
      </p:sp>
      <p:cxnSp>
        <p:nvCxnSpPr>
          <p:cNvPr id="31" name="Straight Arrow Connector 30"/>
          <p:cNvCxnSpPr>
            <a:stCxn id="4" idx="4"/>
            <a:endCxn id="22" idx="7"/>
          </p:cNvCxnSpPr>
          <p:nvPr/>
        </p:nvCxnSpPr>
        <p:spPr>
          <a:xfrm flipH="1">
            <a:off x="5277660" y="3465513"/>
            <a:ext cx="784007" cy="1426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7"/>
          </p:cNvCxnSpPr>
          <p:nvPr/>
        </p:nvCxnSpPr>
        <p:spPr>
          <a:xfrm flipH="1">
            <a:off x="2944586" y="2578100"/>
            <a:ext cx="822529" cy="846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6"/>
            <a:endCxn id="19" idx="1"/>
          </p:cNvCxnSpPr>
          <p:nvPr/>
        </p:nvCxnSpPr>
        <p:spPr>
          <a:xfrm>
            <a:off x="8306251" y="2578101"/>
            <a:ext cx="710584" cy="823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4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assumptions of regression analyses?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Linearity</a:t>
            </a:r>
          </a:p>
          <a:p>
            <a:endParaRPr lang="en-CA" dirty="0"/>
          </a:p>
          <a:p>
            <a:r>
              <a:rPr lang="en-CA" dirty="0"/>
              <a:t>Independence</a:t>
            </a:r>
          </a:p>
          <a:p>
            <a:endParaRPr lang="en-CA" dirty="0"/>
          </a:p>
          <a:p>
            <a:r>
              <a:rPr lang="en-CA" dirty="0"/>
              <a:t>Normality</a:t>
            </a:r>
          </a:p>
          <a:p>
            <a:endParaRPr lang="en-CA" dirty="0"/>
          </a:p>
          <a:p>
            <a:r>
              <a:rPr lang="en-CA" dirty="0" err="1"/>
              <a:t>Equivariance</a:t>
            </a:r>
            <a:r>
              <a:rPr lang="en-CA" dirty="0"/>
              <a:t> (i.e., Homoscedasticity)</a:t>
            </a:r>
          </a:p>
        </p:txBody>
      </p:sp>
    </p:spTree>
    <p:extLst>
      <p:ext uri="{BB962C8B-B14F-4D97-AF65-F5344CB8AC3E}">
        <p14:creationId xmlns:p14="http://schemas.microsoft.com/office/powerpoint/2010/main" val="422665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 #1: 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u="sng" dirty="0"/>
              <a:t>The regression model is linear in parameters</a:t>
            </a:r>
          </a:p>
          <a:p>
            <a:endParaRPr lang="en-CA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i="1" dirty="0"/>
              <a:t>Y</a:t>
            </a:r>
            <a:r>
              <a:rPr lang="en-CA" dirty="0"/>
              <a:t> = </a:t>
            </a:r>
            <a:r>
              <a:rPr lang="en-CA" i="1" dirty="0"/>
              <a:t>a</a:t>
            </a:r>
            <a:r>
              <a:rPr lang="en-CA" dirty="0"/>
              <a:t> + (</a:t>
            </a:r>
            <a:r>
              <a:rPr lang="el-GR" i="1" dirty="0"/>
              <a:t>β</a:t>
            </a:r>
            <a:r>
              <a:rPr lang="el-GR" dirty="0"/>
              <a:t>1*</a:t>
            </a:r>
            <a:r>
              <a:rPr lang="en-CA" i="1" dirty="0"/>
              <a:t>X</a:t>
            </a:r>
            <a:r>
              <a:rPr lang="en-CA" dirty="0"/>
              <a:t>1) + (</a:t>
            </a:r>
            <a:r>
              <a:rPr lang="el-GR" i="1" dirty="0"/>
              <a:t>β</a:t>
            </a:r>
            <a:r>
              <a:rPr lang="el-GR" dirty="0"/>
              <a:t>2*</a:t>
            </a:r>
            <a:r>
              <a:rPr lang="en-CA" i="1" dirty="0"/>
              <a:t>X</a:t>
            </a:r>
            <a:r>
              <a:rPr lang="en-CA" dirty="0"/>
              <a:t>2)</a:t>
            </a:r>
            <a:br>
              <a:rPr lang="en-CA" dirty="0"/>
            </a:br>
            <a:endParaRPr lang="en-CA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i="1" dirty="0"/>
              <a:t>Y</a:t>
            </a:r>
            <a:r>
              <a:rPr lang="en-CA" dirty="0"/>
              <a:t> = </a:t>
            </a:r>
            <a:r>
              <a:rPr lang="en-CA" i="1" dirty="0"/>
              <a:t>a</a:t>
            </a:r>
            <a:r>
              <a:rPr lang="en-CA" dirty="0"/>
              <a:t> + (</a:t>
            </a:r>
            <a:r>
              <a:rPr lang="el-GR" i="1" dirty="0"/>
              <a:t>β</a:t>
            </a:r>
            <a:r>
              <a:rPr lang="el-GR" dirty="0"/>
              <a:t>1*</a:t>
            </a:r>
            <a:r>
              <a:rPr lang="en-CA" i="1" dirty="0"/>
              <a:t>X</a:t>
            </a:r>
            <a:r>
              <a:rPr lang="en-CA" dirty="0"/>
              <a:t>1) + (</a:t>
            </a:r>
            <a:r>
              <a:rPr lang="el-GR" i="1" dirty="0"/>
              <a:t>β</a:t>
            </a:r>
            <a:r>
              <a:rPr lang="el-GR" dirty="0"/>
              <a:t>2*</a:t>
            </a:r>
            <a:r>
              <a:rPr lang="en-CA" i="1" dirty="0"/>
              <a:t>X</a:t>
            </a:r>
            <a:r>
              <a:rPr lang="en-CA" dirty="0"/>
              <a:t>2</a:t>
            </a:r>
            <a:r>
              <a:rPr lang="en-CA" baseline="30000" dirty="0"/>
              <a:t>2</a:t>
            </a:r>
            <a:r>
              <a:rPr lang="en-CA" dirty="0"/>
              <a:t>)</a:t>
            </a:r>
            <a:br>
              <a:rPr lang="en-CA" dirty="0"/>
            </a:br>
            <a:br>
              <a:rPr lang="en-CA" dirty="0"/>
            </a:br>
            <a:r>
              <a:rPr lang="en-CA" i="1" dirty="0"/>
              <a:t>Y</a:t>
            </a:r>
            <a:r>
              <a:rPr lang="en-CA" dirty="0"/>
              <a:t> = </a:t>
            </a:r>
            <a:r>
              <a:rPr lang="en-CA" i="1" dirty="0"/>
              <a:t>a</a:t>
            </a:r>
            <a:r>
              <a:rPr lang="en-CA" dirty="0"/>
              <a:t> + (</a:t>
            </a:r>
            <a:r>
              <a:rPr lang="el-GR" i="1" dirty="0"/>
              <a:t>β</a:t>
            </a:r>
            <a:r>
              <a:rPr lang="el-GR" dirty="0"/>
              <a:t>1*</a:t>
            </a:r>
            <a:r>
              <a:rPr lang="en-CA" i="1" dirty="0"/>
              <a:t>X</a:t>
            </a:r>
            <a:r>
              <a:rPr lang="en-CA" dirty="0"/>
              <a:t>1) + (</a:t>
            </a:r>
            <a:r>
              <a:rPr lang="el-GR" i="1" dirty="0"/>
              <a:t>β</a:t>
            </a:r>
            <a:r>
              <a:rPr lang="el-GR" dirty="0"/>
              <a:t>2*</a:t>
            </a:r>
            <a:r>
              <a:rPr lang="en-CA" i="1" dirty="0"/>
              <a:t>X</a:t>
            </a:r>
            <a:r>
              <a:rPr lang="en-CA" dirty="0"/>
              <a:t>2</a:t>
            </a:r>
            <a:r>
              <a:rPr lang="en-CA" baseline="30000" dirty="0"/>
              <a:t>2</a:t>
            </a:r>
            <a:r>
              <a:rPr lang="en-CA" dirty="0"/>
              <a:t>) + (</a:t>
            </a:r>
            <a:r>
              <a:rPr lang="el-GR" i="1" dirty="0"/>
              <a:t>β</a:t>
            </a:r>
            <a:r>
              <a:rPr lang="el-GR" dirty="0"/>
              <a:t>2*</a:t>
            </a:r>
            <a:r>
              <a:rPr lang="en-CA" dirty="0"/>
              <a:t>ln(</a:t>
            </a:r>
            <a:r>
              <a:rPr lang="en-CA" i="1" dirty="0"/>
              <a:t>X</a:t>
            </a:r>
            <a:r>
              <a:rPr lang="en-CA" dirty="0"/>
              <a:t>2))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CA" i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i="1" dirty="0"/>
              <a:t>Y</a:t>
            </a:r>
            <a:r>
              <a:rPr lang="en-CA" dirty="0"/>
              <a:t> ≠ </a:t>
            </a:r>
            <a:r>
              <a:rPr lang="en-CA" i="1" dirty="0"/>
              <a:t>a</a:t>
            </a:r>
            <a:r>
              <a:rPr lang="en-CA" dirty="0"/>
              <a:t> + (</a:t>
            </a:r>
            <a:r>
              <a:rPr lang="el-GR" i="1" dirty="0"/>
              <a:t>β</a:t>
            </a:r>
            <a:r>
              <a:rPr lang="el-GR" dirty="0"/>
              <a:t>1*</a:t>
            </a:r>
            <a:r>
              <a:rPr lang="en-CA" i="1" dirty="0"/>
              <a:t>X</a:t>
            </a:r>
            <a:r>
              <a:rPr lang="en-CA" dirty="0"/>
              <a:t>1) + (</a:t>
            </a:r>
            <a:r>
              <a:rPr lang="el-GR" i="1" dirty="0"/>
              <a:t>β</a:t>
            </a:r>
            <a:r>
              <a:rPr lang="el-GR" dirty="0"/>
              <a:t>2*</a:t>
            </a:r>
            <a:r>
              <a:rPr lang="en-CA" i="1" dirty="0"/>
              <a:t>X</a:t>
            </a:r>
            <a:r>
              <a:rPr lang="en-CA" dirty="0"/>
              <a:t>2)</a:t>
            </a:r>
            <a:r>
              <a:rPr lang="en-CA" baseline="30000" dirty="0"/>
              <a:t>2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84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 #2: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/>
              <a:t>Observations are independent of each other</a:t>
            </a:r>
          </a:p>
        </p:txBody>
      </p:sp>
      <p:sp>
        <p:nvSpPr>
          <p:cNvPr id="7" name="AutoShape 4" descr="http://127.0.0.1:18121/graphics/5e9caed4-5304-4ff4-ac6a-1d41d5d05d45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3179"/>
          <a:stretch/>
        </p:blipFill>
        <p:spPr>
          <a:xfrm>
            <a:off x="3724436" y="2385700"/>
            <a:ext cx="4743127" cy="35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 #3: 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/>
              <a:t>Residual errors are normally distributed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3864"/>
          <a:stretch/>
        </p:blipFill>
        <p:spPr>
          <a:xfrm>
            <a:off x="3386812" y="2241388"/>
            <a:ext cx="5418376" cy="39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296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Basics to R Correlation, Linear Regression, and ANOVA</vt:lpstr>
      <vt:lpstr>Outline for Today</vt:lpstr>
      <vt:lpstr>What are inferential statistics?</vt:lpstr>
      <vt:lpstr>What are inferential statistics? A very brief introduction to the General Linear Model</vt:lpstr>
      <vt:lpstr>What are regression analyses?</vt:lpstr>
      <vt:lpstr>What are the assumptions of regression analyses?</vt:lpstr>
      <vt:lpstr>Assumption #1: Linearity</vt:lpstr>
      <vt:lpstr>Assumption #2: Independence</vt:lpstr>
      <vt:lpstr>Assumption #3: Normality</vt:lpstr>
      <vt:lpstr>Assumption #4: Equivariance or Homoscedasticity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 R</dc:title>
  <dc:creator>Falck, Ryan Stanley</dc:creator>
  <cp:lastModifiedBy>Ryan Stanley Falck</cp:lastModifiedBy>
  <cp:revision>32</cp:revision>
  <dcterms:created xsi:type="dcterms:W3CDTF">2020-11-18T16:23:13Z</dcterms:created>
  <dcterms:modified xsi:type="dcterms:W3CDTF">2023-03-13T17:02:19Z</dcterms:modified>
</cp:coreProperties>
</file>