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81" r:id="rId16"/>
    <p:sldId id="282" r:id="rId17"/>
    <p:sldId id="283" r:id="rId18"/>
    <p:sldId id="280" r:id="rId19"/>
    <p:sldId id="272" r:id="rId20"/>
    <p:sldId id="273" r:id="rId21"/>
    <p:sldId id="278" r:id="rId22"/>
    <p:sldId id="274" r:id="rId23"/>
    <p:sldId id="275" r:id="rId24"/>
    <p:sldId id="277"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23"/>
    <p:restoredTop sz="96405"/>
  </p:normalViewPr>
  <p:slideViewPr>
    <p:cSldViewPr snapToGrid="0" showGuides="1">
      <p:cViewPr>
        <p:scale>
          <a:sx n="120" d="100"/>
          <a:sy n="120" d="100"/>
        </p:scale>
        <p:origin x="448" y="288"/>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1B27EA-1E59-6743-B31A-EB0D77669875}" type="datetimeFigureOut">
              <a:rPr lang="en-US" smtClean="0"/>
              <a:t>4/24/23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6BDCC0-7128-1D4E-B080-2A16DDDE94F0}" type="slidenum">
              <a:rPr lang="en-US" smtClean="0"/>
              <a:t>‹#›</a:t>
            </a:fld>
            <a:endParaRPr lang="en-US"/>
          </a:p>
        </p:txBody>
      </p:sp>
    </p:spTree>
    <p:extLst>
      <p:ext uri="{BB962C8B-B14F-4D97-AF65-F5344CB8AC3E}">
        <p14:creationId xmlns:p14="http://schemas.microsoft.com/office/powerpoint/2010/main" val="406076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6BDCC0-7128-1D4E-B080-2A16DDDE94F0}" type="slidenum">
              <a:rPr lang="en-US" smtClean="0"/>
              <a:t>2</a:t>
            </a:fld>
            <a:endParaRPr lang="en-US"/>
          </a:p>
        </p:txBody>
      </p:sp>
    </p:spTree>
    <p:extLst>
      <p:ext uri="{BB962C8B-B14F-4D97-AF65-F5344CB8AC3E}">
        <p14:creationId xmlns:p14="http://schemas.microsoft.com/office/powerpoint/2010/main" val="3921054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6BDCC0-7128-1D4E-B080-2A16DDDE94F0}" type="slidenum">
              <a:rPr lang="en-US" smtClean="0"/>
              <a:t>12</a:t>
            </a:fld>
            <a:endParaRPr lang="en-US"/>
          </a:p>
        </p:txBody>
      </p:sp>
    </p:spTree>
    <p:extLst>
      <p:ext uri="{BB962C8B-B14F-4D97-AF65-F5344CB8AC3E}">
        <p14:creationId xmlns:p14="http://schemas.microsoft.com/office/powerpoint/2010/main" val="351454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6BDCC0-7128-1D4E-B080-2A16DDDE94F0}" type="slidenum">
              <a:rPr lang="en-US" smtClean="0"/>
              <a:t>13</a:t>
            </a:fld>
            <a:endParaRPr lang="en-US"/>
          </a:p>
        </p:txBody>
      </p:sp>
    </p:spTree>
    <p:extLst>
      <p:ext uri="{BB962C8B-B14F-4D97-AF65-F5344CB8AC3E}">
        <p14:creationId xmlns:p14="http://schemas.microsoft.com/office/powerpoint/2010/main" val="792294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6BDCC0-7128-1D4E-B080-2A16DDDE94F0}" type="slidenum">
              <a:rPr lang="en-US" smtClean="0"/>
              <a:t>14</a:t>
            </a:fld>
            <a:endParaRPr lang="en-US"/>
          </a:p>
        </p:txBody>
      </p:sp>
    </p:spTree>
    <p:extLst>
      <p:ext uri="{BB962C8B-B14F-4D97-AF65-F5344CB8AC3E}">
        <p14:creationId xmlns:p14="http://schemas.microsoft.com/office/powerpoint/2010/main" val="2605981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6BDCC0-7128-1D4E-B080-2A16DDDE94F0}" type="slidenum">
              <a:rPr lang="en-US" smtClean="0"/>
              <a:t>15</a:t>
            </a:fld>
            <a:endParaRPr lang="en-US"/>
          </a:p>
        </p:txBody>
      </p:sp>
    </p:spTree>
    <p:extLst>
      <p:ext uri="{BB962C8B-B14F-4D97-AF65-F5344CB8AC3E}">
        <p14:creationId xmlns:p14="http://schemas.microsoft.com/office/powerpoint/2010/main" val="641425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6BDCC0-7128-1D4E-B080-2A16DDDE94F0}" type="slidenum">
              <a:rPr lang="en-US" smtClean="0"/>
              <a:t>16</a:t>
            </a:fld>
            <a:endParaRPr lang="en-US"/>
          </a:p>
        </p:txBody>
      </p:sp>
    </p:spTree>
    <p:extLst>
      <p:ext uri="{BB962C8B-B14F-4D97-AF65-F5344CB8AC3E}">
        <p14:creationId xmlns:p14="http://schemas.microsoft.com/office/powerpoint/2010/main" val="3606222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6BDCC0-7128-1D4E-B080-2A16DDDE94F0}" type="slidenum">
              <a:rPr lang="en-US" smtClean="0"/>
              <a:t>17</a:t>
            </a:fld>
            <a:endParaRPr lang="en-US"/>
          </a:p>
        </p:txBody>
      </p:sp>
    </p:spTree>
    <p:extLst>
      <p:ext uri="{BB962C8B-B14F-4D97-AF65-F5344CB8AC3E}">
        <p14:creationId xmlns:p14="http://schemas.microsoft.com/office/powerpoint/2010/main" val="4058452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6BDCC0-7128-1D4E-B080-2A16DDDE94F0}" type="slidenum">
              <a:rPr lang="en-US" smtClean="0"/>
              <a:t>18</a:t>
            </a:fld>
            <a:endParaRPr lang="en-US"/>
          </a:p>
        </p:txBody>
      </p:sp>
    </p:spTree>
    <p:extLst>
      <p:ext uri="{BB962C8B-B14F-4D97-AF65-F5344CB8AC3E}">
        <p14:creationId xmlns:p14="http://schemas.microsoft.com/office/powerpoint/2010/main" val="2184903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6BDCC0-7128-1D4E-B080-2A16DDDE94F0}" type="slidenum">
              <a:rPr lang="en-US" smtClean="0"/>
              <a:t>20</a:t>
            </a:fld>
            <a:endParaRPr lang="en-US"/>
          </a:p>
        </p:txBody>
      </p:sp>
    </p:spTree>
    <p:extLst>
      <p:ext uri="{BB962C8B-B14F-4D97-AF65-F5344CB8AC3E}">
        <p14:creationId xmlns:p14="http://schemas.microsoft.com/office/powerpoint/2010/main" val="1540141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6BDCC0-7128-1D4E-B080-2A16DDDE94F0}" type="slidenum">
              <a:rPr lang="en-US" smtClean="0"/>
              <a:t>21</a:t>
            </a:fld>
            <a:endParaRPr lang="en-US"/>
          </a:p>
        </p:txBody>
      </p:sp>
    </p:spTree>
    <p:extLst>
      <p:ext uri="{BB962C8B-B14F-4D97-AF65-F5344CB8AC3E}">
        <p14:creationId xmlns:p14="http://schemas.microsoft.com/office/powerpoint/2010/main" val="1163616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6BDCC0-7128-1D4E-B080-2A16DDDE94F0}" type="slidenum">
              <a:rPr lang="en-US" smtClean="0"/>
              <a:t>22</a:t>
            </a:fld>
            <a:endParaRPr lang="en-US"/>
          </a:p>
        </p:txBody>
      </p:sp>
    </p:spTree>
    <p:extLst>
      <p:ext uri="{BB962C8B-B14F-4D97-AF65-F5344CB8AC3E}">
        <p14:creationId xmlns:p14="http://schemas.microsoft.com/office/powerpoint/2010/main" val="2569264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6BDCC0-7128-1D4E-B080-2A16DDDE94F0}" type="slidenum">
              <a:rPr lang="en-US" smtClean="0"/>
              <a:t>3</a:t>
            </a:fld>
            <a:endParaRPr lang="en-US"/>
          </a:p>
        </p:txBody>
      </p:sp>
    </p:spTree>
    <p:extLst>
      <p:ext uri="{BB962C8B-B14F-4D97-AF65-F5344CB8AC3E}">
        <p14:creationId xmlns:p14="http://schemas.microsoft.com/office/powerpoint/2010/main" val="777493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6BDCC0-7128-1D4E-B080-2A16DDDE94F0}" type="slidenum">
              <a:rPr lang="en-US" smtClean="0"/>
              <a:t>23</a:t>
            </a:fld>
            <a:endParaRPr lang="en-US"/>
          </a:p>
        </p:txBody>
      </p:sp>
    </p:spTree>
    <p:extLst>
      <p:ext uri="{BB962C8B-B14F-4D97-AF65-F5344CB8AC3E}">
        <p14:creationId xmlns:p14="http://schemas.microsoft.com/office/powerpoint/2010/main" val="3958708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6BDCC0-7128-1D4E-B080-2A16DDDE94F0}" type="slidenum">
              <a:rPr lang="en-US" smtClean="0"/>
              <a:t>24</a:t>
            </a:fld>
            <a:endParaRPr lang="en-US"/>
          </a:p>
        </p:txBody>
      </p:sp>
    </p:spTree>
    <p:extLst>
      <p:ext uri="{BB962C8B-B14F-4D97-AF65-F5344CB8AC3E}">
        <p14:creationId xmlns:p14="http://schemas.microsoft.com/office/powerpoint/2010/main" val="931998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6BDCC0-7128-1D4E-B080-2A16DDDE94F0}" type="slidenum">
              <a:rPr lang="en-US" smtClean="0"/>
              <a:t>25</a:t>
            </a:fld>
            <a:endParaRPr lang="en-US"/>
          </a:p>
        </p:txBody>
      </p:sp>
    </p:spTree>
    <p:extLst>
      <p:ext uri="{BB962C8B-B14F-4D97-AF65-F5344CB8AC3E}">
        <p14:creationId xmlns:p14="http://schemas.microsoft.com/office/powerpoint/2010/main" val="2454170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6BDCC0-7128-1D4E-B080-2A16DDDE94F0}" type="slidenum">
              <a:rPr lang="en-US" smtClean="0"/>
              <a:t>5</a:t>
            </a:fld>
            <a:endParaRPr lang="en-US"/>
          </a:p>
        </p:txBody>
      </p:sp>
    </p:spTree>
    <p:extLst>
      <p:ext uri="{BB962C8B-B14F-4D97-AF65-F5344CB8AC3E}">
        <p14:creationId xmlns:p14="http://schemas.microsoft.com/office/powerpoint/2010/main" val="831312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6BDCC0-7128-1D4E-B080-2A16DDDE94F0}" type="slidenum">
              <a:rPr lang="en-US" smtClean="0"/>
              <a:t>6</a:t>
            </a:fld>
            <a:endParaRPr lang="en-US"/>
          </a:p>
        </p:txBody>
      </p:sp>
    </p:spTree>
    <p:extLst>
      <p:ext uri="{BB962C8B-B14F-4D97-AF65-F5344CB8AC3E}">
        <p14:creationId xmlns:p14="http://schemas.microsoft.com/office/powerpoint/2010/main" val="1390647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6BDCC0-7128-1D4E-B080-2A16DDDE94F0}" type="slidenum">
              <a:rPr lang="en-US" smtClean="0"/>
              <a:t>7</a:t>
            </a:fld>
            <a:endParaRPr lang="en-US"/>
          </a:p>
        </p:txBody>
      </p:sp>
    </p:spTree>
    <p:extLst>
      <p:ext uri="{BB962C8B-B14F-4D97-AF65-F5344CB8AC3E}">
        <p14:creationId xmlns:p14="http://schemas.microsoft.com/office/powerpoint/2010/main" val="3253182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6BDCC0-7128-1D4E-B080-2A16DDDE94F0}" type="slidenum">
              <a:rPr lang="en-US" smtClean="0"/>
              <a:t>8</a:t>
            </a:fld>
            <a:endParaRPr lang="en-US"/>
          </a:p>
        </p:txBody>
      </p:sp>
    </p:spTree>
    <p:extLst>
      <p:ext uri="{BB962C8B-B14F-4D97-AF65-F5344CB8AC3E}">
        <p14:creationId xmlns:p14="http://schemas.microsoft.com/office/powerpoint/2010/main" val="2652239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6BDCC0-7128-1D4E-B080-2A16DDDE94F0}" type="slidenum">
              <a:rPr lang="en-US" smtClean="0"/>
              <a:t>9</a:t>
            </a:fld>
            <a:endParaRPr lang="en-US"/>
          </a:p>
        </p:txBody>
      </p:sp>
    </p:spTree>
    <p:extLst>
      <p:ext uri="{BB962C8B-B14F-4D97-AF65-F5344CB8AC3E}">
        <p14:creationId xmlns:p14="http://schemas.microsoft.com/office/powerpoint/2010/main" val="3327082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6BDCC0-7128-1D4E-B080-2A16DDDE94F0}" type="slidenum">
              <a:rPr lang="en-US" smtClean="0"/>
              <a:t>10</a:t>
            </a:fld>
            <a:endParaRPr lang="en-US"/>
          </a:p>
        </p:txBody>
      </p:sp>
    </p:spTree>
    <p:extLst>
      <p:ext uri="{BB962C8B-B14F-4D97-AF65-F5344CB8AC3E}">
        <p14:creationId xmlns:p14="http://schemas.microsoft.com/office/powerpoint/2010/main" val="1037114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6BDCC0-7128-1D4E-B080-2A16DDDE94F0}" type="slidenum">
              <a:rPr lang="en-US" smtClean="0"/>
              <a:t>11</a:t>
            </a:fld>
            <a:endParaRPr lang="en-US"/>
          </a:p>
        </p:txBody>
      </p:sp>
    </p:spTree>
    <p:extLst>
      <p:ext uri="{BB962C8B-B14F-4D97-AF65-F5344CB8AC3E}">
        <p14:creationId xmlns:p14="http://schemas.microsoft.com/office/powerpoint/2010/main" val="283726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1F3B8-DD9A-3CB3-11DD-4C356EDB82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52F95E-4796-42C3-8A3D-EBE0FF8947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55B39A-7FDB-2519-0CFC-60CA6BEF947C}"/>
              </a:ext>
            </a:extLst>
          </p:cNvPr>
          <p:cNvSpPr>
            <a:spLocks noGrp="1"/>
          </p:cNvSpPr>
          <p:nvPr>
            <p:ph type="dt" sz="half" idx="10"/>
          </p:nvPr>
        </p:nvSpPr>
        <p:spPr/>
        <p:txBody>
          <a:bodyPr/>
          <a:lstStyle/>
          <a:p>
            <a:fld id="{9136866C-4782-C549-BCEB-E254F5D8C86C}" type="datetimeFigureOut">
              <a:rPr lang="en-US" smtClean="0"/>
              <a:t>4/24/23</a:t>
            </a:fld>
            <a:endParaRPr lang="en-US"/>
          </a:p>
        </p:txBody>
      </p:sp>
      <p:sp>
        <p:nvSpPr>
          <p:cNvPr id="5" name="Footer Placeholder 4">
            <a:extLst>
              <a:ext uri="{FF2B5EF4-FFF2-40B4-BE49-F238E27FC236}">
                <a16:creationId xmlns:a16="http://schemas.microsoft.com/office/drawing/2014/main" id="{41016408-1160-9A89-A47D-DED3294043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23093-0FAD-A889-EDA8-505B3C815F2E}"/>
              </a:ext>
            </a:extLst>
          </p:cNvPr>
          <p:cNvSpPr>
            <a:spLocks noGrp="1"/>
          </p:cNvSpPr>
          <p:nvPr>
            <p:ph type="sldNum" sz="quarter" idx="12"/>
          </p:nvPr>
        </p:nvSpPr>
        <p:spPr/>
        <p:txBody>
          <a:bodyPr/>
          <a:lstStyle/>
          <a:p>
            <a:fld id="{FE309203-15E1-2B40-A538-C026AAEE2B44}" type="slidenum">
              <a:rPr lang="en-US" smtClean="0"/>
              <a:t>‹#›</a:t>
            </a:fld>
            <a:endParaRPr lang="en-US"/>
          </a:p>
        </p:txBody>
      </p:sp>
    </p:spTree>
    <p:extLst>
      <p:ext uri="{BB962C8B-B14F-4D97-AF65-F5344CB8AC3E}">
        <p14:creationId xmlns:p14="http://schemas.microsoft.com/office/powerpoint/2010/main" val="2450531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2BC29-15A8-5F18-7FD9-4A402E0E07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935D82-383C-4D1E-74D6-A077D6DF9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8B01AF-DCD0-4E7B-8F2E-7588C9BD4889}"/>
              </a:ext>
            </a:extLst>
          </p:cNvPr>
          <p:cNvSpPr>
            <a:spLocks noGrp="1"/>
          </p:cNvSpPr>
          <p:nvPr>
            <p:ph type="dt" sz="half" idx="10"/>
          </p:nvPr>
        </p:nvSpPr>
        <p:spPr/>
        <p:txBody>
          <a:bodyPr/>
          <a:lstStyle/>
          <a:p>
            <a:fld id="{9136866C-4782-C549-BCEB-E254F5D8C86C}" type="datetimeFigureOut">
              <a:rPr lang="en-US" smtClean="0"/>
              <a:t>4/24/23</a:t>
            </a:fld>
            <a:endParaRPr lang="en-US"/>
          </a:p>
        </p:txBody>
      </p:sp>
      <p:sp>
        <p:nvSpPr>
          <p:cNvPr id="5" name="Footer Placeholder 4">
            <a:extLst>
              <a:ext uri="{FF2B5EF4-FFF2-40B4-BE49-F238E27FC236}">
                <a16:creationId xmlns:a16="http://schemas.microsoft.com/office/drawing/2014/main" id="{84F5FF9C-22A9-6CC0-75FA-459F8135FF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AA295-4A5D-1E51-8601-A24A2E711DE2}"/>
              </a:ext>
            </a:extLst>
          </p:cNvPr>
          <p:cNvSpPr>
            <a:spLocks noGrp="1"/>
          </p:cNvSpPr>
          <p:nvPr>
            <p:ph type="sldNum" sz="quarter" idx="12"/>
          </p:nvPr>
        </p:nvSpPr>
        <p:spPr/>
        <p:txBody>
          <a:bodyPr/>
          <a:lstStyle/>
          <a:p>
            <a:fld id="{FE309203-15E1-2B40-A538-C026AAEE2B44}" type="slidenum">
              <a:rPr lang="en-US" smtClean="0"/>
              <a:t>‹#›</a:t>
            </a:fld>
            <a:endParaRPr lang="en-US"/>
          </a:p>
        </p:txBody>
      </p:sp>
    </p:spTree>
    <p:extLst>
      <p:ext uri="{BB962C8B-B14F-4D97-AF65-F5344CB8AC3E}">
        <p14:creationId xmlns:p14="http://schemas.microsoft.com/office/powerpoint/2010/main" val="84296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AE6C91-C279-A2D0-A2A3-DD12F36B36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988CF9-E031-3919-8995-5108E6C644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26944E-4F6D-7470-A3B4-26AA8A9D973C}"/>
              </a:ext>
            </a:extLst>
          </p:cNvPr>
          <p:cNvSpPr>
            <a:spLocks noGrp="1"/>
          </p:cNvSpPr>
          <p:nvPr>
            <p:ph type="dt" sz="half" idx="10"/>
          </p:nvPr>
        </p:nvSpPr>
        <p:spPr/>
        <p:txBody>
          <a:bodyPr/>
          <a:lstStyle/>
          <a:p>
            <a:fld id="{9136866C-4782-C549-BCEB-E254F5D8C86C}" type="datetimeFigureOut">
              <a:rPr lang="en-US" smtClean="0"/>
              <a:t>4/24/23</a:t>
            </a:fld>
            <a:endParaRPr lang="en-US"/>
          </a:p>
        </p:txBody>
      </p:sp>
      <p:sp>
        <p:nvSpPr>
          <p:cNvPr id="5" name="Footer Placeholder 4">
            <a:extLst>
              <a:ext uri="{FF2B5EF4-FFF2-40B4-BE49-F238E27FC236}">
                <a16:creationId xmlns:a16="http://schemas.microsoft.com/office/drawing/2014/main" id="{0C4970FF-BDB1-EB99-7216-10F2D73BE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4F8B84-0329-55D1-856C-5EB6DF8832B9}"/>
              </a:ext>
            </a:extLst>
          </p:cNvPr>
          <p:cNvSpPr>
            <a:spLocks noGrp="1"/>
          </p:cNvSpPr>
          <p:nvPr>
            <p:ph type="sldNum" sz="quarter" idx="12"/>
          </p:nvPr>
        </p:nvSpPr>
        <p:spPr/>
        <p:txBody>
          <a:bodyPr/>
          <a:lstStyle/>
          <a:p>
            <a:fld id="{FE309203-15E1-2B40-A538-C026AAEE2B44}" type="slidenum">
              <a:rPr lang="en-US" smtClean="0"/>
              <a:t>‹#›</a:t>
            </a:fld>
            <a:endParaRPr lang="en-US"/>
          </a:p>
        </p:txBody>
      </p:sp>
    </p:spTree>
    <p:extLst>
      <p:ext uri="{BB962C8B-B14F-4D97-AF65-F5344CB8AC3E}">
        <p14:creationId xmlns:p14="http://schemas.microsoft.com/office/powerpoint/2010/main" val="350865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50160-CE1F-F8D1-EB5F-1CC98FDE0E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6DE45A-5851-F8D8-27F3-66A23CB23F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1BFC2-A31B-E814-03F8-3F77E73996F5}"/>
              </a:ext>
            </a:extLst>
          </p:cNvPr>
          <p:cNvSpPr>
            <a:spLocks noGrp="1"/>
          </p:cNvSpPr>
          <p:nvPr>
            <p:ph type="dt" sz="half" idx="10"/>
          </p:nvPr>
        </p:nvSpPr>
        <p:spPr/>
        <p:txBody>
          <a:bodyPr/>
          <a:lstStyle/>
          <a:p>
            <a:fld id="{9136866C-4782-C549-BCEB-E254F5D8C86C}" type="datetimeFigureOut">
              <a:rPr lang="en-US" smtClean="0"/>
              <a:t>4/24/23</a:t>
            </a:fld>
            <a:endParaRPr lang="en-US"/>
          </a:p>
        </p:txBody>
      </p:sp>
      <p:sp>
        <p:nvSpPr>
          <p:cNvPr id="5" name="Footer Placeholder 4">
            <a:extLst>
              <a:ext uri="{FF2B5EF4-FFF2-40B4-BE49-F238E27FC236}">
                <a16:creationId xmlns:a16="http://schemas.microsoft.com/office/drawing/2014/main" id="{66838483-CADD-B814-1B1E-61CC9CD9A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52D8CB-4F73-947F-66B4-C13DA528A78C}"/>
              </a:ext>
            </a:extLst>
          </p:cNvPr>
          <p:cNvSpPr>
            <a:spLocks noGrp="1"/>
          </p:cNvSpPr>
          <p:nvPr>
            <p:ph type="sldNum" sz="quarter" idx="12"/>
          </p:nvPr>
        </p:nvSpPr>
        <p:spPr/>
        <p:txBody>
          <a:bodyPr/>
          <a:lstStyle/>
          <a:p>
            <a:fld id="{FE309203-15E1-2B40-A538-C026AAEE2B44}" type="slidenum">
              <a:rPr lang="en-US" smtClean="0"/>
              <a:t>‹#›</a:t>
            </a:fld>
            <a:endParaRPr lang="en-US"/>
          </a:p>
        </p:txBody>
      </p:sp>
    </p:spTree>
    <p:extLst>
      <p:ext uri="{BB962C8B-B14F-4D97-AF65-F5344CB8AC3E}">
        <p14:creationId xmlns:p14="http://schemas.microsoft.com/office/powerpoint/2010/main" val="1651166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0DD8-089A-9C82-8D40-1636024792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62666E-818D-D0AB-18FF-0BFABDF609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BCCA42-9BF4-E883-1FBA-6A44A89B846D}"/>
              </a:ext>
            </a:extLst>
          </p:cNvPr>
          <p:cNvSpPr>
            <a:spLocks noGrp="1"/>
          </p:cNvSpPr>
          <p:nvPr>
            <p:ph type="dt" sz="half" idx="10"/>
          </p:nvPr>
        </p:nvSpPr>
        <p:spPr/>
        <p:txBody>
          <a:bodyPr/>
          <a:lstStyle/>
          <a:p>
            <a:fld id="{9136866C-4782-C549-BCEB-E254F5D8C86C}" type="datetimeFigureOut">
              <a:rPr lang="en-US" smtClean="0"/>
              <a:t>4/24/23</a:t>
            </a:fld>
            <a:endParaRPr lang="en-US"/>
          </a:p>
        </p:txBody>
      </p:sp>
      <p:sp>
        <p:nvSpPr>
          <p:cNvPr id="5" name="Footer Placeholder 4">
            <a:extLst>
              <a:ext uri="{FF2B5EF4-FFF2-40B4-BE49-F238E27FC236}">
                <a16:creationId xmlns:a16="http://schemas.microsoft.com/office/drawing/2014/main" id="{F39DDDB8-E4FE-7F2A-F4DF-9A29199F49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42C81E-246B-7D67-0035-0A1087A32CE9}"/>
              </a:ext>
            </a:extLst>
          </p:cNvPr>
          <p:cNvSpPr>
            <a:spLocks noGrp="1"/>
          </p:cNvSpPr>
          <p:nvPr>
            <p:ph type="sldNum" sz="quarter" idx="12"/>
          </p:nvPr>
        </p:nvSpPr>
        <p:spPr/>
        <p:txBody>
          <a:bodyPr/>
          <a:lstStyle/>
          <a:p>
            <a:fld id="{FE309203-15E1-2B40-A538-C026AAEE2B44}" type="slidenum">
              <a:rPr lang="en-US" smtClean="0"/>
              <a:t>‹#›</a:t>
            </a:fld>
            <a:endParaRPr lang="en-US"/>
          </a:p>
        </p:txBody>
      </p:sp>
    </p:spTree>
    <p:extLst>
      <p:ext uri="{BB962C8B-B14F-4D97-AF65-F5344CB8AC3E}">
        <p14:creationId xmlns:p14="http://schemas.microsoft.com/office/powerpoint/2010/main" val="3680089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0921-35DA-3BA0-058B-E09E081112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514E4D-1D98-BD06-0CCC-9E755F87D3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FCC757-4411-0011-75B5-F3575C2076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0932DB-8784-549F-FFBC-F331CB5EA471}"/>
              </a:ext>
            </a:extLst>
          </p:cNvPr>
          <p:cNvSpPr>
            <a:spLocks noGrp="1"/>
          </p:cNvSpPr>
          <p:nvPr>
            <p:ph type="dt" sz="half" idx="10"/>
          </p:nvPr>
        </p:nvSpPr>
        <p:spPr/>
        <p:txBody>
          <a:bodyPr/>
          <a:lstStyle/>
          <a:p>
            <a:fld id="{9136866C-4782-C549-BCEB-E254F5D8C86C}" type="datetimeFigureOut">
              <a:rPr lang="en-US" smtClean="0"/>
              <a:t>4/24/23</a:t>
            </a:fld>
            <a:endParaRPr lang="en-US"/>
          </a:p>
        </p:txBody>
      </p:sp>
      <p:sp>
        <p:nvSpPr>
          <p:cNvPr id="6" name="Footer Placeholder 5">
            <a:extLst>
              <a:ext uri="{FF2B5EF4-FFF2-40B4-BE49-F238E27FC236}">
                <a16:creationId xmlns:a16="http://schemas.microsoft.com/office/drawing/2014/main" id="{678BCA7B-F909-3AEF-2F0B-141F19773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6356D7-E581-A2A9-254A-806789B7F39C}"/>
              </a:ext>
            </a:extLst>
          </p:cNvPr>
          <p:cNvSpPr>
            <a:spLocks noGrp="1"/>
          </p:cNvSpPr>
          <p:nvPr>
            <p:ph type="sldNum" sz="quarter" idx="12"/>
          </p:nvPr>
        </p:nvSpPr>
        <p:spPr/>
        <p:txBody>
          <a:bodyPr/>
          <a:lstStyle/>
          <a:p>
            <a:fld id="{FE309203-15E1-2B40-A538-C026AAEE2B44}" type="slidenum">
              <a:rPr lang="en-US" smtClean="0"/>
              <a:t>‹#›</a:t>
            </a:fld>
            <a:endParaRPr lang="en-US"/>
          </a:p>
        </p:txBody>
      </p:sp>
    </p:spTree>
    <p:extLst>
      <p:ext uri="{BB962C8B-B14F-4D97-AF65-F5344CB8AC3E}">
        <p14:creationId xmlns:p14="http://schemas.microsoft.com/office/powerpoint/2010/main" val="967669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5674B-C018-5EB7-6CE3-89785BB14D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EFFBC8-5A41-FDAB-556D-F6A07890A6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C5229F-0232-B9E1-63B8-B45C885DC6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3D9BCC-D30F-2BBB-46AC-E9BDE4E96D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4E5A6E-CC9D-6944-28C4-E3AF8B7276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6231E2-2941-07CC-BE75-BDFA2E883AA6}"/>
              </a:ext>
            </a:extLst>
          </p:cNvPr>
          <p:cNvSpPr>
            <a:spLocks noGrp="1"/>
          </p:cNvSpPr>
          <p:nvPr>
            <p:ph type="dt" sz="half" idx="10"/>
          </p:nvPr>
        </p:nvSpPr>
        <p:spPr/>
        <p:txBody>
          <a:bodyPr/>
          <a:lstStyle/>
          <a:p>
            <a:fld id="{9136866C-4782-C549-BCEB-E254F5D8C86C}" type="datetimeFigureOut">
              <a:rPr lang="en-US" smtClean="0"/>
              <a:t>4/24/23</a:t>
            </a:fld>
            <a:endParaRPr lang="en-US"/>
          </a:p>
        </p:txBody>
      </p:sp>
      <p:sp>
        <p:nvSpPr>
          <p:cNvPr id="8" name="Footer Placeholder 7">
            <a:extLst>
              <a:ext uri="{FF2B5EF4-FFF2-40B4-BE49-F238E27FC236}">
                <a16:creationId xmlns:a16="http://schemas.microsoft.com/office/drawing/2014/main" id="{A45C42FA-9F80-2256-4DD9-1ACFF76152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5CDAED-7981-066E-CE1B-73BDC88CA2FF}"/>
              </a:ext>
            </a:extLst>
          </p:cNvPr>
          <p:cNvSpPr>
            <a:spLocks noGrp="1"/>
          </p:cNvSpPr>
          <p:nvPr>
            <p:ph type="sldNum" sz="quarter" idx="12"/>
          </p:nvPr>
        </p:nvSpPr>
        <p:spPr/>
        <p:txBody>
          <a:bodyPr/>
          <a:lstStyle/>
          <a:p>
            <a:fld id="{FE309203-15E1-2B40-A538-C026AAEE2B44}" type="slidenum">
              <a:rPr lang="en-US" smtClean="0"/>
              <a:t>‹#›</a:t>
            </a:fld>
            <a:endParaRPr lang="en-US"/>
          </a:p>
        </p:txBody>
      </p:sp>
    </p:spTree>
    <p:extLst>
      <p:ext uri="{BB962C8B-B14F-4D97-AF65-F5344CB8AC3E}">
        <p14:creationId xmlns:p14="http://schemas.microsoft.com/office/powerpoint/2010/main" val="2940716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21E68-273D-3739-FCFC-DB19C6DB6F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0B7552-EA57-C037-33B7-5F9E642481CA}"/>
              </a:ext>
            </a:extLst>
          </p:cNvPr>
          <p:cNvSpPr>
            <a:spLocks noGrp="1"/>
          </p:cNvSpPr>
          <p:nvPr>
            <p:ph type="dt" sz="half" idx="10"/>
          </p:nvPr>
        </p:nvSpPr>
        <p:spPr/>
        <p:txBody>
          <a:bodyPr/>
          <a:lstStyle/>
          <a:p>
            <a:fld id="{9136866C-4782-C549-BCEB-E254F5D8C86C}" type="datetimeFigureOut">
              <a:rPr lang="en-US" smtClean="0"/>
              <a:t>4/24/23</a:t>
            </a:fld>
            <a:endParaRPr lang="en-US"/>
          </a:p>
        </p:txBody>
      </p:sp>
      <p:sp>
        <p:nvSpPr>
          <p:cNvPr id="4" name="Footer Placeholder 3">
            <a:extLst>
              <a:ext uri="{FF2B5EF4-FFF2-40B4-BE49-F238E27FC236}">
                <a16:creationId xmlns:a16="http://schemas.microsoft.com/office/drawing/2014/main" id="{48AE71A5-F939-4238-FBA8-535892B5A2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E369A1-7D9F-335A-CEF2-A75586D5C6D3}"/>
              </a:ext>
            </a:extLst>
          </p:cNvPr>
          <p:cNvSpPr>
            <a:spLocks noGrp="1"/>
          </p:cNvSpPr>
          <p:nvPr>
            <p:ph type="sldNum" sz="quarter" idx="12"/>
          </p:nvPr>
        </p:nvSpPr>
        <p:spPr/>
        <p:txBody>
          <a:bodyPr/>
          <a:lstStyle/>
          <a:p>
            <a:fld id="{FE309203-15E1-2B40-A538-C026AAEE2B44}" type="slidenum">
              <a:rPr lang="en-US" smtClean="0"/>
              <a:t>‹#›</a:t>
            </a:fld>
            <a:endParaRPr lang="en-US"/>
          </a:p>
        </p:txBody>
      </p:sp>
    </p:spTree>
    <p:extLst>
      <p:ext uri="{BB962C8B-B14F-4D97-AF65-F5344CB8AC3E}">
        <p14:creationId xmlns:p14="http://schemas.microsoft.com/office/powerpoint/2010/main" val="405341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6D8A5-A931-E2F7-B3DC-038EEC47DC3E}"/>
              </a:ext>
            </a:extLst>
          </p:cNvPr>
          <p:cNvSpPr>
            <a:spLocks noGrp="1"/>
          </p:cNvSpPr>
          <p:nvPr>
            <p:ph type="dt" sz="half" idx="10"/>
          </p:nvPr>
        </p:nvSpPr>
        <p:spPr/>
        <p:txBody>
          <a:bodyPr/>
          <a:lstStyle/>
          <a:p>
            <a:fld id="{9136866C-4782-C549-BCEB-E254F5D8C86C}" type="datetimeFigureOut">
              <a:rPr lang="en-US" smtClean="0"/>
              <a:t>4/24/23</a:t>
            </a:fld>
            <a:endParaRPr lang="en-US"/>
          </a:p>
        </p:txBody>
      </p:sp>
      <p:sp>
        <p:nvSpPr>
          <p:cNvPr id="3" name="Footer Placeholder 2">
            <a:extLst>
              <a:ext uri="{FF2B5EF4-FFF2-40B4-BE49-F238E27FC236}">
                <a16:creationId xmlns:a16="http://schemas.microsoft.com/office/drawing/2014/main" id="{58B86E62-7532-3277-9FFC-EA10F36C75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35E1F7-AA1B-CBD2-3D44-BD4592E71569}"/>
              </a:ext>
            </a:extLst>
          </p:cNvPr>
          <p:cNvSpPr>
            <a:spLocks noGrp="1"/>
          </p:cNvSpPr>
          <p:nvPr>
            <p:ph type="sldNum" sz="quarter" idx="12"/>
          </p:nvPr>
        </p:nvSpPr>
        <p:spPr/>
        <p:txBody>
          <a:bodyPr/>
          <a:lstStyle/>
          <a:p>
            <a:fld id="{FE309203-15E1-2B40-A538-C026AAEE2B44}" type="slidenum">
              <a:rPr lang="en-US" smtClean="0"/>
              <a:t>‹#›</a:t>
            </a:fld>
            <a:endParaRPr lang="en-US"/>
          </a:p>
        </p:txBody>
      </p:sp>
    </p:spTree>
    <p:extLst>
      <p:ext uri="{BB962C8B-B14F-4D97-AF65-F5344CB8AC3E}">
        <p14:creationId xmlns:p14="http://schemas.microsoft.com/office/powerpoint/2010/main" val="2841621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495E-8FFB-1494-6B7C-81FBBE2002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0FD5F6-D76C-F587-A601-67DA63CADC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03E355-8A3F-CB2C-A907-FF3A96667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DF7384-23EF-B700-DBEF-63AD0307F4C8}"/>
              </a:ext>
            </a:extLst>
          </p:cNvPr>
          <p:cNvSpPr>
            <a:spLocks noGrp="1"/>
          </p:cNvSpPr>
          <p:nvPr>
            <p:ph type="dt" sz="half" idx="10"/>
          </p:nvPr>
        </p:nvSpPr>
        <p:spPr/>
        <p:txBody>
          <a:bodyPr/>
          <a:lstStyle/>
          <a:p>
            <a:fld id="{9136866C-4782-C549-BCEB-E254F5D8C86C}" type="datetimeFigureOut">
              <a:rPr lang="en-US" smtClean="0"/>
              <a:t>4/24/23</a:t>
            </a:fld>
            <a:endParaRPr lang="en-US"/>
          </a:p>
        </p:txBody>
      </p:sp>
      <p:sp>
        <p:nvSpPr>
          <p:cNvPr id="6" name="Footer Placeholder 5">
            <a:extLst>
              <a:ext uri="{FF2B5EF4-FFF2-40B4-BE49-F238E27FC236}">
                <a16:creationId xmlns:a16="http://schemas.microsoft.com/office/drawing/2014/main" id="{A9572427-B4D3-86DB-F608-E645F12118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1A9B4A-E450-0FBE-022A-9CD425AFDDAD}"/>
              </a:ext>
            </a:extLst>
          </p:cNvPr>
          <p:cNvSpPr>
            <a:spLocks noGrp="1"/>
          </p:cNvSpPr>
          <p:nvPr>
            <p:ph type="sldNum" sz="quarter" idx="12"/>
          </p:nvPr>
        </p:nvSpPr>
        <p:spPr/>
        <p:txBody>
          <a:bodyPr/>
          <a:lstStyle/>
          <a:p>
            <a:fld id="{FE309203-15E1-2B40-A538-C026AAEE2B44}" type="slidenum">
              <a:rPr lang="en-US" smtClean="0"/>
              <a:t>‹#›</a:t>
            </a:fld>
            <a:endParaRPr lang="en-US"/>
          </a:p>
        </p:txBody>
      </p:sp>
    </p:spTree>
    <p:extLst>
      <p:ext uri="{BB962C8B-B14F-4D97-AF65-F5344CB8AC3E}">
        <p14:creationId xmlns:p14="http://schemas.microsoft.com/office/powerpoint/2010/main" val="102237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04696-07CC-B8E7-152D-B8FB4F226C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F3AF3D-F5F7-E399-DD62-6A466D7C97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545542-DC81-2D93-EC5C-7A93F6FC0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FD941B-5020-2B65-332D-DCF0C1E512FB}"/>
              </a:ext>
            </a:extLst>
          </p:cNvPr>
          <p:cNvSpPr>
            <a:spLocks noGrp="1"/>
          </p:cNvSpPr>
          <p:nvPr>
            <p:ph type="dt" sz="half" idx="10"/>
          </p:nvPr>
        </p:nvSpPr>
        <p:spPr/>
        <p:txBody>
          <a:bodyPr/>
          <a:lstStyle/>
          <a:p>
            <a:fld id="{9136866C-4782-C549-BCEB-E254F5D8C86C}" type="datetimeFigureOut">
              <a:rPr lang="en-US" smtClean="0"/>
              <a:t>4/24/23</a:t>
            </a:fld>
            <a:endParaRPr lang="en-US"/>
          </a:p>
        </p:txBody>
      </p:sp>
      <p:sp>
        <p:nvSpPr>
          <p:cNvPr id="6" name="Footer Placeholder 5">
            <a:extLst>
              <a:ext uri="{FF2B5EF4-FFF2-40B4-BE49-F238E27FC236}">
                <a16:creationId xmlns:a16="http://schemas.microsoft.com/office/drawing/2014/main" id="{A04D1AB7-CD54-7BB6-CA0F-BF8203A00E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5CA9A4-6F97-100D-8285-83177079B378}"/>
              </a:ext>
            </a:extLst>
          </p:cNvPr>
          <p:cNvSpPr>
            <a:spLocks noGrp="1"/>
          </p:cNvSpPr>
          <p:nvPr>
            <p:ph type="sldNum" sz="quarter" idx="12"/>
          </p:nvPr>
        </p:nvSpPr>
        <p:spPr/>
        <p:txBody>
          <a:bodyPr/>
          <a:lstStyle/>
          <a:p>
            <a:fld id="{FE309203-15E1-2B40-A538-C026AAEE2B44}" type="slidenum">
              <a:rPr lang="en-US" smtClean="0"/>
              <a:t>‹#›</a:t>
            </a:fld>
            <a:endParaRPr lang="en-US"/>
          </a:p>
        </p:txBody>
      </p:sp>
    </p:spTree>
    <p:extLst>
      <p:ext uri="{BB962C8B-B14F-4D97-AF65-F5344CB8AC3E}">
        <p14:creationId xmlns:p14="http://schemas.microsoft.com/office/powerpoint/2010/main" val="782867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9EF307-AB04-6337-85D2-9F2F18A92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132DFA-A282-1A56-692A-2040C180DE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8DA551-C0F4-C417-FC13-BCC3F7CFEA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36866C-4782-C549-BCEB-E254F5D8C86C}" type="datetimeFigureOut">
              <a:rPr lang="en-US" smtClean="0"/>
              <a:t>4/24/23</a:t>
            </a:fld>
            <a:endParaRPr lang="en-US"/>
          </a:p>
        </p:txBody>
      </p:sp>
      <p:sp>
        <p:nvSpPr>
          <p:cNvPr id="5" name="Footer Placeholder 4">
            <a:extLst>
              <a:ext uri="{FF2B5EF4-FFF2-40B4-BE49-F238E27FC236}">
                <a16:creationId xmlns:a16="http://schemas.microsoft.com/office/drawing/2014/main" id="{6E0D766D-2C79-3D2F-3427-123E6BE74E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6FCC3D-48C3-FA8B-89E6-980861FEB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309203-15E1-2B40-A538-C026AAEE2B44}" type="slidenum">
              <a:rPr lang="en-US" smtClean="0"/>
              <a:t>‹#›</a:t>
            </a:fld>
            <a:endParaRPr lang="en-US"/>
          </a:p>
        </p:txBody>
      </p:sp>
    </p:spTree>
    <p:extLst>
      <p:ext uri="{BB962C8B-B14F-4D97-AF65-F5344CB8AC3E}">
        <p14:creationId xmlns:p14="http://schemas.microsoft.com/office/powerpoint/2010/main" val="3506805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109983-29E5-49F3-B932-F9ADE80A4F9A}"/>
              </a:ext>
            </a:extLst>
          </p:cNvPr>
          <p:cNvSpPr>
            <a:spLocks noGrp="1"/>
          </p:cNvSpPr>
          <p:nvPr>
            <p:ph type="ctrTitle"/>
          </p:nvPr>
        </p:nvSpPr>
        <p:spPr>
          <a:xfrm>
            <a:off x="1524000" y="1122363"/>
            <a:ext cx="9144000" cy="2387600"/>
          </a:xfrm>
        </p:spPr>
        <p:txBody>
          <a:bodyPr/>
          <a:lstStyle/>
          <a:p>
            <a:r>
              <a:rPr lang="en-CA" dirty="0">
                <a:latin typeface="+mn-lt"/>
              </a:rPr>
              <a:t>Basics to R</a:t>
            </a:r>
            <a:br>
              <a:rPr lang="en-CA" dirty="0">
                <a:latin typeface="+mn-lt"/>
              </a:rPr>
            </a:br>
            <a:r>
              <a:rPr lang="en-CA" sz="3600" i="1" dirty="0">
                <a:latin typeface="+mn-lt"/>
              </a:rPr>
              <a:t>Analysis of a Randomized Controlled Trial</a:t>
            </a:r>
            <a:endParaRPr lang="en-CA" dirty="0">
              <a:latin typeface="+mn-lt"/>
            </a:endParaRPr>
          </a:p>
        </p:txBody>
      </p:sp>
    </p:spTree>
    <p:extLst>
      <p:ext uri="{BB962C8B-B14F-4D97-AF65-F5344CB8AC3E}">
        <p14:creationId xmlns:p14="http://schemas.microsoft.com/office/powerpoint/2010/main" val="2117384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0A19-32ED-F70E-8BC5-49C9761A5756}"/>
              </a:ext>
            </a:extLst>
          </p:cNvPr>
          <p:cNvSpPr>
            <a:spLocks noGrp="1"/>
          </p:cNvSpPr>
          <p:nvPr>
            <p:ph type="title"/>
          </p:nvPr>
        </p:nvSpPr>
        <p:spPr/>
        <p:txBody>
          <a:bodyPr/>
          <a:lstStyle/>
          <a:p>
            <a:r>
              <a:rPr lang="en-US" b="1" dirty="0">
                <a:latin typeface="+mn-lt"/>
              </a:rPr>
              <a:t>RCT Analysis:</a:t>
            </a:r>
            <a:br>
              <a:rPr lang="en-US" b="1" dirty="0">
                <a:latin typeface="+mn-lt"/>
              </a:rPr>
            </a:br>
            <a:r>
              <a:rPr lang="en-US" sz="2400" i="1" dirty="0">
                <a:latin typeface="+mn-lt"/>
              </a:rPr>
              <a:t>ANCOVA</a:t>
            </a:r>
          </a:p>
        </p:txBody>
      </p:sp>
      <p:sp>
        <p:nvSpPr>
          <p:cNvPr id="3" name="TextBox 2">
            <a:extLst>
              <a:ext uri="{FF2B5EF4-FFF2-40B4-BE49-F238E27FC236}">
                <a16:creationId xmlns:a16="http://schemas.microsoft.com/office/drawing/2014/main" id="{6FFDD6C2-C0BB-BD11-9C22-EA97B9198818}"/>
              </a:ext>
            </a:extLst>
          </p:cNvPr>
          <p:cNvSpPr txBox="1"/>
          <p:nvPr/>
        </p:nvSpPr>
        <p:spPr>
          <a:xfrm>
            <a:off x="838200" y="1690688"/>
            <a:ext cx="10515600" cy="1938992"/>
          </a:xfrm>
          <a:prstGeom prst="rect">
            <a:avLst/>
          </a:prstGeom>
          <a:noFill/>
        </p:spPr>
        <p:txBody>
          <a:bodyPr wrap="square" rtlCol="0">
            <a:spAutoFit/>
          </a:bodyPr>
          <a:lstStyle/>
          <a:p>
            <a:r>
              <a:rPr lang="en-US" sz="2400" dirty="0"/>
              <a:t>Final Assessment Outcome = Group + Baseline Assessment Outcome + Covariates</a:t>
            </a:r>
          </a:p>
          <a:p>
            <a:endParaRPr lang="en-US" sz="2400" dirty="0"/>
          </a:p>
          <a:p>
            <a:endParaRPr lang="en-US" sz="2400" dirty="0"/>
          </a:p>
          <a:p>
            <a:r>
              <a:rPr lang="en-US" sz="2400" dirty="0"/>
              <a:t>Muscle Strength Final = Group + Muscle Strength Baseline + Covariates</a:t>
            </a:r>
          </a:p>
          <a:p>
            <a:endParaRPr lang="en-US" sz="2400" dirty="0"/>
          </a:p>
        </p:txBody>
      </p:sp>
    </p:spTree>
    <p:extLst>
      <p:ext uri="{BB962C8B-B14F-4D97-AF65-F5344CB8AC3E}">
        <p14:creationId xmlns:p14="http://schemas.microsoft.com/office/powerpoint/2010/main" val="3848014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0A19-32ED-F70E-8BC5-49C9761A5756}"/>
              </a:ext>
            </a:extLst>
          </p:cNvPr>
          <p:cNvSpPr>
            <a:spLocks noGrp="1"/>
          </p:cNvSpPr>
          <p:nvPr>
            <p:ph type="title"/>
          </p:nvPr>
        </p:nvSpPr>
        <p:spPr/>
        <p:txBody>
          <a:bodyPr/>
          <a:lstStyle/>
          <a:p>
            <a:r>
              <a:rPr lang="en-US" b="1" dirty="0">
                <a:latin typeface="+mn-lt"/>
              </a:rPr>
              <a:t>RCT Analysis:</a:t>
            </a:r>
            <a:br>
              <a:rPr lang="en-US" b="1" dirty="0">
                <a:latin typeface="+mn-lt"/>
              </a:rPr>
            </a:br>
            <a:r>
              <a:rPr lang="en-US" sz="2400" i="1" dirty="0">
                <a:latin typeface="+mn-lt"/>
              </a:rPr>
              <a:t>Missing Data in ANCOVA</a:t>
            </a:r>
          </a:p>
        </p:txBody>
      </p:sp>
      <p:grpSp>
        <p:nvGrpSpPr>
          <p:cNvPr id="4" name="Group 3">
            <a:extLst>
              <a:ext uri="{FF2B5EF4-FFF2-40B4-BE49-F238E27FC236}">
                <a16:creationId xmlns:a16="http://schemas.microsoft.com/office/drawing/2014/main" id="{3CF7F68C-1671-2E59-59B9-1613A249ED33}"/>
              </a:ext>
            </a:extLst>
          </p:cNvPr>
          <p:cNvGrpSpPr/>
          <p:nvPr/>
        </p:nvGrpSpPr>
        <p:grpSpPr>
          <a:xfrm>
            <a:off x="-47064" y="3090769"/>
            <a:ext cx="1770528" cy="1309002"/>
            <a:chOff x="527426" y="2712421"/>
            <a:chExt cx="1770528" cy="1309002"/>
          </a:xfrm>
        </p:grpSpPr>
        <p:pic>
          <p:nvPicPr>
            <p:cNvPr id="5" name="Picture 4">
              <a:extLst>
                <a:ext uri="{FF2B5EF4-FFF2-40B4-BE49-F238E27FC236}">
                  <a16:creationId xmlns:a16="http://schemas.microsoft.com/office/drawing/2014/main" id="{24DBE764-CEB0-433D-D8A5-B305929C446E}"/>
                </a:ext>
              </a:extLst>
            </p:cNvPr>
            <p:cNvPicPr>
              <a:picLocks noChangeAspect="1"/>
            </p:cNvPicPr>
            <p:nvPr/>
          </p:nvPicPr>
          <p:blipFill>
            <a:blip r:embed="rId3"/>
            <a:stretch>
              <a:fillRect/>
            </a:stretch>
          </p:blipFill>
          <p:spPr>
            <a:xfrm>
              <a:off x="906559" y="2715934"/>
              <a:ext cx="635000" cy="635000"/>
            </a:xfrm>
            <a:prstGeom prst="rect">
              <a:avLst/>
            </a:prstGeom>
          </p:spPr>
        </p:pic>
        <p:pic>
          <p:nvPicPr>
            <p:cNvPr id="6" name="Picture 5">
              <a:extLst>
                <a:ext uri="{FF2B5EF4-FFF2-40B4-BE49-F238E27FC236}">
                  <a16:creationId xmlns:a16="http://schemas.microsoft.com/office/drawing/2014/main" id="{5A49285D-53D4-B61A-02A7-4103704EB171}"/>
                </a:ext>
              </a:extLst>
            </p:cNvPr>
            <p:cNvPicPr>
              <a:picLocks noChangeAspect="1"/>
            </p:cNvPicPr>
            <p:nvPr/>
          </p:nvPicPr>
          <p:blipFill>
            <a:blip r:embed="rId4"/>
            <a:stretch>
              <a:fillRect/>
            </a:stretch>
          </p:blipFill>
          <p:spPr>
            <a:xfrm>
              <a:off x="1270000" y="2726671"/>
              <a:ext cx="635000" cy="635000"/>
            </a:xfrm>
            <a:prstGeom prst="rect">
              <a:avLst/>
            </a:prstGeom>
          </p:spPr>
        </p:pic>
        <p:pic>
          <p:nvPicPr>
            <p:cNvPr id="7" name="Picture 6">
              <a:extLst>
                <a:ext uri="{FF2B5EF4-FFF2-40B4-BE49-F238E27FC236}">
                  <a16:creationId xmlns:a16="http://schemas.microsoft.com/office/drawing/2014/main" id="{763196A8-C8C2-15E2-2ADC-5FFEECC1B618}"/>
                </a:ext>
              </a:extLst>
            </p:cNvPr>
            <p:cNvPicPr>
              <a:picLocks noChangeAspect="1"/>
            </p:cNvPicPr>
            <p:nvPr/>
          </p:nvPicPr>
          <p:blipFill>
            <a:blip r:embed="rId5"/>
            <a:stretch>
              <a:fillRect/>
            </a:stretch>
          </p:blipFill>
          <p:spPr>
            <a:xfrm>
              <a:off x="1255059" y="3375938"/>
              <a:ext cx="635000" cy="635000"/>
            </a:xfrm>
            <a:prstGeom prst="rect">
              <a:avLst/>
            </a:prstGeom>
          </p:spPr>
        </p:pic>
        <p:pic>
          <p:nvPicPr>
            <p:cNvPr id="8" name="Picture 7">
              <a:extLst>
                <a:ext uri="{FF2B5EF4-FFF2-40B4-BE49-F238E27FC236}">
                  <a16:creationId xmlns:a16="http://schemas.microsoft.com/office/drawing/2014/main" id="{29401AF3-3E8B-84EA-47B2-65A959EE088C}"/>
                </a:ext>
              </a:extLst>
            </p:cNvPr>
            <p:cNvPicPr>
              <a:picLocks noChangeAspect="1"/>
            </p:cNvPicPr>
            <p:nvPr/>
          </p:nvPicPr>
          <p:blipFill>
            <a:blip r:embed="rId6"/>
            <a:stretch>
              <a:fillRect/>
            </a:stretch>
          </p:blipFill>
          <p:spPr>
            <a:xfrm>
              <a:off x="1646516" y="3386423"/>
              <a:ext cx="635000" cy="635000"/>
            </a:xfrm>
            <a:prstGeom prst="rect">
              <a:avLst/>
            </a:prstGeom>
          </p:spPr>
        </p:pic>
        <p:pic>
          <p:nvPicPr>
            <p:cNvPr id="9" name="Picture 8">
              <a:extLst>
                <a:ext uri="{FF2B5EF4-FFF2-40B4-BE49-F238E27FC236}">
                  <a16:creationId xmlns:a16="http://schemas.microsoft.com/office/drawing/2014/main" id="{193CBBA4-FF77-0308-38C6-C6251EBDB23C}"/>
                </a:ext>
              </a:extLst>
            </p:cNvPr>
            <p:cNvPicPr>
              <a:picLocks noChangeAspect="1"/>
            </p:cNvPicPr>
            <p:nvPr/>
          </p:nvPicPr>
          <p:blipFill>
            <a:blip r:embed="rId7"/>
            <a:stretch>
              <a:fillRect/>
            </a:stretch>
          </p:blipFill>
          <p:spPr>
            <a:xfrm>
              <a:off x="527426" y="2726671"/>
              <a:ext cx="635000" cy="635000"/>
            </a:xfrm>
            <a:prstGeom prst="rect">
              <a:avLst/>
            </a:prstGeom>
          </p:spPr>
        </p:pic>
        <p:pic>
          <p:nvPicPr>
            <p:cNvPr id="10" name="Picture 9">
              <a:extLst>
                <a:ext uri="{FF2B5EF4-FFF2-40B4-BE49-F238E27FC236}">
                  <a16:creationId xmlns:a16="http://schemas.microsoft.com/office/drawing/2014/main" id="{868ECDD2-5B5E-8EAD-9696-28C230EF64B0}"/>
                </a:ext>
              </a:extLst>
            </p:cNvPr>
            <p:cNvPicPr>
              <a:picLocks noChangeAspect="1"/>
            </p:cNvPicPr>
            <p:nvPr/>
          </p:nvPicPr>
          <p:blipFill>
            <a:blip r:embed="rId8"/>
            <a:stretch>
              <a:fillRect/>
            </a:stretch>
          </p:blipFill>
          <p:spPr>
            <a:xfrm>
              <a:off x="903942" y="3375938"/>
              <a:ext cx="635000" cy="635000"/>
            </a:xfrm>
            <a:prstGeom prst="rect">
              <a:avLst/>
            </a:prstGeom>
          </p:spPr>
        </p:pic>
        <p:pic>
          <p:nvPicPr>
            <p:cNvPr id="11" name="Picture 10">
              <a:extLst>
                <a:ext uri="{FF2B5EF4-FFF2-40B4-BE49-F238E27FC236}">
                  <a16:creationId xmlns:a16="http://schemas.microsoft.com/office/drawing/2014/main" id="{6E64D4AD-0CC1-D656-D3CD-F6FFC325A406}"/>
                </a:ext>
              </a:extLst>
            </p:cNvPr>
            <p:cNvPicPr>
              <a:picLocks noChangeAspect="1"/>
            </p:cNvPicPr>
            <p:nvPr/>
          </p:nvPicPr>
          <p:blipFill>
            <a:blip r:embed="rId9"/>
            <a:stretch>
              <a:fillRect/>
            </a:stretch>
          </p:blipFill>
          <p:spPr>
            <a:xfrm>
              <a:off x="550958" y="3375938"/>
              <a:ext cx="635000" cy="635000"/>
            </a:xfrm>
            <a:prstGeom prst="rect">
              <a:avLst/>
            </a:prstGeom>
          </p:spPr>
        </p:pic>
        <p:pic>
          <p:nvPicPr>
            <p:cNvPr id="12" name="Picture 11">
              <a:extLst>
                <a:ext uri="{FF2B5EF4-FFF2-40B4-BE49-F238E27FC236}">
                  <a16:creationId xmlns:a16="http://schemas.microsoft.com/office/drawing/2014/main" id="{D6A799B2-D354-62FE-12DF-851F1FE7842D}"/>
                </a:ext>
              </a:extLst>
            </p:cNvPr>
            <p:cNvPicPr>
              <a:picLocks noChangeAspect="1"/>
            </p:cNvPicPr>
            <p:nvPr/>
          </p:nvPicPr>
          <p:blipFill>
            <a:blip r:embed="rId10"/>
            <a:stretch>
              <a:fillRect/>
            </a:stretch>
          </p:blipFill>
          <p:spPr>
            <a:xfrm>
              <a:off x="1662954" y="2712421"/>
              <a:ext cx="635000" cy="635000"/>
            </a:xfrm>
            <a:prstGeom prst="rect">
              <a:avLst/>
            </a:prstGeom>
          </p:spPr>
        </p:pic>
      </p:grpSp>
      <p:grpSp>
        <p:nvGrpSpPr>
          <p:cNvPr id="13" name="Group 12">
            <a:extLst>
              <a:ext uri="{FF2B5EF4-FFF2-40B4-BE49-F238E27FC236}">
                <a16:creationId xmlns:a16="http://schemas.microsoft.com/office/drawing/2014/main" id="{ADF05881-E757-866C-1025-21BF0A888DD5}"/>
              </a:ext>
            </a:extLst>
          </p:cNvPr>
          <p:cNvGrpSpPr/>
          <p:nvPr/>
        </p:nvGrpSpPr>
        <p:grpSpPr>
          <a:xfrm>
            <a:off x="4612341" y="1765207"/>
            <a:ext cx="2272553" cy="1325562"/>
            <a:chOff x="4666129" y="2487706"/>
            <a:chExt cx="2272553" cy="1325562"/>
          </a:xfrm>
        </p:grpSpPr>
        <p:sp>
          <p:nvSpPr>
            <p:cNvPr id="14" name="Rectangle 13">
              <a:extLst>
                <a:ext uri="{FF2B5EF4-FFF2-40B4-BE49-F238E27FC236}">
                  <a16:creationId xmlns:a16="http://schemas.microsoft.com/office/drawing/2014/main" id="{9023AB31-0EC9-6CCB-40BE-D64E858BAA16}"/>
                </a:ext>
              </a:extLst>
            </p:cNvPr>
            <p:cNvSpPr/>
            <p:nvPr/>
          </p:nvSpPr>
          <p:spPr>
            <a:xfrm>
              <a:off x="4666129" y="2487706"/>
              <a:ext cx="2272553" cy="1325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Experimental Group</a:t>
              </a:r>
            </a:p>
          </p:txBody>
        </p:sp>
        <p:pic>
          <p:nvPicPr>
            <p:cNvPr id="15" name="Picture 14">
              <a:extLst>
                <a:ext uri="{FF2B5EF4-FFF2-40B4-BE49-F238E27FC236}">
                  <a16:creationId xmlns:a16="http://schemas.microsoft.com/office/drawing/2014/main" id="{6F8E1C57-88F2-F798-3D88-6FD78020E210}"/>
                </a:ext>
              </a:extLst>
            </p:cNvPr>
            <p:cNvPicPr>
              <a:picLocks noChangeAspect="1"/>
            </p:cNvPicPr>
            <p:nvPr/>
          </p:nvPicPr>
          <p:blipFill>
            <a:blip r:embed="rId7"/>
            <a:stretch>
              <a:fillRect/>
            </a:stretch>
          </p:blipFill>
          <p:spPr>
            <a:xfrm>
              <a:off x="4825230" y="2953572"/>
              <a:ext cx="635000" cy="635000"/>
            </a:xfrm>
            <a:prstGeom prst="rect">
              <a:avLst/>
            </a:prstGeom>
          </p:spPr>
        </p:pic>
        <p:pic>
          <p:nvPicPr>
            <p:cNvPr id="16" name="Picture 15">
              <a:extLst>
                <a:ext uri="{FF2B5EF4-FFF2-40B4-BE49-F238E27FC236}">
                  <a16:creationId xmlns:a16="http://schemas.microsoft.com/office/drawing/2014/main" id="{E1A229A7-6EE2-2064-5577-5559A7383F9F}"/>
                </a:ext>
              </a:extLst>
            </p:cNvPr>
            <p:cNvPicPr>
              <a:picLocks noChangeAspect="1"/>
            </p:cNvPicPr>
            <p:nvPr/>
          </p:nvPicPr>
          <p:blipFill>
            <a:blip r:embed="rId8"/>
            <a:stretch>
              <a:fillRect/>
            </a:stretch>
          </p:blipFill>
          <p:spPr>
            <a:xfrm>
              <a:off x="5301129" y="2949145"/>
              <a:ext cx="635000" cy="635000"/>
            </a:xfrm>
            <a:prstGeom prst="rect">
              <a:avLst/>
            </a:prstGeom>
          </p:spPr>
        </p:pic>
        <p:pic>
          <p:nvPicPr>
            <p:cNvPr id="17" name="Picture 16">
              <a:extLst>
                <a:ext uri="{FF2B5EF4-FFF2-40B4-BE49-F238E27FC236}">
                  <a16:creationId xmlns:a16="http://schemas.microsoft.com/office/drawing/2014/main" id="{57365FDE-5280-BEAC-E93F-A7C013621AD3}"/>
                </a:ext>
              </a:extLst>
            </p:cNvPr>
            <p:cNvPicPr>
              <a:picLocks noChangeAspect="1"/>
            </p:cNvPicPr>
            <p:nvPr/>
          </p:nvPicPr>
          <p:blipFill>
            <a:blip r:embed="rId4"/>
            <a:stretch>
              <a:fillRect/>
            </a:stretch>
          </p:blipFill>
          <p:spPr>
            <a:xfrm>
              <a:off x="5723206" y="2946909"/>
              <a:ext cx="635000" cy="635000"/>
            </a:xfrm>
            <a:prstGeom prst="rect">
              <a:avLst/>
            </a:prstGeom>
          </p:spPr>
        </p:pic>
        <p:pic>
          <p:nvPicPr>
            <p:cNvPr id="18" name="Picture 17">
              <a:extLst>
                <a:ext uri="{FF2B5EF4-FFF2-40B4-BE49-F238E27FC236}">
                  <a16:creationId xmlns:a16="http://schemas.microsoft.com/office/drawing/2014/main" id="{79895866-72B6-B1EC-20A0-55E94A27674E}"/>
                </a:ext>
              </a:extLst>
            </p:cNvPr>
            <p:cNvPicPr>
              <a:picLocks noChangeAspect="1"/>
            </p:cNvPicPr>
            <p:nvPr/>
          </p:nvPicPr>
          <p:blipFill>
            <a:blip r:embed="rId6"/>
            <a:stretch>
              <a:fillRect/>
            </a:stretch>
          </p:blipFill>
          <p:spPr>
            <a:xfrm>
              <a:off x="6194429" y="2949239"/>
              <a:ext cx="635000" cy="635000"/>
            </a:xfrm>
            <a:prstGeom prst="rect">
              <a:avLst/>
            </a:prstGeom>
          </p:spPr>
        </p:pic>
      </p:grpSp>
      <p:grpSp>
        <p:nvGrpSpPr>
          <p:cNvPr id="19" name="Group 18">
            <a:extLst>
              <a:ext uri="{FF2B5EF4-FFF2-40B4-BE49-F238E27FC236}">
                <a16:creationId xmlns:a16="http://schemas.microsoft.com/office/drawing/2014/main" id="{F1AB7A21-81AC-3065-F550-07F3EB7A3951}"/>
              </a:ext>
            </a:extLst>
          </p:cNvPr>
          <p:cNvGrpSpPr/>
          <p:nvPr/>
        </p:nvGrpSpPr>
        <p:grpSpPr>
          <a:xfrm>
            <a:off x="4612340" y="4456674"/>
            <a:ext cx="2272553" cy="1325562"/>
            <a:chOff x="6252874" y="3703923"/>
            <a:chExt cx="2272553" cy="1325562"/>
          </a:xfrm>
        </p:grpSpPr>
        <p:sp>
          <p:nvSpPr>
            <p:cNvPr id="20" name="Rectangle 19">
              <a:extLst>
                <a:ext uri="{FF2B5EF4-FFF2-40B4-BE49-F238E27FC236}">
                  <a16:creationId xmlns:a16="http://schemas.microsoft.com/office/drawing/2014/main" id="{A4C0A2A0-B008-FF69-AD64-DE5DE0D198FF}"/>
                </a:ext>
              </a:extLst>
            </p:cNvPr>
            <p:cNvSpPr/>
            <p:nvPr/>
          </p:nvSpPr>
          <p:spPr>
            <a:xfrm>
              <a:off x="6252874" y="3703923"/>
              <a:ext cx="2272553" cy="1325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Control Group</a:t>
              </a:r>
            </a:p>
          </p:txBody>
        </p:sp>
        <p:pic>
          <p:nvPicPr>
            <p:cNvPr id="21" name="Picture 20">
              <a:extLst>
                <a:ext uri="{FF2B5EF4-FFF2-40B4-BE49-F238E27FC236}">
                  <a16:creationId xmlns:a16="http://schemas.microsoft.com/office/drawing/2014/main" id="{55CDA791-DA53-BBC2-8664-D024A77B57A2}"/>
                </a:ext>
              </a:extLst>
            </p:cNvPr>
            <p:cNvPicPr>
              <a:picLocks noChangeAspect="1"/>
            </p:cNvPicPr>
            <p:nvPr/>
          </p:nvPicPr>
          <p:blipFill>
            <a:blip r:embed="rId9"/>
            <a:stretch>
              <a:fillRect/>
            </a:stretch>
          </p:blipFill>
          <p:spPr>
            <a:xfrm>
              <a:off x="6411976" y="4239881"/>
              <a:ext cx="635000" cy="635000"/>
            </a:xfrm>
            <a:prstGeom prst="rect">
              <a:avLst/>
            </a:prstGeom>
          </p:spPr>
        </p:pic>
        <p:pic>
          <p:nvPicPr>
            <p:cNvPr id="22" name="Picture 21">
              <a:extLst>
                <a:ext uri="{FF2B5EF4-FFF2-40B4-BE49-F238E27FC236}">
                  <a16:creationId xmlns:a16="http://schemas.microsoft.com/office/drawing/2014/main" id="{364D6A6B-89E3-EF31-B6EB-37221D8DC6C1}"/>
                </a:ext>
              </a:extLst>
            </p:cNvPr>
            <p:cNvPicPr>
              <a:picLocks noChangeAspect="1"/>
            </p:cNvPicPr>
            <p:nvPr/>
          </p:nvPicPr>
          <p:blipFill>
            <a:blip r:embed="rId3"/>
            <a:stretch>
              <a:fillRect/>
            </a:stretch>
          </p:blipFill>
          <p:spPr>
            <a:xfrm>
              <a:off x="6886382" y="4239881"/>
              <a:ext cx="635000" cy="635000"/>
            </a:xfrm>
            <a:prstGeom prst="rect">
              <a:avLst/>
            </a:prstGeom>
          </p:spPr>
        </p:pic>
        <p:pic>
          <p:nvPicPr>
            <p:cNvPr id="23" name="Picture 22">
              <a:extLst>
                <a:ext uri="{FF2B5EF4-FFF2-40B4-BE49-F238E27FC236}">
                  <a16:creationId xmlns:a16="http://schemas.microsoft.com/office/drawing/2014/main" id="{9E41630B-568E-1978-1D07-FED29E60340E}"/>
                </a:ext>
              </a:extLst>
            </p:cNvPr>
            <p:cNvPicPr>
              <a:picLocks noChangeAspect="1"/>
            </p:cNvPicPr>
            <p:nvPr/>
          </p:nvPicPr>
          <p:blipFill>
            <a:blip r:embed="rId5"/>
            <a:stretch>
              <a:fillRect/>
            </a:stretch>
          </p:blipFill>
          <p:spPr>
            <a:xfrm>
              <a:off x="7309194" y="4239881"/>
              <a:ext cx="635000" cy="635000"/>
            </a:xfrm>
            <a:prstGeom prst="rect">
              <a:avLst/>
            </a:prstGeom>
          </p:spPr>
        </p:pic>
        <p:pic>
          <p:nvPicPr>
            <p:cNvPr id="24" name="Picture 23">
              <a:extLst>
                <a:ext uri="{FF2B5EF4-FFF2-40B4-BE49-F238E27FC236}">
                  <a16:creationId xmlns:a16="http://schemas.microsoft.com/office/drawing/2014/main" id="{8D760553-F55D-4C43-E55B-221FE0CFEF8F}"/>
                </a:ext>
              </a:extLst>
            </p:cNvPr>
            <p:cNvPicPr>
              <a:picLocks noChangeAspect="1"/>
            </p:cNvPicPr>
            <p:nvPr/>
          </p:nvPicPr>
          <p:blipFill>
            <a:blip r:embed="rId10"/>
            <a:stretch>
              <a:fillRect/>
            </a:stretch>
          </p:blipFill>
          <p:spPr>
            <a:xfrm>
              <a:off x="7781175" y="4239881"/>
              <a:ext cx="635000" cy="635000"/>
            </a:xfrm>
            <a:prstGeom prst="rect">
              <a:avLst/>
            </a:prstGeom>
          </p:spPr>
        </p:pic>
      </p:grpSp>
      <p:sp>
        <p:nvSpPr>
          <p:cNvPr id="27" name="Rectangle 26">
            <a:extLst>
              <a:ext uri="{FF2B5EF4-FFF2-40B4-BE49-F238E27FC236}">
                <a16:creationId xmlns:a16="http://schemas.microsoft.com/office/drawing/2014/main" id="{B1C1AEE7-9B48-33D7-21D0-8FE6EC70D972}"/>
              </a:ext>
            </a:extLst>
          </p:cNvPr>
          <p:cNvSpPr/>
          <p:nvPr/>
        </p:nvSpPr>
        <p:spPr>
          <a:xfrm>
            <a:off x="2832090" y="1779458"/>
            <a:ext cx="537882" cy="4017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b="1" dirty="0">
                <a:solidFill>
                  <a:schemeClr val="tx1"/>
                </a:solidFill>
              </a:rPr>
              <a:t>Randomization</a:t>
            </a:r>
          </a:p>
        </p:txBody>
      </p:sp>
      <p:sp>
        <p:nvSpPr>
          <p:cNvPr id="28" name="Left Arrow 27">
            <a:extLst>
              <a:ext uri="{FF2B5EF4-FFF2-40B4-BE49-F238E27FC236}">
                <a16:creationId xmlns:a16="http://schemas.microsoft.com/office/drawing/2014/main" id="{B6771CEF-4729-F088-2182-6E79B30513FE}"/>
              </a:ext>
            </a:extLst>
          </p:cNvPr>
          <p:cNvSpPr/>
          <p:nvPr/>
        </p:nvSpPr>
        <p:spPr>
          <a:xfrm rot="10800000">
            <a:off x="3656616" y="3438016"/>
            <a:ext cx="982530" cy="6349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2570474-529D-EB76-0467-990B29120723}"/>
              </a:ext>
            </a:extLst>
          </p:cNvPr>
          <p:cNvSpPr/>
          <p:nvPr/>
        </p:nvSpPr>
        <p:spPr>
          <a:xfrm rot="16200000">
            <a:off x="8911664" y="188310"/>
            <a:ext cx="537882" cy="22725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b="1" dirty="0">
                <a:solidFill>
                  <a:schemeClr val="tx1"/>
                </a:solidFill>
              </a:rPr>
              <a:t>Follow-up Assessment</a:t>
            </a:r>
          </a:p>
        </p:txBody>
      </p:sp>
      <p:sp>
        <p:nvSpPr>
          <p:cNvPr id="30" name="Left Arrow 29">
            <a:extLst>
              <a:ext uri="{FF2B5EF4-FFF2-40B4-BE49-F238E27FC236}">
                <a16:creationId xmlns:a16="http://schemas.microsoft.com/office/drawing/2014/main" id="{792DDF7A-9698-EB9E-7606-C3E8DF4988BF}"/>
              </a:ext>
            </a:extLst>
          </p:cNvPr>
          <p:cNvSpPr/>
          <p:nvPr/>
        </p:nvSpPr>
        <p:spPr>
          <a:xfrm rot="10800000">
            <a:off x="6839840" y="3410006"/>
            <a:ext cx="982530" cy="6349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eft Arrow 30">
            <a:extLst>
              <a:ext uri="{FF2B5EF4-FFF2-40B4-BE49-F238E27FC236}">
                <a16:creationId xmlns:a16="http://schemas.microsoft.com/office/drawing/2014/main" id="{9B9368ED-85F0-C624-C4A5-6E30C98BB993}"/>
              </a:ext>
            </a:extLst>
          </p:cNvPr>
          <p:cNvSpPr/>
          <p:nvPr/>
        </p:nvSpPr>
        <p:spPr>
          <a:xfrm rot="10800000">
            <a:off x="1697915" y="3438016"/>
            <a:ext cx="982530" cy="6349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7B18E919-CB4A-BCFB-A853-8C40ECCE26E5}"/>
              </a:ext>
            </a:extLst>
          </p:cNvPr>
          <p:cNvGrpSpPr/>
          <p:nvPr/>
        </p:nvGrpSpPr>
        <p:grpSpPr>
          <a:xfrm>
            <a:off x="8044327" y="1779457"/>
            <a:ext cx="2272553" cy="1325562"/>
            <a:chOff x="4666129" y="2487706"/>
            <a:chExt cx="2272553" cy="1325562"/>
          </a:xfrm>
        </p:grpSpPr>
        <p:sp>
          <p:nvSpPr>
            <p:cNvPr id="32" name="Rectangle 31">
              <a:extLst>
                <a:ext uri="{FF2B5EF4-FFF2-40B4-BE49-F238E27FC236}">
                  <a16:creationId xmlns:a16="http://schemas.microsoft.com/office/drawing/2014/main" id="{AB2ABDDB-F33A-DE19-1456-14F6341C5902}"/>
                </a:ext>
              </a:extLst>
            </p:cNvPr>
            <p:cNvSpPr/>
            <p:nvPr/>
          </p:nvSpPr>
          <p:spPr>
            <a:xfrm>
              <a:off x="4666129" y="2487706"/>
              <a:ext cx="2272553" cy="1325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Experimental Group</a:t>
              </a:r>
            </a:p>
          </p:txBody>
        </p:sp>
        <p:pic>
          <p:nvPicPr>
            <p:cNvPr id="33" name="Picture 32">
              <a:extLst>
                <a:ext uri="{FF2B5EF4-FFF2-40B4-BE49-F238E27FC236}">
                  <a16:creationId xmlns:a16="http://schemas.microsoft.com/office/drawing/2014/main" id="{CAEBDE2C-B9A2-6ECB-EB64-A9E89C34BCA1}"/>
                </a:ext>
              </a:extLst>
            </p:cNvPr>
            <p:cNvPicPr>
              <a:picLocks noChangeAspect="1"/>
            </p:cNvPicPr>
            <p:nvPr/>
          </p:nvPicPr>
          <p:blipFill>
            <a:blip r:embed="rId7"/>
            <a:stretch>
              <a:fillRect/>
            </a:stretch>
          </p:blipFill>
          <p:spPr>
            <a:xfrm>
              <a:off x="4825230" y="2953572"/>
              <a:ext cx="635000" cy="635000"/>
            </a:xfrm>
            <a:prstGeom prst="rect">
              <a:avLst/>
            </a:prstGeom>
          </p:spPr>
        </p:pic>
        <p:pic>
          <p:nvPicPr>
            <p:cNvPr id="34" name="Picture 33">
              <a:extLst>
                <a:ext uri="{FF2B5EF4-FFF2-40B4-BE49-F238E27FC236}">
                  <a16:creationId xmlns:a16="http://schemas.microsoft.com/office/drawing/2014/main" id="{F59CFB6E-3BB0-8257-37FC-68D7DC0A5CFF}"/>
                </a:ext>
              </a:extLst>
            </p:cNvPr>
            <p:cNvPicPr>
              <a:picLocks noChangeAspect="1"/>
            </p:cNvPicPr>
            <p:nvPr/>
          </p:nvPicPr>
          <p:blipFill>
            <a:blip r:embed="rId8"/>
            <a:stretch>
              <a:fillRect/>
            </a:stretch>
          </p:blipFill>
          <p:spPr>
            <a:xfrm>
              <a:off x="5301129" y="2949145"/>
              <a:ext cx="635000" cy="635000"/>
            </a:xfrm>
            <a:prstGeom prst="rect">
              <a:avLst/>
            </a:prstGeom>
          </p:spPr>
        </p:pic>
        <p:pic>
          <p:nvPicPr>
            <p:cNvPr id="36" name="Picture 35">
              <a:extLst>
                <a:ext uri="{FF2B5EF4-FFF2-40B4-BE49-F238E27FC236}">
                  <a16:creationId xmlns:a16="http://schemas.microsoft.com/office/drawing/2014/main" id="{A5CCDAD0-A5A7-DBD4-7FF5-375E6CF181DD}"/>
                </a:ext>
              </a:extLst>
            </p:cNvPr>
            <p:cNvPicPr>
              <a:picLocks noChangeAspect="1"/>
            </p:cNvPicPr>
            <p:nvPr/>
          </p:nvPicPr>
          <p:blipFill>
            <a:blip r:embed="rId6"/>
            <a:stretch>
              <a:fillRect/>
            </a:stretch>
          </p:blipFill>
          <p:spPr>
            <a:xfrm>
              <a:off x="6194429" y="2949239"/>
              <a:ext cx="635000" cy="635000"/>
            </a:xfrm>
            <a:prstGeom prst="rect">
              <a:avLst/>
            </a:prstGeom>
          </p:spPr>
        </p:pic>
      </p:grpSp>
      <p:grpSp>
        <p:nvGrpSpPr>
          <p:cNvPr id="37" name="Group 36">
            <a:extLst>
              <a:ext uri="{FF2B5EF4-FFF2-40B4-BE49-F238E27FC236}">
                <a16:creationId xmlns:a16="http://schemas.microsoft.com/office/drawing/2014/main" id="{17C34852-D670-6E46-DEA0-A747C79A6DBC}"/>
              </a:ext>
            </a:extLst>
          </p:cNvPr>
          <p:cNvGrpSpPr/>
          <p:nvPr/>
        </p:nvGrpSpPr>
        <p:grpSpPr>
          <a:xfrm>
            <a:off x="8044326" y="4470924"/>
            <a:ext cx="2272553" cy="1325562"/>
            <a:chOff x="6252874" y="3703923"/>
            <a:chExt cx="2272553" cy="1325562"/>
          </a:xfrm>
        </p:grpSpPr>
        <p:sp>
          <p:nvSpPr>
            <p:cNvPr id="38" name="Rectangle 37">
              <a:extLst>
                <a:ext uri="{FF2B5EF4-FFF2-40B4-BE49-F238E27FC236}">
                  <a16:creationId xmlns:a16="http://schemas.microsoft.com/office/drawing/2014/main" id="{E6E34CC5-301A-777F-7ECF-4CED367656CD}"/>
                </a:ext>
              </a:extLst>
            </p:cNvPr>
            <p:cNvSpPr/>
            <p:nvPr/>
          </p:nvSpPr>
          <p:spPr>
            <a:xfrm>
              <a:off x="6252874" y="3703923"/>
              <a:ext cx="2272553" cy="1325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Control Group</a:t>
              </a:r>
            </a:p>
          </p:txBody>
        </p:sp>
        <p:pic>
          <p:nvPicPr>
            <p:cNvPr id="40" name="Picture 39">
              <a:extLst>
                <a:ext uri="{FF2B5EF4-FFF2-40B4-BE49-F238E27FC236}">
                  <a16:creationId xmlns:a16="http://schemas.microsoft.com/office/drawing/2014/main" id="{BB977B84-7AD3-3954-5ABA-685C6183FE6A}"/>
                </a:ext>
              </a:extLst>
            </p:cNvPr>
            <p:cNvPicPr>
              <a:picLocks noChangeAspect="1"/>
            </p:cNvPicPr>
            <p:nvPr/>
          </p:nvPicPr>
          <p:blipFill>
            <a:blip r:embed="rId3"/>
            <a:stretch>
              <a:fillRect/>
            </a:stretch>
          </p:blipFill>
          <p:spPr>
            <a:xfrm>
              <a:off x="6886382" y="4239881"/>
              <a:ext cx="635000" cy="635000"/>
            </a:xfrm>
            <a:prstGeom prst="rect">
              <a:avLst/>
            </a:prstGeom>
          </p:spPr>
        </p:pic>
        <p:pic>
          <p:nvPicPr>
            <p:cNvPr id="42" name="Picture 41">
              <a:extLst>
                <a:ext uri="{FF2B5EF4-FFF2-40B4-BE49-F238E27FC236}">
                  <a16:creationId xmlns:a16="http://schemas.microsoft.com/office/drawing/2014/main" id="{8B0A6380-2E55-C383-E1A6-54FC3FA9A9F3}"/>
                </a:ext>
              </a:extLst>
            </p:cNvPr>
            <p:cNvPicPr>
              <a:picLocks noChangeAspect="1"/>
            </p:cNvPicPr>
            <p:nvPr/>
          </p:nvPicPr>
          <p:blipFill>
            <a:blip r:embed="rId10"/>
            <a:stretch>
              <a:fillRect/>
            </a:stretch>
          </p:blipFill>
          <p:spPr>
            <a:xfrm>
              <a:off x="7781175" y="4239881"/>
              <a:ext cx="635000" cy="635000"/>
            </a:xfrm>
            <a:prstGeom prst="rect">
              <a:avLst/>
            </a:prstGeom>
          </p:spPr>
        </p:pic>
      </p:grpSp>
      <p:sp>
        <p:nvSpPr>
          <p:cNvPr id="43" name="Rectangle 42">
            <a:extLst>
              <a:ext uri="{FF2B5EF4-FFF2-40B4-BE49-F238E27FC236}">
                <a16:creationId xmlns:a16="http://schemas.microsoft.com/office/drawing/2014/main" id="{25D90512-29A8-1B7F-C96E-432F284C4FAD}"/>
              </a:ext>
            </a:extLst>
          </p:cNvPr>
          <p:cNvSpPr/>
          <p:nvPr/>
        </p:nvSpPr>
        <p:spPr>
          <a:xfrm rot="16200000">
            <a:off x="5479675" y="154155"/>
            <a:ext cx="537882" cy="22725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b="1" dirty="0">
                <a:solidFill>
                  <a:schemeClr val="tx1"/>
                </a:solidFill>
              </a:rPr>
              <a:t>Baseline Assessment</a:t>
            </a:r>
          </a:p>
        </p:txBody>
      </p:sp>
      <p:sp>
        <p:nvSpPr>
          <p:cNvPr id="44" name="Oval 43">
            <a:extLst>
              <a:ext uri="{FF2B5EF4-FFF2-40B4-BE49-F238E27FC236}">
                <a16:creationId xmlns:a16="http://schemas.microsoft.com/office/drawing/2014/main" id="{3F5B6CBF-B596-8321-BD52-7E949B2A6F43}"/>
              </a:ext>
            </a:extLst>
          </p:cNvPr>
          <p:cNvSpPr/>
          <p:nvPr/>
        </p:nvSpPr>
        <p:spPr>
          <a:xfrm>
            <a:off x="7619092" y="2030506"/>
            <a:ext cx="3165449" cy="3765980"/>
          </a:xfrm>
          <a:prstGeom prst="ellipse">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TextBox 44">
            <a:extLst>
              <a:ext uri="{FF2B5EF4-FFF2-40B4-BE49-F238E27FC236}">
                <a16:creationId xmlns:a16="http://schemas.microsoft.com/office/drawing/2014/main" id="{BBE7A1ED-CE4F-FEEE-D17C-AAE304F61752}"/>
              </a:ext>
            </a:extLst>
          </p:cNvPr>
          <p:cNvSpPr txBox="1"/>
          <p:nvPr/>
        </p:nvSpPr>
        <p:spPr>
          <a:xfrm>
            <a:off x="680569" y="6185647"/>
            <a:ext cx="11072160" cy="646331"/>
          </a:xfrm>
          <a:prstGeom prst="rect">
            <a:avLst/>
          </a:prstGeom>
          <a:noFill/>
        </p:spPr>
        <p:txBody>
          <a:bodyPr wrap="square" rtlCol="0">
            <a:spAutoFit/>
          </a:bodyPr>
          <a:lstStyle/>
          <a:p>
            <a:r>
              <a:rPr lang="en-US" i="1" dirty="0"/>
              <a:t>When there are missing data in an ANCOVA, you need to impute individuals with missing data in order to adhere to the Intention to Treat Principle. </a:t>
            </a:r>
          </a:p>
        </p:txBody>
      </p:sp>
    </p:spTree>
    <p:extLst>
      <p:ext uri="{BB962C8B-B14F-4D97-AF65-F5344CB8AC3E}">
        <p14:creationId xmlns:p14="http://schemas.microsoft.com/office/powerpoint/2010/main" val="181551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par>
                                <p:cTn id="34" presetID="10" presetClass="entr" presetSubtype="0" fill="hold"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43" grpId="0" animBg="1"/>
      <p:bldP spid="44" grpId="0" animBg="1"/>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0A19-32ED-F70E-8BC5-49C9761A5756}"/>
              </a:ext>
            </a:extLst>
          </p:cNvPr>
          <p:cNvSpPr>
            <a:spLocks noGrp="1"/>
          </p:cNvSpPr>
          <p:nvPr>
            <p:ph type="title"/>
          </p:nvPr>
        </p:nvSpPr>
        <p:spPr/>
        <p:txBody>
          <a:bodyPr/>
          <a:lstStyle/>
          <a:p>
            <a:r>
              <a:rPr lang="en-US" b="1" dirty="0">
                <a:latin typeface="+mn-lt"/>
              </a:rPr>
              <a:t>RCT Analysis:</a:t>
            </a:r>
            <a:br>
              <a:rPr lang="en-US" b="1" dirty="0">
                <a:latin typeface="+mn-lt"/>
              </a:rPr>
            </a:br>
            <a:r>
              <a:rPr lang="en-US" sz="2400" i="1" dirty="0">
                <a:latin typeface="+mn-lt"/>
              </a:rPr>
              <a:t>Mixed linear modeling: A solution to issues of missing data in follow-up </a:t>
            </a:r>
            <a:r>
              <a:rPr lang="en-US" sz="2400" i="1" dirty="0" err="1">
                <a:latin typeface="+mn-lt"/>
              </a:rPr>
              <a:t>assesments</a:t>
            </a:r>
            <a:endParaRPr lang="en-US" sz="2400" i="1" dirty="0">
              <a:latin typeface="+mn-lt"/>
            </a:endParaRPr>
          </a:p>
        </p:txBody>
      </p:sp>
      <p:grpSp>
        <p:nvGrpSpPr>
          <p:cNvPr id="4" name="Group 3">
            <a:extLst>
              <a:ext uri="{FF2B5EF4-FFF2-40B4-BE49-F238E27FC236}">
                <a16:creationId xmlns:a16="http://schemas.microsoft.com/office/drawing/2014/main" id="{3CF7F68C-1671-2E59-59B9-1613A249ED33}"/>
              </a:ext>
            </a:extLst>
          </p:cNvPr>
          <p:cNvGrpSpPr/>
          <p:nvPr/>
        </p:nvGrpSpPr>
        <p:grpSpPr>
          <a:xfrm>
            <a:off x="-47064" y="3090769"/>
            <a:ext cx="1770528" cy="1309002"/>
            <a:chOff x="527426" y="2712421"/>
            <a:chExt cx="1770528" cy="1309002"/>
          </a:xfrm>
        </p:grpSpPr>
        <p:pic>
          <p:nvPicPr>
            <p:cNvPr id="5" name="Picture 4">
              <a:extLst>
                <a:ext uri="{FF2B5EF4-FFF2-40B4-BE49-F238E27FC236}">
                  <a16:creationId xmlns:a16="http://schemas.microsoft.com/office/drawing/2014/main" id="{24DBE764-CEB0-433D-D8A5-B305929C446E}"/>
                </a:ext>
              </a:extLst>
            </p:cNvPr>
            <p:cNvPicPr>
              <a:picLocks noChangeAspect="1"/>
            </p:cNvPicPr>
            <p:nvPr/>
          </p:nvPicPr>
          <p:blipFill>
            <a:blip r:embed="rId3"/>
            <a:stretch>
              <a:fillRect/>
            </a:stretch>
          </p:blipFill>
          <p:spPr>
            <a:xfrm>
              <a:off x="906559" y="2715934"/>
              <a:ext cx="635000" cy="635000"/>
            </a:xfrm>
            <a:prstGeom prst="rect">
              <a:avLst/>
            </a:prstGeom>
          </p:spPr>
        </p:pic>
        <p:pic>
          <p:nvPicPr>
            <p:cNvPr id="6" name="Picture 5">
              <a:extLst>
                <a:ext uri="{FF2B5EF4-FFF2-40B4-BE49-F238E27FC236}">
                  <a16:creationId xmlns:a16="http://schemas.microsoft.com/office/drawing/2014/main" id="{5A49285D-53D4-B61A-02A7-4103704EB171}"/>
                </a:ext>
              </a:extLst>
            </p:cNvPr>
            <p:cNvPicPr>
              <a:picLocks noChangeAspect="1"/>
            </p:cNvPicPr>
            <p:nvPr/>
          </p:nvPicPr>
          <p:blipFill>
            <a:blip r:embed="rId4"/>
            <a:stretch>
              <a:fillRect/>
            </a:stretch>
          </p:blipFill>
          <p:spPr>
            <a:xfrm>
              <a:off x="1270000" y="2726671"/>
              <a:ext cx="635000" cy="635000"/>
            </a:xfrm>
            <a:prstGeom prst="rect">
              <a:avLst/>
            </a:prstGeom>
          </p:spPr>
        </p:pic>
        <p:pic>
          <p:nvPicPr>
            <p:cNvPr id="7" name="Picture 6">
              <a:extLst>
                <a:ext uri="{FF2B5EF4-FFF2-40B4-BE49-F238E27FC236}">
                  <a16:creationId xmlns:a16="http://schemas.microsoft.com/office/drawing/2014/main" id="{763196A8-C8C2-15E2-2ADC-5FFEECC1B618}"/>
                </a:ext>
              </a:extLst>
            </p:cNvPr>
            <p:cNvPicPr>
              <a:picLocks noChangeAspect="1"/>
            </p:cNvPicPr>
            <p:nvPr/>
          </p:nvPicPr>
          <p:blipFill>
            <a:blip r:embed="rId5"/>
            <a:stretch>
              <a:fillRect/>
            </a:stretch>
          </p:blipFill>
          <p:spPr>
            <a:xfrm>
              <a:off x="1255059" y="3375938"/>
              <a:ext cx="635000" cy="635000"/>
            </a:xfrm>
            <a:prstGeom prst="rect">
              <a:avLst/>
            </a:prstGeom>
          </p:spPr>
        </p:pic>
        <p:pic>
          <p:nvPicPr>
            <p:cNvPr id="8" name="Picture 7">
              <a:extLst>
                <a:ext uri="{FF2B5EF4-FFF2-40B4-BE49-F238E27FC236}">
                  <a16:creationId xmlns:a16="http://schemas.microsoft.com/office/drawing/2014/main" id="{29401AF3-3E8B-84EA-47B2-65A959EE088C}"/>
                </a:ext>
              </a:extLst>
            </p:cNvPr>
            <p:cNvPicPr>
              <a:picLocks noChangeAspect="1"/>
            </p:cNvPicPr>
            <p:nvPr/>
          </p:nvPicPr>
          <p:blipFill>
            <a:blip r:embed="rId6"/>
            <a:stretch>
              <a:fillRect/>
            </a:stretch>
          </p:blipFill>
          <p:spPr>
            <a:xfrm>
              <a:off x="1646516" y="3386423"/>
              <a:ext cx="635000" cy="635000"/>
            </a:xfrm>
            <a:prstGeom prst="rect">
              <a:avLst/>
            </a:prstGeom>
          </p:spPr>
        </p:pic>
        <p:pic>
          <p:nvPicPr>
            <p:cNvPr id="9" name="Picture 8">
              <a:extLst>
                <a:ext uri="{FF2B5EF4-FFF2-40B4-BE49-F238E27FC236}">
                  <a16:creationId xmlns:a16="http://schemas.microsoft.com/office/drawing/2014/main" id="{193CBBA4-FF77-0308-38C6-C6251EBDB23C}"/>
                </a:ext>
              </a:extLst>
            </p:cNvPr>
            <p:cNvPicPr>
              <a:picLocks noChangeAspect="1"/>
            </p:cNvPicPr>
            <p:nvPr/>
          </p:nvPicPr>
          <p:blipFill>
            <a:blip r:embed="rId7"/>
            <a:stretch>
              <a:fillRect/>
            </a:stretch>
          </p:blipFill>
          <p:spPr>
            <a:xfrm>
              <a:off x="527426" y="2726671"/>
              <a:ext cx="635000" cy="635000"/>
            </a:xfrm>
            <a:prstGeom prst="rect">
              <a:avLst/>
            </a:prstGeom>
          </p:spPr>
        </p:pic>
        <p:pic>
          <p:nvPicPr>
            <p:cNvPr id="10" name="Picture 9">
              <a:extLst>
                <a:ext uri="{FF2B5EF4-FFF2-40B4-BE49-F238E27FC236}">
                  <a16:creationId xmlns:a16="http://schemas.microsoft.com/office/drawing/2014/main" id="{868ECDD2-5B5E-8EAD-9696-28C230EF64B0}"/>
                </a:ext>
              </a:extLst>
            </p:cNvPr>
            <p:cNvPicPr>
              <a:picLocks noChangeAspect="1"/>
            </p:cNvPicPr>
            <p:nvPr/>
          </p:nvPicPr>
          <p:blipFill>
            <a:blip r:embed="rId8"/>
            <a:stretch>
              <a:fillRect/>
            </a:stretch>
          </p:blipFill>
          <p:spPr>
            <a:xfrm>
              <a:off x="903942" y="3375938"/>
              <a:ext cx="635000" cy="635000"/>
            </a:xfrm>
            <a:prstGeom prst="rect">
              <a:avLst/>
            </a:prstGeom>
          </p:spPr>
        </p:pic>
        <p:pic>
          <p:nvPicPr>
            <p:cNvPr id="11" name="Picture 10">
              <a:extLst>
                <a:ext uri="{FF2B5EF4-FFF2-40B4-BE49-F238E27FC236}">
                  <a16:creationId xmlns:a16="http://schemas.microsoft.com/office/drawing/2014/main" id="{6E64D4AD-0CC1-D656-D3CD-F6FFC325A406}"/>
                </a:ext>
              </a:extLst>
            </p:cNvPr>
            <p:cNvPicPr>
              <a:picLocks noChangeAspect="1"/>
            </p:cNvPicPr>
            <p:nvPr/>
          </p:nvPicPr>
          <p:blipFill>
            <a:blip r:embed="rId9"/>
            <a:stretch>
              <a:fillRect/>
            </a:stretch>
          </p:blipFill>
          <p:spPr>
            <a:xfrm>
              <a:off x="550958" y="3375938"/>
              <a:ext cx="635000" cy="635000"/>
            </a:xfrm>
            <a:prstGeom prst="rect">
              <a:avLst/>
            </a:prstGeom>
          </p:spPr>
        </p:pic>
        <p:pic>
          <p:nvPicPr>
            <p:cNvPr id="12" name="Picture 11">
              <a:extLst>
                <a:ext uri="{FF2B5EF4-FFF2-40B4-BE49-F238E27FC236}">
                  <a16:creationId xmlns:a16="http://schemas.microsoft.com/office/drawing/2014/main" id="{D6A799B2-D354-62FE-12DF-851F1FE7842D}"/>
                </a:ext>
              </a:extLst>
            </p:cNvPr>
            <p:cNvPicPr>
              <a:picLocks noChangeAspect="1"/>
            </p:cNvPicPr>
            <p:nvPr/>
          </p:nvPicPr>
          <p:blipFill>
            <a:blip r:embed="rId10"/>
            <a:stretch>
              <a:fillRect/>
            </a:stretch>
          </p:blipFill>
          <p:spPr>
            <a:xfrm>
              <a:off x="1662954" y="2712421"/>
              <a:ext cx="635000" cy="635000"/>
            </a:xfrm>
            <a:prstGeom prst="rect">
              <a:avLst/>
            </a:prstGeom>
          </p:spPr>
        </p:pic>
      </p:grpSp>
      <p:grpSp>
        <p:nvGrpSpPr>
          <p:cNvPr id="13" name="Group 12">
            <a:extLst>
              <a:ext uri="{FF2B5EF4-FFF2-40B4-BE49-F238E27FC236}">
                <a16:creationId xmlns:a16="http://schemas.microsoft.com/office/drawing/2014/main" id="{ADF05881-E757-866C-1025-21BF0A888DD5}"/>
              </a:ext>
            </a:extLst>
          </p:cNvPr>
          <p:cNvGrpSpPr/>
          <p:nvPr/>
        </p:nvGrpSpPr>
        <p:grpSpPr>
          <a:xfrm>
            <a:off x="6252875" y="1765207"/>
            <a:ext cx="2272553" cy="1325562"/>
            <a:chOff x="4666129" y="2487706"/>
            <a:chExt cx="2272553" cy="1325562"/>
          </a:xfrm>
        </p:grpSpPr>
        <p:sp>
          <p:nvSpPr>
            <p:cNvPr id="14" name="Rectangle 13">
              <a:extLst>
                <a:ext uri="{FF2B5EF4-FFF2-40B4-BE49-F238E27FC236}">
                  <a16:creationId xmlns:a16="http://schemas.microsoft.com/office/drawing/2014/main" id="{9023AB31-0EC9-6CCB-40BE-D64E858BAA16}"/>
                </a:ext>
              </a:extLst>
            </p:cNvPr>
            <p:cNvSpPr/>
            <p:nvPr/>
          </p:nvSpPr>
          <p:spPr>
            <a:xfrm>
              <a:off x="4666129" y="2487706"/>
              <a:ext cx="2272553" cy="1325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Experimental Group</a:t>
              </a:r>
            </a:p>
          </p:txBody>
        </p:sp>
        <p:pic>
          <p:nvPicPr>
            <p:cNvPr id="15" name="Picture 14">
              <a:extLst>
                <a:ext uri="{FF2B5EF4-FFF2-40B4-BE49-F238E27FC236}">
                  <a16:creationId xmlns:a16="http://schemas.microsoft.com/office/drawing/2014/main" id="{6F8E1C57-88F2-F798-3D88-6FD78020E210}"/>
                </a:ext>
              </a:extLst>
            </p:cNvPr>
            <p:cNvPicPr>
              <a:picLocks noChangeAspect="1"/>
            </p:cNvPicPr>
            <p:nvPr/>
          </p:nvPicPr>
          <p:blipFill>
            <a:blip r:embed="rId7"/>
            <a:stretch>
              <a:fillRect/>
            </a:stretch>
          </p:blipFill>
          <p:spPr>
            <a:xfrm>
              <a:off x="4825230" y="2953572"/>
              <a:ext cx="635000" cy="635000"/>
            </a:xfrm>
            <a:prstGeom prst="rect">
              <a:avLst/>
            </a:prstGeom>
          </p:spPr>
        </p:pic>
        <p:pic>
          <p:nvPicPr>
            <p:cNvPr id="16" name="Picture 15">
              <a:extLst>
                <a:ext uri="{FF2B5EF4-FFF2-40B4-BE49-F238E27FC236}">
                  <a16:creationId xmlns:a16="http://schemas.microsoft.com/office/drawing/2014/main" id="{E1A229A7-6EE2-2064-5577-5559A7383F9F}"/>
                </a:ext>
              </a:extLst>
            </p:cNvPr>
            <p:cNvPicPr>
              <a:picLocks noChangeAspect="1"/>
            </p:cNvPicPr>
            <p:nvPr/>
          </p:nvPicPr>
          <p:blipFill>
            <a:blip r:embed="rId8"/>
            <a:stretch>
              <a:fillRect/>
            </a:stretch>
          </p:blipFill>
          <p:spPr>
            <a:xfrm>
              <a:off x="5301129" y="2949145"/>
              <a:ext cx="635000" cy="635000"/>
            </a:xfrm>
            <a:prstGeom prst="rect">
              <a:avLst/>
            </a:prstGeom>
          </p:spPr>
        </p:pic>
        <p:pic>
          <p:nvPicPr>
            <p:cNvPr id="17" name="Picture 16">
              <a:extLst>
                <a:ext uri="{FF2B5EF4-FFF2-40B4-BE49-F238E27FC236}">
                  <a16:creationId xmlns:a16="http://schemas.microsoft.com/office/drawing/2014/main" id="{57365FDE-5280-BEAC-E93F-A7C013621AD3}"/>
                </a:ext>
              </a:extLst>
            </p:cNvPr>
            <p:cNvPicPr>
              <a:picLocks noChangeAspect="1"/>
            </p:cNvPicPr>
            <p:nvPr/>
          </p:nvPicPr>
          <p:blipFill>
            <a:blip r:embed="rId4"/>
            <a:stretch>
              <a:fillRect/>
            </a:stretch>
          </p:blipFill>
          <p:spPr>
            <a:xfrm>
              <a:off x="5723206" y="2946909"/>
              <a:ext cx="635000" cy="635000"/>
            </a:xfrm>
            <a:prstGeom prst="rect">
              <a:avLst/>
            </a:prstGeom>
          </p:spPr>
        </p:pic>
        <p:pic>
          <p:nvPicPr>
            <p:cNvPr id="18" name="Picture 17">
              <a:extLst>
                <a:ext uri="{FF2B5EF4-FFF2-40B4-BE49-F238E27FC236}">
                  <a16:creationId xmlns:a16="http://schemas.microsoft.com/office/drawing/2014/main" id="{79895866-72B6-B1EC-20A0-55E94A27674E}"/>
                </a:ext>
              </a:extLst>
            </p:cNvPr>
            <p:cNvPicPr>
              <a:picLocks noChangeAspect="1"/>
            </p:cNvPicPr>
            <p:nvPr/>
          </p:nvPicPr>
          <p:blipFill>
            <a:blip r:embed="rId6"/>
            <a:stretch>
              <a:fillRect/>
            </a:stretch>
          </p:blipFill>
          <p:spPr>
            <a:xfrm>
              <a:off x="6194429" y="2949239"/>
              <a:ext cx="635000" cy="635000"/>
            </a:xfrm>
            <a:prstGeom prst="rect">
              <a:avLst/>
            </a:prstGeom>
          </p:spPr>
        </p:pic>
      </p:grpSp>
      <p:grpSp>
        <p:nvGrpSpPr>
          <p:cNvPr id="19" name="Group 18">
            <a:extLst>
              <a:ext uri="{FF2B5EF4-FFF2-40B4-BE49-F238E27FC236}">
                <a16:creationId xmlns:a16="http://schemas.microsoft.com/office/drawing/2014/main" id="{F1AB7A21-81AC-3065-F550-07F3EB7A3951}"/>
              </a:ext>
            </a:extLst>
          </p:cNvPr>
          <p:cNvGrpSpPr/>
          <p:nvPr/>
        </p:nvGrpSpPr>
        <p:grpSpPr>
          <a:xfrm>
            <a:off x="6252874" y="4456674"/>
            <a:ext cx="2272553" cy="1325562"/>
            <a:chOff x="6252874" y="3703923"/>
            <a:chExt cx="2272553" cy="1325562"/>
          </a:xfrm>
        </p:grpSpPr>
        <p:sp>
          <p:nvSpPr>
            <p:cNvPr id="20" name="Rectangle 19">
              <a:extLst>
                <a:ext uri="{FF2B5EF4-FFF2-40B4-BE49-F238E27FC236}">
                  <a16:creationId xmlns:a16="http://schemas.microsoft.com/office/drawing/2014/main" id="{A4C0A2A0-B008-FF69-AD64-DE5DE0D198FF}"/>
                </a:ext>
              </a:extLst>
            </p:cNvPr>
            <p:cNvSpPr/>
            <p:nvPr/>
          </p:nvSpPr>
          <p:spPr>
            <a:xfrm>
              <a:off x="6252874" y="3703923"/>
              <a:ext cx="2272553" cy="1325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Control Group</a:t>
              </a:r>
            </a:p>
          </p:txBody>
        </p:sp>
        <p:pic>
          <p:nvPicPr>
            <p:cNvPr id="21" name="Picture 20">
              <a:extLst>
                <a:ext uri="{FF2B5EF4-FFF2-40B4-BE49-F238E27FC236}">
                  <a16:creationId xmlns:a16="http://schemas.microsoft.com/office/drawing/2014/main" id="{55CDA791-DA53-BBC2-8664-D024A77B57A2}"/>
                </a:ext>
              </a:extLst>
            </p:cNvPr>
            <p:cNvPicPr>
              <a:picLocks noChangeAspect="1"/>
            </p:cNvPicPr>
            <p:nvPr/>
          </p:nvPicPr>
          <p:blipFill>
            <a:blip r:embed="rId9"/>
            <a:stretch>
              <a:fillRect/>
            </a:stretch>
          </p:blipFill>
          <p:spPr>
            <a:xfrm>
              <a:off x="6411976" y="4239881"/>
              <a:ext cx="635000" cy="635000"/>
            </a:xfrm>
            <a:prstGeom prst="rect">
              <a:avLst/>
            </a:prstGeom>
          </p:spPr>
        </p:pic>
        <p:pic>
          <p:nvPicPr>
            <p:cNvPr id="22" name="Picture 21">
              <a:extLst>
                <a:ext uri="{FF2B5EF4-FFF2-40B4-BE49-F238E27FC236}">
                  <a16:creationId xmlns:a16="http://schemas.microsoft.com/office/drawing/2014/main" id="{364D6A6B-89E3-EF31-B6EB-37221D8DC6C1}"/>
                </a:ext>
              </a:extLst>
            </p:cNvPr>
            <p:cNvPicPr>
              <a:picLocks noChangeAspect="1"/>
            </p:cNvPicPr>
            <p:nvPr/>
          </p:nvPicPr>
          <p:blipFill>
            <a:blip r:embed="rId3"/>
            <a:stretch>
              <a:fillRect/>
            </a:stretch>
          </p:blipFill>
          <p:spPr>
            <a:xfrm>
              <a:off x="6886382" y="4239881"/>
              <a:ext cx="635000" cy="635000"/>
            </a:xfrm>
            <a:prstGeom prst="rect">
              <a:avLst/>
            </a:prstGeom>
          </p:spPr>
        </p:pic>
        <p:pic>
          <p:nvPicPr>
            <p:cNvPr id="23" name="Picture 22">
              <a:extLst>
                <a:ext uri="{FF2B5EF4-FFF2-40B4-BE49-F238E27FC236}">
                  <a16:creationId xmlns:a16="http://schemas.microsoft.com/office/drawing/2014/main" id="{9E41630B-568E-1978-1D07-FED29E60340E}"/>
                </a:ext>
              </a:extLst>
            </p:cNvPr>
            <p:cNvPicPr>
              <a:picLocks noChangeAspect="1"/>
            </p:cNvPicPr>
            <p:nvPr/>
          </p:nvPicPr>
          <p:blipFill>
            <a:blip r:embed="rId5"/>
            <a:stretch>
              <a:fillRect/>
            </a:stretch>
          </p:blipFill>
          <p:spPr>
            <a:xfrm>
              <a:off x="7309194" y="4239881"/>
              <a:ext cx="635000" cy="635000"/>
            </a:xfrm>
            <a:prstGeom prst="rect">
              <a:avLst/>
            </a:prstGeom>
          </p:spPr>
        </p:pic>
        <p:pic>
          <p:nvPicPr>
            <p:cNvPr id="24" name="Picture 23">
              <a:extLst>
                <a:ext uri="{FF2B5EF4-FFF2-40B4-BE49-F238E27FC236}">
                  <a16:creationId xmlns:a16="http://schemas.microsoft.com/office/drawing/2014/main" id="{8D760553-F55D-4C43-E55B-221FE0CFEF8F}"/>
                </a:ext>
              </a:extLst>
            </p:cNvPr>
            <p:cNvPicPr>
              <a:picLocks noChangeAspect="1"/>
            </p:cNvPicPr>
            <p:nvPr/>
          </p:nvPicPr>
          <p:blipFill>
            <a:blip r:embed="rId10"/>
            <a:stretch>
              <a:fillRect/>
            </a:stretch>
          </p:blipFill>
          <p:spPr>
            <a:xfrm>
              <a:off x="7781175" y="4239881"/>
              <a:ext cx="635000" cy="635000"/>
            </a:xfrm>
            <a:prstGeom prst="rect">
              <a:avLst/>
            </a:prstGeom>
          </p:spPr>
        </p:pic>
      </p:grpSp>
      <p:sp>
        <p:nvSpPr>
          <p:cNvPr id="25" name="Rectangle 24">
            <a:extLst>
              <a:ext uri="{FF2B5EF4-FFF2-40B4-BE49-F238E27FC236}">
                <a16:creationId xmlns:a16="http://schemas.microsoft.com/office/drawing/2014/main" id="{F4E00400-8564-21FB-64A0-A4AE555A3B18}"/>
              </a:ext>
            </a:extLst>
          </p:cNvPr>
          <p:cNvSpPr/>
          <p:nvPr/>
        </p:nvSpPr>
        <p:spPr>
          <a:xfrm>
            <a:off x="2755549" y="1765208"/>
            <a:ext cx="537882" cy="4017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b="1" dirty="0">
                <a:solidFill>
                  <a:schemeClr val="tx1"/>
                </a:solidFill>
              </a:rPr>
              <a:t>Baseline Assessment</a:t>
            </a:r>
          </a:p>
        </p:txBody>
      </p:sp>
      <p:sp>
        <p:nvSpPr>
          <p:cNvPr id="26" name="Left Arrow 25">
            <a:extLst>
              <a:ext uri="{FF2B5EF4-FFF2-40B4-BE49-F238E27FC236}">
                <a16:creationId xmlns:a16="http://schemas.microsoft.com/office/drawing/2014/main" id="{9A0293E6-B5E4-4A88-0DE0-F6A38E7792ED}"/>
              </a:ext>
            </a:extLst>
          </p:cNvPr>
          <p:cNvSpPr/>
          <p:nvPr/>
        </p:nvSpPr>
        <p:spPr>
          <a:xfrm rot="10800000">
            <a:off x="3389657" y="3438016"/>
            <a:ext cx="982530" cy="6349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1C1AEE7-9B48-33D7-21D0-8FE6EC70D972}"/>
              </a:ext>
            </a:extLst>
          </p:cNvPr>
          <p:cNvSpPr/>
          <p:nvPr/>
        </p:nvSpPr>
        <p:spPr>
          <a:xfrm>
            <a:off x="4443919" y="1765208"/>
            <a:ext cx="537882" cy="4017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b="1" dirty="0">
                <a:solidFill>
                  <a:schemeClr val="tx1"/>
                </a:solidFill>
              </a:rPr>
              <a:t>Randomization</a:t>
            </a:r>
          </a:p>
        </p:txBody>
      </p:sp>
      <p:sp>
        <p:nvSpPr>
          <p:cNvPr id="28" name="Left Arrow 27">
            <a:extLst>
              <a:ext uri="{FF2B5EF4-FFF2-40B4-BE49-F238E27FC236}">
                <a16:creationId xmlns:a16="http://schemas.microsoft.com/office/drawing/2014/main" id="{B6771CEF-4729-F088-2182-6E79B30513FE}"/>
              </a:ext>
            </a:extLst>
          </p:cNvPr>
          <p:cNvSpPr/>
          <p:nvPr/>
        </p:nvSpPr>
        <p:spPr>
          <a:xfrm rot="10800000">
            <a:off x="5095313" y="3438017"/>
            <a:ext cx="982530" cy="6349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2570474-529D-EB76-0467-990B29120723}"/>
              </a:ext>
            </a:extLst>
          </p:cNvPr>
          <p:cNvSpPr/>
          <p:nvPr/>
        </p:nvSpPr>
        <p:spPr>
          <a:xfrm>
            <a:off x="9485166" y="1765208"/>
            <a:ext cx="537882" cy="4017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b="1" dirty="0">
                <a:solidFill>
                  <a:schemeClr val="tx1"/>
                </a:solidFill>
              </a:rPr>
              <a:t>Follow-up Assessment #1</a:t>
            </a:r>
          </a:p>
        </p:txBody>
      </p:sp>
      <p:sp>
        <p:nvSpPr>
          <p:cNvPr id="30" name="Left Arrow 29">
            <a:extLst>
              <a:ext uri="{FF2B5EF4-FFF2-40B4-BE49-F238E27FC236}">
                <a16:creationId xmlns:a16="http://schemas.microsoft.com/office/drawing/2014/main" id="{792DDF7A-9698-EB9E-7606-C3E8DF4988BF}"/>
              </a:ext>
            </a:extLst>
          </p:cNvPr>
          <p:cNvSpPr/>
          <p:nvPr/>
        </p:nvSpPr>
        <p:spPr>
          <a:xfrm rot="10800000">
            <a:off x="8387177" y="3456222"/>
            <a:ext cx="982530" cy="6349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eft Arrow 30">
            <a:extLst>
              <a:ext uri="{FF2B5EF4-FFF2-40B4-BE49-F238E27FC236}">
                <a16:creationId xmlns:a16="http://schemas.microsoft.com/office/drawing/2014/main" id="{9B9368ED-85F0-C624-C4A5-6E30C98BB993}"/>
              </a:ext>
            </a:extLst>
          </p:cNvPr>
          <p:cNvSpPr/>
          <p:nvPr/>
        </p:nvSpPr>
        <p:spPr>
          <a:xfrm rot="10800000">
            <a:off x="1724907" y="3438017"/>
            <a:ext cx="982530" cy="6349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597DFB4-3A04-56B1-AB71-6C9A705A49BF}"/>
              </a:ext>
            </a:extLst>
          </p:cNvPr>
          <p:cNvSpPr/>
          <p:nvPr/>
        </p:nvSpPr>
        <p:spPr>
          <a:xfrm>
            <a:off x="10538078" y="1781666"/>
            <a:ext cx="537882" cy="4017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b="1" dirty="0">
                <a:solidFill>
                  <a:schemeClr val="tx1"/>
                </a:solidFill>
              </a:rPr>
              <a:t>Follow-up Assessment #2</a:t>
            </a:r>
          </a:p>
        </p:txBody>
      </p:sp>
      <p:sp>
        <p:nvSpPr>
          <p:cNvPr id="32" name="Rectangle 31">
            <a:extLst>
              <a:ext uri="{FF2B5EF4-FFF2-40B4-BE49-F238E27FC236}">
                <a16:creationId xmlns:a16="http://schemas.microsoft.com/office/drawing/2014/main" id="{071153DC-96AA-477B-9611-748986C68FEC}"/>
              </a:ext>
            </a:extLst>
          </p:cNvPr>
          <p:cNvSpPr/>
          <p:nvPr/>
        </p:nvSpPr>
        <p:spPr>
          <a:xfrm>
            <a:off x="11550341" y="1765208"/>
            <a:ext cx="537882" cy="4017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b="1" dirty="0">
                <a:solidFill>
                  <a:schemeClr val="tx1"/>
                </a:solidFill>
              </a:rPr>
              <a:t>Follow-up Assessment #3</a:t>
            </a:r>
          </a:p>
        </p:txBody>
      </p:sp>
      <p:sp>
        <p:nvSpPr>
          <p:cNvPr id="33" name="Left Arrow 32">
            <a:extLst>
              <a:ext uri="{FF2B5EF4-FFF2-40B4-BE49-F238E27FC236}">
                <a16:creationId xmlns:a16="http://schemas.microsoft.com/office/drawing/2014/main" id="{D2CD7EC3-A0B5-7C6D-2567-D97B8B1639D3}"/>
              </a:ext>
            </a:extLst>
          </p:cNvPr>
          <p:cNvSpPr/>
          <p:nvPr/>
        </p:nvSpPr>
        <p:spPr>
          <a:xfrm rot="10800000">
            <a:off x="9936517" y="3472681"/>
            <a:ext cx="644691" cy="6349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Left Arrow 33">
            <a:extLst>
              <a:ext uri="{FF2B5EF4-FFF2-40B4-BE49-F238E27FC236}">
                <a16:creationId xmlns:a16="http://schemas.microsoft.com/office/drawing/2014/main" id="{D3BE3706-483E-1AAF-E12D-5BFC7A9DA3A4}"/>
              </a:ext>
            </a:extLst>
          </p:cNvPr>
          <p:cNvSpPr/>
          <p:nvPr/>
        </p:nvSpPr>
        <p:spPr>
          <a:xfrm rot="10800000">
            <a:off x="11031454" y="3436787"/>
            <a:ext cx="644691" cy="6349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540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 grpId="0" animBg="1"/>
      <p:bldP spid="32" grpId="0" animBg="1"/>
      <p:bldP spid="33" grpId="0" animBg="1"/>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0A19-32ED-F70E-8BC5-49C9761A5756}"/>
              </a:ext>
            </a:extLst>
          </p:cNvPr>
          <p:cNvSpPr>
            <a:spLocks noGrp="1"/>
          </p:cNvSpPr>
          <p:nvPr>
            <p:ph type="title"/>
          </p:nvPr>
        </p:nvSpPr>
        <p:spPr/>
        <p:txBody>
          <a:bodyPr/>
          <a:lstStyle/>
          <a:p>
            <a:r>
              <a:rPr lang="en-US" b="1" dirty="0">
                <a:latin typeface="+mn-lt"/>
              </a:rPr>
              <a:t>RCT Analysis:</a:t>
            </a:r>
            <a:br>
              <a:rPr lang="en-US" b="1" dirty="0">
                <a:latin typeface="+mn-lt"/>
              </a:rPr>
            </a:br>
            <a:r>
              <a:rPr lang="en-US" sz="2400" i="1" dirty="0">
                <a:latin typeface="+mn-lt"/>
              </a:rPr>
              <a:t>Mixed Linear Modeling</a:t>
            </a:r>
          </a:p>
        </p:txBody>
      </p:sp>
      <p:grpSp>
        <p:nvGrpSpPr>
          <p:cNvPr id="4" name="Group 3">
            <a:extLst>
              <a:ext uri="{FF2B5EF4-FFF2-40B4-BE49-F238E27FC236}">
                <a16:creationId xmlns:a16="http://schemas.microsoft.com/office/drawing/2014/main" id="{3CF7F68C-1671-2E59-59B9-1613A249ED33}"/>
              </a:ext>
            </a:extLst>
          </p:cNvPr>
          <p:cNvGrpSpPr/>
          <p:nvPr/>
        </p:nvGrpSpPr>
        <p:grpSpPr>
          <a:xfrm>
            <a:off x="-47064" y="3090769"/>
            <a:ext cx="1770528" cy="1309002"/>
            <a:chOff x="527426" y="2712421"/>
            <a:chExt cx="1770528" cy="1309002"/>
          </a:xfrm>
        </p:grpSpPr>
        <p:pic>
          <p:nvPicPr>
            <p:cNvPr id="5" name="Picture 4">
              <a:extLst>
                <a:ext uri="{FF2B5EF4-FFF2-40B4-BE49-F238E27FC236}">
                  <a16:creationId xmlns:a16="http://schemas.microsoft.com/office/drawing/2014/main" id="{24DBE764-CEB0-433D-D8A5-B305929C446E}"/>
                </a:ext>
              </a:extLst>
            </p:cNvPr>
            <p:cNvPicPr>
              <a:picLocks noChangeAspect="1"/>
            </p:cNvPicPr>
            <p:nvPr/>
          </p:nvPicPr>
          <p:blipFill>
            <a:blip r:embed="rId3"/>
            <a:stretch>
              <a:fillRect/>
            </a:stretch>
          </p:blipFill>
          <p:spPr>
            <a:xfrm>
              <a:off x="906559" y="2715934"/>
              <a:ext cx="635000" cy="635000"/>
            </a:xfrm>
            <a:prstGeom prst="rect">
              <a:avLst/>
            </a:prstGeom>
          </p:spPr>
        </p:pic>
        <p:pic>
          <p:nvPicPr>
            <p:cNvPr id="6" name="Picture 5">
              <a:extLst>
                <a:ext uri="{FF2B5EF4-FFF2-40B4-BE49-F238E27FC236}">
                  <a16:creationId xmlns:a16="http://schemas.microsoft.com/office/drawing/2014/main" id="{5A49285D-53D4-B61A-02A7-4103704EB171}"/>
                </a:ext>
              </a:extLst>
            </p:cNvPr>
            <p:cNvPicPr>
              <a:picLocks noChangeAspect="1"/>
            </p:cNvPicPr>
            <p:nvPr/>
          </p:nvPicPr>
          <p:blipFill>
            <a:blip r:embed="rId4"/>
            <a:stretch>
              <a:fillRect/>
            </a:stretch>
          </p:blipFill>
          <p:spPr>
            <a:xfrm>
              <a:off x="1270000" y="2726671"/>
              <a:ext cx="635000" cy="635000"/>
            </a:xfrm>
            <a:prstGeom prst="rect">
              <a:avLst/>
            </a:prstGeom>
          </p:spPr>
        </p:pic>
        <p:pic>
          <p:nvPicPr>
            <p:cNvPr id="7" name="Picture 6">
              <a:extLst>
                <a:ext uri="{FF2B5EF4-FFF2-40B4-BE49-F238E27FC236}">
                  <a16:creationId xmlns:a16="http://schemas.microsoft.com/office/drawing/2014/main" id="{763196A8-C8C2-15E2-2ADC-5FFEECC1B618}"/>
                </a:ext>
              </a:extLst>
            </p:cNvPr>
            <p:cNvPicPr>
              <a:picLocks noChangeAspect="1"/>
            </p:cNvPicPr>
            <p:nvPr/>
          </p:nvPicPr>
          <p:blipFill>
            <a:blip r:embed="rId5"/>
            <a:stretch>
              <a:fillRect/>
            </a:stretch>
          </p:blipFill>
          <p:spPr>
            <a:xfrm>
              <a:off x="1255059" y="3375938"/>
              <a:ext cx="635000" cy="635000"/>
            </a:xfrm>
            <a:prstGeom prst="rect">
              <a:avLst/>
            </a:prstGeom>
          </p:spPr>
        </p:pic>
        <p:pic>
          <p:nvPicPr>
            <p:cNvPr id="8" name="Picture 7">
              <a:extLst>
                <a:ext uri="{FF2B5EF4-FFF2-40B4-BE49-F238E27FC236}">
                  <a16:creationId xmlns:a16="http://schemas.microsoft.com/office/drawing/2014/main" id="{29401AF3-3E8B-84EA-47B2-65A959EE088C}"/>
                </a:ext>
              </a:extLst>
            </p:cNvPr>
            <p:cNvPicPr>
              <a:picLocks noChangeAspect="1"/>
            </p:cNvPicPr>
            <p:nvPr/>
          </p:nvPicPr>
          <p:blipFill>
            <a:blip r:embed="rId6"/>
            <a:stretch>
              <a:fillRect/>
            </a:stretch>
          </p:blipFill>
          <p:spPr>
            <a:xfrm>
              <a:off x="1646516" y="3386423"/>
              <a:ext cx="635000" cy="635000"/>
            </a:xfrm>
            <a:prstGeom prst="rect">
              <a:avLst/>
            </a:prstGeom>
          </p:spPr>
        </p:pic>
        <p:pic>
          <p:nvPicPr>
            <p:cNvPr id="9" name="Picture 8">
              <a:extLst>
                <a:ext uri="{FF2B5EF4-FFF2-40B4-BE49-F238E27FC236}">
                  <a16:creationId xmlns:a16="http://schemas.microsoft.com/office/drawing/2014/main" id="{193CBBA4-FF77-0308-38C6-C6251EBDB23C}"/>
                </a:ext>
              </a:extLst>
            </p:cNvPr>
            <p:cNvPicPr>
              <a:picLocks noChangeAspect="1"/>
            </p:cNvPicPr>
            <p:nvPr/>
          </p:nvPicPr>
          <p:blipFill>
            <a:blip r:embed="rId7"/>
            <a:stretch>
              <a:fillRect/>
            </a:stretch>
          </p:blipFill>
          <p:spPr>
            <a:xfrm>
              <a:off x="527426" y="2726671"/>
              <a:ext cx="635000" cy="635000"/>
            </a:xfrm>
            <a:prstGeom prst="rect">
              <a:avLst/>
            </a:prstGeom>
          </p:spPr>
        </p:pic>
        <p:pic>
          <p:nvPicPr>
            <p:cNvPr id="10" name="Picture 9">
              <a:extLst>
                <a:ext uri="{FF2B5EF4-FFF2-40B4-BE49-F238E27FC236}">
                  <a16:creationId xmlns:a16="http://schemas.microsoft.com/office/drawing/2014/main" id="{868ECDD2-5B5E-8EAD-9696-28C230EF64B0}"/>
                </a:ext>
              </a:extLst>
            </p:cNvPr>
            <p:cNvPicPr>
              <a:picLocks noChangeAspect="1"/>
            </p:cNvPicPr>
            <p:nvPr/>
          </p:nvPicPr>
          <p:blipFill>
            <a:blip r:embed="rId8"/>
            <a:stretch>
              <a:fillRect/>
            </a:stretch>
          </p:blipFill>
          <p:spPr>
            <a:xfrm>
              <a:off x="903942" y="3375938"/>
              <a:ext cx="635000" cy="635000"/>
            </a:xfrm>
            <a:prstGeom prst="rect">
              <a:avLst/>
            </a:prstGeom>
          </p:spPr>
        </p:pic>
        <p:pic>
          <p:nvPicPr>
            <p:cNvPr id="11" name="Picture 10">
              <a:extLst>
                <a:ext uri="{FF2B5EF4-FFF2-40B4-BE49-F238E27FC236}">
                  <a16:creationId xmlns:a16="http://schemas.microsoft.com/office/drawing/2014/main" id="{6E64D4AD-0CC1-D656-D3CD-F6FFC325A406}"/>
                </a:ext>
              </a:extLst>
            </p:cNvPr>
            <p:cNvPicPr>
              <a:picLocks noChangeAspect="1"/>
            </p:cNvPicPr>
            <p:nvPr/>
          </p:nvPicPr>
          <p:blipFill>
            <a:blip r:embed="rId9"/>
            <a:stretch>
              <a:fillRect/>
            </a:stretch>
          </p:blipFill>
          <p:spPr>
            <a:xfrm>
              <a:off x="550958" y="3375938"/>
              <a:ext cx="635000" cy="635000"/>
            </a:xfrm>
            <a:prstGeom prst="rect">
              <a:avLst/>
            </a:prstGeom>
          </p:spPr>
        </p:pic>
        <p:pic>
          <p:nvPicPr>
            <p:cNvPr id="12" name="Picture 11">
              <a:extLst>
                <a:ext uri="{FF2B5EF4-FFF2-40B4-BE49-F238E27FC236}">
                  <a16:creationId xmlns:a16="http://schemas.microsoft.com/office/drawing/2014/main" id="{D6A799B2-D354-62FE-12DF-851F1FE7842D}"/>
                </a:ext>
              </a:extLst>
            </p:cNvPr>
            <p:cNvPicPr>
              <a:picLocks noChangeAspect="1"/>
            </p:cNvPicPr>
            <p:nvPr/>
          </p:nvPicPr>
          <p:blipFill>
            <a:blip r:embed="rId10"/>
            <a:stretch>
              <a:fillRect/>
            </a:stretch>
          </p:blipFill>
          <p:spPr>
            <a:xfrm>
              <a:off x="1662954" y="2712421"/>
              <a:ext cx="635000" cy="635000"/>
            </a:xfrm>
            <a:prstGeom prst="rect">
              <a:avLst/>
            </a:prstGeom>
          </p:spPr>
        </p:pic>
      </p:grpSp>
      <p:grpSp>
        <p:nvGrpSpPr>
          <p:cNvPr id="13" name="Group 12">
            <a:extLst>
              <a:ext uri="{FF2B5EF4-FFF2-40B4-BE49-F238E27FC236}">
                <a16:creationId xmlns:a16="http://schemas.microsoft.com/office/drawing/2014/main" id="{ADF05881-E757-866C-1025-21BF0A888DD5}"/>
              </a:ext>
            </a:extLst>
          </p:cNvPr>
          <p:cNvGrpSpPr/>
          <p:nvPr/>
        </p:nvGrpSpPr>
        <p:grpSpPr>
          <a:xfrm>
            <a:off x="4061014" y="1765207"/>
            <a:ext cx="2272553" cy="1325562"/>
            <a:chOff x="4666129" y="2487706"/>
            <a:chExt cx="2272553" cy="1325562"/>
          </a:xfrm>
        </p:grpSpPr>
        <p:sp>
          <p:nvSpPr>
            <p:cNvPr id="14" name="Rectangle 13">
              <a:extLst>
                <a:ext uri="{FF2B5EF4-FFF2-40B4-BE49-F238E27FC236}">
                  <a16:creationId xmlns:a16="http://schemas.microsoft.com/office/drawing/2014/main" id="{9023AB31-0EC9-6CCB-40BE-D64E858BAA16}"/>
                </a:ext>
              </a:extLst>
            </p:cNvPr>
            <p:cNvSpPr/>
            <p:nvPr/>
          </p:nvSpPr>
          <p:spPr>
            <a:xfrm>
              <a:off x="4666129" y="2487706"/>
              <a:ext cx="2272553" cy="1325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Experimental Group</a:t>
              </a:r>
            </a:p>
          </p:txBody>
        </p:sp>
        <p:pic>
          <p:nvPicPr>
            <p:cNvPr id="15" name="Picture 14">
              <a:extLst>
                <a:ext uri="{FF2B5EF4-FFF2-40B4-BE49-F238E27FC236}">
                  <a16:creationId xmlns:a16="http://schemas.microsoft.com/office/drawing/2014/main" id="{6F8E1C57-88F2-F798-3D88-6FD78020E210}"/>
                </a:ext>
              </a:extLst>
            </p:cNvPr>
            <p:cNvPicPr>
              <a:picLocks noChangeAspect="1"/>
            </p:cNvPicPr>
            <p:nvPr/>
          </p:nvPicPr>
          <p:blipFill>
            <a:blip r:embed="rId7"/>
            <a:stretch>
              <a:fillRect/>
            </a:stretch>
          </p:blipFill>
          <p:spPr>
            <a:xfrm>
              <a:off x="4825230" y="2953572"/>
              <a:ext cx="635000" cy="635000"/>
            </a:xfrm>
            <a:prstGeom prst="rect">
              <a:avLst/>
            </a:prstGeom>
          </p:spPr>
        </p:pic>
        <p:pic>
          <p:nvPicPr>
            <p:cNvPr id="16" name="Picture 15">
              <a:extLst>
                <a:ext uri="{FF2B5EF4-FFF2-40B4-BE49-F238E27FC236}">
                  <a16:creationId xmlns:a16="http://schemas.microsoft.com/office/drawing/2014/main" id="{E1A229A7-6EE2-2064-5577-5559A7383F9F}"/>
                </a:ext>
              </a:extLst>
            </p:cNvPr>
            <p:cNvPicPr>
              <a:picLocks noChangeAspect="1"/>
            </p:cNvPicPr>
            <p:nvPr/>
          </p:nvPicPr>
          <p:blipFill>
            <a:blip r:embed="rId8"/>
            <a:stretch>
              <a:fillRect/>
            </a:stretch>
          </p:blipFill>
          <p:spPr>
            <a:xfrm>
              <a:off x="5301129" y="2949145"/>
              <a:ext cx="635000" cy="635000"/>
            </a:xfrm>
            <a:prstGeom prst="rect">
              <a:avLst/>
            </a:prstGeom>
          </p:spPr>
        </p:pic>
        <p:pic>
          <p:nvPicPr>
            <p:cNvPr id="17" name="Picture 16">
              <a:extLst>
                <a:ext uri="{FF2B5EF4-FFF2-40B4-BE49-F238E27FC236}">
                  <a16:creationId xmlns:a16="http://schemas.microsoft.com/office/drawing/2014/main" id="{57365FDE-5280-BEAC-E93F-A7C013621AD3}"/>
                </a:ext>
              </a:extLst>
            </p:cNvPr>
            <p:cNvPicPr>
              <a:picLocks noChangeAspect="1"/>
            </p:cNvPicPr>
            <p:nvPr/>
          </p:nvPicPr>
          <p:blipFill>
            <a:blip r:embed="rId4"/>
            <a:stretch>
              <a:fillRect/>
            </a:stretch>
          </p:blipFill>
          <p:spPr>
            <a:xfrm>
              <a:off x="5723206" y="2946909"/>
              <a:ext cx="635000" cy="635000"/>
            </a:xfrm>
            <a:prstGeom prst="rect">
              <a:avLst/>
            </a:prstGeom>
          </p:spPr>
        </p:pic>
        <p:pic>
          <p:nvPicPr>
            <p:cNvPr id="18" name="Picture 17">
              <a:extLst>
                <a:ext uri="{FF2B5EF4-FFF2-40B4-BE49-F238E27FC236}">
                  <a16:creationId xmlns:a16="http://schemas.microsoft.com/office/drawing/2014/main" id="{79895866-72B6-B1EC-20A0-55E94A27674E}"/>
                </a:ext>
              </a:extLst>
            </p:cNvPr>
            <p:cNvPicPr>
              <a:picLocks noChangeAspect="1"/>
            </p:cNvPicPr>
            <p:nvPr/>
          </p:nvPicPr>
          <p:blipFill>
            <a:blip r:embed="rId6"/>
            <a:stretch>
              <a:fillRect/>
            </a:stretch>
          </p:blipFill>
          <p:spPr>
            <a:xfrm>
              <a:off x="6194429" y="2949239"/>
              <a:ext cx="635000" cy="635000"/>
            </a:xfrm>
            <a:prstGeom prst="rect">
              <a:avLst/>
            </a:prstGeom>
          </p:spPr>
        </p:pic>
      </p:grpSp>
      <p:grpSp>
        <p:nvGrpSpPr>
          <p:cNvPr id="19" name="Group 18">
            <a:extLst>
              <a:ext uri="{FF2B5EF4-FFF2-40B4-BE49-F238E27FC236}">
                <a16:creationId xmlns:a16="http://schemas.microsoft.com/office/drawing/2014/main" id="{F1AB7A21-81AC-3065-F550-07F3EB7A3951}"/>
              </a:ext>
            </a:extLst>
          </p:cNvPr>
          <p:cNvGrpSpPr/>
          <p:nvPr/>
        </p:nvGrpSpPr>
        <p:grpSpPr>
          <a:xfrm>
            <a:off x="4061013" y="4456674"/>
            <a:ext cx="2272553" cy="1325562"/>
            <a:chOff x="6252874" y="3703923"/>
            <a:chExt cx="2272553" cy="1325562"/>
          </a:xfrm>
        </p:grpSpPr>
        <p:sp>
          <p:nvSpPr>
            <p:cNvPr id="20" name="Rectangle 19">
              <a:extLst>
                <a:ext uri="{FF2B5EF4-FFF2-40B4-BE49-F238E27FC236}">
                  <a16:creationId xmlns:a16="http://schemas.microsoft.com/office/drawing/2014/main" id="{A4C0A2A0-B008-FF69-AD64-DE5DE0D198FF}"/>
                </a:ext>
              </a:extLst>
            </p:cNvPr>
            <p:cNvSpPr/>
            <p:nvPr/>
          </p:nvSpPr>
          <p:spPr>
            <a:xfrm>
              <a:off x="6252874" y="3703923"/>
              <a:ext cx="2272553" cy="1325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Control Group</a:t>
              </a:r>
            </a:p>
          </p:txBody>
        </p:sp>
        <p:pic>
          <p:nvPicPr>
            <p:cNvPr id="21" name="Picture 20">
              <a:extLst>
                <a:ext uri="{FF2B5EF4-FFF2-40B4-BE49-F238E27FC236}">
                  <a16:creationId xmlns:a16="http://schemas.microsoft.com/office/drawing/2014/main" id="{55CDA791-DA53-BBC2-8664-D024A77B57A2}"/>
                </a:ext>
              </a:extLst>
            </p:cNvPr>
            <p:cNvPicPr>
              <a:picLocks noChangeAspect="1"/>
            </p:cNvPicPr>
            <p:nvPr/>
          </p:nvPicPr>
          <p:blipFill>
            <a:blip r:embed="rId9"/>
            <a:stretch>
              <a:fillRect/>
            </a:stretch>
          </p:blipFill>
          <p:spPr>
            <a:xfrm>
              <a:off x="6411976" y="4239881"/>
              <a:ext cx="635000" cy="635000"/>
            </a:xfrm>
            <a:prstGeom prst="rect">
              <a:avLst/>
            </a:prstGeom>
          </p:spPr>
        </p:pic>
        <p:pic>
          <p:nvPicPr>
            <p:cNvPr id="22" name="Picture 21">
              <a:extLst>
                <a:ext uri="{FF2B5EF4-FFF2-40B4-BE49-F238E27FC236}">
                  <a16:creationId xmlns:a16="http://schemas.microsoft.com/office/drawing/2014/main" id="{364D6A6B-89E3-EF31-B6EB-37221D8DC6C1}"/>
                </a:ext>
              </a:extLst>
            </p:cNvPr>
            <p:cNvPicPr>
              <a:picLocks noChangeAspect="1"/>
            </p:cNvPicPr>
            <p:nvPr/>
          </p:nvPicPr>
          <p:blipFill>
            <a:blip r:embed="rId3"/>
            <a:stretch>
              <a:fillRect/>
            </a:stretch>
          </p:blipFill>
          <p:spPr>
            <a:xfrm>
              <a:off x="6886382" y="4239881"/>
              <a:ext cx="635000" cy="635000"/>
            </a:xfrm>
            <a:prstGeom prst="rect">
              <a:avLst/>
            </a:prstGeom>
          </p:spPr>
        </p:pic>
        <p:pic>
          <p:nvPicPr>
            <p:cNvPr id="23" name="Picture 22">
              <a:extLst>
                <a:ext uri="{FF2B5EF4-FFF2-40B4-BE49-F238E27FC236}">
                  <a16:creationId xmlns:a16="http://schemas.microsoft.com/office/drawing/2014/main" id="{9E41630B-568E-1978-1D07-FED29E60340E}"/>
                </a:ext>
              </a:extLst>
            </p:cNvPr>
            <p:cNvPicPr>
              <a:picLocks noChangeAspect="1"/>
            </p:cNvPicPr>
            <p:nvPr/>
          </p:nvPicPr>
          <p:blipFill>
            <a:blip r:embed="rId5"/>
            <a:stretch>
              <a:fillRect/>
            </a:stretch>
          </p:blipFill>
          <p:spPr>
            <a:xfrm>
              <a:off x="7309194" y="4239881"/>
              <a:ext cx="635000" cy="635000"/>
            </a:xfrm>
            <a:prstGeom prst="rect">
              <a:avLst/>
            </a:prstGeom>
          </p:spPr>
        </p:pic>
        <p:pic>
          <p:nvPicPr>
            <p:cNvPr id="24" name="Picture 23">
              <a:extLst>
                <a:ext uri="{FF2B5EF4-FFF2-40B4-BE49-F238E27FC236}">
                  <a16:creationId xmlns:a16="http://schemas.microsoft.com/office/drawing/2014/main" id="{8D760553-F55D-4C43-E55B-221FE0CFEF8F}"/>
                </a:ext>
              </a:extLst>
            </p:cNvPr>
            <p:cNvPicPr>
              <a:picLocks noChangeAspect="1"/>
            </p:cNvPicPr>
            <p:nvPr/>
          </p:nvPicPr>
          <p:blipFill>
            <a:blip r:embed="rId10"/>
            <a:stretch>
              <a:fillRect/>
            </a:stretch>
          </p:blipFill>
          <p:spPr>
            <a:xfrm>
              <a:off x="7781175" y="4239881"/>
              <a:ext cx="635000" cy="635000"/>
            </a:xfrm>
            <a:prstGeom prst="rect">
              <a:avLst/>
            </a:prstGeom>
          </p:spPr>
        </p:pic>
      </p:grpSp>
      <p:sp>
        <p:nvSpPr>
          <p:cNvPr id="27" name="Rectangle 26">
            <a:extLst>
              <a:ext uri="{FF2B5EF4-FFF2-40B4-BE49-F238E27FC236}">
                <a16:creationId xmlns:a16="http://schemas.microsoft.com/office/drawing/2014/main" id="{B1C1AEE7-9B48-33D7-21D0-8FE6EC70D972}"/>
              </a:ext>
            </a:extLst>
          </p:cNvPr>
          <p:cNvSpPr/>
          <p:nvPr/>
        </p:nvSpPr>
        <p:spPr>
          <a:xfrm>
            <a:off x="2522803" y="1779458"/>
            <a:ext cx="537882" cy="4017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b="1" dirty="0">
                <a:solidFill>
                  <a:schemeClr val="tx1"/>
                </a:solidFill>
              </a:rPr>
              <a:t>Randomization</a:t>
            </a:r>
          </a:p>
        </p:txBody>
      </p:sp>
      <p:sp>
        <p:nvSpPr>
          <p:cNvPr id="28" name="Left Arrow 27">
            <a:extLst>
              <a:ext uri="{FF2B5EF4-FFF2-40B4-BE49-F238E27FC236}">
                <a16:creationId xmlns:a16="http://schemas.microsoft.com/office/drawing/2014/main" id="{B6771CEF-4729-F088-2182-6E79B30513FE}"/>
              </a:ext>
            </a:extLst>
          </p:cNvPr>
          <p:cNvSpPr/>
          <p:nvPr/>
        </p:nvSpPr>
        <p:spPr>
          <a:xfrm rot="10800000">
            <a:off x="3361742" y="3437350"/>
            <a:ext cx="755042" cy="6349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2570474-529D-EB76-0467-990B29120723}"/>
              </a:ext>
            </a:extLst>
          </p:cNvPr>
          <p:cNvSpPr/>
          <p:nvPr/>
        </p:nvSpPr>
        <p:spPr>
          <a:xfrm rot="16200000">
            <a:off x="7768669" y="188310"/>
            <a:ext cx="537882" cy="22725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b="1" dirty="0">
                <a:solidFill>
                  <a:schemeClr val="tx1"/>
                </a:solidFill>
              </a:rPr>
              <a:t>Follow-up Assessment #1</a:t>
            </a:r>
          </a:p>
        </p:txBody>
      </p:sp>
      <p:sp>
        <p:nvSpPr>
          <p:cNvPr id="30" name="Left Arrow 29">
            <a:extLst>
              <a:ext uri="{FF2B5EF4-FFF2-40B4-BE49-F238E27FC236}">
                <a16:creationId xmlns:a16="http://schemas.microsoft.com/office/drawing/2014/main" id="{792DDF7A-9698-EB9E-7606-C3E8DF4988BF}"/>
              </a:ext>
            </a:extLst>
          </p:cNvPr>
          <p:cNvSpPr/>
          <p:nvPr/>
        </p:nvSpPr>
        <p:spPr>
          <a:xfrm rot="10800000">
            <a:off x="6436428" y="3436787"/>
            <a:ext cx="755042" cy="6349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eft Arrow 30">
            <a:extLst>
              <a:ext uri="{FF2B5EF4-FFF2-40B4-BE49-F238E27FC236}">
                <a16:creationId xmlns:a16="http://schemas.microsoft.com/office/drawing/2014/main" id="{9B9368ED-85F0-C624-C4A5-6E30C98BB993}"/>
              </a:ext>
            </a:extLst>
          </p:cNvPr>
          <p:cNvSpPr/>
          <p:nvPr/>
        </p:nvSpPr>
        <p:spPr>
          <a:xfrm rot="10800000">
            <a:off x="1697915" y="3438015"/>
            <a:ext cx="755042" cy="6349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7B18E919-CB4A-BCFB-A853-8C40ECCE26E5}"/>
              </a:ext>
            </a:extLst>
          </p:cNvPr>
          <p:cNvGrpSpPr/>
          <p:nvPr/>
        </p:nvGrpSpPr>
        <p:grpSpPr>
          <a:xfrm>
            <a:off x="6901332" y="1779457"/>
            <a:ext cx="2272553" cy="1325562"/>
            <a:chOff x="4666129" y="2487706"/>
            <a:chExt cx="2272553" cy="1325562"/>
          </a:xfrm>
        </p:grpSpPr>
        <p:sp>
          <p:nvSpPr>
            <p:cNvPr id="32" name="Rectangle 31">
              <a:extLst>
                <a:ext uri="{FF2B5EF4-FFF2-40B4-BE49-F238E27FC236}">
                  <a16:creationId xmlns:a16="http://schemas.microsoft.com/office/drawing/2014/main" id="{AB2ABDDB-F33A-DE19-1456-14F6341C5902}"/>
                </a:ext>
              </a:extLst>
            </p:cNvPr>
            <p:cNvSpPr/>
            <p:nvPr/>
          </p:nvSpPr>
          <p:spPr>
            <a:xfrm>
              <a:off x="4666129" y="2487706"/>
              <a:ext cx="2272553" cy="1325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Experimental Group</a:t>
              </a:r>
            </a:p>
          </p:txBody>
        </p:sp>
        <p:pic>
          <p:nvPicPr>
            <p:cNvPr id="33" name="Picture 32">
              <a:extLst>
                <a:ext uri="{FF2B5EF4-FFF2-40B4-BE49-F238E27FC236}">
                  <a16:creationId xmlns:a16="http://schemas.microsoft.com/office/drawing/2014/main" id="{CAEBDE2C-B9A2-6ECB-EB64-A9E89C34BCA1}"/>
                </a:ext>
              </a:extLst>
            </p:cNvPr>
            <p:cNvPicPr>
              <a:picLocks noChangeAspect="1"/>
            </p:cNvPicPr>
            <p:nvPr/>
          </p:nvPicPr>
          <p:blipFill>
            <a:blip r:embed="rId7"/>
            <a:stretch>
              <a:fillRect/>
            </a:stretch>
          </p:blipFill>
          <p:spPr>
            <a:xfrm>
              <a:off x="4825230" y="2953572"/>
              <a:ext cx="635000" cy="635000"/>
            </a:xfrm>
            <a:prstGeom prst="rect">
              <a:avLst/>
            </a:prstGeom>
          </p:spPr>
        </p:pic>
        <p:pic>
          <p:nvPicPr>
            <p:cNvPr id="34" name="Picture 33">
              <a:extLst>
                <a:ext uri="{FF2B5EF4-FFF2-40B4-BE49-F238E27FC236}">
                  <a16:creationId xmlns:a16="http://schemas.microsoft.com/office/drawing/2014/main" id="{F59CFB6E-3BB0-8257-37FC-68D7DC0A5CFF}"/>
                </a:ext>
              </a:extLst>
            </p:cNvPr>
            <p:cNvPicPr>
              <a:picLocks noChangeAspect="1"/>
            </p:cNvPicPr>
            <p:nvPr/>
          </p:nvPicPr>
          <p:blipFill>
            <a:blip r:embed="rId8"/>
            <a:stretch>
              <a:fillRect/>
            </a:stretch>
          </p:blipFill>
          <p:spPr>
            <a:xfrm>
              <a:off x="5301129" y="2949145"/>
              <a:ext cx="635000" cy="635000"/>
            </a:xfrm>
            <a:prstGeom prst="rect">
              <a:avLst/>
            </a:prstGeom>
          </p:spPr>
        </p:pic>
        <p:pic>
          <p:nvPicPr>
            <p:cNvPr id="36" name="Picture 35">
              <a:extLst>
                <a:ext uri="{FF2B5EF4-FFF2-40B4-BE49-F238E27FC236}">
                  <a16:creationId xmlns:a16="http://schemas.microsoft.com/office/drawing/2014/main" id="{A5CCDAD0-A5A7-DBD4-7FF5-375E6CF181DD}"/>
                </a:ext>
              </a:extLst>
            </p:cNvPr>
            <p:cNvPicPr>
              <a:picLocks noChangeAspect="1"/>
            </p:cNvPicPr>
            <p:nvPr/>
          </p:nvPicPr>
          <p:blipFill>
            <a:blip r:embed="rId6"/>
            <a:stretch>
              <a:fillRect/>
            </a:stretch>
          </p:blipFill>
          <p:spPr>
            <a:xfrm>
              <a:off x="6194429" y="2949239"/>
              <a:ext cx="635000" cy="635000"/>
            </a:xfrm>
            <a:prstGeom prst="rect">
              <a:avLst/>
            </a:prstGeom>
          </p:spPr>
        </p:pic>
      </p:grpSp>
      <p:grpSp>
        <p:nvGrpSpPr>
          <p:cNvPr id="37" name="Group 36">
            <a:extLst>
              <a:ext uri="{FF2B5EF4-FFF2-40B4-BE49-F238E27FC236}">
                <a16:creationId xmlns:a16="http://schemas.microsoft.com/office/drawing/2014/main" id="{17C34852-D670-6E46-DEA0-A747C79A6DBC}"/>
              </a:ext>
            </a:extLst>
          </p:cNvPr>
          <p:cNvGrpSpPr/>
          <p:nvPr/>
        </p:nvGrpSpPr>
        <p:grpSpPr>
          <a:xfrm>
            <a:off x="6901331" y="4470924"/>
            <a:ext cx="2272553" cy="1325562"/>
            <a:chOff x="6252874" y="3703923"/>
            <a:chExt cx="2272553" cy="1325562"/>
          </a:xfrm>
        </p:grpSpPr>
        <p:sp>
          <p:nvSpPr>
            <p:cNvPr id="38" name="Rectangle 37">
              <a:extLst>
                <a:ext uri="{FF2B5EF4-FFF2-40B4-BE49-F238E27FC236}">
                  <a16:creationId xmlns:a16="http://schemas.microsoft.com/office/drawing/2014/main" id="{E6E34CC5-301A-777F-7ECF-4CED367656CD}"/>
                </a:ext>
              </a:extLst>
            </p:cNvPr>
            <p:cNvSpPr/>
            <p:nvPr/>
          </p:nvSpPr>
          <p:spPr>
            <a:xfrm>
              <a:off x="6252874" y="3703923"/>
              <a:ext cx="2272553" cy="1325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Control Group</a:t>
              </a:r>
            </a:p>
          </p:txBody>
        </p:sp>
        <p:pic>
          <p:nvPicPr>
            <p:cNvPr id="40" name="Picture 39">
              <a:extLst>
                <a:ext uri="{FF2B5EF4-FFF2-40B4-BE49-F238E27FC236}">
                  <a16:creationId xmlns:a16="http://schemas.microsoft.com/office/drawing/2014/main" id="{BB977B84-7AD3-3954-5ABA-685C6183FE6A}"/>
                </a:ext>
              </a:extLst>
            </p:cNvPr>
            <p:cNvPicPr>
              <a:picLocks noChangeAspect="1"/>
            </p:cNvPicPr>
            <p:nvPr/>
          </p:nvPicPr>
          <p:blipFill>
            <a:blip r:embed="rId3"/>
            <a:stretch>
              <a:fillRect/>
            </a:stretch>
          </p:blipFill>
          <p:spPr>
            <a:xfrm>
              <a:off x="6886382" y="4239881"/>
              <a:ext cx="635000" cy="635000"/>
            </a:xfrm>
            <a:prstGeom prst="rect">
              <a:avLst/>
            </a:prstGeom>
          </p:spPr>
        </p:pic>
        <p:pic>
          <p:nvPicPr>
            <p:cNvPr id="42" name="Picture 41">
              <a:extLst>
                <a:ext uri="{FF2B5EF4-FFF2-40B4-BE49-F238E27FC236}">
                  <a16:creationId xmlns:a16="http://schemas.microsoft.com/office/drawing/2014/main" id="{8B0A6380-2E55-C383-E1A6-54FC3FA9A9F3}"/>
                </a:ext>
              </a:extLst>
            </p:cNvPr>
            <p:cNvPicPr>
              <a:picLocks noChangeAspect="1"/>
            </p:cNvPicPr>
            <p:nvPr/>
          </p:nvPicPr>
          <p:blipFill>
            <a:blip r:embed="rId10"/>
            <a:stretch>
              <a:fillRect/>
            </a:stretch>
          </p:blipFill>
          <p:spPr>
            <a:xfrm>
              <a:off x="7781175" y="4239881"/>
              <a:ext cx="635000" cy="635000"/>
            </a:xfrm>
            <a:prstGeom prst="rect">
              <a:avLst/>
            </a:prstGeom>
          </p:spPr>
        </p:pic>
      </p:grpSp>
      <p:sp>
        <p:nvSpPr>
          <p:cNvPr id="43" name="Rectangle 42">
            <a:extLst>
              <a:ext uri="{FF2B5EF4-FFF2-40B4-BE49-F238E27FC236}">
                <a16:creationId xmlns:a16="http://schemas.microsoft.com/office/drawing/2014/main" id="{25D90512-29A8-1B7F-C96E-432F284C4FAD}"/>
              </a:ext>
            </a:extLst>
          </p:cNvPr>
          <p:cNvSpPr/>
          <p:nvPr/>
        </p:nvSpPr>
        <p:spPr>
          <a:xfrm rot="16200000">
            <a:off x="4928348" y="154155"/>
            <a:ext cx="537882" cy="22725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b="1" dirty="0">
                <a:solidFill>
                  <a:schemeClr val="tx1"/>
                </a:solidFill>
              </a:rPr>
              <a:t>Baseline Assessment</a:t>
            </a:r>
          </a:p>
        </p:txBody>
      </p:sp>
      <p:sp>
        <p:nvSpPr>
          <p:cNvPr id="45" name="TextBox 44">
            <a:extLst>
              <a:ext uri="{FF2B5EF4-FFF2-40B4-BE49-F238E27FC236}">
                <a16:creationId xmlns:a16="http://schemas.microsoft.com/office/drawing/2014/main" id="{BBE7A1ED-CE4F-FEEE-D17C-AAE304F61752}"/>
              </a:ext>
            </a:extLst>
          </p:cNvPr>
          <p:cNvSpPr txBox="1"/>
          <p:nvPr/>
        </p:nvSpPr>
        <p:spPr>
          <a:xfrm>
            <a:off x="680569" y="6185647"/>
            <a:ext cx="11072160" cy="646331"/>
          </a:xfrm>
          <a:prstGeom prst="rect">
            <a:avLst/>
          </a:prstGeom>
          <a:noFill/>
        </p:spPr>
        <p:txBody>
          <a:bodyPr wrap="square" rtlCol="0">
            <a:spAutoFit/>
          </a:bodyPr>
          <a:lstStyle/>
          <a:p>
            <a:r>
              <a:rPr lang="en-US" i="1" dirty="0"/>
              <a:t>When there is more than one follow-up assessment, we can use mixed linear modeling (using maximum likelihood estimation) in order to include all participants in the model across time.</a:t>
            </a:r>
          </a:p>
        </p:txBody>
      </p:sp>
      <p:sp>
        <p:nvSpPr>
          <p:cNvPr id="25" name="Rectangle 24">
            <a:extLst>
              <a:ext uri="{FF2B5EF4-FFF2-40B4-BE49-F238E27FC236}">
                <a16:creationId xmlns:a16="http://schemas.microsoft.com/office/drawing/2014/main" id="{4B6C1D59-A8BE-2252-048D-DD7116DB9F5E}"/>
              </a:ext>
            </a:extLst>
          </p:cNvPr>
          <p:cNvSpPr/>
          <p:nvPr/>
        </p:nvSpPr>
        <p:spPr>
          <a:xfrm rot="16200000">
            <a:off x="10610478" y="199703"/>
            <a:ext cx="537882" cy="22725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b="1" dirty="0">
                <a:solidFill>
                  <a:schemeClr val="tx1"/>
                </a:solidFill>
              </a:rPr>
              <a:t>Follow-up Assessment #2</a:t>
            </a:r>
          </a:p>
        </p:txBody>
      </p:sp>
      <p:grpSp>
        <p:nvGrpSpPr>
          <p:cNvPr id="26" name="Group 25">
            <a:extLst>
              <a:ext uri="{FF2B5EF4-FFF2-40B4-BE49-F238E27FC236}">
                <a16:creationId xmlns:a16="http://schemas.microsoft.com/office/drawing/2014/main" id="{60B93F69-11D0-2362-1B2D-1D4B3028F532}"/>
              </a:ext>
            </a:extLst>
          </p:cNvPr>
          <p:cNvGrpSpPr/>
          <p:nvPr/>
        </p:nvGrpSpPr>
        <p:grpSpPr>
          <a:xfrm>
            <a:off x="9743141" y="1790850"/>
            <a:ext cx="2272553" cy="1325562"/>
            <a:chOff x="4666129" y="2487706"/>
            <a:chExt cx="2272553" cy="1325562"/>
          </a:xfrm>
        </p:grpSpPr>
        <p:sp>
          <p:nvSpPr>
            <p:cNvPr id="35" name="Rectangle 34">
              <a:extLst>
                <a:ext uri="{FF2B5EF4-FFF2-40B4-BE49-F238E27FC236}">
                  <a16:creationId xmlns:a16="http://schemas.microsoft.com/office/drawing/2014/main" id="{F9F8A67E-344E-4B97-53CA-30C83449337B}"/>
                </a:ext>
              </a:extLst>
            </p:cNvPr>
            <p:cNvSpPr/>
            <p:nvPr/>
          </p:nvSpPr>
          <p:spPr>
            <a:xfrm>
              <a:off x="4666129" y="2487706"/>
              <a:ext cx="2272553" cy="1325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Experimental Group</a:t>
              </a:r>
            </a:p>
          </p:txBody>
        </p:sp>
        <p:pic>
          <p:nvPicPr>
            <p:cNvPr id="39" name="Picture 38">
              <a:extLst>
                <a:ext uri="{FF2B5EF4-FFF2-40B4-BE49-F238E27FC236}">
                  <a16:creationId xmlns:a16="http://schemas.microsoft.com/office/drawing/2014/main" id="{F7043CEA-708F-24C1-7464-F36FE3B3C097}"/>
                </a:ext>
              </a:extLst>
            </p:cNvPr>
            <p:cNvPicPr>
              <a:picLocks noChangeAspect="1"/>
            </p:cNvPicPr>
            <p:nvPr/>
          </p:nvPicPr>
          <p:blipFill>
            <a:blip r:embed="rId7"/>
            <a:stretch>
              <a:fillRect/>
            </a:stretch>
          </p:blipFill>
          <p:spPr>
            <a:xfrm>
              <a:off x="4825230" y="2953572"/>
              <a:ext cx="635000" cy="635000"/>
            </a:xfrm>
            <a:prstGeom prst="rect">
              <a:avLst/>
            </a:prstGeom>
          </p:spPr>
        </p:pic>
        <p:pic>
          <p:nvPicPr>
            <p:cNvPr id="46" name="Picture 45">
              <a:extLst>
                <a:ext uri="{FF2B5EF4-FFF2-40B4-BE49-F238E27FC236}">
                  <a16:creationId xmlns:a16="http://schemas.microsoft.com/office/drawing/2014/main" id="{009ABE43-2066-927F-A4FF-B999A34E437E}"/>
                </a:ext>
              </a:extLst>
            </p:cNvPr>
            <p:cNvPicPr>
              <a:picLocks noChangeAspect="1"/>
            </p:cNvPicPr>
            <p:nvPr/>
          </p:nvPicPr>
          <p:blipFill>
            <a:blip r:embed="rId6"/>
            <a:stretch>
              <a:fillRect/>
            </a:stretch>
          </p:blipFill>
          <p:spPr>
            <a:xfrm>
              <a:off x="6194429" y="2949239"/>
              <a:ext cx="635000" cy="635000"/>
            </a:xfrm>
            <a:prstGeom prst="rect">
              <a:avLst/>
            </a:prstGeom>
          </p:spPr>
        </p:pic>
      </p:grpSp>
      <p:grpSp>
        <p:nvGrpSpPr>
          <p:cNvPr id="47" name="Group 46">
            <a:extLst>
              <a:ext uri="{FF2B5EF4-FFF2-40B4-BE49-F238E27FC236}">
                <a16:creationId xmlns:a16="http://schemas.microsoft.com/office/drawing/2014/main" id="{6B6BAD48-7DD7-3B3E-0873-45850074F05E}"/>
              </a:ext>
            </a:extLst>
          </p:cNvPr>
          <p:cNvGrpSpPr/>
          <p:nvPr/>
        </p:nvGrpSpPr>
        <p:grpSpPr>
          <a:xfrm>
            <a:off x="9743140" y="4482317"/>
            <a:ext cx="2272553" cy="1325562"/>
            <a:chOff x="6252874" y="3703923"/>
            <a:chExt cx="2272553" cy="1325562"/>
          </a:xfrm>
        </p:grpSpPr>
        <p:sp>
          <p:nvSpPr>
            <p:cNvPr id="48" name="Rectangle 47">
              <a:extLst>
                <a:ext uri="{FF2B5EF4-FFF2-40B4-BE49-F238E27FC236}">
                  <a16:creationId xmlns:a16="http://schemas.microsoft.com/office/drawing/2014/main" id="{1DCE62A7-95D2-1470-DA28-52D3F5E8B0E1}"/>
                </a:ext>
              </a:extLst>
            </p:cNvPr>
            <p:cNvSpPr/>
            <p:nvPr/>
          </p:nvSpPr>
          <p:spPr>
            <a:xfrm>
              <a:off x="6252874" y="3703923"/>
              <a:ext cx="2272553" cy="1325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Control Group</a:t>
              </a:r>
            </a:p>
          </p:txBody>
        </p:sp>
        <p:pic>
          <p:nvPicPr>
            <p:cNvPr id="49" name="Picture 48">
              <a:extLst>
                <a:ext uri="{FF2B5EF4-FFF2-40B4-BE49-F238E27FC236}">
                  <a16:creationId xmlns:a16="http://schemas.microsoft.com/office/drawing/2014/main" id="{1DFC9A09-8554-1218-71F2-914C5C31DCD9}"/>
                </a:ext>
              </a:extLst>
            </p:cNvPr>
            <p:cNvPicPr>
              <a:picLocks noChangeAspect="1"/>
            </p:cNvPicPr>
            <p:nvPr/>
          </p:nvPicPr>
          <p:blipFill>
            <a:blip r:embed="rId3"/>
            <a:stretch>
              <a:fillRect/>
            </a:stretch>
          </p:blipFill>
          <p:spPr>
            <a:xfrm>
              <a:off x="6886382" y="4239881"/>
              <a:ext cx="635000" cy="635000"/>
            </a:xfrm>
            <a:prstGeom prst="rect">
              <a:avLst/>
            </a:prstGeom>
          </p:spPr>
        </p:pic>
        <p:pic>
          <p:nvPicPr>
            <p:cNvPr id="50" name="Picture 49">
              <a:extLst>
                <a:ext uri="{FF2B5EF4-FFF2-40B4-BE49-F238E27FC236}">
                  <a16:creationId xmlns:a16="http://schemas.microsoft.com/office/drawing/2014/main" id="{7D8BD3BF-8C9C-28F2-8FA3-20688B8F8DFE}"/>
                </a:ext>
              </a:extLst>
            </p:cNvPr>
            <p:cNvPicPr>
              <a:picLocks noChangeAspect="1"/>
            </p:cNvPicPr>
            <p:nvPr/>
          </p:nvPicPr>
          <p:blipFill>
            <a:blip r:embed="rId10"/>
            <a:stretch>
              <a:fillRect/>
            </a:stretch>
          </p:blipFill>
          <p:spPr>
            <a:xfrm>
              <a:off x="7781175" y="4239881"/>
              <a:ext cx="635000" cy="635000"/>
            </a:xfrm>
            <a:prstGeom prst="rect">
              <a:avLst/>
            </a:prstGeom>
          </p:spPr>
        </p:pic>
      </p:grpSp>
      <p:sp>
        <p:nvSpPr>
          <p:cNvPr id="51" name="Left Arrow 50">
            <a:extLst>
              <a:ext uri="{FF2B5EF4-FFF2-40B4-BE49-F238E27FC236}">
                <a16:creationId xmlns:a16="http://schemas.microsoft.com/office/drawing/2014/main" id="{01DFBE4C-1641-E1AC-24C7-C34BA0AEF481}"/>
              </a:ext>
            </a:extLst>
          </p:cNvPr>
          <p:cNvSpPr/>
          <p:nvPr/>
        </p:nvSpPr>
        <p:spPr>
          <a:xfrm rot="10800000">
            <a:off x="9268223" y="3436787"/>
            <a:ext cx="755042" cy="6349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B221B7E7-A4F9-74C2-E14E-E5F4FEC14F4C}"/>
              </a:ext>
            </a:extLst>
          </p:cNvPr>
          <p:cNvSpPr/>
          <p:nvPr/>
        </p:nvSpPr>
        <p:spPr>
          <a:xfrm>
            <a:off x="4113036" y="2082706"/>
            <a:ext cx="2113451" cy="102231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1502C43-F41E-23D4-1C7E-F776302F71D4}"/>
              </a:ext>
            </a:extLst>
          </p:cNvPr>
          <p:cNvSpPr/>
          <p:nvPr/>
        </p:nvSpPr>
        <p:spPr>
          <a:xfrm>
            <a:off x="4116784" y="4759923"/>
            <a:ext cx="2113451" cy="102231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Left Arrow 53">
            <a:extLst>
              <a:ext uri="{FF2B5EF4-FFF2-40B4-BE49-F238E27FC236}">
                <a16:creationId xmlns:a16="http://schemas.microsoft.com/office/drawing/2014/main" id="{E1C2BD39-ED9D-042A-0A14-8B62168253C3}"/>
              </a:ext>
            </a:extLst>
          </p:cNvPr>
          <p:cNvSpPr/>
          <p:nvPr/>
        </p:nvSpPr>
        <p:spPr>
          <a:xfrm rot="10800000">
            <a:off x="6225841" y="2231072"/>
            <a:ext cx="5045600" cy="6349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Left Arrow 54">
            <a:extLst>
              <a:ext uri="{FF2B5EF4-FFF2-40B4-BE49-F238E27FC236}">
                <a16:creationId xmlns:a16="http://schemas.microsoft.com/office/drawing/2014/main" id="{78259C3E-605F-6D88-1320-33F0D7D828E8}"/>
              </a:ext>
            </a:extLst>
          </p:cNvPr>
          <p:cNvSpPr/>
          <p:nvPr/>
        </p:nvSpPr>
        <p:spPr>
          <a:xfrm rot="10800000">
            <a:off x="6225841" y="4911544"/>
            <a:ext cx="5045600" cy="6349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779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par>
                                <p:cTn id="34" presetID="10" presetClass="entr" presetSubtype="0" fill="hold"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500"/>
                                        <p:tgtEl>
                                          <p:spTgt spid="51"/>
                                        </p:tgtEl>
                                      </p:cBhvr>
                                    </p:animEffect>
                                  </p:childTnLst>
                                </p:cTn>
                              </p:par>
                              <p:par>
                                <p:cTn id="51" presetID="10"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fade">
                                      <p:cBhvr>
                                        <p:cTn id="53" dur="500"/>
                                        <p:tgtEl>
                                          <p:spTgt spid="4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500"/>
                                        <p:tgtEl>
                                          <p:spTgt spid="5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500"/>
                                        <p:tgtEl>
                                          <p:spTgt spid="5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fade">
                                      <p:cBhvr>
                                        <p:cTn id="64" dur="500"/>
                                        <p:tgtEl>
                                          <p:spTgt spid="5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fade">
                                      <p:cBhvr>
                                        <p:cTn id="67" dur="500"/>
                                        <p:tgtEl>
                                          <p:spTgt spid="5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fade">
                                      <p:cBhvr>
                                        <p:cTn id="7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43" grpId="0" animBg="1"/>
      <p:bldP spid="45" grpId="0"/>
      <p:bldP spid="25" grpId="0" animBg="1"/>
      <p:bldP spid="51" grpId="0" animBg="1"/>
      <p:bldP spid="52" grpId="0" animBg="1"/>
      <p:bldP spid="53" grpId="0" animBg="1"/>
      <p:bldP spid="54" grpId="0" animBg="1"/>
      <p:bldP spid="5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0A19-32ED-F70E-8BC5-49C9761A5756}"/>
              </a:ext>
            </a:extLst>
          </p:cNvPr>
          <p:cNvSpPr>
            <a:spLocks noGrp="1"/>
          </p:cNvSpPr>
          <p:nvPr>
            <p:ph type="title"/>
          </p:nvPr>
        </p:nvSpPr>
        <p:spPr/>
        <p:txBody>
          <a:bodyPr/>
          <a:lstStyle/>
          <a:p>
            <a:r>
              <a:rPr lang="en-US" b="1" dirty="0">
                <a:latin typeface="+mn-lt"/>
              </a:rPr>
              <a:t>Mixed Linear Modeling:</a:t>
            </a:r>
            <a:br>
              <a:rPr lang="en-US" b="1" dirty="0">
                <a:latin typeface="+mn-lt"/>
              </a:rPr>
            </a:br>
            <a:r>
              <a:rPr lang="en-US" sz="2400" i="1" dirty="0">
                <a:latin typeface="+mn-lt"/>
              </a:rPr>
              <a:t>Understanding the model  </a:t>
            </a:r>
          </a:p>
        </p:txBody>
      </p:sp>
      <p:sp>
        <p:nvSpPr>
          <p:cNvPr id="3" name="TextBox 2">
            <a:extLst>
              <a:ext uri="{FF2B5EF4-FFF2-40B4-BE49-F238E27FC236}">
                <a16:creationId xmlns:a16="http://schemas.microsoft.com/office/drawing/2014/main" id="{6FFDD6C2-C0BB-BD11-9C22-EA97B9198818}"/>
              </a:ext>
            </a:extLst>
          </p:cNvPr>
          <p:cNvSpPr txBox="1"/>
          <p:nvPr/>
        </p:nvSpPr>
        <p:spPr>
          <a:xfrm>
            <a:off x="838200" y="1690688"/>
            <a:ext cx="11089341" cy="5632311"/>
          </a:xfrm>
          <a:prstGeom prst="rect">
            <a:avLst/>
          </a:prstGeom>
          <a:noFill/>
        </p:spPr>
        <p:txBody>
          <a:bodyPr wrap="square" rtlCol="0">
            <a:spAutoFit/>
          </a:bodyPr>
          <a:lstStyle/>
          <a:p>
            <a:r>
              <a:rPr lang="en-US" sz="2400" b="1" dirty="0"/>
              <a:t>Two-level Unconditional Model (i.e., Null/Intercept-Only Model)</a:t>
            </a:r>
          </a:p>
          <a:p>
            <a:endParaRPr lang="en-US" sz="2400" b="1" baseline="-25000" dirty="0"/>
          </a:p>
          <a:p>
            <a:r>
              <a:rPr lang="en-US" sz="2400" u="sng" dirty="0"/>
              <a:t>Level 1 (Participants)</a:t>
            </a:r>
          </a:p>
          <a:p>
            <a:r>
              <a:rPr lang="en-US" sz="2400" dirty="0" err="1"/>
              <a:t>Y</a:t>
            </a:r>
            <a:r>
              <a:rPr lang="en-US" sz="2400" baseline="-25000" dirty="0" err="1"/>
              <a:t>ij</a:t>
            </a:r>
            <a:r>
              <a:rPr lang="en-US" sz="2400" dirty="0"/>
              <a:t> = 𝛽</a:t>
            </a:r>
            <a:r>
              <a:rPr lang="en-US" sz="2400" baseline="-25000" dirty="0"/>
              <a:t>0j</a:t>
            </a:r>
            <a:r>
              <a:rPr lang="en-US" sz="2400" dirty="0"/>
              <a:t> + </a:t>
            </a:r>
            <a:r>
              <a:rPr lang="en-US" sz="2400" dirty="0" err="1"/>
              <a:t>r</a:t>
            </a:r>
            <a:r>
              <a:rPr lang="en-US" sz="2400" baseline="-25000" dirty="0" err="1"/>
              <a:t>ij</a:t>
            </a:r>
            <a:r>
              <a:rPr lang="en-US" sz="2400" baseline="-25000" dirty="0"/>
              <a:t>,  			</a:t>
            </a:r>
            <a:r>
              <a:rPr lang="en-US" sz="2400" dirty="0"/>
              <a:t>where </a:t>
            </a:r>
            <a:r>
              <a:rPr lang="en-US" sz="2400" dirty="0" err="1"/>
              <a:t>r</a:t>
            </a:r>
            <a:r>
              <a:rPr lang="en-US" sz="2400" baseline="-25000" dirty="0" err="1"/>
              <a:t>ij</a:t>
            </a:r>
            <a:r>
              <a:rPr lang="en-US" sz="2400" dirty="0"/>
              <a:t> ~</a:t>
            </a:r>
            <a:r>
              <a:rPr lang="en-US" sz="2400" i="1" dirty="0"/>
              <a:t>N</a:t>
            </a:r>
            <a:r>
              <a:rPr lang="en-US" sz="2400" dirty="0"/>
              <a:t>(0,𝜎</a:t>
            </a:r>
            <a:r>
              <a:rPr lang="en-US" sz="2400" baseline="30000" dirty="0"/>
              <a:t>2</a:t>
            </a:r>
            <a:r>
              <a:rPr lang="en-US" sz="2400" dirty="0"/>
              <a:t>)</a:t>
            </a:r>
          </a:p>
          <a:p>
            <a:endParaRPr lang="en-US" sz="2400" dirty="0"/>
          </a:p>
          <a:p>
            <a:endParaRPr lang="en-US" sz="2400" dirty="0"/>
          </a:p>
          <a:p>
            <a:r>
              <a:rPr lang="en-US" sz="2400" u="sng" dirty="0"/>
              <a:t>Level 2 (Time)</a:t>
            </a:r>
          </a:p>
          <a:p>
            <a:r>
              <a:rPr lang="en-US" sz="2400" dirty="0"/>
              <a:t>𝛽</a:t>
            </a:r>
            <a:r>
              <a:rPr lang="en-US" sz="2400" baseline="-25000" dirty="0"/>
              <a:t>0j</a:t>
            </a:r>
            <a:r>
              <a:rPr lang="en-US" sz="2400" dirty="0"/>
              <a:t> = 𝛾</a:t>
            </a:r>
            <a:r>
              <a:rPr lang="en-US" sz="2400" baseline="-25000" dirty="0"/>
              <a:t>00</a:t>
            </a:r>
            <a:r>
              <a:rPr lang="en-US" sz="2400" dirty="0"/>
              <a:t> + 𝓊</a:t>
            </a:r>
            <a:r>
              <a:rPr lang="en-US" sz="2400" baseline="-25000" dirty="0"/>
              <a:t>0j</a:t>
            </a:r>
            <a:r>
              <a:rPr lang="en-US" sz="2400" dirty="0"/>
              <a:t> 			where 𝓊</a:t>
            </a:r>
            <a:r>
              <a:rPr lang="en-US" sz="2400" baseline="-25000" dirty="0"/>
              <a:t>0j</a:t>
            </a:r>
            <a:r>
              <a:rPr lang="en-US" sz="2400" dirty="0"/>
              <a:t> ~</a:t>
            </a:r>
            <a:r>
              <a:rPr lang="en-US" sz="2400" i="1" dirty="0"/>
              <a:t>N(0,𝜏</a:t>
            </a:r>
            <a:r>
              <a:rPr lang="en-US" sz="2400" i="1" baseline="-25000" dirty="0"/>
              <a:t>0</a:t>
            </a:r>
            <a:r>
              <a:rPr lang="en-US" sz="2400" i="1" baseline="30000" dirty="0"/>
              <a:t>2</a:t>
            </a:r>
            <a:r>
              <a:rPr lang="en-US" sz="2400" i="1" dirty="0"/>
              <a:t>), </a:t>
            </a:r>
            <a:r>
              <a:rPr lang="en-US" sz="2400" dirty="0" err="1"/>
              <a:t>r</a:t>
            </a:r>
            <a:r>
              <a:rPr lang="en-US" sz="2400" baseline="-25000" dirty="0" err="1"/>
              <a:t>ij</a:t>
            </a:r>
            <a:r>
              <a:rPr lang="en-US" sz="2400" baseline="-25000" dirty="0"/>
              <a:t> </a:t>
            </a:r>
            <a:r>
              <a:rPr lang="en-US" sz="2400" dirty="0"/>
              <a:t>and</a:t>
            </a:r>
            <a:r>
              <a:rPr lang="en-US" sz="2400" baseline="-25000" dirty="0"/>
              <a:t> </a:t>
            </a:r>
            <a:r>
              <a:rPr lang="en-US" sz="2400" dirty="0"/>
              <a:t>𝓊</a:t>
            </a:r>
            <a:r>
              <a:rPr lang="en-US" sz="2400" baseline="-25000" dirty="0"/>
              <a:t>0j </a:t>
            </a:r>
            <a:r>
              <a:rPr lang="en-US" sz="2400" dirty="0"/>
              <a:t>are independent</a:t>
            </a:r>
          </a:p>
          <a:p>
            <a:endParaRPr lang="en-US" sz="2400" baseline="-25000" dirty="0"/>
          </a:p>
          <a:p>
            <a:endParaRPr lang="en-US" sz="2400" baseline="-25000" dirty="0"/>
          </a:p>
          <a:p>
            <a:r>
              <a:rPr lang="en-US" sz="2400" u="sng" dirty="0"/>
              <a:t>Multilevel Model</a:t>
            </a:r>
          </a:p>
          <a:p>
            <a:r>
              <a:rPr lang="en-US" sz="2400" dirty="0" err="1"/>
              <a:t>Y</a:t>
            </a:r>
            <a:r>
              <a:rPr lang="en-US" sz="2400" baseline="-25000" dirty="0" err="1"/>
              <a:t>ij</a:t>
            </a:r>
            <a:r>
              <a:rPr lang="en-US" sz="2400" dirty="0"/>
              <a:t> = 𝛾</a:t>
            </a:r>
            <a:r>
              <a:rPr lang="en-US" sz="2400" baseline="-25000" dirty="0"/>
              <a:t>00</a:t>
            </a:r>
            <a:r>
              <a:rPr lang="en-US" sz="2400" dirty="0"/>
              <a:t> + 𝓊</a:t>
            </a:r>
            <a:r>
              <a:rPr lang="en-US" sz="2400" baseline="-25000" dirty="0"/>
              <a:t>0j</a:t>
            </a:r>
            <a:r>
              <a:rPr lang="en-US" sz="2400" dirty="0"/>
              <a:t> +</a:t>
            </a:r>
            <a:r>
              <a:rPr lang="en-US" sz="2400" baseline="-25000" dirty="0"/>
              <a:t> </a:t>
            </a:r>
            <a:r>
              <a:rPr lang="en-US" sz="2400" dirty="0" err="1"/>
              <a:t>r</a:t>
            </a:r>
            <a:r>
              <a:rPr lang="en-US" sz="2400" baseline="-25000" dirty="0" err="1"/>
              <a:t>ij</a:t>
            </a:r>
            <a:r>
              <a:rPr lang="en-US" sz="2400" baseline="-25000" dirty="0"/>
              <a:t>, </a:t>
            </a:r>
            <a:endParaRPr lang="en-US" sz="2400" u="sng" dirty="0"/>
          </a:p>
          <a:p>
            <a:endParaRPr lang="en-US" sz="2400" dirty="0"/>
          </a:p>
          <a:p>
            <a:r>
              <a:rPr lang="en-US" sz="2400" i="1" dirty="0" err="1"/>
              <a:t>i</a:t>
            </a:r>
            <a:r>
              <a:rPr lang="en-US" sz="2400" i="1" dirty="0"/>
              <a:t> </a:t>
            </a:r>
            <a:r>
              <a:rPr lang="en-US" sz="2400" dirty="0"/>
              <a:t>denotes level-1 units (Participants)</a:t>
            </a:r>
          </a:p>
          <a:p>
            <a:r>
              <a:rPr lang="en-US" sz="2400" i="1" dirty="0"/>
              <a:t>j</a:t>
            </a:r>
            <a:r>
              <a:rPr lang="en-US" sz="2400" dirty="0"/>
              <a:t> denotes level-2 units (Time)</a:t>
            </a:r>
          </a:p>
          <a:p>
            <a:endParaRPr lang="en-US" sz="2400" i="1" dirty="0"/>
          </a:p>
        </p:txBody>
      </p:sp>
    </p:spTree>
    <p:extLst>
      <p:ext uri="{BB962C8B-B14F-4D97-AF65-F5344CB8AC3E}">
        <p14:creationId xmlns:p14="http://schemas.microsoft.com/office/powerpoint/2010/main" val="216868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0A19-32ED-F70E-8BC5-49C9761A5756}"/>
              </a:ext>
            </a:extLst>
          </p:cNvPr>
          <p:cNvSpPr>
            <a:spLocks noGrp="1"/>
          </p:cNvSpPr>
          <p:nvPr>
            <p:ph type="title"/>
          </p:nvPr>
        </p:nvSpPr>
        <p:spPr/>
        <p:txBody>
          <a:bodyPr/>
          <a:lstStyle/>
          <a:p>
            <a:r>
              <a:rPr lang="en-US" b="1" dirty="0">
                <a:latin typeface="+mn-lt"/>
              </a:rPr>
              <a:t>Mixed Linear Modeling:</a:t>
            </a:r>
            <a:br>
              <a:rPr lang="en-US" b="1" dirty="0">
                <a:latin typeface="+mn-lt"/>
              </a:rPr>
            </a:br>
            <a:r>
              <a:rPr lang="en-US" sz="2400" i="1" dirty="0">
                <a:latin typeface="+mn-lt"/>
              </a:rPr>
              <a:t>Understanding the model  </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6FFDD6C2-C0BB-BD11-9C22-EA97B9198818}"/>
                  </a:ext>
                </a:extLst>
              </p:cNvPr>
              <p:cNvSpPr txBox="1"/>
              <p:nvPr/>
            </p:nvSpPr>
            <p:spPr>
              <a:xfrm>
                <a:off x="838200" y="1597645"/>
                <a:ext cx="11089341" cy="508389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d>
                        <m:dPr>
                          <m:ctrlPr>
                            <a:rPr lang="en-US" sz="1600" i="1" smtClean="0">
                              <a:latin typeface="Cambria Math" panose="02040503050406030204" pitchFamily="18" charset="0"/>
                            </a:rPr>
                          </m:ctrlPr>
                        </m:dPr>
                        <m:e>
                          <m:eqArr>
                            <m:eqArrPr>
                              <m:ctrlPr>
                                <a:rPr lang="en-US" sz="1600" i="1" dirty="0" smtClean="0">
                                  <a:latin typeface="Cambria Math" panose="02040503050406030204" pitchFamily="18" charset="0"/>
                                </a:rPr>
                              </m:ctrlPr>
                            </m:eqArrPr>
                            <m:e>
                              <m:r>
                                <m:rPr>
                                  <m:nor/>
                                </m:rPr>
                                <a:rPr lang="en-US" sz="1600" i="0" dirty="0"/>
                                <m:t>Y</m:t>
                              </m:r>
                              <m:r>
                                <m:rPr>
                                  <m:nor/>
                                </m:rPr>
                                <a:rPr lang="en-US" sz="1600" i="0" baseline="-25000" dirty="0"/>
                                <m:t>1,1 </m:t>
                              </m:r>
                            </m:e>
                            <m:e>
                              <m:r>
                                <m:rPr>
                                  <m:nor/>
                                </m:rPr>
                                <a:rPr lang="en-US" sz="1600" i="0" dirty="0"/>
                                <m:t>Y</m:t>
                              </m:r>
                              <m:r>
                                <m:rPr>
                                  <m:nor/>
                                </m:rPr>
                                <a:rPr lang="en-US" sz="1600" i="0" baseline="-25000" dirty="0"/>
                                <m:t>2,1</m:t>
                              </m:r>
                            </m:e>
                            <m:e>
                              <m:r>
                                <m:rPr>
                                  <m:nor/>
                                </m:rPr>
                                <a:rPr lang="en-US" sz="1600" i="0" baseline="-25000" dirty="0"/>
                                <m:t> </m:t>
                              </m:r>
                              <m:r>
                                <m:rPr>
                                  <m:nor/>
                                </m:rPr>
                                <a:rPr lang="en-US" sz="1600" i="0" dirty="0"/>
                                <m:t>Y</m:t>
                              </m:r>
                              <m:r>
                                <m:rPr>
                                  <m:nor/>
                                </m:rPr>
                                <a:rPr lang="en-US" sz="1600" i="0" baseline="-25000" dirty="0"/>
                                <m:t>3,1 </m:t>
                              </m:r>
                            </m:e>
                            <m:e>
                              <m:r>
                                <a:rPr lang="en-CA" sz="1600" b="0" i="1" baseline="-25000" dirty="0" smtClean="0">
                                  <a:latin typeface="Cambria Math" panose="02040503050406030204" pitchFamily="18" charset="0"/>
                                </a:rPr>
                                <m:t> </m:t>
                              </m:r>
                              <m:r>
                                <m:rPr>
                                  <m:nor/>
                                </m:rPr>
                                <a:rPr lang="en-US" sz="1600" b="1" i="0" baseline="-25000" dirty="0"/>
                                <m:t>. </m:t>
                              </m:r>
                            </m:e>
                            <m:e>
                              <m:r>
                                <m:rPr>
                                  <m:nor/>
                                </m:rPr>
                                <a:rPr lang="en-US" sz="1600" b="1" i="0" baseline="-25000" dirty="0"/>
                                <m:t>.</m:t>
                              </m:r>
                            </m:e>
                            <m:e>
                              <m:r>
                                <m:rPr>
                                  <m:nor/>
                                </m:rPr>
                                <a:rPr lang="en-US" sz="1600" b="1" i="0" baseline="-25000" dirty="0"/>
                                <m:t>.</m:t>
                              </m:r>
                            </m:e>
                            <m:e>
                              <m:r>
                                <m:rPr>
                                  <m:nor/>
                                </m:rPr>
                                <a:rPr lang="en-US" sz="1600" b="1" i="0" baseline="-25000" dirty="0"/>
                                <m:t> </m:t>
                              </m:r>
                              <m:r>
                                <m:rPr>
                                  <m:nor/>
                                </m:rPr>
                                <a:rPr lang="en-US" sz="1600" i="0" dirty="0"/>
                                <m:t>Y</m:t>
                              </m:r>
                              <m:r>
                                <m:rPr>
                                  <m:nor/>
                                </m:rPr>
                                <a:rPr lang="en-US" sz="1600" i="0" baseline="-25000" dirty="0"/>
                                <m:t>40,1</m:t>
                              </m:r>
                            </m:e>
                            <m:e>
                              <m:r>
                                <m:rPr>
                                  <m:nor/>
                                </m:rPr>
                                <a:rPr lang="en-US" sz="1600" i="0" dirty="0"/>
                                <m:t> </m:t>
                              </m:r>
                              <m:r>
                                <m:rPr>
                                  <m:nor/>
                                </m:rPr>
                                <a:rPr lang="en-US" sz="1600" i="0" dirty="0"/>
                                <m:t>Y</m:t>
                              </m:r>
                              <m:r>
                                <m:rPr>
                                  <m:nor/>
                                </m:rPr>
                                <a:rPr lang="en-US" sz="1600" i="0" baseline="-25000" dirty="0"/>
                                <m:t>1,2</m:t>
                              </m:r>
                            </m:e>
                            <m:e>
                              <m:r>
                                <m:rPr>
                                  <m:nor/>
                                </m:rPr>
                                <a:rPr lang="en-US" sz="1600" i="0" dirty="0"/>
                                <m:t> </m:t>
                              </m:r>
                              <m:r>
                                <m:rPr>
                                  <m:nor/>
                                </m:rPr>
                                <a:rPr lang="en-US" sz="1600" i="0" dirty="0"/>
                                <m:t>Y</m:t>
                              </m:r>
                              <m:r>
                                <m:rPr>
                                  <m:nor/>
                                </m:rPr>
                                <a:rPr lang="en-US" sz="1600" i="0" baseline="-25000" dirty="0"/>
                                <m:t>2,2</m:t>
                              </m:r>
                            </m:e>
                            <m:e>
                              <m:r>
                                <m:rPr>
                                  <m:nor/>
                                </m:rPr>
                                <a:rPr lang="en-US" sz="1600" b="1" i="0" baseline="-25000" dirty="0"/>
                                <m:t>.</m:t>
                              </m:r>
                            </m:e>
                            <m:e>
                              <m:r>
                                <m:rPr>
                                  <m:nor/>
                                </m:rPr>
                                <a:rPr lang="en-CA" sz="1600" b="1" i="0" baseline="-25000" dirty="0" smtClean="0"/>
                                <m:t>.</m:t>
                              </m:r>
                            </m:e>
                            <m:e>
                              <m:r>
                                <a:rPr lang="en-CA" sz="1600" b="1" i="1" baseline="-25000" dirty="0" smtClean="0">
                                  <a:latin typeface="Cambria Math" panose="02040503050406030204" pitchFamily="18" charset="0"/>
                                </a:rPr>
                                <m:t>.</m:t>
                              </m:r>
                            </m:e>
                            <m:e>
                              <m:r>
                                <m:rPr>
                                  <m:nor/>
                                </m:rPr>
                                <a:rPr lang="en-US" sz="1600" b="1" i="0" baseline="-25000" dirty="0"/>
                                <m:t> .</m:t>
                              </m:r>
                            </m:e>
                            <m:e>
                              <m:r>
                                <m:rPr>
                                  <m:nor/>
                                </m:rPr>
                                <a:rPr lang="en-US" sz="1600" b="1" i="0" baseline="-25000" dirty="0"/>
                                <m:t> </m:t>
                              </m:r>
                              <m:r>
                                <m:rPr>
                                  <m:nor/>
                                </m:rPr>
                                <a:rPr lang="en-US" sz="1600" i="0" dirty="0"/>
                                <m:t>Y</m:t>
                              </m:r>
                              <m:r>
                                <m:rPr>
                                  <m:nor/>
                                </m:rPr>
                                <a:rPr lang="en-US" sz="1600" i="0" baseline="-25000" dirty="0"/>
                                <m:t>40,2</m:t>
                              </m:r>
                            </m:e>
                            <m:e>
                              <m:r>
                                <m:rPr>
                                  <m:nor/>
                                </m:rPr>
                                <a:rPr lang="en-US" sz="1600" i="0" dirty="0"/>
                                <m:t> </m:t>
                              </m:r>
                              <m:r>
                                <m:rPr>
                                  <m:nor/>
                                </m:rPr>
                                <a:rPr lang="en-US" sz="1600" i="0" dirty="0"/>
                                <m:t>Y</m:t>
                              </m:r>
                              <m:r>
                                <m:rPr>
                                  <m:nor/>
                                </m:rPr>
                                <a:rPr lang="en-US" sz="1600" i="0" baseline="-25000" dirty="0"/>
                                <m:t>1,3</m:t>
                              </m:r>
                            </m:e>
                            <m:e>
                              <m:r>
                                <m:rPr>
                                  <m:nor/>
                                </m:rPr>
                                <a:rPr lang="en-US" sz="1600" i="0" dirty="0"/>
                                <m:t> </m:t>
                              </m:r>
                              <m:r>
                                <m:rPr>
                                  <m:nor/>
                                </m:rPr>
                                <a:rPr lang="en-US" sz="1600" i="0" dirty="0"/>
                                <m:t>Y</m:t>
                              </m:r>
                              <m:r>
                                <m:rPr>
                                  <m:nor/>
                                </m:rPr>
                                <a:rPr lang="en-US" sz="1600" i="0" baseline="-25000" dirty="0"/>
                                <m:t>2,3</m:t>
                              </m:r>
                            </m:e>
                            <m:e>
                              <m:r>
                                <m:rPr>
                                  <m:nor/>
                                </m:rPr>
                                <a:rPr lang="en-US" sz="1600" i="0" dirty="0"/>
                                <m:t> </m:t>
                              </m:r>
                            </m:e>
                            <m:e>
                              <m:r>
                                <m:rPr>
                                  <m:nor/>
                                </m:rPr>
                                <a:rPr lang="en-US" sz="1600" b="1" i="0" baseline="-25000" dirty="0"/>
                                <m:t>.</m:t>
                              </m:r>
                            </m:e>
                            <m:e>
                              <m:r>
                                <m:rPr>
                                  <m:nor/>
                                </m:rPr>
                                <a:rPr lang="en-US" sz="1600" b="1" i="0" baseline="-25000" dirty="0"/>
                                <m:t>.</m:t>
                              </m:r>
                            </m:e>
                            <m:e>
                              <m:r>
                                <m:rPr>
                                  <m:nor/>
                                </m:rPr>
                                <a:rPr lang="en-US" sz="1600" b="1" i="0" baseline="-25000" dirty="0"/>
                                <m:t> .</m:t>
                              </m:r>
                            </m:e>
                            <m:e>
                              <m:r>
                                <m:rPr>
                                  <m:nor/>
                                </m:rPr>
                                <a:rPr lang="en-US" sz="1600" i="0" dirty="0"/>
                                <m:t>Y</m:t>
                              </m:r>
                              <m:r>
                                <m:rPr>
                                  <m:nor/>
                                </m:rPr>
                                <a:rPr lang="en-US" sz="1600" i="0" baseline="-25000" dirty="0"/>
                                <m:t>40,3</m:t>
                              </m:r>
                              <m:r>
                                <m:rPr>
                                  <m:nor/>
                                </m:rPr>
                                <a:rPr lang="en-US" sz="1600" i="0" dirty="0"/>
                                <m:t> </m:t>
                              </m:r>
                            </m:e>
                          </m:eqArr>
                        </m:e>
                      </m:d>
                      <m:r>
                        <a:rPr lang="en-US" sz="1600" i="1" smtClean="0">
                          <a:latin typeface="Cambria Math" panose="02040503050406030204" pitchFamily="18" charset="0"/>
                          <a:ea typeface="Cambria Math" panose="02040503050406030204" pitchFamily="18" charset="0"/>
                        </a:rPr>
                        <m:t>=</m:t>
                      </m:r>
                      <m:r>
                        <a:rPr lang="en-CA" sz="1600" b="0" i="1" smtClean="0">
                          <a:latin typeface="Cambria Math" panose="02040503050406030204" pitchFamily="18" charset="0"/>
                          <a:ea typeface="Cambria Math" panose="02040503050406030204" pitchFamily="18" charset="0"/>
                        </a:rPr>
                        <m:t>  </m:t>
                      </m:r>
                      <m:d>
                        <m:dPr>
                          <m:ctrlPr>
                            <a:rPr lang="en-CA" sz="1600" b="0" i="1" smtClean="0">
                              <a:latin typeface="Cambria Math" panose="02040503050406030204" pitchFamily="18" charset="0"/>
                              <a:ea typeface="Cambria Math" panose="02040503050406030204" pitchFamily="18" charset="0"/>
                            </a:rPr>
                          </m:ctrlPr>
                        </m:dPr>
                        <m:e>
                          <m:eqArr>
                            <m:eqArrPr>
                              <m:ctrlPr>
                                <a:rPr lang="en-US" sz="1600" b="0" i="1" dirty="0" smtClean="0">
                                  <a:latin typeface="Cambria Math" panose="02040503050406030204" pitchFamily="18" charset="0"/>
                                  <a:ea typeface="Cambria Math" panose="02040503050406030204" pitchFamily="18" charset="0"/>
                                </a:rPr>
                              </m:ctrlPr>
                            </m:eqArrPr>
                            <m:e>
                              <m:r>
                                <m:rPr>
                                  <m:nor/>
                                </m:rPr>
                                <a:rPr lang="en-CA" sz="1600" b="0" i="0" dirty="0" smtClean="0">
                                  <a:latin typeface="Cambria Math" panose="02040503050406030204" pitchFamily="18" charset="0"/>
                                  <a:ea typeface="Cambria Math" panose="02040503050406030204" pitchFamily="18" charset="0"/>
                                </a:rPr>
                                <m:t>1</m:t>
                              </m:r>
                            </m:e>
                            <m:e>
                              <m:r>
                                <m:rPr>
                                  <m:nor/>
                                </m:rPr>
                                <a:rPr lang="en-CA" sz="1600" i="0" dirty="0">
                                  <a:latin typeface="Cambria Math" panose="02040503050406030204" pitchFamily="18" charset="0"/>
                                  <a:ea typeface="Cambria Math" panose="02040503050406030204" pitchFamily="18" charset="0"/>
                                </a:rPr>
                                <m:t>1</m:t>
                              </m:r>
                            </m:e>
                            <m:e>
                              <m:r>
                                <m:rPr>
                                  <m:nor/>
                                </m:rPr>
                                <a:rPr lang="en-CA" sz="1600" i="0" dirty="0">
                                  <a:latin typeface="Cambria Math" panose="02040503050406030204" pitchFamily="18" charset="0"/>
                                  <a:ea typeface="Cambria Math" panose="02040503050406030204" pitchFamily="18" charset="0"/>
                                </a:rPr>
                                <m:t>1</m:t>
                              </m:r>
                            </m:e>
                            <m:e>
                              <m:r>
                                <a:rPr lang="en-CA" sz="1600" i="1" baseline="-25000" dirty="0">
                                  <a:latin typeface="Cambria Math" panose="02040503050406030204" pitchFamily="18" charset="0"/>
                                  <a:ea typeface="Cambria Math" panose="02040503050406030204" pitchFamily="18" charset="0"/>
                                </a:rPr>
                                <m:t> </m:t>
                              </m:r>
                              <m:r>
                                <m:rPr>
                                  <m:nor/>
                                </m:rPr>
                                <a:rPr lang="en-US" sz="1600" b="1" i="0" baseline="-25000" dirty="0">
                                  <a:latin typeface="Cambria Math" panose="02040503050406030204" pitchFamily="18" charset="0"/>
                                  <a:ea typeface="Cambria Math" panose="02040503050406030204" pitchFamily="18" charset="0"/>
                                </a:rPr>
                                <m:t>. </m:t>
                              </m:r>
                            </m:e>
                            <m:e>
                              <m:r>
                                <m:rPr>
                                  <m:nor/>
                                </m:rPr>
                                <a:rPr lang="en-US" sz="1600" b="1" i="0" baseline="-25000" dirty="0">
                                  <a:latin typeface="Cambria Math" panose="02040503050406030204" pitchFamily="18" charset="0"/>
                                  <a:ea typeface="Cambria Math" panose="02040503050406030204" pitchFamily="18" charset="0"/>
                                </a:rPr>
                                <m:t>.</m:t>
                              </m:r>
                            </m:e>
                            <m:e>
                              <m:r>
                                <m:rPr>
                                  <m:nor/>
                                </m:rPr>
                                <a:rPr lang="en-US" sz="1600" b="1" i="0" baseline="-25000" dirty="0">
                                  <a:latin typeface="Cambria Math" panose="02040503050406030204" pitchFamily="18" charset="0"/>
                                  <a:ea typeface="Cambria Math" panose="02040503050406030204" pitchFamily="18" charset="0"/>
                                </a:rPr>
                                <m:t>.</m:t>
                              </m:r>
                            </m:e>
                            <m:e>
                              <m:r>
                                <m:rPr>
                                  <m:nor/>
                                </m:rPr>
                                <a:rPr lang="en-CA" sz="1600" i="0" dirty="0">
                                  <a:latin typeface="Cambria Math" panose="02040503050406030204" pitchFamily="18" charset="0"/>
                                  <a:ea typeface="Cambria Math" panose="02040503050406030204" pitchFamily="18" charset="0"/>
                                </a:rPr>
                                <m:t>1</m:t>
                              </m:r>
                            </m:e>
                            <m:e>
                              <m:r>
                                <m:rPr>
                                  <m:nor/>
                                </m:rPr>
                                <a:rPr lang="en-CA" sz="1600" i="0" dirty="0">
                                  <a:latin typeface="Cambria Math" panose="02040503050406030204" pitchFamily="18" charset="0"/>
                                  <a:ea typeface="Cambria Math" panose="02040503050406030204" pitchFamily="18" charset="0"/>
                                </a:rPr>
                                <m:t>1</m:t>
                              </m:r>
                            </m:e>
                            <m:e>
                              <m:r>
                                <m:rPr>
                                  <m:nor/>
                                </m:rPr>
                                <a:rPr lang="en-CA" sz="1600" i="0" dirty="0">
                                  <a:latin typeface="Cambria Math" panose="02040503050406030204" pitchFamily="18" charset="0"/>
                                  <a:ea typeface="Cambria Math" panose="02040503050406030204" pitchFamily="18" charset="0"/>
                                </a:rPr>
                                <m:t>1</m:t>
                              </m:r>
                            </m:e>
                            <m:e>
                              <m:r>
                                <m:rPr>
                                  <m:nor/>
                                </m:rPr>
                                <a:rPr lang="en-US" sz="1600" b="1" i="0" baseline="-25000" dirty="0">
                                  <a:latin typeface="Cambria Math" panose="02040503050406030204" pitchFamily="18" charset="0"/>
                                  <a:ea typeface="Cambria Math" panose="02040503050406030204" pitchFamily="18" charset="0"/>
                                </a:rPr>
                                <m:t>.</m:t>
                              </m:r>
                            </m:e>
                            <m:e>
                              <m:r>
                                <m:rPr>
                                  <m:nor/>
                                </m:rPr>
                                <a:rPr lang="en-CA" sz="1600" b="1" i="0" baseline="-25000" dirty="0">
                                  <a:latin typeface="Cambria Math" panose="02040503050406030204" pitchFamily="18" charset="0"/>
                                  <a:ea typeface="Cambria Math" panose="02040503050406030204" pitchFamily="18" charset="0"/>
                                </a:rPr>
                                <m:t>.</m:t>
                              </m:r>
                            </m:e>
                            <m:e>
                              <m:r>
                                <a:rPr lang="en-CA" sz="1600" b="1" i="1" baseline="-25000" dirty="0">
                                  <a:latin typeface="Cambria Math" panose="02040503050406030204" pitchFamily="18" charset="0"/>
                                  <a:ea typeface="Cambria Math" panose="02040503050406030204" pitchFamily="18" charset="0"/>
                                </a:rPr>
                                <m:t>.</m:t>
                              </m:r>
                            </m:e>
                            <m:e>
                              <m:r>
                                <m:rPr>
                                  <m:nor/>
                                </m:rPr>
                                <a:rPr lang="en-US" sz="1600" b="1" i="0" baseline="-25000" dirty="0">
                                  <a:latin typeface="Cambria Math" panose="02040503050406030204" pitchFamily="18" charset="0"/>
                                  <a:ea typeface="Cambria Math" panose="02040503050406030204" pitchFamily="18" charset="0"/>
                                </a:rPr>
                                <m:t> .</m:t>
                              </m:r>
                            </m:e>
                            <m:e>
                              <m:r>
                                <m:rPr>
                                  <m:nor/>
                                </m:rPr>
                                <a:rPr lang="en-CA" sz="1600" i="0" dirty="0">
                                  <a:latin typeface="Cambria Math" panose="02040503050406030204" pitchFamily="18" charset="0"/>
                                  <a:ea typeface="Cambria Math" panose="02040503050406030204" pitchFamily="18" charset="0"/>
                                </a:rPr>
                                <m:t>1</m:t>
                              </m:r>
                            </m:e>
                            <m:e>
                              <m:r>
                                <m:rPr>
                                  <m:nor/>
                                </m:rPr>
                                <a:rPr lang="en-CA" sz="1600" i="0" dirty="0">
                                  <a:latin typeface="Cambria Math" panose="02040503050406030204" pitchFamily="18" charset="0"/>
                                  <a:ea typeface="Cambria Math" panose="02040503050406030204" pitchFamily="18" charset="0"/>
                                </a:rPr>
                                <m:t>1</m:t>
                              </m:r>
                            </m:e>
                            <m:e>
                              <m:r>
                                <m:rPr>
                                  <m:nor/>
                                </m:rPr>
                                <a:rPr lang="en-CA" sz="1600" i="0" dirty="0">
                                  <a:latin typeface="Cambria Math" panose="02040503050406030204" pitchFamily="18" charset="0"/>
                                  <a:ea typeface="Cambria Math" panose="02040503050406030204" pitchFamily="18" charset="0"/>
                                </a:rPr>
                                <m:t>1</m:t>
                              </m:r>
                            </m:e>
                            <m:e>
                              <m:r>
                                <m:rPr>
                                  <m:nor/>
                                </m:rPr>
                                <a:rPr lang="en-US" sz="1600" i="0" dirty="0">
                                  <a:latin typeface="Cambria Math" panose="02040503050406030204" pitchFamily="18" charset="0"/>
                                  <a:ea typeface="Cambria Math" panose="02040503050406030204" pitchFamily="18" charset="0"/>
                                </a:rPr>
                                <m:t> </m:t>
                              </m:r>
                            </m:e>
                            <m:e>
                              <m:r>
                                <m:rPr>
                                  <m:nor/>
                                </m:rPr>
                                <a:rPr lang="en-US" sz="1600" b="1" i="0" baseline="-25000" dirty="0">
                                  <a:latin typeface="Cambria Math" panose="02040503050406030204" pitchFamily="18" charset="0"/>
                                  <a:ea typeface="Cambria Math" panose="02040503050406030204" pitchFamily="18" charset="0"/>
                                </a:rPr>
                                <m:t>.</m:t>
                              </m:r>
                            </m:e>
                            <m:e>
                              <m:r>
                                <m:rPr>
                                  <m:nor/>
                                </m:rPr>
                                <a:rPr lang="en-US" sz="1600" b="1" i="0" baseline="-25000" dirty="0">
                                  <a:latin typeface="Cambria Math" panose="02040503050406030204" pitchFamily="18" charset="0"/>
                                  <a:ea typeface="Cambria Math" panose="02040503050406030204" pitchFamily="18" charset="0"/>
                                </a:rPr>
                                <m:t>.</m:t>
                              </m:r>
                            </m:e>
                            <m:e>
                              <m:r>
                                <m:rPr>
                                  <m:nor/>
                                </m:rPr>
                                <a:rPr lang="en-US" sz="1600" b="1" i="0" baseline="-25000" dirty="0">
                                  <a:latin typeface="Cambria Math" panose="02040503050406030204" pitchFamily="18" charset="0"/>
                                  <a:ea typeface="Cambria Math" panose="02040503050406030204" pitchFamily="18" charset="0"/>
                                </a:rPr>
                                <m:t> .</m:t>
                              </m:r>
                            </m:e>
                            <m:e>
                              <m:r>
                                <m:rPr>
                                  <m:nor/>
                                </m:rPr>
                                <a:rPr lang="en-CA" sz="1600" b="0" i="0" dirty="0" smtClean="0">
                                  <a:latin typeface="Cambria Math" panose="02040503050406030204" pitchFamily="18" charset="0"/>
                                  <a:ea typeface="Cambria Math" panose="02040503050406030204" pitchFamily="18" charset="0"/>
                                </a:rPr>
                                <m:t>1</m:t>
                              </m:r>
                              <m:r>
                                <m:rPr>
                                  <m:nor/>
                                </m:rPr>
                                <a:rPr lang="en-US" sz="1600" i="0" dirty="0">
                                  <a:latin typeface="Cambria Math" panose="02040503050406030204" pitchFamily="18" charset="0"/>
                                  <a:ea typeface="Cambria Math" panose="02040503050406030204" pitchFamily="18" charset="0"/>
                                </a:rPr>
                                <m:t> </m:t>
                              </m:r>
                            </m:e>
                          </m:eqArr>
                        </m:e>
                      </m:d>
                      <m:r>
                        <a:rPr lang="en-CA" sz="1600" b="0" i="1" smtClean="0">
                          <a:latin typeface="Cambria Math" panose="02040503050406030204" pitchFamily="18" charset="0"/>
                          <a:ea typeface="Cambria Math" panose="02040503050406030204" pitchFamily="18" charset="0"/>
                        </a:rPr>
                        <m:t> </m:t>
                      </m:r>
                      <m:d>
                        <m:dPr>
                          <m:ctrlPr>
                            <a:rPr lang="en-CA" sz="1600" b="0" i="1" smtClean="0">
                              <a:latin typeface="Cambria Math" panose="02040503050406030204" pitchFamily="18" charset="0"/>
                              <a:ea typeface="Cambria Math" panose="02040503050406030204" pitchFamily="18" charset="0"/>
                            </a:rPr>
                          </m:ctrlPr>
                        </m:dPr>
                        <m:e>
                          <m:r>
                            <a:rPr lang="en-CA" sz="1600" b="0" i="1" smtClean="0">
                              <a:latin typeface="Cambria Math" panose="02040503050406030204" pitchFamily="18" charset="0"/>
                              <a:ea typeface="Cambria Math" panose="02040503050406030204" pitchFamily="18" charset="0"/>
                            </a:rPr>
                            <m:t>𝛾</m:t>
                          </m:r>
                        </m:e>
                      </m:d>
                      <m:r>
                        <a:rPr lang="en-CA" sz="1600" b="0" i="1" smtClean="0">
                          <a:latin typeface="Cambria Math" panose="02040503050406030204" pitchFamily="18" charset="0"/>
                          <a:ea typeface="Cambria Math" panose="02040503050406030204" pitchFamily="18" charset="0"/>
                        </a:rPr>
                        <m:t>+ </m:t>
                      </m:r>
                      <m:d>
                        <m:dPr>
                          <m:ctrlPr>
                            <a:rPr lang="en-CA" sz="1600" b="0" i="1" smtClean="0">
                              <a:latin typeface="Cambria Math" panose="02040503050406030204" pitchFamily="18" charset="0"/>
                              <a:ea typeface="Cambria Math" panose="02040503050406030204" pitchFamily="18" charset="0"/>
                            </a:rPr>
                          </m:ctrlPr>
                        </m:dPr>
                        <m:e>
                          <m:eqArr>
                            <m:eqArrPr>
                              <m:ctrlPr>
                                <a:rPr lang="en-US" sz="1600" i="1" dirty="0">
                                  <a:latin typeface="Cambria Math" panose="02040503050406030204" pitchFamily="18" charset="0"/>
                                </a:rPr>
                              </m:ctrlPr>
                            </m:eqArrPr>
                            <m:e>
                              <m:r>
                                <m:rPr>
                                  <m:nor/>
                                </m:rPr>
                                <a:rPr lang="en-CA" sz="1600" b="0" i="0" dirty="0" smtClean="0">
                                  <a:latin typeface="Cambria Math" panose="02040503050406030204" pitchFamily="18" charset="0"/>
                                </a:rPr>
                                <m:t>U</m:t>
                              </m:r>
                              <m:r>
                                <m:rPr>
                                  <m:nor/>
                                </m:rPr>
                                <a:rPr lang="en-CA" sz="1600" baseline="-25000" dirty="0"/>
                                <m:t>1</m:t>
                              </m:r>
                            </m:e>
                            <m:e>
                              <m:r>
                                <m:rPr>
                                  <m:nor/>
                                </m:rPr>
                                <a:rPr lang="en-CA" sz="1600" b="0" i="0" dirty="0" smtClean="0">
                                  <a:latin typeface="Cambria Math" panose="02040503050406030204" pitchFamily="18" charset="0"/>
                                </a:rPr>
                                <m:t>U</m:t>
                              </m:r>
                              <m:r>
                                <m:rPr>
                                  <m:nor/>
                                </m:rPr>
                                <a:rPr lang="en-CA" sz="1600" baseline="-25000" dirty="0"/>
                                <m:t>1</m:t>
                              </m:r>
                            </m:e>
                            <m:e>
                              <m:r>
                                <m:rPr>
                                  <m:nor/>
                                </m:rPr>
                                <a:rPr lang="en-CA" sz="1600" b="0" i="0" dirty="0" smtClean="0">
                                  <a:latin typeface="Cambria Math" panose="02040503050406030204" pitchFamily="18" charset="0"/>
                                </a:rPr>
                                <m:t>U</m:t>
                              </m:r>
                              <m:r>
                                <m:rPr>
                                  <m:nor/>
                                </m:rPr>
                                <a:rPr lang="en-CA" sz="1600" baseline="-25000" dirty="0"/>
                                <m:t>1</m:t>
                              </m:r>
                            </m:e>
                            <m:e>
                              <m:r>
                                <a:rPr lang="en-CA" sz="1600" i="1" baseline="-25000" dirty="0">
                                  <a:latin typeface="Cambria Math" panose="02040503050406030204" pitchFamily="18" charset="0"/>
                                </a:rPr>
                                <m:t> </m:t>
                              </m:r>
                              <m:r>
                                <m:rPr>
                                  <m:nor/>
                                </m:rPr>
                                <a:rPr lang="en-US" sz="1600" b="1" baseline="-25000" dirty="0"/>
                                <m:t>. </m:t>
                              </m:r>
                            </m:e>
                            <m:e>
                              <m:r>
                                <m:rPr>
                                  <m:nor/>
                                </m:rPr>
                                <a:rPr lang="en-US" sz="1600" b="1" baseline="-25000" dirty="0"/>
                                <m:t>.</m:t>
                              </m:r>
                            </m:e>
                            <m:e>
                              <m:r>
                                <m:rPr>
                                  <m:nor/>
                                </m:rPr>
                                <a:rPr lang="en-US" sz="1600" b="1" baseline="-25000" dirty="0"/>
                                <m:t>.</m:t>
                              </m:r>
                            </m:e>
                            <m:e>
                              <m:r>
                                <m:rPr>
                                  <m:sty m:val="p"/>
                                </m:rPr>
                                <a:rPr lang="en-CA" sz="1600" b="0" i="0" dirty="0" smtClean="0">
                                  <a:latin typeface="Cambria Math" panose="02040503050406030204" pitchFamily="18" charset="0"/>
                                </a:rPr>
                                <m:t>U</m:t>
                              </m:r>
                              <m:r>
                                <m:rPr>
                                  <m:nor/>
                                </m:rPr>
                                <a:rPr lang="en-CA" sz="1600" baseline="-25000" dirty="0"/>
                                <m:t>1</m:t>
                              </m:r>
                            </m:e>
                            <m:e>
                              <m:r>
                                <m:rPr>
                                  <m:nor/>
                                </m:rPr>
                                <a:rPr lang="en-CA" sz="1600" b="0" i="0" dirty="0" smtClean="0">
                                  <a:latin typeface="Cambria Math" panose="02040503050406030204" pitchFamily="18" charset="0"/>
                                </a:rPr>
                                <m:t>U</m:t>
                              </m:r>
                              <m:r>
                                <m:rPr>
                                  <m:nor/>
                                </m:rPr>
                                <a:rPr lang="en-CA" sz="1600" b="0" i="0" baseline="-25000" dirty="0" smtClean="0">
                                  <a:latin typeface="Cambria Math" panose="02040503050406030204" pitchFamily="18" charset="0"/>
                                </a:rPr>
                                <m:t>2</m:t>
                              </m:r>
                            </m:e>
                            <m:e>
                              <m:r>
                                <m:rPr>
                                  <m:nor/>
                                </m:rPr>
                                <a:rPr lang="en-CA" sz="1600" b="0" i="0" dirty="0" smtClean="0">
                                  <a:latin typeface="Cambria Math" panose="02040503050406030204" pitchFamily="18" charset="0"/>
                                </a:rPr>
                                <m:t>U</m:t>
                              </m:r>
                              <m:r>
                                <m:rPr>
                                  <m:nor/>
                                </m:rPr>
                                <a:rPr lang="en-CA" sz="1600" b="0" i="0" baseline="-25000" dirty="0" smtClean="0">
                                  <a:latin typeface="Cambria Math" panose="02040503050406030204" pitchFamily="18" charset="0"/>
                                </a:rPr>
                                <m:t>2</m:t>
                              </m:r>
                            </m:e>
                            <m:e>
                              <m:r>
                                <m:rPr>
                                  <m:nor/>
                                </m:rPr>
                                <a:rPr lang="en-US" sz="1600" b="1" baseline="-25000" dirty="0"/>
                                <m:t>.</m:t>
                              </m:r>
                            </m:e>
                            <m:e>
                              <m:r>
                                <m:rPr>
                                  <m:nor/>
                                </m:rPr>
                                <a:rPr lang="en-CA" sz="1600" b="1" baseline="-25000" dirty="0"/>
                                <m:t>.</m:t>
                              </m:r>
                            </m:e>
                            <m:e>
                              <m:r>
                                <a:rPr lang="en-CA" sz="1600" b="1" i="1" baseline="-25000" dirty="0">
                                  <a:latin typeface="Cambria Math" panose="02040503050406030204" pitchFamily="18" charset="0"/>
                                </a:rPr>
                                <m:t>.</m:t>
                              </m:r>
                            </m:e>
                            <m:e>
                              <m:r>
                                <m:rPr>
                                  <m:nor/>
                                </m:rPr>
                                <a:rPr lang="en-US" sz="1600" b="1" baseline="-25000" dirty="0"/>
                                <m:t> .</m:t>
                              </m:r>
                            </m:e>
                            <m:e>
                              <m:r>
                                <m:rPr>
                                  <m:nor/>
                                </m:rPr>
                                <a:rPr lang="en-CA" sz="1600" b="0" i="0" dirty="0" smtClean="0">
                                  <a:latin typeface="Cambria Math" panose="02040503050406030204" pitchFamily="18" charset="0"/>
                                </a:rPr>
                                <m:t>U</m:t>
                              </m:r>
                              <m:r>
                                <m:rPr>
                                  <m:nor/>
                                </m:rPr>
                                <a:rPr lang="en-CA" sz="1600" b="0" i="0" baseline="-25000" dirty="0" smtClean="0">
                                  <a:latin typeface="Cambria Math" panose="02040503050406030204" pitchFamily="18" charset="0"/>
                                </a:rPr>
                                <m:t>2</m:t>
                              </m:r>
                            </m:e>
                            <m:e>
                              <m:r>
                                <m:rPr>
                                  <m:nor/>
                                </m:rPr>
                                <a:rPr lang="en-CA" sz="1600" b="0" i="0" dirty="0" smtClean="0">
                                  <a:latin typeface="Cambria Math" panose="02040503050406030204" pitchFamily="18" charset="0"/>
                                </a:rPr>
                                <m:t>U</m:t>
                              </m:r>
                              <m:r>
                                <m:rPr>
                                  <m:nor/>
                                </m:rPr>
                                <a:rPr lang="en-CA" sz="1600" b="0" i="0" baseline="-25000" dirty="0" smtClean="0">
                                  <a:latin typeface="Cambria Math" panose="02040503050406030204" pitchFamily="18" charset="0"/>
                                </a:rPr>
                                <m:t>3</m:t>
                              </m:r>
                            </m:e>
                            <m:e>
                              <m:r>
                                <m:rPr>
                                  <m:nor/>
                                </m:rPr>
                                <a:rPr lang="en-CA" sz="1600" b="0" i="0" dirty="0" smtClean="0">
                                  <a:latin typeface="Cambria Math" panose="02040503050406030204" pitchFamily="18" charset="0"/>
                                </a:rPr>
                                <m:t>U</m:t>
                              </m:r>
                              <m:r>
                                <m:rPr>
                                  <m:nor/>
                                </m:rPr>
                                <a:rPr lang="en-CA" sz="1600" b="0" i="0" baseline="-25000" dirty="0" smtClean="0">
                                  <a:latin typeface="Cambria Math" panose="02040503050406030204" pitchFamily="18" charset="0"/>
                                </a:rPr>
                                <m:t>3</m:t>
                              </m:r>
                            </m:e>
                            <m:e>
                              <m:r>
                                <m:rPr>
                                  <m:nor/>
                                </m:rPr>
                                <a:rPr lang="en-US" sz="1600" dirty="0"/>
                                <m:t> </m:t>
                              </m:r>
                            </m:e>
                            <m:e>
                              <m:r>
                                <m:rPr>
                                  <m:nor/>
                                </m:rPr>
                                <a:rPr lang="en-US" sz="1600" b="1" baseline="-25000" dirty="0"/>
                                <m:t>.</m:t>
                              </m:r>
                            </m:e>
                            <m:e>
                              <m:r>
                                <m:rPr>
                                  <m:nor/>
                                </m:rPr>
                                <a:rPr lang="en-US" sz="1600" b="1" baseline="-25000" dirty="0"/>
                                <m:t>.</m:t>
                              </m:r>
                            </m:e>
                            <m:e>
                              <m:r>
                                <m:rPr>
                                  <m:nor/>
                                </m:rPr>
                                <a:rPr lang="en-US" sz="1600" b="1" baseline="-25000" dirty="0"/>
                                <m:t> .</m:t>
                              </m:r>
                            </m:e>
                            <m:e>
                              <m:r>
                                <m:rPr>
                                  <m:nor/>
                                </m:rPr>
                                <a:rPr lang="en-CA" sz="1600" b="0" i="0" dirty="0" smtClean="0">
                                  <a:latin typeface="Cambria Math" panose="02040503050406030204" pitchFamily="18" charset="0"/>
                                  <a:ea typeface="Cambria Math" panose="02040503050406030204" pitchFamily="18" charset="0"/>
                                </a:rPr>
                                <m:t>U</m:t>
                              </m:r>
                              <m:r>
                                <m:rPr>
                                  <m:nor/>
                                </m:rPr>
                                <a:rPr lang="en-CA" sz="1600" b="0" i="0" baseline="-25000" dirty="0" smtClean="0">
                                  <a:latin typeface="Cambria Math" panose="02040503050406030204" pitchFamily="18" charset="0"/>
                                  <a:ea typeface="Cambria Math" panose="02040503050406030204" pitchFamily="18" charset="0"/>
                                </a:rPr>
                                <m:t>3</m:t>
                              </m:r>
                              <m:r>
                                <m:rPr>
                                  <m:nor/>
                                </m:rPr>
                                <a:rPr lang="en-US" sz="1600" dirty="0"/>
                                <m:t> </m:t>
                              </m:r>
                            </m:e>
                          </m:eqArr>
                        </m:e>
                      </m:d>
                      <m:r>
                        <a:rPr lang="en-CA" sz="1600" b="0" i="1" smtClean="0">
                          <a:latin typeface="Cambria Math" panose="02040503050406030204" pitchFamily="18" charset="0"/>
                          <a:ea typeface="Cambria Math" panose="02040503050406030204" pitchFamily="18" charset="0"/>
                        </a:rPr>
                        <m:t>+ </m:t>
                      </m:r>
                      <m:d>
                        <m:dPr>
                          <m:ctrlPr>
                            <a:rPr lang="en-CA" sz="1600" b="0" i="1" smtClean="0">
                              <a:latin typeface="Cambria Math" panose="02040503050406030204" pitchFamily="18" charset="0"/>
                              <a:ea typeface="Cambria Math" panose="02040503050406030204" pitchFamily="18" charset="0"/>
                            </a:rPr>
                          </m:ctrlPr>
                        </m:dPr>
                        <m:e>
                          <m:eqArr>
                            <m:eqArrPr>
                              <m:ctrlPr>
                                <a:rPr lang="en-US" sz="1600" i="1" dirty="0">
                                  <a:latin typeface="Cambria Math" panose="02040503050406030204" pitchFamily="18" charset="0"/>
                                </a:rPr>
                              </m:ctrlPr>
                            </m:eqArrPr>
                            <m:e>
                              <m:r>
                                <m:rPr>
                                  <m:nor/>
                                </m:rPr>
                                <a:rPr lang="en-CA" sz="1600" b="0" i="0" dirty="0" smtClean="0">
                                  <a:latin typeface="Cambria Math" panose="02040503050406030204" pitchFamily="18" charset="0"/>
                                </a:rPr>
                                <m:t>R</m:t>
                              </m:r>
                              <m:r>
                                <m:rPr>
                                  <m:nor/>
                                </m:rPr>
                                <a:rPr lang="en-US" sz="1600" baseline="-25000" dirty="0"/>
                                <m:t>1,1 </m:t>
                              </m:r>
                            </m:e>
                            <m:e>
                              <m:r>
                                <m:rPr>
                                  <m:nor/>
                                </m:rPr>
                                <a:rPr lang="en-CA" sz="1600" b="0" i="0" dirty="0" smtClean="0">
                                  <a:latin typeface="Cambria Math" panose="02040503050406030204" pitchFamily="18" charset="0"/>
                                </a:rPr>
                                <m:t>R</m:t>
                              </m:r>
                              <m:r>
                                <m:rPr>
                                  <m:nor/>
                                </m:rPr>
                                <a:rPr lang="en-US" sz="1600" baseline="-25000" dirty="0"/>
                                <m:t>2,1</m:t>
                              </m:r>
                            </m:e>
                            <m:e>
                              <m:r>
                                <m:rPr>
                                  <m:nor/>
                                </m:rPr>
                                <a:rPr lang="en-US" sz="1600" dirty="0"/>
                                <m:t> </m:t>
                              </m:r>
                              <m:r>
                                <m:rPr>
                                  <m:nor/>
                                </m:rPr>
                                <a:rPr lang="en-CA" sz="1600" b="0" i="0" dirty="0" smtClean="0"/>
                                <m:t>R</m:t>
                              </m:r>
                              <m:r>
                                <m:rPr>
                                  <m:nor/>
                                </m:rPr>
                                <a:rPr lang="en-US" sz="1600" baseline="-25000" dirty="0"/>
                                <m:t>3,1 </m:t>
                              </m:r>
                            </m:e>
                            <m:e>
                              <m:r>
                                <a:rPr lang="en-CA" sz="1600" i="1" baseline="-25000" dirty="0">
                                  <a:latin typeface="Cambria Math" panose="02040503050406030204" pitchFamily="18" charset="0"/>
                                </a:rPr>
                                <m:t> </m:t>
                              </m:r>
                              <m:r>
                                <m:rPr>
                                  <m:nor/>
                                </m:rPr>
                                <a:rPr lang="en-US" sz="1600" b="1" baseline="-25000" dirty="0"/>
                                <m:t>. </m:t>
                              </m:r>
                            </m:e>
                            <m:e>
                              <m:r>
                                <m:rPr>
                                  <m:nor/>
                                </m:rPr>
                                <a:rPr lang="en-US" sz="1600" b="1" baseline="-25000" dirty="0"/>
                                <m:t>.</m:t>
                              </m:r>
                            </m:e>
                            <m:e>
                              <m:r>
                                <m:rPr>
                                  <m:nor/>
                                </m:rPr>
                                <a:rPr lang="en-US" sz="1600" b="1" baseline="-25000" dirty="0"/>
                                <m:t>.</m:t>
                              </m:r>
                            </m:e>
                            <m:e>
                              <m:r>
                                <m:rPr>
                                  <m:nor/>
                                </m:rPr>
                                <a:rPr lang="en-US" sz="1600" b="1" baseline="-25000" dirty="0"/>
                                <m:t> </m:t>
                              </m:r>
                              <m:r>
                                <m:rPr>
                                  <m:nor/>
                                </m:rPr>
                                <a:rPr lang="en-CA" sz="1600" b="0" i="0" dirty="0" smtClean="0"/>
                                <m:t>R</m:t>
                              </m:r>
                              <m:r>
                                <m:rPr>
                                  <m:nor/>
                                </m:rPr>
                                <a:rPr lang="en-US" sz="1600" baseline="-25000" dirty="0"/>
                                <m:t>40,1</m:t>
                              </m:r>
                            </m:e>
                            <m:e>
                              <m:r>
                                <m:rPr>
                                  <m:nor/>
                                </m:rPr>
                                <a:rPr lang="en-US" sz="1600" dirty="0"/>
                                <m:t> </m:t>
                              </m:r>
                              <m:r>
                                <m:rPr>
                                  <m:nor/>
                                </m:rPr>
                                <a:rPr lang="en-CA" sz="1600" b="0" i="0" dirty="0" smtClean="0"/>
                                <m:t>R</m:t>
                              </m:r>
                              <m:r>
                                <m:rPr>
                                  <m:nor/>
                                </m:rPr>
                                <a:rPr lang="en-US" sz="1600" baseline="-25000" dirty="0"/>
                                <m:t>1,2</m:t>
                              </m:r>
                            </m:e>
                            <m:e>
                              <m:r>
                                <m:rPr>
                                  <m:nor/>
                                </m:rPr>
                                <a:rPr lang="en-US" sz="1600" dirty="0"/>
                                <m:t> </m:t>
                              </m:r>
                              <m:r>
                                <m:rPr>
                                  <m:nor/>
                                </m:rPr>
                                <a:rPr lang="en-CA" sz="1600" b="0" i="0" dirty="0" smtClean="0"/>
                                <m:t>R</m:t>
                              </m:r>
                              <m:r>
                                <m:rPr>
                                  <m:nor/>
                                </m:rPr>
                                <a:rPr lang="en-US" sz="1600" baseline="-25000" dirty="0"/>
                                <m:t>2,2</m:t>
                              </m:r>
                            </m:e>
                            <m:e>
                              <m:r>
                                <m:rPr>
                                  <m:nor/>
                                </m:rPr>
                                <a:rPr lang="en-US" sz="1600" b="1" baseline="-25000" dirty="0"/>
                                <m:t>.</m:t>
                              </m:r>
                            </m:e>
                            <m:e>
                              <m:r>
                                <m:rPr>
                                  <m:nor/>
                                </m:rPr>
                                <a:rPr lang="en-CA" sz="1600" b="1" baseline="-25000" dirty="0"/>
                                <m:t>.</m:t>
                              </m:r>
                            </m:e>
                            <m:e>
                              <m:r>
                                <a:rPr lang="en-CA" sz="1600" b="1" i="1" baseline="-25000" dirty="0">
                                  <a:latin typeface="Cambria Math" panose="02040503050406030204" pitchFamily="18" charset="0"/>
                                </a:rPr>
                                <m:t>.</m:t>
                              </m:r>
                            </m:e>
                            <m:e>
                              <m:r>
                                <m:rPr>
                                  <m:nor/>
                                </m:rPr>
                                <a:rPr lang="en-US" sz="1600" b="1" baseline="-25000" dirty="0"/>
                                <m:t> .</m:t>
                              </m:r>
                            </m:e>
                            <m:e>
                              <m:r>
                                <m:rPr>
                                  <m:nor/>
                                </m:rPr>
                                <a:rPr lang="en-US" sz="1600" b="1" baseline="-25000" dirty="0"/>
                                <m:t> </m:t>
                              </m:r>
                              <m:r>
                                <m:rPr>
                                  <m:nor/>
                                </m:rPr>
                                <a:rPr lang="en-CA" sz="1600" b="0" i="0" dirty="0" smtClean="0"/>
                                <m:t>R</m:t>
                              </m:r>
                              <m:r>
                                <m:rPr>
                                  <m:nor/>
                                </m:rPr>
                                <a:rPr lang="en-US" sz="1600" baseline="-25000" dirty="0"/>
                                <m:t>40,2</m:t>
                              </m:r>
                            </m:e>
                            <m:e>
                              <m:r>
                                <m:rPr>
                                  <m:nor/>
                                </m:rPr>
                                <a:rPr lang="en-US" sz="1600" dirty="0"/>
                                <m:t> </m:t>
                              </m:r>
                              <m:r>
                                <m:rPr>
                                  <m:nor/>
                                </m:rPr>
                                <a:rPr lang="en-CA" sz="1600" b="0" i="0" dirty="0" smtClean="0"/>
                                <m:t>R</m:t>
                              </m:r>
                              <m:r>
                                <m:rPr>
                                  <m:nor/>
                                </m:rPr>
                                <a:rPr lang="en-US" sz="1600" baseline="-25000" dirty="0"/>
                                <m:t>1,3</m:t>
                              </m:r>
                            </m:e>
                            <m:e>
                              <m:r>
                                <m:rPr>
                                  <m:nor/>
                                </m:rPr>
                                <a:rPr lang="en-US" sz="1600" dirty="0"/>
                                <m:t> </m:t>
                              </m:r>
                              <m:r>
                                <m:rPr>
                                  <m:nor/>
                                </m:rPr>
                                <a:rPr lang="en-CA" sz="1600" b="0" i="0" dirty="0" smtClean="0"/>
                                <m:t>R</m:t>
                              </m:r>
                              <m:r>
                                <m:rPr>
                                  <m:nor/>
                                </m:rPr>
                                <a:rPr lang="en-US" sz="1600" baseline="-25000" dirty="0"/>
                                <m:t>2,3</m:t>
                              </m:r>
                            </m:e>
                            <m:e>
                              <m:r>
                                <m:rPr>
                                  <m:nor/>
                                </m:rPr>
                                <a:rPr lang="en-US" sz="1600" dirty="0"/>
                                <m:t> </m:t>
                              </m:r>
                            </m:e>
                            <m:e>
                              <m:r>
                                <m:rPr>
                                  <m:nor/>
                                </m:rPr>
                                <a:rPr lang="en-US" sz="1600" b="1" baseline="-25000" dirty="0"/>
                                <m:t>.</m:t>
                              </m:r>
                            </m:e>
                            <m:e>
                              <m:r>
                                <m:rPr>
                                  <m:nor/>
                                </m:rPr>
                                <a:rPr lang="en-US" sz="1600" b="1" baseline="-25000" dirty="0"/>
                                <m:t>.</m:t>
                              </m:r>
                            </m:e>
                            <m:e>
                              <m:r>
                                <m:rPr>
                                  <m:nor/>
                                </m:rPr>
                                <a:rPr lang="en-US" sz="1600" b="1" baseline="-25000" dirty="0"/>
                                <m:t> .</m:t>
                              </m:r>
                            </m:e>
                            <m:e>
                              <m:r>
                                <m:rPr>
                                  <m:nor/>
                                </m:rPr>
                                <a:rPr lang="en-CA" sz="1600" b="0" i="0" dirty="0" smtClean="0"/>
                                <m:t>R</m:t>
                              </m:r>
                              <m:r>
                                <m:rPr>
                                  <m:nor/>
                                </m:rPr>
                                <a:rPr lang="en-US" sz="1600" baseline="-25000" dirty="0"/>
                                <m:t>40,3</m:t>
                              </m:r>
                              <m:r>
                                <m:rPr>
                                  <m:nor/>
                                </m:rPr>
                                <a:rPr lang="en-US" sz="1600" dirty="0"/>
                                <m:t> </m:t>
                              </m:r>
                            </m:e>
                          </m:eqArr>
                        </m:e>
                      </m:d>
                    </m:oMath>
                  </m:oMathPara>
                </a14:m>
                <a:endParaRPr lang="en-US" sz="1600" i="1" dirty="0"/>
              </a:p>
            </p:txBody>
          </p:sp>
        </mc:Choice>
        <mc:Fallback>
          <p:sp>
            <p:nvSpPr>
              <p:cNvPr id="3" name="TextBox 2">
                <a:extLst>
                  <a:ext uri="{FF2B5EF4-FFF2-40B4-BE49-F238E27FC236}">
                    <a16:creationId xmlns:a16="http://schemas.microsoft.com/office/drawing/2014/main" id="{6FFDD6C2-C0BB-BD11-9C22-EA97B9198818}"/>
                  </a:ext>
                </a:extLst>
              </p:cNvPr>
              <p:cNvSpPr txBox="1">
                <a:spLocks noRot="1" noChangeAspect="1" noMove="1" noResize="1" noEditPoints="1" noAdjustHandles="1" noChangeArrowheads="1" noChangeShapeType="1" noTextEdit="1"/>
              </p:cNvSpPr>
              <p:nvPr/>
            </p:nvSpPr>
            <p:spPr>
              <a:xfrm>
                <a:off x="838200" y="1597645"/>
                <a:ext cx="11089341" cy="5083892"/>
              </a:xfrm>
              <a:prstGeom prst="rect">
                <a:avLst/>
              </a:prstGeom>
              <a:blipFill>
                <a:blip r:embed="rId3"/>
                <a:stretch>
                  <a:fillRect b="-1244"/>
                </a:stretch>
              </a:blipFill>
            </p:spPr>
            <p:txBody>
              <a:bodyPr/>
              <a:lstStyle/>
              <a:p>
                <a:r>
                  <a:rPr lang="en-US">
                    <a:noFill/>
                  </a:rPr>
                  <a:t> </a:t>
                </a:r>
              </a:p>
            </p:txBody>
          </p:sp>
        </mc:Fallback>
      </mc:AlternateContent>
    </p:spTree>
    <p:extLst>
      <p:ext uri="{BB962C8B-B14F-4D97-AF65-F5344CB8AC3E}">
        <p14:creationId xmlns:p14="http://schemas.microsoft.com/office/powerpoint/2010/main" val="186852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0A19-32ED-F70E-8BC5-49C9761A5756}"/>
              </a:ext>
            </a:extLst>
          </p:cNvPr>
          <p:cNvSpPr>
            <a:spLocks noGrp="1"/>
          </p:cNvSpPr>
          <p:nvPr>
            <p:ph type="title"/>
          </p:nvPr>
        </p:nvSpPr>
        <p:spPr/>
        <p:txBody>
          <a:bodyPr/>
          <a:lstStyle/>
          <a:p>
            <a:r>
              <a:rPr lang="en-US" b="1" dirty="0">
                <a:latin typeface="+mn-lt"/>
              </a:rPr>
              <a:t>Mixed Linear Modeling:</a:t>
            </a:r>
            <a:br>
              <a:rPr lang="en-US" b="1" dirty="0">
                <a:latin typeface="+mn-lt"/>
              </a:rPr>
            </a:br>
            <a:r>
              <a:rPr lang="en-US" sz="2400" i="1" dirty="0">
                <a:latin typeface="+mn-lt"/>
              </a:rPr>
              <a:t>Understanding the model  </a:t>
            </a:r>
          </a:p>
        </p:txBody>
      </p:sp>
      <p:sp>
        <p:nvSpPr>
          <p:cNvPr id="3" name="TextBox 2">
            <a:extLst>
              <a:ext uri="{FF2B5EF4-FFF2-40B4-BE49-F238E27FC236}">
                <a16:creationId xmlns:a16="http://schemas.microsoft.com/office/drawing/2014/main" id="{6FFDD6C2-C0BB-BD11-9C22-EA97B9198818}"/>
              </a:ext>
            </a:extLst>
          </p:cNvPr>
          <p:cNvSpPr txBox="1"/>
          <p:nvPr/>
        </p:nvSpPr>
        <p:spPr>
          <a:xfrm>
            <a:off x="838200" y="1509934"/>
            <a:ext cx="11089341" cy="5755422"/>
          </a:xfrm>
          <a:prstGeom prst="rect">
            <a:avLst/>
          </a:prstGeom>
          <a:noFill/>
        </p:spPr>
        <p:txBody>
          <a:bodyPr wrap="square" rtlCol="0">
            <a:spAutoFit/>
          </a:bodyPr>
          <a:lstStyle/>
          <a:p>
            <a:r>
              <a:rPr lang="en-US" sz="2400" b="1" dirty="0"/>
              <a:t>Random Intercept Model with Level-2 Predictors (Means as Outcome Model)</a:t>
            </a:r>
          </a:p>
          <a:p>
            <a:endParaRPr lang="en-US" sz="2400" b="1" baseline="-25000" dirty="0"/>
          </a:p>
          <a:p>
            <a:r>
              <a:rPr lang="en-US" sz="2400" u="sng" dirty="0"/>
              <a:t>Level 1 (Participants)</a:t>
            </a:r>
          </a:p>
          <a:p>
            <a:r>
              <a:rPr lang="en-US" sz="2400" dirty="0" err="1"/>
              <a:t>Y</a:t>
            </a:r>
            <a:r>
              <a:rPr lang="en-US" sz="2400" baseline="-25000" dirty="0" err="1"/>
              <a:t>ij</a:t>
            </a:r>
            <a:r>
              <a:rPr lang="en-US" sz="2400" dirty="0"/>
              <a:t> = 𝛽</a:t>
            </a:r>
            <a:r>
              <a:rPr lang="en-US" sz="2400" baseline="-25000" dirty="0"/>
              <a:t>0j</a:t>
            </a:r>
            <a:r>
              <a:rPr lang="en-US" sz="2400" dirty="0"/>
              <a:t> + </a:t>
            </a:r>
            <a:r>
              <a:rPr lang="en-US" sz="2400" dirty="0" err="1"/>
              <a:t>r</a:t>
            </a:r>
            <a:r>
              <a:rPr lang="en-US" sz="2400" baseline="-25000" dirty="0" err="1"/>
              <a:t>ij</a:t>
            </a:r>
            <a:r>
              <a:rPr lang="en-US" sz="2400" baseline="-25000" dirty="0"/>
              <a:t>,  			</a:t>
            </a:r>
            <a:r>
              <a:rPr lang="en-US" sz="2400" dirty="0"/>
              <a:t>where </a:t>
            </a:r>
            <a:r>
              <a:rPr lang="en-US" sz="2400" dirty="0" err="1"/>
              <a:t>r</a:t>
            </a:r>
            <a:r>
              <a:rPr lang="en-US" sz="2400" baseline="-25000" dirty="0" err="1"/>
              <a:t>ij</a:t>
            </a:r>
            <a:r>
              <a:rPr lang="en-US" sz="2400" dirty="0"/>
              <a:t> ~</a:t>
            </a:r>
            <a:r>
              <a:rPr lang="en-US" sz="2400" i="1" dirty="0"/>
              <a:t>N</a:t>
            </a:r>
            <a:r>
              <a:rPr lang="en-US" sz="2400" dirty="0"/>
              <a:t>(0,𝜎</a:t>
            </a:r>
            <a:r>
              <a:rPr lang="en-US" sz="2400" baseline="30000" dirty="0"/>
              <a:t>2</a:t>
            </a:r>
            <a:r>
              <a:rPr lang="en-US" sz="2400" dirty="0"/>
              <a:t>)</a:t>
            </a:r>
          </a:p>
          <a:p>
            <a:endParaRPr lang="en-US" sz="2400" dirty="0"/>
          </a:p>
          <a:p>
            <a:endParaRPr lang="en-US" sz="2400" dirty="0"/>
          </a:p>
          <a:p>
            <a:r>
              <a:rPr lang="en-US" sz="2400" u="sng" dirty="0"/>
              <a:t>Level 2 (Time)</a:t>
            </a:r>
          </a:p>
          <a:p>
            <a:r>
              <a:rPr lang="en-US" sz="2400" dirty="0"/>
              <a:t>𝛽</a:t>
            </a:r>
            <a:r>
              <a:rPr lang="en-US" sz="2400" baseline="-25000" dirty="0"/>
              <a:t>0j</a:t>
            </a:r>
            <a:r>
              <a:rPr lang="en-US" sz="2400" dirty="0"/>
              <a:t> = 𝛾</a:t>
            </a:r>
            <a:r>
              <a:rPr lang="en-US" sz="2400" baseline="-25000" dirty="0"/>
              <a:t>00</a:t>
            </a:r>
            <a:r>
              <a:rPr lang="en-US" sz="2400" dirty="0"/>
              <a:t> + 𝛾</a:t>
            </a:r>
            <a:r>
              <a:rPr lang="en-US" sz="2400" baseline="-25000" dirty="0"/>
              <a:t>01</a:t>
            </a:r>
            <a:r>
              <a:rPr lang="en-US" sz="2400" dirty="0"/>
              <a:t>W</a:t>
            </a:r>
            <a:r>
              <a:rPr lang="en-US" sz="2400" baseline="-25000" dirty="0"/>
              <a:t>j</a:t>
            </a:r>
            <a:r>
              <a:rPr lang="en-US" sz="2400" dirty="0"/>
              <a:t> + 𝓊</a:t>
            </a:r>
            <a:r>
              <a:rPr lang="en-US" sz="2400" baseline="-25000" dirty="0"/>
              <a:t>0j</a:t>
            </a:r>
            <a:r>
              <a:rPr lang="en-US" sz="2400" dirty="0"/>
              <a:t> 		where 𝓊</a:t>
            </a:r>
            <a:r>
              <a:rPr lang="en-US" sz="2400" baseline="-25000" dirty="0"/>
              <a:t>0j</a:t>
            </a:r>
            <a:r>
              <a:rPr lang="en-US" sz="2400" dirty="0"/>
              <a:t> ~</a:t>
            </a:r>
            <a:r>
              <a:rPr lang="en-US" sz="2400" i="1" dirty="0"/>
              <a:t>N(0,𝜏</a:t>
            </a:r>
            <a:r>
              <a:rPr lang="en-US" sz="2400" i="1" baseline="-25000" dirty="0"/>
              <a:t>0</a:t>
            </a:r>
            <a:r>
              <a:rPr lang="en-US" sz="2400" i="1" baseline="30000" dirty="0"/>
              <a:t>2</a:t>
            </a:r>
            <a:r>
              <a:rPr lang="en-US" sz="2400" i="1" dirty="0"/>
              <a:t>), </a:t>
            </a:r>
            <a:r>
              <a:rPr lang="en-US" sz="2400" dirty="0" err="1"/>
              <a:t>r</a:t>
            </a:r>
            <a:r>
              <a:rPr lang="en-US" sz="2400" baseline="-25000" dirty="0" err="1"/>
              <a:t>ij</a:t>
            </a:r>
            <a:r>
              <a:rPr lang="en-US" sz="2400" baseline="-25000" dirty="0"/>
              <a:t> </a:t>
            </a:r>
            <a:r>
              <a:rPr lang="en-US" sz="2400" dirty="0"/>
              <a:t>and</a:t>
            </a:r>
            <a:r>
              <a:rPr lang="en-US" sz="2400" baseline="-25000" dirty="0"/>
              <a:t> </a:t>
            </a:r>
            <a:r>
              <a:rPr lang="en-US" sz="2400" dirty="0"/>
              <a:t>𝓊</a:t>
            </a:r>
            <a:r>
              <a:rPr lang="en-US" sz="2400" baseline="-25000" dirty="0"/>
              <a:t>0j </a:t>
            </a:r>
            <a:r>
              <a:rPr lang="en-US" sz="2400" dirty="0"/>
              <a:t>are independent</a:t>
            </a:r>
          </a:p>
          <a:p>
            <a:r>
              <a:rPr lang="en-US" sz="2400" dirty="0"/>
              <a:t>𝛽</a:t>
            </a:r>
            <a:r>
              <a:rPr lang="en-US" sz="2400" baseline="-25000" dirty="0"/>
              <a:t>1j</a:t>
            </a:r>
            <a:r>
              <a:rPr lang="en-US" sz="2400" dirty="0"/>
              <a:t> = 𝛾</a:t>
            </a:r>
            <a:r>
              <a:rPr lang="en-US" sz="2400" baseline="-25000" dirty="0"/>
              <a:t>10</a:t>
            </a:r>
          </a:p>
          <a:p>
            <a:endParaRPr lang="en-US" sz="2400" baseline="-25000" dirty="0"/>
          </a:p>
          <a:p>
            <a:r>
              <a:rPr lang="en-US" sz="2400" u="sng" dirty="0"/>
              <a:t>Multilevel Model</a:t>
            </a:r>
          </a:p>
          <a:p>
            <a:r>
              <a:rPr lang="en-US" sz="2400" dirty="0" err="1"/>
              <a:t>Y</a:t>
            </a:r>
            <a:r>
              <a:rPr lang="en-US" sz="2400" baseline="-25000" dirty="0" err="1"/>
              <a:t>ij</a:t>
            </a:r>
            <a:r>
              <a:rPr lang="en-US" sz="2400" dirty="0"/>
              <a:t> = 𝛾</a:t>
            </a:r>
            <a:r>
              <a:rPr lang="en-US" sz="2400" baseline="-25000" dirty="0"/>
              <a:t>00</a:t>
            </a:r>
            <a:r>
              <a:rPr lang="en-US" sz="2400" dirty="0"/>
              <a:t> + 𝛾</a:t>
            </a:r>
            <a:r>
              <a:rPr lang="en-US" sz="2400" baseline="-25000" dirty="0"/>
              <a:t>01</a:t>
            </a:r>
            <a:r>
              <a:rPr lang="en-US" sz="2400" dirty="0"/>
              <a:t>W</a:t>
            </a:r>
            <a:r>
              <a:rPr lang="en-US" sz="2400" baseline="-25000" dirty="0"/>
              <a:t>j</a:t>
            </a:r>
            <a:r>
              <a:rPr lang="en-US" sz="2400" dirty="0"/>
              <a:t> + 𝓊</a:t>
            </a:r>
            <a:r>
              <a:rPr lang="en-US" sz="2400" baseline="-25000" dirty="0"/>
              <a:t>0j</a:t>
            </a:r>
            <a:r>
              <a:rPr lang="en-US" sz="2400" dirty="0"/>
              <a:t> +</a:t>
            </a:r>
            <a:r>
              <a:rPr lang="en-US" sz="2400" baseline="-25000" dirty="0"/>
              <a:t> </a:t>
            </a:r>
            <a:r>
              <a:rPr lang="en-US" sz="2400" dirty="0" err="1"/>
              <a:t>r</a:t>
            </a:r>
            <a:r>
              <a:rPr lang="en-US" sz="2400" baseline="-25000" dirty="0" err="1"/>
              <a:t>ij</a:t>
            </a:r>
            <a:r>
              <a:rPr lang="en-US" sz="2400" baseline="-25000" dirty="0"/>
              <a:t>, </a:t>
            </a:r>
            <a:endParaRPr lang="en-US" sz="2400" u="sng" dirty="0"/>
          </a:p>
          <a:p>
            <a:endParaRPr lang="en-US" sz="2400" dirty="0"/>
          </a:p>
          <a:p>
            <a:r>
              <a:rPr lang="en-US" sz="2400" i="1" dirty="0" err="1"/>
              <a:t>i</a:t>
            </a:r>
            <a:r>
              <a:rPr lang="en-US" sz="2400" i="1" dirty="0"/>
              <a:t> </a:t>
            </a:r>
            <a:r>
              <a:rPr lang="en-US" sz="2400" dirty="0"/>
              <a:t>denotes level-1 units (Participants)</a:t>
            </a:r>
          </a:p>
          <a:p>
            <a:r>
              <a:rPr lang="en-US" sz="2400" i="1" dirty="0"/>
              <a:t>j</a:t>
            </a:r>
            <a:r>
              <a:rPr lang="en-US" sz="2400" dirty="0"/>
              <a:t> denotes level-2 units (Time)</a:t>
            </a:r>
          </a:p>
          <a:p>
            <a:endParaRPr lang="en-US" sz="2400" i="1" dirty="0"/>
          </a:p>
        </p:txBody>
      </p:sp>
    </p:spTree>
    <p:extLst>
      <p:ext uri="{BB962C8B-B14F-4D97-AF65-F5344CB8AC3E}">
        <p14:creationId xmlns:p14="http://schemas.microsoft.com/office/powerpoint/2010/main" val="34000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fade">
                                      <p:cBhvr>
                                        <p:cTn id="47" dur="500"/>
                                        <p:tgtEl>
                                          <p:spTgt spid="3">
                                            <p:txEl>
                                              <p:pRg st="13" end="1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4" end="14"/>
                                            </p:txEl>
                                          </p:spTgt>
                                        </p:tgtEl>
                                        <p:attrNameLst>
                                          <p:attrName>style.visibility</p:attrName>
                                        </p:attrNameLst>
                                      </p:cBhvr>
                                      <p:to>
                                        <p:strVal val="visible"/>
                                      </p:to>
                                    </p:set>
                                    <p:animEffect transition="in" filter="fade">
                                      <p:cBhvr>
                                        <p:cTn id="5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0A19-32ED-F70E-8BC5-49C9761A5756}"/>
              </a:ext>
            </a:extLst>
          </p:cNvPr>
          <p:cNvSpPr>
            <a:spLocks noGrp="1"/>
          </p:cNvSpPr>
          <p:nvPr>
            <p:ph type="title"/>
          </p:nvPr>
        </p:nvSpPr>
        <p:spPr/>
        <p:txBody>
          <a:bodyPr/>
          <a:lstStyle/>
          <a:p>
            <a:r>
              <a:rPr lang="en-US" b="1" dirty="0">
                <a:latin typeface="+mn-lt"/>
              </a:rPr>
              <a:t>Mixed Linear Modeling:</a:t>
            </a:r>
            <a:br>
              <a:rPr lang="en-US" b="1" dirty="0">
                <a:latin typeface="+mn-lt"/>
              </a:rPr>
            </a:br>
            <a:r>
              <a:rPr lang="en-US" sz="2400" i="1" dirty="0">
                <a:latin typeface="+mn-lt"/>
              </a:rPr>
              <a:t>Understanding the model  </a:t>
            </a:r>
          </a:p>
        </p:txBody>
      </p:sp>
      <p:sp>
        <p:nvSpPr>
          <p:cNvPr id="3" name="TextBox 2">
            <a:extLst>
              <a:ext uri="{FF2B5EF4-FFF2-40B4-BE49-F238E27FC236}">
                <a16:creationId xmlns:a16="http://schemas.microsoft.com/office/drawing/2014/main" id="{6FFDD6C2-C0BB-BD11-9C22-EA97B9198818}"/>
              </a:ext>
            </a:extLst>
          </p:cNvPr>
          <p:cNvSpPr txBox="1"/>
          <p:nvPr/>
        </p:nvSpPr>
        <p:spPr>
          <a:xfrm>
            <a:off x="838200" y="1509934"/>
            <a:ext cx="11089341" cy="5755422"/>
          </a:xfrm>
          <a:prstGeom prst="rect">
            <a:avLst/>
          </a:prstGeom>
          <a:noFill/>
        </p:spPr>
        <p:txBody>
          <a:bodyPr wrap="square" rtlCol="0">
            <a:spAutoFit/>
          </a:bodyPr>
          <a:lstStyle/>
          <a:p>
            <a:r>
              <a:rPr lang="en-US" sz="2400" b="1" dirty="0"/>
              <a:t>Random Intercept Model with Predictors at both levels</a:t>
            </a:r>
          </a:p>
          <a:p>
            <a:endParaRPr lang="en-US" sz="2400" b="1" baseline="-25000" dirty="0"/>
          </a:p>
          <a:p>
            <a:r>
              <a:rPr lang="en-US" sz="2400" u="sng" dirty="0"/>
              <a:t>Level 1 (Participants)</a:t>
            </a:r>
          </a:p>
          <a:p>
            <a:r>
              <a:rPr lang="en-US" sz="2400" dirty="0" err="1"/>
              <a:t>Y</a:t>
            </a:r>
            <a:r>
              <a:rPr lang="en-US" sz="2400" baseline="-25000" dirty="0" err="1"/>
              <a:t>ij</a:t>
            </a:r>
            <a:r>
              <a:rPr lang="en-US" sz="2400" dirty="0"/>
              <a:t> = 𝛽</a:t>
            </a:r>
            <a:r>
              <a:rPr lang="en-US" sz="2400" baseline="-25000" dirty="0"/>
              <a:t>0j</a:t>
            </a:r>
            <a:r>
              <a:rPr lang="en-US" sz="2400" dirty="0"/>
              <a:t> + 𝛽</a:t>
            </a:r>
            <a:r>
              <a:rPr lang="en-US" sz="2400" baseline="-25000" dirty="0"/>
              <a:t>1j</a:t>
            </a:r>
            <a:r>
              <a:rPr lang="en-US" sz="2400" dirty="0"/>
              <a:t>X</a:t>
            </a:r>
            <a:r>
              <a:rPr lang="en-US" sz="2400" baseline="-25000" dirty="0"/>
              <a:t>ij </a:t>
            </a:r>
            <a:r>
              <a:rPr lang="en-US" sz="2400" dirty="0"/>
              <a:t>+ </a:t>
            </a:r>
            <a:r>
              <a:rPr lang="en-US" sz="2400" dirty="0" err="1"/>
              <a:t>r</a:t>
            </a:r>
            <a:r>
              <a:rPr lang="en-US" sz="2400" baseline="-25000" dirty="0" err="1"/>
              <a:t>ij</a:t>
            </a:r>
            <a:r>
              <a:rPr lang="en-US" sz="2400" baseline="-25000" dirty="0"/>
              <a:t>,  			</a:t>
            </a:r>
            <a:r>
              <a:rPr lang="en-US" sz="2400" dirty="0"/>
              <a:t>where </a:t>
            </a:r>
            <a:r>
              <a:rPr lang="en-US" sz="2400" dirty="0" err="1"/>
              <a:t>r</a:t>
            </a:r>
            <a:r>
              <a:rPr lang="en-US" sz="2400" baseline="-25000" dirty="0" err="1"/>
              <a:t>ij</a:t>
            </a:r>
            <a:r>
              <a:rPr lang="en-US" sz="2400" dirty="0"/>
              <a:t> ~</a:t>
            </a:r>
            <a:r>
              <a:rPr lang="en-US" sz="2400" i="1" dirty="0"/>
              <a:t>N</a:t>
            </a:r>
            <a:r>
              <a:rPr lang="en-US" sz="2400" dirty="0"/>
              <a:t>(0,𝜎</a:t>
            </a:r>
            <a:r>
              <a:rPr lang="en-US" sz="2400" baseline="30000" dirty="0"/>
              <a:t>2</a:t>
            </a:r>
            <a:r>
              <a:rPr lang="en-US" sz="2400" dirty="0"/>
              <a:t>)</a:t>
            </a:r>
          </a:p>
          <a:p>
            <a:endParaRPr lang="en-US" sz="2400" dirty="0"/>
          </a:p>
          <a:p>
            <a:endParaRPr lang="en-US" sz="2400" dirty="0"/>
          </a:p>
          <a:p>
            <a:r>
              <a:rPr lang="en-US" sz="2400" u="sng" dirty="0"/>
              <a:t>Level 2 (Time)</a:t>
            </a:r>
          </a:p>
          <a:p>
            <a:r>
              <a:rPr lang="en-US" sz="2400" dirty="0"/>
              <a:t>𝛽</a:t>
            </a:r>
            <a:r>
              <a:rPr lang="en-US" sz="2400" baseline="-25000" dirty="0"/>
              <a:t>0j</a:t>
            </a:r>
            <a:r>
              <a:rPr lang="en-US" sz="2400" dirty="0"/>
              <a:t> = 𝛾</a:t>
            </a:r>
            <a:r>
              <a:rPr lang="en-US" sz="2400" baseline="-25000" dirty="0"/>
              <a:t>00</a:t>
            </a:r>
            <a:r>
              <a:rPr lang="en-US" sz="2400" dirty="0"/>
              <a:t> + 𝛾</a:t>
            </a:r>
            <a:r>
              <a:rPr lang="en-US" sz="2400" baseline="-25000" dirty="0"/>
              <a:t>01</a:t>
            </a:r>
            <a:r>
              <a:rPr lang="en-US" sz="2400" dirty="0"/>
              <a:t>W</a:t>
            </a:r>
            <a:r>
              <a:rPr lang="en-US" sz="2400" baseline="-25000" dirty="0"/>
              <a:t>j</a:t>
            </a:r>
            <a:r>
              <a:rPr lang="en-US" sz="2400" dirty="0"/>
              <a:t> + 𝓊</a:t>
            </a:r>
            <a:r>
              <a:rPr lang="en-US" sz="2400" baseline="-25000" dirty="0"/>
              <a:t>0j</a:t>
            </a:r>
            <a:r>
              <a:rPr lang="en-US" sz="2400" dirty="0"/>
              <a:t> 		where 𝓊</a:t>
            </a:r>
            <a:r>
              <a:rPr lang="en-US" sz="2400" baseline="-25000" dirty="0"/>
              <a:t>0j</a:t>
            </a:r>
            <a:r>
              <a:rPr lang="en-US" sz="2400" dirty="0"/>
              <a:t> ~</a:t>
            </a:r>
            <a:r>
              <a:rPr lang="en-US" sz="2400" i="1" dirty="0"/>
              <a:t>N(0,𝜏</a:t>
            </a:r>
            <a:r>
              <a:rPr lang="en-US" sz="2400" i="1" baseline="-25000" dirty="0"/>
              <a:t>0</a:t>
            </a:r>
            <a:r>
              <a:rPr lang="en-US" sz="2400" i="1" baseline="30000" dirty="0"/>
              <a:t>2</a:t>
            </a:r>
            <a:r>
              <a:rPr lang="en-US" sz="2400" i="1" dirty="0"/>
              <a:t>), </a:t>
            </a:r>
            <a:r>
              <a:rPr lang="en-US" sz="2400" dirty="0" err="1"/>
              <a:t>r</a:t>
            </a:r>
            <a:r>
              <a:rPr lang="en-US" sz="2400" baseline="-25000" dirty="0" err="1"/>
              <a:t>ij</a:t>
            </a:r>
            <a:r>
              <a:rPr lang="en-US" sz="2400" baseline="-25000" dirty="0"/>
              <a:t> </a:t>
            </a:r>
            <a:r>
              <a:rPr lang="en-US" sz="2400" dirty="0"/>
              <a:t>and</a:t>
            </a:r>
            <a:r>
              <a:rPr lang="en-US" sz="2400" baseline="-25000" dirty="0"/>
              <a:t> </a:t>
            </a:r>
            <a:r>
              <a:rPr lang="en-US" sz="2400" dirty="0"/>
              <a:t>𝓊</a:t>
            </a:r>
            <a:r>
              <a:rPr lang="en-US" sz="2400" baseline="-25000" dirty="0"/>
              <a:t>0j </a:t>
            </a:r>
            <a:r>
              <a:rPr lang="en-US" sz="2400" dirty="0"/>
              <a:t>are independent</a:t>
            </a:r>
          </a:p>
          <a:p>
            <a:r>
              <a:rPr lang="en-US" sz="2400" dirty="0"/>
              <a:t>𝛽</a:t>
            </a:r>
            <a:r>
              <a:rPr lang="en-US" sz="2400" baseline="-25000" dirty="0"/>
              <a:t>1j</a:t>
            </a:r>
            <a:r>
              <a:rPr lang="en-US" sz="2400" dirty="0"/>
              <a:t> = 𝛾</a:t>
            </a:r>
            <a:r>
              <a:rPr lang="en-US" sz="2400" baseline="-25000" dirty="0"/>
              <a:t>10</a:t>
            </a:r>
          </a:p>
          <a:p>
            <a:endParaRPr lang="en-US" sz="2400" baseline="-25000" dirty="0"/>
          </a:p>
          <a:p>
            <a:r>
              <a:rPr lang="en-US" sz="2400" u="sng" dirty="0"/>
              <a:t>Multilevel Model</a:t>
            </a:r>
          </a:p>
          <a:p>
            <a:r>
              <a:rPr lang="en-US" sz="2400" dirty="0" err="1"/>
              <a:t>Y</a:t>
            </a:r>
            <a:r>
              <a:rPr lang="en-US" sz="2400" baseline="-25000" dirty="0" err="1"/>
              <a:t>ij</a:t>
            </a:r>
            <a:r>
              <a:rPr lang="en-US" sz="2400" dirty="0"/>
              <a:t> = 𝛾</a:t>
            </a:r>
            <a:r>
              <a:rPr lang="en-US" sz="2400" baseline="-25000" dirty="0"/>
              <a:t>00</a:t>
            </a:r>
            <a:r>
              <a:rPr lang="en-US" sz="2400" dirty="0"/>
              <a:t> + 𝛾</a:t>
            </a:r>
            <a:r>
              <a:rPr lang="en-US" sz="2400" baseline="-25000" dirty="0"/>
              <a:t>01</a:t>
            </a:r>
            <a:r>
              <a:rPr lang="en-US" sz="2400" dirty="0"/>
              <a:t>W</a:t>
            </a:r>
            <a:r>
              <a:rPr lang="en-US" sz="2400" baseline="-25000" dirty="0"/>
              <a:t>j</a:t>
            </a:r>
            <a:r>
              <a:rPr lang="en-US" sz="2400" dirty="0"/>
              <a:t> + 𝛽</a:t>
            </a:r>
            <a:r>
              <a:rPr lang="en-US" sz="2400" baseline="-25000" dirty="0"/>
              <a:t>1j</a:t>
            </a:r>
            <a:r>
              <a:rPr lang="en-US" sz="2400" dirty="0"/>
              <a:t>X</a:t>
            </a:r>
            <a:r>
              <a:rPr lang="en-US" sz="2400" baseline="-25000" dirty="0"/>
              <a:t>ij  </a:t>
            </a:r>
            <a:r>
              <a:rPr lang="en-US" sz="2400" dirty="0"/>
              <a:t>+ 𝓊</a:t>
            </a:r>
            <a:r>
              <a:rPr lang="en-US" sz="2400" baseline="-25000" dirty="0"/>
              <a:t>0j</a:t>
            </a:r>
            <a:r>
              <a:rPr lang="en-US" sz="2400" dirty="0"/>
              <a:t> +</a:t>
            </a:r>
            <a:r>
              <a:rPr lang="en-US" sz="2400" baseline="-25000" dirty="0"/>
              <a:t> </a:t>
            </a:r>
            <a:r>
              <a:rPr lang="en-US" sz="2400" dirty="0" err="1"/>
              <a:t>r</a:t>
            </a:r>
            <a:r>
              <a:rPr lang="en-US" sz="2400" baseline="-25000" dirty="0" err="1"/>
              <a:t>ij</a:t>
            </a:r>
            <a:r>
              <a:rPr lang="en-US" sz="2400" baseline="-25000" dirty="0"/>
              <a:t>, </a:t>
            </a:r>
            <a:endParaRPr lang="en-US" sz="2400" u="sng" dirty="0"/>
          </a:p>
          <a:p>
            <a:endParaRPr lang="en-US" sz="2400" dirty="0"/>
          </a:p>
          <a:p>
            <a:r>
              <a:rPr lang="en-US" sz="2400" i="1" dirty="0" err="1"/>
              <a:t>i</a:t>
            </a:r>
            <a:r>
              <a:rPr lang="en-US" sz="2400" i="1" dirty="0"/>
              <a:t> </a:t>
            </a:r>
            <a:r>
              <a:rPr lang="en-US" sz="2400" dirty="0"/>
              <a:t>denotes level-1 units (Participants)</a:t>
            </a:r>
          </a:p>
          <a:p>
            <a:r>
              <a:rPr lang="en-US" sz="2400" i="1" dirty="0"/>
              <a:t>j</a:t>
            </a:r>
            <a:r>
              <a:rPr lang="en-US" sz="2400" dirty="0"/>
              <a:t> denotes level-2 units (Time)</a:t>
            </a:r>
          </a:p>
          <a:p>
            <a:endParaRPr lang="en-US" sz="2400" i="1" dirty="0"/>
          </a:p>
        </p:txBody>
      </p:sp>
    </p:spTree>
    <p:extLst>
      <p:ext uri="{BB962C8B-B14F-4D97-AF65-F5344CB8AC3E}">
        <p14:creationId xmlns:p14="http://schemas.microsoft.com/office/powerpoint/2010/main" val="267214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fade">
                                      <p:cBhvr>
                                        <p:cTn id="47" dur="500"/>
                                        <p:tgtEl>
                                          <p:spTgt spid="3">
                                            <p:txEl>
                                              <p:pRg st="13" end="1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4" end="14"/>
                                            </p:txEl>
                                          </p:spTgt>
                                        </p:tgtEl>
                                        <p:attrNameLst>
                                          <p:attrName>style.visibility</p:attrName>
                                        </p:attrNameLst>
                                      </p:cBhvr>
                                      <p:to>
                                        <p:strVal val="visible"/>
                                      </p:to>
                                    </p:set>
                                    <p:animEffect transition="in" filter="fade">
                                      <p:cBhvr>
                                        <p:cTn id="5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0A19-32ED-F70E-8BC5-49C9761A5756}"/>
              </a:ext>
            </a:extLst>
          </p:cNvPr>
          <p:cNvSpPr>
            <a:spLocks noGrp="1"/>
          </p:cNvSpPr>
          <p:nvPr>
            <p:ph type="title"/>
          </p:nvPr>
        </p:nvSpPr>
        <p:spPr/>
        <p:txBody>
          <a:bodyPr/>
          <a:lstStyle/>
          <a:p>
            <a:r>
              <a:rPr lang="en-US" b="1" dirty="0">
                <a:latin typeface="+mn-lt"/>
              </a:rPr>
              <a:t>Mixed Linear Modeling:</a:t>
            </a:r>
            <a:br>
              <a:rPr lang="en-US" b="1" dirty="0">
                <a:latin typeface="+mn-lt"/>
              </a:rPr>
            </a:br>
            <a:r>
              <a:rPr lang="en-US" sz="2400" i="1" dirty="0">
                <a:latin typeface="+mn-lt"/>
              </a:rPr>
              <a:t>Understanding the model</a:t>
            </a:r>
          </a:p>
        </p:txBody>
      </p:sp>
      <p:sp>
        <p:nvSpPr>
          <p:cNvPr id="3" name="TextBox 2">
            <a:extLst>
              <a:ext uri="{FF2B5EF4-FFF2-40B4-BE49-F238E27FC236}">
                <a16:creationId xmlns:a16="http://schemas.microsoft.com/office/drawing/2014/main" id="{6FFDD6C2-C0BB-BD11-9C22-EA97B9198818}"/>
              </a:ext>
            </a:extLst>
          </p:cNvPr>
          <p:cNvSpPr txBox="1"/>
          <p:nvPr/>
        </p:nvSpPr>
        <p:spPr>
          <a:xfrm>
            <a:off x="838199" y="1690688"/>
            <a:ext cx="11089341" cy="5262979"/>
          </a:xfrm>
          <a:prstGeom prst="rect">
            <a:avLst/>
          </a:prstGeom>
          <a:noFill/>
        </p:spPr>
        <p:txBody>
          <a:bodyPr wrap="square" rtlCol="0">
            <a:spAutoFit/>
          </a:bodyPr>
          <a:lstStyle/>
          <a:p>
            <a:r>
              <a:rPr lang="en-US" sz="2400" dirty="0" err="1"/>
              <a:t>Outcome</a:t>
            </a:r>
            <a:r>
              <a:rPr lang="en-US" sz="2400" baseline="-25000" dirty="0" err="1"/>
              <a:t>t</a:t>
            </a:r>
            <a:r>
              <a:rPr lang="en-US" sz="2400" dirty="0"/>
              <a:t> = Group * </a:t>
            </a:r>
            <a:r>
              <a:rPr lang="en-US" sz="2400" dirty="0" err="1"/>
              <a:t>Time</a:t>
            </a:r>
            <a:r>
              <a:rPr lang="en-US" sz="2400" baseline="-25000" dirty="0" err="1"/>
              <a:t>t</a:t>
            </a:r>
            <a:r>
              <a:rPr lang="en-US" sz="2400" dirty="0"/>
              <a:t> + Baseline Outcome + Baseline Covariates</a:t>
            </a:r>
          </a:p>
          <a:p>
            <a:endParaRPr lang="en-US" sz="2400" dirty="0"/>
          </a:p>
          <a:p>
            <a:r>
              <a:rPr lang="en-US" sz="2400" dirty="0" err="1"/>
              <a:t>Outcome</a:t>
            </a:r>
            <a:r>
              <a:rPr lang="en-US" sz="2400" baseline="-25000" dirty="0" err="1"/>
              <a:t>t</a:t>
            </a:r>
            <a:r>
              <a:rPr lang="en-US" sz="2400" baseline="-25000" dirty="0"/>
              <a:t>=2</a:t>
            </a:r>
            <a:r>
              <a:rPr lang="en-US" sz="2400" dirty="0"/>
              <a:t> = Group * </a:t>
            </a:r>
            <a:r>
              <a:rPr lang="en-US" sz="2400" dirty="0" err="1"/>
              <a:t>Time</a:t>
            </a:r>
            <a:r>
              <a:rPr lang="en-US" sz="2400" baseline="-25000" dirty="0" err="1"/>
              <a:t>t</a:t>
            </a:r>
            <a:r>
              <a:rPr lang="en-US" sz="2400" baseline="-25000" dirty="0"/>
              <a:t>=2</a:t>
            </a:r>
            <a:r>
              <a:rPr lang="en-US" sz="2400" dirty="0"/>
              <a:t> + Baseline Outcome + Baseline Covariates</a:t>
            </a:r>
          </a:p>
          <a:p>
            <a:endParaRPr lang="en-US" sz="2400" dirty="0"/>
          </a:p>
          <a:p>
            <a:r>
              <a:rPr lang="en-US" sz="2400" dirty="0" err="1"/>
              <a:t>Outcome</a:t>
            </a:r>
            <a:r>
              <a:rPr lang="en-US" sz="2400" baseline="-25000" dirty="0" err="1"/>
              <a:t>t</a:t>
            </a:r>
            <a:r>
              <a:rPr lang="en-US" sz="2400" baseline="-25000" dirty="0"/>
              <a:t>=3</a:t>
            </a:r>
            <a:r>
              <a:rPr lang="en-US" sz="2400" dirty="0"/>
              <a:t> = Group * </a:t>
            </a:r>
            <a:r>
              <a:rPr lang="en-US" sz="2400" dirty="0" err="1"/>
              <a:t>Time</a:t>
            </a:r>
            <a:r>
              <a:rPr lang="en-US" sz="2400" baseline="-25000" dirty="0" err="1"/>
              <a:t>t</a:t>
            </a:r>
            <a:r>
              <a:rPr lang="en-US" sz="2400" baseline="-25000" dirty="0"/>
              <a:t>=3</a:t>
            </a:r>
            <a:r>
              <a:rPr lang="en-US" sz="2400" dirty="0"/>
              <a:t> + Baseline Outcome + Baseline Covariates</a:t>
            </a:r>
          </a:p>
          <a:p>
            <a:endParaRPr lang="en-US" sz="2400" dirty="0"/>
          </a:p>
          <a:p>
            <a:endParaRPr lang="en-US" sz="2400" dirty="0"/>
          </a:p>
          <a:p>
            <a:r>
              <a:rPr lang="en-US" sz="2400" b="1" dirty="0"/>
              <a:t>EXAMPLE</a:t>
            </a:r>
            <a:endParaRPr lang="en-US" sz="2400" dirty="0"/>
          </a:p>
          <a:p>
            <a:r>
              <a:rPr lang="en-US" sz="2400" dirty="0"/>
              <a:t>Muscle </a:t>
            </a:r>
            <a:r>
              <a:rPr lang="en-US" sz="2400" dirty="0" err="1"/>
              <a:t>Strength</a:t>
            </a:r>
            <a:r>
              <a:rPr lang="en-US" sz="2400" baseline="-25000" dirty="0" err="1"/>
              <a:t>t</a:t>
            </a:r>
            <a:r>
              <a:rPr lang="en-US" sz="2400" dirty="0"/>
              <a:t> = Group * </a:t>
            </a:r>
            <a:r>
              <a:rPr lang="en-US" sz="2400" dirty="0" err="1"/>
              <a:t>Time</a:t>
            </a:r>
            <a:r>
              <a:rPr lang="en-US" sz="2400" baseline="-25000" dirty="0" err="1"/>
              <a:t>t</a:t>
            </a:r>
            <a:r>
              <a:rPr lang="en-US" sz="2400" dirty="0"/>
              <a:t> + Muscle Strength Baseline + Covariates</a:t>
            </a:r>
          </a:p>
          <a:p>
            <a:endParaRPr lang="en-US" sz="2400" dirty="0"/>
          </a:p>
          <a:p>
            <a:r>
              <a:rPr lang="en-US" sz="2400" dirty="0"/>
              <a:t>Muscle </a:t>
            </a:r>
            <a:r>
              <a:rPr lang="en-US" sz="2400" dirty="0" err="1"/>
              <a:t>Strength</a:t>
            </a:r>
            <a:r>
              <a:rPr lang="en-US" sz="2400" baseline="-25000" dirty="0" err="1"/>
              <a:t>t</a:t>
            </a:r>
            <a:r>
              <a:rPr lang="en-US" sz="2400" baseline="-25000" dirty="0"/>
              <a:t>=2</a:t>
            </a:r>
            <a:r>
              <a:rPr lang="en-US" sz="2400" dirty="0"/>
              <a:t> = Group * </a:t>
            </a:r>
            <a:r>
              <a:rPr lang="en-US" sz="2400" dirty="0" err="1"/>
              <a:t>Time</a:t>
            </a:r>
            <a:r>
              <a:rPr lang="en-US" sz="2400" baseline="-25000" dirty="0" err="1"/>
              <a:t>t</a:t>
            </a:r>
            <a:r>
              <a:rPr lang="en-US" sz="2400" baseline="-25000" dirty="0"/>
              <a:t>=2</a:t>
            </a:r>
            <a:r>
              <a:rPr lang="en-US" sz="2400" dirty="0"/>
              <a:t> + Muscle Strength Baseline + Baseline Covariates</a:t>
            </a:r>
          </a:p>
          <a:p>
            <a:endParaRPr lang="en-US" sz="2400" dirty="0"/>
          </a:p>
          <a:p>
            <a:r>
              <a:rPr lang="en-US" sz="2400" dirty="0"/>
              <a:t>Muscle </a:t>
            </a:r>
            <a:r>
              <a:rPr lang="en-US" sz="2400" dirty="0" err="1"/>
              <a:t>Strength</a:t>
            </a:r>
            <a:r>
              <a:rPr lang="en-US" sz="2400" baseline="-25000" dirty="0" err="1"/>
              <a:t>t</a:t>
            </a:r>
            <a:r>
              <a:rPr lang="en-US" sz="2400" baseline="-25000" dirty="0"/>
              <a:t>=3</a:t>
            </a:r>
            <a:r>
              <a:rPr lang="en-US" sz="2400" dirty="0"/>
              <a:t> = Group * </a:t>
            </a:r>
            <a:r>
              <a:rPr lang="en-US" sz="2400" dirty="0" err="1"/>
              <a:t>Time</a:t>
            </a:r>
            <a:r>
              <a:rPr lang="en-US" sz="2400" baseline="-25000" dirty="0" err="1"/>
              <a:t>t</a:t>
            </a:r>
            <a:r>
              <a:rPr lang="en-US" sz="2400" baseline="-25000" dirty="0"/>
              <a:t>=3</a:t>
            </a:r>
            <a:r>
              <a:rPr lang="en-US" sz="2400" dirty="0"/>
              <a:t> + Muscle Strength Baseline + Baseline Covariates</a:t>
            </a:r>
          </a:p>
          <a:p>
            <a:endParaRPr lang="en-US" sz="2400" dirty="0"/>
          </a:p>
        </p:txBody>
      </p:sp>
      <p:sp>
        <p:nvSpPr>
          <p:cNvPr id="4" name="Oval 3">
            <a:extLst>
              <a:ext uri="{FF2B5EF4-FFF2-40B4-BE49-F238E27FC236}">
                <a16:creationId xmlns:a16="http://schemas.microsoft.com/office/drawing/2014/main" id="{A1FD0BE9-B620-57FD-A5E1-A26A78177224}"/>
              </a:ext>
            </a:extLst>
          </p:cNvPr>
          <p:cNvSpPr/>
          <p:nvPr/>
        </p:nvSpPr>
        <p:spPr>
          <a:xfrm>
            <a:off x="4397188" y="1465729"/>
            <a:ext cx="5217459" cy="9144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418071D-0607-D29F-5724-7A98E86AA3E6}"/>
              </a:ext>
            </a:extLst>
          </p:cNvPr>
          <p:cNvSpPr txBox="1"/>
          <p:nvPr/>
        </p:nvSpPr>
        <p:spPr>
          <a:xfrm>
            <a:off x="5638800" y="301752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21475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fade">
                                      <p:cBhvr>
                                        <p:cTn id="31" dur="500"/>
                                        <p:tgtEl>
                                          <p:spTgt spid="3">
                                            <p:txEl>
                                              <p:pRg st="12" end="1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5FCF2-9E4C-9E43-A0D7-72B09F477A41}"/>
              </a:ext>
            </a:extLst>
          </p:cNvPr>
          <p:cNvSpPr>
            <a:spLocks noGrp="1"/>
          </p:cNvSpPr>
          <p:nvPr>
            <p:ph type="title"/>
          </p:nvPr>
        </p:nvSpPr>
        <p:spPr/>
        <p:txBody>
          <a:bodyPr/>
          <a:lstStyle/>
          <a:p>
            <a:r>
              <a:rPr lang="en-US" b="1" dirty="0">
                <a:latin typeface="+mn-lt"/>
              </a:rPr>
              <a:t>Mixed Linear Modeling:</a:t>
            </a:r>
            <a:br>
              <a:rPr lang="en-US" b="1" dirty="0">
                <a:latin typeface="+mn-lt"/>
              </a:rPr>
            </a:br>
            <a:r>
              <a:rPr lang="en-US" sz="2400" i="1" dirty="0">
                <a:latin typeface="+mn-lt"/>
              </a:rPr>
              <a:t>Random Effects vs. Fixed Effects</a:t>
            </a:r>
            <a:endParaRPr lang="en-US" sz="2400" dirty="0"/>
          </a:p>
        </p:txBody>
      </p:sp>
      <p:sp>
        <p:nvSpPr>
          <p:cNvPr id="3" name="Content Placeholder 2">
            <a:extLst>
              <a:ext uri="{FF2B5EF4-FFF2-40B4-BE49-F238E27FC236}">
                <a16:creationId xmlns:a16="http://schemas.microsoft.com/office/drawing/2014/main" id="{AF4AEF2D-B59A-26DE-E514-F3EA0A0016B3}"/>
              </a:ext>
            </a:extLst>
          </p:cNvPr>
          <p:cNvSpPr>
            <a:spLocks noGrp="1"/>
          </p:cNvSpPr>
          <p:nvPr>
            <p:ph idx="1"/>
          </p:nvPr>
        </p:nvSpPr>
        <p:spPr>
          <a:xfrm>
            <a:off x="838199" y="1825624"/>
            <a:ext cx="11237259" cy="5032375"/>
          </a:xfrm>
        </p:spPr>
        <p:txBody>
          <a:bodyPr>
            <a:normAutofit lnSpcReduction="10000"/>
          </a:bodyPr>
          <a:lstStyle/>
          <a:p>
            <a:r>
              <a:rPr lang="en-US" dirty="0"/>
              <a:t>Mixed linear models use a combination (or mixture) of </a:t>
            </a:r>
            <a:r>
              <a:rPr lang="en-US" b="1" i="1" dirty="0"/>
              <a:t>fixed effects</a:t>
            </a:r>
            <a:r>
              <a:rPr lang="en-US" b="1" dirty="0"/>
              <a:t> </a:t>
            </a:r>
            <a:r>
              <a:rPr lang="en-US" dirty="0"/>
              <a:t>and </a:t>
            </a:r>
            <a:r>
              <a:rPr lang="en-US" b="1" i="1" dirty="0"/>
              <a:t>random effects</a:t>
            </a:r>
          </a:p>
          <a:p>
            <a:endParaRPr lang="en-US" i="1" dirty="0"/>
          </a:p>
          <a:p>
            <a:r>
              <a:rPr lang="en-US" b="1" dirty="0"/>
              <a:t>Fixed effects:</a:t>
            </a:r>
            <a:r>
              <a:rPr lang="en-US" dirty="0"/>
              <a:t> An explanatory variable which has a fixed (or constant) relationship with the response variable across all observations</a:t>
            </a:r>
          </a:p>
          <a:p>
            <a:pPr marL="0" indent="0" algn="ctr">
              <a:buNone/>
            </a:pPr>
            <a:br>
              <a:rPr lang="en-US" sz="2000" b="1" dirty="0"/>
            </a:br>
            <a:r>
              <a:rPr lang="en-US" sz="2000" dirty="0"/>
              <a:t>Muscle </a:t>
            </a:r>
            <a:r>
              <a:rPr lang="en-US" sz="2000" dirty="0" err="1"/>
              <a:t>Strength</a:t>
            </a:r>
            <a:r>
              <a:rPr lang="en-US" sz="2000" baseline="-25000" dirty="0" err="1"/>
              <a:t>t</a:t>
            </a:r>
            <a:r>
              <a:rPr lang="en-US" sz="2000" dirty="0"/>
              <a:t> = Group * </a:t>
            </a:r>
            <a:r>
              <a:rPr lang="en-US" sz="2000" dirty="0" err="1"/>
              <a:t>Time</a:t>
            </a:r>
            <a:r>
              <a:rPr lang="en-US" sz="2000" baseline="-25000" dirty="0" err="1"/>
              <a:t>t</a:t>
            </a:r>
            <a:r>
              <a:rPr lang="en-US" sz="2000" dirty="0"/>
              <a:t> + Muscle Strength Baseline + Age + Sex + BMI</a:t>
            </a:r>
          </a:p>
          <a:p>
            <a:pPr marL="0" indent="0">
              <a:buNone/>
            </a:pPr>
            <a:endParaRPr lang="en-US" b="1" dirty="0"/>
          </a:p>
          <a:p>
            <a:pPr marL="0" indent="0">
              <a:buNone/>
            </a:pPr>
            <a:r>
              <a:rPr lang="en-US" b="1" dirty="0"/>
              <a:t>Random effects:</a:t>
            </a:r>
            <a:r>
              <a:rPr lang="en-US" dirty="0"/>
              <a:t> Variables that affect the outcome vary randomly across individuals and groups</a:t>
            </a:r>
          </a:p>
          <a:p>
            <a:pPr marL="0" indent="0">
              <a:buNone/>
            </a:pPr>
            <a:endParaRPr lang="en-US" b="1" dirty="0"/>
          </a:p>
          <a:p>
            <a:pPr marL="0" indent="0" algn="ctr">
              <a:buNone/>
            </a:pPr>
            <a:r>
              <a:rPr lang="en-US" sz="2000" dirty="0"/>
              <a:t>Muscle </a:t>
            </a:r>
            <a:r>
              <a:rPr lang="en-US" sz="2000" dirty="0" err="1"/>
              <a:t>Strength</a:t>
            </a:r>
            <a:r>
              <a:rPr lang="en-US" sz="2000" baseline="-25000" dirty="0" err="1"/>
              <a:t>t</a:t>
            </a:r>
            <a:r>
              <a:rPr lang="en-US" sz="2000" dirty="0"/>
              <a:t> = Group*</a:t>
            </a:r>
            <a:r>
              <a:rPr lang="en-US" sz="2000" dirty="0" err="1"/>
              <a:t>Time</a:t>
            </a:r>
            <a:r>
              <a:rPr lang="en-US" sz="2000" baseline="-25000" dirty="0" err="1"/>
              <a:t>t</a:t>
            </a:r>
            <a:r>
              <a:rPr lang="en-US" sz="2000" dirty="0"/>
              <a:t> + (1|ID)</a:t>
            </a:r>
            <a:endParaRPr lang="en-US" sz="2000" b="1" dirty="0"/>
          </a:p>
        </p:txBody>
      </p:sp>
      <p:sp>
        <p:nvSpPr>
          <p:cNvPr id="4" name="Oval 3">
            <a:extLst>
              <a:ext uri="{FF2B5EF4-FFF2-40B4-BE49-F238E27FC236}">
                <a16:creationId xmlns:a16="http://schemas.microsoft.com/office/drawing/2014/main" id="{8AEE2831-8C3B-5E9B-CCC4-0C234DC9BD6D}"/>
              </a:ext>
            </a:extLst>
          </p:cNvPr>
          <p:cNvSpPr/>
          <p:nvPr/>
        </p:nvSpPr>
        <p:spPr>
          <a:xfrm>
            <a:off x="4262717" y="4087811"/>
            <a:ext cx="806824" cy="3900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D5868E9C-86B5-481F-D25C-DDE612F6167E}"/>
              </a:ext>
            </a:extLst>
          </p:cNvPr>
          <p:cNvSpPr/>
          <p:nvPr/>
        </p:nvSpPr>
        <p:spPr>
          <a:xfrm>
            <a:off x="5957046" y="4087811"/>
            <a:ext cx="2783541" cy="3900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02F5A73-2138-6E12-2294-B68D0CEE7855}"/>
              </a:ext>
            </a:extLst>
          </p:cNvPr>
          <p:cNvSpPr/>
          <p:nvPr/>
        </p:nvSpPr>
        <p:spPr>
          <a:xfrm>
            <a:off x="8884024" y="4182035"/>
            <a:ext cx="479612" cy="2958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A7CA504-C253-0188-C7BD-5C2E23BF4953}"/>
              </a:ext>
            </a:extLst>
          </p:cNvPr>
          <p:cNvSpPr/>
          <p:nvPr/>
        </p:nvSpPr>
        <p:spPr>
          <a:xfrm>
            <a:off x="9507073" y="4182035"/>
            <a:ext cx="479612" cy="2958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AA3A4B4-0E00-8F98-948B-1BB78A9E83E4}"/>
              </a:ext>
            </a:extLst>
          </p:cNvPr>
          <p:cNvSpPr/>
          <p:nvPr/>
        </p:nvSpPr>
        <p:spPr>
          <a:xfrm>
            <a:off x="10071846" y="4182035"/>
            <a:ext cx="591670" cy="2958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AA4C28D-0CD1-EFF5-A627-FCF65C93086D}"/>
              </a:ext>
            </a:extLst>
          </p:cNvPr>
          <p:cNvSpPr/>
          <p:nvPr/>
        </p:nvSpPr>
        <p:spPr>
          <a:xfrm>
            <a:off x="5114363" y="4087811"/>
            <a:ext cx="806824" cy="39006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AAA98F8-E047-82E5-7486-A916BC258947}"/>
              </a:ext>
            </a:extLst>
          </p:cNvPr>
          <p:cNvSpPr/>
          <p:nvPr/>
        </p:nvSpPr>
        <p:spPr>
          <a:xfrm>
            <a:off x="7812741" y="6221878"/>
            <a:ext cx="887505" cy="39005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5672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latin typeface="+mn-lt"/>
              </a:rPr>
              <a:t>Outline for Today</a:t>
            </a:r>
          </a:p>
        </p:txBody>
      </p:sp>
      <p:sp>
        <p:nvSpPr>
          <p:cNvPr id="3" name="Content Placeholder 2"/>
          <p:cNvSpPr>
            <a:spLocks noGrp="1"/>
          </p:cNvSpPr>
          <p:nvPr>
            <p:ph idx="1"/>
          </p:nvPr>
        </p:nvSpPr>
        <p:spPr>
          <a:xfrm>
            <a:off x="838200" y="1825625"/>
            <a:ext cx="5394434" cy="4351338"/>
          </a:xfrm>
        </p:spPr>
        <p:txBody>
          <a:bodyPr>
            <a:normAutofit/>
          </a:bodyPr>
          <a:lstStyle/>
          <a:p>
            <a:r>
              <a:rPr lang="en-CA" dirty="0"/>
              <a:t>What is a randomized controlled trial?</a:t>
            </a:r>
          </a:p>
          <a:p>
            <a:endParaRPr lang="en-CA" i="1" dirty="0"/>
          </a:p>
          <a:p>
            <a:r>
              <a:rPr lang="en-CA" dirty="0"/>
              <a:t>Basics to RCT Analyses</a:t>
            </a:r>
          </a:p>
          <a:p>
            <a:endParaRPr lang="en-CA" dirty="0"/>
          </a:p>
          <a:p>
            <a:r>
              <a:rPr lang="en-CA" dirty="0"/>
              <a:t>A crash course on mixed linear models</a:t>
            </a:r>
          </a:p>
          <a:p>
            <a:endParaRPr lang="en-CA" dirty="0"/>
          </a:p>
          <a:p>
            <a:r>
              <a:rPr lang="en-CA" dirty="0"/>
              <a:t>ANCOVA and MLM analysis in R</a:t>
            </a:r>
          </a:p>
        </p:txBody>
      </p:sp>
      <p:pic>
        <p:nvPicPr>
          <p:cNvPr id="4" name="Picture 2" descr="README">
            <a:extLst>
              <a:ext uri="{FF2B5EF4-FFF2-40B4-BE49-F238E27FC236}">
                <a16:creationId xmlns:a16="http://schemas.microsoft.com/office/drawing/2014/main" id="{505CB8CA-9CE0-2147-FB59-7290BE299C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3440" y="911383"/>
            <a:ext cx="4484334" cy="5605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710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0A19-32ED-F70E-8BC5-49C9761A5756}"/>
              </a:ext>
            </a:extLst>
          </p:cNvPr>
          <p:cNvSpPr>
            <a:spLocks noGrp="1"/>
          </p:cNvSpPr>
          <p:nvPr>
            <p:ph type="title"/>
          </p:nvPr>
        </p:nvSpPr>
        <p:spPr/>
        <p:txBody>
          <a:bodyPr/>
          <a:lstStyle/>
          <a:p>
            <a:r>
              <a:rPr lang="en-US" b="1" dirty="0">
                <a:latin typeface="+mn-lt"/>
              </a:rPr>
              <a:t>Mixed Linear Modeling:</a:t>
            </a:r>
            <a:br>
              <a:rPr lang="en-US" b="1" dirty="0">
                <a:latin typeface="+mn-lt"/>
              </a:rPr>
            </a:br>
            <a:r>
              <a:rPr lang="en-US" sz="2400" i="1" dirty="0">
                <a:latin typeface="+mn-lt"/>
              </a:rPr>
              <a:t>Understanding Random Effects</a:t>
            </a:r>
          </a:p>
        </p:txBody>
      </p:sp>
      <p:sp>
        <p:nvSpPr>
          <p:cNvPr id="3" name="TextBox 2">
            <a:extLst>
              <a:ext uri="{FF2B5EF4-FFF2-40B4-BE49-F238E27FC236}">
                <a16:creationId xmlns:a16="http://schemas.microsoft.com/office/drawing/2014/main" id="{6FFDD6C2-C0BB-BD11-9C22-EA97B9198818}"/>
              </a:ext>
            </a:extLst>
          </p:cNvPr>
          <p:cNvSpPr txBox="1"/>
          <p:nvPr/>
        </p:nvSpPr>
        <p:spPr>
          <a:xfrm>
            <a:off x="838199" y="1690688"/>
            <a:ext cx="11089341" cy="5570756"/>
          </a:xfrm>
          <a:prstGeom prst="rect">
            <a:avLst/>
          </a:prstGeom>
          <a:noFill/>
        </p:spPr>
        <p:txBody>
          <a:bodyPr wrap="square" rtlCol="0">
            <a:spAutoFit/>
          </a:bodyPr>
          <a:lstStyle/>
          <a:p>
            <a:r>
              <a:rPr lang="en-US" sz="2400" dirty="0"/>
              <a:t>There are two types of random effects we commonly use: </a:t>
            </a:r>
            <a:r>
              <a:rPr lang="en-US" sz="2400" b="1" i="1" dirty="0"/>
              <a:t>random intercepts</a:t>
            </a:r>
            <a:r>
              <a:rPr lang="en-US" sz="2400" i="1" dirty="0"/>
              <a:t> </a:t>
            </a:r>
            <a:r>
              <a:rPr lang="en-US" sz="2400" dirty="0"/>
              <a:t>and </a:t>
            </a:r>
            <a:r>
              <a:rPr lang="en-US" sz="2400" b="1" i="1" dirty="0"/>
              <a:t>random slopes</a:t>
            </a:r>
            <a:endParaRPr lang="en-US" sz="2400" dirty="0"/>
          </a:p>
          <a:p>
            <a:endParaRPr lang="en-US" sz="2400" b="1" dirty="0"/>
          </a:p>
          <a:p>
            <a:r>
              <a:rPr lang="en-US" sz="2400" b="1" dirty="0"/>
              <a:t>Random Intercepts: </a:t>
            </a:r>
            <a:r>
              <a:rPr lang="en-US" sz="2400" dirty="0"/>
              <a:t>The intercepts of a model are allowed to vary, and thus the scores on the DV for each individual observation are predicted by the intercept that varies across groups (slopes are considered fixed).</a:t>
            </a:r>
          </a:p>
          <a:p>
            <a:endParaRPr lang="en-US" sz="2400" dirty="0"/>
          </a:p>
          <a:p>
            <a:pPr algn="ctr"/>
            <a:r>
              <a:rPr lang="en-US" sz="2000" dirty="0" err="1"/>
              <a:t>Outcome</a:t>
            </a:r>
            <a:r>
              <a:rPr lang="en-US" sz="2000" baseline="-25000" dirty="0" err="1"/>
              <a:t>t</a:t>
            </a:r>
            <a:r>
              <a:rPr lang="en-US" sz="2000" dirty="0"/>
              <a:t> = Group * </a:t>
            </a:r>
            <a:r>
              <a:rPr lang="en-US" sz="2000" dirty="0" err="1"/>
              <a:t>Time</a:t>
            </a:r>
            <a:r>
              <a:rPr lang="en-US" sz="2000" baseline="-25000" dirty="0" err="1"/>
              <a:t>t</a:t>
            </a:r>
            <a:r>
              <a:rPr lang="en-US" sz="2000" dirty="0"/>
              <a:t> + Baseline Outcome + Baseline Covariates + (1|ID)</a:t>
            </a:r>
          </a:p>
          <a:p>
            <a:endParaRPr lang="en-US" sz="2400" dirty="0"/>
          </a:p>
          <a:p>
            <a:r>
              <a:rPr lang="en-US" sz="2400" b="1" dirty="0"/>
              <a:t>Random slopes: </a:t>
            </a:r>
            <a:r>
              <a:rPr lang="en-US" sz="2400" dirty="0"/>
              <a:t>The slopes of a model are allowed to vary across time. When using random slopes, we typically also include random intercepts too.</a:t>
            </a:r>
          </a:p>
          <a:p>
            <a:endParaRPr lang="en-US" sz="2400" b="1" dirty="0"/>
          </a:p>
          <a:p>
            <a:pPr algn="ctr"/>
            <a:r>
              <a:rPr lang="en-US" sz="2000" dirty="0" err="1"/>
              <a:t>Outcome</a:t>
            </a:r>
            <a:r>
              <a:rPr lang="en-US" sz="2000" baseline="-25000" dirty="0" err="1"/>
              <a:t>t</a:t>
            </a:r>
            <a:r>
              <a:rPr lang="en-US" sz="2000" dirty="0"/>
              <a:t> = Group * </a:t>
            </a:r>
            <a:r>
              <a:rPr lang="en-US" sz="2000" dirty="0" err="1"/>
              <a:t>Time</a:t>
            </a:r>
            <a:r>
              <a:rPr lang="en-US" sz="2000" baseline="-25000" dirty="0" err="1"/>
              <a:t>t</a:t>
            </a:r>
            <a:r>
              <a:rPr lang="en-US" sz="2000" dirty="0"/>
              <a:t> + Baseline Outcome + Baseline Covariates + (</a:t>
            </a:r>
            <a:r>
              <a:rPr lang="en-US" sz="2000" dirty="0" err="1"/>
              <a:t>Time</a:t>
            </a:r>
            <a:r>
              <a:rPr lang="en-US" sz="2000" baseline="-25000" dirty="0" err="1"/>
              <a:t>t</a:t>
            </a:r>
            <a:r>
              <a:rPr lang="en-US" sz="2000" dirty="0" err="1"/>
              <a:t>|ID</a:t>
            </a:r>
            <a:r>
              <a:rPr lang="en-US" sz="2000" dirty="0"/>
              <a:t>)</a:t>
            </a:r>
          </a:p>
          <a:p>
            <a:pPr algn="ctr"/>
            <a:endParaRPr lang="en-US" sz="2400" b="1" dirty="0"/>
          </a:p>
          <a:p>
            <a:endParaRPr lang="en-US" sz="2400" b="1" dirty="0"/>
          </a:p>
        </p:txBody>
      </p:sp>
    </p:spTree>
    <p:extLst>
      <p:ext uri="{BB962C8B-B14F-4D97-AF65-F5344CB8AC3E}">
        <p14:creationId xmlns:p14="http://schemas.microsoft.com/office/powerpoint/2010/main" val="191202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0A19-32ED-F70E-8BC5-49C9761A5756}"/>
              </a:ext>
            </a:extLst>
          </p:cNvPr>
          <p:cNvSpPr>
            <a:spLocks noGrp="1"/>
          </p:cNvSpPr>
          <p:nvPr>
            <p:ph type="title"/>
          </p:nvPr>
        </p:nvSpPr>
        <p:spPr/>
        <p:txBody>
          <a:bodyPr/>
          <a:lstStyle/>
          <a:p>
            <a:r>
              <a:rPr lang="en-US" b="1" dirty="0">
                <a:latin typeface="+mn-lt"/>
              </a:rPr>
              <a:t>Mixed Linear Modeling:</a:t>
            </a:r>
            <a:br>
              <a:rPr lang="en-US" b="1" dirty="0">
                <a:latin typeface="+mn-lt"/>
              </a:rPr>
            </a:br>
            <a:r>
              <a:rPr lang="en-US" sz="2400" i="1" dirty="0">
                <a:latin typeface="+mn-lt"/>
              </a:rPr>
              <a:t>Understanding Random Effects</a:t>
            </a:r>
          </a:p>
        </p:txBody>
      </p:sp>
      <p:grpSp>
        <p:nvGrpSpPr>
          <p:cNvPr id="32" name="Group 31">
            <a:extLst>
              <a:ext uri="{FF2B5EF4-FFF2-40B4-BE49-F238E27FC236}">
                <a16:creationId xmlns:a16="http://schemas.microsoft.com/office/drawing/2014/main" id="{D2EBE4E0-DAA1-0843-0123-9909D84C17B9}"/>
              </a:ext>
            </a:extLst>
          </p:cNvPr>
          <p:cNvGrpSpPr/>
          <p:nvPr/>
        </p:nvGrpSpPr>
        <p:grpSpPr>
          <a:xfrm>
            <a:off x="240535" y="2688629"/>
            <a:ext cx="3924976" cy="3832968"/>
            <a:chOff x="471167" y="2659907"/>
            <a:chExt cx="5444392" cy="3832968"/>
          </a:xfrm>
        </p:grpSpPr>
        <p:grpSp>
          <p:nvGrpSpPr>
            <p:cNvPr id="4" name="Group 3">
              <a:extLst>
                <a:ext uri="{FF2B5EF4-FFF2-40B4-BE49-F238E27FC236}">
                  <a16:creationId xmlns:a16="http://schemas.microsoft.com/office/drawing/2014/main" id="{669FAC30-E940-7441-B45A-95433B9EF9B8}"/>
                </a:ext>
              </a:extLst>
            </p:cNvPr>
            <p:cNvGrpSpPr/>
            <p:nvPr/>
          </p:nvGrpSpPr>
          <p:grpSpPr>
            <a:xfrm>
              <a:off x="471167" y="2737761"/>
              <a:ext cx="5444392" cy="3755114"/>
              <a:chOff x="6643367" y="3049380"/>
              <a:chExt cx="5444392" cy="3755114"/>
            </a:xfrm>
          </p:grpSpPr>
          <p:cxnSp>
            <p:nvCxnSpPr>
              <p:cNvPr id="5" name="Straight Connector 4">
                <a:extLst>
                  <a:ext uri="{FF2B5EF4-FFF2-40B4-BE49-F238E27FC236}">
                    <a16:creationId xmlns:a16="http://schemas.microsoft.com/office/drawing/2014/main" id="{16AB7DB4-DC5D-BBCA-4188-C737AFE99723}"/>
                  </a:ext>
                </a:extLst>
              </p:cNvPr>
              <p:cNvCxnSpPr>
                <a:cxnSpLocks/>
              </p:cNvCxnSpPr>
              <p:nvPr/>
            </p:nvCxnSpPr>
            <p:spPr>
              <a:xfrm>
                <a:off x="6715407" y="3049380"/>
                <a:ext cx="0" cy="32881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0E57C6-EC88-A66C-8F22-963E92393956}"/>
                  </a:ext>
                </a:extLst>
              </p:cNvPr>
              <p:cNvCxnSpPr>
                <a:cxnSpLocks/>
              </p:cNvCxnSpPr>
              <p:nvPr/>
            </p:nvCxnSpPr>
            <p:spPr>
              <a:xfrm flipH="1">
                <a:off x="6715407" y="6337568"/>
                <a:ext cx="459405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78BD219-AFBA-6691-9AE5-DA784B64B263}"/>
                  </a:ext>
                </a:extLst>
              </p:cNvPr>
              <p:cNvSpPr txBox="1"/>
              <p:nvPr/>
            </p:nvSpPr>
            <p:spPr>
              <a:xfrm>
                <a:off x="6643367" y="6423769"/>
                <a:ext cx="2044677" cy="369332"/>
              </a:xfrm>
              <a:prstGeom prst="rect">
                <a:avLst/>
              </a:prstGeom>
              <a:noFill/>
            </p:spPr>
            <p:txBody>
              <a:bodyPr wrap="square" rtlCol="0">
                <a:spAutoFit/>
              </a:bodyPr>
              <a:lstStyle/>
              <a:p>
                <a:pPr algn="ctr"/>
                <a:r>
                  <a:rPr lang="en-US" dirty="0"/>
                  <a:t>1</a:t>
                </a:r>
              </a:p>
            </p:txBody>
          </p:sp>
          <p:sp>
            <p:nvSpPr>
              <p:cNvPr id="8" name="TextBox 7">
                <a:extLst>
                  <a:ext uri="{FF2B5EF4-FFF2-40B4-BE49-F238E27FC236}">
                    <a16:creationId xmlns:a16="http://schemas.microsoft.com/office/drawing/2014/main" id="{A745AC57-6FED-F0B1-126C-14C4C90CCB32}"/>
                  </a:ext>
                </a:extLst>
              </p:cNvPr>
              <p:cNvSpPr txBox="1"/>
              <p:nvPr/>
            </p:nvSpPr>
            <p:spPr>
              <a:xfrm>
                <a:off x="8343225" y="6435162"/>
                <a:ext cx="2044677" cy="369332"/>
              </a:xfrm>
              <a:prstGeom prst="rect">
                <a:avLst/>
              </a:prstGeom>
              <a:noFill/>
            </p:spPr>
            <p:txBody>
              <a:bodyPr wrap="square" rtlCol="0">
                <a:spAutoFit/>
              </a:bodyPr>
              <a:lstStyle/>
              <a:p>
                <a:pPr algn="ctr"/>
                <a:r>
                  <a:rPr lang="en-US" dirty="0"/>
                  <a:t>2</a:t>
                </a:r>
              </a:p>
            </p:txBody>
          </p:sp>
          <p:sp>
            <p:nvSpPr>
              <p:cNvPr id="9" name="TextBox 8">
                <a:extLst>
                  <a:ext uri="{FF2B5EF4-FFF2-40B4-BE49-F238E27FC236}">
                    <a16:creationId xmlns:a16="http://schemas.microsoft.com/office/drawing/2014/main" id="{0DC92F33-C4FA-21C9-21D6-79838BEA6B03}"/>
                  </a:ext>
                </a:extLst>
              </p:cNvPr>
              <p:cNvSpPr txBox="1"/>
              <p:nvPr/>
            </p:nvSpPr>
            <p:spPr>
              <a:xfrm>
                <a:off x="10043082" y="6423769"/>
                <a:ext cx="2044677" cy="369332"/>
              </a:xfrm>
              <a:prstGeom prst="rect">
                <a:avLst/>
              </a:prstGeom>
              <a:noFill/>
            </p:spPr>
            <p:txBody>
              <a:bodyPr wrap="square" rtlCol="0">
                <a:spAutoFit/>
              </a:bodyPr>
              <a:lstStyle/>
              <a:p>
                <a:pPr algn="ctr"/>
                <a:r>
                  <a:rPr lang="en-US" dirty="0"/>
                  <a:t>3</a:t>
                </a:r>
              </a:p>
            </p:txBody>
          </p:sp>
          <p:cxnSp>
            <p:nvCxnSpPr>
              <p:cNvPr id="14" name="Straight Connector 13">
                <a:extLst>
                  <a:ext uri="{FF2B5EF4-FFF2-40B4-BE49-F238E27FC236}">
                    <a16:creationId xmlns:a16="http://schemas.microsoft.com/office/drawing/2014/main" id="{CA17A754-5E4F-B8A9-D5ED-EA25573F0CF8}"/>
                  </a:ext>
                </a:extLst>
              </p:cNvPr>
              <p:cNvCxnSpPr>
                <a:cxnSpLocks/>
              </p:cNvCxnSpPr>
              <p:nvPr/>
            </p:nvCxnSpPr>
            <p:spPr>
              <a:xfrm flipV="1">
                <a:off x="6715407" y="3690587"/>
                <a:ext cx="4350013" cy="1052255"/>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A594001A-0280-6614-A627-AEE11DF7D421}"/>
                </a:ext>
              </a:extLst>
            </p:cNvPr>
            <p:cNvGrpSpPr/>
            <p:nvPr/>
          </p:nvGrpSpPr>
          <p:grpSpPr>
            <a:xfrm>
              <a:off x="543205" y="2659907"/>
              <a:ext cx="4366366" cy="2970578"/>
              <a:chOff x="543205" y="2659907"/>
              <a:chExt cx="4366366" cy="2970578"/>
            </a:xfrm>
          </p:grpSpPr>
          <p:cxnSp>
            <p:nvCxnSpPr>
              <p:cNvPr id="25" name="Straight Connector 24">
                <a:extLst>
                  <a:ext uri="{FF2B5EF4-FFF2-40B4-BE49-F238E27FC236}">
                    <a16:creationId xmlns:a16="http://schemas.microsoft.com/office/drawing/2014/main" id="{FB5AD65F-4509-E52B-5E9A-D9B404C70307}"/>
                  </a:ext>
                </a:extLst>
              </p:cNvPr>
              <p:cNvCxnSpPr>
                <a:cxnSpLocks/>
              </p:cNvCxnSpPr>
              <p:nvPr/>
            </p:nvCxnSpPr>
            <p:spPr>
              <a:xfrm flipV="1">
                <a:off x="559558" y="3577728"/>
                <a:ext cx="4350013" cy="105225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C075BB-5F07-974C-DB91-A61F14034144}"/>
                  </a:ext>
                </a:extLst>
              </p:cNvPr>
              <p:cNvCxnSpPr>
                <a:cxnSpLocks/>
              </p:cNvCxnSpPr>
              <p:nvPr/>
            </p:nvCxnSpPr>
            <p:spPr>
              <a:xfrm flipV="1">
                <a:off x="551382" y="3855727"/>
                <a:ext cx="4350013" cy="1052255"/>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D72B499-3DD0-E04B-1AE9-8D8FC5F13BC6}"/>
                  </a:ext>
                </a:extLst>
              </p:cNvPr>
              <p:cNvCxnSpPr>
                <a:cxnSpLocks/>
              </p:cNvCxnSpPr>
              <p:nvPr/>
            </p:nvCxnSpPr>
            <p:spPr>
              <a:xfrm flipV="1">
                <a:off x="543206" y="3086654"/>
                <a:ext cx="4350013" cy="105225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FD3765A-ACD2-07C5-C19F-5137C71B7DF5}"/>
                  </a:ext>
                </a:extLst>
              </p:cNvPr>
              <p:cNvCxnSpPr>
                <a:cxnSpLocks/>
              </p:cNvCxnSpPr>
              <p:nvPr/>
            </p:nvCxnSpPr>
            <p:spPr>
              <a:xfrm flipV="1">
                <a:off x="551381" y="2659907"/>
                <a:ext cx="4350013" cy="105225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BE51858-05FE-9DEC-C2EA-07141858EA15}"/>
                  </a:ext>
                </a:extLst>
              </p:cNvPr>
              <p:cNvCxnSpPr>
                <a:cxnSpLocks/>
              </p:cNvCxnSpPr>
              <p:nvPr/>
            </p:nvCxnSpPr>
            <p:spPr>
              <a:xfrm flipV="1">
                <a:off x="543205" y="4197409"/>
                <a:ext cx="4350013" cy="105225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8811B23-FF8F-E8DD-EA34-0E58F3081A59}"/>
                  </a:ext>
                </a:extLst>
              </p:cNvPr>
              <p:cNvCxnSpPr>
                <a:cxnSpLocks/>
              </p:cNvCxnSpPr>
              <p:nvPr/>
            </p:nvCxnSpPr>
            <p:spPr>
              <a:xfrm flipV="1">
                <a:off x="559558" y="4578230"/>
                <a:ext cx="4350013" cy="1052255"/>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grpSp>
        <p:nvGrpSpPr>
          <p:cNvPr id="55" name="Group 54">
            <a:extLst>
              <a:ext uri="{FF2B5EF4-FFF2-40B4-BE49-F238E27FC236}">
                <a16:creationId xmlns:a16="http://schemas.microsoft.com/office/drawing/2014/main" id="{B4A24B81-DEA4-02FA-04B3-1D477CC90374}"/>
              </a:ext>
            </a:extLst>
          </p:cNvPr>
          <p:cNvGrpSpPr/>
          <p:nvPr/>
        </p:nvGrpSpPr>
        <p:grpSpPr>
          <a:xfrm>
            <a:off x="4101514" y="2762973"/>
            <a:ext cx="3924977" cy="3791464"/>
            <a:chOff x="6096000" y="2754113"/>
            <a:chExt cx="5444392" cy="3791464"/>
          </a:xfrm>
        </p:grpSpPr>
        <p:cxnSp>
          <p:nvCxnSpPr>
            <p:cNvPr id="42" name="Straight Connector 41">
              <a:extLst>
                <a:ext uri="{FF2B5EF4-FFF2-40B4-BE49-F238E27FC236}">
                  <a16:creationId xmlns:a16="http://schemas.microsoft.com/office/drawing/2014/main" id="{7BA02D5F-BDF7-5F32-86E9-DA57E93792A8}"/>
                </a:ext>
              </a:extLst>
            </p:cNvPr>
            <p:cNvCxnSpPr>
              <a:cxnSpLocks/>
            </p:cNvCxnSpPr>
            <p:nvPr/>
          </p:nvCxnSpPr>
          <p:spPr>
            <a:xfrm>
              <a:off x="6168040" y="2790463"/>
              <a:ext cx="0" cy="32881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6A775FC-D891-CA8D-4906-4E94624F3F53}"/>
                </a:ext>
              </a:extLst>
            </p:cNvPr>
            <p:cNvCxnSpPr>
              <a:cxnSpLocks/>
            </p:cNvCxnSpPr>
            <p:nvPr/>
          </p:nvCxnSpPr>
          <p:spPr>
            <a:xfrm flipH="1">
              <a:off x="6168040" y="6078651"/>
              <a:ext cx="459405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5823E72-28D5-81C6-7977-C39063B7B0B5}"/>
                </a:ext>
              </a:extLst>
            </p:cNvPr>
            <p:cNvSpPr txBox="1"/>
            <p:nvPr/>
          </p:nvSpPr>
          <p:spPr>
            <a:xfrm>
              <a:off x="6096000" y="6164852"/>
              <a:ext cx="2044677" cy="369332"/>
            </a:xfrm>
            <a:prstGeom prst="rect">
              <a:avLst/>
            </a:prstGeom>
            <a:noFill/>
          </p:spPr>
          <p:txBody>
            <a:bodyPr wrap="square" rtlCol="0">
              <a:spAutoFit/>
            </a:bodyPr>
            <a:lstStyle/>
            <a:p>
              <a:pPr algn="ctr"/>
              <a:r>
                <a:rPr lang="en-US" dirty="0"/>
                <a:t>1</a:t>
              </a:r>
            </a:p>
          </p:txBody>
        </p:sp>
        <p:sp>
          <p:nvSpPr>
            <p:cNvPr id="45" name="TextBox 44">
              <a:extLst>
                <a:ext uri="{FF2B5EF4-FFF2-40B4-BE49-F238E27FC236}">
                  <a16:creationId xmlns:a16="http://schemas.microsoft.com/office/drawing/2014/main" id="{13FBE85D-7FBD-CA63-0731-41C966EBDFEC}"/>
                </a:ext>
              </a:extLst>
            </p:cNvPr>
            <p:cNvSpPr txBox="1"/>
            <p:nvPr/>
          </p:nvSpPr>
          <p:spPr>
            <a:xfrm>
              <a:off x="7795858" y="6176245"/>
              <a:ext cx="2044677" cy="369332"/>
            </a:xfrm>
            <a:prstGeom prst="rect">
              <a:avLst/>
            </a:prstGeom>
            <a:noFill/>
          </p:spPr>
          <p:txBody>
            <a:bodyPr wrap="square" rtlCol="0">
              <a:spAutoFit/>
            </a:bodyPr>
            <a:lstStyle/>
            <a:p>
              <a:pPr algn="ctr"/>
              <a:r>
                <a:rPr lang="en-US" dirty="0"/>
                <a:t>2</a:t>
              </a:r>
            </a:p>
          </p:txBody>
        </p:sp>
        <p:sp>
          <p:nvSpPr>
            <p:cNvPr id="46" name="TextBox 45">
              <a:extLst>
                <a:ext uri="{FF2B5EF4-FFF2-40B4-BE49-F238E27FC236}">
                  <a16:creationId xmlns:a16="http://schemas.microsoft.com/office/drawing/2014/main" id="{773DA926-DB79-A587-8B7F-00E884D95D9C}"/>
                </a:ext>
              </a:extLst>
            </p:cNvPr>
            <p:cNvSpPr txBox="1"/>
            <p:nvPr/>
          </p:nvSpPr>
          <p:spPr>
            <a:xfrm>
              <a:off x="9495715" y="6164852"/>
              <a:ext cx="2044677" cy="369332"/>
            </a:xfrm>
            <a:prstGeom prst="rect">
              <a:avLst/>
            </a:prstGeom>
            <a:noFill/>
          </p:spPr>
          <p:txBody>
            <a:bodyPr wrap="square" rtlCol="0">
              <a:spAutoFit/>
            </a:bodyPr>
            <a:lstStyle/>
            <a:p>
              <a:pPr algn="ctr"/>
              <a:r>
                <a:rPr lang="en-US" dirty="0"/>
                <a:t>3</a:t>
              </a:r>
            </a:p>
          </p:txBody>
        </p:sp>
        <p:cxnSp>
          <p:nvCxnSpPr>
            <p:cNvPr id="47" name="Straight Connector 46">
              <a:extLst>
                <a:ext uri="{FF2B5EF4-FFF2-40B4-BE49-F238E27FC236}">
                  <a16:creationId xmlns:a16="http://schemas.microsoft.com/office/drawing/2014/main" id="{62725A33-A3AC-0F06-1E83-27B53849B6DA}"/>
                </a:ext>
              </a:extLst>
            </p:cNvPr>
            <p:cNvCxnSpPr>
              <a:cxnSpLocks/>
            </p:cNvCxnSpPr>
            <p:nvPr/>
          </p:nvCxnSpPr>
          <p:spPr>
            <a:xfrm flipV="1">
              <a:off x="6159861" y="3431670"/>
              <a:ext cx="4358192" cy="73863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58AE3AB-8D30-A8D0-94A1-008D126C8A55}"/>
                </a:ext>
              </a:extLst>
            </p:cNvPr>
            <p:cNvCxnSpPr>
              <a:cxnSpLocks/>
            </p:cNvCxnSpPr>
            <p:nvPr/>
          </p:nvCxnSpPr>
          <p:spPr>
            <a:xfrm flipV="1">
              <a:off x="6176215" y="3630430"/>
              <a:ext cx="4358189" cy="561181"/>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73F9F73-7635-6AC7-6C59-55BE3E405A4F}"/>
                </a:ext>
              </a:extLst>
            </p:cNvPr>
            <p:cNvCxnSpPr>
              <a:cxnSpLocks/>
            </p:cNvCxnSpPr>
            <p:nvPr/>
          </p:nvCxnSpPr>
          <p:spPr>
            <a:xfrm flipV="1">
              <a:off x="6184391" y="3908429"/>
              <a:ext cx="4341837" cy="28318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430C7-81F0-FA5B-079C-53576F61B07E}"/>
                </a:ext>
              </a:extLst>
            </p:cNvPr>
            <p:cNvCxnSpPr>
              <a:cxnSpLocks/>
            </p:cNvCxnSpPr>
            <p:nvPr/>
          </p:nvCxnSpPr>
          <p:spPr>
            <a:xfrm flipV="1">
              <a:off x="6168039" y="3139356"/>
              <a:ext cx="4350013" cy="105225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69C57D7-7F8C-96B6-07C0-F3B4B4D95072}"/>
                </a:ext>
              </a:extLst>
            </p:cNvPr>
            <p:cNvCxnSpPr>
              <a:cxnSpLocks/>
            </p:cNvCxnSpPr>
            <p:nvPr/>
          </p:nvCxnSpPr>
          <p:spPr>
            <a:xfrm flipV="1">
              <a:off x="6184391" y="2754113"/>
              <a:ext cx="4333660" cy="14161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D62D7FD-A1A7-4CB5-06BF-8348D2A3C76C}"/>
                </a:ext>
              </a:extLst>
            </p:cNvPr>
            <p:cNvCxnSpPr>
              <a:cxnSpLocks/>
            </p:cNvCxnSpPr>
            <p:nvPr/>
          </p:nvCxnSpPr>
          <p:spPr>
            <a:xfrm>
              <a:off x="6184391" y="4235468"/>
              <a:ext cx="4333660" cy="14643"/>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3A18FE3-490B-07EE-FFB3-58293C1F81E5}"/>
                </a:ext>
              </a:extLst>
            </p:cNvPr>
            <p:cNvCxnSpPr>
              <a:cxnSpLocks/>
            </p:cNvCxnSpPr>
            <p:nvPr/>
          </p:nvCxnSpPr>
          <p:spPr>
            <a:xfrm>
              <a:off x="6184391" y="4267894"/>
              <a:ext cx="4350013" cy="363038"/>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A3EC9D26-06AE-AA92-75A3-BB7EE16A977A}"/>
              </a:ext>
            </a:extLst>
          </p:cNvPr>
          <p:cNvGrpSpPr/>
          <p:nvPr/>
        </p:nvGrpSpPr>
        <p:grpSpPr>
          <a:xfrm>
            <a:off x="8272508" y="2574160"/>
            <a:ext cx="3924977" cy="3991415"/>
            <a:chOff x="8272508" y="2574160"/>
            <a:chExt cx="3924977" cy="3991415"/>
          </a:xfrm>
        </p:grpSpPr>
        <p:cxnSp>
          <p:nvCxnSpPr>
            <p:cNvPr id="57" name="Straight Connector 56">
              <a:extLst>
                <a:ext uri="{FF2B5EF4-FFF2-40B4-BE49-F238E27FC236}">
                  <a16:creationId xmlns:a16="http://schemas.microsoft.com/office/drawing/2014/main" id="{9620CAF5-2721-0EAC-A746-98DF4FAF1BEA}"/>
                </a:ext>
              </a:extLst>
            </p:cNvPr>
            <p:cNvCxnSpPr>
              <a:cxnSpLocks/>
            </p:cNvCxnSpPr>
            <p:nvPr/>
          </p:nvCxnSpPr>
          <p:spPr>
            <a:xfrm>
              <a:off x="8324443" y="2810461"/>
              <a:ext cx="0" cy="32881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5B4E5F1-C539-F491-4FD6-C1577D4F5514}"/>
                </a:ext>
              </a:extLst>
            </p:cNvPr>
            <p:cNvCxnSpPr>
              <a:cxnSpLocks/>
            </p:cNvCxnSpPr>
            <p:nvPr/>
          </p:nvCxnSpPr>
          <p:spPr>
            <a:xfrm flipH="1">
              <a:off x="8324443" y="6098649"/>
              <a:ext cx="33119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60E1465-AF17-278A-3C8D-9A1336ABB12A}"/>
                </a:ext>
              </a:extLst>
            </p:cNvPr>
            <p:cNvSpPr txBox="1"/>
            <p:nvPr/>
          </p:nvSpPr>
          <p:spPr>
            <a:xfrm>
              <a:off x="8272508" y="6184850"/>
              <a:ext cx="1474051" cy="369332"/>
            </a:xfrm>
            <a:prstGeom prst="rect">
              <a:avLst/>
            </a:prstGeom>
            <a:noFill/>
          </p:spPr>
          <p:txBody>
            <a:bodyPr wrap="square" rtlCol="0">
              <a:spAutoFit/>
            </a:bodyPr>
            <a:lstStyle/>
            <a:p>
              <a:pPr algn="ctr"/>
              <a:r>
                <a:rPr lang="en-US" dirty="0"/>
                <a:t>1</a:t>
              </a:r>
            </a:p>
          </p:txBody>
        </p:sp>
        <p:sp>
          <p:nvSpPr>
            <p:cNvPr id="60" name="TextBox 59">
              <a:extLst>
                <a:ext uri="{FF2B5EF4-FFF2-40B4-BE49-F238E27FC236}">
                  <a16:creationId xmlns:a16="http://schemas.microsoft.com/office/drawing/2014/main" id="{D03C9A96-61B7-8585-E3FF-21EB45F03CD6}"/>
                </a:ext>
              </a:extLst>
            </p:cNvPr>
            <p:cNvSpPr txBox="1"/>
            <p:nvPr/>
          </p:nvSpPr>
          <p:spPr>
            <a:xfrm>
              <a:off x="9497971" y="6196243"/>
              <a:ext cx="1474051" cy="369332"/>
            </a:xfrm>
            <a:prstGeom prst="rect">
              <a:avLst/>
            </a:prstGeom>
            <a:noFill/>
          </p:spPr>
          <p:txBody>
            <a:bodyPr wrap="square" rtlCol="0">
              <a:spAutoFit/>
            </a:bodyPr>
            <a:lstStyle/>
            <a:p>
              <a:pPr algn="ctr"/>
              <a:r>
                <a:rPr lang="en-US" dirty="0"/>
                <a:t>2</a:t>
              </a:r>
            </a:p>
          </p:txBody>
        </p:sp>
        <p:sp>
          <p:nvSpPr>
            <p:cNvPr id="61" name="TextBox 60">
              <a:extLst>
                <a:ext uri="{FF2B5EF4-FFF2-40B4-BE49-F238E27FC236}">
                  <a16:creationId xmlns:a16="http://schemas.microsoft.com/office/drawing/2014/main" id="{170CA652-D161-B4E8-1C31-B982DD42B06F}"/>
                </a:ext>
              </a:extLst>
            </p:cNvPr>
            <p:cNvSpPr txBox="1"/>
            <p:nvPr/>
          </p:nvSpPr>
          <p:spPr>
            <a:xfrm>
              <a:off x="10723434" y="6184850"/>
              <a:ext cx="1474051" cy="369332"/>
            </a:xfrm>
            <a:prstGeom prst="rect">
              <a:avLst/>
            </a:prstGeom>
            <a:noFill/>
          </p:spPr>
          <p:txBody>
            <a:bodyPr wrap="square" rtlCol="0">
              <a:spAutoFit/>
            </a:bodyPr>
            <a:lstStyle/>
            <a:p>
              <a:pPr algn="ctr"/>
              <a:r>
                <a:rPr lang="en-US" dirty="0"/>
                <a:t>3</a:t>
              </a:r>
            </a:p>
          </p:txBody>
        </p:sp>
        <p:cxnSp>
          <p:nvCxnSpPr>
            <p:cNvPr id="62" name="Straight Connector 61">
              <a:extLst>
                <a:ext uri="{FF2B5EF4-FFF2-40B4-BE49-F238E27FC236}">
                  <a16:creationId xmlns:a16="http://schemas.microsoft.com/office/drawing/2014/main" id="{B2B630BF-8880-D2A3-0AC7-2C7BFAADF40A}"/>
                </a:ext>
              </a:extLst>
            </p:cNvPr>
            <p:cNvCxnSpPr>
              <a:cxnSpLocks/>
            </p:cNvCxnSpPr>
            <p:nvPr/>
          </p:nvCxnSpPr>
          <p:spPr>
            <a:xfrm flipV="1">
              <a:off x="8318547" y="3451668"/>
              <a:ext cx="3141913" cy="73863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B2498BD-8177-9614-E0C1-5B87BF913834}"/>
                </a:ext>
              </a:extLst>
            </p:cNvPr>
            <p:cNvCxnSpPr>
              <a:cxnSpLocks/>
            </p:cNvCxnSpPr>
            <p:nvPr/>
          </p:nvCxnSpPr>
          <p:spPr>
            <a:xfrm flipV="1">
              <a:off x="8330336" y="3894668"/>
              <a:ext cx="3141910" cy="561181"/>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7FD7406-C34E-6799-215A-EDD01232DA05}"/>
                </a:ext>
              </a:extLst>
            </p:cNvPr>
            <p:cNvCxnSpPr>
              <a:cxnSpLocks/>
            </p:cNvCxnSpPr>
            <p:nvPr/>
          </p:nvCxnSpPr>
          <p:spPr>
            <a:xfrm flipV="1">
              <a:off x="8342125" y="4708107"/>
              <a:ext cx="3130122" cy="28318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D00C496-66E2-6F59-D060-8286BA05C612}"/>
                </a:ext>
              </a:extLst>
            </p:cNvPr>
            <p:cNvCxnSpPr>
              <a:cxnSpLocks/>
            </p:cNvCxnSpPr>
            <p:nvPr/>
          </p:nvCxnSpPr>
          <p:spPr>
            <a:xfrm flipV="1">
              <a:off x="8324442" y="4248769"/>
              <a:ext cx="3136016" cy="105225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16255D0-F7AA-5121-0DE8-B573BBCB19F1}"/>
                </a:ext>
              </a:extLst>
            </p:cNvPr>
            <p:cNvCxnSpPr>
              <a:cxnSpLocks/>
            </p:cNvCxnSpPr>
            <p:nvPr/>
          </p:nvCxnSpPr>
          <p:spPr>
            <a:xfrm flipV="1">
              <a:off x="8306778" y="2574160"/>
              <a:ext cx="3124227" cy="14161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1DB06AB-33E8-951A-1B7A-DB901CBDD549}"/>
                </a:ext>
              </a:extLst>
            </p:cNvPr>
            <p:cNvCxnSpPr>
              <a:cxnSpLocks/>
            </p:cNvCxnSpPr>
            <p:nvPr/>
          </p:nvCxnSpPr>
          <p:spPr>
            <a:xfrm>
              <a:off x="8336231" y="4590470"/>
              <a:ext cx="3124227" cy="14643"/>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7986594-C5B4-705F-3B6F-31D959B0CD0C}"/>
                </a:ext>
              </a:extLst>
            </p:cNvPr>
            <p:cNvCxnSpPr>
              <a:cxnSpLocks/>
            </p:cNvCxnSpPr>
            <p:nvPr/>
          </p:nvCxnSpPr>
          <p:spPr>
            <a:xfrm>
              <a:off x="8279515" y="4827671"/>
              <a:ext cx="3136016" cy="363038"/>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5DB6F830-669A-B222-F610-6EDF2240602B}"/>
              </a:ext>
            </a:extLst>
          </p:cNvPr>
          <p:cNvSpPr txBox="1"/>
          <p:nvPr/>
        </p:nvSpPr>
        <p:spPr>
          <a:xfrm>
            <a:off x="598101" y="2139797"/>
            <a:ext cx="2700686" cy="369332"/>
          </a:xfrm>
          <a:prstGeom prst="rect">
            <a:avLst/>
          </a:prstGeom>
          <a:noFill/>
        </p:spPr>
        <p:txBody>
          <a:bodyPr wrap="square" rtlCol="0">
            <a:spAutoFit/>
          </a:bodyPr>
          <a:lstStyle/>
          <a:p>
            <a:r>
              <a:rPr lang="en-US" b="1" dirty="0"/>
              <a:t>Random Intercepts Model</a:t>
            </a:r>
          </a:p>
        </p:txBody>
      </p:sp>
      <p:sp>
        <p:nvSpPr>
          <p:cNvPr id="71" name="TextBox 70">
            <a:extLst>
              <a:ext uri="{FF2B5EF4-FFF2-40B4-BE49-F238E27FC236}">
                <a16:creationId xmlns:a16="http://schemas.microsoft.com/office/drawing/2014/main" id="{E503D70D-25DA-BCD3-D772-C613587F3A36}"/>
              </a:ext>
            </a:extLst>
          </p:cNvPr>
          <p:cNvSpPr txBox="1"/>
          <p:nvPr/>
        </p:nvSpPr>
        <p:spPr>
          <a:xfrm>
            <a:off x="4588778" y="2142790"/>
            <a:ext cx="2700686" cy="369332"/>
          </a:xfrm>
          <a:prstGeom prst="rect">
            <a:avLst/>
          </a:prstGeom>
          <a:noFill/>
        </p:spPr>
        <p:txBody>
          <a:bodyPr wrap="square" rtlCol="0">
            <a:spAutoFit/>
          </a:bodyPr>
          <a:lstStyle/>
          <a:p>
            <a:r>
              <a:rPr lang="en-US" b="1" dirty="0"/>
              <a:t>Random Slopes Model</a:t>
            </a:r>
          </a:p>
        </p:txBody>
      </p:sp>
      <p:sp>
        <p:nvSpPr>
          <p:cNvPr id="72" name="TextBox 71">
            <a:extLst>
              <a:ext uri="{FF2B5EF4-FFF2-40B4-BE49-F238E27FC236}">
                <a16:creationId xmlns:a16="http://schemas.microsoft.com/office/drawing/2014/main" id="{CBD814AB-B478-D50E-560A-EEE149E600C2}"/>
              </a:ext>
            </a:extLst>
          </p:cNvPr>
          <p:cNvSpPr txBox="1"/>
          <p:nvPr/>
        </p:nvSpPr>
        <p:spPr>
          <a:xfrm>
            <a:off x="8272508" y="2174396"/>
            <a:ext cx="3621123" cy="369332"/>
          </a:xfrm>
          <a:prstGeom prst="rect">
            <a:avLst/>
          </a:prstGeom>
          <a:noFill/>
        </p:spPr>
        <p:txBody>
          <a:bodyPr wrap="square" rtlCol="0">
            <a:spAutoFit/>
          </a:bodyPr>
          <a:lstStyle/>
          <a:p>
            <a:r>
              <a:rPr lang="en-US" b="1" dirty="0"/>
              <a:t>Random Intercepts &amp; Slopes Model</a:t>
            </a:r>
          </a:p>
        </p:txBody>
      </p:sp>
    </p:spTree>
    <p:extLst>
      <p:ext uri="{BB962C8B-B14F-4D97-AF65-F5344CB8AC3E}">
        <p14:creationId xmlns:p14="http://schemas.microsoft.com/office/powerpoint/2010/main" val="134206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fade">
                                      <p:cBhvr>
                                        <p:cTn id="10" dur="5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fade">
                                      <p:cBhvr>
                                        <p:cTn id="15" dur="500"/>
                                        <p:tgtEl>
                                          <p:spTgt spid="71"/>
                                        </p:tgtEl>
                                      </p:cBhvr>
                                    </p:animEffect>
                                  </p:childTnLst>
                                </p:cTn>
                              </p:par>
                              <p:par>
                                <p:cTn id="16" presetID="10" presetClass="entr" presetSubtype="0" fill="hold" nodeType="with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fade">
                                      <p:cBhvr>
                                        <p:cTn id="18" dur="500"/>
                                        <p:tgtEl>
                                          <p:spTgt spid="5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2"/>
                                        </p:tgtEl>
                                        <p:attrNameLst>
                                          <p:attrName>style.visibility</p:attrName>
                                        </p:attrNameLst>
                                      </p:cBhvr>
                                      <p:to>
                                        <p:strVal val="visible"/>
                                      </p:to>
                                    </p:set>
                                    <p:animEffect transition="in" filter="fade">
                                      <p:cBhvr>
                                        <p:cTn id="23" dur="500"/>
                                        <p:tgtEl>
                                          <p:spTgt spid="72"/>
                                        </p:tgtEl>
                                      </p:cBhvr>
                                    </p:animEffect>
                                  </p:childTnLst>
                                </p:cTn>
                              </p:par>
                              <p:par>
                                <p:cTn id="24" presetID="10" presetClass="entr" presetSubtype="0" fill="hold"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fade">
                                      <p:cBhvr>
                                        <p:cTn id="26"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0A19-32ED-F70E-8BC5-49C9761A5756}"/>
              </a:ext>
            </a:extLst>
          </p:cNvPr>
          <p:cNvSpPr>
            <a:spLocks noGrp="1"/>
          </p:cNvSpPr>
          <p:nvPr>
            <p:ph type="title"/>
          </p:nvPr>
        </p:nvSpPr>
        <p:spPr/>
        <p:txBody>
          <a:bodyPr/>
          <a:lstStyle/>
          <a:p>
            <a:r>
              <a:rPr lang="en-US" b="1" dirty="0">
                <a:latin typeface="+mn-lt"/>
              </a:rPr>
              <a:t>Mixed Linear Modeling:</a:t>
            </a:r>
            <a:br>
              <a:rPr lang="en-US" b="1" dirty="0">
                <a:latin typeface="+mn-lt"/>
              </a:rPr>
            </a:br>
            <a:r>
              <a:rPr lang="en-US" sz="2400" i="1" dirty="0">
                <a:latin typeface="+mn-lt"/>
              </a:rPr>
              <a:t>Is time a fixed or random effect?</a:t>
            </a:r>
          </a:p>
        </p:txBody>
      </p:sp>
      <p:sp>
        <p:nvSpPr>
          <p:cNvPr id="3" name="TextBox 2">
            <a:extLst>
              <a:ext uri="{FF2B5EF4-FFF2-40B4-BE49-F238E27FC236}">
                <a16:creationId xmlns:a16="http://schemas.microsoft.com/office/drawing/2014/main" id="{6FFDD6C2-C0BB-BD11-9C22-EA97B9198818}"/>
              </a:ext>
            </a:extLst>
          </p:cNvPr>
          <p:cNvSpPr txBox="1"/>
          <p:nvPr/>
        </p:nvSpPr>
        <p:spPr>
          <a:xfrm>
            <a:off x="838199" y="1690688"/>
            <a:ext cx="11089341" cy="2246769"/>
          </a:xfrm>
          <a:prstGeom prst="rect">
            <a:avLst/>
          </a:prstGeom>
          <a:noFill/>
        </p:spPr>
        <p:txBody>
          <a:bodyPr wrap="square" rtlCol="0">
            <a:spAutoFit/>
          </a:bodyPr>
          <a:lstStyle/>
          <a:p>
            <a:r>
              <a:rPr lang="en-US" sz="2400" dirty="0"/>
              <a:t>Time can be treated as a </a:t>
            </a:r>
            <a:r>
              <a:rPr lang="en-US" sz="2400" i="1" dirty="0"/>
              <a:t>fixed </a:t>
            </a:r>
            <a:r>
              <a:rPr lang="en-US" sz="2400" dirty="0"/>
              <a:t>or </a:t>
            </a:r>
            <a:r>
              <a:rPr lang="en-US" sz="2400" i="1" dirty="0"/>
              <a:t>random effect</a:t>
            </a:r>
            <a:r>
              <a:rPr lang="en-US" sz="2400" dirty="0"/>
              <a:t> depending on the situation. However, we typically treat time as a fixed and categorical variable in most RCT analyses.</a:t>
            </a:r>
          </a:p>
          <a:p>
            <a:endParaRPr lang="en-US" sz="2400" dirty="0"/>
          </a:p>
          <a:p>
            <a:endParaRPr lang="en-US" sz="2000" dirty="0"/>
          </a:p>
          <a:p>
            <a:pPr algn="ctr"/>
            <a:endParaRPr lang="en-US" sz="2400" b="1" dirty="0"/>
          </a:p>
          <a:p>
            <a:endParaRPr lang="en-US" sz="2400" b="1" dirty="0"/>
          </a:p>
        </p:txBody>
      </p:sp>
      <p:grpSp>
        <p:nvGrpSpPr>
          <p:cNvPr id="47" name="Group 46">
            <a:extLst>
              <a:ext uri="{FF2B5EF4-FFF2-40B4-BE49-F238E27FC236}">
                <a16:creationId xmlns:a16="http://schemas.microsoft.com/office/drawing/2014/main" id="{1271A98E-4373-03D5-24A0-69FF0034BE3D}"/>
              </a:ext>
            </a:extLst>
          </p:cNvPr>
          <p:cNvGrpSpPr/>
          <p:nvPr/>
        </p:nvGrpSpPr>
        <p:grpSpPr>
          <a:xfrm>
            <a:off x="582822" y="3049380"/>
            <a:ext cx="5388393" cy="3755114"/>
            <a:chOff x="582822" y="3049380"/>
            <a:chExt cx="5388393" cy="3755114"/>
          </a:xfrm>
        </p:grpSpPr>
        <p:cxnSp>
          <p:nvCxnSpPr>
            <p:cNvPr id="5" name="Straight Connector 4">
              <a:extLst>
                <a:ext uri="{FF2B5EF4-FFF2-40B4-BE49-F238E27FC236}">
                  <a16:creationId xmlns:a16="http://schemas.microsoft.com/office/drawing/2014/main" id="{3637057E-11C9-F3A8-4311-CB3C2E04FF78}"/>
                </a:ext>
              </a:extLst>
            </p:cNvPr>
            <p:cNvCxnSpPr>
              <a:cxnSpLocks/>
            </p:cNvCxnSpPr>
            <p:nvPr/>
          </p:nvCxnSpPr>
          <p:spPr>
            <a:xfrm>
              <a:off x="1023657" y="3049380"/>
              <a:ext cx="0" cy="32881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8B1020B-C8A1-0831-AA00-39E9C02FC47C}"/>
                </a:ext>
              </a:extLst>
            </p:cNvPr>
            <p:cNvCxnSpPr>
              <a:cxnSpLocks/>
            </p:cNvCxnSpPr>
            <p:nvPr/>
          </p:nvCxnSpPr>
          <p:spPr>
            <a:xfrm flipH="1">
              <a:off x="1023657" y="6337568"/>
              <a:ext cx="459405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BE031C0-6641-5A59-3DAA-DC1E04A6A54B}"/>
                </a:ext>
              </a:extLst>
            </p:cNvPr>
            <p:cNvSpPr/>
            <p:nvPr/>
          </p:nvSpPr>
          <p:spPr>
            <a:xfrm>
              <a:off x="2594236" y="4023658"/>
              <a:ext cx="568299" cy="231391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7EEEA1-F1CC-13DA-40D4-E6C57F406A37}"/>
                </a:ext>
              </a:extLst>
            </p:cNvPr>
            <p:cNvSpPr/>
            <p:nvPr/>
          </p:nvSpPr>
          <p:spPr>
            <a:xfrm>
              <a:off x="3162292" y="3470096"/>
              <a:ext cx="568299" cy="2867471"/>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965B7A1-8320-60E5-CEF3-31AC875C47B4}"/>
                </a:ext>
              </a:extLst>
            </p:cNvPr>
            <p:cNvSpPr/>
            <p:nvPr/>
          </p:nvSpPr>
          <p:spPr>
            <a:xfrm>
              <a:off x="1023657" y="4742842"/>
              <a:ext cx="568299" cy="15947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1823531-89E9-C460-5847-8CCC2FAFF198}"/>
                </a:ext>
              </a:extLst>
            </p:cNvPr>
            <p:cNvSpPr/>
            <p:nvPr/>
          </p:nvSpPr>
          <p:spPr>
            <a:xfrm>
              <a:off x="1605161" y="4361334"/>
              <a:ext cx="568299" cy="1976234"/>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672783C-BEBC-E66B-5999-15AD0AB70FB3}"/>
                </a:ext>
              </a:extLst>
            </p:cNvPr>
            <p:cNvSpPr txBox="1"/>
            <p:nvPr/>
          </p:nvSpPr>
          <p:spPr>
            <a:xfrm>
              <a:off x="582822" y="6423769"/>
              <a:ext cx="2044677" cy="369332"/>
            </a:xfrm>
            <a:prstGeom prst="rect">
              <a:avLst/>
            </a:prstGeom>
            <a:noFill/>
          </p:spPr>
          <p:txBody>
            <a:bodyPr wrap="square" rtlCol="0">
              <a:spAutoFit/>
            </a:bodyPr>
            <a:lstStyle/>
            <a:p>
              <a:pPr algn="ctr"/>
              <a:r>
                <a:rPr lang="en-US" dirty="0"/>
                <a:t>Timepoint 1</a:t>
              </a:r>
            </a:p>
          </p:txBody>
        </p:sp>
        <p:sp>
          <p:nvSpPr>
            <p:cNvPr id="12" name="TextBox 11">
              <a:extLst>
                <a:ext uri="{FF2B5EF4-FFF2-40B4-BE49-F238E27FC236}">
                  <a16:creationId xmlns:a16="http://schemas.microsoft.com/office/drawing/2014/main" id="{A67A90AE-4FE6-D5D6-B7F2-41A591CA1BBA}"/>
                </a:ext>
              </a:extLst>
            </p:cNvPr>
            <p:cNvSpPr txBox="1"/>
            <p:nvPr/>
          </p:nvSpPr>
          <p:spPr>
            <a:xfrm>
              <a:off x="2139953" y="6435162"/>
              <a:ext cx="2044677" cy="369332"/>
            </a:xfrm>
            <a:prstGeom prst="rect">
              <a:avLst/>
            </a:prstGeom>
            <a:noFill/>
          </p:spPr>
          <p:txBody>
            <a:bodyPr wrap="square" rtlCol="0">
              <a:spAutoFit/>
            </a:bodyPr>
            <a:lstStyle/>
            <a:p>
              <a:pPr algn="ctr"/>
              <a:r>
                <a:rPr lang="en-US" dirty="0"/>
                <a:t>Timepoint 2</a:t>
              </a:r>
            </a:p>
          </p:txBody>
        </p:sp>
        <p:sp>
          <p:nvSpPr>
            <p:cNvPr id="13" name="TextBox 12">
              <a:extLst>
                <a:ext uri="{FF2B5EF4-FFF2-40B4-BE49-F238E27FC236}">
                  <a16:creationId xmlns:a16="http://schemas.microsoft.com/office/drawing/2014/main" id="{74F9529B-E331-091B-4D1B-64982DF2BF7A}"/>
                </a:ext>
              </a:extLst>
            </p:cNvPr>
            <p:cNvSpPr txBox="1"/>
            <p:nvPr/>
          </p:nvSpPr>
          <p:spPr>
            <a:xfrm>
              <a:off x="1591956" y="5061788"/>
              <a:ext cx="581504" cy="369332"/>
            </a:xfrm>
            <a:prstGeom prst="rect">
              <a:avLst/>
            </a:prstGeom>
            <a:noFill/>
          </p:spPr>
          <p:txBody>
            <a:bodyPr wrap="square" rtlCol="0">
              <a:spAutoFit/>
            </a:bodyPr>
            <a:lstStyle/>
            <a:p>
              <a:pPr algn="ctr"/>
              <a:r>
                <a:rPr lang="en-US" dirty="0"/>
                <a:t>INT</a:t>
              </a:r>
            </a:p>
          </p:txBody>
        </p:sp>
        <p:sp>
          <p:nvSpPr>
            <p:cNvPr id="14" name="TextBox 13">
              <a:extLst>
                <a:ext uri="{FF2B5EF4-FFF2-40B4-BE49-F238E27FC236}">
                  <a16:creationId xmlns:a16="http://schemas.microsoft.com/office/drawing/2014/main" id="{71718126-4A45-7AB3-4064-FA0639776094}"/>
                </a:ext>
              </a:extLst>
            </p:cNvPr>
            <p:cNvSpPr txBox="1"/>
            <p:nvPr/>
          </p:nvSpPr>
          <p:spPr>
            <a:xfrm>
              <a:off x="983313" y="5061789"/>
              <a:ext cx="684117" cy="369332"/>
            </a:xfrm>
            <a:prstGeom prst="rect">
              <a:avLst/>
            </a:prstGeom>
            <a:noFill/>
          </p:spPr>
          <p:txBody>
            <a:bodyPr wrap="square" rtlCol="0">
              <a:spAutoFit/>
            </a:bodyPr>
            <a:lstStyle/>
            <a:p>
              <a:pPr algn="ctr"/>
              <a:r>
                <a:rPr lang="en-US" dirty="0"/>
                <a:t>CON</a:t>
              </a:r>
            </a:p>
          </p:txBody>
        </p:sp>
        <p:sp>
          <p:nvSpPr>
            <p:cNvPr id="17" name="TextBox 16">
              <a:extLst>
                <a:ext uri="{FF2B5EF4-FFF2-40B4-BE49-F238E27FC236}">
                  <a16:creationId xmlns:a16="http://schemas.microsoft.com/office/drawing/2014/main" id="{18D0E38F-7E48-994A-C221-48182B7633D9}"/>
                </a:ext>
              </a:extLst>
            </p:cNvPr>
            <p:cNvSpPr txBox="1"/>
            <p:nvPr/>
          </p:nvSpPr>
          <p:spPr>
            <a:xfrm>
              <a:off x="2540448" y="5061788"/>
              <a:ext cx="684117" cy="369332"/>
            </a:xfrm>
            <a:prstGeom prst="rect">
              <a:avLst/>
            </a:prstGeom>
            <a:noFill/>
          </p:spPr>
          <p:txBody>
            <a:bodyPr wrap="square" rtlCol="0">
              <a:spAutoFit/>
            </a:bodyPr>
            <a:lstStyle/>
            <a:p>
              <a:pPr algn="ctr"/>
              <a:r>
                <a:rPr lang="en-US" dirty="0"/>
                <a:t>CON</a:t>
              </a:r>
            </a:p>
          </p:txBody>
        </p:sp>
        <p:sp>
          <p:nvSpPr>
            <p:cNvPr id="18" name="TextBox 17">
              <a:extLst>
                <a:ext uri="{FF2B5EF4-FFF2-40B4-BE49-F238E27FC236}">
                  <a16:creationId xmlns:a16="http://schemas.microsoft.com/office/drawing/2014/main" id="{D743B2F7-138C-609F-66BE-CFABACEFF185}"/>
                </a:ext>
              </a:extLst>
            </p:cNvPr>
            <p:cNvSpPr txBox="1"/>
            <p:nvPr/>
          </p:nvSpPr>
          <p:spPr>
            <a:xfrm>
              <a:off x="3149087" y="5061788"/>
              <a:ext cx="581504" cy="369332"/>
            </a:xfrm>
            <a:prstGeom prst="rect">
              <a:avLst/>
            </a:prstGeom>
            <a:noFill/>
          </p:spPr>
          <p:txBody>
            <a:bodyPr wrap="square" rtlCol="0">
              <a:spAutoFit/>
            </a:bodyPr>
            <a:lstStyle/>
            <a:p>
              <a:pPr algn="ctr"/>
              <a:r>
                <a:rPr lang="en-US" dirty="0"/>
                <a:t>INT</a:t>
              </a:r>
            </a:p>
          </p:txBody>
        </p:sp>
        <p:sp>
          <p:nvSpPr>
            <p:cNvPr id="19" name="Rectangle 18">
              <a:extLst>
                <a:ext uri="{FF2B5EF4-FFF2-40B4-BE49-F238E27FC236}">
                  <a16:creationId xmlns:a16="http://schemas.microsoft.com/office/drawing/2014/main" id="{D9C5ADB7-01AD-AF57-4E7A-24B3B0593C31}"/>
                </a:ext>
              </a:extLst>
            </p:cNvPr>
            <p:cNvSpPr/>
            <p:nvPr/>
          </p:nvSpPr>
          <p:spPr>
            <a:xfrm>
              <a:off x="4380821" y="4361333"/>
              <a:ext cx="568299" cy="198310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576E726-8D20-927C-7FD7-BFD5B0A07DB8}"/>
                </a:ext>
              </a:extLst>
            </p:cNvPr>
            <p:cNvSpPr/>
            <p:nvPr/>
          </p:nvSpPr>
          <p:spPr>
            <a:xfrm>
              <a:off x="4948877" y="3267639"/>
              <a:ext cx="568299" cy="307680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1E8DB0D-0A29-0277-2B42-B51FEEEA7643}"/>
                </a:ext>
              </a:extLst>
            </p:cNvPr>
            <p:cNvSpPr txBox="1"/>
            <p:nvPr/>
          </p:nvSpPr>
          <p:spPr>
            <a:xfrm>
              <a:off x="3926538" y="6423769"/>
              <a:ext cx="2044677" cy="369332"/>
            </a:xfrm>
            <a:prstGeom prst="rect">
              <a:avLst/>
            </a:prstGeom>
            <a:noFill/>
          </p:spPr>
          <p:txBody>
            <a:bodyPr wrap="square" rtlCol="0">
              <a:spAutoFit/>
            </a:bodyPr>
            <a:lstStyle/>
            <a:p>
              <a:pPr algn="ctr"/>
              <a:r>
                <a:rPr lang="en-US" dirty="0"/>
                <a:t>Timepoint 3</a:t>
              </a:r>
            </a:p>
          </p:txBody>
        </p:sp>
        <p:sp>
          <p:nvSpPr>
            <p:cNvPr id="24" name="TextBox 23">
              <a:extLst>
                <a:ext uri="{FF2B5EF4-FFF2-40B4-BE49-F238E27FC236}">
                  <a16:creationId xmlns:a16="http://schemas.microsoft.com/office/drawing/2014/main" id="{2902C681-82C0-6718-9766-DCB607B834BC}"/>
                </a:ext>
              </a:extLst>
            </p:cNvPr>
            <p:cNvSpPr txBox="1"/>
            <p:nvPr/>
          </p:nvSpPr>
          <p:spPr>
            <a:xfrm>
              <a:off x="4288255" y="5061788"/>
              <a:ext cx="684117" cy="369332"/>
            </a:xfrm>
            <a:prstGeom prst="rect">
              <a:avLst/>
            </a:prstGeom>
            <a:noFill/>
          </p:spPr>
          <p:txBody>
            <a:bodyPr wrap="square" rtlCol="0">
              <a:spAutoFit/>
            </a:bodyPr>
            <a:lstStyle/>
            <a:p>
              <a:pPr algn="ctr"/>
              <a:r>
                <a:rPr lang="en-US" dirty="0"/>
                <a:t>CON</a:t>
              </a:r>
            </a:p>
          </p:txBody>
        </p:sp>
        <p:sp>
          <p:nvSpPr>
            <p:cNvPr id="25" name="TextBox 24">
              <a:extLst>
                <a:ext uri="{FF2B5EF4-FFF2-40B4-BE49-F238E27FC236}">
                  <a16:creationId xmlns:a16="http://schemas.microsoft.com/office/drawing/2014/main" id="{63E8978A-D328-B2AD-1BD1-C963DC872C2E}"/>
                </a:ext>
              </a:extLst>
            </p:cNvPr>
            <p:cNvSpPr txBox="1"/>
            <p:nvPr/>
          </p:nvSpPr>
          <p:spPr>
            <a:xfrm>
              <a:off x="4949996" y="5061788"/>
              <a:ext cx="581504" cy="369332"/>
            </a:xfrm>
            <a:prstGeom prst="rect">
              <a:avLst/>
            </a:prstGeom>
            <a:noFill/>
          </p:spPr>
          <p:txBody>
            <a:bodyPr wrap="square" rtlCol="0">
              <a:spAutoFit/>
            </a:bodyPr>
            <a:lstStyle/>
            <a:p>
              <a:pPr algn="ctr"/>
              <a:r>
                <a:rPr lang="en-US" dirty="0"/>
                <a:t>INT</a:t>
              </a:r>
            </a:p>
          </p:txBody>
        </p:sp>
      </p:grpSp>
      <p:grpSp>
        <p:nvGrpSpPr>
          <p:cNvPr id="46" name="Group 45">
            <a:extLst>
              <a:ext uri="{FF2B5EF4-FFF2-40B4-BE49-F238E27FC236}">
                <a16:creationId xmlns:a16="http://schemas.microsoft.com/office/drawing/2014/main" id="{F34376A7-FD91-37ED-8D08-401F91DE105D}"/>
              </a:ext>
            </a:extLst>
          </p:cNvPr>
          <p:cNvGrpSpPr/>
          <p:nvPr/>
        </p:nvGrpSpPr>
        <p:grpSpPr>
          <a:xfrm>
            <a:off x="6643367" y="3049380"/>
            <a:ext cx="5444392" cy="3755114"/>
            <a:chOff x="6643367" y="3049380"/>
            <a:chExt cx="5444392" cy="3755114"/>
          </a:xfrm>
        </p:grpSpPr>
        <p:cxnSp>
          <p:nvCxnSpPr>
            <p:cNvPr id="26" name="Straight Connector 25">
              <a:extLst>
                <a:ext uri="{FF2B5EF4-FFF2-40B4-BE49-F238E27FC236}">
                  <a16:creationId xmlns:a16="http://schemas.microsoft.com/office/drawing/2014/main" id="{C4DA88EE-915B-2E60-83FC-04CA2C31C178}"/>
                </a:ext>
              </a:extLst>
            </p:cNvPr>
            <p:cNvCxnSpPr>
              <a:cxnSpLocks/>
            </p:cNvCxnSpPr>
            <p:nvPr/>
          </p:nvCxnSpPr>
          <p:spPr>
            <a:xfrm>
              <a:off x="6715407" y="3049380"/>
              <a:ext cx="0" cy="32881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421155F-0AFA-A0C2-2037-1E8FD9BABA81}"/>
                </a:ext>
              </a:extLst>
            </p:cNvPr>
            <p:cNvCxnSpPr>
              <a:cxnSpLocks/>
            </p:cNvCxnSpPr>
            <p:nvPr/>
          </p:nvCxnSpPr>
          <p:spPr>
            <a:xfrm flipH="1">
              <a:off x="6715407" y="6337568"/>
              <a:ext cx="459405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64F040B-0623-EB22-D77C-3E1CE4931A07}"/>
                </a:ext>
              </a:extLst>
            </p:cNvPr>
            <p:cNvSpPr txBox="1"/>
            <p:nvPr/>
          </p:nvSpPr>
          <p:spPr>
            <a:xfrm>
              <a:off x="6643367" y="6423769"/>
              <a:ext cx="2044677" cy="369332"/>
            </a:xfrm>
            <a:prstGeom prst="rect">
              <a:avLst/>
            </a:prstGeom>
            <a:noFill/>
          </p:spPr>
          <p:txBody>
            <a:bodyPr wrap="square" rtlCol="0">
              <a:spAutoFit/>
            </a:bodyPr>
            <a:lstStyle/>
            <a:p>
              <a:pPr algn="ctr"/>
              <a:r>
                <a:rPr lang="en-US" dirty="0"/>
                <a:t>1</a:t>
              </a:r>
            </a:p>
          </p:txBody>
        </p:sp>
        <p:sp>
          <p:nvSpPr>
            <p:cNvPr id="29" name="TextBox 28">
              <a:extLst>
                <a:ext uri="{FF2B5EF4-FFF2-40B4-BE49-F238E27FC236}">
                  <a16:creationId xmlns:a16="http://schemas.microsoft.com/office/drawing/2014/main" id="{A0A6F69E-3F8D-C2E9-E57F-1386C16B6B3C}"/>
                </a:ext>
              </a:extLst>
            </p:cNvPr>
            <p:cNvSpPr txBox="1"/>
            <p:nvPr/>
          </p:nvSpPr>
          <p:spPr>
            <a:xfrm>
              <a:off x="8343225" y="6435162"/>
              <a:ext cx="2044677" cy="369332"/>
            </a:xfrm>
            <a:prstGeom prst="rect">
              <a:avLst/>
            </a:prstGeom>
            <a:noFill/>
          </p:spPr>
          <p:txBody>
            <a:bodyPr wrap="square" rtlCol="0">
              <a:spAutoFit/>
            </a:bodyPr>
            <a:lstStyle/>
            <a:p>
              <a:pPr algn="ctr"/>
              <a:r>
                <a:rPr lang="en-US" dirty="0"/>
                <a:t>2</a:t>
              </a:r>
            </a:p>
          </p:txBody>
        </p:sp>
        <p:sp>
          <p:nvSpPr>
            <p:cNvPr id="30" name="TextBox 29">
              <a:extLst>
                <a:ext uri="{FF2B5EF4-FFF2-40B4-BE49-F238E27FC236}">
                  <a16:creationId xmlns:a16="http://schemas.microsoft.com/office/drawing/2014/main" id="{2E142876-C379-79B3-4FC7-EC0F0CD831D6}"/>
                </a:ext>
              </a:extLst>
            </p:cNvPr>
            <p:cNvSpPr txBox="1"/>
            <p:nvPr/>
          </p:nvSpPr>
          <p:spPr>
            <a:xfrm>
              <a:off x="10043082" y="6423769"/>
              <a:ext cx="2044677" cy="369332"/>
            </a:xfrm>
            <a:prstGeom prst="rect">
              <a:avLst/>
            </a:prstGeom>
            <a:noFill/>
          </p:spPr>
          <p:txBody>
            <a:bodyPr wrap="square" rtlCol="0">
              <a:spAutoFit/>
            </a:bodyPr>
            <a:lstStyle/>
            <a:p>
              <a:pPr algn="ctr"/>
              <a:r>
                <a:rPr lang="en-US" dirty="0"/>
                <a:t>3</a:t>
              </a:r>
            </a:p>
          </p:txBody>
        </p:sp>
        <p:grpSp>
          <p:nvGrpSpPr>
            <p:cNvPr id="45" name="Group 44">
              <a:extLst>
                <a:ext uri="{FF2B5EF4-FFF2-40B4-BE49-F238E27FC236}">
                  <a16:creationId xmlns:a16="http://schemas.microsoft.com/office/drawing/2014/main" id="{943E8332-13D6-9DF9-8A44-F4621B297070}"/>
                </a:ext>
              </a:extLst>
            </p:cNvPr>
            <p:cNvGrpSpPr/>
            <p:nvPr/>
          </p:nvGrpSpPr>
          <p:grpSpPr>
            <a:xfrm>
              <a:off x="6715407" y="3697941"/>
              <a:ext cx="4190087" cy="1044901"/>
              <a:chOff x="6715407" y="3697941"/>
              <a:chExt cx="4190087" cy="1044901"/>
            </a:xfrm>
          </p:grpSpPr>
          <p:cxnSp>
            <p:nvCxnSpPr>
              <p:cNvPr id="32" name="Straight Connector 31">
                <a:extLst>
                  <a:ext uri="{FF2B5EF4-FFF2-40B4-BE49-F238E27FC236}">
                    <a16:creationId xmlns:a16="http://schemas.microsoft.com/office/drawing/2014/main" id="{2FACA2FD-F1C0-2BAC-5F20-7D31A44E8C9C}"/>
                  </a:ext>
                </a:extLst>
              </p:cNvPr>
              <p:cNvCxnSpPr/>
              <p:nvPr/>
            </p:nvCxnSpPr>
            <p:spPr>
              <a:xfrm flipV="1">
                <a:off x="6715407" y="3697941"/>
                <a:ext cx="2297026" cy="10449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87411EB-B4FE-647C-0CAE-D63E4956FA42}"/>
                  </a:ext>
                </a:extLst>
              </p:cNvPr>
              <p:cNvCxnSpPr>
                <a:cxnSpLocks/>
              </p:cNvCxnSpPr>
              <p:nvPr/>
            </p:nvCxnSpPr>
            <p:spPr>
              <a:xfrm flipH="1" flipV="1">
                <a:off x="9012433" y="3697941"/>
                <a:ext cx="1893061" cy="797821"/>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38D25B47-E90F-E7CD-A376-05ACED917A6D}"/>
                </a:ext>
              </a:extLst>
            </p:cNvPr>
            <p:cNvGrpSpPr/>
            <p:nvPr/>
          </p:nvGrpSpPr>
          <p:grpSpPr>
            <a:xfrm>
              <a:off x="6735462" y="3285414"/>
              <a:ext cx="4170032" cy="978078"/>
              <a:chOff x="6735462" y="3285414"/>
              <a:chExt cx="4170032" cy="978078"/>
            </a:xfrm>
          </p:grpSpPr>
          <p:cxnSp>
            <p:nvCxnSpPr>
              <p:cNvPr id="36" name="Straight Connector 35">
                <a:extLst>
                  <a:ext uri="{FF2B5EF4-FFF2-40B4-BE49-F238E27FC236}">
                    <a16:creationId xmlns:a16="http://schemas.microsoft.com/office/drawing/2014/main" id="{D915591C-506C-4891-27FD-BC964B60F669}"/>
                  </a:ext>
                </a:extLst>
              </p:cNvPr>
              <p:cNvCxnSpPr>
                <a:cxnSpLocks/>
              </p:cNvCxnSpPr>
              <p:nvPr/>
            </p:nvCxnSpPr>
            <p:spPr>
              <a:xfrm flipV="1">
                <a:off x="6735462" y="3485669"/>
                <a:ext cx="2276970" cy="777823"/>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43BC966-E1E2-F131-AF1F-A3C4BB5E6D82}"/>
                  </a:ext>
                </a:extLst>
              </p:cNvPr>
              <p:cNvCxnSpPr>
                <a:cxnSpLocks/>
              </p:cNvCxnSpPr>
              <p:nvPr/>
            </p:nvCxnSpPr>
            <p:spPr>
              <a:xfrm flipV="1">
                <a:off x="9012432" y="3285414"/>
                <a:ext cx="1893062" cy="199366"/>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6958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0A19-32ED-F70E-8BC5-49C9761A5756}"/>
              </a:ext>
            </a:extLst>
          </p:cNvPr>
          <p:cNvSpPr>
            <a:spLocks noGrp="1"/>
          </p:cNvSpPr>
          <p:nvPr>
            <p:ph type="title"/>
          </p:nvPr>
        </p:nvSpPr>
        <p:spPr/>
        <p:txBody>
          <a:bodyPr/>
          <a:lstStyle/>
          <a:p>
            <a:r>
              <a:rPr lang="en-US" b="1" dirty="0">
                <a:latin typeface="+mn-lt"/>
              </a:rPr>
              <a:t>Mixed Linear Modeling:</a:t>
            </a:r>
            <a:br>
              <a:rPr lang="en-US" b="1" dirty="0">
                <a:latin typeface="+mn-lt"/>
              </a:rPr>
            </a:br>
            <a:r>
              <a:rPr lang="en-US" sz="2400" i="1" dirty="0">
                <a:latin typeface="+mn-lt"/>
              </a:rPr>
              <a:t>Putting it all together</a:t>
            </a:r>
          </a:p>
        </p:txBody>
      </p:sp>
      <p:sp>
        <p:nvSpPr>
          <p:cNvPr id="3" name="TextBox 2">
            <a:extLst>
              <a:ext uri="{FF2B5EF4-FFF2-40B4-BE49-F238E27FC236}">
                <a16:creationId xmlns:a16="http://schemas.microsoft.com/office/drawing/2014/main" id="{6FFDD6C2-C0BB-BD11-9C22-EA97B9198818}"/>
              </a:ext>
            </a:extLst>
          </p:cNvPr>
          <p:cNvSpPr txBox="1"/>
          <p:nvPr/>
        </p:nvSpPr>
        <p:spPr>
          <a:xfrm>
            <a:off x="838199" y="1690688"/>
            <a:ext cx="11089341" cy="4216539"/>
          </a:xfrm>
          <a:prstGeom prst="rect">
            <a:avLst/>
          </a:prstGeom>
          <a:noFill/>
        </p:spPr>
        <p:txBody>
          <a:bodyPr wrap="square" rtlCol="0">
            <a:spAutoFit/>
          </a:bodyPr>
          <a:lstStyle/>
          <a:p>
            <a:r>
              <a:rPr lang="en-US" sz="2000" dirty="0"/>
              <a:t>There are three effects which are typically of interest in the mixed linear model:</a:t>
            </a:r>
          </a:p>
          <a:p>
            <a:endParaRPr lang="en-US" sz="2000" dirty="0"/>
          </a:p>
          <a:p>
            <a:r>
              <a:rPr lang="en-US" sz="2000" dirty="0"/>
              <a:t>1. </a:t>
            </a:r>
            <a:r>
              <a:rPr lang="en-US" sz="2000" b="1" dirty="0"/>
              <a:t>The Group Effect: </a:t>
            </a:r>
            <a:r>
              <a:rPr lang="en-US" sz="2000" dirty="0"/>
              <a:t>This effect indicates the mean outcome score for each group independent of time</a:t>
            </a:r>
            <a:endParaRPr lang="en-US" sz="2000" b="1" dirty="0"/>
          </a:p>
          <a:p>
            <a:endParaRPr lang="en-US" sz="2000" dirty="0"/>
          </a:p>
          <a:p>
            <a:pPr algn="ctr"/>
            <a:r>
              <a:rPr lang="en-US" sz="1600" dirty="0" err="1"/>
              <a:t>Outcome</a:t>
            </a:r>
            <a:r>
              <a:rPr lang="en-US" sz="1600" baseline="-25000" dirty="0" err="1"/>
              <a:t>t</a:t>
            </a:r>
            <a:r>
              <a:rPr lang="en-US" sz="1600" dirty="0"/>
              <a:t> = </a:t>
            </a:r>
            <a:r>
              <a:rPr lang="en-US" sz="1600" dirty="0">
                <a:highlight>
                  <a:srgbClr val="00FF00"/>
                </a:highlight>
              </a:rPr>
              <a:t>Group</a:t>
            </a:r>
            <a:r>
              <a:rPr lang="en-US" sz="1600" dirty="0"/>
              <a:t> * </a:t>
            </a:r>
            <a:r>
              <a:rPr lang="en-US" sz="1600" dirty="0" err="1"/>
              <a:t>Time</a:t>
            </a:r>
            <a:r>
              <a:rPr lang="en-US" sz="1600" baseline="-25000" dirty="0" err="1"/>
              <a:t>t</a:t>
            </a:r>
            <a:r>
              <a:rPr lang="en-US" sz="1600" dirty="0"/>
              <a:t> + Baseline Outcome + Baseline Covariates + Random Effects</a:t>
            </a:r>
          </a:p>
          <a:p>
            <a:endParaRPr lang="en-US" sz="2000" dirty="0"/>
          </a:p>
          <a:p>
            <a:r>
              <a:rPr lang="en-US" sz="2000" dirty="0"/>
              <a:t>2. </a:t>
            </a:r>
            <a:r>
              <a:rPr lang="en-US" sz="2000" b="1" dirty="0"/>
              <a:t>The Time Effect:</a:t>
            </a:r>
            <a:r>
              <a:rPr lang="en-US" sz="2000" dirty="0"/>
              <a:t> This effect indicates the mean outcome score at each timepoint independent of group</a:t>
            </a:r>
          </a:p>
          <a:p>
            <a:pPr algn="ctr"/>
            <a:endParaRPr lang="en-US" sz="2000" b="1" dirty="0"/>
          </a:p>
          <a:p>
            <a:pPr algn="ctr"/>
            <a:r>
              <a:rPr lang="en-US" sz="1600" dirty="0" err="1"/>
              <a:t>Outcome</a:t>
            </a:r>
            <a:r>
              <a:rPr lang="en-US" sz="1600" baseline="-25000" dirty="0" err="1"/>
              <a:t>t</a:t>
            </a:r>
            <a:r>
              <a:rPr lang="en-US" sz="1600" dirty="0"/>
              <a:t> = Group * </a:t>
            </a:r>
            <a:r>
              <a:rPr lang="en-US" sz="1600" dirty="0" err="1">
                <a:highlight>
                  <a:srgbClr val="FFFF00"/>
                </a:highlight>
              </a:rPr>
              <a:t>Time</a:t>
            </a:r>
            <a:r>
              <a:rPr lang="en-US" sz="1600" baseline="-25000" dirty="0" err="1">
                <a:highlight>
                  <a:srgbClr val="FFFF00"/>
                </a:highlight>
              </a:rPr>
              <a:t>t</a:t>
            </a:r>
            <a:r>
              <a:rPr lang="en-US" sz="1600" dirty="0"/>
              <a:t> + Baseline Outcome + Baseline Covariates + Random Effects</a:t>
            </a:r>
          </a:p>
          <a:p>
            <a:endParaRPr lang="en-US" sz="2000" b="1" dirty="0"/>
          </a:p>
          <a:p>
            <a:r>
              <a:rPr lang="en-US" sz="2000" dirty="0"/>
              <a:t>3. </a:t>
            </a:r>
            <a:r>
              <a:rPr lang="en-US" sz="2000" b="1" dirty="0"/>
              <a:t>The Group x Time Effect:</a:t>
            </a:r>
            <a:r>
              <a:rPr lang="en-US" sz="2000" dirty="0"/>
              <a:t> This effect indicates the mean outcome score for each group at each time point</a:t>
            </a:r>
          </a:p>
          <a:p>
            <a:endParaRPr lang="en-US" sz="2000" dirty="0"/>
          </a:p>
          <a:p>
            <a:pPr algn="ctr"/>
            <a:r>
              <a:rPr lang="en-US" sz="1600" dirty="0" err="1"/>
              <a:t>Outcome</a:t>
            </a:r>
            <a:r>
              <a:rPr lang="en-US" sz="1600" baseline="-25000" dirty="0" err="1"/>
              <a:t>t</a:t>
            </a:r>
            <a:r>
              <a:rPr lang="en-US" sz="1600" dirty="0"/>
              <a:t> = </a:t>
            </a:r>
            <a:r>
              <a:rPr lang="en-US" sz="1600" dirty="0">
                <a:highlight>
                  <a:srgbClr val="00FFFF"/>
                </a:highlight>
              </a:rPr>
              <a:t>Group * </a:t>
            </a:r>
            <a:r>
              <a:rPr lang="en-US" sz="1600" dirty="0" err="1">
                <a:highlight>
                  <a:srgbClr val="00FFFF"/>
                </a:highlight>
              </a:rPr>
              <a:t>Time</a:t>
            </a:r>
            <a:r>
              <a:rPr lang="en-US" sz="1600" baseline="-25000" dirty="0" err="1">
                <a:highlight>
                  <a:srgbClr val="00FFFF"/>
                </a:highlight>
              </a:rPr>
              <a:t>t</a:t>
            </a:r>
            <a:r>
              <a:rPr lang="en-US" sz="1600" dirty="0">
                <a:highlight>
                  <a:srgbClr val="00FFFF"/>
                </a:highlight>
              </a:rPr>
              <a:t> </a:t>
            </a:r>
            <a:r>
              <a:rPr lang="en-US" sz="1600" dirty="0"/>
              <a:t>+ Baseline Outcome + Baseline Covariates + Random Effects</a:t>
            </a:r>
          </a:p>
        </p:txBody>
      </p:sp>
      <p:sp>
        <p:nvSpPr>
          <p:cNvPr id="4" name="Oval 3">
            <a:extLst>
              <a:ext uri="{FF2B5EF4-FFF2-40B4-BE49-F238E27FC236}">
                <a16:creationId xmlns:a16="http://schemas.microsoft.com/office/drawing/2014/main" id="{EA659BEF-97ED-AB5F-90AA-92BD916B194B}"/>
              </a:ext>
            </a:extLst>
          </p:cNvPr>
          <p:cNvSpPr/>
          <p:nvPr/>
        </p:nvSpPr>
        <p:spPr>
          <a:xfrm>
            <a:off x="13446" y="4320147"/>
            <a:ext cx="12178553" cy="169433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9579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500"/>
                                        <p:tgtEl>
                                          <p:spTgt spid="3">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12" end="12"/>
                                            </p:txEl>
                                          </p:spTgt>
                                        </p:tgtEl>
                                        <p:attrNameLst>
                                          <p:attrName>style.visibility</p:attrName>
                                        </p:attrNameLst>
                                      </p:cBhvr>
                                      <p:to>
                                        <p:strVal val="visible"/>
                                      </p:to>
                                    </p:set>
                                    <p:animEffect transition="in" filter="fade">
                                      <p:cBhvr>
                                        <p:cTn id="26" dur="500"/>
                                        <p:tgtEl>
                                          <p:spTgt spid="3">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0A19-32ED-F70E-8BC5-49C9761A5756}"/>
              </a:ext>
            </a:extLst>
          </p:cNvPr>
          <p:cNvSpPr>
            <a:spLocks noGrp="1"/>
          </p:cNvSpPr>
          <p:nvPr>
            <p:ph type="title"/>
          </p:nvPr>
        </p:nvSpPr>
        <p:spPr/>
        <p:txBody>
          <a:bodyPr/>
          <a:lstStyle/>
          <a:p>
            <a:r>
              <a:rPr lang="en-US" b="1" dirty="0">
                <a:latin typeface="+mn-lt"/>
              </a:rPr>
              <a:t>Mixed Linear Modeling:</a:t>
            </a:r>
            <a:br>
              <a:rPr lang="en-US" b="1" dirty="0">
                <a:latin typeface="+mn-lt"/>
              </a:rPr>
            </a:br>
            <a:r>
              <a:rPr lang="en-US" sz="2400" i="1" dirty="0">
                <a:latin typeface="+mn-lt"/>
              </a:rPr>
              <a:t>Putting it all together</a:t>
            </a:r>
          </a:p>
        </p:txBody>
      </p:sp>
      <p:sp>
        <p:nvSpPr>
          <p:cNvPr id="3" name="TextBox 2">
            <a:extLst>
              <a:ext uri="{FF2B5EF4-FFF2-40B4-BE49-F238E27FC236}">
                <a16:creationId xmlns:a16="http://schemas.microsoft.com/office/drawing/2014/main" id="{6FFDD6C2-C0BB-BD11-9C22-EA97B9198818}"/>
              </a:ext>
            </a:extLst>
          </p:cNvPr>
          <p:cNvSpPr txBox="1"/>
          <p:nvPr/>
        </p:nvSpPr>
        <p:spPr>
          <a:xfrm>
            <a:off x="838200" y="1690688"/>
            <a:ext cx="10954872" cy="1200329"/>
          </a:xfrm>
          <a:prstGeom prst="rect">
            <a:avLst/>
          </a:prstGeom>
          <a:noFill/>
        </p:spPr>
        <p:txBody>
          <a:bodyPr wrap="square" rtlCol="0">
            <a:spAutoFit/>
          </a:bodyPr>
          <a:lstStyle/>
          <a:p>
            <a:r>
              <a:rPr lang="en-US" sz="2400" dirty="0"/>
              <a:t>Once we have estimated the Group x Time effects, we can then estimate between-group differences at each timepoint (i.e., did the INT have better performance at each follow-up timepoint than the CON?).</a:t>
            </a:r>
          </a:p>
        </p:txBody>
      </p:sp>
      <p:cxnSp>
        <p:nvCxnSpPr>
          <p:cNvPr id="5" name="Straight Connector 4">
            <a:extLst>
              <a:ext uri="{FF2B5EF4-FFF2-40B4-BE49-F238E27FC236}">
                <a16:creationId xmlns:a16="http://schemas.microsoft.com/office/drawing/2014/main" id="{F5184637-2D04-EE29-5BE2-49376C10EC98}"/>
              </a:ext>
            </a:extLst>
          </p:cNvPr>
          <p:cNvCxnSpPr>
            <a:cxnSpLocks/>
          </p:cNvCxnSpPr>
          <p:nvPr/>
        </p:nvCxnSpPr>
        <p:spPr>
          <a:xfrm>
            <a:off x="1023657" y="3049380"/>
            <a:ext cx="0" cy="32881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2C9BC39-7BA6-AD42-4681-08ED10E1A1F3}"/>
              </a:ext>
            </a:extLst>
          </p:cNvPr>
          <p:cNvCxnSpPr>
            <a:cxnSpLocks/>
          </p:cNvCxnSpPr>
          <p:nvPr/>
        </p:nvCxnSpPr>
        <p:spPr>
          <a:xfrm flipH="1">
            <a:off x="1023657" y="6337568"/>
            <a:ext cx="459405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B8C3EBD-D28D-6E18-A549-75A02CE4256E}"/>
              </a:ext>
            </a:extLst>
          </p:cNvPr>
          <p:cNvSpPr/>
          <p:nvPr/>
        </p:nvSpPr>
        <p:spPr>
          <a:xfrm>
            <a:off x="2594236" y="4023658"/>
            <a:ext cx="568299" cy="231391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DB3BECC-EC32-48EA-2692-8AE9C64A6419}"/>
              </a:ext>
            </a:extLst>
          </p:cNvPr>
          <p:cNvSpPr/>
          <p:nvPr/>
        </p:nvSpPr>
        <p:spPr>
          <a:xfrm>
            <a:off x="3162292" y="3470096"/>
            <a:ext cx="568299" cy="2867471"/>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32BE715-F967-06A8-17C8-83CD6DF617F3}"/>
              </a:ext>
            </a:extLst>
          </p:cNvPr>
          <p:cNvSpPr/>
          <p:nvPr/>
        </p:nvSpPr>
        <p:spPr>
          <a:xfrm>
            <a:off x="1023657" y="4742842"/>
            <a:ext cx="568299" cy="15947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A806356-E65B-8016-ADB1-634EC041F684}"/>
              </a:ext>
            </a:extLst>
          </p:cNvPr>
          <p:cNvSpPr/>
          <p:nvPr/>
        </p:nvSpPr>
        <p:spPr>
          <a:xfrm>
            <a:off x="1605161" y="4361334"/>
            <a:ext cx="568299" cy="1976234"/>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53B402E-8531-7CE0-3046-1B2A237FFA95}"/>
              </a:ext>
            </a:extLst>
          </p:cNvPr>
          <p:cNvSpPr txBox="1"/>
          <p:nvPr/>
        </p:nvSpPr>
        <p:spPr>
          <a:xfrm>
            <a:off x="582822" y="6423769"/>
            <a:ext cx="2044677" cy="369332"/>
          </a:xfrm>
          <a:prstGeom prst="rect">
            <a:avLst/>
          </a:prstGeom>
          <a:noFill/>
        </p:spPr>
        <p:txBody>
          <a:bodyPr wrap="square" rtlCol="0">
            <a:spAutoFit/>
          </a:bodyPr>
          <a:lstStyle/>
          <a:p>
            <a:pPr algn="ctr"/>
            <a:r>
              <a:rPr lang="en-US" dirty="0"/>
              <a:t>Follow-up 1</a:t>
            </a:r>
          </a:p>
        </p:txBody>
      </p:sp>
      <p:sp>
        <p:nvSpPr>
          <p:cNvPr id="12" name="TextBox 11">
            <a:extLst>
              <a:ext uri="{FF2B5EF4-FFF2-40B4-BE49-F238E27FC236}">
                <a16:creationId xmlns:a16="http://schemas.microsoft.com/office/drawing/2014/main" id="{19FA5105-AAA2-0F62-1AB5-D5C9A1DF6DA6}"/>
              </a:ext>
            </a:extLst>
          </p:cNvPr>
          <p:cNvSpPr txBox="1"/>
          <p:nvPr/>
        </p:nvSpPr>
        <p:spPr>
          <a:xfrm>
            <a:off x="2139953" y="6435162"/>
            <a:ext cx="2044677" cy="369332"/>
          </a:xfrm>
          <a:prstGeom prst="rect">
            <a:avLst/>
          </a:prstGeom>
          <a:noFill/>
        </p:spPr>
        <p:txBody>
          <a:bodyPr wrap="square" rtlCol="0">
            <a:spAutoFit/>
          </a:bodyPr>
          <a:lstStyle/>
          <a:p>
            <a:pPr algn="ctr"/>
            <a:r>
              <a:rPr lang="en-US" dirty="0"/>
              <a:t>Follow-up 2</a:t>
            </a:r>
          </a:p>
        </p:txBody>
      </p:sp>
      <p:sp>
        <p:nvSpPr>
          <p:cNvPr id="13" name="TextBox 12">
            <a:extLst>
              <a:ext uri="{FF2B5EF4-FFF2-40B4-BE49-F238E27FC236}">
                <a16:creationId xmlns:a16="http://schemas.microsoft.com/office/drawing/2014/main" id="{25975C0F-D83E-9066-1A78-092241009B64}"/>
              </a:ext>
            </a:extLst>
          </p:cNvPr>
          <p:cNvSpPr txBox="1"/>
          <p:nvPr/>
        </p:nvSpPr>
        <p:spPr>
          <a:xfrm>
            <a:off x="1591956" y="5061788"/>
            <a:ext cx="581504" cy="369332"/>
          </a:xfrm>
          <a:prstGeom prst="rect">
            <a:avLst/>
          </a:prstGeom>
          <a:noFill/>
        </p:spPr>
        <p:txBody>
          <a:bodyPr wrap="square" rtlCol="0">
            <a:spAutoFit/>
          </a:bodyPr>
          <a:lstStyle/>
          <a:p>
            <a:pPr algn="ctr"/>
            <a:r>
              <a:rPr lang="en-US" dirty="0"/>
              <a:t>INT</a:t>
            </a:r>
          </a:p>
        </p:txBody>
      </p:sp>
      <p:sp>
        <p:nvSpPr>
          <p:cNvPr id="14" name="TextBox 13">
            <a:extLst>
              <a:ext uri="{FF2B5EF4-FFF2-40B4-BE49-F238E27FC236}">
                <a16:creationId xmlns:a16="http://schemas.microsoft.com/office/drawing/2014/main" id="{029CCF66-0D0C-5AE5-DFC2-84F10ABCF5AD}"/>
              </a:ext>
            </a:extLst>
          </p:cNvPr>
          <p:cNvSpPr txBox="1"/>
          <p:nvPr/>
        </p:nvSpPr>
        <p:spPr>
          <a:xfrm>
            <a:off x="983313" y="5061789"/>
            <a:ext cx="684117" cy="369332"/>
          </a:xfrm>
          <a:prstGeom prst="rect">
            <a:avLst/>
          </a:prstGeom>
          <a:noFill/>
        </p:spPr>
        <p:txBody>
          <a:bodyPr wrap="square" rtlCol="0">
            <a:spAutoFit/>
          </a:bodyPr>
          <a:lstStyle/>
          <a:p>
            <a:pPr algn="ctr"/>
            <a:r>
              <a:rPr lang="en-US" dirty="0"/>
              <a:t>CON</a:t>
            </a:r>
          </a:p>
        </p:txBody>
      </p:sp>
      <p:sp>
        <p:nvSpPr>
          <p:cNvPr id="15" name="TextBox 14">
            <a:extLst>
              <a:ext uri="{FF2B5EF4-FFF2-40B4-BE49-F238E27FC236}">
                <a16:creationId xmlns:a16="http://schemas.microsoft.com/office/drawing/2014/main" id="{DCEF0640-7FEB-71D5-18DD-237BD9D6F610}"/>
              </a:ext>
            </a:extLst>
          </p:cNvPr>
          <p:cNvSpPr txBox="1"/>
          <p:nvPr/>
        </p:nvSpPr>
        <p:spPr>
          <a:xfrm>
            <a:off x="2540448" y="5061788"/>
            <a:ext cx="684117" cy="369332"/>
          </a:xfrm>
          <a:prstGeom prst="rect">
            <a:avLst/>
          </a:prstGeom>
          <a:noFill/>
        </p:spPr>
        <p:txBody>
          <a:bodyPr wrap="square" rtlCol="0">
            <a:spAutoFit/>
          </a:bodyPr>
          <a:lstStyle/>
          <a:p>
            <a:pPr algn="ctr"/>
            <a:r>
              <a:rPr lang="en-US" dirty="0"/>
              <a:t>CON</a:t>
            </a:r>
          </a:p>
        </p:txBody>
      </p:sp>
      <p:sp>
        <p:nvSpPr>
          <p:cNvPr id="16" name="TextBox 15">
            <a:extLst>
              <a:ext uri="{FF2B5EF4-FFF2-40B4-BE49-F238E27FC236}">
                <a16:creationId xmlns:a16="http://schemas.microsoft.com/office/drawing/2014/main" id="{05F57666-E8B6-A53A-4C84-A670CA4D5479}"/>
              </a:ext>
            </a:extLst>
          </p:cNvPr>
          <p:cNvSpPr txBox="1"/>
          <p:nvPr/>
        </p:nvSpPr>
        <p:spPr>
          <a:xfrm>
            <a:off x="3149087" y="5061788"/>
            <a:ext cx="581504" cy="369332"/>
          </a:xfrm>
          <a:prstGeom prst="rect">
            <a:avLst/>
          </a:prstGeom>
          <a:noFill/>
        </p:spPr>
        <p:txBody>
          <a:bodyPr wrap="square" rtlCol="0">
            <a:spAutoFit/>
          </a:bodyPr>
          <a:lstStyle/>
          <a:p>
            <a:pPr algn="ctr"/>
            <a:r>
              <a:rPr lang="en-US" dirty="0"/>
              <a:t>INT</a:t>
            </a:r>
          </a:p>
        </p:txBody>
      </p:sp>
      <p:sp>
        <p:nvSpPr>
          <p:cNvPr id="17" name="Rectangle 16">
            <a:extLst>
              <a:ext uri="{FF2B5EF4-FFF2-40B4-BE49-F238E27FC236}">
                <a16:creationId xmlns:a16="http://schemas.microsoft.com/office/drawing/2014/main" id="{65B8B9BE-E24E-FA51-3CD4-7DDFD7EE9E1F}"/>
              </a:ext>
            </a:extLst>
          </p:cNvPr>
          <p:cNvSpPr/>
          <p:nvPr/>
        </p:nvSpPr>
        <p:spPr>
          <a:xfrm>
            <a:off x="4380821" y="4361333"/>
            <a:ext cx="568299" cy="198310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F703A78-7E02-FD37-EDCF-BA98C2E124EF}"/>
              </a:ext>
            </a:extLst>
          </p:cNvPr>
          <p:cNvSpPr/>
          <p:nvPr/>
        </p:nvSpPr>
        <p:spPr>
          <a:xfrm>
            <a:off x="4948877" y="3267639"/>
            <a:ext cx="568299" cy="307680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20690BD-2334-5FC1-7CB2-B61E0598F1A5}"/>
              </a:ext>
            </a:extLst>
          </p:cNvPr>
          <p:cNvSpPr txBox="1"/>
          <p:nvPr/>
        </p:nvSpPr>
        <p:spPr>
          <a:xfrm>
            <a:off x="3926538" y="6423769"/>
            <a:ext cx="2044677" cy="369332"/>
          </a:xfrm>
          <a:prstGeom prst="rect">
            <a:avLst/>
          </a:prstGeom>
          <a:noFill/>
        </p:spPr>
        <p:txBody>
          <a:bodyPr wrap="square" rtlCol="0">
            <a:spAutoFit/>
          </a:bodyPr>
          <a:lstStyle/>
          <a:p>
            <a:pPr algn="ctr"/>
            <a:r>
              <a:rPr lang="en-US" dirty="0"/>
              <a:t>Follow-up 3</a:t>
            </a:r>
          </a:p>
        </p:txBody>
      </p:sp>
      <p:sp>
        <p:nvSpPr>
          <p:cNvPr id="20" name="TextBox 19">
            <a:extLst>
              <a:ext uri="{FF2B5EF4-FFF2-40B4-BE49-F238E27FC236}">
                <a16:creationId xmlns:a16="http://schemas.microsoft.com/office/drawing/2014/main" id="{D9C7B6D4-4F4F-21AD-4AC3-659998EA52F9}"/>
              </a:ext>
            </a:extLst>
          </p:cNvPr>
          <p:cNvSpPr txBox="1"/>
          <p:nvPr/>
        </p:nvSpPr>
        <p:spPr>
          <a:xfrm>
            <a:off x="4288255" y="5061788"/>
            <a:ext cx="684117" cy="369332"/>
          </a:xfrm>
          <a:prstGeom prst="rect">
            <a:avLst/>
          </a:prstGeom>
          <a:noFill/>
        </p:spPr>
        <p:txBody>
          <a:bodyPr wrap="square" rtlCol="0">
            <a:spAutoFit/>
          </a:bodyPr>
          <a:lstStyle/>
          <a:p>
            <a:pPr algn="ctr"/>
            <a:r>
              <a:rPr lang="en-US" dirty="0"/>
              <a:t>CON</a:t>
            </a:r>
          </a:p>
        </p:txBody>
      </p:sp>
      <p:sp>
        <p:nvSpPr>
          <p:cNvPr id="21" name="TextBox 20">
            <a:extLst>
              <a:ext uri="{FF2B5EF4-FFF2-40B4-BE49-F238E27FC236}">
                <a16:creationId xmlns:a16="http://schemas.microsoft.com/office/drawing/2014/main" id="{3F80563E-3D5B-C05E-AC50-FEFA483B77FA}"/>
              </a:ext>
            </a:extLst>
          </p:cNvPr>
          <p:cNvSpPr txBox="1"/>
          <p:nvPr/>
        </p:nvSpPr>
        <p:spPr>
          <a:xfrm>
            <a:off x="4949996" y="5061788"/>
            <a:ext cx="581504" cy="369332"/>
          </a:xfrm>
          <a:prstGeom prst="rect">
            <a:avLst/>
          </a:prstGeom>
          <a:noFill/>
        </p:spPr>
        <p:txBody>
          <a:bodyPr wrap="square" rtlCol="0">
            <a:spAutoFit/>
          </a:bodyPr>
          <a:lstStyle/>
          <a:p>
            <a:pPr algn="ctr"/>
            <a:r>
              <a:rPr lang="en-US" dirty="0"/>
              <a:t>INT</a:t>
            </a:r>
          </a:p>
        </p:txBody>
      </p:sp>
      <p:sp>
        <p:nvSpPr>
          <p:cNvPr id="22" name="TextBox 21">
            <a:extLst>
              <a:ext uri="{FF2B5EF4-FFF2-40B4-BE49-F238E27FC236}">
                <a16:creationId xmlns:a16="http://schemas.microsoft.com/office/drawing/2014/main" id="{878B7359-CB06-828D-0115-0EEA91EA7E37}"/>
              </a:ext>
            </a:extLst>
          </p:cNvPr>
          <p:cNvSpPr txBox="1"/>
          <p:nvPr/>
        </p:nvSpPr>
        <p:spPr>
          <a:xfrm>
            <a:off x="6696635" y="3049380"/>
            <a:ext cx="4948518" cy="4021614"/>
          </a:xfrm>
          <a:prstGeom prst="rect">
            <a:avLst/>
          </a:prstGeom>
          <a:noFill/>
        </p:spPr>
        <p:txBody>
          <a:bodyPr wrap="square" rtlCol="0">
            <a:spAutoFit/>
          </a:bodyPr>
          <a:lstStyle/>
          <a:p>
            <a:r>
              <a:rPr lang="en-US" sz="1400" b="1" dirty="0"/>
              <a:t>Model</a:t>
            </a:r>
            <a:endParaRPr lang="en-US" sz="1400" dirty="0"/>
          </a:p>
          <a:p>
            <a:r>
              <a:rPr lang="en-US" sz="1400" dirty="0" err="1"/>
              <a:t>Outcome</a:t>
            </a:r>
            <a:r>
              <a:rPr lang="en-US" sz="1400" baseline="-25000" dirty="0" err="1"/>
              <a:t>t</a:t>
            </a:r>
            <a:r>
              <a:rPr lang="en-US" sz="1400" dirty="0"/>
              <a:t> = Group * </a:t>
            </a:r>
            <a:r>
              <a:rPr lang="en-US" sz="1400" dirty="0" err="1"/>
              <a:t>Time</a:t>
            </a:r>
            <a:r>
              <a:rPr lang="en-US" sz="1400" baseline="-25000" dirty="0" err="1"/>
              <a:t>t</a:t>
            </a:r>
            <a:r>
              <a:rPr lang="en-US" sz="1400" dirty="0"/>
              <a:t> + Baseline </a:t>
            </a:r>
            <a:r>
              <a:rPr lang="en-US" sz="1400" dirty="0" err="1"/>
              <a:t>Outcome</a:t>
            </a:r>
            <a:r>
              <a:rPr lang="en-US" sz="1400" baseline="-25000" dirty="0" err="1"/>
              <a:t>t</a:t>
            </a:r>
            <a:endParaRPr lang="en-US" sz="1400" baseline="-25000" dirty="0"/>
          </a:p>
          <a:p>
            <a:endParaRPr lang="en-US" sz="1400" baseline="-25000" dirty="0"/>
          </a:p>
          <a:p>
            <a:r>
              <a:rPr lang="en-US" sz="1400" b="1" dirty="0"/>
              <a:t>Hypothesis Test #1</a:t>
            </a:r>
          </a:p>
          <a:p>
            <a:endParaRPr lang="en-US" sz="1400" dirty="0"/>
          </a:p>
          <a:p>
            <a:r>
              <a:rPr lang="en-US" sz="1400" i="1" dirty="0"/>
              <a:t>H</a:t>
            </a:r>
            <a:r>
              <a:rPr lang="en-US" sz="1400" i="1" baseline="-25000" dirty="0"/>
              <a:t>0</a:t>
            </a:r>
            <a:r>
              <a:rPr lang="en-US" sz="1400" dirty="0"/>
              <a:t>: </a:t>
            </a:r>
            <a:r>
              <a:rPr lang="en-US" sz="1400" dirty="0" err="1"/>
              <a:t>INT</a:t>
            </a:r>
            <a:r>
              <a:rPr lang="en-US" sz="1400" baseline="-25000" dirty="0" err="1"/>
              <a:t>t</a:t>
            </a:r>
            <a:r>
              <a:rPr lang="en-US" sz="1400" baseline="-25000" dirty="0"/>
              <a:t>=1</a:t>
            </a:r>
            <a:r>
              <a:rPr lang="en-US" sz="1400" dirty="0"/>
              <a:t> – </a:t>
            </a:r>
            <a:r>
              <a:rPr lang="en-US" sz="1400" dirty="0" err="1"/>
              <a:t>CON</a:t>
            </a:r>
            <a:r>
              <a:rPr lang="en-US" sz="1400" baseline="-25000" dirty="0" err="1"/>
              <a:t>t</a:t>
            </a:r>
            <a:r>
              <a:rPr lang="en-US" sz="1400" baseline="-25000" dirty="0"/>
              <a:t>=1</a:t>
            </a:r>
            <a:r>
              <a:rPr lang="en-US" sz="1400" dirty="0"/>
              <a:t> = 0 </a:t>
            </a:r>
          </a:p>
          <a:p>
            <a:r>
              <a:rPr lang="en-US" sz="1400" i="1" dirty="0"/>
              <a:t>H</a:t>
            </a:r>
            <a:r>
              <a:rPr lang="en-US" sz="1400" i="1" baseline="-25000" dirty="0"/>
              <a:t>A</a:t>
            </a:r>
            <a:r>
              <a:rPr lang="en-US" sz="1400" dirty="0"/>
              <a:t>: </a:t>
            </a:r>
            <a:r>
              <a:rPr lang="en-US" sz="1400" dirty="0" err="1"/>
              <a:t>INT</a:t>
            </a:r>
            <a:r>
              <a:rPr lang="en-US" sz="1400" baseline="-25000" dirty="0" err="1"/>
              <a:t>t</a:t>
            </a:r>
            <a:r>
              <a:rPr lang="en-US" sz="1400" baseline="-25000" dirty="0"/>
              <a:t>=1</a:t>
            </a:r>
            <a:r>
              <a:rPr lang="en-US" sz="1400" dirty="0"/>
              <a:t> – </a:t>
            </a:r>
            <a:r>
              <a:rPr lang="en-US" sz="1400" dirty="0" err="1"/>
              <a:t>CON</a:t>
            </a:r>
            <a:r>
              <a:rPr lang="en-US" sz="1400" baseline="-25000" dirty="0" err="1"/>
              <a:t>t</a:t>
            </a:r>
            <a:r>
              <a:rPr lang="en-US" sz="1400" baseline="-25000" dirty="0"/>
              <a:t>=1</a:t>
            </a:r>
            <a:r>
              <a:rPr lang="en-US" sz="1400" dirty="0"/>
              <a:t> ≠ 0 </a:t>
            </a:r>
          </a:p>
          <a:p>
            <a:endParaRPr lang="en-US" sz="1400" dirty="0"/>
          </a:p>
          <a:p>
            <a:r>
              <a:rPr lang="en-US" sz="1400" b="1" dirty="0"/>
              <a:t>Hypothesis Test #2</a:t>
            </a:r>
          </a:p>
          <a:p>
            <a:endParaRPr lang="en-US" sz="1400" dirty="0"/>
          </a:p>
          <a:p>
            <a:r>
              <a:rPr lang="en-US" sz="1400" i="1" dirty="0"/>
              <a:t>H</a:t>
            </a:r>
            <a:r>
              <a:rPr lang="en-US" sz="1400" i="1" baseline="-25000" dirty="0"/>
              <a:t>0</a:t>
            </a:r>
            <a:r>
              <a:rPr lang="en-US" sz="1400" dirty="0"/>
              <a:t>: </a:t>
            </a:r>
            <a:r>
              <a:rPr lang="en-US" sz="1400" dirty="0" err="1"/>
              <a:t>INT</a:t>
            </a:r>
            <a:r>
              <a:rPr lang="en-US" sz="1400" baseline="-25000" dirty="0" err="1"/>
              <a:t>t</a:t>
            </a:r>
            <a:r>
              <a:rPr lang="en-US" sz="1400" baseline="-25000" dirty="0"/>
              <a:t>=2</a:t>
            </a:r>
            <a:r>
              <a:rPr lang="en-US" sz="1400" dirty="0"/>
              <a:t> – </a:t>
            </a:r>
            <a:r>
              <a:rPr lang="en-US" sz="1400" dirty="0" err="1"/>
              <a:t>CON</a:t>
            </a:r>
            <a:r>
              <a:rPr lang="en-US" sz="1400" baseline="-25000" dirty="0" err="1"/>
              <a:t>t</a:t>
            </a:r>
            <a:r>
              <a:rPr lang="en-US" sz="1400" baseline="-25000" dirty="0"/>
              <a:t>=2</a:t>
            </a:r>
            <a:r>
              <a:rPr lang="en-US" sz="1400" dirty="0"/>
              <a:t> = 0 </a:t>
            </a:r>
          </a:p>
          <a:p>
            <a:r>
              <a:rPr lang="en-US" sz="1400" i="1" dirty="0"/>
              <a:t>H</a:t>
            </a:r>
            <a:r>
              <a:rPr lang="en-US" sz="1400" i="1" baseline="-25000" dirty="0"/>
              <a:t>A</a:t>
            </a:r>
            <a:r>
              <a:rPr lang="en-US" sz="1400" dirty="0"/>
              <a:t>: </a:t>
            </a:r>
            <a:r>
              <a:rPr lang="en-US" sz="1400" dirty="0" err="1"/>
              <a:t>INT</a:t>
            </a:r>
            <a:r>
              <a:rPr lang="en-US" sz="1400" baseline="-25000" dirty="0" err="1"/>
              <a:t>t</a:t>
            </a:r>
            <a:r>
              <a:rPr lang="en-US" sz="1400" baseline="-25000" dirty="0"/>
              <a:t>=2</a:t>
            </a:r>
            <a:r>
              <a:rPr lang="en-US" sz="1400" dirty="0"/>
              <a:t> – </a:t>
            </a:r>
            <a:r>
              <a:rPr lang="en-US" sz="1400" dirty="0" err="1"/>
              <a:t>CON</a:t>
            </a:r>
            <a:r>
              <a:rPr lang="en-US" sz="1400" baseline="-25000" dirty="0" err="1"/>
              <a:t>t</a:t>
            </a:r>
            <a:r>
              <a:rPr lang="en-US" sz="1400" baseline="-25000" dirty="0"/>
              <a:t>=2</a:t>
            </a:r>
            <a:r>
              <a:rPr lang="en-US" sz="1400" dirty="0"/>
              <a:t> ≠ 0 </a:t>
            </a:r>
          </a:p>
          <a:p>
            <a:endParaRPr lang="en-US" dirty="0"/>
          </a:p>
          <a:p>
            <a:r>
              <a:rPr lang="en-US" sz="1400" b="1" dirty="0"/>
              <a:t>Hypothesis Test #3</a:t>
            </a:r>
          </a:p>
          <a:p>
            <a:endParaRPr lang="en-US" sz="1400" dirty="0"/>
          </a:p>
          <a:p>
            <a:r>
              <a:rPr lang="en-US" sz="1400" i="1" dirty="0"/>
              <a:t>H</a:t>
            </a:r>
            <a:r>
              <a:rPr lang="en-US" sz="1400" i="1" baseline="-25000" dirty="0"/>
              <a:t>0</a:t>
            </a:r>
            <a:r>
              <a:rPr lang="en-US" sz="1400" dirty="0"/>
              <a:t>: </a:t>
            </a:r>
            <a:r>
              <a:rPr lang="en-US" sz="1400" dirty="0" err="1"/>
              <a:t>INT</a:t>
            </a:r>
            <a:r>
              <a:rPr lang="en-US" sz="1400" baseline="-25000" dirty="0" err="1"/>
              <a:t>t</a:t>
            </a:r>
            <a:r>
              <a:rPr lang="en-US" sz="1400" baseline="-25000" dirty="0"/>
              <a:t>=3</a:t>
            </a:r>
            <a:r>
              <a:rPr lang="en-US" sz="1400" dirty="0"/>
              <a:t> – </a:t>
            </a:r>
            <a:r>
              <a:rPr lang="en-US" sz="1400" dirty="0" err="1"/>
              <a:t>CON</a:t>
            </a:r>
            <a:r>
              <a:rPr lang="en-US" sz="1400" baseline="-25000" dirty="0" err="1"/>
              <a:t>t</a:t>
            </a:r>
            <a:r>
              <a:rPr lang="en-US" sz="1400" baseline="-25000" dirty="0"/>
              <a:t>=3</a:t>
            </a:r>
            <a:r>
              <a:rPr lang="en-US" sz="1400" dirty="0"/>
              <a:t> = 0 </a:t>
            </a:r>
          </a:p>
          <a:p>
            <a:r>
              <a:rPr lang="en-US" sz="1400" i="1" dirty="0"/>
              <a:t>H</a:t>
            </a:r>
            <a:r>
              <a:rPr lang="en-US" sz="1400" i="1" baseline="-25000" dirty="0"/>
              <a:t>A</a:t>
            </a:r>
            <a:r>
              <a:rPr lang="en-US" sz="1400" dirty="0"/>
              <a:t>: </a:t>
            </a:r>
            <a:r>
              <a:rPr lang="en-US" sz="1400" dirty="0" err="1"/>
              <a:t>INT</a:t>
            </a:r>
            <a:r>
              <a:rPr lang="en-US" sz="1400" baseline="-25000" dirty="0" err="1"/>
              <a:t>t</a:t>
            </a:r>
            <a:r>
              <a:rPr lang="en-US" sz="1400" baseline="-25000" dirty="0"/>
              <a:t>=3</a:t>
            </a:r>
            <a:r>
              <a:rPr lang="en-US" sz="1400" dirty="0"/>
              <a:t> – </a:t>
            </a:r>
            <a:r>
              <a:rPr lang="en-US" sz="1400" dirty="0" err="1"/>
              <a:t>CON</a:t>
            </a:r>
            <a:r>
              <a:rPr lang="en-US" sz="1400" baseline="-25000" dirty="0" err="1"/>
              <a:t>t</a:t>
            </a:r>
            <a:r>
              <a:rPr lang="en-US" sz="1400" baseline="-25000" dirty="0"/>
              <a:t>=3</a:t>
            </a:r>
            <a:r>
              <a:rPr lang="en-US" sz="1400" dirty="0"/>
              <a:t> ≠ 0 </a:t>
            </a:r>
          </a:p>
          <a:p>
            <a:endParaRPr lang="en-US" dirty="0"/>
          </a:p>
        </p:txBody>
      </p:sp>
    </p:spTree>
    <p:extLst>
      <p:ext uri="{BB962C8B-B14F-4D97-AF65-F5344CB8AC3E}">
        <p14:creationId xmlns:p14="http://schemas.microsoft.com/office/powerpoint/2010/main" val="3131389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xEl>
                                              <p:pRg st="3" end="3"/>
                                            </p:txEl>
                                          </p:spTgt>
                                        </p:tgtEl>
                                        <p:attrNameLst>
                                          <p:attrName>style.visibility</p:attrName>
                                        </p:attrNameLst>
                                      </p:cBhvr>
                                      <p:to>
                                        <p:strVal val="visible"/>
                                      </p:to>
                                    </p:set>
                                    <p:animEffect transition="in" filter="fade">
                                      <p:cBhvr>
                                        <p:cTn id="15" dur="500"/>
                                        <p:tgtEl>
                                          <p:spTgt spid="2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xEl>
                                              <p:pRg st="5" end="5"/>
                                            </p:txEl>
                                          </p:spTgt>
                                        </p:tgtEl>
                                        <p:attrNameLst>
                                          <p:attrName>style.visibility</p:attrName>
                                        </p:attrNameLst>
                                      </p:cBhvr>
                                      <p:to>
                                        <p:strVal val="visible"/>
                                      </p:to>
                                    </p:set>
                                    <p:animEffect transition="in" filter="fade">
                                      <p:cBhvr>
                                        <p:cTn id="18" dur="500"/>
                                        <p:tgtEl>
                                          <p:spTgt spid="22">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xEl>
                                              <p:pRg st="6" end="6"/>
                                            </p:txEl>
                                          </p:spTgt>
                                        </p:tgtEl>
                                        <p:attrNameLst>
                                          <p:attrName>style.visibility</p:attrName>
                                        </p:attrNameLst>
                                      </p:cBhvr>
                                      <p:to>
                                        <p:strVal val="visible"/>
                                      </p:to>
                                    </p:set>
                                    <p:animEffect transition="in" filter="fade">
                                      <p:cBhvr>
                                        <p:cTn id="21" dur="500"/>
                                        <p:tgtEl>
                                          <p:spTgt spid="22">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2">
                                            <p:txEl>
                                              <p:pRg st="8" end="8"/>
                                            </p:txEl>
                                          </p:spTgt>
                                        </p:tgtEl>
                                        <p:attrNameLst>
                                          <p:attrName>style.visibility</p:attrName>
                                        </p:attrNameLst>
                                      </p:cBhvr>
                                      <p:to>
                                        <p:strVal val="visible"/>
                                      </p:to>
                                    </p:set>
                                    <p:animEffect transition="in" filter="fade">
                                      <p:cBhvr>
                                        <p:cTn id="41" dur="500"/>
                                        <p:tgtEl>
                                          <p:spTgt spid="22">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2">
                                            <p:txEl>
                                              <p:pRg st="10" end="10"/>
                                            </p:txEl>
                                          </p:spTgt>
                                        </p:tgtEl>
                                        <p:attrNameLst>
                                          <p:attrName>style.visibility</p:attrName>
                                        </p:attrNameLst>
                                      </p:cBhvr>
                                      <p:to>
                                        <p:strVal val="visible"/>
                                      </p:to>
                                    </p:set>
                                    <p:animEffect transition="in" filter="fade">
                                      <p:cBhvr>
                                        <p:cTn id="44" dur="500"/>
                                        <p:tgtEl>
                                          <p:spTgt spid="22">
                                            <p:txEl>
                                              <p:pRg st="10" end="1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2">
                                            <p:txEl>
                                              <p:pRg st="11" end="11"/>
                                            </p:txEl>
                                          </p:spTgt>
                                        </p:tgtEl>
                                        <p:attrNameLst>
                                          <p:attrName>style.visibility</p:attrName>
                                        </p:attrNameLst>
                                      </p:cBhvr>
                                      <p:to>
                                        <p:strVal val="visible"/>
                                      </p:to>
                                    </p:set>
                                    <p:animEffect transition="in" filter="fade">
                                      <p:cBhvr>
                                        <p:cTn id="47" dur="500"/>
                                        <p:tgtEl>
                                          <p:spTgt spid="22">
                                            <p:txEl>
                                              <p:pRg st="11" end="11"/>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500"/>
                                        <p:tgtEl>
                                          <p:spTgt spid="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2">
                                            <p:txEl>
                                              <p:pRg st="13" end="13"/>
                                            </p:txEl>
                                          </p:spTgt>
                                        </p:tgtEl>
                                        <p:attrNameLst>
                                          <p:attrName>style.visibility</p:attrName>
                                        </p:attrNameLst>
                                      </p:cBhvr>
                                      <p:to>
                                        <p:strVal val="visible"/>
                                      </p:to>
                                    </p:set>
                                    <p:animEffect transition="in" filter="fade">
                                      <p:cBhvr>
                                        <p:cTn id="67" dur="500"/>
                                        <p:tgtEl>
                                          <p:spTgt spid="22">
                                            <p:txEl>
                                              <p:pRg st="13" end="1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22">
                                            <p:txEl>
                                              <p:pRg st="15" end="15"/>
                                            </p:txEl>
                                          </p:spTgt>
                                        </p:tgtEl>
                                        <p:attrNameLst>
                                          <p:attrName>style.visibility</p:attrName>
                                        </p:attrNameLst>
                                      </p:cBhvr>
                                      <p:to>
                                        <p:strVal val="visible"/>
                                      </p:to>
                                    </p:set>
                                    <p:animEffect transition="in" filter="fade">
                                      <p:cBhvr>
                                        <p:cTn id="70" dur="500"/>
                                        <p:tgtEl>
                                          <p:spTgt spid="22">
                                            <p:txEl>
                                              <p:pRg st="15" end="15"/>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22">
                                            <p:txEl>
                                              <p:pRg st="16" end="16"/>
                                            </p:txEl>
                                          </p:spTgt>
                                        </p:tgtEl>
                                        <p:attrNameLst>
                                          <p:attrName>style.visibility</p:attrName>
                                        </p:attrNameLst>
                                      </p:cBhvr>
                                      <p:to>
                                        <p:strVal val="visible"/>
                                      </p:to>
                                    </p:set>
                                    <p:animEffect transition="in" filter="fade">
                                      <p:cBhvr>
                                        <p:cTn id="73" dur="500"/>
                                        <p:tgtEl>
                                          <p:spTgt spid="22">
                                            <p:txEl>
                                              <p:pRg st="16" end="16"/>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500"/>
                                        <p:tgtEl>
                                          <p:spTgt spid="1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500"/>
                                        <p:tgtEl>
                                          <p:spTgt spid="2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500"/>
                                        <p:tgtEl>
                                          <p:spTgt spid="2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fade">
                                      <p:cBhvr>
                                        <p:cTn id="85" dur="500"/>
                                        <p:tgtEl>
                                          <p:spTgt spid="1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fade">
                                      <p:cBhvr>
                                        <p:cTn id="8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P spid="12" grpId="0"/>
      <p:bldP spid="13" grpId="0"/>
      <p:bldP spid="14" grpId="0"/>
      <p:bldP spid="15" grpId="0"/>
      <p:bldP spid="16" grpId="0"/>
      <p:bldP spid="17" grpId="0" animBg="1"/>
      <p:bldP spid="18" grpId="0" animBg="1"/>
      <p:bldP spid="19" grpId="0"/>
      <p:bldP spid="20" grpId="0"/>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latin typeface="+mn-lt"/>
              </a:rPr>
              <a:t>Summary</a:t>
            </a:r>
          </a:p>
        </p:txBody>
      </p:sp>
      <p:sp>
        <p:nvSpPr>
          <p:cNvPr id="3" name="Content Placeholder 2"/>
          <p:cNvSpPr>
            <a:spLocks noGrp="1"/>
          </p:cNvSpPr>
          <p:nvPr>
            <p:ph idx="1"/>
          </p:nvPr>
        </p:nvSpPr>
        <p:spPr>
          <a:xfrm>
            <a:off x="838199" y="1825624"/>
            <a:ext cx="6288742" cy="4924799"/>
          </a:xfrm>
        </p:spPr>
        <p:txBody>
          <a:bodyPr>
            <a:normAutofit fontScale="92500" lnSpcReduction="20000"/>
          </a:bodyPr>
          <a:lstStyle/>
          <a:p>
            <a:r>
              <a:rPr lang="en-CA" dirty="0"/>
              <a:t>DO NOT TEST FOR BASELINE DIFFERENCES IN A RCT!!!</a:t>
            </a:r>
          </a:p>
          <a:p>
            <a:endParaRPr lang="en-CA" i="1" dirty="0"/>
          </a:p>
          <a:p>
            <a:r>
              <a:rPr lang="en-CA" dirty="0"/>
              <a:t>The most common analyses types for an RCT are ANCOVA and Mixed Linear Modeling</a:t>
            </a:r>
          </a:p>
          <a:p>
            <a:endParaRPr lang="en-CA" dirty="0"/>
          </a:p>
          <a:p>
            <a:r>
              <a:rPr lang="en-CA" dirty="0"/>
              <a:t>ANCOVA is easier to analyze, but harder to adhere to intention-to-treat principle</a:t>
            </a:r>
          </a:p>
          <a:p>
            <a:endParaRPr lang="en-CA" dirty="0"/>
          </a:p>
          <a:p>
            <a:r>
              <a:rPr lang="en-CA" dirty="0"/>
              <a:t>Mixed Linear Modeling is harder to analyze, but makes it easier to adhere to intention to treat and also provides greater statistical power (i.e., repeated measures)</a:t>
            </a:r>
          </a:p>
        </p:txBody>
      </p:sp>
      <p:pic>
        <p:nvPicPr>
          <p:cNvPr id="17412" name="Picture 4" descr="Statistics Making simple things overcomplicated - Rainbow Spongbob | Make a  Meme">
            <a:extLst>
              <a:ext uri="{FF2B5EF4-FFF2-40B4-BE49-F238E27FC236}">
                <a16:creationId xmlns:a16="http://schemas.microsoft.com/office/drawing/2014/main" id="{C310D1E4-9441-6510-457C-87B785D8C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3460" y="2135094"/>
            <a:ext cx="4433046" cy="3664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734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DAE6-355C-327C-C7C6-ADA24D57690B}"/>
              </a:ext>
            </a:extLst>
          </p:cNvPr>
          <p:cNvSpPr>
            <a:spLocks noGrp="1"/>
          </p:cNvSpPr>
          <p:nvPr>
            <p:ph type="title"/>
          </p:nvPr>
        </p:nvSpPr>
        <p:spPr/>
        <p:txBody>
          <a:bodyPr/>
          <a:lstStyle/>
          <a:p>
            <a:r>
              <a:rPr lang="en-US" b="1" dirty="0">
                <a:latin typeface="+mn-lt"/>
              </a:rPr>
              <a:t>What is a Randomized Controlled Trial?</a:t>
            </a:r>
          </a:p>
        </p:txBody>
      </p:sp>
      <p:grpSp>
        <p:nvGrpSpPr>
          <p:cNvPr id="36" name="Group 35">
            <a:extLst>
              <a:ext uri="{FF2B5EF4-FFF2-40B4-BE49-F238E27FC236}">
                <a16:creationId xmlns:a16="http://schemas.microsoft.com/office/drawing/2014/main" id="{5EF3AC3B-69BE-E7E5-1966-CBA1D6186913}"/>
              </a:ext>
            </a:extLst>
          </p:cNvPr>
          <p:cNvGrpSpPr/>
          <p:nvPr/>
        </p:nvGrpSpPr>
        <p:grpSpPr>
          <a:xfrm>
            <a:off x="-47064" y="3090769"/>
            <a:ext cx="1770528" cy="1309002"/>
            <a:chOff x="527426" y="2712421"/>
            <a:chExt cx="1770528" cy="1309002"/>
          </a:xfrm>
        </p:grpSpPr>
        <p:pic>
          <p:nvPicPr>
            <p:cNvPr id="4" name="Picture 3">
              <a:extLst>
                <a:ext uri="{FF2B5EF4-FFF2-40B4-BE49-F238E27FC236}">
                  <a16:creationId xmlns:a16="http://schemas.microsoft.com/office/drawing/2014/main" id="{5CF25F1C-DE4B-B43B-F601-5086F034FEEC}"/>
                </a:ext>
              </a:extLst>
            </p:cNvPr>
            <p:cNvPicPr>
              <a:picLocks noChangeAspect="1"/>
            </p:cNvPicPr>
            <p:nvPr/>
          </p:nvPicPr>
          <p:blipFill>
            <a:blip r:embed="rId3"/>
            <a:stretch>
              <a:fillRect/>
            </a:stretch>
          </p:blipFill>
          <p:spPr>
            <a:xfrm>
              <a:off x="906559" y="2715934"/>
              <a:ext cx="635000" cy="635000"/>
            </a:xfrm>
            <a:prstGeom prst="rect">
              <a:avLst/>
            </a:prstGeom>
          </p:spPr>
        </p:pic>
        <p:pic>
          <p:nvPicPr>
            <p:cNvPr id="5" name="Picture 4">
              <a:extLst>
                <a:ext uri="{FF2B5EF4-FFF2-40B4-BE49-F238E27FC236}">
                  <a16:creationId xmlns:a16="http://schemas.microsoft.com/office/drawing/2014/main" id="{3FFDDFC1-5D72-E094-F81E-F6E0E3AE1F2C}"/>
                </a:ext>
              </a:extLst>
            </p:cNvPr>
            <p:cNvPicPr>
              <a:picLocks noChangeAspect="1"/>
            </p:cNvPicPr>
            <p:nvPr/>
          </p:nvPicPr>
          <p:blipFill>
            <a:blip r:embed="rId4"/>
            <a:stretch>
              <a:fillRect/>
            </a:stretch>
          </p:blipFill>
          <p:spPr>
            <a:xfrm>
              <a:off x="1270000" y="2726671"/>
              <a:ext cx="635000" cy="635000"/>
            </a:xfrm>
            <a:prstGeom prst="rect">
              <a:avLst/>
            </a:prstGeom>
          </p:spPr>
        </p:pic>
        <p:pic>
          <p:nvPicPr>
            <p:cNvPr id="6" name="Picture 5">
              <a:extLst>
                <a:ext uri="{FF2B5EF4-FFF2-40B4-BE49-F238E27FC236}">
                  <a16:creationId xmlns:a16="http://schemas.microsoft.com/office/drawing/2014/main" id="{5F6DF529-EB13-4B5F-C0D9-88C6D8D47973}"/>
                </a:ext>
              </a:extLst>
            </p:cNvPr>
            <p:cNvPicPr>
              <a:picLocks noChangeAspect="1"/>
            </p:cNvPicPr>
            <p:nvPr/>
          </p:nvPicPr>
          <p:blipFill>
            <a:blip r:embed="rId5"/>
            <a:stretch>
              <a:fillRect/>
            </a:stretch>
          </p:blipFill>
          <p:spPr>
            <a:xfrm>
              <a:off x="1255059" y="3375938"/>
              <a:ext cx="635000" cy="635000"/>
            </a:xfrm>
            <a:prstGeom prst="rect">
              <a:avLst/>
            </a:prstGeom>
          </p:spPr>
        </p:pic>
        <p:pic>
          <p:nvPicPr>
            <p:cNvPr id="7" name="Picture 6">
              <a:extLst>
                <a:ext uri="{FF2B5EF4-FFF2-40B4-BE49-F238E27FC236}">
                  <a16:creationId xmlns:a16="http://schemas.microsoft.com/office/drawing/2014/main" id="{542560A4-E1BC-D09C-C3B1-DFB05F46901D}"/>
                </a:ext>
              </a:extLst>
            </p:cNvPr>
            <p:cNvPicPr>
              <a:picLocks noChangeAspect="1"/>
            </p:cNvPicPr>
            <p:nvPr/>
          </p:nvPicPr>
          <p:blipFill>
            <a:blip r:embed="rId6"/>
            <a:stretch>
              <a:fillRect/>
            </a:stretch>
          </p:blipFill>
          <p:spPr>
            <a:xfrm>
              <a:off x="1646516" y="3386423"/>
              <a:ext cx="635000" cy="635000"/>
            </a:xfrm>
            <a:prstGeom prst="rect">
              <a:avLst/>
            </a:prstGeom>
          </p:spPr>
        </p:pic>
        <p:pic>
          <p:nvPicPr>
            <p:cNvPr id="8" name="Picture 7">
              <a:extLst>
                <a:ext uri="{FF2B5EF4-FFF2-40B4-BE49-F238E27FC236}">
                  <a16:creationId xmlns:a16="http://schemas.microsoft.com/office/drawing/2014/main" id="{18F4F757-DEC5-877F-4565-6A4A2F553CA2}"/>
                </a:ext>
              </a:extLst>
            </p:cNvPr>
            <p:cNvPicPr>
              <a:picLocks noChangeAspect="1"/>
            </p:cNvPicPr>
            <p:nvPr/>
          </p:nvPicPr>
          <p:blipFill>
            <a:blip r:embed="rId7"/>
            <a:stretch>
              <a:fillRect/>
            </a:stretch>
          </p:blipFill>
          <p:spPr>
            <a:xfrm>
              <a:off x="527426" y="2726671"/>
              <a:ext cx="635000" cy="635000"/>
            </a:xfrm>
            <a:prstGeom prst="rect">
              <a:avLst/>
            </a:prstGeom>
          </p:spPr>
        </p:pic>
        <p:pic>
          <p:nvPicPr>
            <p:cNvPr id="9" name="Picture 8">
              <a:extLst>
                <a:ext uri="{FF2B5EF4-FFF2-40B4-BE49-F238E27FC236}">
                  <a16:creationId xmlns:a16="http://schemas.microsoft.com/office/drawing/2014/main" id="{B73D772B-D5AB-947F-5CB3-960C36EE065C}"/>
                </a:ext>
              </a:extLst>
            </p:cNvPr>
            <p:cNvPicPr>
              <a:picLocks noChangeAspect="1"/>
            </p:cNvPicPr>
            <p:nvPr/>
          </p:nvPicPr>
          <p:blipFill>
            <a:blip r:embed="rId8"/>
            <a:stretch>
              <a:fillRect/>
            </a:stretch>
          </p:blipFill>
          <p:spPr>
            <a:xfrm>
              <a:off x="903942" y="3375938"/>
              <a:ext cx="635000" cy="635000"/>
            </a:xfrm>
            <a:prstGeom prst="rect">
              <a:avLst/>
            </a:prstGeom>
          </p:spPr>
        </p:pic>
        <p:pic>
          <p:nvPicPr>
            <p:cNvPr id="10" name="Picture 9">
              <a:extLst>
                <a:ext uri="{FF2B5EF4-FFF2-40B4-BE49-F238E27FC236}">
                  <a16:creationId xmlns:a16="http://schemas.microsoft.com/office/drawing/2014/main" id="{A983E1E8-8959-9685-9E2D-1D0D8026E812}"/>
                </a:ext>
              </a:extLst>
            </p:cNvPr>
            <p:cNvPicPr>
              <a:picLocks noChangeAspect="1"/>
            </p:cNvPicPr>
            <p:nvPr/>
          </p:nvPicPr>
          <p:blipFill>
            <a:blip r:embed="rId9"/>
            <a:stretch>
              <a:fillRect/>
            </a:stretch>
          </p:blipFill>
          <p:spPr>
            <a:xfrm>
              <a:off x="550958" y="3375938"/>
              <a:ext cx="635000" cy="635000"/>
            </a:xfrm>
            <a:prstGeom prst="rect">
              <a:avLst/>
            </a:prstGeom>
          </p:spPr>
        </p:pic>
        <p:pic>
          <p:nvPicPr>
            <p:cNvPr id="11" name="Picture 10">
              <a:extLst>
                <a:ext uri="{FF2B5EF4-FFF2-40B4-BE49-F238E27FC236}">
                  <a16:creationId xmlns:a16="http://schemas.microsoft.com/office/drawing/2014/main" id="{DBA90D9B-DE6E-BFE0-8F87-FB0A68D241D8}"/>
                </a:ext>
              </a:extLst>
            </p:cNvPr>
            <p:cNvPicPr>
              <a:picLocks noChangeAspect="1"/>
            </p:cNvPicPr>
            <p:nvPr/>
          </p:nvPicPr>
          <p:blipFill>
            <a:blip r:embed="rId10"/>
            <a:stretch>
              <a:fillRect/>
            </a:stretch>
          </p:blipFill>
          <p:spPr>
            <a:xfrm>
              <a:off x="1662954" y="2712421"/>
              <a:ext cx="635000" cy="635000"/>
            </a:xfrm>
            <a:prstGeom prst="rect">
              <a:avLst/>
            </a:prstGeom>
          </p:spPr>
        </p:pic>
      </p:grpSp>
      <p:grpSp>
        <p:nvGrpSpPr>
          <p:cNvPr id="19" name="Group 18">
            <a:extLst>
              <a:ext uri="{FF2B5EF4-FFF2-40B4-BE49-F238E27FC236}">
                <a16:creationId xmlns:a16="http://schemas.microsoft.com/office/drawing/2014/main" id="{061E190B-0E88-9826-1B49-B552D5648DF9}"/>
              </a:ext>
            </a:extLst>
          </p:cNvPr>
          <p:cNvGrpSpPr/>
          <p:nvPr/>
        </p:nvGrpSpPr>
        <p:grpSpPr>
          <a:xfrm>
            <a:off x="6252875" y="1765207"/>
            <a:ext cx="2272553" cy="1325562"/>
            <a:chOff x="4666129" y="2487706"/>
            <a:chExt cx="2272553" cy="1325562"/>
          </a:xfrm>
        </p:grpSpPr>
        <p:sp>
          <p:nvSpPr>
            <p:cNvPr id="13" name="Rectangle 12">
              <a:extLst>
                <a:ext uri="{FF2B5EF4-FFF2-40B4-BE49-F238E27FC236}">
                  <a16:creationId xmlns:a16="http://schemas.microsoft.com/office/drawing/2014/main" id="{BC34E1ED-755F-2F04-253E-2119A1F2F6DD}"/>
                </a:ext>
              </a:extLst>
            </p:cNvPr>
            <p:cNvSpPr/>
            <p:nvPr/>
          </p:nvSpPr>
          <p:spPr>
            <a:xfrm>
              <a:off x="4666129" y="2487706"/>
              <a:ext cx="2272553" cy="1325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Experimental Group</a:t>
              </a:r>
            </a:p>
          </p:txBody>
        </p:sp>
        <p:pic>
          <p:nvPicPr>
            <p:cNvPr id="15" name="Picture 14">
              <a:extLst>
                <a:ext uri="{FF2B5EF4-FFF2-40B4-BE49-F238E27FC236}">
                  <a16:creationId xmlns:a16="http://schemas.microsoft.com/office/drawing/2014/main" id="{A31EC0EC-E7A3-E8A8-3720-A34175D4554E}"/>
                </a:ext>
              </a:extLst>
            </p:cNvPr>
            <p:cNvPicPr>
              <a:picLocks noChangeAspect="1"/>
            </p:cNvPicPr>
            <p:nvPr/>
          </p:nvPicPr>
          <p:blipFill>
            <a:blip r:embed="rId7"/>
            <a:stretch>
              <a:fillRect/>
            </a:stretch>
          </p:blipFill>
          <p:spPr>
            <a:xfrm>
              <a:off x="4825230" y="2953572"/>
              <a:ext cx="635000" cy="635000"/>
            </a:xfrm>
            <a:prstGeom prst="rect">
              <a:avLst/>
            </a:prstGeom>
          </p:spPr>
        </p:pic>
        <p:pic>
          <p:nvPicPr>
            <p:cNvPr id="16" name="Picture 15">
              <a:extLst>
                <a:ext uri="{FF2B5EF4-FFF2-40B4-BE49-F238E27FC236}">
                  <a16:creationId xmlns:a16="http://schemas.microsoft.com/office/drawing/2014/main" id="{D7CC949A-3C11-8999-7EA8-7C0FE4991062}"/>
                </a:ext>
              </a:extLst>
            </p:cNvPr>
            <p:cNvPicPr>
              <a:picLocks noChangeAspect="1"/>
            </p:cNvPicPr>
            <p:nvPr/>
          </p:nvPicPr>
          <p:blipFill>
            <a:blip r:embed="rId8"/>
            <a:stretch>
              <a:fillRect/>
            </a:stretch>
          </p:blipFill>
          <p:spPr>
            <a:xfrm>
              <a:off x="5301129" y="2949145"/>
              <a:ext cx="635000" cy="635000"/>
            </a:xfrm>
            <a:prstGeom prst="rect">
              <a:avLst/>
            </a:prstGeom>
          </p:spPr>
        </p:pic>
        <p:pic>
          <p:nvPicPr>
            <p:cNvPr id="17" name="Picture 16">
              <a:extLst>
                <a:ext uri="{FF2B5EF4-FFF2-40B4-BE49-F238E27FC236}">
                  <a16:creationId xmlns:a16="http://schemas.microsoft.com/office/drawing/2014/main" id="{BEE38298-E858-128A-5165-A14CB43F334C}"/>
                </a:ext>
              </a:extLst>
            </p:cNvPr>
            <p:cNvPicPr>
              <a:picLocks noChangeAspect="1"/>
            </p:cNvPicPr>
            <p:nvPr/>
          </p:nvPicPr>
          <p:blipFill>
            <a:blip r:embed="rId4"/>
            <a:stretch>
              <a:fillRect/>
            </a:stretch>
          </p:blipFill>
          <p:spPr>
            <a:xfrm>
              <a:off x="5723206" y="2946909"/>
              <a:ext cx="635000" cy="635000"/>
            </a:xfrm>
            <a:prstGeom prst="rect">
              <a:avLst/>
            </a:prstGeom>
          </p:spPr>
        </p:pic>
        <p:pic>
          <p:nvPicPr>
            <p:cNvPr id="18" name="Picture 17">
              <a:extLst>
                <a:ext uri="{FF2B5EF4-FFF2-40B4-BE49-F238E27FC236}">
                  <a16:creationId xmlns:a16="http://schemas.microsoft.com/office/drawing/2014/main" id="{672988BE-85B0-69C5-D162-AF999F25D595}"/>
                </a:ext>
              </a:extLst>
            </p:cNvPr>
            <p:cNvPicPr>
              <a:picLocks noChangeAspect="1"/>
            </p:cNvPicPr>
            <p:nvPr/>
          </p:nvPicPr>
          <p:blipFill>
            <a:blip r:embed="rId6"/>
            <a:stretch>
              <a:fillRect/>
            </a:stretch>
          </p:blipFill>
          <p:spPr>
            <a:xfrm>
              <a:off x="6194429" y="2949239"/>
              <a:ext cx="635000" cy="635000"/>
            </a:xfrm>
            <a:prstGeom prst="rect">
              <a:avLst/>
            </a:prstGeom>
          </p:spPr>
        </p:pic>
      </p:grpSp>
      <p:grpSp>
        <p:nvGrpSpPr>
          <p:cNvPr id="35" name="Group 34">
            <a:extLst>
              <a:ext uri="{FF2B5EF4-FFF2-40B4-BE49-F238E27FC236}">
                <a16:creationId xmlns:a16="http://schemas.microsoft.com/office/drawing/2014/main" id="{E2C1869B-33F8-EF10-C146-EFD16F7E4C68}"/>
              </a:ext>
            </a:extLst>
          </p:cNvPr>
          <p:cNvGrpSpPr/>
          <p:nvPr/>
        </p:nvGrpSpPr>
        <p:grpSpPr>
          <a:xfrm>
            <a:off x="6252874" y="4456674"/>
            <a:ext cx="2272553" cy="1325562"/>
            <a:chOff x="6252874" y="3703923"/>
            <a:chExt cx="2272553" cy="1325562"/>
          </a:xfrm>
        </p:grpSpPr>
        <p:sp>
          <p:nvSpPr>
            <p:cNvPr id="21" name="Rectangle 20">
              <a:extLst>
                <a:ext uri="{FF2B5EF4-FFF2-40B4-BE49-F238E27FC236}">
                  <a16:creationId xmlns:a16="http://schemas.microsoft.com/office/drawing/2014/main" id="{C215C580-28C1-1025-E1DC-1E1DA8BE4224}"/>
                </a:ext>
              </a:extLst>
            </p:cNvPr>
            <p:cNvSpPr/>
            <p:nvPr/>
          </p:nvSpPr>
          <p:spPr>
            <a:xfrm>
              <a:off x="6252874" y="3703923"/>
              <a:ext cx="2272553" cy="1325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Control Group</a:t>
              </a:r>
            </a:p>
          </p:txBody>
        </p:sp>
        <p:pic>
          <p:nvPicPr>
            <p:cNvPr id="26" name="Picture 25">
              <a:extLst>
                <a:ext uri="{FF2B5EF4-FFF2-40B4-BE49-F238E27FC236}">
                  <a16:creationId xmlns:a16="http://schemas.microsoft.com/office/drawing/2014/main" id="{52C857C8-0B57-B7C8-7A46-6567140FB362}"/>
                </a:ext>
              </a:extLst>
            </p:cNvPr>
            <p:cNvPicPr>
              <a:picLocks noChangeAspect="1"/>
            </p:cNvPicPr>
            <p:nvPr/>
          </p:nvPicPr>
          <p:blipFill>
            <a:blip r:embed="rId9"/>
            <a:stretch>
              <a:fillRect/>
            </a:stretch>
          </p:blipFill>
          <p:spPr>
            <a:xfrm>
              <a:off x="6411976" y="4239881"/>
              <a:ext cx="635000" cy="635000"/>
            </a:xfrm>
            <a:prstGeom prst="rect">
              <a:avLst/>
            </a:prstGeom>
          </p:spPr>
        </p:pic>
        <p:pic>
          <p:nvPicPr>
            <p:cNvPr id="28" name="Picture 27">
              <a:extLst>
                <a:ext uri="{FF2B5EF4-FFF2-40B4-BE49-F238E27FC236}">
                  <a16:creationId xmlns:a16="http://schemas.microsoft.com/office/drawing/2014/main" id="{60BD1C4F-D1DC-4B6B-FC85-12FF17EF3911}"/>
                </a:ext>
              </a:extLst>
            </p:cNvPr>
            <p:cNvPicPr>
              <a:picLocks noChangeAspect="1"/>
            </p:cNvPicPr>
            <p:nvPr/>
          </p:nvPicPr>
          <p:blipFill>
            <a:blip r:embed="rId3"/>
            <a:stretch>
              <a:fillRect/>
            </a:stretch>
          </p:blipFill>
          <p:spPr>
            <a:xfrm>
              <a:off x="6886382" y="4239881"/>
              <a:ext cx="635000" cy="635000"/>
            </a:xfrm>
            <a:prstGeom prst="rect">
              <a:avLst/>
            </a:prstGeom>
          </p:spPr>
        </p:pic>
        <p:pic>
          <p:nvPicPr>
            <p:cNvPr id="29" name="Picture 28">
              <a:extLst>
                <a:ext uri="{FF2B5EF4-FFF2-40B4-BE49-F238E27FC236}">
                  <a16:creationId xmlns:a16="http://schemas.microsoft.com/office/drawing/2014/main" id="{03487E10-C71D-5481-C3E3-756AE20595DF}"/>
                </a:ext>
              </a:extLst>
            </p:cNvPr>
            <p:cNvPicPr>
              <a:picLocks noChangeAspect="1"/>
            </p:cNvPicPr>
            <p:nvPr/>
          </p:nvPicPr>
          <p:blipFill>
            <a:blip r:embed="rId5"/>
            <a:stretch>
              <a:fillRect/>
            </a:stretch>
          </p:blipFill>
          <p:spPr>
            <a:xfrm>
              <a:off x="7309194" y="4239881"/>
              <a:ext cx="635000" cy="635000"/>
            </a:xfrm>
            <a:prstGeom prst="rect">
              <a:avLst/>
            </a:prstGeom>
          </p:spPr>
        </p:pic>
        <p:pic>
          <p:nvPicPr>
            <p:cNvPr id="30" name="Picture 29">
              <a:extLst>
                <a:ext uri="{FF2B5EF4-FFF2-40B4-BE49-F238E27FC236}">
                  <a16:creationId xmlns:a16="http://schemas.microsoft.com/office/drawing/2014/main" id="{0A290D52-0916-2B1D-3B13-302DA4688DAC}"/>
                </a:ext>
              </a:extLst>
            </p:cNvPr>
            <p:cNvPicPr>
              <a:picLocks noChangeAspect="1"/>
            </p:cNvPicPr>
            <p:nvPr/>
          </p:nvPicPr>
          <p:blipFill>
            <a:blip r:embed="rId10"/>
            <a:stretch>
              <a:fillRect/>
            </a:stretch>
          </p:blipFill>
          <p:spPr>
            <a:xfrm>
              <a:off x="7781175" y="4239881"/>
              <a:ext cx="635000" cy="635000"/>
            </a:xfrm>
            <a:prstGeom prst="rect">
              <a:avLst/>
            </a:prstGeom>
          </p:spPr>
        </p:pic>
      </p:grpSp>
      <p:sp>
        <p:nvSpPr>
          <p:cNvPr id="31" name="Rectangle 30">
            <a:extLst>
              <a:ext uri="{FF2B5EF4-FFF2-40B4-BE49-F238E27FC236}">
                <a16:creationId xmlns:a16="http://schemas.microsoft.com/office/drawing/2014/main" id="{2BBE4C82-7CA5-40D9-108E-546073620C49}"/>
              </a:ext>
            </a:extLst>
          </p:cNvPr>
          <p:cNvSpPr/>
          <p:nvPr/>
        </p:nvSpPr>
        <p:spPr>
          <a:xfrm>
            <a:off x="2755549" y="1765208"/>
            <a:ext cx="537882" cy="4017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b="1" dirty="0">
                <a:solidFill>
                  <a:schemeClr val="tx1"/>
                </a:solidFill>
              </a:rPr>
              <a:t>Baseline Assessment</a:t>
            </a:r>
          </a:p>
        </p:txBody>
      </p:sp>
      <p:sp>
        <p:nvSpPr>
          <p:cNvPr id="32" name="Left Arrow 31">
            <a:extLst>
              <a:ext uri="{FF2B5EF4-FFF2-40B4-BE49-F238E27FC236}">
                <a16:creationId xmlns:a16="http://schemas.microsoft.com/office/drawing/2014/main" id="{6DED561C-A469-9AC7-FCB1-D79F25104459}"/>
              </a:ext>
            </a:extLst>
          </p:cNvPr>
          <p:cNvSpPr/>
          <p:nvPr/>
        </p:nvSpPr>
        <p:spPr>
          <a:xfrm rot="10800000">
            <a:off x="3389657" y="3438016"/>
            <a:ext cx="982530" cy="6349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1A5C346-9A8D-6F09-A887-9C87B3620997}"/>
              </a:ext>
            </a:extLst>
          </p:cNvPr>
          <p:cNvSpPr/>
          <p:nvPr/>
        </p:nvSpPr>
        <p:spPr>
          <a:xfrm>
            <a:off x="4443919" y="1765208"/>
            <a:ext cx="537882" cy="4017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b="1" dirty="0">
                <a:solidFill>
                  <a:schemeClr val="tx1"/>
                </a:solidFill>
              </a:rPr>
              <a:t>Randomization</a:t>
            </a:r>
          </a:p>
        </p:txBody>
      </p:sp>
      <p:sp>
        <p:nvSpPr>
          <p:cNvPr id="34" name="Left Arrow 33">
            <a:extLst>
              <a:ext uri="{FF2B5EF4-FFF2-40B4-BE49-F238E27FC236}">
                <a16:creationId xmlns:a16="http://schemas.microsoft.com/office/drawing/2014/main" id="{A0D359AE-19E0-60D9-15D9-6C3C73C7A21C}"/>
              </a:ext>
            </a:extLst>
          </p:cNvPr>
          <p:cNvSpPr/>
          <p:nvPr/>
        </p:nvSpPr>
        <p:spPr>
          <a:xfrm rot="10800000">
            <a:off x="5095313" y="3438017"/>
            <a:ext cx="982530" cy="6349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0" name="Picture 12" descr="Drug icon">
            <a:extLst>
              <a:ext uri="{FF2B5EF4-FFF2-40B4-BE49-F238E27FC236}">
                <a16:creationId xmlns:a16="http://schemas.microsoft.com/office/drawing/2014/main" id="{8510D2B9-36E2-5137-1E75-C8DB46FE3DC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8651148" y="1780241"/>
            <a:ext cx="646331" cy="646331"/>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Exercise icon">
            <a:extLst>
              <a:ext uri="{FF2B5EF4-FFF2-40B4-BE49-F238E27FC236}">
                <a16:creationId xmlns:a16="http://schemas.microsoft.com/office/drawing/2014/main" id="{89788095-205D-4029-E129-585DD0DB4EF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651147" y="2444438"/>
            <a:ext cx="646331" cy="646331"/>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7F81DF21-1D63-4AAC-CFA0-AB82C156CACD}"/>
              </a:ext>
            </a:extLst>
          </p:cNvPr>
          <p:cNvSpPr txBox="1"/>
          <p:nvPr/>
        </p:nvSpPr>
        <p:spPr>
          <a:xfrm>
            <a:off x="8752732" y="4771044"/>
            <a:ext cx="443161" cy="646331"/>
          </a:xfrm>
          <a:prstGeom prst="rect">
            <a:avLst/>
          </a:prstGeom>
          <a:noFill/>
        </p:spPr>
        <p:txBody>
          <a:bodyPr wrap="square" rtlCol="0">
            <a:spAutoFit/>
          </a:bodyPr>
          <a:lstStyle/>
          <a:p>
            <a:r>
              <a:rPr lang="en-US" sz="3600" b="1" dirty="0"/>
              <a:t>X</a:t>
            </a:r>
          </a:p>
        </p:txBody>
      </p:sp>
      <p:sp>
        <p:nvSpPr>
          <p:cNvPr id="40" name="Rectangle 39">
            <a:extLst>
              <a:ext uri="{FF2B5EF4-FFF2-40B4-BE49-F238E27FC236}">
                <a16:creationId xmlns:a16="http://schemas.microsoft.com/office/drawing/2014/main" id="{E19D2744-D61D-C3A4-B220-A03B3243392E}"/>
              </a:ext>
            </a:extLst>
          </p:cNvPr>
          <p:cNvSpPr/>
          <p:nvPr/>
        </p:nvSpPr>
        <p:spPr>
          <a:xfrm>
            <a:off x="10588639" y="1765208"/>
            <a:ext cx="537882" cy="4017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b="1" dirty="0">
                <a:solidFill>
                  <a:schemeClr val="tx1"/>
                </a:solidFill>
              </a:rPr>
              <a:t>Follow-up Assessment(s)</a:t>
            </a:r>
          </a:p>
        </p:txBody>
      </p:sp>
      <p:sp>
        <p:nvSpPr>
          <p:cNvPr id="41" name="Left Arrow 40">
            <a:extLst>
              <a:ext uri="{FF2B5EF4-FFF2-40B4-BE49-F238E27FC236}">
                <a16:creationId xmlns:a16="http://schemas.microsoft.com/office/drawing/2014/main" id="{52E1CB26-FF66-564E-1A40-2062504C899B}"/>
              </a:ext>
            </a:extLst>
          </p:cNvPr>
          <p:cNvSpPr/>
          <p:nvPr/>
        </p:nvSpPr>
        <p:spPr>
          <a:xfrm rot="10800000">
            <a:off x="9507351" y="3456222"/>
            <a:ext cx="982530" cy="6349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Left Arrow 41">
            <a:extLst>
              <a:ext uri="{FF2B5EF4-FFF2-40B4-BE49-F238E27FC236}">
                <a16:creationId xmlns:a16="http://schemas.microsoft.com/office/drawing/2014/main" id="{AE297C4D-6B35-D4DF-63B5-F22F69A957DD}"/>
              </a:ext>
            </a:extLst>
          </p:cNvPr>
          <p:cNvSpPr/>
          <p:nvPr/>
        </p:nvSpPr>
        <p:spPr>
          <a:xfrm rot="10800000">
            <a:off x="1724907" y="3438017"/>
            <a:ext cx="982530" cy="6349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765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060"/>
                                        </p:tgtEl>
                                        <p:attrNameLst>
                                          <p:attrName>style.visibility</p:attrName>
                                        </p:attrNameLst>
                                      </p:cBhvr>
                                      <p:to>
                                        <p:strVal val="visible"/>
                                      </p:to>
                                    </p:set>
                                    <p:animEffect transition="in" filter="fade">
                                      <p:cBhvr>
                                        <p:cTn id="34" dur="500"/>
                                        <p:tgtEl>
                                          <p:spTgt spid="2060"/>
                                        </p:tgtEl>
                                      </p:cBhvr>
                                    </p:animEffect>
                                  </p:childTnLst>
                                </p:cTn>
                              </p:par>
                              <p:par>
                                <p:cTn id="35" presetID="10" presetClass="entr" presetSubtype="0" fill="hold" nodeType="withEffect">
                                  <p:stCondLst>
                                    <p:cond delay="0"/>
                                  </p:stCondLst>
                                  <p:childTnLst>
                                    <p:set>
                                      <p:cBhvr>
                                        <p:cTn id="36" dur="1" fill="hold">
                                          <p:stCondLst>
                                            <p:cond delay="0"/>
                                          </p:stCondLst>
                                        </p:cTn>
                                        <p:tgtEl>
                                          <p:spTgt spid="2064"/>
                                        </p:tgtEl>
                                        <p:attrNameLst>
                                          <p:attrName>style.visibility</p:attrName>
                                        </p:attrNameLst>
                                      </p:cBhvr>
                                      <p:to>
                                        <p:strVal val="visible"/>
                                      </p:to>
                                    </p:set>
                                    <p:animEffect transition="in" filter="fade">
                                      <p:cBhvr>
                                        <p:cTn id="37" dur="500"/>
                                        <p:tgtEl>
                                          <p:spTgt spid="206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9" grpId="0"/>
      <p:bldP spid="40" grpId="0" animBg="1"/>
      <p:bldP spid="41" grpId="0" animBg="1"/>
      <p:bldP spid="4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FA781-716E-7198-3786-FC19C689C846}"/>
              </a:ext>
            </a:extLst>
          </p:cNvPr>
          <p:cNvSpPr>
            <a:spLocks noGrp="1"/>
          </p:cNvSpPr>
          <p:nvPr>
            <p:ph type="title"/>
          </p:nvPr>
        </p:nvSpPr>
        <p:spPr/>
        <p:txBody>
          <a:bodyPr/>
          <a:lstStyle/>
          <a:p>
            <a:r>
              <a:rPr lang="en-US" b="1" dirty="0">
                <a:latin typeface="+mn-lt"/>
              </a:rPr>
              <a:t>RCT Analysis:</a:t>
            </a:r>
            <a:br>
              <a:rPr lang="en-US" dirty="0">
                <a:latin typeface="+mn-lt"/>
              </a:rPr>
            </a:br>
            <a:r>
              <a:rPr lang="en-US" sz="2400" i="1" dirty="0">
                <a:latin typeface="+mn-lt"/>
              </a:rPr>
              <a:t>Randomization Means Random</a:t>
            </a:r>
          </a:p>
        </p:txBody>
      </p:sp>
      <p:grpSp>
        <p:nvGrpSpPr>
          <p:cNvPr id="4" name="Group 3">
            <a:extLst>
              <a:ext uri="{FF2B5EF4-FFF2-40B4-BE49-F238E27FC236}">
                <a16:creationId xmlns:a16="http://schemas.microsoft.com/office/drawing/2014/main" id="{1CF9377E-192C-D8C2-A8A9-29013932FE98}"/>
              </a:ext>
            </a:extLst>
          </p:cNvPr>
          <p:cNvGrpSpPr/>
          <p:nvPr/>
        </p:nvGrpSpPr>
        <p:grpSpPr>
          <a:xfrm>
            <a:off x="208430" y="3090769"/>
            <a:ext cx="1770528" cy="1309002"/>
            <a:chOff x="527426" y="2712421"/>
            <a:chExt cx="1770528" cy="1309002"/>
          </a:xfrm>
        </p:grpSpPr>
        <p:pic>
          <p:nvPicPr>
            <p:cNvPr id="5" name="Picture 4">
              <a:extLst>
                <a:ext uri="{FF2B5EF4-FFF2-40B4-BE49-F238E27FC236}">
                  <a16:creationId xmlns:a16="http://schemas.microsoft.com/office/drawing/2014/main" id="{677148DC-FB3E-106C-9F37-ED0F8E590BFA}"/>
                </a:ext>
              </a:extLst>
            </p:cNvPr>
            <p:cNvPicPr>
              <a:picLocks noChangeAspect="1"/>
            </p:cNvPicPr>
            <p:nvPr/>
          </p:nvPicPr>
          <p:blipFill>
            <a:blip r:embed="rId2"/>
            <a:stretch>
              <a:fillRect/>
            </a:stretch>
          </p:blipFill>
          <p:spPr>
            <a:xfrm>
              <a:off x="906559" y="2715934"/>
              <a:ext cx="635000" cy="635000"/>
            </a:xfrm>
            <a:prstGeom prst="rect">
              <a:avLst/>
            </a:prstGeom>
          </p:spPr>
        </p:pic>
        <p:pic>
          <p:nvPicPr>
            <p:cNvPr id="6" name="Picture 5">
              <a:extLst>
                <a:ext uri="{FF2B5EF4-FFF2-40B4-BE49-F238E27FC236}">
                  <a16:creationId xmlns:a16="http://schemas.microsoft.com/office/drawing/2014/main" id="{37C95294-7DAF-C6B2-8D01-808CAC534550}"/>
                </a:ext>
              </a:extLst>
            </p:cNvPr>
            <p:cNvPicPr>
              <a:picLocks noChangeAspect="1"/>
            </p:cNvPicPr>
            <p:nvPr/>
          </p:nvPicPr>
          <p:blipFill>
            <a:blip r:embed="rId3"/>
            <a:stretch>
              <a:fillRect/>
            </a:stretch>
          </p:blipFill>
          <p:spPr>
            <a:xfrm>
              <a:off x="1270000" y="2726671"/>
              <a:ext cx="635000" cy="635000"/>
            </a:xfrm>
            <a:prstGeom prst="rect">
              <a:avLst/>
            </a:prstGeom>
          </p:spPr>
        </p:pic>
        <p:pic>
          <p:nvPicPr>
            <p:cNvPr id="7" name="Picture 6">
              <a:extLst>
                <a:ext uri="{FF2B5EF4-FFF2-40B4-BE49-F238E27FC236}">
                  <a16:creationId xmlns:a16="http://schemas.microsoft.com/office/drawing/2014/main" id="{B31CA9B7-3BCE-EC57-1861-6D0C6F2E9915}"/>
                </a:ext>
              </a:extLst>
            </p:cNvPr>
            <p:cNvPicPr>
              <a:picLocks noChangeAspect="1"/>
            </p:cNvPicPr>
            <p:nvPr/>
          </p:nvPicPr>
          <p:blipFill>
            <a:blip r:embed="rId4"/>
            <a:stretch>
              <a:fillRect/>
            </a:stretch>
          </p:blipFill>
          <p:spPr>
            <a:xfrm>
              <a:off x="1255059" y="3375938"/>
              <a:ext cx="635000" cy="635000"/>
            </a:xfrm>
            <a:prstGeom prst="rect">
              <a:avLst/>
            </a:prstGeom>
          </p:spPr>
        </p:pic>
        <p:pic>
          <p:nvPicPr>
            <p:cNvPr id="8" name="Picture 7">
              <a:extLst>
                <a:ext uri="{FF2B5EF4-FFF2-40B4-BE49-F238E27FC236}">
                  <a16:creationId xmlns:a16="http://schemas.microsoft.com/office/drawing/2014/main" id="{5C4084AE-B6A0-4273-1E81-1EF610A3BAB3}"/>
                </a:ext>
              </a:extLst>
            </p:cNvPr>
            <p:cNvPicPr>
              <a:picLocks noChangeAspect="1"/>
            </p:cNvPicPr>
            <p:nvPr/>
          </p:nvPicPr>
          <p:blipFill>
            <a:blip r:embed="rId5"/>
            <a:stretch>
              <a:fillRect/>
            </a:stretch>
          </p:blipFill>
          <p:spPr>
            <a:xfrm>
              <a:off x="1646516" y="3386423"/>
              <a:ext cx="635000" cy="635000"/>
            </a:xfrm>
            <a:prstGeom prst="rect">
              <a:avLst/>
            </a:prstGeom>
          </p:spPr>
        </p:pic>
        <p:pic>
          <p:nvPicPr>
            <p:cNvPr id="9" name="Picture 8">
              <a:extLst>
                <a:ext uri="{FF2B5EF4-FFF2-40B4-BE49-F238E27FC236}">
                  <a16:creationId xmlns:a16="http://schemas.microsoft.com/office/drawing/2014/main" id="{29D7C0C3-C574-3B91-4444-31253F930F9D}"/>
                </a:ext>
              </a:extLst>
            </p:cNvPr>
            <p:cNvPicPr>
              <a:picLocks noChangeAspect="1"/>
            </p:cNvPicPr>
            <p:nvPr/>
          </p:nvPicPr>
          <p:blipFill>
            <a:blip r:embed="rId6"/>
            <a:stretch>
              <a:fillRect/>
            </a:stretch>
          </p:blipFill>
          <p:spPr>
            <a:xfrm>
              <a:off x="527426" y="2726671"/>
              <a:ext cx="635000" cy="635000"/>
            </a:xfrm>
            <a:prstGeom prst="rect">
              <a:avLst/>
            </a:prstGeom>
          </p:spPr>
        </p:pic>
        <p:pic>
          <p:nvPicPr>
            <p:cNvPr id="10" name="Picture 9">
              <a:extLst>
                <a:ext uri="{FF2B5EF4-FFF2-40B4-BE49-F238E27FC236}">
                  <a16:creationId xmlns:a16="http://schemas.microsoft.com/office/drawing/2014/main" id="{875CF4CC-E6F1-BF06-83D1-0FB471F00A36}"/>
                </a:ext>
              </a:extLst>
            </p:cNvPr>
            <p:cNvPicPr>
              <a:picLocks noChangeAspect="1"/>
            </p:cNvPicPr>
            <p:nvPr/>
          </p:nvPicPr>
          <p:blipFill>
            <a:blip r:embed="rId7"/>
            <a:stretch>
              <a:fillRect/>
            </a:stretch>
          </p:blipFill>
          <p:spPr>
            <a:xfrm>
              <a:off x="903942" y="3375938"/>
              <a:ext cx="635000" cy="635000"/>
            </a:xfrm>
            <a:prstGeom prst="rect">
              <a:avLst/>
            </a:prstGeom>
          </p:spPr>
        </p:pic>
        <p:pic>
          <p:nvPicPr>
            <p:cNvPr id="11" name="Picture 10">
              <a:extLst>
                <a:ext uri="{FF2B5EF4-FFF2-40B4-BE49-F238E27FC236}">
                  <a16:creationId xmlns:a16="http://schemas.microsoft.com/office/drawing/2014/main" id="{F3CCBF31-74D7-8763-3C8B-082D8FFE3851}"/>
                </a:ext>
              </a:extLst>
            </p:cNvPr>
            <p:cNvPicPr>
              <a:picLocks noChangeAspect="1"/>
            </p:cNvPicPr>
            <p:nvPr/>
          </p:nvPicPr>
          <p:blipFill>
            <a:blip r:embed="rId8"/>
            <a:stretch>
              <a:fillRect/>
            </a:stretch>
          </p:blipFill>
          <p:spPr>
            <a:xfrm>
              <a:off x="550958" y="3375938"/>
              <a:ext cx="635000" cy="635000"/>
            </a:xfrm>
            <a:prstGeom prst="rect">
              <a:avLst/>
            </a:prstGeom>
          </p:spPr>
        </p:pic>
        <p:pic>
          <p:nvPicPr>
            <p:cNvPr id="12" name="Picture 11">
              <a:extLst>
                <a:ext uri="{FF2B5EF4-FFF2-40B4-BE49-F238E27FC236}">
                  <a16:creationId xmlns:a16="http://schemas.microsoft.com/office/drawing/2014/main" id="{98BD9FF5-891F-BF35-497F-223B08786EB5}"/>
                </a:ext>
              </a:extLst>
            </p:cNvPr>
            <p:cNvPicPr>
              <a:picLocks noChangeAspect="1"/>
            </p:cNvPicPr>
            <p:nvPr/>
          </p:nvPicPr>
          <p:blipFill>
            <a:blip r:embed="rId9"/>
            <a:stretch>
              <a:fillRect/>
            </a:stretch>
          </p:blipFill>
          <p:spPr>
            <a:xfrm>
              <a:off x="1662954" y="2712421"/>
              <a:ext cx="635000" cy="635000"/>
            </a:xfrm>
            <a:prstGeom prst="rect">
              <a:avLst/>
            </a:prstGeom>
          </p:spPr>
        </p:pic>
      </p:grpSp>
      <p:grpSp>
        <p:nvGrpSpPr>
          <p:cNvPr id="13" name="Group 12">
            <a:extLst>
              <a:ext uri="{FF2B5EF4-FFF2-40B4-BE49-F238E27FC236}">
                <a16:creationId xmlns:a16="http://schemas.microsoft.com/office/drawing/2014/main" id="{5BB1269B-F0B6-ED25-F163-632F04B9B5CE}"/>
              </a:ext>
            </a:extLst>
          </p:cNvPr>
          <p:cNvGrpSpPr/>
          <p:nvPr/>
        </p:nvGrpSpPr>
        <p:grpSpPr>
          <a:xfrm>
            <a:off x="4894837" y="2115914"/>
            <a:ext cx="2272553" cy="1325562"/>
            <a:chOff x="4666129" y="2487706"/>
            <a:chExt cx="2272553" cy="1325562"/>
          </a:xfrm>
        </p:grpSpPr>
        <p:sp>
          <p:nvSpPr>
            <p:cNvPr id="14" name="Rectangle 13">
              <a:extLst>
                <a:ext uri="{FF2B5EF4-FFF2-40B4-BE49-F238E27FC236}">
                  <a16:creationId xmlns:a16="http://schemas.microsoft.com/office/drawing/2014/main" id="{7FD6D267-2D7D-D57C-4F5B-619813AEE15E}"/>
                </a:ext>
              </a:extLst>
            </p:cNvPr>
            <p:cNvSpPr/>
            <p:nvPr/>
          </p:nvSpPr>
          <p:spPr>
            <a:xfrm>
              <a:off x="4666129" y="2487706"/>
              <a:ext cx="2272553" cy="1325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Experimental Group</a:t>
              </a:r>
            </a:p>
          </p:txBody>
        </p:sp>
        <p:pic>
          <p:nvPicPr>
            <p:cNvPr id="15" name="Picture 14">
              <a:extLst>
                <a:ext uri="{FF2B5EF4-FFF2-40B4-BE49-F238E27FC236}">
                  <a16:creationId xmlns:a16="http://schemas.microsoft.com/office/drawing/2014/main" id="{BB9095A2-BF7A-1F3C-495C-EB1542229DA9}"/>
                </a:ext>
              </a:extLst>
            </p:cNvPr>
            <p:cNvPicPr>
              <a:picLocks noChangeAspect="1"/>
            </p:cNvPicPr>
            <p:nvPr/>
          </p:nvPicPr>
          <p:blipFill>
            <a:blip r:embed="rId6"/>
            <a:stretch>
              <a:fillRect/>
            </a:stretch>
          </p:blipFill>
          <p:spPr>
            <a:xfrm>
              <a:off x="4825230" y="2953572"/>
              <a:ext cx="635000" cy="635000"/>
            </a:xfrm>
            <a:prstGeom prst="rect">
              <a:avLst/>
            </a:prstGeom>
          </p:spPr>
        </p:pic>
        <p:pic>
          <p:nvPicPr>
            <p:cNvPr id="16" name="Picture 15">
              <a:extLst>
                <a:ext uri="{FF2B5EF4-FFF2-40B4-BE49-F238E27FC236}">
                  <a16:creationId xmlns:a16="http://schemas.microsoft.com/office/drawing/2014/main" id="{67E90791-C3B0-6CD5-AF8C-20605E4F41DF}"/>
                </a:ext>
              </a:extLst>
            </p:cNvPr>
            <p:cNvPicPr>
              <a:picLocks noChangeAspect="1"/>
            </p:cNvPicPr>
            <p:nvPr/>
          </p:nvPicPr>
          <p:blipFill>
            <a:blip r:embed="rId7"/>
            <a:stretch>
              <a:fillRect/>
            </a:stretch>
          </p:blipFill>
          <p:spPr>
            <a:xfrm>
              <a:off x="5301129" y="2949145"/>
              <a:ext cx="635000" cy="635000"/>
            </a:xfrm>
            <a:prstGeom prst="rect">
              <a:avLst/>
            </a:prstGeom>
          </p:spPr>
        </p:pic>
        <p:pic>
          <p:nvPicPr>
            <p:cNvPr id="17" name="Picture 16">
              <a:extLst>
                <a:ext uri="{FF2B5EF4-FFF2-40B4-BE49-F238E27FC236}">
                  <a16:creationId xmlns:a16="http://schemas.microsoft.com/office/drawing/2014/main" id="{2FAFB7DC-074E-AB74-C1B7-30E2F6E9D9AC}"/>
                </a:ext>
              </a:extLst>
            </p:cNvPr>
            <p:cNvPicPr>
              <a:picLocks noChangeAspect="1"/>
            </p:cNvPicPr>
            <p:nvPr/>
          </p:nvPicPr>
          <p:blipFill>
            <a:blip r:embed="rId3"/>
            <a:stretch>
              <a:fillRect/>
            </a:stretch>
          </p:blipFill>
          <p:spPr>
            <a:xfrm>
              <a:off x="5723206" y="2946909"/>
              <a:ext cx="635000" cy="635000"/>
            </a:xfrm>
            <a:prstGeom prst="rect">
              <a:avLst/>
            </a:prstGeom>
          </p:spPr>
        </p:pic>
        <p:pic>
          <p:nvPicPr>
            <p:cNvPr id="18" name="Picture 17">
              <a:extLst>
                <a:ext uri="{FF2B5EF4-FFF2-40B4-BE49-F238E27FC236}">
                  <a16:creationId xmlns:a16="http://schemas.microsoft.com/office/drawing/2014/main" id="{61321FF6-3E75-303B-72C9-F0B44E326432}"/>
                </a:ext>
              </a:extLst>
            </p:cNvPr>
            <p:cNvPicPr>
              <a:picLocks noChangeAspect="1"/>
            </p:cNvPicPr>
            <p:nvPr/>
          </p:nvPicPr>
          <p:blipFill>
            <a:blip r:embed="rId5"/>
            <a:stretch>
              <a:fillRect/>
            </a:stretch>
          </p:blipFill>
          <p:spPr>
            <a:xfrm>
              <a:off x="6194429" y="2949239"/>
              <a:ext cx="635000" cy="635000"/>
            </a:xfrm>
            <a:prstGeom prst="rect">
              <a:avLst/>
            </a:prstGeom>
          </p:spPr>
        </p:pic>
      </p:grpSp>
      <p:grpSp>
        <p:nvGrpSpPr>
          <p:cNvPr id="19" name="Group 18">
            <a:extLst>
              <a:ext uri="{FF2B5EF4-FFF2-40B4-BE49-F238E27FC236}">
                <a16:creationId xmlns:a16="http://schemas.microsoft.com/office/drawing/2014/main" id="{C7346F59-9BBD-E77A-3E28-887C9A2CEEEB}"/>
              </a:ext>
            </a:extLst>
          </p:cNvPr>
          <p:cNvGrpSpPr/>
          <p:nvPr/>
        </p:nvGrpSpPr>
        <p:grpSpPr>
          <a:xfrm>
            <a:off x="4894837" y="4082271"/>
            <a:ext cx="2272553" cy="1325562"/>
            <a:chOff x="6252874" y="3703923"/>
            <a:chExt cx="2272553" cy="1325562"/>
          </a:xfrm>
        </p:grpSpPr>
        <p:sp>
          <p:nvSpPr>
            <p:cNvPr id="20" name="Rectangle 19">
              <a:extLst>
                <a:ext uri="{FF2B5EF4-FFF2-40B4-BE49-F238E27FC236}">
                  <a16:creationId xmlns:a16="http://schemas.microsoft.com/office/drawing/2014/main" id="{30F48418-450C-5927-30F0-1AD728C71BC3}"/>
                </a:ext>
              </a:extLst>
            </p:cNvPr>
            <p:cNvSpPr/>
            <p:nvPr/>
          </p:nvSpPr>
          <p:spPr>
            <a:xfrm>
              <a:off x="6252874" y="3703923"/>
              <a:ext cx="2272553" cy="1325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Control Group</a:t>
              </a:r>
            </a:p>
          </p:txBody>
        </p:sp>
        <p:pic>
          <p:nvPicPr>
            <p:cNvPr id="21" name="Picture 20">
              <a:extLst>
                <a:ext uri="{FF2B5EF4-FFF2-40B4-BE49-F238E27FC236}">
                  <a16:creationId xmlns:a16="http://schemas.microsoft.com/office/drawing/2014/main" id="{9588A528-271D-8093-3539-D3E21EFF13D2}"/>
                </a:ext>
              </a:extLst>
            </p:cNvPr>
            <p:cNvPicPr>
              <a:picLocks noChangeAspect="1"/>
            </p:cNvPicPr>
            <p:nvPr/>
          </p:nvPicPr>
          <p:blipFill>
            <a:blip r:embed="rId8"/>
            <a:stretch>
              <a:fillRect/>
            </a:stretch>
          </p:blipFill>
          <p:spPr>
            <a:xfrm>
              <a:off x="6411976" y="4239881"/>
              <a:ext cx="635000" cy="635000"/>
            </a:xfrm>
            <a:prstGeom prst="rect">
              <a:avLst/>
            </a:prstGeom>
          </p:spPr>
        </p:pic>
        <p:pic>
          <p:nvPicPr>
            <p:cNvPr id="22" name="Picture 21">
              <a:extLst>
                <a:ext uri="{FF2B5EF4-FFF2-40B4-BE49-F238E27FC236}">
                  <a16:creationId xmlns:a16="http://schemas.microsoft.com/office/drawing/2014/main" id="{BFB3A7B6-8172-D740-F805-1444DDCACDE3}"/>
                </a:ext>
              </a:extLst>
            </p:cNvPr>
            <p:cNvPicPr>
              <a:picLocks noChangeAspect="1"/>
            </p:cNvPicPr>
            <p:nvPr/>
          </p:nvPicPr>
          <p:blipFill>
            <a:blip r:embed="rId2"/>
            <a:stretch>
              <a:fillRect/>
            </a:stretch>
          </p:blipFill>
          <p:spPr>
            <a:xfrm>
              <a:off x="6886382" y="4239881"/>
              <a:ext cx="635000" cy="635000"/>
            </a:xfrm>
            <a:prstGeom prst="rect">
              <a:avLst/>
            </a:prstGeom>
          </p:spPr>
        </p:pic>
        <p:pic>
          <p:nvPicPr>
            <p:cNvPr id="23" name="Picture 22">
              <a:extLst>
                <a:ext uri="{FF2B5EF4-FFF2-40B4-BE49-F238E27FC236}">
                  <a16:creationId xmlns:a16="http://schemas.microsoft.com/office/drawing/2014/main" id="{3F0D8A52-F69E-7D58-0D50-37422EB89642}"/>
                </a:ext>
              </a:extLst>
            </p:cNvPr>
            <p:cNvPicPr>
              <a:picLocks noChangeAspect="1"/>
            </p:cNvPicPr>
            <p:nvPr/>
          </p:nvPicPr>
          <p:blipFill>
            <a:blip r:embed="rId4"/>
            <a:stretch>
              <a:fillRect/>
            </a:stretch>
          </p:blipFill>
          <p:spPr>
            <a:xfrm>
              <a:off x="7309194" y="4239881"/>
              <a:ext cx="635000" cy="635000"/>
            </a:xfrm>
            <a:prstGeom prst="rect">
              <a:avLst/>
            </a:prstGeom>
          </p:spPr>
        </p:pic>
        <p:pic>
          <p:nvPicPr>
            <p:cNvPr id="24" name="Picture 23">
              <a:extLst>
                <a:ext uri="{FF2B5EF4-FFF2-40B4-BE49-F238E27FC236}">
                  <a16:creationId xmlns:a16="http://schemas.microsoft.com/office/drawing/2014/main" id="{5FAC87AB-932A-4F3F-7C9A-91854E135F79}"/>
                </a:ext>
              </a:extLst>
            </p:cNvPr>
            <p:cNvPicPr>
              <a:picLocks noChangeAspect="1"/>
            </p:cNvPicPr>
            <p:nvPr/>
          </p:nvPicPr>
          <p:blipFill>
            <a:blip r:embed="rId9"/>
            <a:stretch>
              <a:fillRect/>
            </a:stretch>
          </p:blipFill>
          <p:spPr>
            <a:xfrm>
              <a:off x="7781175" y="4239881"/>
              <a:ext cx="635000" cy="635000"/>
            </a:xfrm>
            <a:prstGeom prst="rect">
              <a:avLst/>
            </a:prstGeom>
          </p:spPr>
        </p:pic>
      </p:grpSp>
      <p:sp>
        <p:nvSpPr>
          <p:cNvPr id="25" name="Left Arrow 24">
            <a:extLst>
              <a:ext uri="{FF2B5EF4-FFF2-40B4-BE49-F238E27FC236}">
                <a16:creationId xmlns:a16="http://schemas.microsoft.com/office/drawing/2014/main" id="{5AE7A344-F236-EAEC-822A-418BB5EB479B}"/>
              </a:ext>
            </a:extLst>
          </p:cNvPr>
          <p:cNvSpPr/>
          <p:nvPr/>
        </p:nvSpPr>
        <p:spPr>
          <a:xfrm rot="10800000">
            <a:off x="2031621" y="3429065"/>
            <a:ext cx="982530" cy="6349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A0367B3-96EC-FF77-0754-69F363B94C82}"/>
              </a:ext>
            </a:extLst>
          </p:cNvPr>
          <p:cNvSpPr/>
          <p:nvPr/>
        </p:nvSpPr>
        <p:spPr>
          <a:xfrm>
            <a:off x="3085883" y="2834640"/>
            <a:ext cx="537882" cy="175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b="1" dirty="0">
                <a:solidFill>
                  <a:schemeClr val="tx1"/>
                </a:solidFill>
              </a:rPr>
              <a:t>Randomization</a:t>
            </a:r>
          </a:p>
        </p:txBody>
      </p:sp>
      <p:sp>
        <p:nvSpPr>
          <p:cNvPr id="27" name="Left Arrow 26">
            <a:extLst>
              <a:ext uri="{FF2B5EF4-FFF2-40B4-BE49-F238E27FC236}">
                <a16:creationId xmlns:a16="http://schemas.microsoft.com/office/drawing/2014/main" id="{12C27576-C5A9-0CDB-B95A-F0A54666CE0A}"/>
              </a:ext>
            </a:extLst>
          </p:cNvPr>
          <p:cNvSpPr/>
          <p:nvPr/>
        </p:nvSpPr>
        <p:spPr>
          <a:xfrm rot="10800000">
            <a:off x="3737277" y="3429066"/>
            <a:ext cx="982530" cy="6349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4B38B10-292C-8932-195B-B90A86A9A130}"/>
              </a:ext>
            </a:extLst>
          </p:cNvPr>
          <p:cNvSpPr/>
          <p:nvPr/>
        </p:nvSpPr>
        <p:spPr>
          <a:xfrm rot="16200000">
            <a:off x="5762172" y="863304"/>
            <a:ext cx="537882" cy="175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b="1" dirty="0">
                <a:solidFill>
                  <a:schemeClr val="tx1"/>
                </a:solidFill>
              </a:rPr>
              <a:t>Randomized v1</a:t>
            </a:r>
          </a:p>
        </p:txBody>
      </p:sp>
      <p:grpSp>
        <p:nvGrpSpPr>
          <p:cNvPr id="57" name="Group 56">
            <a:extLst>
              <a:ext uri="{FF2B5EF4-FFF2-40B4-BE49-F238E27FC236}">
                <a16:creationId xmlns:a16="http://schemas.microsoft.com/office/drawing/2014/main" id="{CD03FDDA-7338-5830-E646-0CE9BED24133}"/>
              </a:ext>
            </a:extLst>
          </p:cNvPr>
          <p:cNvGrpSpPr/>
          <p:nvPr/>
        </p:nvGrpSpPr>
        <p:grpSpPr>
          <a:xfrm>
            <a:off x="7302185" y="2115914"/>
            <a:ext cx="2272553" cy="1325562"/>
            <a:chOff x="7302185" y="2115914"/>
            <a:chExt cx="2272553" cy="1325562"/>
          </a:xfrm>
        </p:grpSpPr>
        <p:sp>
          <p:nvSpPr>
            <p:cNvPr id="30" name="Rectangle 29">
              <a:extLst>
                <a:ext uri="{FF2B5EF4-FFF2-40B4-BE49-F238E27FC236}">
                  <a16:creationId xmlns:a16="http://schemas.microsoft.com/office/drawing/2014/main" id="{3096248A-BBCF-1CDB-07F0-E02F5AC7A4A8}"/>
                </a:ext>
              </a:extLst>
            </p:cNvPr>
            <p:cNvSpPr/>
            <p:nvPr/>
          </p:nvSpPr>
          <p:spPr>
            <a:xfrm>
              <a:off x="7302185" y="2115914"/>
              <a:ext cx="2272553" cy="1325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Experimental Group</a:t>
              </a:r>
            </a:p>
          </p:txBody>
        </p:sp>
        <p:pic>
          <p:nvPicPr>
            <p:cNvPr id="31" name="Picture 30">
              <a:extLst>
                <a:ext uri="{FF2B5EF4-FFF2-40B4-BE49-F238E27FC236}">
                  <a16:creationId xmlns:a16="http://schemas.microsoft.com/office/drawing/2014/main" id="{6EE3C73A-AE24-3AB1-6E45-D0CF8FFA07FB}"/>
                </a:ext>
              </a:extLst>
            </p:cNvPr>
            <p:cNvPicPr>
              <a:picLocks noChangeAspect="1"/>
            </p:cNvPicPr>
            <p:nvPr/>
          </p:nvPicPr>
          <p:blipFill>
            <a:blip r:embed="rId6"/>
            <a:stretch>
              <a:fillRect/>
            </a:stretch>
          </p:blipFill>
          <p:spPr>
            <a:xfrm>
              <a:off x="7461286" y="2581780"/>
              <a:ext cx="635000" cy="635000"/>
            </a:xfrm>
            <a:prstGeom prst="rect">
              <a:avLst/>
            </a:prstGeom>
          </p:spPr>
        </p:pic>
        <p:pic>
          <p:nvPicPr>
            <p:cNvPr id="33" name="Picture 32">
              <a:extLst>
                <a:ext uri="{FF2B5EF4-FFF2-40B4-BE49-F238E27FC236}">
                  <a16:creationId xmlns:a16="http://schemas.microsoft.com/office/drawing/2014/main" id="{A8C52376-C369-358C-4C7E-D077554F815F}"/>
                </a:ext>
              </a:extLst>
            </p:cNvPr>
            <p:cNvPicPr>
              <a:picLocks noChangeAspect="1"/>
            </p:cNvPicPr>
            <p:nvPr/>
          </p:nvPicPr>
          <p:blipFill>
            <a:blip r:embed="rId3"/>
            <a:stretch>
              <a:fillRect/>
            </a:stretch>
          </p:blipFill>
          <p:spPr>
            <a:xfrm>
              <a:off x="8359262" y="2575117"/>
              <a:ext cx="635000" cy="635000"/>
            </a:xfrm>
            <a:prstGeom prst="rect">
              <a:avLst/>
            </a:prstGeom>
          </p:spPr>
        </p:pic>
        <p:pic>
          <p:nvPicPr>
            <p:cNvPr id="34" name="Picture 33">
              <a:extLst>
                <a:ext uri="{FF2B5EF4-FFF2-40B4-BE49-F238E27FC236}">
                  <a16:creationId xmlns:a16="http://schemas.microsoft.com/office/drawing/2014/main" id="{28491F45-E632-CD20-F937-EEB7C63D58EF}"/>
                </a:ext>
              </a:extLst>
            </p:cNvPr>
            <p:cNvPicPr>
              <a:picLocks noChangeAspect="1"/>
            </p:cNvPicPr>
            <p:nvPr/>
          </p:nvPicPr>
          <p:blipFill>
            <a:blip r:embed="rId5"/>
            <a:stretch>
              <a:fillRect/>
            </a:stretch>
          </p:blipFill>
          <p:spPr>
            <a:xfrm>
              <a:off x="8830485" y="2577447"/>
              <a:ext cx="635000" cy="635000"/>
            </a:xfrm>
            <a:prstGeom prst="rect">
              <a:avLst/>
            </a:prstGeom>
          </p:spPr>
        </p:pic>
        <p:pic>
          <p:nvPicPr>
            <p:cNvPr id="38" name="Picture 37">
              <a:extLst>
                <a:ext uri="{FF2B5EF4-FFF2-40B4-BE49-F238E27FC236}">
                  <a16:creationId xmlns:a16="http://schemas.microsoft.com/office/drawing/2014/main" id="{FDADB6F4-B6D8-BB77-F86B-54D57F9B006A}"/>
                </a:ext>
              </a:extLst>
            </p:cNvPr>
            <p:cNvPicPr>
              <a:picLocks noChangeAspect="1"/>
            </p:cNvPicPr>
            <p:nvPr/>
          </p:nvPicPr>
          <p:blipFill>
            <a:blip r:embed="rId2"/>
            <a:stretch>
              <a:fillRect/>
            </a:stretch>
          </p:blipFill>
          <p:spPr>
            <a:xfrm>
              <a:off x="7913581" y="2577353"/>
              <a:ext cx="635000" cy="635000"/>
            </a:xfrm>
            <a:prstGeom prst="rect">
              <a:avLst/>
            </a:prstGeom>
          </p:spPr>
        </p:pic>
      </p:grpSp>
      <p:grpSp>
        <p:nvGrpSpPr>
          <p:cNvPr id="58" name="Group 57">
            <a:extLst>
              <a:ext uri="{FF2B5EF4-FFF2-40B4-BE49-F238E27FC236}">
                <a16:creationId xmlns:a16="http://schemas.microsoft.com/office/drawing/2014/main" id="{7643FFC8-F82A-191A-48E4-0E9B6D130FE8}"/>
              </a:ext>
            </a:extLst>
          </p:cNvPr>
          <p:cNvGrpSpPr/>
          <p:nvPr/>
        </p:nvGrpSpPr>
        <p:grpSpPr>
          <a:xfrm>
            <a:off x="7302185" y="4082271"/>
            <a:ext cx="2272553" cy="1325562"/>
            <a:chOff x="7302185" y="4082271"/>
            <a:chExt cx="2272553" cy="1325562"/>
          </a:xfrm>
        </p:grpSpPr>
        <p:pic>
          <p:nvPicPr>
            <p:cNvPr id="32" name="Picture 31">
              <a:extLst>
                <a:ext uri="{FF2B5EF4-FFF2-40B4-BE49-F238E27FC236}">
                  <a16:creationId xmlns:a16="http://schemas.microsoft.com/office/drawing/2014/main" id="{62ED5884-159D-F3EF-C4F0-E965AC712F19}"/>
                </a:ext>
              </a:extLst>
            </p:cNvPr>
            <p:cNvPicPr>
              <a:picLocks noChangeAspect="1"/>
            </p:cNvPicPr>
            <p:nvPr/>
          </p:nvPicPr>
          <p:blipFill>
            <a:blip r:embed="rId7"/>
            <a:stretch>
              <a:fillRect/>
            </a:stretch>
          </p:blipFill>
          <p:spPr>
            <a:xfrm>
              <a:off x="7951803" y="4620769"/>
              <a:ext cx="635000" cy="635000"/>
            </a:xfrm>
            <a:prstGeom prst="rect">
              <a:avLst/>
            </a:prstGeom>
          </p:spPr>
        </p:pic>
        <p:sp>
          <p:nvSpPr>
            <p:cNvPr id="36" name="Rectangle 35">
              <a:extLst>
                <a:ext uri="{FF2B5EF4-FFF2-40B4-BE49-F238E27FC236}">
                  <a16:creationId xmlns:a16="http://schemas.microsoft.com/office/drawing/2014/main" id="{A0790443-84CB-8090-AE0B-D17E07D55D72}"/>
                </a:ext>
              </a:extLst>
            </p:cNvPr>
            <p:cNvSpPr/>
            <p:nvPr/>
          </p:nvSpPr>
          <p:spPr>
            <a:xfrm>
              <a:off x="7302185" y="4082271"/>
              <a:ext cx="2272553" cy="1325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Control Group</a:t>
              </a:r>
            </a:p>
          </p:txBody>
        </p:sp>
        <p:pic>
          <p:nvPicPr>
            <p:cNvPr id="37" name="Picture 36">
              <a:extLst>
                <a:ext uri="{FF2B5EF4-FFF2-40B4-BE49-F238E27FC236}">
                  <a16:creationId xmlns:a16="http://schemas.microsoft.com/office/drawing/2014/main" id="{133893AF-6461-4716-6A6E-2705761C8AFD}"/>
                </a:ext>
              </a:extLst>
            </p:cNvPr>
            <p:cNvPicPr>
              <a:picLocks noChangeAspect="1"/>
            </p:cNvPicPr>
            <p:nvPr/>
          </p:nvPicPr>
          <p:blipFill>
            <a:blip r:embed="rId8"/>
            <a:stretch>
              <a:fillRect/>
            </a:stretch>
          </p:blipFill>
          <p:spPr>
            <a:xfrm>
              <a:off x="7461287" y="4618229"/>
              <a:ext cx="635000" cy="635000"/>
            </a:xfrm>
            <a:prstGeom prst="rect">
              <a:avLst/>
            </a:prstGeom>
          </p:spPr>
        </p:pic>
        <p:pic>
          <p:nvPicPr>
            <p:cNvPr id="39" name="Picture 38">
              <a:extLst>
                <a:ext uri="{FF2B5EF4-FFF2-40B4-BE49-F238E27FC236}">
                  <a16:creationId xmlns:a16="http://schemas.microsoft.com/office/drawing/2014/main" id="{E244D5B0-E505-FF94-1D81-482A79C7FCBE}"/>
                </a:ext>
              </a:extLst>
            </p:cNvPr>
            <p:cNvPicPr>
              <a:picLocks noChangeAspect="1"/>
            </p:cNvPicPr>
            <p:nvPr/>
          </p:nvPicPr>
          <p:blipFill>
            <a:blip r:embed="rId4"/>
            <a:stretch>
              <a:fillRect/>
            </a:stretch>
          </p:blipFill>
          <p:spPr>
            <a:xfrm>
              <a:off x="8433435" y="4618229"/>
              <a:ext cx="635000" cy="635000"/>
            </a:xfrm>
            <a:prstGeom prst="rect">
              <a:avLst/>
            </a:prstGeom>
          </p:spPr>
        </p:pic>
        <p:pic>
          <p:nvPicPr>
            <p:cNvPr id="40" name="Picture 39">
              <a:extLst>
                <a:ext uri="{FF2B5EF4-FFF2-40B4-BE49-F238E27FC236}">
                  <a16:creationId xmlns:a16="http://schemas.microsoft.com/office/drawing/2014/main" id="{8AE82C10-4738-603A-B085-F04A2165920B}"/>
                </a:ext>
              </a:extLst>
            </p:cNvPr>
            <p:cNvPicPr>
              <a:picLocks noChangeAspect="1"/>
            </p:cNvPicPr>
            <p:nvPr/>
          </p:nvPicPr>
          <p:blipFill>
            <a:blip r:embed="rId9"/>
            <a:stretch>
              <a:fillRect/>
            </a:stretch>
          </p:blipFill>
          <p:spPr>
            <a:xfrm>
              <a:off x="8910037" y="4618229"/>
              <a:ext cx="635000" cy="635000"/>
            </a:xfrm>
            <a:prstGeom prst="rect">
              <a:avLst/>
            </a:prstGeom>
          </p:spPr>
        </p:pic>
      </p:grpSp>
      <p:sp>
        <p:nvSpPr>
          <p:cNvPr id="41" name="Rectangle 40">
            <a:extLst>
              <a:ext uri="{FF2B5EF4-FFF2-40B4-BE49-F238E27FC236}">
                <a16:creationId xmlns:a16="http://schemas.microsoft.com/office/drawing/2014/main" id="{456B612D-7F7E-FF2A-9140-A5DFEDC6CE98}"/>
              </a:ext>
            </a:extLst>
          </p:cNvPr>
          <p:cNvSpPr/>
          <p:nvPr/>
        </p:nvSpPr>
        <p:spPr>
          <a:xfrm rot="16200000">
            <a:off x="8169520" y="863304"/>
            <a:ext cx="537882" cy="175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b="1" dirty="0">
                <a:solidFill>
                  <a:schemeClr val="tx1"/>
                </a:solidFill>
              </a:rPr>
              <a:t>Randomized v2</a:t>
            </a:r>
          </a:p>
        </p:txBody>
      </p:sp>
      <p:grpSp>
        <p:nvGrpSpPr>
          <p:cNvPr id="59" name="Group 58">
            <a:extLst>
              <a:ext uri="{FF2B5EF4-FFF2-40B4-BE49-F238E27FC236}">
                <a16:creationId xmlns:a16="http://schemas.microsoft.com/office/drawing/2014/main" id="{609F0F8D-9098-EBF4-66D9-C4E91A3AF04A}"/>
              </a:ext>
            </a:extLst>
          </p:cNvPr>
          <p:cNvGrpSpPr/>
          <p:nvPr/>
        </p:nvGrpSpPr>
        <p:grpSpPr>
          <a:xfrm>
            <a:off x="9760761" y="2115914"/>
            <a:ext cx="2272553" cy="1325562"/>
            <a:chOff x="9760761" y="2115914"/>
            <a:chExt cx="2272553" cy="1325562"/>
          </a:xfrm>
        </p:grpSpPr>
        <p:sp>
          <p:nvSpPr>
            <p:cNvPr id="43" name="Rectangle 42">
              <a:extLst>
                <a:ext uri="{FF2B5EF4-FFF2-40B4-BE49-F238E27FC236}">
                  <a16:creationId xmlns:a16="http://schemas.microsoft.com/office/drawing/2014/main" id="{06147363-81D1-EA96-4927-24BFD81A5EED}"/>
                </a:ext>
              </a:extLst>
            </p:cNvPr>
            <p:cNvSpPr/>
            <p:nvPr/>
          </p:nvSpPr>
          <p:spPr>
            <a:xfrm>
              <a:off x="9760761" y="2115914"/>
              <a:ext cx="2272553" cy="1325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Experimental Group</a:t>
              </a:r>
            </a:p>
          </p:txBody>
        </p:sp>
        <p:pic>
          <p:nvPicPr>
            <p:cNvPr id="44" name="Picture 43">
              <a:extLst>
                <a:ext uri="{FF2B5EF4-FFF2-40B4-BE49-F238E27FC236}">
                  <a16:creationId xmlns:a16="http://schemas.microsoft.com/office/drawing/2014/main" id="{6297D8F7-22C1-48CE-A06B-EED090AFC362}"/>
                </a:ext>
              </a:extLst>
            </p:cNvPr>
            <p:cNvPicPr>
              <a:picLocks noChangeAspect="1"/>
            </p:cNvPicPr>
            <p:nvPr/>
          </p:nvPicPr>
          <p:blipFill>
            <a:blip r:embed="rId6"/>
            <a:stretch>
              <a:fillRect/>
            </a:stretch>
          </p:blipFill>
          <p:spPr>
            <a:xfrm>
              <a:off x="9919862" y="2581780"/>
              <a:ext cx="635000" cy="635000"/>
            </a:xfrm>
            <a:prstGeom prst="rect">
              <a:avLst/>
            </a:prstGeom>
          </p:spPr>
        </p:pic>
        <p:pic>
          <p:nvPicPr>
            <p:cNvPr id="45" name="Picture 44">
              <a:extLst>
                <a:ext uri="{FF2B5EF4-FFF2-40B4-BE49-F238E27FC236}">
                  <a16:creationId xmlns:a16="http://schemas.microsoft.com/office/drawing/2014/main" id="{F2719B52-7B47-B580-5596-B3F07DF0D5C6}"/>
                </a:ext>
              </a:extLst>
            </p:cNvPr>
            <p:cNvPicPr>
              <a:picLocks noChangeAspect="1"/>
            </p:cNvPicPr>
            <p:nvPr/>
          </p:nvPicPr>
          <p:blipFill>
            <a:blip r:embed="rId7"/>
            <a:stretch>
              <a:fillRect/>
            </a:stretch>
          </p:blipFill>
          <p:spPr>
            <a:xfrm>
              <a:off x="10360973" y="2581780"/>
              <a:ext cx="635000" cy="635000"/>
            </a:xfrm>
            <a:prstGeom prst="rect">
              <a:avLst/>
            </a:prstGeom>
          </p:spPr>
        </p:pic>
        <p:pic>
          <p:nvPicPr>
            <p:cNvPr id="47" name="Picture 46">
              <a:extLst>
                <a:ext uri="{FF2B5EF4-FFF2-40B4-BE49-F238E27FC236}">
                  <a16:creationId xmlns:a16="http://schemas.microsoft.com/office/drawing/2014/main" id="{1C67F2B0-4EE0-C17E-80CA-475890D968ED}"/>
                </a:ext>
              </a:extLst>
            </p:cNvPr>
            <p:cNvPicPr>
              <a:picLocks noChangeAspect="1"/>
            </p:cNvPicPr>
            <p:nvPr/>
          </p:nvPicPr>
          <p:blipFill>
            <a:blip r:embed="rId5"/>
            <a:stretch>
              <a:fillRect/>
            </a:stretch>
          </p:blipFill>
          <p:spPr>
            <a:xfrm>
              <a:off x="11289061" y="2566278"/>
              <a:ext cx="635000" cy="635000"/>
            </a:xfrm>
            <a:prstGeom prst="rect">
              <a:avLst/>
            </a:prstGeom>
          </p:spPr>
        </p:pic>
        <p:pic>
          <p:nvPicPr>
            <p:cNvPr id="50" name="Picture 49">
              <a:extLst>
                <a:ext uri="{FF2B5EF4-FFF2-40B4-BE49-F238E27FC236}">
                  <a16:creationId xmlns:a16="http://schemas.microsoft.com/office/drawing/2014/main" id="{FB4632E3-C383-F2D5-2BD9-24BC376C5EE8}"/>
                </a:ext>
              </a:extLst>
            </p:cNvPr>
            <p:cNvPicPr>
              <a:picLocks noChangeAspect="1"/>
            </p:cNvPicPr>
            <p:nvPr/>
          </p:nvPicPr>
          <p:blipFill>
            <a:blip r:embed="rId8"/>
            <a:stretch>
              <a:fillRect/>
            </a:stretch>
          </p:blipFill>
          <p:spPr>
            <a:xfrm>
              <a:off x="10813162" y="2566278"/>
              <a:ext cx="635000" cy="635000"/>
            </a:xfrm>
            <a:prstGeom prst="rect">
              <a:avLst/>
            </a:prstGeom>
          </p:spPr>
        </p:pic>
      </p:grpSp>
      <p:grpSp>
        <p:nvGrpSpPr>
          <p:cNvPr id="60" name="Group 59">
            <a:extLst>
              <a:ext uri="{FF2B5EF4-FFF2-40B4-BE49-F238E27FC236}">
                <a16:creationId xmlns:a16="http://schemas.microsoft.com/office/drawing/2014/main" id="{5B10434D-109D-558C-D547-898040E58507}"/>
              </a:ext>
            </a:extLst>
          </p:cNvPr>
          <p:cNvGrpSpPr/>
          <p:nvPr/>
        </p:nvGrpSpPr>
        <p:grpSpPr>
          <a:xfrm>
            <a:off x="9760761" y="4082271"/>
            <a:ext cx="2272553" cy="1325562"/>
            <a:chOff x="9760761" y="4082271"/>
            <a:chExt cx="2272553" cy="1325562"/>
          </a:xfrm>
        </p:grpSpPr>
        <p:pic>
          <p:nvPicPr>
            <p:cNvPr id="46" name="Picture 45">
              <a:extLst>
                <a:ext uri="{FF2B5EF4-FFF2-40B4-BE49-F238E27FC236}">
                  <a16:creationId xmlns:a16="http://schemas.microsoft.com/office/drawing/2014/main" id="{26A46E44-C2EF-7159-B94B-15426173D45C}"/>
                </a:ext>
              </a:extLst>
            </p:cNvPr>
            <p:cNvPicPr>
              <a:picLocks noChangeAspect="1"/>
            </p:cNvPicPr>
            <p:nvPr/>
          </p:nvPicPr>
          <p:blipFill>
            <a:blip r:embed="rId3"/>
            <a:stretch>
              <a:fillRect/>
            </a:stretch>
          </p:blipFill>
          <p:spPr>
            <a:xfrm>
              <a:off x="9930552" y="4618229"/>
              <a:ext cx="635000" cy="635000"/>
            </a:xfrm>
            <a:prstGeom prst="rect">
              <a:avLst/>
            </a:prstGeom>
          </p:spPr>
        </p:pic>
        <p:sp>
          <p:nvSpPr>
            <p:cNvPr id="49" name="Rectangle 48">
              <a:extLst>
                <a:ext uri="{FF2B5EF4-FFF2-40B4-BE49-F238E27FC236}">
                  <a16:creationId xmlns:a16="http://schemas.microsoft.com/office/drawing/2014/main" id="{3A27CE35-1322-CAC7-576D-A04447EB6977}"/>
                </a:ext>
              </a:extLst>
            </p:cNvPr>
            <p:cNvSpPr/>
            <p:nvPr/>
          </p:nvSpPr>
          <p:spPr>
            <a:xfrm>
              <a:off x="9760761" y="4082271"/>
              <a:ext cx="2272553" cy="1325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Control Group</a:t>
              </a:r>
            </a:p>
          </p:txBody>
        </p:sp>
        <p:pic>
          <p:nvPicPr>
            <p:cNvPr id="51" name="Picture 50">
              <a:extLst>
                <a:ext uri="{FF2B5EF4-FFF2-40B4-BE49-F238E27FC236}">
                  <a16:creationId xmlns:a16="http://schemas.microsoft.com/office/drawing/2014/main" id="{62BEA495-A716-72EA-90EE-07A04774AB90}"/>
                </a:ext>
              </a:extLst>
            </p:cNvPr>
            <p:cNvPicPr>
              <a:picLocks noChangeAspect="1"/>
            </p:cNvPicPr>
            <p:nvPr/>
          </p:nvPicPr>
          <p:blipFill>
            <a:blip r:embed="rId2"/>
            <a:stretch>
              <a:fillRect/>
            </a:stretch>
          </p:blipFill>
          <p:spPr>
            <a:xfrm>
              <a:off x="10395761" y="4618229"/>
              <a:ext cx="635000" cy="635000"/>
            </a:xfrm>
            <a:prstGeom prst="rect">
              <a:avLst/>
            </a:prstGeom>
          </p:spPr>
        </p:pic>
        <p:pic>
          <p:nvPicPr>
            <p:cNvPr id="52" name="Picture 51">
              <a:extLst>
                <a:ext uri="{FF2B5EF4-FFF2-40B4-BE49-F238E27FC236}">
                  <a16:creationId xmlns:a16="http://schemas.microsoft.com/office/drawing/2014/main" id="{943664C8-C859-FB3A-4D2B-3EB5893F188F}"/>
                </a:ext>
              </a:extLst>
            </p:cNvPr>
            <p:cNvPicPr>
              <a:picLocks noChangeAspect="1"/>
            </p:cNvPicPr>
            <p:nvPr/>
          </p:nvPicPr>
          <p:blipFill>
            <a:blip r:embed="rId4"/>
            <a:stretch>
              <a:fillRect/>
            </a:stretch>
          </p:blipFill>
          <p:spPr>
            <a:xfrm>
              <a:off x="10817081" y="4618229"/>
              <a:ext cx="635000" cy="635000"/>
            </a:xfrm>
            <a:prstGeom prst="rect">
              <a:avLst/>
            </a:prstGeom>
          </p:spPr>
        </p:pic>
        <p:pic>
          <p:nvPicPr>
            <p:cNvPr id="53" name="Picture 52">
              <a:extLst>
                <a:ext uri="{FF2B5EF4-FFF2-40B4-BE49-F238E27FC236}">
                  <a16:creationId xmlns:a16="http://schemas.microsoft.com/office/drawing/2014/main" id="{DE0B0C0F-FF36-DBA5-4A40-49BF4937B5C1}"/>
                </a:ext>
              </a:extLst>
            </p:cNvPr>
            <p:cNvPicPr>
              <a:picLocks noChangeAspect="1"/>
            </p:cNvPicPr>
            <p:nvPr/>
          </p:nvPicPr>
          <p:blipFill>
            <a:blip r:embed="rId9"/>
            <a:stretch>
              <a:fillRect/>
            </a:stretch>
          </p:blipFill>
          <p:spPr>
            <a:xfrm>
              <a:off x="11289062" y="4618229"/>
              <a:ext cx="635000" cy="635000"/>
            </a:xfrm>
            <a:prstGeom prst="rect">
              <a:avLst/>
            </a:prstGeom>
          </p:spPr>
        </p:pic>
      </p:grpSp>
      <p:sp>
        <p:nvSpPr>
          <p:cNvPr id="54" name="Rectangle 53">
            <a:extLst>
              <a:ext uri="{FF2B5EF4-FFF2-40B4-BE49-F238E27FC236}">
                <a16:creationId xmlns:a16="http://schemas.microsoft.com/office/drawing/2014/main" id="{5DC9D37C-A665-44A3-3BCB-CDE71135EF36}"/>
              </a:ext>
            </a:extLst>
          </p:cNvPr>
          <p:cNvSpPr/>
          <p:nvPr/>
        </p:nvSpPr>
        <p:spPr>
          <a:xfrm rot="16200000">
            <a:off x="10628096" y="863304"/>
            <a:ext cx="537882" cy="1757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b="1" dirty="0">
                <a:solidFill>
                  <a:schemeClr val="tx1"/>
                </a:solidFill>
              </a:rPr>
              <a:t>Randomized v3</a:t>
            </a:r>
          </a:p>
        </p:txBody>
      </p:sp>
      <p:sp>
        <p:nvSpPr>
          <p:cNvPr id="55" name="TextBox 54">
            <a:extLst>
              <a:ext uri="{FF2B5EF4-FFF2-40B4-BE49-F238E27FC236}">
                <a16:creationId xmlns:a16="http://schemas.microsoft.com/office/drawing/2014/main" id="{B9EDBA59-E826-0FE4-4FE9-3CD6FC4A1777}"/>
              </a:ext>
            </a:extLst>
          </p:cNvPr>
          <p:cNvSpPr txBox="1"/>
          <p:nvPr/>
        </p:nvSpPr>
        <p:spPr>
          <a:xfrm>
            <a:off x="375920" y="6024880"/>
            <a:ext cx="8818880" cy="369332"/>
          </a:xfrm>
          <a:prstGeom prst="rect">
            <a:avLst/>
          </a:prstGeom>
          <a:noFill/>
        </p:spPr>
        <p:txBody>
          <a:bodyPr wrap="square" rtlCol="0">
            <a:spAutoFit/>
          </a:bodyPr>
          <a:lstStyle/>
          <a:p>
            <a:r>
              <a:rPr lang="en-US" dirty="0"/>
              <a:t>For which versions of randomization do we need to compare baseline differences?</a:t>
            </a:r>
          </a:p>
        </p:txBody>
      </p:sp>
      <p:sp>
        <p:nvSpPr>
          <p:cNvPr id="56" name="TextBox 55">
            <a:extLst>
              <a:ext uri="{FF2B5EF4-FFF2-40B4-BE49-F238E27FC236}">
                <a16:creationId xmlns:a16="http://schemas.microsoft.com/office/drawing/2014/main" id="{C348AD56-C23C-B42E-659C-BE2EFF9DAC6C}"/>
              </a:ext>
            </a:extLst>
          </p:cNvPr>
          <p:cNvSpPr txBox="1"/>
          <p:nvPr/>
        </p:nvSpPr>
        <p:spPr>
          <a:xfrm>
            <a:off x="375920" y="6407944"/>
            <a:ext cx="8818880" cy="369332"/>
          </a:xfrm>
          <a:prstGeom prst="rect">
            <a:avLst/>
          </a:prstGeom>
          <a:noFill/>
        </p:spPr>
        <p:txBody>
          <a:bodyPr wrap="square" rtlCol="0">
            <a:spAutoFit/>
          </a:bodyPr>
          <a:lstStyle/>
          <a:p>
            <a:r>
              <a:rPr lang="en-US" b="1" dirty="0"/>
              <a:t>Answer:</a:t>
            </a:r>
            <a:r>
              <a:rPr lang="en-US" dirty="0"/>
              <a:t> We never need to compare baseline differences using hypothesis testing!</a:t>
            </a:r>
            <a:endParaRPr lang="en-US" b="1" dirty="0"/>
          </a:p>
        </p:txBody>
      </p:sp>
    </p:spTree>
    <p:extLst>
      <p:ext uri="{BB962C8B-B14F-4D97-AF65-F5344CB8AC3E}">
        <p14:creationId xmlns:p14="http://schemas.microsoft.com/office/powerpoint/2010/main" val="173559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500"/>
                                        <p:tgtEl>
                                          <p:spTgt spid="41"/>
                                        </p:tgtEl>
                                      </p:cBhvr>
                                    </p:animEffect>
                                  </p:childTnLst>
                                </p:cTn>
                              </p:par>
                              <p:par>
                                <p:cTn id="31" presetID="10" presetClass="entr" presetSubtype="0" fill="hold" nodeType="with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500"/>
                                        <p:tgtEl>
                                          <p:spTgt spid="57"/>
                                        </p:tgtEl>
                                      </p:cBhvr>
                                    </p:animEffect>
                                  </p:childTnLst>
                                </p:cTn>
                              </p:par>
                              <p:par>
                                <p:cTn id="34" presetID="10" presetClass="entr" presetSubtype="0" fill="hold"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fade">
                                      <p:cBhvr>
                                        <p:cTn id="36" dur="500"/>
                                        <p:tgtEl>
                                          <p:spTgt spid="5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500"/>
                                        <p:tgtEl>
                                          <p:spTgt spid="54"/>
                                        </p:tgtEl>
                                      </p:cBhvr>
                                    </p:animEffect>
                                  </p:childTnLst>
                                </p:cTn>
                              </p:par>
                              <p:par>
                                <p:cTn id="42" presetID="10" presetClass="entr" presetSubtype="0" fill="hold" nodeType="with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500"/>
                                        <p:tgtEl>
                                          <p:spTgt spid="59"/>
                                        </p:tgtEl>
                                      </p:cBhvr>
                                    </p:animEffect>
                                  </p:childTnLst>
                                </p:cTn>
                              </p:par>
                              <p:par>
                                <p:cTn id="45" presetID="10" presetClass="entr" presetSubtype="0" fill="hold" nodeType="with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fade">
                                      <p:cBhvr>
                                        <p:cTn id="47" dur="500"/>
                                        <p:tgtEl>
                                          <p:spTgt spid="6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fade">
                                      <p:cBhvr>
                                        <p:cTn id="52" dur="500"/>
                                        <p:tgtEl>
                                          <p:spTgt spid="5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fade">
                                      <p:cBhvr>
                                        <p:cTn id="5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41" grpId="0" animBg="1"/>
      <p:bldP spid="54" grpId="0" animBg="1"/>
      <p:bldP spid="55" grpId="0"/>
      <p:bldP spid="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0A19-32ED-F70E-8BC5-49C9761A5756}"/>
              </a:ext>
            </a:extLst>
          </p:cNvPr>
          <p:cNvSpPr>
            <a:spLocks noGrp="1"/>
          </p:cNvSpPr>
          <p:nvPr>
            <p:ph type="title"/>
          </p:nvPr>
        </p:nvSpPr>
        <p:spPr/>
        <p:txBody>
          <a:bodyPr/>
          <a:lstStyle/>
          <a:p>
            <a:r>
              <a:rPr lang="en-US" b="1" dirty="0">
                <a:latin typeface="+mn-lt"/>
              </a:rPr>
              <a:t>RCT Analysis:</a:t>
            </a:r>
            <a:br>
              <a:rPr lang="en-US" b="1" dirty="0">
                <a:latin typeface="+mn-lt"/>
              </a:rPr>
            </a:br>
            <a:r>
              <a:rPr lang="en-US" sz="2400" i="1" dirty="0">
                <a:latin typeface="+mn-lt"/>
              </a:rPr>
              <a:t>Covariates of a model</a:t>
            </a:r>
          </a:p>
        </p:txBody>
      </p:sp>
      <p:sp>
        <p:nvSpPr>
          <p:cNvPr id="3" name="Content Placeholder 2">
            <a:extLst>
              <a:ext uri="{FF2B5EF4-FFF2-40B4-BE49-F238E27FC236}">
                <a16:creationId xmlns:a16="http://schemas.microsoft.com/office/drawing/2014/main" id="{1B154C8E-C8F7-659F-2A8D-F009266B3CC8}"/>
              </a:ext>
            </a:extLst>
          </p:cNvPr>
          <p:cNvSpPr>
            <a:spLocks noGrp="1"/>
          </p:cNvSpPr>
          <p:nvPr>
            <p:ph idx="1"/>
          </p:nvPr>
        </p:nvSpPr>
        <p:spPr>
          <a:xfrm>
            <a:off x="838200" y="1825625"/>
            <a:ext cx="9931400" cy="4351338"/>
          </a:xfrm>
        </p:spPr>
        <p:txBody>
          <a:bodyPr/>
          <a:lstStyle/>
          <a:p>
            <a:pPr marL="514350" indent="-514350">
              <a:buAutoNum type="arabicPeriod"/>
            </a:pPr>
            <a:r>
              <a:rPr lang="en-US" dirty="0"/>
              <a:t>Always need to control for baseline outcome</a:t>
            </a:r>
          </a:p>
          <a:p>
            <a:pPr marL="514350" indent="-514350">
              <a:buAutoNum type="arabicPeriod"/>
            </a:pPr>
            <a:endParaRPr lang="en-US" dirty="0"/>
          </a:p>
          <a:p>
            <a:pPr marL="514350" indent="-514350">
              <a:buAutoNum type="arabicPeriod"/>
            </a:pPr>
            <a:r>
              <a:rPr lang="en-US" dirty="0"/>
              <a:t>Other covariates should be based on what could likely influence variation in treatment effects</a:t>
            </a:r>
          </a:p>
        </p:txBody>
      </p:sp>
    </p:spTree>
    <p:extLst>
      <p:ext uri="{BB962C8B-B14F-4D97-AF65-F5344CB8AC3E}">
        <p14:creationId xmlns:p14="http://schemas.microsoft.com/office/powerpoint/2010/main" val="167069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0A19-32ED-F70E-8BC5-49C9761A5756}"/>
              </a:ext>
            </a:extLst>
          </p:cNvPr>
          <p:cNvSpPr>
            <a:spLocks noGrp="1"/>
          </p:cNvSpPr>
          <p:nvPr>
            <p:ph type="title"/>
          </p:nvPr>
        </p:nvSpPr>
        <p:spPr/>
        <p:txBody>
          <a:bodyPr/>
          <a:lstStyle/>
          <a:p>
            <a:r>
              <a:rPr lang="en-US" b="1" dirty="0">
                <a:latin typeface="+mn-lt"/>
              </a:rPr>
              <a:t>RCT Analysis:</a:t>
            </a:r>
            <a:br>
              <a:rPr lang="en-US" dirty="0">
                <a:latin typeface="+mn-lt"/>
              </a:rPr>
            </a:br>
            <a:r>
              <a:rPr lang="en-US" sz="2400" i="1" dirty="0">
                <a:latin typeface="+mn-lt"/>
              </a:rPr>
              <a:t>Why do I need to control for baseline?</a:t>
            </a:r>
          </a:p>
        </p:txBody>
      </p:sp>
      <p:grpSp>
        <p:nvGrpSpPr>
          <p:cNvPr id="34" name="Group 33">
            <a:extLst>
              <a:ext uri="{FF2B5EF4-FFF2-40B4-BE49-F238E27FC236}">
                <a16:creationId xmlns:a16="http://schemas.microsoft.com/office/drawing/2014/main" id="{BAD76D0F-5AE8-4771-274E-B8B4A733B633}"/>
              </a:ext>
            </a:extLst>
          </p:cNvPr>
          <p:cNvGrpSpPr/>
          <p:nvPr/>
        </p:nvGrpSpPr>
        <p:grpSpPr>
          <a:xfrm>
            <a:off x="-224229" y="2225040"/>
            <a:ext cx="4409439" cy="3525514"/>
            <a:chOff x="558388" y="2225040"/>
            <a:chExt cx="4409439" cy="3525514"/>
          </a:xfrm>
        </p:grpSpPr>
        <p:cxnSp>
          <p:nvCxnSpPr>
            <p:cNvPr id="7" name="Straight Connector 6">
              <a:extLst>
                <a:ext uri="{FF2B5EF4-FFF2-40B4-BE49-F238E27FC236}">
                  <a16:creationId xmlns:a16="http://schemas.microsoft.com/office/drawing/2014/main" id="{625CFB69-BA47-80C6-E273-A118BB4221B5}"/>
                </a:ext>
              </a:extLst>
            </p:cNvPr>
            <p:cNvCxnSpPr>
              <a:cxnSpLocks/>
            </p:cNvCxnSpPr>
            <p:nvPr/>
          </p:nvCxnSpPr>
          <p:spPr>
            <a:xfrm>
              <a:off x="985520" y="2225040"/>
              <a:ext cx="0" cy="30175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404BEF-C7AD-E942-1505-EF402426C4F5}"/>
                </a:ext>
              </a:extLst>
            </p:cNvPr>
            <p:cNvCxnSpPr>
              <a:cxnSpLocks/>
            </p:cNvCxnSpPr>
            <p:nvPr/>
          </p:nvCxnSpPr>
          <p:spPr>
            <a:xfrm flipH="1">
              <a:off x="985520" y="5242560"/>
              <a:ext cx="3606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EF972B1-00B6-225F-696F-BE33E03001EA}"/>
                </a:ext>
              </a:extLst>
            </p:cNvPr>
            <p:cNvSpPr/>
            <p:nvPr/>
          </p:nvSpPr>
          <p:spPr>
            <a:xfrm>
              <a:off x="2987040" y="3119120"/>
              <a:ext cx="802640" cy="212344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73DFCB6-32A1-6CA7-9B69-1C3180B97100}"/>
                </a:ext>
              </a:extLst>
            </p:cNvPr>
            <p:cNvSpPr/>
            <p:nvPr/>
          </p:nvSpPr>
          <p:spPr>
            <a:xfrm>
              <a:off x="3789680" y="2611126"/>
              <a:ext cx="802640" cy="2631434"/>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ED1952E-1547-5132-77C4-96F471B75410}"/>
                </a:ext>
              </a:extLst>
            </p:cNvPr>
            <p:cNvSpPr/>
            <p:nvPr/>
          </p:nvSpPr>
          <p:spPr>
            <a:xfrm>
              <a:off x="985519" y="3779104"/>
              <a:ext cx="802640" cy="146345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E0F7690-21CD-C6DB-8FDC-C9FBF623EA0F}"/>
                </a:ext>
              </a:extLst>
            </p:cNvPr>
            <p:cNvSpPr/>
            <p:nvPr/>
          </p:nvSpPr>
          <p:spPr>
            <a:xfrm>
              <a:off x="1788159" y="3429000"/>
              <a:ext cx="802640" cy="181356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E8242FD-BBB9-16F1-C732-D6A887BCE2C5}"/>
                </a:ext>
              </a:extLst>
            </p:cNvPr>
            <p:cNvSpPr txBox="1"/>
            <p:nvPr/>
          </p:nvSpPr>
          <p:spPr>
            <a:xfrm>
              <a:off x="985519" y="5334000"/>
              <a:ext cx="1605280" cy="369332"/>
            </a:xfrm>
            <a:prstGeom prst="rect">
              <a:avLst/>
            </a:prstGeom>
            <a:noFill/>
          </p:spPr>
          <p:txBody>
            <a:bodyPr wrap="square" rtlCol="0">
              <a:spAutoFit/>
            </a:bodyPr>
            <a:lstStyle/>
            <a:p>
              <a:pPr algn="ctr"/>
              <a:r>
                <a:rPr lang="en-US" dirty="0"/>
                <a:t>Baseline</a:t>
              </a:r>
            </a:p>
          </p:txBody>
        </p:sp>
        <p:sp>
          <p:nvSpPr>
            <p:cNvPr id="22" name="TextBox 21">
              <a:extLst>
                <a:ext uri="{FF2B5EF4-FFF2-40B4-BE49-F238E27FC236}">
                  <a16:creationId xmlns:a16="http://schemas.microsoft.com/office/drawing/2014/main" id="{7FE93BE7-DBFF-8E72-D033-EF944AE4A092}"/>
                </a:ext>
              </a:extLst>
            </p:cNvPr>
            <p:cNvSpPr txBox="1"/>
            <p:nvPr/>
          </p:nvSpPr>
          <p:spPr>
            <a:xfrm>
              <a:off x="2987040" y="5381222"/>
              <a:ext cx="1605280" cy="369332"/>
            </a:xfrm>
            <a:prstGeom prst="rect">
              <a:avLst/>
            </a:prstGeom>
            <a:noFill/>
          </p:spPr>
          <p:txBody>
            <a:bodyPr wrap="square" rtlCol="0">
              <a:spAutoFit/>
            </a:bodyPr>
            <a:lstStyle/>
            <a:p>
              <a:pPr algn="ctr"/>
              <a:r>
                <a:rPr lang="en-US" dirty="0"/>
                <a:t>Final</a:t>
              </a:r>
            </a:p>
          </p:txBody>
        </p:sp>
        <p:sp>
          <p:nvSpPr>
            <p:cNvPr id="23" name="TextBox 22">
              <a:extLst>
                <a:ext uri="{FF2B5EF4-FFF2-40B4-BE49-F238E27FC236}">
                  <a16:creationId xmlns:a16="http://schemas.microsoft.com/office/drawing/2014/main" id="{5434F33F-536B-B0E5-69A8-F95B48D1C083}"/>
                </a:ext>
              </a:extLst>
            </p:cNvPr>
            <p:cNvSpPr txBox="1"/>
            <p:nvPr/>
          </p:nvSpPr>
          <p:spPr>
            <a:xfrm>
              <a:off x="1371394" y="4046764"/>
              <a:ext cx="1605280" cy="369332"/>
            </a:xfrm>
            <a:prstGeom prst="rect">
              <a:avLst/>
            </a:prstGeom>
            <a:noFill/>
          </p:spPr>
          <p:txBody>
            <a:bodyPr wrap="square" rtlCol="0">
              <a:spAutoFit/>
            </a:bodyPr>
            <a:lstStyle/>
            <a:p>
              <a:pPr algn="ctr"/>
              <a:r>
                <a:rPr lang="en-US" dirty="0"/>
                <a:t>INT</a:t>
              </a:r>
            </a:p>
          </p:txBody>
        </p:sp>
        <p:sp>
          <p:nvSpPr>
            <p:cNvPr id="24" name="TextBox 23">
              <a:extLst>
                <a:ext uri="{FF2B5EF4-FFF2-40B4-BE49-F238E27FC236}">
                  <a16:creationId xmlns:a16="http://schemas.microsoft.com/office/drawing/2014/main" id="{559D6E77-841D-749A-29B8-709B68AB26D4}"/>
                </a:ext>
              </a:extLst>
            </p:cNvPr>
            <p:cNvSpPr txBox="1"/>
            <p:nvPr/>
          </p:nvSpPr>
          <p:spPr>
            <a:xfrm>
              <a:off x="558388" y="4054921"/>
              <a:ext cx="1605280" cy="369332"/>
            </a:xfrm>
            <a:prstGeom prst="rect">
              <a:avLst/>
            </a:prstGeom>
            <a:noFill/>
          </p:spPr>
          <p:txBody>
            <a:bodyPr wrap="square" rtlCol="0">
              <a:spAutoFit/>
            </a:bodyPr>
            <a:lstStyle/>
            <a:p>
              <a:pPr algn="ctr"/>
              <a:r>
                <a:rPr lang="en-US" dirty="0"/>
                <a:t>CON</a:t>
              </a:r>
            </a:p>
          </p:txBody>
        </p:sp>
        <p:sp>
          <p:nvSpPr>
            <p:cNvPr id="25" name="TextBox 24">
              <a:extLst>
                <a:ext uri="{FF2B5EF4-FFF2-40B4-BE49-F238E27FC236}">
                  <a16:creationId xmlns:a16="http://schemas.microsoft.com/office/drawing/2014/main" id="{AAF79F41-05F9-7D27-0B3D-568ED22CC32F}"/>
                </a:ext>
              </a:extLst>
            </p:cNvPr>
            <p:cNvSpPr txBox="1"/>
            <p:nvPr/>
          </p:nvSpPr>
          <p:spPr>
            <a:xfrm>
              <a:off x="3362547" y="4039681"/>
              <a:ext cx="1605280" cy="369332"/>
            </a:xfrm>
            <a:prstGeom prst="rect">
              <a:avLst/>
            </a:prstGeom>
            <a:noFill/>
          </p:spPr>
          <p:txBody>
            <a:bodyPr wrap="square" rtlCol="0">
              <a:spAutoFit/>
            </a:bodyPr>
            <a:lstStyle/>
            <a:p>
              <a:pPr algn="ctr"/>
              <a:r>
                <a:rPr lang="en-US" dirty="0"/>
                <a:t>INT</a:t>
              </a:r>
            </a:p>
          </p:txBody>
        </p:sp>
        <p:sp>
          <p:nvSpPr>
            <p:cNvPr id="26" name="TextBox 25">
              <a:extLst>
                <a:ext uri="{FF2B5EF4-FFF2-40B4-BE49-F238E27FC236}">
                  <a16:creationId xmlns:a16="http://schemas.microsoft.com/office/drawing/2014/main" id="{81DF1E87-CF27-4A93-1A21-30D33040EA74}"/>
                </a:ext>
              </a:extLst>
            </p:cNvPr>
            <p:cNvSpPr txBox="1"/>
            <p:nvPr/>
          </p:nvSpPr>
          <p:spPr>
            <a:xfrm>
              <a:off x="2549541" y="4054921"/>
              <a:ext cx="1605280" cy="369332"/>
            </a:xfrm>
            <a:prstGeom prst="rect">
              <a:avLst/>
            </a:prstGeom>
            <a:noFill/>
          </p:spPr>
          <p:txBody>
            <a:bodyPr wrap="square" rtlCol="0">
              <a:spAutoFit/>
            </a:bodyPr>
            <a:lstStyle/>
            <a:p>
              <a:pPr algn="ctr"/>
              <a:r>
                <a:rPr lang="en-US" dirty="0"/>
                <a:t>CON</a:t>
              </a:r>
            </a:p>
          </p:txBody>
        </p:sp>
      </p:grpSp>
      <p:grpSp>
        <p:nvGrpSpPr>
          <p:cNvPr id="62" name="Group 61">
            <a:extLst>
              <a:ext uri="{FF2B5EF4-FFF2-40B4-BE49-F238E27FC236}">
                <a16:creationId xmlns:a16="http://schemas.microsoft.com/office/drawing/2014/main" id="{F8A1C2B2-257D-2FE6-DF89-762F712DF36D}"/>
              </a:ext>
            </a:extLst>
          </p:cNvPr>
          <p:cNvGrpSpPr/>
          <p:nvPr/>
        </p:nvGrpSpPr>
        <p:grpSpPr>
          <a:xfrm>
            <a:off x="3888876" y="2245366"/>
            <a:ext cx="4409751" cy="3525514"/>
            <a:chOff x="4063687" y="2245366"/>
            <a:chExt cx="4409751" cy="3525514"/>
          </a:xfrm>
        </p:grpSpPr>
        <p:grpSp>
          <p:nvGrpSpPr>
            <p:cNvPr id="48" name="Group 47">
              <a:extLst>
                <a:ext uri="{FF2B5EF4-FFF2-40B4-BE49-F238E27FC236}">
                  <a16:creationId xmlns:a16="http://schemas.microsoft.com/office/drawing/2014/main" id="{A296BF39-685F-8FE1-BCF8-EDA53311431A}"/>
                </a:ext>
              </a:extLst>
            </p:cNvPr>
            <p:cNvGrpSpPr/>
            <p:nvPr/>
          </p:nvGrpSpPr>
          <p:grpSpPr>
            <a:xfrm>
              <a:off x="4491130" y="2245366"/>
              <a:ext cx="3982308" cy="3525514"/>
              <a:chOff x="6218330" y="2164086"/>
              <a:chExt cx="3982308" cy="3525514"/>
            </a:xfrm>
          </p:grpSpPr>
          <p:cxnSp>
            <p:nvCxnSpPr>
              <p:cNvPr id="36" name="Straight Connector 35">
                <a:extLst>
                  <a:ext uri="{FF2B5EF4-FFF2-40B4-BE49-F238E27FC236}">
                    <a16:creationId xmlns:a16="http://schemas.microsoft.com/office/drawing/2014/main" id="{2A3D9D37-8777-FE5C-DD46-BAAF8995D8E6}"/>
                  </a:ext>
                </a:extLst>
              </p:cNvPr>
              <p:cNvCxnSpPr>
                <a:cxnSpLocks/>
              </p:cNvCxnSpPr>
              <p:nvPr/>
            </p:nvCxnSpPr>
            <p:spPr>
              <a:xfrm>
                <a:off x="6218331" y="2164086"/>
                <a:ext cx="0" cy="30175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489F9A5-705E-41C7-9C36-F901B77F6425}"/>
                  </a:ext>
                </a:extLst>
              </p:cNvPr>
              <p:cNvCxnSpPr>
                <a:cxnSpLocks/>
              </p:cNvCxnSpPr>
              <p:nvPr/>
            </p:nvCxnSpPr>
            <p:spPr>
              <a:xfrm flipH="1">
                <a:off x="6218331" y="5181606"/>
                <a:ext cx="3606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750DF8CB-7FED-226E-4DDC-5594AFC08971}"/>
                  </a:ext>
                </a:extLst>
              </p:cNvPr>
              <p:cNvSpPr/>
              <p:nvPr/>
            </p:nvSpPr>
            <p:spPr>
              <a:xfrm>
                <a:off x="8219851" y="3368046"/>
                <a:ext cx="802640" cy="18135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E875C3D-043B-1D2E-0BC5-D044ADAB326C}"/>
                  </a:ext>
                </a:extLst>
              </p:cNvPr>
              <p:cNvSpPr/>
              <p:nvPr/>
            </p:nvSpPr>
            <p:spPr>
              <a:xfrm>
                <a:off x="9022491" y="2509004"/>
                <a:ext cx="802640" cy="2672602"/>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09A5631-2383-F252-FC62-75A27BDF7C4C}"/>
                  </a:ext>
                </a:extLst>
              </p:cNvPr>
              <p:cNvSpPr/>
              <p:nvPr/>
            </p:nvSpPr>
            <p:spPr>
              <a:xfrm>
                <a:off x="6218330" y="2509004"/>
                <a:ext cx="802640" cy="267260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538F8A8-B5C4-ED9B-74D4-550D22D3E8D8}"/>
                  </a:ext>
                </a:extLst>
              </p:cNvPr>
              <p:cNvSpPr/>
              <p:nvPr/>
            </p:nvSpPr>
            <p:spPr>
              <a:xfrm>
                <a:off x="7020970" y="3368046"/>
                <a:ext cx="802640" cy="181356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057FCD19-714E-BC07-B682-1A06E7830390}"/>
                  </a:ext>
                </a:extLst>
              </p:cNvPr>
              <p:cNvSpPr txBox="1"/>
              <p:nvPr/>
            </p:nvSpPr>
            <p:spPr>
              <a:xfrm>
                <a:off x="6218330" y="5273046"/>
                <a:ext cx="1605280" cy="369332"/>
              </a:xfrm>
              <a:prstGeom prst="rect">
                <a:avLst/>
              </a:prstGeom>
              <a:noFill/>
            </p:spPr>
            <p:txBody>
              <a:bodyPr wrap="square" rtlCol="0">
                <a:spAutoFit/>
              </a:bodyPr>
              <a:lstStyle/>
              <a:p>
                <a:pPr algn="ctr"/>
                <a:r>
                  <a:rPr lang="en-US" dirty="0"/>
                  <a:t>Baseline</a:t>
                </a:r>
              </a:p>
            </p:txBody>
          </p:sp>
          <p:sp>
            <p:nvSpPr>
              <p:cNvPr id="43" name="TextBox 42">
                <a:extLst>
                  <a:ext uri="{FF2B5EF4-FFF2-40B4-BE49-F238E27FC236}">
                    <a16:creationId xmlns:a16="http://schemas.microsoft.com/office/drawing/2014/main" id="{3FF7FDF8-0246-FB08-8CBB-A8A98335EB15}"/>
                  </a:ext>
                </a:extLst>
              </p:cNvPr>
              <p:cNvSpPr txBox="1"/>
              <p:nvPr/>
            </p:nvSpPr>
            <p:spPr>
              <a:xfrm>
                <a:off x="8219851" y="5320268"/>
                <a:ext cx="1605280" cy="369332"/>
              </a:xfrm>
              <a:prstGeom prst="rect">
                <a:avLst/>
              </a:prstGeom>
              <a:noFill/>
            </p:spPr>
            <p:txBody>
              <a:bodyPr wrap="square" rtlCol="0">
                <a:spAutoFit/>
              </a:bodyPr>
              <a:lstStyle/>
              <a:p>
                <a:pPr algn="ctr"/>
                <a:r>
                  <a:rPr lang="en-US" dirty="0"/>
                  <a:t>Final</a:t>
                </a:r>
              </a:p>
            </p:txBody>
          </p:sp>
          <p:sp>
            <p:nvSpPr>
              <p:cNvPr id="44" name="TextBox 43">
                <a:extLst>
                  <a:ext uri="{FF2B5EF4-FFF2-40B4-BE49-F238E27FC236}">
                    <a16:creationId xmlns:a16="http://schemas.microsoft.com/office/drawing/2014/main" id="{5652DD17-3E9D-EABB-B2BD-BE1C237D0463}"/>
                  </a:ext>
                </a:extLst>
              </p:cNvPr>
              <p:cNvSpPr txBox="1"/>
              <p:nvPr/>
            </p:nvSpPr>
            <p:spPr>
              <a:xfrm>
                <a:off x="6588758" y="3982282"/>
                <a:ext cx="1605280" cy="369332"/>
              </a:xfrm>
              <a:prstGeom prst="rect">
                <a:avLst/>
              </a:prstGeom>
              <a:noFill/>
            </p:spPr>
            <p:txBody>
              <a:bodyPr wrap="square" rtlCol="0">
                <a:spAutoFit/>
              </a:bodyPr>
              <a:lstStyle/>
              <a:p>
                <a:pPr algn="ctr"/>
                <a:r>
                  <a:rPr lang="en-US" dirty="0"/>
                  <a:t>INT</a:t>
                </a:r>
              </a:p>
            </p:txBody>
          </p:sp>
          <p:sp>
            <p:nvSpPr>
              <p:cNvPr id="46" name="TextBox 45">
                <a:extLst>
                  <a:ext uri="{FF2B5EF4-FFF2-40B4-BE49-F238E27FC236}">
                    <a16:creationId xmlns:a16="http://schemas.microsoft.com/office/drawing/2014/main" id="{99AE1811-F277-06E2-58B9-47CDF2C7403F}"/>
                  </a:ext>
                </a:extLst>
              </p:cNvPr>
              <p:cNvSpPr txBox="1"/>
              <p:nvPr/>
            </p:nvSpPr>
            <p:spPr>
              <a:xfrm>
                <a:off x="8595358" y="3978727"/>
                <a:ext cx="1605280" cy="369332"/>
              </a:xfrm>
              <a:prstGeom prst="rect">
                <a:avLst/>
              </a:prstGeom>
              <a:noFill/>
            </p:spPr>
            <p:txBody>
              <a:bodyPr wrap="square" rtlCol="0">
                <a:spAutoFit/>
              </a:bodyPr>
              <a:lstStyle/>
              <a:p>
                <a:pPr algn="ctr"/>
                <a:r>
                  <a:rPr lang="en-US" dirty="0"/>
                  <a:t>INT</a:t>
                </a:r>
              </a:p>
            </p:txBody>
          </p:sp>
          <p:sp>
            <p:nvSpPr>
              <p:cNvPr id="47" name="TextBox 46">
                <a:extLst>
                  <a:ext uri="{FF2B5EF4-FFF2-40B4-BE49-F238E27FC236}">
                    <a16:creationId xmlns:a16="http://schemas.microsoft.com/office/drawing/2014/main" id="{EAA89468-FB90-76EF-4759-0CBFAB8DF2CB}"/>
                  </a:ext>
                </a:extLst>
              </p:cNvPr>
              <p:cNvSpPr txBox="1"/>
              <p:nvPr/>
            </p:nvSpPr>
            <p:spPr>
              <a:xfrm>
                <a:off x="7782351" y="4006288"/>
                <a:ext cx="1605280" cy="369332"/>
              </a:xfrm>
              <a:prstGeom prst="rect">
                <a:avLst/>
              </a:prstGeom>
              <a:noFill/>
            </p:spPr>
            <p:txBody>
              <a:bodyPr wrap="square" rtlCol="0">
                <a:spAutoFit/>
              </a:bodyPr>
              <a:lstStyle/>
              <a:p>
                <a:pPr algn="ctr"/>
                <a:r>
                  <a:rPr lang="en-US" dirty="0"/>
                  <a:t>CON</a:t>
                </a:r>
              </a:p>
            </p:txBody>
          </p:sp>
        </p:grpSp>
        <p:sp>
          <p:nvSpPr>
            <p:cNvPr id="45" name="TextBox 44">
              <a:extLst>
                <a:ext uri="{FF2B5EF4-FFF2-40B4-BE49-F238E27FC236}">
                  <a16:creationId xmlns:a16="http://schemas.microsoft.com/office/drawing/2014/main" id="{7DD99EA0-4425-5F7F-5702-6B5CBFD910A4}"/>
                </a:ext>
              </a:extLst>
            </p:cNvPr>
            <p:cNvSpPr txBox="1"/>
            <p:nvPr/>
          </p:nvSpPr>
          <p:spPr>
            <a:xfrm>
              <a:off x="4063687" y="4046764"/>
              <a:ext cx="1605280" cy="369332"/>
            </a:xfrm>
            <a:prstGeom prst="rect">
              <a:avLst/>
            </a:prstGeom>
            <a:noFill/>
          </p:spPr>
          <p:txBody>
            <a:bodyPr wrap="square" rtlCol="0">
              <a:spAutoFit/>
            </a:bodyPr>
            <a:lstStyle/>
            <a:p>
              <a:pPr algn="ctr"/>
              <a:r>
                <a:rPr lang="en-US" dirty="0"/>
                <a:t>CON</a:t>
              </a:r>
            </a:p>
          </p:txBody>
        </p:sp>
      </p:grpSp>
      <p:grpSp>
        <p:nvGrpSpPr>
          <p:cNvPr id="49" name="Group 48">
            <a:extLst>
              <a:ext uri="{FF2B5EF4-FFF2-40B4-BE49-F238E27FC236}">
                <a16:creationId xmlns:a16="http://schemas.microsoft.com/office/drawing/2014/main" id="{9C333D83-F34C-D959-47F4-DA8C7534D2F1}"/>
              </a:ext>
            </a:extLst>
          </p:cNvPr>
          <p:cNvGrpSpPr/>
          <p:nvPr/>
        </p:nvGrpSpPr>
        <p:grpSpPr>
          <a:xfrm>
            <a:off x="7899624" y="2245366"/>
            <a:ext cx="4409439" cy="3525514"/>
            <a:chOff x="558388" y="2225040"/>
            <a:chExt cx="4409439" cy="3525514"/>
          </a:xfrm>
        </p:grpSpPr>
        <p:cxnSp>
          <p:nvCxnSpPr>
            <p:cNvPr id="50" name="Straight Connector 49">
              <a:extLst>
                <a:ext uri="{FF2B5EF4-FFF2-40B4-BE49-F238E27FC236}">
                  <a16:creationId xmlns:a16="http://schemas.microsoft.com/office/drawing/2014/main" id="{61DC2F93-5C76-81B3-8AB1-958923E2B790}"/>
                </a:ext>
              </a:extLst>
            </p:cNvPr>
            <p:cNvCxnSpPr>
              <a:cxnSpLocks/>
            </p:cNvCxnSpPr>
            <p:nvPr/>
          </p:nvCxnSpPr>
          <p:spPr>
            <a:xfrm>
              <a:off x="985520" y="2225040"/>
              <a:ext cx="0" cy="30175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1DD16A2-2982-5368-3FE8-933ACDC6CFCE}"/>
                </a:ext>
              </a:extLst>
            </p:cNvPr>
            <p:cNvCxnSpPr>
              <a:cxnSpLocks/>
            </p:cNvCxnSpPr>
            <p:nvPr/>
          </p:nvCxnSpPr>
          <p:spPr>
            <a:xfrm flipH="1">
              <a:off x="985520" y="5242560"/>
              <a:ext cx="3606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F933C8F8-1733-D0B3-45C8-A5882D6DD6E7}"/>
                </a:ext>
              </a:extLst>
            </p:cNvPr>
            <p:cNvSpPr/>
            <p:nvPr/>
          </p:nvSpPr>
          <p:spPr>
            <a:xfrm>
              <a:off x="2987040" y="3098794"/>
              <a:ext cx="802640" cy="214376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A2E288A-26E1-3FB2-14FF-3BCB35AF8291}"/>
                </a:ext>
              </a:extLst>
            </p:cNvPr>
            <p:cNvSpPr/>
            <p:nvPr/>
          </p:nvSpPr>
          <p:spPr>
            <a:xfrm>
              <a:off x="3789680" y="2611126"/>
              <a:ext cx="802640" cy="2631434"/>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D909D3C-46CC-ABC4-A193-7955D30F077E}"/>
                </a:ext>
              </a:extLst>
            </p:cNvPr>
            <p:cNvSpPr/>
            <p:nvPr/>
          </p:nvSpPr>
          <p:spPr>
            <a:xfrm>
              <a:off x="985519" y="3429000"/>
              <a:ext cx="802640" cy="18135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239CDC6-4818-9521-CCCB-B743A34F4F0C}"/>
                </a:ext>
              </a:extLst>
            </p:cNvPr>
            <p:cNvSpPr/>
            <p:nvPr/>
          </p:nvSpPr>
          <p:spPr>
            <a:xfrm>
              <a:off x="1788159" y="3429000"/>
              <a:ext cx="802640" cy="181356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84985878-CD8C-515B-0364-E5C0C4CC3CB9}"/>
                </a:ext>
              </a:extLst>
            </p:cNvPr>
            <p:cNvSpPr txBox="1"/>
            <p:nvPr/>
          </p:nvSpPr>
          <p:spPr>
            <a:xfrm>
              <a:off x="985519" y="5334000"/>
              <a:ext cx="1605280" cy="369332"/>
            </a:xfrm>
            <a:prstGeom prst="rect">
              <a:avLst/>
            </a:prstGeom>
            <a:noFill/>
          </p:spPr>
          <p:txBody>
            <a:bodyPr wrap="square" rtlCol="0">
              <a:spAutoFit/>
            </a:bodyPr>
            <a:lstStyle/>
            <a:p>
              <a:pPr algn="ctr"/>
              <a:r>
                <a:rPr lang="en-US" dirty="0"/>
                <a:t>Baseline</a:t>
              </a:r>
            </a:p>
          </p:txBody>
        </p:sp>
        <p:sp>
          <p:nvSpPr>
            <p:cNvPr id="57" name="TextBox 56">
              <a:extLst>
                <a:ext uri="{FF2B5EF4-FFF2-40B4-BE49-F238E27FC236}">
                  <a16:creationId xmlns:a16="http://schemas.microsoft.com/office/drawing/2014/main" id="{DD9F562E-6505-2414-5E19-97EAF6F65F2A}"/>
                </a:ext>
              </a:extLst>
            </p:cNvPr>
            <p:cNvSpPr txBox="1"/>
            <p:nvPr/>
          </p:nvSpPr>
          <p:spPr>
            <a:xfrm>
              <a:off x="2987040" y="5381222"/>
              <a:ext cx="1605280" cy="369332"/>
            </a:xfrm>
            <a:prstGeom prst="rect">
              <a:avLst/>
            </a:prstGeom>
            <a:noFill/>
          </p:spPr>
          <p:txBody>
            <a:bodyPr wrap="square" rtlCol="0">
              <a:spAutoFit/>
            </a:bodyPr>
            <a:lstStyle/>
            <a:p>
              <a:pPr algn="ctr"/>
              <a:r>
                <a:rPr lang="en-US" dirty="0"/>
                <a:t>Final</a:t>
              </a:r>
            </a:p>
          </p:txBody>
        </p:sp>
        <p:sp>
          <p:nvSpPr>
            <p:cNvPr id="58" name="TextBox 57">
              <a:extLst>
                <a:ext uri="{FF2B5EF4-FFF2-40B4-BE49-F238E27FC236}">
                  <a16:creationId xmlns:a16="http://schemas.microsoft.com/office/drawing/2014/main" id="{8AB069E1-1CB2-3661-330D-27E7EA58E5AB}"/>
                </a:ext>
              </a:extLst>
            </p:cNvPr>
            <p:cNvSpPr txBox="1"/>
            <p:nvPr/>
          </p:nvSpPr>
          <p:spPr>
            <a:xfrm>
              <a:off x="1371394" y="4046764"/>
              <a:ext cx="1605280" cy="369332"/>
            </a:xfrm>
            <a:prstGeom prst="rect">
              <a:avLst/>
            </a:prstGeom>
            <a:noFill/>
          </p:spPr>
          <p:txBody>
            <a:bodyPr wrap="square" rtlCol="0">
              <a:spAutoFit/>
            </a:bodyPr>
            <a:lstStyle/>
            <a:p>
              <a:pPr algn="ctr"/>
              <a:r>
                <a:rPr lang="en-US" dirty="0"/>
                <a:t>INT</a:t>
              </a:r>
            </a:p>
          </p:txBody>
        </p:sp>
        <p:sp>
          <p:nvSpPr>
            <p:cNvPr id="59" name="TextBox 58">
              <a:extLst>
                <a:ext uri="{FF2B5EF4-FFF2-40B4-BE49-F238E27FC236}">
                  <a16:creationId xmlns:a16="http://schemas.microsoft.com/office/drawing/2014/main" id="{AF896D03-DC8E-3298-85D6-D95A0F2AB2E4}"/>
                </a:ext>
              </a:extLst>
            </p:cNvPr>
            <p:cNvSpPr txBox="1"/>
            <p:nvPr/>
          </p:nvSpPr>
          <p:spPr>
            <a:xfrm>
              <a:off x="558388" y="4054921"/>
              <a:ext cx="1605280" cy="369332"/>
            </a:xfrm>
            <a:prstGeom prst="rect">
              <a:avLst/>
            </a:prstGeom>
            <a:noFill/>
          </p:spPr>
          <p:txBody>
            <a:bodyPr wrap="square" rtlCol="0">
              <a:spAutoFit/>
            </a:bodyPr>
            <a:lstStyle/>
            <a:p>
              <a:pPr algn="ctr"/>
              <a:r>
                <a:rPr lang="en-US" dirty="0"/>
                <a:t>CON</a:t>
              </a:r>
            </a:p>
          </p:txBody>
        </p:sp>
        <p:sp>
          <p:nvSpPr>
            <p:cNvPr id="60" name="TextBox 59">
              <a:extLst>
                <a:ext uri="{FF2B5EF4-FFF2-40B4-BE49-F238E27FC236}">
                  <a16:creationId xmlns:a16="http://schemas.microsoft.com/office/drawing/2014/main" id="{EB9550C6-F7A6-BDF2-9F8E-B845CBEF9D3F}"/>
                </a:ext>
              </a:extLst>
            </p:cNvPr>
            <p:cNvSpPr txBox="1"/>
            <p:nvPr/>
          </p:nvSpPr>
          <p:spPr>
            <a:xfrm>
              <a:off x="3362547" y="4039681"/>
              <a:ext cx="1605280" cy="369332"/>
            </a:xfrm>
            <a:prstGeom prst="rect">
              <a:avLst/>
            </a:prstGeom>
            <a:noFill/>
          </p:spPr>
          <p:txBody>
            <a:bodyPr wrap="square" rtlCol="0">
              <a:spAutoFit/>
            </a:bodyPr>
            <a:lstStyle/>
            <a:p>
              <a:pPr algn="ctr"/>
              <a:r>
                <a:rPr lang="en-US" dirty="0"/>
                <a:t>INT</a:t>
              </a:r>
            </a:p>
          </p:txBody>
        </p:sp>
        <p:sp>
          <p:nvSpPr>
            <p:cNvPr id="61" name="TextBox 60">
              <a:extLst>
                <a:ext uri="{FF2B5EF4-FFF2-40B4-BE49-F238E27FC236}">
                  <a16:creationId xmlns:a16="http://schemas.microsoft.com/office/drawing/2014/main" id="{B6DF7940-AD04-0E3C-98F4-6A8F5888383F}"/>
                </a:ext>
              </a:extLst>
            </p:cNvPr>
            <p:cNvSpPr txBox="1"/>
            <p:nvPr/>
          </p:nvSpPr>
          <p:spPr>
            <a:xfrm>
              <a:off x="2549541" y="4054921"/>
              <a:ext cx="1605280" cy="369332"/>
            </a:xfrm>
            <a:prstGeom prst="rect">
              <a:avLst/>
            </a:prstGeom>
            <a:noFill/>
          </p:spPr>
          <p:txBody>
            <a:bodyPr wrap="square" rtlCol="0">
              <a:spAutoFit/>
            </a:bodyPr>
            <a:lstStyle/>
            <a:p>
              <a:pPr algn="ctr"/>
              <a:r>
                <a:rPr lang="en-US" dirty="0"/>
                <a:t>CON</a:t>
              </a:r>
            </a:p>
          </p:txBody>
        </p:sp>
      </p:grpSp>
      <p:cxnSp>
        <p:nvCxnSpPr>
          <p:cNvPr id="64" name="Elbow Connector 63">
            <a:extLst>
              <a:ext uri="{FF2B5EF4-FFF2-40B4-BE49-F238E27FC236}">
                <a16:creationId xmlns:a16="http://schemas.microsoft.com/office/drawing/2014/main" id="{DB8D5DF2-7881-358C-A7ED-C10E1DEC63E5}"/>
              </a:ext>
            </a:extLst>
          </p:cNvPr>
          <p:cNvCxnSpPr>
            <a:stCxn id="19" idx="0"/>
            <a:endCxn id="17" idx="0"/>
          </p:cNvCxnSpPr>
          <p:nvPr/>
        </p:nvCxnSpPr>
        <p:spPr>
          <a:xfrm rot="5400000" flipH="1" flipV="1">
            <a:off x="1274990" y="2448352"/>
            <a:ext cx="659984" cy="2001521"/>
          </a:xfrm>
          <a:prstGeom prst="bentConnector3">
            <a:avLst>
              <a:gd name="adj1" fmla="val 134637"/>
            </a:avLst>
          </a:prstGeom>
        </p:spPr>
        <p:style>
          <a:lnRef idx="1">
            <a:schemeClr val="accent1"/>
          </a:lnRef>
          <a:fillRef idx="0">
            <a:schemeClr val="accent1"/>
          </a:fillRef>
          <a:effectRef idx="0">
            <a:schemeClr val="accent1"/>
          </a:effectRef>
          <a:fontRef idx="minor">
            <a:schemeClr val="tx1"/>
          </a:fontRef>
        </p:style>
      </p:cxnSp>
      <p:cxnSp>
        <p:nvCxnSpPr>
          <p:cNvPr id="65" name="Elbow Connector 64">
            <a:extLst>
              <a:ext uri="{FF2B5EF4-FFF2-40B4-BE49-F238E27FC236}">
                <a16:creationId xmlns:a16="http://schemas.microsoft.com/office/drawing/2014/main" id="{7B129F50-7475-B5BA-8A77-9AA802A8C640}"/>
              </a:ext>
            </a:extLst>
          </p:cNvPr>
          <p:cNvCxnSpPr>
            <a:cxnSpLocks/>
            <a:stCxn id="20" idx="0"/>
            <a:endCxn id="18" idx="0"/>
          </p:cNvCxnSpPr>
          <p:nvPr/>
        </p:nvCxnSpPr>
        <p:spPr>
          <a:xfrm rot="5400000" flipH="1" flipV="1">
            <a:off x="1998685" y="2019303"/>
            <a:ext cx="817874" cy="2001521"/>
          </a:xfrm>
          <a:prstGeom prst="bentConnector3">
            <a:avLst>
              <a:gd name="adj1" fmla="val 127951"/>
            </a:avLst>
          </a:prstGeom>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26EBD268-2DAE-33C3-A27B-6D4BB6D6ED3D}"/>
              </a:ext>
            </a:extLst>
          </p:cNvPr>
          <p:cNvCxnSpPr>
            <a:cxnSpLocks/>
            <a:stCxn id="40" idx="0"/>
            <a:endCxn id="38" idx="0"/>
          </p:cNvCxnSpPr>
          <p:nvPr/>
        </p:nvCxnSpPr>
        <p:spPr>
          <a:xfrm rot="16200000" flipH="1">
            <a:off x="5288878" y="2019045"/>
            <a:ext cx="859042" cy="2001521"/>
          </a:xfrm>
          <a:prstGeom prst="bentConnector3">
            <a:avLst>
              <a:gd name="adj1" fmla="val -26611"/>
            </a:avLst>
          </a:prstGeom>
        </p:spPr>
        <p:style>
          <a:lnRef idx="1">
            <a:schemeClr val="accent1"/>
          </a:lnRef>
          <a:fillRef idx="0">
            <a:schemeClr val="accent1"/>
          </a:fillRef>
          <a:effectRef idx="0">
            <a:schemeClr val="accent1"/>
          </a:effectRef>
          <a:fontRef idx="minor">
            <a:schemeClr val="tx1"/>
          </a:fontRef>
        </p:style>
      </p:cxnSp>
      <p:cxnSp>
        <p:nvCxnSpPr>
          <p:cNvPr id="71" name="Elbow Connector 70">
            <a:extLst>
              <a:ext uri="{FF2B5EF4-FFF2-40B4-BE49-F238E27FC236}">
                <a16:creationId xmlns:a16="http://schemas.microsoft.com/office/drawing/2014/main" id="{F31E03EA-8691-0E55-1C31-4B8FD2E2F3D7}"/>
              </a:ext>
            </a:extLst>
          </p:cNvPr>
          <p:cNvCxnSpPr>
            <a:cxnSpLocks/>
            <a:stCxn id="41" idx="0"/>
            <a:endCxn id="39" idx="0"/>
          </p:cNvCxnSpPr>
          <p:nvPr/>
        </p:nvCxnSpPr>
        <p:spPr>
          <a:xfrm rot="5400000" flipH="1" flipV="1">
            <a:off x="6091518" y="2019045"/>
            <a:ext cx="859042" cy="2001521"/>
          </a:xfrm>
          <a:prstGeom prst="bentConnector3">
            <a:avLst>
              <a:gd name="adj1" fmla="val 126611"/>
            </a:avLst>
          </a:prstGeom>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4E583F30-E219-F47C-2DCC-F1E62C42A97C}"/>
              </a:ext>
            </a:extLst>
          </p:cNvPr>
          <p:cNvCxnSpPr>
            <a:cxnSpLocks/>
            <a:stCxn id="54" idx="0"/>
            <a:endCxn id="52" idx="0"/>
          </p:cNvCxnSpPr>
          <p:nvPr/>
        </p:nvCxnSpPr>
        <p:spPr>
          <a:xfrm rot="5400000" flipH="1" flipV="1">
            <a:off x="9563732" y="2283463"/>
            <a:ext cx="330206" cy="2001521"/>
          </a:xfrm>
          <a:prstGeom prst="bentConnector3">
            <a:avLst>
              <a:gd name="adj1" fmla="val 169230"/>
            </a:avLst>
          </a:prstGeom>
        </p:spPr>
        <p:style>
          <a:lnRef idx="1">
            <a:schemeClr val="accent1"/>
          </a:lnRef>
          <a:fillRef idx="0">
            <a:schemeClr val="accent1"/>
          </a:fillRef>
          <a:effectRef idx="0">
            <a:schemeClr val="accent1"/>
          </a:effectRef>
          <a:fontRef idx="minor">
            <a:schemeClr val="tx1"/>
          </a:fontRef>
        </p:style>
      </p:cxnSp>
      <p:cxnSp>
        <p:nvCxnSpPr>
          <p:cNvPr id="78" name="Elbow Connector 77">
            <a:extLst>
              <a:ext uri="{FF2B5EF4-FFF2-40B4-BE49-F238E27FC236}">
                <a16:creationId xmlns:a16="http://schemas.microsoft.com/office/drawing/2014/main" id="{1FCA3D52-3038-856D-8F09-92CDFD257905}"/>
              </a:ext>
            </a:extLst>
          </p:cNvPr>
          <p:cNvCxnSpPr>
            <a:cxnSpLocks/>
            <a:stCxn id="55" idx="0"/>
            <a:endCxn id="53" idx="0"/>
          </p:cNvCxnSpPr>
          <p:nvPr/>
        </p:nvCxnSpPr>
        <p:spPr>
          <a:xfrm rot="5400000" flipH="1" flipV="1">
            <a:off x="10122538" y="2039629"/>
            <a:ext cx="817874" cy="2001521"/>
          </a:xfrm>
          <a:prstGeom prst="bentConnector3">
            <a:avLst>
              <a:gd name="adj1" fmla="val 127951"/>
            </a:avLst>
          </a:prstGeom>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B5DA1AF5-1163-9B82-C524-2B1C81364591}"/>
              </a:ext>
            </a:extLst>
          </p:cNvPr>
          <p:cNvSpPr txBox="1"/>
          <p:nvPr/>
        </p:nvSpPr>
        <p:spPr>
          <a:xfrm>
            <a:off x="619759" y="5893976"/>
            <a:ext cx="11159862" cy="646331"/>
          </a:xfrm>
          <a:prstGeom prst="rect">
            <a:avLst/>
          </a:prstGeom>
          <a:noFill/>
        </p:spPr>
        <p:txBody>
          <a:bodyPr wrap="square" rtlCol="0">
            <a:spAutoFit/>
          </a:bodyPr>
          <a:lstStyle/>
          <a:p>
            <a:r>
              <a:rPr lang="en-US" i="1" dirty="0"/>
              <a:t>Controlling for baseline outcome values allows us to account for individual variation in performance at baseline, and confirm that improvement from an intervention is not due to chance or baseline performance.</a:t>
            </a:r>
          </a:p>
        </p:txBody>
      </p:sp>
    </p:spTree>
    <p:extLst>
      <p:ext uri="{BB962C8B-B14F-4D97-AF65-F5344CB8AC3E}">
        <p14:creationId xmlns:p14="http://schemas.microsoft.com/office/powerpoint/2010/main" val="347668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fade">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500"/>
                                        <p:tgtEl>
                                          <p:spTgt spid="6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500"/>
                                        <p:tgtEl>
                                          <p:spTgt spid="6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500"/>
                                        <p:tgtEl>
                                          <p:spTgt spid="6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1"/>
                                        </p:tgtEl>
                                        <p:attrNameLst>
                                          <p:attrName>style.visibility</p:attrName>
                                        </p:attrNameLst>
                                      </p:cBhvr>
                                      <p:to>
                                        <p:strVal val="visible"/>
                                      </p:to>
                                    </p:set>
                                    <p:animEffect transition="in" filter="fade">
                                      <p:cBhvr>
                                        <p:cTn id="32" dur="500"/>
                                        <p:tgtEl>
                                          <p:spTgt spid="7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500"/>
                                        <p:tgtEl>
                                          <p:spTgt spid="4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fade">
                                      <p:cBhvr>
                                        <p:cTn id="42" dur="500"/>
                                        <p:tgtEl>
                                          <p:spTgt spid="75"/>
                                        </p:tgtEl>
                                      </p:cBhvr>
                                    </p:animEffect>
                                  </p:childTnLst>
                                </p:cTn>
                              </p:par>
                              <p:par>
                                <p:cTn id="43" presetID="10" presetClass="entr" presetSubtype="0" fill="hold" nodeType="withEffect">
                                  <p:stCondLst>
                                    <p:cond delay="0"/>
                                  </p:stCondLst>
                                  <p:childTnLst>
                                    <p:set>
                                      <p:cBhvr>
                                        <p:cTn id="44" dur="1" fill="hold">
                                          <p:stCondLst>
                                            <p:cond delay="0"/>
                                          </p:stCondLst>
                                        </p:cTn>
                                        <p:tgtEl>
                                          <p:spTgt spid="78"/>
                                        </p:tgtEl>
                                        <p:attrNameLst>
                                          <p:attrName>style.visibility</p:attrName>
                                        </p:attrNameLst>
                                      </p:cBhvr>
                                      <p:to>
                                        <p:strVal val="visible"/>
                                      </p:to>
                                    </p:set>
                                    <p:animEffect transition="in" filter="fade">
                                      <p:cBhvr>
                                        <p:cTn id="45" dur="500"/>
                                        <p:tgtEl>
                                          <p:spTgt spid="7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81"/>
                                        </p:tgtEl>
                                        <p:attrNameLst>
                                          <p:attrName>style.visibility</p:attrName>
                                        </p:attrNameLst>
                                      </p:cBhvr>
                                      <p:to>
                                        <p:strVal val="visible"/>
                                      </p:to>
                                    </p:set>
                                    <p:animEffect transition="in" filter="fade">
                                      <p:cBhvr>
                                        <p:cTn id="50"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0A19-32ED-F70E-8BC5-49C9761A5756}"/>
              </a:ext>
            </a:extLst>
          </p:cNvPr>
          <p:cNvSpPr>
            <a:spLocks noGrp="1"/>
          </p:cNvSpPr>
          <p:nvPr>
            <p:ph type="title"/>
          </p:nvPr>
        </p:nvSpPr>
        <p:spPr/>
        <p:txBody>
          <a:bodyPr/>
          <a:lstStyle/>
          <a:p>
            <a:r>
              <a:rPr lang="en-US" b="1" dirty="0">
                <a:latin typeface="+mn-lt"/>
              </a:rPr>
              <a:t>RCT Analysis:</a:t>
            </a:r>
            <a:br>
              <a:rPr lang="en-US" dirty="0">
                <a:latin typeface="+mn-lt"/>
              </a:rPr>
            </a:br>
            <a:r>
              <a:rPr lang="en-US" sz="2400" i="1" dirty="0">
                <a:latin typeface="+mn-lt"/>
              </a:rPr>
              <a:t>Other covariates to include</a:t>
            </a:r>
          </a:p>
        </p:txBody>
      </p:sp>
      <p:grpSp>
        <p:nvGrpSpPr>
          <p:cNvPr id="4" name="Group 3">
            <a:extLst>
              <a:ext uri="{FF2B5EF4-FFF2-40B4-BE49-F238E27FC236}">
                <a16:creationId xmlns:a16="http://schemas.microsoft.com/office/drawing/2014/main" id="{366C1364-BB5E-87C8-89EE-34D83320FF06}"/>
              </a:ext>
            </a:extLst>
          </p:cNvPr>
          <p:cNvGrpSpPr/>
          <p:nvPr/>
        </p:nvGrpSpPr>
        <p:grpSpPr>
          <a:xfrm>
            <a:off x="-47064" y="3090769"/>
            <a:ext cx="1770528" cy="1309002"/>
            <a:chOff x="527426" y="2712421"/>
            <a:chExt cx="1770528" cy="1309002"/>
          </a:xfrm>
        </p:grpSpPr>
        <p:pic>
          <p:nvPicPr>
            <p:cNvPr id="5" name="Picture 4">
              <a:extLst>
                <a:ext uri="{FF2B5EF4-FFF2-40B4-BE49-F238E27FC236}">
                  <a16:creationId xmlns:a16="http://schemas.microsoft.com/office/drawing/2014/main" id="{C17D6AB9-7B0F-64FC-5D8A-87DBCF61DC01}"/>
                </a:ext>
              </a:extLst>
            </p:cNvPr>
            <p:cNvPicPr>
              <a:picLocks noChangeAspect="1"/>
            </p:cNvPicPr>
            <p:nvPr/>
          </p:nvPicPr>
          <p:blipFill>
            <a:blip r:embed="rId3"/>
            <a:stretch>
              <a:fillRect/>
            </a:stretch>
          </p:blipFill>
          <p:spPr>
            <a:xfrm>
              <a:off x="906559" y="2715934"/>
              <a:ext cx="635000" cy="635000"/>
            </a:xfrm>
            <a:prstGeom prst="rect">
              <a:avLst/>
            </a:prstGeom>
          </p:spPr>
        </p:pic>
        <p:pic>
          <p:nvPicPr>
            <p:cNvPr id="6" name="Picture 5">
              <a:extLst>
                <a:ext uri="{FF2B5EF4-FFF2-40B4-BE49-F238E27FC236}">
                  <a16:creationId xmlns:a16="http://schemas.microsoft.com/office/drawing/2014/main" id="{9027AFB4-B16A-1BA7-5B20-9ABDD1BC77E4}"/>
                </a:ext>
              </a:extLst>
            </p:cNvPr>
            <p:cNvPicPr>
              <a:picLocks noChangeAspect="1"/>
            </p:cNvPicPr>
            <p:nvPr/>
          </p:nvPicPr>
          <p:blipFill>
            <a:blip r:embed="rId4"/>
            <a:stretch>
              <a:fillRect/>
            </a:stretch>
          </p:blipFill>
          <p:spPr>
            <a:xfrm>
              <a:off x="1270000" y="2726671"/>
              <a:ext cx="635000" cy="635000"/>
            </a:xfrm>
            <a:prstGeom prst="rect">
              <a:avLst/>
            </a:prstGeom>
          </p:spPr>
        </p:pic>
        <p:pic>
          <p:nvPicPr>
            <p:cNvPr id="7" name="Picture 6">
              <a:extLst>
                <a:ext uri="{FF2B5EF4-FFF2-40B4-BE49-F238E27FC236}">
                  <a16:creationId xmlns:a16="http://schemas.microsoft.com/office/drawing/2014/main" id="{050757D3-C05A-D93A-ED9F-0AE020AE068F}"/>
                </a:ext>
              </a:extLst>
            </p:cNvPr>
            <p:cNvPicPr>
              <a:picLocks noChangeAspect="1"/>
            </p:cNvPicPr>
            <p:nvPr/>
          </p:nvPicPr>
          <p:blipFill>
            <a:blip r:embed="rId5"/>
            <a:stretch>
              <a:fillRect/>
            </a:stretch>
          </p:blipFill>
          <p:spPr>
            <a:xfrm>
              <a:off x="1255059" y="3375938"/>
              <a:ext cx="635000" cy="635000"/>
            </a:xfrm>
            <a:prstGeom prst="rect">
              <a:avLst/>
            </a:prstGeom>
          </p:spPr>
        </p:pic>
        <p:pic>
          <p:nvPicPr>
            <p:cNvPr id="8" name="Picture 7">
              <a:extLst>
                <a:ext uri="{FF2B5EF4-FFF2-40B4-BE49-F238E27FC236}">
                  <a16:creationId xmlns:a16="http://schemas.microsoft.com/office/drawing/2014/main" id="{D143EC67-A199-1ED1-7138-A63205C8C4F3}"/>
                </a:ext>
              </a:extLst>
            </p:cNvPr>
            <p:cNvPicPr>
              <a:picLocks noChangeAspect="1"/>
            </p:cNvPicPr>
            <p:nvPr/>
          </p:nvPicPr>
          <p:blipFill>
            <a:blip r:embed="rId6"/>
            <a:stretch>
              <a:fillRect/>
            </a:stretch>
          </p:blipFill>
          <p:spPr>
            <a:xfrm>
              <a:off x="1646516" y="3386423"/>
              <a:ext cx="635000" cy="635000"/>
            </a:xfrm>
            <a:prstGeom prst="rect">
              <a:avLst/>
            </a:prstGeom>
          </p:spPr>
        </p:pic>
        <p:pic>
          <p:nvPicPr>
            <p:cNvPr id="9" name="Picture 8">
              <a:extLst>
                <a:ext uri="{FF2B5EF4-FFF2-40B4-BE49-F238E27FC236}">
                  <a16:creationId xmlns:a16="http://schemas.microsoft.com/office/drawing/2014/main" id="{AC6D5043-A300-E95D-BA1B-1D0242AD1C5C}"/>
                </a:ext>
              </a:extLst>
            </p:cNvPr>
            <p:cNvPicPr>
              <a:picLocks noChangeAspect="1"/>
            </p:cNvPicPr>
            <p:nvPr/>
          </p:nvPicPr>
          <p:blipFill>
            <a:blip r:embed="rId7"/>
            <a:stretch>
              <a:fillRect/>
            </a:stretch>
          </p:blipFill>
          <p:spPr>
            <a:xfrm>
              <a:off x="527426" y="2726671"/>
              <a:ext cx="635000" cy="635000"/>
            </a:xfrm>
            <a:prstGeom prst="rect">
              <a:avLst/>
            </a:prstGeom>
          </p:spPr>
        </p:pic>
        <p:pic>
          <p:nvPicPr>
            <p:cNvPr id="10" name="Picture 9">
              <a:extLst>
                <a:ext uri="{FF2B5EF4-FFF2-40B4-BE49-F238E27FC236}">
                  <a16:creationId xmlns:a16="http://schemas.microsoft.com/office/drawing/2014/main" id="{07F18C7B-9FED-9A63-0EF6-DB6A56564869}"/>
                </a:ext>
              </a:extLst>
            </p:cNvPr>
            <p:cNvPicPr>
              <a:picLocks noChangeAspect="1"/>
            </p:cNvPicPr>
            <p:nvPr/>
          </p:nvPicPr>
          <p:blipFill>
            <a:blip r:embed="rId8"/>
            <a:stretch>
              <a:fillRect/>
            </a:stretch>
          </p:blipFill>
          <p:spPr>
            <a:xfrm>
              <a:off x="903942" y="3375938"/>
              <a:ext cx="635000" cy="635000"/>
            </a:xfrm>
            <a:prstGeom prst="rect">
              <a:avLst/>
            </a:prstGeom>
          </p:spPr>
        </p:pic>
        <p:pic>
          <p:nvPicPr>
            <p:cNvPr id="11" name="Picture 10">
              <a:extLst>
                <a:ext uri="{FF2B5EF4-FFF2-40B4-BE49-F238E27FC236}">
                  <a16:creationId xmlns:a16="http://schemas.microsoft.com/office/drawing/2014/main" id="{5BF884B1-47F7-A501-EB0E-51EE70E234CD}"/>
                </a:ext>
              </a:extLst>
            </p:cNvPr>
            <p:cNvPicPr>
              <a:picLocks noChangeAspect="1"/>
            </p:cNvPicPr>
            <p:nvPr/>
          </p:nvPicPr>
          <p:blipFill>
            <a:blip r:embed="rId9"/>
            <a:stretch>
              <a:fillRect/>
            </a:stretch>
          </p:blipFill>
          <p:spPr>
            <a:xfrm>
              <a:off x="550958" y="3375938"/>
              <a:ext cx="635000" cy="635000"/>
            </a:xfrm>
            <a:prstGeom prst="rect">
              <a:avLst/>
            </a:prstGeom>
          </p:spPr>
        </p:pic>
        <p:pic>
          <p:nvPicPr>
            <p:cNvPr id="12" name="Picture 11">
              <a:extLst>
                <a:ext uri="{FF2B5EF4-FFF2-40B4-BE49-F238E27FC236}">
                  <a16:creationId xmlns:a16="http://schemas.microsoft.com/office/drawing/2014/main" id="{199BC155-E993-72FD-0DFE-FA5DF550BE12}"/>
                </a:ext>
              </a:extLst>
            </p:cNvPr>
            <p:cNvPicPr>
              <a:picLocks noChangeAspect="1"/>
            </p:cNvPicPr>
            <p:nvPr/>
          </p:nvPicPr>
          <p:blipFill>
            <a:blip r:embed="rId10"/>
            <a:stretch>
              <a:fillRect/>
            </a:stretch>
          </p:blipFill>
          <p:spPr>
            <a:xfrm>
              <a:off x="1662954" y="2712421"/>
              <a:ext cx="635000" cy="635000"/>
            </a:xfrm>
            <a:prstGeom prst="rect">
              <a:avLst/>
            </a:prstGeom>
          </p:spPr>
        </p:pic>
      </p:grpSp>
      <p:grpSp>
        <p:nvGrpSpPr>
          <p:cNvPr id="13" name="Group 12">
            <a:extLst>
              <a:ext uri="{FF2B5EF4-FFF2-40B4-BE49-F238E27FC236}">
                <a16:creationId xmlns:a16="http://schemas.microsoft.com/office/drawing/2014/main" id="{C2F0E2BF-7284-1D16-8784-A97442706C6E}"/>
              </a:ext>
            </a:extLst>
          </p:cNvPr>
          <p:cNvGrpSpPr/>
          <p:nvPr/>
        </p:nvGrpSpPr>
        <p:grpSpPr>
          <a:xfrm>
            <a:off x="6252875" y="1765207"/>
            <a:ext cx="2272553" cy="1325562"/>
            <a:chOff x="4666129" y="2487706"/>
            <a:chExt cx="2272553" cy="1325562"/>
          </a:xfrm>
        </p:grpSpPr>
        <p:sp>
          <p:nvSpPr>
            <p:cNvPr id="14" name="Rectangle 13">
              <a:extLst>
                <a:ext uri="{FF2B5EF4-FFF2-40B4-BE49-F238E27FC236}">
                  <a16:creationId xmlns:a16="http://schemas.microsoft.com/office/drawing/2014/main" id="{03B728E3-C47D-1E88-147C-C2CF35145F17}"/>
                </a:ext>
              </a:extLst>
            </p:cNvPr>
            <p:cNvSpPr/>
            <p:nvPr/>
          </p:nvSpPr>
          <p:spPr>
            <a:xfrm>
              <a:off x="4666129" y="2487706"/>
              <a:ext cx="2272553" cy="1325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Experimental Group</a:t>
              </a:r>
            </a:p>
          </p:txBody>
        </p:sp>
        <p:pic>
          <p:nvPicPr>
            <p:cNvPr id="15" name="Picture 14">
              <a:extLst>
                <a:ext uri="{FF2B5EF4-FFF2-40B4-BE49-F238E27FC236}">
                  <a16:creationId xmlns:a16="http://schemas.microsoft.com/office/drawing/2014/main" id="{1290AEF3-95E6-B498-4560-01868432B28F}"/>
                </a:ext>
              </a:extLst>
            </p:cNvPr>
            <p:cNvPicPr>
              <a:picLocks noChangeAspect="1"/>
            </p:cNvPicPr>
            <p:nvPr/>
          </p:nvPicPr>
          <p:blipFill>
            <a:blip r:embed="rId7"/>
            <a:stretch>
              <a:fillRect/>
            </a:stretch>
          </p:blipFill>
          <p:spPr>
            <a:xfrm>
              <a:off x="4825230" y="2953572"/>
              <a:ext cx="635000" cy="635000"/>
            </a:xfrm>
            <a:prstGeom prst="rect">
              <a:avLst/>
            </a:prstGeom>
          </p:spPr>
        </p:pic>
        <p:pic>
          <p:nvPicPr>
            <p:cNvPr id="16" name="Picture 15">
              <a:extLst>
                <a:ext uri="{FF2B5EF4-FFF2-40B4-BE49-F238E27FC236}">
                  <a16:creationId xmlns:a16="http://schemas.microsoft.com/office/drawing/2014/main" id="{B217FE77-565E-2B1A-67AA-26B20D677B33}"/>
                </a:ext>
              </a:extLst>
            </p:cNvPr>
            <p:cNvPicPr>
              <a:picLocks noChangeAspect="1"/>
            </p:cNvPicPr>
            <p:nvPr/>
          </p:nvPicPr>
          <p:blipFill>
            <a:blip r:embed="rId8"/>
            <a:stretch>
              <a:fillRect/>
            </a:stretch>
          </p:blipFill>
          <p:spPr>
            <a:xfrm>
              <a:off x="5301129" y="2949145"/>
              <a:ext cx="635000" cy="635000"/>
            </a:xfrm>
            <a:prstGeom prst="rect">
              <a:avLst/>
            </a:prstGeom>
          </p:spPr>
        </p:pic>
        <p:pic>
          <p:nvPicPr>
            <p:cNvPr id="17" name="Picture 16">
              <a:extLst>
                <a:ext uri="{FF2B5EF4-FFF2-40B4-BE49-F238E27FC236}">
                  <a16:creationId xmlns:a16="http://schemas.microsoft.com/office/drawing/2014/main" id="{09605DAD-A714-4827-ECAB-E2D010090F96}"/>
                </a:ext>
              </a:extLst>
            </p:cNvPr>
            <p:cNvPicPr>
              <a:picLocks noChangeAspect="1"/>
            </p:cNvPicPr>
            <p:nvPr/>
          </p:nvPicPr>
          <p:blipFill>
            <a:blip r:embed="rId4"/>
            <a:stretch>
              <a:fillRect/>
            </a:stretch>
          </p:blipFill>
          <p:spPr>
            <a:xfrm>
              <a:off x="5723206" y="2946909"/>
              <a:ext cx="635000" cy="635000"/>
            </a:xfrm>
            <a:prstGeom prst="rect">
              <a:avLst/>
            </a:prstGeom>
          </p:spPr>
        </p:pic>
        <p:pic>
          <p:nvPicPr>
            <p:cNvPr id="18" name="Picture 17">
              <a:extLst>
                <a:ext uri="{FF2B5EF4-FFF2-40B4-BE49-F238E27FC236}">
                  <a16:creationId xmlns:a16="http://schemas.microsoft.com/office/drawing/2014/main" id="{2347E8C0-BA8C-EEF0-AF86-2D74E8372457}"/>
                </a:ext>
              </a:extLst>
            </p:cNvPr>
            <p:cNvPicPr>
              <a:picLocks noChangeAspect="1"/>
            </p:cNvPicPr>
            <p:nvPr/>
          </p:nvPicPr>
          <p:blipFill>
            <a:blip r:embed="rId6"/>
            <a:stretch>
              <a:fillRect/>
            </a:stretch>
          </p:blipFill>
          <p:spPr>
            <a:xfrm>
              <a:off x="6194429" y="2949239"/>
              <a:ext cx="635000" cy="635000"/>
            </a:xfrm>
            <a:prstGeom prst="rect">
              <a:avLst/>
            </a:prstGeom>
          </p:spPr>
        </p:pic>
      </p:grpSp>
      <p:grpSp>
        <p:nvGrpSpPr>
          <p:cNvPr id="19" name="Group 18">
            <a:extLst>
              <a:ext uri="{FF2B5EF4-FFF2-40B4-BE49-F238E27FC236}">
                <a16:creationId xmlns:a16="http://schemas.microsoft.com/office/drawing/2014/main" id="{D174AA5D-E99A-C72E-3C2F-3898A76F8908}"/>
              </a:ext>
            </a:extLst>
          </p:cNvPr>
          <p:cNvGrpSpPr/>
          <p:nvPr/>
        </p:nvGrpSpPr>
        <p:grpSpPr>
          <a:xfrm>
            <a:off x="6252874" y="4456674"/>
            <a:ext cx="2272553" cy="1325562"/>
            <a:chOff x="6252874" y="3703923"/>
            <a:chExt cx="2272553" cy="1325562"/>
          </a:xfrm>
        </p:grpSpPr>
        <p:sp>
          <p:nvSpPr>
            <p:cNvPr id="20" name="Rectangle 19">
              <a:extLst>
                <a:ext uri="{FF2B5EF4-FFF2-40B4-BE49-F238E27FC236}">
                  <a16:creationId xmlns:a16="http://schemas.microsoft.com/office/drawing/2014/main" id="{659B5081-7BEC-AC87-4345-1117FA4EC7CA}"/>
                </a:ext>
              </a:extLst>
            </p:cNvPr>
            <p:cNvSpPr/>
            <p:nvPr/>
          </p:nvSpPr>
          <p:spPr>
            <a:xfrm>
              <a:off x="6252874" y="3703923"/>
              <a:ext cx="2272553" cy="1325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Control Group</a:t>
              </a:r>
            </a:p>
          </p:txBody>
        </p:sp>
        <p:pic>
          <p:nvPicPr>
            <p:cNvPr id="21" name="Picture 20">
              <a:extLst>
                <a:ext uri="{FF2B5EF4-FFF2-40B4-BE49-F238E27FC236}">
                  <a16:creationId xmlns:a16="http://schemas.microsoft.com/office/drawing/2014/main" id="{9D266659-DE14-B02C-1D48-4492FE858111}"/>
                </a:ext>
              </a:extLst>
            </p:cNvPr>
            <p:cNvPicPr>
              <a:picLocks noChangeAspect="1"/>
            </p:cNvPicPr>
            <p:nvPr/>
          </p:nvPicPr>
          <p:blipFill>
            <a:blip r:embed="rId9"/>
            <a:stretch>
              <a:fillRect/>
            </a:stretch>
          </p:blipFill>
          <p:spPr>
            <a:xfrm>
              <a:off x="6411976" y="4186093"/>
              <a:ext cx="635000" cy="635000"/>
            </a:xfrm>
            <a:prstGeom prst="rect">
              <a:avLst/>
            </a:prstGeom>
          </p:spPr>
        </p:pic>
        <p:pic>
          <p:nvPicPr>
            <p:cNvPr id="22" name="Picture 21">
              <a:extLst>
                <a:ext uri="{FF2B5EF4-FFF2-40B4-BE49-F238E27FC236}">
                  <a16:creationId xmlns:a16="http://schemas.microsoft.com/office/drawing/2014/main" id="{CA4C508C-B8C5-DE48-B96B-CF9816635B31}"/>
                </a:ext>
              </a:extLst>
            </p:cNvPr>
            <p:cNvPicPr>
              <a:picLocks noChangeAspect="1"/>
            </p:cNvPicPr>
            <p:nvPr/>
          </p:nvPicPr>
          <p:blipFill>
            <a:blip r:embed="rId3"/>
            <a:stretch>
              <a:fillRect/>
            </a:stretch>
          </p:blipFill>
          <p:spPr>
            <a:xfrm>
              <a:off x="6886382" y="4186093"/>
              <a:ext cx="635000" cy="635000"/>
            </a:xfrm>
            <a:prstGeom prst="rect">
              <a:avLst/>
            </a:prstGeom>
          </p:spPr>
        </p:pic>
        <p:pic>
          <p:nvPicPr>
            <p:cNvPr id="23" name="Picture 22">
              <a:extLst>
                <a:ext uri="{FF2B5EF4-FFF2-40B4-BE49-F238E27FC236}">
                  <a16:creationId xmlns:a16="http://schemas.microsoft.com/office/drawing/2014/main" id="{CB82B3AC-5D05-8649-2134-63651DACEAC5}"/>
                </a:ext>
              </a:extLst>
            </p:cNvPr>
            <p:cNvPicPr>
              <a:picLocks noChangeAspect="1"/>
            </p:cNvPicPr>
            <p:nvPr/>
          </p:nvPicPr>
          <p:blipFill>
            <a:blip r:embed="rId5"/>
            <a:stretch>
              <a:fillRect/>
            </a:stretch>
          </p:blipFill>
          <p:spPr>
            <a:xfrm>
              <a:off x="7309194" y="4186093"/>
              <a:ext cx="635000" cy="635000"/>
            </a:xfrm>
            <a:prstGeom prst="rect">
              <a:avLst/>
            </a:prstGeom>
          </p:spPr>
        </p:pic>
        <p:pic>
          <p:nvPicPr>
            <p:cNvPr id="24" name="Picture 23">
              <a:extLst>
                <a:ext uri="{FF2B5EF4-FFF2-40B4-BE49-F238E27FC236}">
                  <a16:creationId xmlns:a16="http://schemas.microsoft.com/office/drawing/2014/main" id="{841C8FB4-F1DB-E69B-D317-915BC595BD75}"/>
                </a:ext>
              </a:extLst>
            </p:cNvPr>
            <p:cNvPicPr>
              <a:picLocks noChangeAspect="1"/>
            </p:cNvPicPr>
            <p:nvPr/>
          </p:nvPicPr>
          <p:blipFill>
            <a:blip r:embed="rId10"/>
            <a:stretch>
              <a:fillRect/>
            </a:stretch>
          </p:blipFill>
          <p:spPr>
            <a:xfrm>
              <a:off x="7781175" y="4186093"/>
              <a:ext cx="635000" cy="635000"/>
            </a:xfrm>
            <a:prstGeom prst="rect">
              <a:avLst/>
            </a:prstGeom>
          </p:spPr>
        </p:pic>
      </p:grpSp>
      <p:sp>
        <p:nvSpPr>
          <p:cNvPr id="25" name="Rectangle 24">
            <a:extLst>
              <a:ext uri="{FF2B5EF4-FFF2-40B4-BE49-F238E27FC236}">
                <a16:creationId xmlns:a16="http://schemas.microsoft.com/office/drawing/2014/main" id="{4DFC7563-8240-2D1A-FB4D-939F43DCD886}"/>
              </a:ext>
            </a:extLst>
          </p:cNvPr>
          <p:cNvSpPr/>
          <p:nvPr/>
        </p:nvSpPr>
        <p:spPr>
          <a:xfrm>
            <a:off x="2755549" y="1765208"/>
            <a:ext cx="537882" cy="4017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b="1" dirty="0">
                <a:solidFill>
                  <a:schemeClr val="tx1"/>
                </a:solidFill>
              </a:rPr>
              <a:t>Baseline Assessment</a:t>
            </a:r>
          </a:p>
        </p:txBody>
      </p:sp>
      <p:sp>
        <p:nvSpPr>
          <p:cNvPr id="26" name="Left Arrow 25">
            <a:extLst>
              <a:ext uri="{FF2B5EF4-FFF2-40B4-BE49-F238E27FC236}">
                <a16:creationId xmlns:a16="http://schemas.microsoft.com/office/drawing/2014/main" id="{09041363-79E8-75EC-477D-F4775795525E}"/>
              </a:ext>
            </a:extLst>
          </p:cNvPr>
          <p:cNvSpPr/>
          <p:nvPr/>
        </p:nvSpPr>
        <p:spPr>
          <a:xfrm rot="10800000">
            <a:off x="3389657" y="3438016"/>
            <a:ext cx="982530" cy="6349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EB10DDD-31C0-D9F2-9013-E5E4C87495F1}"/>
              </a:ext>
            </a:extLst>
          </p:cNvPr>
          <p:cNvSpPr/>
          <p:nvPr/>
        </p:nvSpPr>
        <p:spPr>
          <a:xfrm>
            <a:off x="4443919" y="1765208"/>
            <a:ext cx="537882" cy="4017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b="1" dirty="0">
                <a:solidFill>
                  <a:schemeClr val="tx1"/>
                </a:solidFill>
              </a:rPr>
              <a:t>Randomization</a:t>
            </a:r>
          </a:p>
        </p:txBody>
      </p:sp>
      <p:sp>
        <p:nvSpPr>
          <p:cNvPr id="28" name="Left Arrow 27">
            <a:extLst>
              <a:ext uri="{FF2B5EF4-FFF2-40B4-BE49-F238E27FC236}">
                <a16:creationId xmlns:a16="http://schemas.microsoft.com/office/drawing/2014/main" id="{227BF81C-AD3C-7922-D7A7-4BFC8336192E}"/>
              </a:ext>
            </a:extLst>
          </p:cNvPr>
          <p:cNvSpPr/>
          <p:nvPr/>
        </p:nvSpPr>
        <p:spPr>
          <a:xfrm rot="10800000">
            <a:off x="5095313" y="3438017"/>
            <a:ext cx="982530" cy="6349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16" descr="Exercise icon">
            <a:extLst>
              <a:ext uri="{FF2B5EF4-FFF2-40B4-BE49-F238E27FC236}">
                <a16:creationId xmlns:a16="http://schemas.microsoft.com/office/drawing/2014/main" id="{B659298B-6065-2736-45E6-E9348FA8CE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8618322" y="2067563"/>
            <a:ext cx="646331" cy="646331"/>
          </a:xfrm>
          <a:prstGeom prst="rect">
            <a:avLst/>
          </a:prstGeom>
          <a:noFill/>
          <a:extLst>
            <a:ext uri="{909E8E84-426E-40DD-AFC4-6F175D3DCCD1}">
              <a14:hiddenFill xmlns:a14="http://schemas.microsoft.com/office/drawing/2010/main">
                <a:solidFill>
                  <a:srgbClr val="FFFFFF"/>
                </a:solidFill>
              </a14:hiddenFill>
            </a:ext>
          </a:extLst>
        </p:spPr>
      </p:pic>
      <p:sp>
        <p:nvSpPr>
          <p:cNvPr id="30" name="Left Arrow 29">
            <a:extLst>
              <a:ext uri="{FF2B5EF4-FFF2-40B4-BE49-F238E27FC236}">
                <a16:creationId xmlns:a16="http://schemas.microsoft.com/office/drawing/2014/main" id="{15FEC504-D5F3-2E58-F97B-B9712B9831B6}"/>
              </a:ext>
            </a:extLst>
          </p:cNvPr>
          <p:cNvSpPr/>
          <p:nvPr/>
        </p:nvSpPr>
        <p:spPr>
          <a:xfrm rot="10800000">
            <a:off x="1724907" y="3438017"/>
            <a:ext cx="982530" cy="6349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Muscle Icon - Free PNG &amp; SVG 29606 - Noun Project">
            <a:extLst>
              <a:ext uri="{FF2B5EF4-FFF2-40B4-BE49-F238E27FC236}">
                <a16:creationId xmlns:a16="http://schemas.microsoft.com/office/drawing/2014/main" id="{6B96B8E6-6996-7C7D-C099-24A19FD6B5D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40779" y="2164681"/>
            <a:ext cx="537882" cy="537882"/>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598F7826-1FDD-3054-3465-8CC88CF0D63C}"/>
              </a:ext>
            </a:extLst>
          </p:cNvPr>
          <p:cNvSpPr/>
          <p:nvPr/>
        </p:nvSpPr>
        <p:spPr>
          <a:xfrm>
            <a:off x="9582504" y="1936376"/>
            <a:ext cx="2371931" cy="38458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a:solidFill>
                  <a:sysClr val="windowText" lastClr="000000"/>
                </a:solidFill>
              </a:rPr>
              <a:t>Baseline Differences Between Groups</a:t>
            </a:r>
          </a:p>
          <a:p>
            <a:pPr algn="ctr"/>
            <a:endParaRPr lang="en-US" b="1" dirty="0">
              <a:solidFill>
                <a:sysClr val="windowText" lastClr="000000"/>
              </a:solidFill>
            </a:endParaRPr>
          </a:p>
          <a:p>
            <a:pPr marL="342900" indent="-342900">
              <a:buAutoNum type="arabicPeriod"/>
            </a:pPr>
            <a:r>
              <a:rPr lang="en-US" dirty="0">
                <a:solidFill>
                  <a:sysClr val="windowText" lastClr="000000"/>
                </a:solidFill>
              </a:rPr>
              <a:t>Age</a:t>
            </a:r>
          </a:p>
          <a:p>
            <a:pPr marL="342900" indent="-342900">
              <a:buAutoNum type="arabicPeriod"/>
            </a:pPr>
            <a:r>
              <a:rPr lang="en-US" dirty="0">
                <a:solidFill>
                  <a:sysClr val="windowText" lastClr="000000"/>
                </a:solidFill>
              </a:rPr>
              <a:t>BMI</a:t>
            </a:r>
          </a:p>
          <a:p>
            <a:pPr marL="342900" indent="-342900">
              <a:buAutoNum type="arabicPeriod"/>
            </a:pPr>
            <a:r>
              <a:rPr lang="en-US" dirty="0">
                <a:solidFill>
                  <a:sysClr val="windowText" lastClr="000000"/>
                </a:solidFill>
              </a:rPr>
              <a:t>M/F ratio</a:t>
            </a:r>
          </a:p>
          <a:p>
            <a:pPr marL="342900" indent="-342900">
              <a:buAutoNum type="arabicPeriod"/>
            </a:pPr>
            <a:r>
              <a:rPr lang="en-US" dirty="0">
                <a:solidFill>
                  <a:sysClr val="windowText" lastClr="000000"/>
                </a:solidFill>
              </a:rPr>
              <a:t>Educational attainment</a:t>
            </a:r>
          </a:p>
          <a:p>
            <a:pPr marL="342900" indent="-342900">
              <a:buAutoNum type="arabicPeriod"/>
            </a:pPr>
            <a:r>
              <a:rPr lang="en-US" dirty="0">
                <a:solidFill>
                  <a:sysClr val="windowText" lastClr="000000"/>
                </a:solidFill>
              </a:rPr>
              <a:t>Cholesterol level</a:t>
            </a:r>
          </a:p>
          <a:p>
            <a:pPr marL="342900" indent="-342900">
              <a:buAutoNum type="arabicPeriod"/>
            </a:pPr>
            <a:r>
              <a:rPr lang="en-US" dirty="0">
                <a:solidFill>
                  <a:sysClr val="windowText" lastClr="000000"/>
                </a:solidFill>
              </a:rPr>
              <a:t>Fat mass</a:t>
            </a:r>
          </a:p>
          <a:p>
            <a:pPr marL="342900" indent="-342900">
              <a:buAutoNum type="arabicPeriod"/>
            </a:pPr>
            <a:r>
              <a:rPr lang="en-US" dirty="0">
                <a:solidFill>
                  <a:sysClr val="windowText" lastClr="000000"/>
                </a:solidFill>
              </a:rPr>
              <a:t>Reaction time</a:t>
            </a:r>
          </a:p>
          <a:p>
            <a:pPr marL="342900" indent="-342900">
              <a:buAutoNum type="arabicPeriod"/>
            </a:pPr>
            <a:r>
              <a:rPr lang="en-US" dirty="0">
                <a:solidFill>
                  <a:sysClr val="windowText" lastClr="000000"/>
                </a:solidFill>
              </a:rPr>
              <a:t>Episodic Memory</a:t>
            </a:r>
          </a:p>
          <a:p>
            <a:pPr marL="342900" indent="-342900">
              <a:buAutoNum type="arabicPeriod"/>
            </a:pPr>
            <a:endParaRPr lang="en-US" dirty="0">
              <a:solidFill>
                <a:sysClr val="windowText" lastClr="000000"/>
              </a:solidFill>
            </a:endParaRPr>
          </a:p>
        </p:txBody>
      </p:sp>
      <p:sp>
        <p:nvSpPr>
          <p:cNvPr id="34" name="TextBox 33">
            <a:extLst>
              <a:ext uri="{FF2B5EF4-FFF2-40B4-BE49-F238E27FC236}">
                <a16:creationId xmlns:a16="http://schemas.microsoft.com/office/drawing/2014/main" id="{5590A8F2-1802-F76A-4390-09B204D170B7}"/>
              </a:ext>
            </a:extLst>
          </p:cNvPr>
          <p:cNvSpPr txBox="1"/>
          <p:nvPr/>
        </p:nvSpPr>
        <p:spPr>
          <a:xfrm>
            <a:off x="4289234" y="2761174"/>
            <a:ext cx="6333564" cy="369332"/>
          </a:xfrm>
          <a:prstGeom prst="rect">
            <a:avLst/>
          </a:prstGeom>
          <a:noFill/>
        </p:spPr>
        <p:txBody>
          <a:bodyPr wrap="square">
            <a:spAutoFit/>
          </a:bodyPr>
          <a:lstStyle/>
          <a:p>
            <a:pPr algn="ctr"/>
            <a:r>
              <a:rPr lang="en-US" dirty="0">
                <a:solidFill>
                  <a:sysClr val="windowText" lastClr="000000"/>
                </a:solidFill>
              </a:rPr>
              <a:t>N= 100</a:t>
            </a:r>
          </a:p>
        </p:txBody>
      </p:sp>
      <p:sp>
        <p:nvSpPr>
          <p:cNvPr id="35" name="TextBox 34">
            <a:extLst>
              <a:ext uri="{FF2B5EF4-FFF2-40B4-BE49-F238E27FC236}">
                <a16:creationId xmlns:a16="http://schemas.microsoft.com/office/drawing/2014/main" id="{AF3E43D8-AFC8-890A-262E-209C08486645}"/>
              </a:ext>
            </a:extLst>
          </p:cNvPr>
          <p:cNvSpPr txBox="1"/>
          <p:nvPr/>
        </p:nvSpPr>
        <p:spPr>
          <a:xfrm>
            <a:off x="-2381041" y="4420264"/>
            <a:ext cx="6333564" cy="369332"/>
          </a:xfrm>
          <a:prstGeom prst="rect">
            <a:avLst/>
          </a:prstGeom>
          <a:noFill/>
        </p:spPr>
        <p:txBody>
          <a:bodyPr wrap="square">
            <a:spAutoFit/>
          </a:bodyPr>
          <a:lstStyle/>
          <a:p>
            <a:pPr algn="ctr"/>
            <a:r>
              <a:rPr lang="en-US" dirty="0">
                <a:solidFill>
                  <a:sysClr val="windowText" lastClr="000000"/>
                </a:solidFill>
              </a:rPr>
              <a:t>N= 200</a:t>
            </a:r>
          </a:p>
        </p:txBody>
      </p:sp>
      <p:sp>
        <p:nvSpPr>
          <p:cNvPr id="36" name="TextBox 35">
            <a:extLst>
              <a:ext uri="{FF2B5EF4-FFF2-40B4-BE49-F238E27FC236}">
                <a16:creationId xmlns:a16="http://schemas.microsoft.com/office/drawing/2014/main" id="{4F75F992-6F23-0090-A4E2-EAF2D7E19516}"/>
              </a:ext>
            </a:extLst>
          </p:cNvPr>
          <p:cNvSpPr txBox="1"/>
          <p:nvPr/>
        </p:nvSpPr>
        <p:spPr>
          <a:xfrm>
            <a:off x="4354600" y="5460184"/>
            <a:ext cx="6333564" cy="369332"/>
          </a:xfrm>
          <a:prstGeom prst="rect">
            <a:avLst/>
          </a:prstGeom>
          <a:noFill/>
        </p:spPr>
        <p:txBody>
          <a:bodyPr wrap="square">
            <a:spAutoFit/>
          </a:bodyPr>
          <a:lstStyle/>
          <a:p>
            <a:pPr algn="ctr"/>
            <a:r>
              <a:rPr lang="en-US" dirty="0">
                <a:solidFill>
                  <a:sysClr val="windowText" lastClr="000000"/>
                </a:solidFill>
              </a:rPr>
              <a:t>N= 100</a:t>
            </a:r>
          </a:p>
        </p:txBody>
      </p:sp>
    </p:spTree>
    <p:extLst>
      <p:ext uri="{BB962C8B-B14F-4D97-AF65-F5344CB8AC3E}">
        <p14:creationId xmlns:p14="http://schemas.microsoft.com/office/powerpoint/2010/main" val="60180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98"/>
                                        </p:tgtEl>
                                        <p:attrNameLst>
                                          <p:attrName>style.visibility</p:attrName>
                                        </p:attrNameLst>
                                      </p:cBhvr>
                                      <p:to>
                                        <p:strVal val="visible"/>
                                      </p:to>
                                    </p:set>
                                    <p:animEffect transition="in" filter="fade">
                                      <p:cBhvr>
                                        <p:cTn id="23" dur="500"/>
                                        <p:tgtEl>
                                          <p:spTgt spid="409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fade">
                                      <p:cBhvr>
                                        <p:cTn id="53" dur="500"/>
                                        <p:tgtEl>
                                          <p:spTgt spid="3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30" grpId="0" animBg="1"/>
      <p:bldP spid="32" grpId="0" animBg="1"/>
      <p:bldP spid="34" grpId="0"/>
      <p:bldP spid="35"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RCT Analysis:</a:t>
            </a:r>
            <a:br>
              <a:rPr lang="en-US" b="1" dirty="0">
                <a:latin typeface="+mn-lt"/>
              </a:rPr>
            </a:br>
            <a:r>
              <a:rPr lang="en-US" sz="2400" i="1" dirty="0">
                <a:latin typeface="+mn-lt"/>
              </a:rPr>
              <a:t>Other covariates to include</a:t>
            </a:r>
            <a:endParaRPr lang="en-CA" sz="2400" dirty="0">
              <a:latin typeface="+mn-lt"/>
            </a:endParaRPr>
          </a:p>
        </p:txBody>
      </p:sp>
      <p:sp>
        <p:nvSpPr>
          <p:cNvPr id="3" name="Content Placeholder 2"/>
          <p:cNvSpPr>
            <a:spLocks noGrp="1"/>
          </p:cNvSpPr>
          <p:nvPr>
            <p:ph idx="1"/>
          </p:nvPr>
        </p:nvSpPr>
        <p:spPr>
          <a:xfrm>
            <a:off x="838199" y="1825625"/>
            <a:ext cx="8520954" cy="4351338"/>
          </a:xfrm>
        </p:spPr>
        <p:txBody>
          <a:bodyPr>
            <a:normAutofit fontScale="92500" lnSpcReduction="10000"/>
          </a:bodyPr>
          <a:lstStyle/>
          <a:p>
            <a:pPr marL="0" indent="0">
              <a:buNone/>
            </a:pPr>
            <a:r>
              <a:rPr lang="en-CA" b="1" dirty="0"/>
              <a:t>Question #1: </a:t>
            </a:r>
            <a:r>
              <a:rPr lang="en-CA" dirty="0"/>
              <a:t>Should we covary for each of these variables, given that they are significantly different between groups?</a:t>
            </a:r>
          </a:p>
          <a:p>
            <a:pPr marL="0" indent="0">
              <a:buNone/>
            </a:pPr>
            <a:endParaRPr lang="en-CA" b="1" dirty="0"/>
          </a:p>
          <a:p>
            <a:pPr marL="0" indent="0">
              <a:buNone/>
            </a:pPr>
            <a:r>
              <a:rPr lang="en-CA" b="1" dirty="0"/>
              <a:t>Answer #1: </a:t>
            </a:r>
            <a:r>
              <a:rPr lang="en-CA" dirty="0"/>
              <a:t>No! These differences are due to random chance.</a:t>
            </a:r>
          </a:p>
          <a:p>
            <a:pPr marL="0" indent="0">
              <a:buNone/>
            </a:pPr>
            <a:endParaRPr lang="en-CA" dirty="0"/>
          </a:p>
          <a:p>
            <a:pPr marL="0" indent="0">
              <a:buNone/>
            </a:pPr>
            <a:r>
              <a:rPr lang="en-CA" b="1" dirty="0"/>
              <a:t>Question #2: </a:t>
            </a:r>
            <a:r>
              <a:rPr lang="en-CA" dirty="0"/>
              <a:t>What variables might be good to covary for in our analysis?</a:t>
            </a:r>
          </a:p>
          <a:p>
            <a:pPr marL="0" indent="0">
              <a:buNone/>
            </a:pPr>
            <a:endParaRPr lang="en-CA" dirty="0"/>
          </a:p>
          <a:p>
            <a:pPr marL="0" indent="0">
              <a:buNone/>
            </a:pPr>
            <a:r>
              <a:rPr lang="en-CA" b="1" dirty="0"/>
              <a:t>Answer #2:</a:t>
            </a:r>
            <a:r>
              <a:rPr lang="en-CA" dirty="0"/>
              <a:t> Variables that likely impact the outcome of interest (i.e., muscular strength). Age, BMI, and sex seem reasonable. Fewer covariates is typically preferable.</a:t>
            </a:r>
            <a:endParaRPr lang="en-CA" b="1" dirty="0"/>
          </a:p>
        </p:txBody>
      </p:sp>
      <p:sp>
        <p:nvSpPr>
          <p:cNvPr id="5" name="Rectangle 4">
            <a:extLst>
              <a:ext uri="{FF2B5EF4-FFF2-40B4-BE49-F238E27FC236}">
                <a16:creationId xmlns:a16="http://schemas.microsoft.com/office/drawing/2014/main" id="{B85B7ECF-8687-F6A7-58BA-7E8EB04B9322}"/>
              </a:ext>
            </a:extLst>
          </p:cNvPr>
          <p:cNvSpPr/>
          <p:nvPr/>
        </p:nvSpPr>
        <p:spPr>
          <a:xfrm>
            <a:off x="9582504" y="1936376"/>
            <a:ext cx="2371931" cy="38458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a:solidFill>
                  <a:sysClr val="windowText" lastClr="000000"/>
                </a:solidFill>
              </a:rPr>
              <a:t>Baseline Differences Between Groups</a:t>
            </a:r>
          </a:p>
          <a:p>
            <a:pPr algn="ctr"/>
            <a:endParaRPr lang="en-US" b="1" dirty="0">
              <a:solidFill>
                <a:sysClr val="windowText" lastClr="000000"/>
              </a:solidFill>
            </a:endParaRPr>
          </a:p>
          <a:p>
            <a:pPr marL="342900" indent="-342900">
              <a:buAutoNum type="arabicPeriod"/>
            </a:pPr>
            <a:r>
              <a:rPr lang="en-US" dirty="0">
                <a:solidFill>
                  <a:sysClr val="windowText" lastClr="000000"/>
                </a:solidFill>
              </a:rPr>
              <a:t>Age</a:t>
            </a:r>
          </a:p>
          <a:p>
            <a:pPr marL="342900" indent="-342900">
              <a:buAutoNum type="arabicPeriod"/>
            </a:pPr>
            <a:r>
              <a:rPr lang="en-US" dirty="0">
                <a:solidFill>
                  <a:sysClr val="windowText" lastClr="000000"/>
                </a:solidFill>
              </a:rPr>
              <a:t>BMI</a:t>
            </a:r>
          </a:p>
          <a:p>
            <a:pPr marL="342900" indent="-342900">
              <a:buAutoNum type="arabicPeriod"/>
            </a:pPr>
            <a:r>
              <a:rPr lang="en-US" dirty="0">
                <a:solidFill>
                  <a:sysClr val="windowText" lastClr="000000"/>
                </a:solidFill>
              </a:rPr>
              <a:t>M/F ratio</a:t>
            </a:r>
          </a:p>
          <a:p>
            <a:pPr marL="342900" indent="-342900">
              <a:buAutoNum type="arabicPeriod"/>
            </a:pPr>
            <a:r>
              <a:rPr lang="en-US" dirty="0">
                <a:solidFill>
                  <a:sysClr val="windowText" lastClr="000000"/>
                </a:solidFill>
              </a:rPr>
              <a:t>Educational attainment</a:t>
            </a:r>
          </a:p>
          <a:p>
            <a:pPr marL="342900" indent="-342900">
              <a:buAutoNum type="arabicPeriod"/>
            </a:pPr>
            <a:r>
              <a:rPr lang="en-US" dirty="0">
                <a:solidFill>
                  <a:sysClr val="windowText" lastClr="000000"/>
                </a:solidFill>
              </a:rPr>
              <a:t>Cholesterol level</a:t>
            </a:r>
          </a:p>
          <a:p>
            <a:pPr marL="342900" indent="-342900">
              <a:buAutoNum type="arabicPeriod"/>
            </a:pPr>
            <a:r>
              <a:rPr lang="en-US" dirty="0">
                <a:solidFill>
                  <a:sysClr val="windowText" lastClr="000000"/>
                </a:solidFill>
              </a:rPr>
              <a:t>Fat mass</a:t>
            </a:r>
          </a:p>
          <a:p>
            <a:pPr marL="342900" indent="-342900">
              <a:buAutoNum type="arabicPeriod"/>
            </a:pPr>
            <a:r>
              <a:rPr lang="en-US" dirty="0">
                <a:solidFill>
                  <a:sysClr val="windowText" lastClr="000000"/>
                </a:solidFill>
              </a:rPr>
              <a:t>Reaction time</a:t>
            </a:r>
          </a:p>
          <a:p>
            <a:pPr marL="342900" indent="-342900">
              <a:buAutoNum type="arabicPeriod"/>
            </a:pPr>
            <a:r>
              <a:rPr lang="en-US" dirty="0">
                <a:solidFill>
                  <a:sysClr val="windowText" lastClr="000000"/>
                </a:solidFill>
              </a:rPr>
              <a:t>Episodic Memory</a:t>
            </a:r>
          </a:p>
          <a:p>
            <a:pPr marL="342900" indent="-342900">
              <a:buAutoNum type="arabicPeriod"/>
            </a:pPr>
            <a:endParaRPr lang="en-US" dirty="0">
              <a:solidFill>
                <a:sysClr val="windowText" lastClr="000000"/>
              </a:solidFill>
            </a:endParaRPr>
          </a:p>
        </p:txBody>
      </p:sp>
    </p:spTree>
    <p:extLst>
      <p:ext uri="{BB962C8B-B14F-4D97-AF65-F5344CB8AC3E}">
        <p14:creationId xmlns:p14="http://schemas.microsoft.com/office/powerpoint/2010/main" val="35534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0A19-32ED-F70E-8BC5-49C9761A5756}"/>
              </a:ext>
            </a:extLst>
          </p:cNvPr>
          <p:cNvSpPr>
            <a:spLocks noGrp="1"/>
          </p:cNvSpPr>
          <p:nvPr>
            <p:ph type="title"/>
          </p:nvPr>
        </p:nvSpPr>
        <p:spPr/>
        <p:txBody>
          <a:bodyPr/>
          <a:lstStyle/>
          <a:p>
            <a:r>
              <a:rPr lang="en-US" b="1" dirty="0">
                <a:latin typeface="+mn-lt"/>
              </a:rPr>
              <a:t>RCT Analysis:</a:t>
            </a:r>
            <a:br>
              <a:rPr lang="en-US" b="1" dirty="0">
                <a:latin typeface="+mn-lt"/>
              </a:rPr>
            </a:br>
            <a:r>
              <a:rPr lang="en-US" sz="2400" i="1" dirty="0">
                <a:latin typeface="+mn-lt"/>
              </a:rPr>
              <a:t>ANCOVA</a:t>
            </a:r>
          </a:p>
        </p:txBody>
      </p:sp>
      <p:grpSp>
        <p:nvGrpSpPr>
          <p:cNvPr id="4" name="Group 3">
            <a:extLst>
              <a:ext uri="{FF2B5EF4-FFF2-40B4-BE49-F238E27FC236}">
                <a16:creationId xmlns:a16="http://schemas.microsoft.com/office/drawing/2014/main" id="{3CF7F68C-1671-2E59-59B9-1613A249ED33}"/>
              </a:ext>
            </a:extLst>
          </p:cNvPr>
          <p:cNvGrpSpPr/>
          <p:nvPr/>
        </p:nvGrpSpPr>
        <p:grpSpPr>
          <a:xfrm>
            <a:off x="-47064" y="3090769"/>
            <a:ext cx="1770528" cy="1309002"/>
            <a:chOff x="527426" y="2712421"/>
            <a:chExt cx="1770528" cy="1309002"/>
          </a:xfrm>
        </p:grpSpPr>
        <p:pic>
          <p:nvPicPr>
            <p:cNvPr id="5" name="Picture 4">
              <a:extLst>
                <a:ext uri="{FF2B5EF4-FFF2-40B4-BE49-F238E27FC236}">
                  <a16:creationId xmlns:a16="http://schemas.microsoft.com/office/drawing/2014/main" id="{24DBE764-CEB0-433D-D8A5-B305929C446E}"/>
                </a:ext>
              </a:extLst>
            </p:cNvPr>
            <p:cNvPicPr>
              <a:picLocks noChangeAspect="1"/>
            </p:cNvPicPr>
            <p:nvPr/>
          </p:nvPicPr>
          <p:blipFill>
            <a:blip r:embed="rId3"/>
            <a:stretch>
              <a:fillRect/>
            </a:stretch>
          </p:blipFill>
          <p:spPr>
            <a:xfrm>
              <a:off x="906559" y="2715934"/>
              <a:ext cx="635000" cy="635000"/>
            </a:xfrm>
            <a:prstGeom prst="rect">
              <a:avLst/>
            </a:prstGeom>
          </p:spPr>
        </p:pic>
        <p:pic>
          <p:nvPicPr>
            <p:cNvPr id="6" name="Picture 5">
              <a:extLst>
                <a:ext uri="{FF2B5EF4-FFF2-40B4-BE49-F238E27FC236}">
                  <a16:creationId xmlns:a16="http://schemas.microsoft.com/office/drawing/2014/main" id="{5A49285D-53D4-B61A-02A7-4103704EB171}"/>
                </a:ext>
              </a:extLst>
            </p:cNvPr>
            <p:cNvPicPr>
              <a:picLocks noChangeAspect="1"/>
            </p:cNvPicPr>
            <p:nvPr/>
          </p:nvPicPr>
          <p:blipFill>
            <a:blip r:embed="rId4"/>
            <a:stretch>
              <a:fillRect/>
            </a:stretch>
          </p:blipFill>
          <p:spPr>
            <a:xfrm>
              <a:off x="1270000" y="2726671"/>
              <a:ext cx="635000" cy="635000"/>
            </a:xfrm>
            <a:prstGeom prst="rect">
              <a:avLst/>
            </a:prstGeom>
          </p:spPr>
        </p:pic>
        <p:pic>
          <p:nvPicPr>
            <p:cNvPr id="7" name="Picture 6">
              <a:extLst>
                <a:ext uri="{FF2B5EF4-FFF2-40B4-BE49-F238E27FC236}">
                  <a16:creationId xmlns:a16="http://schemas.microsoft.com/office/drawing/2014/main" id="{763196A8-C8C2-15E2-2ADC-5FFEECC1B618}"/>
                </a:ext>
              </a:extLst>
            </p:cNvPr>
            <p:cNvPicPr>
              <a:picLocks noChangeAspect="1"/>
            </p:cNvPicPr>
            <p:nvPr/>
          </p:nvPicPr>
          <p:blipFill>
            <a:blip r:embed="rId5"/>
            <a:stretch>
              <a:fillRect/>
            </a:stretch>
          </p:blipFill>
          <p:spPr>
            <a:xfrm>
              <a:off x="1255059" y="3375938"/>
              <a:ext cx="635000" cy="635000"/>
            </a:xfrm>
            <a:prstGeom prst="rect">
              <a:avLst/>
            </a:prstGeom>
          </p:spPr>
        </p:pic>
        <p:pic>
          <p:nvPicPr>
            <p:cNvPr id="8" name="Picture 7">
              <a:extLst>
                <a:ext uri="{FF2B5EF4-FFF2-40B4-BE49-F238E27FC236}">
                  <a16:creationId xmlns:a16="http://schemas.microsoft.com/office/drawing/2014/main" id="{29401AF3-3E8B-84EA-47B2-65A959EE088C}"/>
                </a:ext>
              </a:extLst>
            </p:cNvPr>
            <p:cNvPicPr>
              <a:picLocks noChangeAspect="1"/>
            </p:cNvPicPr>
            <p:nvPr/>
          </p:nvPicPr>
          <p:blipFill>
            <a:blip r:embed="rId6"/>
            <a:stretch>
              <a:fillRect/>
            </a:stretch>
          </p:blipFill>
          <p:spPr>
            <a:xfrm>
              <a:off x="1646516" y="3386423"/>
              <a:ext cx="635000" cy="635000"/>
            </a:xfrm>
            <a:prstGeom prst="rect">
              <a:avLst/>
            </a:prstGeom>
          </p:spPr>
        </p:pic>
        <p:pic>
          <p:nvPicPr>
            <p:cNvPr id="9" name="Picture 8">
              <a:extLst>
                <a:ext uri="{FF2B5EF4-FFF2-40B4-BE49-F238E27FC236}">
                  <a16:creationId xmlns:a16="http://schemas.microsoft.com/office/drawing/2014/main" id="{193CBBA4-FF77-0308-38C6-C6251EBDB23C}"/>
                </a:ext>
              </a:extLst>
            </p:cNvPr>
            <p:cNvPicPr>
              <a:picLocks noChangeAspect="1"/>
            </p:cNvPicPr>
            <p:nvPr/>
          </p:nvPicPr>
          <p:blipFill>
            <a:blip r:embed="rId7"/>
            <a:stretch>
              <a:fillRect/>
            </a:stretch>
          </p:blipFill>
          <p:spPr>
            <a:xfrm>
              <a:off x="527426" y="2726671"/>
              <a:ext cx="635000" cy="635000"/>
            </a:xfrm>
            <a:prstGeom prst="rect">
              <a:avLst/>
            </a:prstGeom>
          </p:spPr>
        </p:pic>
        <p:pic>
          <p:nvPicPr>
            <p:cNvPr id="10" name="Picture 9">
              <a:extLst>
                <a:ext uri="{FF2B5EF4-FFF2-40B4-BE49-F238E27FC236}">
                  <a16:creationId xmlns:a16="http://schemas.microsoft.com/office/drawing/2014/main" id="{868ECDD2-5B5E-8EAD-9696-28C230EF64B0}"/>
                </a:ext>
              </a:extLst>
            </p:cNvPr>
            <p:cNvPicPr>
              <a:picLocks noChangeAspect="1"/>
            </p:cNvPicPr>
            <p:nvPr/>
          </p:nvPicPr>
          <p:blipFill>
            <a:blip r:embed="rId8"/>
            <a:stretch>
              <a:fillRect/>
            </a:stretch>
          </p:blipFill>
          <p:spPr>
            <a:xfrm>
              <a:off x="903942" y="3375938"/>
              <a:ext cx="635000" cy="635000"/>
            </a:xfrm>
            <a:prstGeom prst="rect">
              <a:avLst/>
            </a:prstGeom>
          </p:spPr>
        </p:pic>
        <p:pic>
          <p:nvPicPr>
            <p:cNvPr id="11" name="Picture 10">
              <a:extLst>
                <a:ext uri="{FF2B5EF4-FFF2-40B4-BE49-F238E27FC236}">
                  <a16:creationId xmlns:a16="http://schemas.microsoft.com/office/drawing/2014/main" id="{6E64D4AD-0CC1-D656-D3CD-F6FFC325A406}"/>
                </a:ext>
              </a:extLst>
            </p:cNvPr>
            <p:cNvPicPr>
              <a:picLocks noChangeAspect="1"/>
            </p:cNvPicPr>
            <p:nvPr/>
          </p:nvPicPr>
          <p:blipFill>
            <a:blip r:embed="rId9"/>
            <a:stretch>
              <a:fillRect/>
            </a:stretch>
          </p:blipFill>
          <p:spPr>
            <a:xfrm>
              <a:off x="550958" y="3375938"/>
              <a:ext cx="635000" cy="635000"/>
            </a:xfrm>
            <a:prstGeom prst="rect">
              <a:avLst/>
            </a:prstGeom>
          </p:spPr>
        </p:pic>
        <p:pic>
          <p:nvPicPr>
            <p:cNvPr id="12" name="Picture 11">
              <a:extLst>
                <a:ext uri="{FF2B5EF4-FFF2-40B4-BE49-F238E27FC236}">
                  <a16:creationId xmlns:a16="http://schemas.microsoft.com/office/drawing/2014/main" id="{D6A799B2-D354-62FE-12DF-851F1FE7842D}"/>
                </a:ext>
              </a:extLst>
            </p:cNvPr>
            <p:cNvPicPr>
              <a:picLocks noChangeAspect="1"/>
            </p:cNvPicPr>
            <p:nvPr/>
          </p:nvPicPr>
          <p:blipFill>
            <a:blip r:embed="rId10"/>
            <a:stretch>
              <a:fillRect/>
            </a:stretch>
          </p:blipFill>
          <p:spPr>
            <a:xfrm>
              <a:off x="1662954" y="2712421"/>
              <a:ext cx="635000" cy="635000"/>
            </a:xfrm>
            <a:prstGeom prst="rect">
              <a:avLst/>
            </a:prstGeom>
          </p:spPr>
        </p:pic>
      </p:grpSp>
      <p:grpSp>
        <p:nvGrpSpPr>
          <p:cNvPr id="13" name="Group 12">
            <a:extLst>
              <a:ext uri="{FF2B5EF4-FFF2-40B4-BE49-F238E27FC236}">
                <a16:creationId xmlns:a16="http://schemas.microsoft.com/office/drawing/2014/main" id="{ADF05881-E757-866C-1025-21BF0A888DD5}"/>
              </a:ext>
            </a:extLst>
          </p:cNvPr>
          <p:cNvGrpSpPr/>
          <p:nvPr/>
        </p:nvGrpSpPr>
        <p:grpSpPr>
          <a:xfrm>
            <a:off x="6252875" y="1765207"/>
            <a:ext cx="2272553" cy="1325562"/>
            <a:chOff x="4666129" y="2487706"/>
            <a:chExt cx="2272553" cy="1325562"/>
          </a:xfrm>
        </p:grpSpPr>
        <p:sp>
          <p:nvSpPr>
            <p:cNvPr id="14" name="Rectangle 13">
              <a:extLst>
                <a:ext uri="{FF2B5EF4-FFF2-40B4-BE49-F238E27FC236}">
                  <a16:creationId xmlns:a16="http://schemas.microsoft.com/office/drawing/2014/main" id="{9023AB31-0EC9-6CCB-40BE-D64E858BAA16}"/>
                </a:ext>
              </a:extLst>
            </p:cNvPr>
            <p:cNvSpPr/>
            <p:nvPr/>
          </p:nvSpPr>
          <p:spPr>
            <a:xfrm>
              <a:off x="4666129" y="2487706"/>
              <a:ext cx="2272553" cy="1325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Experimental Group</a:t>
              </a:r>
            </a:p>
          </p:txBody>
        </p:sp>
        <p:pic>
          <p:nvPicPr>
            <p:cNvPr id="15" name="Picture 14">
              <a:extLst>
                <a:ext uri="{FF2B5EF4-FFF2-40B4-BE49-F238E27FC236}">
                  <a16:creationId xmlns:a16="http://schemas.microsoft.com/office/drawing/2014/main" id="{6F8E1C57-88F2-F798-3D88-6FD78020E210}"/>
                </a:ext>
              </a:extLst>
            </p:cNvPr>
            <p:cNvPicPr>
              <a:picLocks noChangeAspect="1"/>
            </p:cNvPicPr>
            <p:nvPr/>
          </p:nvPicPr>
          <p:blipFill>
            <a:blip r:embed="rId7"/>
            <a:stretch>
              <a:fillRect/>
            </a:stretch>
          </p:blipFill>
          <p:spPr>
            <a:xfrm>
              <a:off x="4825230" y="2953572"/>
              <a:ext cx="635000" cy="635000"/>
            </a:xfrm>
            <a:prstGeom prst="rect">
              <a:avLst/>
            </a:prstGeom>
          </p:spPr>
        </p:pic>
        <p:pic>
          <p:nvPicPr>
            <p:cNvPr id="16" name="Picture 15">
              <a:extLst>
                <a:ext uri="{FF2B5EF4-FFF2-40B4-BE49-F238E27FC236}">
                  <a16:creationId xmlns:a16="http://schemas.microsoft.com/office/drawing/2014/main" id="{E1A229A7-6EE2-2064-5577-5559A7383F9F}"/>
                </a:ext>
              </a:extLst>
            </p:cNvPr>
            <p:cNvPicPr>
              <a:picLocks noChangeAspect="1"/>
            </p:cNvPicPr>
            <p:nvPr/>
          </p:nvPicPr>
          <p:blipFill>
            <a:blip r:embed="rId8"/>
            <a:stretch>
              <a:fillRect/>
            </a:stretch>
          </p:blipFill>
          <p:spPr>
            <a:xfrm>
              <a:off x="5301129" y="2949145"/>
              <a:ext cx="635000" cy="635000"/>
            </a:xfrm>
            <a:prstGeom prst="rect">
              <a:avLst/>
            </a:prstGeom>
          </p:spPr>
        </p:pic>
        <p:pic>
          <p:nvPicPr>
            <p:cNvPr id="17" name="Picture 16">
              <a:extLst>
                <a:ext uri="{FF2B5EF4-FFF2-40B4-BE49-F238E27FC236}">
                  <a16:creationId xmlns:a16="http://schemas.microsoft.com/office/drawing/2014/main" id="{57365FDE-5280-BEAC-E93F-A7C013621AD3}"/>
                </a:ext>
              </a:extLst>
            </p:cNvPr>
            <p:cNvPicPr>
              <a:picLocks noChangeAspect="1"/>
            </p:cNvPicPr>
            <p:nvPr/>
          </p:nvPicPr>
          <p:blipFill>
            <a:blip r:embed="rId4"/>
            <a:stretch>
              <a:fillRect/>
            </a:stretch>
          </p:blipFill>
          <p:spPr>
            <a:xfrm>
              <a:off x="5723206" y="2946909"/>
              <a:ext cx="635000" cy="635000"/>
            </a:xfrm>
            <a:prstGeom prst="rect">
              <a:avLst/>
            </a:prstGeom>
          </p:spPr>
        </p:pic>
        <p:pic>
          <p:nvPicPr>
            <p:cNvPr id="18" name="Picture 17">
              <a:extLst>
                <a:ext uri="{FF2B5EF4-FFF2-40B4-BE49-F238E27FC236}">
                  <a16:creationId xmlns:a16="http://schemas.microsoft.com/office/drawing/2014/main" id="{79895866-72B6-B1EC-20A0-55E94A27674E}"/>
                </a:ext>
              </a:extLst>
            </p:cNvPr>
            <p:cNvPicPr>
              <a:picLocks noChangeAspect="1"/>
            </p:cNvPicPr>
            <p:nvPr/>
          </p:nvPicPr>
          <p:blipFill>
            <a:blip r:embed="rId6"/>
            <a:stretch>
              <a:fillRect/>
            </a:stretch>
          </p:blipFill>
          <p:spPr>
            <a:xfrm>
              <a:off x="6194429" y="2949239"/>
              <a:ext cx="635000" cy="635000"/>
            </a:xfrm>
            <a:prstGeom prst="rect">
              <a:avLst/>
            </a:prstGeom>
          </p:spPr>
        </p:pic>
      </p:grpSp>
      <p:grpSp>
        <p:nvGrpSpPr>
          <p:cNvPr id="19" name="Group 18">
            <a:extLst>
              <a:ext uri="{FF2B5EF4-FFF2-40B4-BE49-F238E27FC236}">
                <a16:creationId xmlns:a16="http://schemas.microsoft.com/office/drawing/2014/main" id="{F1AB7A21-81AC-3065-F550-07F3EB7A3951}"/>
              </a:ext>
            </a:extLst>
          </p:cNvPr>
          <p:cNvGrpSpPr/>
          <p:nvPr/>
        </p:nvGrpSpPr>
        <p:grpSpPr>
          <a:xfrm>
            <a:off x="6252874" y="4456674"/>
            <a:ext cx="2272553" cy="1325562"/>
            <a:chOff x="6252874" y="3703923"/>
            <a:chExt cx="2272553" cy="1325562"/>
          </a:xfrm>
        </p:grpSpPr>
        <p:sp>
          <p:nvSpPr>
            <p:cNvPr id="20" name="Rectangle 19">
              <a:extLst>
                <a:ext uri="{FF2B5EF4-FFF2-40B4-BE49-F238E27FC236}">
                  <a16:creationId xmlns:a16="http://schemas.microsoft.com/office/drawing/2014/main" id="{A4C0A2A0-B008-FF69-AD64-DE5DE0D198FF}"/>
                </a:ext>
              </a:extLst>
            </p:cNvPr>
            <p:cNvSpPr/>
            <p:nvPr/>
          </p:nvSpPr>
          <p:spPr>
            <a:xfrm>
              <a:off x="6252874" y="3703923"/>
              <a:ext cx="2272553" cy="13255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ysClr val="windowText" lastClr="000000"/>
                  </a:solidFill>
                </a:rPr>
                <a:t>Control Group</a:t>
              </a:r>
            </a:p>
          </p:txBody>
        </p:sp>
        <p:pic>
          <p:nvPicPr>
            <p:cNvPr id="21" name="Picture 20">
              <a:extLst>
                <a:ext uri="{FF2B5EF4-FFF2-40B4-BE49-F238E27FC236}">
                  <a16:creationId xmlns:a16="http://schemas.microsoft.com/office/drawing/2014/main" id="{55CDA791-DA53-BBC2-8664-D024A77B57A2}"/>
                </a:ext>
              </a:extLst>
            </p:cNvPr>
            <p:cNvPicPr>
              <a:picLocks noChangeAspect="1"/>
            </p:cNvPicPr>
            <p:nvPr/>
          </p:nvPicPr>
          <p:blipFill>
            <a:blip r:embed="rId9"/>
            <a:stretch>
              <a:fillRect/>
            </a:stretch>
          </p:blipFill>
          <p:spPr>
            <a:xfrm>
              <a:off x="6411976" y="4239881"/>
              <a:ext cx="635000" cy="635000"/>
            </a:xfrm>
            <a:prstGeom prst="rect">
              <a:avLst/>
            </a:prstGeom>
          </p:spPr>
        </p:pic>
        <p:pic>
          <p:nvPicPr>
            <p:cNvPr id="22" name="Picture 21">
              <a:extLst>
                <a:ext uri="{FF2B5EF4-FFF2-40B4-BE49-F238E27FC236}">
                  <a16:creationId xmlns:a16="http://schemas.microsoft.com/office/drawing/2014/main" id="{364D6A6B-89E3-EF31-B6EB-37221D8DC6C1}"/>
                </a:ext>
              </a:extLst>
            </p:cNvPr>
            <p:cNvPicPr>
              <a:picLocks noChangeAspect="1"/>
            </p:cNvPicPr>
            <p:nvPr/>
          </p:nvPicPr>
          <p:blipFill>
            <a:blip r:embed="rId3"/>
            <a:stretch>
              <a:fillRect/>
            </a:stretch>
          </p:blipFill>
          <p:spPr>
            <a:xfrm>
              <a:off x="6886382" y="4239881"/>
              <a:ext cx="635000" cy="635000"/>
            </a:xfrm>
            <a:prstGeom prst="rect">
              <a:avLst/>
            </a:prstGeom>
          </p:spPr>
        </p:pic>
        <p:pic>
          <p:nvPicPr>
            <p:cNvPr id="23" name="Picture 22">
              <a:extLst>
                <a:ext uri="{FF2B5EF4-FFF2-40B4-BE49-F238E27FC236}">
                  <a16:creationId xmlns:a16="http://schemas.microsoft.com/office/drawing/2014/main" id="{9E41630B-568E-1978-1D07-FED29E60340E}"/>
                </a:ext>
              </a:extLst>
            </p:cNvPr>
            <p:cNvPicPr>
              <a:picLocks noChangeAspect="1"/>
            </p:cNvPicPr>
            <p:nvPr/>
          </p:nvPicPr>
          <p:blipFill>
            <a:blip r:embed="rId5"/>
            <a:stretch>
              <a:fillRect/>
            </a:stretch>
          </p:blipFill>
          <p:spPr>
            <a:xfrm>
              <a:off x="7309194" y="4239881"/>
              <a:ext cx="635000" cy="635000"/>
            </a:xfrm>
            <a:prstGeom prst="rect">
              <a:avLst/>
            </a:prstGeom>
          </p:spPr>
        </p:pic>
        <p:pic>
          <p:nvPicPr>
            <p:cNvPr id="24" name="Picture 23">
              <a:extLst>
                <a:ext uri="{FF2B5EF4-FFF2-40B4-BE49-F238E27FC236}">
                  <a16:creationId xmlns:a16="http://schemas.microsoft.com/office/drawing/2014/main" id="{8D760553-F55D-4C43-E55B-221FE0CFEF8F}"/>
                </a:ext>
              </a:extLst>
            </p:cNvPr>
            <p:cNvPicPr>
              <a:picLocks noChangeAspect="1"/>
            </p:cNvPicPr>
            <p:nvPr/>
          </p:nvPicPr>
          <p:blipFill>
            <a:blip r:embed="rId10"/>
            <a:stretch>
              <a:fillRect/>
            </a:stretch>
          </p:blipFill>
          <p:spPr>
            <a:xfrm>
              <a:off x="7781175" y="4239881"/>
              <a:ext cx="635000" cy="635000"/>
            </a:xfrm>
            <a:prstGeom prst="rect">
              <a:avLst/>
            </a:prstGeom>
          </p:spPr>
        </p:pic>
      </p:grpSp>
      <p:sp>
        <p:nvSpPr>
          <p:cNvPr id="25" name="Rectangle 24">
            <a:extLst>
              <a:ext uri="{FF2B5EF4-FFF2-40B4-BE49-F238E27FC236}">
                <a16:creationId xmlns:a16="http://schemas.microsoft.com/office/drawing/2014/main" id="{F4E00400-8564-21FB-64A0-A4AE555A3B18}"/>
              </a:ext>
            </a:extLst>
          </p:cNvPr>
          <p:cNvSpPr/>
          <p:nvPr/>
        </p:nvSpPr>
        <p:spPr>
          <a:xfrm>
            <a:off x="2755549" y="1765208"/>
            <a:ext cx="537882" cy="4017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b="1" dirty="0">
                <a:solidFill>
                  <a:schemeClr val="tx1"/>
                </a:solidFill>
              </a:rPr>
              <a:t>Baseline Assessment</a:t>
            </a:r>
          </a:p>
        </p:txBody>
      </p:sp>
      <p:sp>
        <p:nvSpPr>
          <p:cNvPr id="26" name="Left Arrow 25">
            <a:extLst>
              <a:ext uri="{FF2B5EF4-FFF2-40B4-BE49-F238E27FC236}">
                <a16:creationId xmlns:a16="http://schemas.microsoft.com/office/drawing/2014/main" id="{9A0293E6-B5E4-4A88-0DE0-F6A38E7792ED}"/>
              </a:ext>
            </a:extLst>
          </p:cNvPr>
          <p:cNvSpPr/>
          <p:nvPr/>
        </p:nvSpPr>
        <p:spPr>
          <a:xfrm rot="10800000">
            <a:off x="3389657" y="3438016"/>
            <a:ext cx="982530" cy="6349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1C1AEE7-9B48-33D7-21D0-8FE6EC70D972}"/>
              </a:ext>
            </a:extLst>
          </p:cNvPr>
          <p:cNvSpPr/>
          <p:nvPr/>
        </p:nvSpPr>
        <p:spPr>
          <a:xfrm>
            <a:off x="4443919" y="1765208"/>
            <a:ext cx="537882" cy="4017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b="1" dirty="0">
                <a:solidFill>
                  <a:schemeClr val="tx1"/>
                </a:solidFill>
              </a:rPr>
              <a:t>Randomization</a:t>
            </a:r>
          </a:p>
        </p:txBody>
      </p:sp>
      <p:sp>
        <p:nvSpPr>
          <p:cNvPr id="28" name="Left Arrow 27">
            <a:extLst>
              <a:ext uri="{FF2B5EF4-FFF2-40B4-BE49-F238E27FC236}">
                <a16:creationId xmlns:a16="http://schemas.microsoft.com/office/drawing/2014/main" id="{B6771CEF-4729-F088-2182-6E79B30513FE}"/>
              </a:ext>
            </a:extLst>
          </p:cNvPr>
          <p:cNvSpPr/>
          <p:nvPr/>
        </p:nvSpPr>
        <p:spPr>
          <a:xfrm rot="10800000">
            <a:off x="5095313" y="3438017"/>
            <a:ext cx="982530" cy="6349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2570474-529D-EB76-0467-990B29120723}"/>
              </a:ext>
            </a:extLst>
          </p:cNvPr>
          <p:cNvSpPr/>
          <p:nvPr/>
        </p:nvSpPr>
        <p:spPr>
          <a:xfrm>
            <a:off x="10588639" y="1765208"/>
            <a:ext cx="537882" cy="4017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b="1" dirty="0">
                <a:solidFill>
                  <a:schemeClr val="tx1"/>
                </a:solidFill>
              </a:rPr>
              <a:t>Follow-up Assessment</a:t>
            </a:r>
          </a:p>
        </p:txBody>
      </p:sp>
      <p:sp>
        <p:nvSpPr>
          <p:cNvPr id="30" name="Left Arrow 29">
            <a:extLst>
              <a:ext uri="{FF2B5EF4-FFF2-40B4-BE49-F238E27FC236}">
                <a16:creationId xmlns:a16="http://schemas.microsoft.com/office/drawing/2014/main" id="{792DDF7A-9698-EB9E-7606-C3E8DF4988BF}"/>
              </a:ext>
            </a:extLst>
          </p:cNvPr>
          <p:cNvSpPr/>
          <p:nvPr/>
        </p:nvSpPr>
        <p:spPr>
          <a:xfrm rot="10800000">
            <a:off x="9507351" y="3456222"/>
            <a:ext cx="982530" cy="6349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eft Arrow 30">
            <a:extLst>
              <a:ext uri="{FF2B5EF4-FFF2-40B4-BE49-F238E27FC236}">
                <a16:creationId xmlns:a16="http://schemas.microsoft.com/office/drawing/2014/main" id="{9B9368ED-85F0-C624-C4A5-6E30C98BB993}"/>
              </a:ext>
            </a:extLst>
          </p:cNvPr>
          <p:cNvSpPr/>
          <p:nvPr/>
        </p:nvSpPr>
        <p:spPr>
          <a:xfrm rot="10800000">
            <a:off x="1724907" y="3438017"/>
            <a:ext cx="982530" cy="6349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0786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4364</TotalTime>
  <Words>1667</Words>
  <Application>Microsoft Macintosh PowerPoint</Application>
  <PresentationFormat>Widescreen</PresentationFormat>
  <Paragraphs>313</Paragraphs>
  <Slides>25</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Cambria Math</vt:lpstr>
      <vt:lpstr>Office Theme</vt:lpstr>
      <vt:lpstr>Basics to R Analysis of a Randomized Controlled Trial</vt:lpstr>
      <vt:lpstr>Outline for Today</vt:lpstr>
      <vt:lpstr>What is a Randomized Controlled Trial?</vt:lpstr>
      <vt:lpstr>RCT Analysis: Randomization Means Random</vt:lpstr>
      <vt:lpstr>RCT Analysis: Covariates of a model</vt:lpstr>
      <vt:lpstr>RCT Analysis: Why do I need to control for baseline?</vt:lpstr>
      <vt:lpstr>RCT Analysis: Other covariates to include</vt:lpstr>
      <vt:lpstr>RCT Analysis: Other covariates to include</vt:lpstr>
      <vt:lpstr>RCT Analysis: ANCOVA</vt:lpstr>
      <vt:lpstr>RCT Analysis: ANCOVA</vt:lpstr>
      <vt:lpstr>RCT Analysis: Missing Data in ANCOVA</vt:lpstr>
      <vt:lpstr>RCT Analysis: Mixed linear modeling: A solution to issues of missing data in follow-up assesments</vt:lpstr>
      <vt:lpstr>RCT Analysis: Mixed Linear Modeling</vt:lpstr>
      <vt:lpstr>Mixed Linear Modeling: Understanding the model  </vt:lpstr>
      <vt:lpstr>Mixed Linear Modeling: Understanding the model  </vt:lpstr>
      <vt:lpstr>Mixed Linear Modeling: Understanding the model  </vt:lpstr>
      <vt:lpstr>Mixed Linear Modeling: Understanding the model  </vt:lpstr>
      <vt:lpstr>Mixed Linear Modeling: Understanding the model</vt:lpstr>
      <vt:lpstr>Mixed Linear Modeling: Random Effects vs. Fixed Effects</vt:lpstr>
      <vt:lpstr>Mixed Linear Modeling: Understanding Random Effects</vt:lpstr>
      <vt:lpstr>Mixed Linear Modeling: Understanding Random Effects</vt:lpstr>
      <vt:lpstr>Mixed Linear Modeling: Is time a fixed or random effect?</vt:lpstr>
      <vt:lpstr>Mixed Linear Modeling: Putting it all together</vt:lpstr>
      <vt:lpstr>Mixed Linear Modeling: Putting it all together</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to R Analysis of a Randomized Controlled Trial</dc:title>
  <dc:creator>Ryan Stanley Falck</dc:creator>
  <cp:lastModifiedBy>Ryan Stanley Falck</cp:lastModifiedBy>
  <cp:revision>5</cp:revision>
  <dcterms:created xsi:type="dcterms:W3CDTF">2023-04-12T23:05:43Z</dcterms:created>
  <dcterms:modified xsi:type="dcterms:W3CDTF">2023-04-26T21:52:52Z</dcterms:modified>
</cp:coreProperties>
</file>