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Darker Grotesque Medium"/>
      <p:regular r:id="rId18"/>
      <p:bold r:id="rId19"/>
    </p:embeddedFont>
    <p:embeddedFont>
      <p:font typeface="Archivo Medium"/>
      <p:regular r:id="rId20"/>
      <p:bold r:id="rId21"/>
      <p:italic r:id="rId22"/>
      <p:boldItalic r:id="rId23"/>
    </p:embeddedFont>
    <p:embeddedFont>
      <p:font typeface="Darker Grotesque"/>
      <p:regular r:id="rId24"/>
      <p:bold r:id="rId25"/>
    </p:embeddedFont>
    <p:embeddedFont>
      <p:font typeface="Archiv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Medium-regular.fntdata"/><Relationship Id="rId22" Type="http://schemas.openxmlformats.org/officeDocument/2006/relationships/font" Target="fonts/ArchivoMedium-italic.fntdata"/><Relationship Id="rId21" Type="http://schemas.openxmlformats.org/officeDocument/2006/relationships/font" Target="fonts/ArchivoMedium-bold.fntdata"/><Relationship Id="rId24" Type="http://schemas.openxmlformats.org/officeDocument/2006/relationships/font" Target="fonts/DarkerGrotesque-regular.fntdata"/><Relationship Id="rId23" Type="http://schemas.openxmlformats.org/officeDocument/2006/relationships/font" Target="fonts/Archiv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-regular.fntdata"/><Relationship Id="rId25" Type="http://schemas.openxmlformats.org/officeDocument/2006/relationships/font" Target="fonts/DarkerGrotesque-bold.fntdata"/><Relationship Id="rId28" Type="http://schemas.openxmlformats.org/officeDocument/2006/relationships/font" Target="fonts/Archivo-italic.fntdata"/><Relationship Id="rId27" Type="http://schemas.openxmlformats.org/officeDocument/2006/relationships/font" Target="fonts/Archiv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arkerGrotesqueMedium-bold.fntdata"/><Relationship Id="rId18" Type="http://schemas.openxmlformats.org/officeDocument/2006/relationships/font" Target="fonts/DarkerGrotesque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c332da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c332da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c332daa58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c332daa58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c332daa58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1c332daa58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c332daa58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c332daa58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c332daa58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c332daa58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c332daa58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c332daa58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c332daa5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c332daa5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c332daa58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c332daa58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c332daa58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c332daa58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c332daa58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1c332daa58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c332daa58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c332daa58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c332daa58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c332daa58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114300" y="92175"/>
            <a:ext cx="89154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4249625" y="3488450"/>
            <a:ext cx="4665900" cy="1431600"/>
          </a:xfrm>
          <a:prstGeom prst="roundRect">
            <a:avLst>
              <a:gd fmla="val 8852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637775" y="3665450"/>
            <a:ext cx="4041000" cy="12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nalysis">
  <p:cSld name="CUSTOM_1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 txBox="1"/>
          <p:nvPr>
            <p:ph idx="2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1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ing plan">
  <p:cSld name="CUSTOM_1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type="title"/>
          </p:nvPr>
        </p:nvSpPr>
        <p:spPr>
          <a:xfrm>
            <a:off x="228600" y="223625"/>
            <a:ext cx="79785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USTOM_1"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228600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342900" y="269025"/>
            <a:ext cx="4141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3"/>
          <p:cNvSpPr/>
          <p:nvPr>
            <p:ph idx="2" type="pic"/>
          </p:nvPr>
        </p:nvSpPr>
        <p:spPr>
          <a:xfrm>
            <a:off x="22837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7" name="Google Shape;127;p13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chivo"/>
              <a:buNone/>
              <a:defRPr b="0" sz="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/>
          <p:nvPr>
            <p:ph idx="3" type="pic"/>
          </p:nvPr>
        </p:nvSpPr>
        <p:spPr>
          <a:xfrm>
            <a:off x="2431158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0" name="Google Shape;130;p13"/>
          <p:cNvSpPr/>
          <p:nvPr>
            <p:ph idx="4" type="pic"/>
          </p:nvPr>
        </p:nvSpPr>
        <p:spPr>
          <a:xfrm>
            <a:off x="4633942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1" name="Google Shape;131;p13"/>
          <p:cNvSpPr/>
          <p:nvPr>
            <p:ph idx="5" type="pic"/>
          </p:nvPr>
        </p:nvSpPr>
        <p:spPr>
          <a:xfrm>
            <a:off x="683672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2" name="Google Shape;132;p13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Market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228600" y="3378300"/>
            <a:ext cx="5000700" cy="1268700"/>
          </a:xfrm>
          <a:prstGeom prst="roundRect">
            <a:avLst>
              <a:gd fmla="val 1428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228600" y="223625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>
            <p:ph idx="2" type="pic"/>
          </p:nvPr>
        </p:nvSpPr>
        <p:spPr>
          <a:xfrm>
            <a:off x="5349150" y="223625"/>
            <a:ext cx="3566400" cy="442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7" name="Google Shape;137;p14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/>
          <p:nvPr/>
        </p:nvSpPr>
        <p:spPr>
          <a:xfrm>
            <a:off x="228600" y="1275183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228600" y="2326742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3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4" type="body"/>
          </p:nvPr>
        </p:nvSpPr>
        <p:spPr>
          <a:xfrm>
            <a:off x="2491100" y="223625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5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6" type="body"/>
          </p:nvPr>
        </p:nvSpPr>
        <p:spPr>
          <a:xfrm>
            <a:off x="2491150" y="1275188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7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8" type="body"/>
          </p:nvPr>
        </p:nvSpPr>
        <p:spPr>
          <a:xfrm>
            <a:off x="2491150" y="2326750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4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8" name="Google Shape;148;p14"/>
          <p:cNvSpPr txBox="1"/>
          <p:nvPr>
            <p:ph type="title"/>
          </p:nvPr>
        </p:nvSpPr>
        <p:spPr>
          <a:xfrm>
            <a:off x="342900" y="3423725"/>
            <a:ext cx="34572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eration slide">
  <p:cSld name="CUSTOM_1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228600" y="3378300"/>
            <a:ext cx="8686800" cy="1245300"/>
          </a:xfrm>
          <a:prstGeom prst="roundRect">
            <a:avLst>
              <a:gd fmla="val 1428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228600" y="223625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228600" y="1275183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228600" y="2326742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>
            <p:ph type="title"/>
          </p:nvPr>
        </p:nvSpPr>
        <p:spPr>
          <a:xfrm>
            <a:off x="345750" y="3423713"/>
            <a:ext cx="41688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2167777" y="223625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3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4" type="body"/>
          </p:nvPr>
        </p:nvSpPr>
        <p:spPr>
          <a:xfrm>
            <a:off x="2167820" y="1275188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5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6" type="body"/>
          </p:nvPr>
        </p:nvSpPr>
        <p:spPr>
          <a:xfrm>
            <a:off x="2167820" y="2326750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15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idx="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15"/>
          <p:cNvSpPr/>
          <p:nvPr/>
        </p:nvSpPr>
        <p:spPr>
          <a:xfrm>
            <a:off x="4635138" y="223638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4635138" y="1275196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4635138" y="2326754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 txBox="1"/>
          <p:nvPr>
            <p:ph idx="8" type="subTitle"/>
          </p:nvPr>
        </p:nvSpPr>
        <p:spPr>
          <a:xfrm>
            <a:off x="4749850" y="223650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9" type="body"/>
          </p:nvPr>
        </p:nvSpPr>
        <p:spPr>
          <a:xfrm>
            <a:off x="6574314" y="223638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3" type="subTitle"/>
          </p:nvPr>
        </p:nvSpPr>
        <p:spPr>
          <a:xfrm>
            <a:off x="4749894" y="1275213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14" type="body"/>
          </p:nvPr>
        </p:nvSpPr>
        <p:spPr>
          <a:xfrm>
            <a:off x="6574357" y="1275200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15" type="subTitle"/>
          </p:nvPr>
        </p:nvSpPr>
        <p:spPr>
          <a:xfrm>
            <a:off x="4749894" y="2326775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16" type="body"/>
          </p:nvPr>
        </p:nvSpPr>
        <p:spPr>
          <a:xfrm>
            <a:off x="6574357" y="2326763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17" type="body"/>
          </p:nvPr>
        </p:nvSpPr>
        <p:spPr>
          <a:xfrm>
            <a:off x="4634650" y="3423725"/>
            <a:ext cx="34521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3" name="Google Shape;173;p15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CUSTOM_4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228600" y="223625"/>
            <a:ext cx="35715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228600" y="223625"/>
            <a:ext cx="4286100" cy="161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228600" y="2007883"/>
            <a:ext cx="4286100" cy="2639100"/>
          </a:xfrm>
          <a:prstGeom prst="roundRect">
            <a:avLst>
              <a:gd fmla="val 94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635150" y="223620"/>
            <a:ext cx="4286100" cy="44235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type="title"/>
          </p:nvPr>
        </p:nvSpPr>
        <p:spPr>
          <a:xfrm>
            <a:off x="486900" y="313025"/>
            <a:ext cx="37686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" type="subTitle"/>
          </p:nvPr>
        </p:nvSpPr>
        <p:spPr>
          <a:xfrm>
            <a:off x="300250" y="2184550"/>
            <a:ext cx="3609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2" type="body"/>
          </p:nvPr>
        </p:nvSpPr>
        <p:spPr>
          <a:xfrm>
            <a:off x="342625" y="2878200"/>
            <a:ext cx="4005600" cy="16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1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>
            <p:ph idx="3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1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8600" y="223625"/>
            <a:ext cx="2817000" cy="3238500"/>
          </a:xfrm>
          <a:prstGeom prst="roundRect">
            <a:avLst>
              <a:gd fmla="val 673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type="title"/>
          </p:nvPr>
        </p:nvSpPr>
        <p:spPr>
          <a:xfrm>
            <a:off x="297725" y="339825"/>
            <a:ext cx="2175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18"/>
          <p:cNvSpPr txBox="1"/>
          <p:nvPr>
            <p:ph idx="1" type="subTitle"/>
          </p:nvPr>
        </p:nvSpPr>
        <p:spPr>
          <a:xfrm>
            <a:off x="286975" y="1833350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18"/>
          <p:cNvSpPr txBox="1"/>
          <p:nvPr>
            <p:ph idx="2" type="body"/>
          </p:nvPr>
        </p:nvSpPr>
        <p:spPr>
          <a:xfrm>
            <a:off x="297713" y="2174175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8"/>
          <p:cNvSpPr/>
          <p:nvPr/>
        </p:nvSpPr>
        <p:spPr>
          <a:xfrm>
            <a:off x="3163566" y="1408550"/>
            <a:ext cx="2817000" cy="3238500"/>
          </a:xfrm>
          <a:prstGeom prst="roundRect">
            <a:avLst>
              <a:gd fmla="val 68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>
            <p:ph idx="3" type="title"/>
          </p:nvPr>
        </p:nvSpPr>
        <p:spPr>
          <a:xfrm>
            <a:off x="3232700" y="1526050"/>
            <a:ext cx="2175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" name="Google Shape;196;p18"/>
          <p:cNvSpPr txBox="1"/>
          <p:nvPr>
            <p:ph idx="4" type="subTitle"/>
          </p:nvPr>
        </p:nvSpPr>
        <p:spPr>
          <a:xfrm>
            <a:off x="3221925" y="3018275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" name="Google Shape;197;p18"/>
          <p:cNvSpPr txBox="1"/>
          <p:nvPr>
            <p:ph idx="5" type="body"/>
          </p:nvPr>
        </p:nvSpPr>
        <p:spPr>
          <a:xfrm>
            <a:off x="3232678" y="3359100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18"/>
          <p:cNvSpPr/>
          <p:nvPr/>
        </p:nvSpPr>
        <p:spPr>
          <a:xfrm>
            <a:off x="6098531" y="223625"/>
            <a:ext cx="2817000" cy="3238500"/>
          </a:xfrm>
          <a:prstGeom prst="roundRect">
            <a:avLst>
              <a:gd fmla="val 82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6" type="title"/>
          </p:nvPr>
        </p:nvSpPr>
        <p:spPr>
          <a:xfrm>
            <a:off x="6167650" y="339825"/>
            <a:ext cx="2175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18"/>
          <p:cNvSpPr txBox="1"/>
          <p:nvPr>
            <p:ph idx="7" type="subTitle"/>
          </p:nvPr>
        </p:nvSpPr>
        <p:spPr>
          <a:xfrm>
            <a:off x="6156900" y="1833350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18"/>
          <p:cNvSpPr txBox="1"/>
          <p:nvPr>
            <p:ph idx="8" type="body"/>
          </p:nvPr>
        </p:nvSpPr>
        <p:spPr>
          <a:xfrm>
            <a:off x="6167644" y="2174175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1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 txBox="1"/>
          <p:nvPr>
            <p:ph idx="9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18"/>
          <p:cNvSpPr/>
          <p:nvPr/>
        </p:nvSpPr>
        <p:spPr>
          <a:xfrm>
            <a:off x="176700" y="3614750"/>
            <a:ext cx="2868900" cy="1032300"/>
          </a:xfrm>
          <a:prstGeom prst="roundRect">
            <a:avLst>
              <a:gd fmla="val 178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163575" y="223625"/>
            <a:ext cx="2817000" cy="1032300"/>
          </a:xfrm>
          <a:prstGeom prst="roundRect">
            <a:avLst>
              <a:gd fmla="val 17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6098550" y="3614750"/>
            <a:ext cx="2817000" cy="1032300"/>
          </a:xfrm>
          <a:prstGeom prst="roundRect">
            <a:avLst>
              <a:gd fmla="val 17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 txBox="1"/>
          <p:nvPr>
            <p:ph idx="13" type="title"/>
          </p:nvPr>
        </p:nvSpPr>
        <p:spPr>
          <a:xfrm>
            <a:off x="336850" y="3751925"/>
            <a:ext cx="24858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14" type="title"/>
          </p:nvPr>
        </p:nvSpPr>
        <p:spPr>
          <a:xfrm>
            <a:off x="3363725" y="339825"/>
            <a:ext cx="24858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5" type="title"/>
          </p:nvPr>
        </p:nvSpPr>
        <p:spPr>
          <a:xfrm>
            <a:off x="6098100" y="3751925"/>
            <a:ext cx="28170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0"/>
              <a:buNone/>
              <a:defRPr sz="9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-2481308" y="1833350"/>
            <a:ext cx="2658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100K</a:t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>
  <p:cSld name="CUSTOM_10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>
            <p:ph idx="2" type="pic"/>
          </p:nvPr>
        </p:nvSpPr>
        <p:spPr>
          <a:xfrm>
            <a:off x="228600" y="3200450"/>
            <a:ext cx="8686800" cy="14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4" name="Google Shape;214;p1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type="title"/>
          </p:nvPr>
        </p:nvSpPr>
        <p:spPr>
          <a:xfrm>
            <a:off x="228600" y="1917525"/>
            <a:ext cx="8686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7" name="Google Shape;217;p19"/>
          <p:cNvSpPr txBox="1"/>
          <p:nvPr>
            <p:ph idx="3" type="body"/>
          </p:nvPr>
        </p:nvSpPr>
        <p:spPr>
          <a:xfrm>
            <a:off x="5349150" y="248725"/>
            <a:ext cx="34527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8" name="Google Shape;218;p1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MAIN_POI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/>
          <p:nvPr>
            <p:ph idx="2" type="pic"/>
          </p:nvPr>
        </p:nvSpPr>
        <p:spPr>
          <a:xfrm>
            <a:off x="228600" y="223625"/>
            <a:ext cx="8686800" cy="14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21" name="Google Shape;221;p20"/>
          <p:cNvSpPr txBox="1"/>
          <p:nvPr>
            <p:ph type="title"/>
          </p:nvPr>
        </p:nvSpPr>
        <p:spPr>
          <a:xfrm>
            <a:off x="2491100" y="1960225"/>
            <a:ext cx="65385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/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228600" y="1705850"/>
            <a:ext cx="2262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8600" y="223625"/>
            <a:ext cx="6299100" cy="4691700"/>
          </a:xfrm>
          <a:prstGeom prst="roundRect">
            <a:avLst>
              <a:gd fmla="val 3982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8378775" y="223500"/>
            <a:ext cx="536700" cy="4696500"/>
          </a:xfrm>
          <a:prstGeom prst="roundRect">
            <a:avLst>
              <a:gd fmla="val 3056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>
            <p:ph idx="2" type="pic"/>
          </p:nvPr>
        </p:nvSpPr>
        <p:spPr>
          <a:xfrm>
            <a:off x="6702550" y="228300"/>
            <a:ext cx="1501500" cy="469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09800" y="2743200"/>
            <a:ext cx="56481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Font typeface="Darker Grotesque Medium"/>
              <a:buNone/>
              <a:defRPr b="0" sz="35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51400" y="314425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b="0" sz="14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USTOM_6">
    <p:bg>
      <p:bgPr>
        <a:solidFill>
          <a:schemeClr val="accen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342900" y="223625"/>
            <a:ext cx="85251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1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1">
  <p:cSld name="CUSTOM_7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smartphone." id="227" name="Google Shape;22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119" y="760213"/>
            <a:ext cx="2045398" cy="3618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ign mock of a tablet computer."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4471" r="4462" t="0"/>
          <a:stretch/>
        </p:blipFill>
        <p:spPr>
          <a:xfrm>
            <a:off x="3469416" y="760225"/>
            <a:ext cx="5023764" cy="36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/>
          <p:nvPr>
            <p:ph idx="2" type="pic"/>
          </p:nvPr>
        </p:nvSpPr>
        <p:spPr>
          <a:xfrm>
            <a:off x="993900" y="844150"/>
            <a:ext cx="1614300" cy="3417000"/>
          </a:xfrm>
          <a:prstGeom prst="roundRect">
            <a:avLst>
              <a:gd fmla="val 12259" name="adj"/>
            </a:avLst>
          </a:prstGeom>
          <a:noFill/>
          <a:ln>
            <a:noFill/>
          </a:ln>
        </p:spPr>
      </p:sp>
      <p:sp>
        <p:nvSpPr>
          <p:cNvPr id="230" name="Google Shape;230;p22"/>
          <p:cNvSpPr/>
          <p:nvPr>
            <p:ph idx="3" type="pic"/>
          </p:nvPr>
        </p:nvSpPr>
        <p:spPr>
          <a:xfrm>
            <a:off x="3568350" y="844150"/>
            <a:ext cx="4812300" cy="3417000"/>
          </a:xfrm>
          <a:prstGeom prst="roundRect">
            <a:avLst>
              <a:gd fmla="val 488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2">
  <p:cSld name="CUSTOM_8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smartphone."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0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/>
          <p:nvPr>
            <p:ph idx="2" type="pic"/>
          </p:nvPr>
        </p:nvSpPr>
        <p:spPr>
          <a:xfrm>
            <a:off x="8689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  <p:pic>
        <p:nvPicPr>
          <p:cNvPr descr="Design mock of a smartphone." id="234" name="Google Shape;2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26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/>
          <p:nvPr>
            <p:ph idx="3" type="pic"/>
          </p:nvPr>
        </p:nvSpPr>
        <p:spPr>
          <a:xfrm>
            <a:off x="36265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  <p:pic>
        <p:nvPicPr>
          <p:cNvPr descr="Design mock of a smartphone." id="236" name="Google Shape;23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02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/>
          <p:nvPr>
            <p:ph idx="4" type="pic"/>
          </p:nvPr>
        </p:nvSpPr>
        <p:spPr>
          <a:xfrm>
            <a:off x="63841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3">
  <p:cSld name="CUSTOM_9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desktop computer."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4249" y="304725"/>
            <a:ext cx="5395502" cy="453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/>
          <p:nvPr>
            <p:ph idx="2" type="pic"/>
          </p:nvPr>
        </p:nvSpPr>
        <p:spPr>
          <a:xfrm>
            <a:off x="1956925" y="389550"/>
            <a:ext cx="5231400" cy="295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Objective" type="tx">
  <p:cSld name="TITLE_AND_BOD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8600" y="223625"/>
            <a:ext cx="28575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28600" y="2604950"/>
            <a:ext cx="4286100" cy="20457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>
            <p:ph idx="2" type="pic"/>
          </p:nvPr>
        </p:nvSpPr>
        <p:spPr>
          <a:xfrm>
            <a:off x="4629150" y="2604950"/>
            <a:ext cx="4286100" cy="2042100"/>
          </a:xfrm>
          <a:prstGeom prst="roundRect">
            <a:avLst>
              <a:gd fmla="val 10953" name="adj"/>
            </a:avLst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9190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29190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4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3205900" y="223625"/>
            <a:ext cx="27378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5" type="subTitle"/>
          </p:nvPr>
        </p:nvSpPr>
        <p:spPr>
          <a:xfrm>
            <a:off x="3266546" y="1260225"/>
            <a:ext cx="244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6" type="body"/>
          </p:nvPr>
        </p:nvSpPr>
        <p:spPr>
          <a:xfrm>
            <a:off x="3266550" y="1663200"/>
            <a:ext cx="2618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7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6063950" y="223625"/>
            <a:ext cx="28575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8" type="subTitle"/>
          </p:nvPr>
        </p:nvSpPr>
        <p:spPr>
          <a:xfrm>
            <a:off x="612725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9" type="body"/>
          </p:nvPr>
        </p:nvSpPr>
        <p:spPr>
          <a:xfrm>
            <a:off x="612725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3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4" type="subTitle"/>
          </p:nvPr>
        </p:nvSpPr>
        <p:spPr>
          <a:xfrm>
            <a:off x="291900" y="3371375"/>
            <a:ext cx="4067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5" type="body"/>
          </p:nvPr>
        </p:nvSpPr>
        <p:spPr>
          <a:xfrm>
            <a:off x="291900" y="3837225"/>
            <a:ext cx="41439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6" type="subTitle"/>
          </p:nvPr>
        </p:nvSpPr>
        <p:spPr>
          <a:xfrm>
            <a:off x="291900" y="2740300"/>
            <a:ext cx="246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6" name="Google Shape;286;p3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7" name="Google Shape;287;p3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8" name="Google Shape;288;p3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4" name="Google Shape;294;p3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0" name="Google Shape;300;p3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1" name="Google Shape;301;p3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2" name="Google Shape;302;p3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7" name="Google Shape;307;p3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9" name="Google Shape;309;p3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3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3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5" name="Google Shape;315;p4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6" name="Google Shape;316;p4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7" name="Google Shape;317;p4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8" name="Google Shape;318;p4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9" name="Google Shape;319;p4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2" name="Google Shape;322;p4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2" name="Google Shape;42;p5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9" name="Google Shape;329;p4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5" name="Google Shape;335;p4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8" name="Google Shape;338;p4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1" name="Google Shape;341;p4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6" name="Google Shape;346;p4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7" name="Google Shape;347;p4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4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4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s &amp; Cons" type="titleOnly">
  <p:cSld name="TITLE_ONLY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228600" y="223625"/>
            <a:ext cx="4825200" cy="44379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188325" y="223625"/>
            <a:ext cx="3727200" cy="4437900"/>
          </a:xfrm>
          <a:prstGeom prst="roundRect">
            <a:avLst>
              <a:gd fmla="val 94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476409" y="3845757"/>
            <a:ext cx="26385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title"/>
          </p:nvPr>
        </p:nvSpPr>
        <p:spPr>
          <a:xfrm>
            <a:off x="5382375" y="3845757"/>
            <a:ext cx="2110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4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2" name="Google Shape;52;p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Strategy">
  <p:cSld name="ONE_COLUMN_TEXT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28600" y="223625"/>
            <a:ext cx="4238100" cy="4423500"/>
          </a:xfrm>
          <a:prstGeom prst="roundRect">
            <a:avLst>
              <a:gd fmla="val 59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4636327" y="223652"/>
            <a:ext cx="4279200" cy="9159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4636325" y="1307410"/>
            <a:ext cx="4279200" cy="2371800"/>
          </a:xfrm>
          <a:prstGeom prst="roundRect">
            <a:avLst>
              <a:gd fmla="val 119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4636327" y="3846769"/>
            <a:ext cx="4279200" cy="8004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299276" y="3595975"/>
            <a:ext cx="36300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2" type="subTitle"/>
          </p:nvPr>
        </p:nvSpPr>
        <p:spPr>
          <a:xfrm>
            <a:off x="4762500" y="210875"/>
            <a:ext cx="586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3" type="subTitle"/>
          </p:nvPr>
        </p:nvSpPr>
        <p:spPr>
          <a:xfrm>
            <a:off x="4762500" y="1307425"/>
            <a:ext cx="5868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4" type="subTitle"/>
          </p:nvPr>
        </p:nvSpPr>
        <p:spPr>
          <a:xfrm>
            <a:off x="4762500" y="3846775"/>
            <a:ext cx="5868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5" type="body"/>
          </p:nvPr>
        </p:nvSpPr>
        <p:spPr>
          <a:xfrm>
            <a:off x="5922019" y="223650"/>
            <a:ext cx="29223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6" type="body"/>
          </p:nvPr>
        </p:nvSpPr>
        <p:spPr>
          <a:xfrm>
            <a:off x="5922019" y="1307400"/>
            <a:ext cx="29223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7" type="body"/>
          </p:nvPr>
        </p:nvSpPr>
        <p:spPr>
          <a:xfrm>
            <a:off x="5922019" y="3846775"/>
            <a:ext cx="29223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s">
  <p:cSld name="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821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>
            <p:ph idx="2" type="pic"/>
          </p:nvPr>
        </p:nvSpPr>
        <p:spPr>
          <a:xfrm>
            <a:off x="22837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1" name="Google Shape;71;p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342900" y="269025"/>
            <a:ext cx="34572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3" type="body"/>
          </p:nvPr>
        </p:nvSpPr>
        <p:spPr>
          <a:xfrm>
            <a:off x="3920125" y="269025"/>
            <a:ext cx="416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8"/>
          <p:cNvSpPr/>
          <p:nvPr>
            <p:ph idx="4" type="pic"/>
          </p:nvPr>
        </p:nvSpPr>
        <p:spPr>
          <a:xfrm>
            <a:off x="2431158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6" name="Google Shape;76;p8"/>
          <p:cNvSpPr/>
          <p:nvPr>
            <p:ph idx="5" type="pic"/>
          </p:nvPr>
        </p:nvSpPr>
        <p:spPr>
          <a:xfrm>
            <a:off x="4633942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7" name="Google Shape;77;p8"/>
          <p:cNvSpPr/>
          <p:nvPr>
            <p:ph idx="6" type="pic"/>
          </p:nvPr>
        </p:nvSpPr>
        <p:spPr>
          <a:xfrm>
            <a:off x="683672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Info">
  <p:cSld name="CUSTOM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228600" y="223675"/>
            <a:ext cx="28629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228625" y="3466850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342900" y="3512250"/>
            <a:ext cx="34572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3920125" y="3512250"/>
            <a:ext cx="416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9"/>
          <p:cNvSpPr/>
          <p:nvPr/>
        </p:nvSpPr>
        <p:spPr>
          <a:xfrm>
            <a:off x="3203200" y="223675"/>
            <a:ext cx="27405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6057900" y="223675"/>
            <a:ext cx="28662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228550" y="1647025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3" type="body"/>
          </p:nvPr>
        </p:nvSpPr>
        <p:spPr>
          <a:xfrm>
            <a:off x="3205675" y="1647025"/>
            <a:ext cx="27405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4" type="body"/>
          </p:nvPr>
        </p:nvSpPr>
        <p:spPr>
          <a:xfrm>
            <a:off x="6052500" y="1647025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5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6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7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 txBox="1"/>
          <p:nvPr>
            <p:ph idx="8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ortunities">
  <p:cSld name="CUSTOM_1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/>
        </p:nvSpPr>
        <p:spPr>
          <a:xfrm>
            <a:off x="219700" y="1502438"/>
            <a:ext cx="28629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 txBox="1"/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0" name="Google Shape;100;p10"/>
          <p:cNvSpPr/>
          <p:nvPr/>
        </p:nvSpPr>
        <p:spPr>
          <a:xfrm>
            <a:off x="3194300" y="1502438"/>
            <a:ext cx="27405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6049000" y="1502438"/>
            <a:ext cx="28662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2" name="Google Shape;102;p10"/>
          <p:cNvSpPr txBox="1"/>
          <p:nvPr>
            <p:ph idx="2" type="body"/>
          </p:nvPr>
        </p:nvSpPr>
        <p:spPr>
          <a:xfrm>
            <a:off x="219650" y="2925788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3" type="body"/>
          </p:nvPr>
        </p:nvSpPr>
        <p:spPr>
          <a:xfrm>
            <a:off x="3196775" y="2925788"/>
            <a:ext cx="27405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4" type="body"/>
          </p:nvPr>
        </p:nvSpPr>
        <p:spPr>
          <a:xfrm>
            <a:off x="6043600" y="2925788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5" type="subTitle"/>
          </p:nvPr>
        </p:nvSpPr>
        <p:spPr>
          <a:xfrm>
            <a:off x="283000" y="1546063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6" type="subTitle"/>
          </p:nvPr>
        </p:nvSpPr>
        <p:spPr>
          <a:xfrm>
            <a:off x="3257646" y="1546063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7" type="subTitle"/>
          </p:nvPr>
        </p:nvSpPr>
        <p:spPr>
          <a:xfrm>
            <a:off x="6118350" y="1546063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0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 txBox="1"/>
          <p:nvPr>
            <p:ph idx="8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0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900" y="223625"/>
            <a:ext cx="5715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0900" y="3328825"/>
            <a:ext cx="65472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orient="horz" pos="3099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744">
          <p15:clr>
            <a:srgbClr val="E46962"/>
          </p15:clr>
        </p15:guide>
        <p15:guide id="20" pos="3816">
          <p15:clr>
            <a:srgbClr val="E46962"/>
          </p15:clr>
        </p15:guide>
        <p15:guide id="21" pos="4194">
          <p15:clr>
            <a:srgbClr val="E46962"/>
          </p15:clr>
        </p15:guide>
        <p15:guide id="22" pos="4270">
          <p15:clr>
            <a:srgbClr val="E46962"/>
          </p15:clr>
        </p15:guide>
        <p15:guide id="23" pos="4644">
          <p15:clr>
            <a:srgbClr val="E46962"/>
          </p15:clr>
        </p15:guide>
        <p15:guide id="24" pos="4720">
          <p15:clr>
            <a:srgbClr val="E46962"/>
          </p15:clr>
        </p15:guide>
        <p15:guide id="25" pos="5094">
          <p15:clr>
            <a:srgbClr val="E46962"/>
          </p15:clr>
        </p15:guide>
        <p15:guide id="26" pos="5170">
          <p15:clr>
            <a:srgbClr val="E46962"/>
          </p15:clr>
        </p15:guide>
        <p15:guide id="27" pos="5544">
          <p15:clr>
            <a:srgbClr val="E46962"/>
          </p15:clr>
        </p15:guide>
        <p15:guide id="28" pos="5616">
          <p15:clr>
            <a:srgbClr val="E46962"/>
          </p15:clr>
        </p15:guide>
        <p15:guide id="29" orient="horz" pos="2927">
          <p15:clr>
            <a:srgbClr val="E46962"/>
          </p15:clr>
        </p15:guide>
        <p15:guide id="30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type="title"/>
          </p:nvPr>
        </p:nvSpPr>
        <p:spPr>
          <a:xfrm>
            <a:off x="114300" y="92175"/>
            <a:ext cx="89154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sp>
        <p:nvSpPr>
          <p:cNvPr id="368" name="Google Shape;368;p46"/>
          <p:cNvSpPr txBox="1"/>
          <p:nvPr>
            <p:ph idx="2" type="title"/>
          </p:nvPr>
        </p:nvSpPr>
        <p:spPr>
          <a:xfrm>
            <a:off x="4637775" y="3665450"/>
            <a:ext cx="4041000" cy="12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5900"/>
              <a:t>12/02/2024</a:t>
            </a:r>
            <a:endParaRPr sz="5900"/>
          </a:p>
        </p:txBody>
      </p:sp>
      <p:sp>
        <p:nvSpPr>
          <p:cNvPr id="369" name="Google Shape;369;p46"/>
          <p:cNvSpPr txBox="1"/>
          <p:nvPr>
            <p:ph type="title"/>
          </p:nvPr>
        </p:nvSpPr>
        <p:spPr>
          <a:xfrm>
            <a:off x="213350" y="3816200"/>
            <a:ext cx="36588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/>
              <a:t>Maxim Dokukin, Ryan Fernald, Sean Hsieh, Ashkan Nikfarjam, Varun Ranjan 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 Encountered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Database Normalization: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Ensured no redundancy while maintaining relationships.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Cascading Effects: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Handling foreign key constraints for MarketOrder and Watchlist.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25" name="Google Shape;425;p55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API Integration: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Mocking real-time S&amp;P 500 data.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User Wallet Updates: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Ensured atomicity in deposits, withdrawals, and transactions.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Real-Time Data: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Integrate with live S&amp;P 500 APIs.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Advanced Analytics: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Portfolio performance.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Risk assessment tools.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Gamification: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Leaderboards and rewards for user engagement.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31" name="Google Shape;431;p56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Enhanced Security: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Implement two-factor authentication.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"Our platform bridges the gap between theory and practice, making stock trading accessible, safe, and fun."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Achievements: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Fully functional virtual trading system.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Interactive user interface.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Reliable backend with normalized data.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37" name="Google Shape;437;p57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Thank your audience! 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Questions?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Research shows that 97% of Brazilian day traders lost money over a 300-day period, highlighting the challenges faced by inexperienced traders (Business Insider).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375" name="Google Shape;375;p47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Managing stock investments is complex for beginners.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Real trading involves financial risk, deterring learning.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Lack of virtual platforms for simulated trading of real market data.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Solution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Virtual Trading System: 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Learn trading with no real risk.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Features: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Real-time S&amp;P 500 stock data.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Virtual dollar wallet for risk-free investments.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Analytics to track performance and simulate strategies.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381" name="Google Shape;381;p48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Key Benefit: 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Build trading skills in a real-market environment without financial loss.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Features and Functionality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User Management: 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Sign up and maintain balances in virtual dollars.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Stock Market Trading: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Buy/Sell stocks using S&amp;P 500 tickers.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Track market prices and performance.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Historical Prices: View price trends for better decisions.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387" name="Google Shape;387;p49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Watchlist: 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Track favorite stocks.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Virtual Wallet: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Deposit/withdraw funds.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Record transactions securely.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News Section: 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Keep up-to-date with market news.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Architecture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Frontend: 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React (user interface).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Backend: 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Flask API for data management.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Database: 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MySQL with BCNF schema.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393" name="Google Shape;393;p50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Workflow: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Users interact with frontend.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Backend processes requests and updates the database.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Data pulled from a mock S&amp;P 500 data source (e.g., API integration or stored tables).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/>
          <p:nvPr/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99" name="Google Shape;39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08" y="1"/>
            <a:ext cx="863438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</a:t>
            </a:r>
            <a:r>
              <a:rPr b="1" lang="en"/>
              <a:t>diagram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05" name="Google Shape;405;p52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06" name="Google Shape;406;p52"/>
          <p:cNvSpPr/>
          <p:nvPr/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07" name="Google Shape;40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63" y="0"/>
            <a:ext cx="8529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Design Decisions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Database Normalization: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Ensured BCNF for consistency.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Tables: User, Stock, MarketOrder, UserBalance, Watchlist.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Frameworks: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React for responsiveness.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Flask for modular API.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13" name="Google Shape;413;p53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Mock Real-Time Data: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Stock prices stored and updated in StockPrice.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Scalability: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Used cascading rules to handle deletions (e.g., SET NULL for dependent entries).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Demo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Sign Up and Login: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Create a user (user_id, email).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Add funds to virtual wallet using FundsDeposit.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Trade Stocks: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Place a BUY order.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View updated portfolio in UserBalance and MarketOrder.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19" name="Google Shape;419;p54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Track Stocks: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Add a stock to the Watchlist.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Check price trends in StockPrice.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Market News: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rPr lang="en">
                <a:latin typeface="Archivo Medium"/>
                <a:ea typeface="Archivo Medium"/>
                <a:cs typeface="Archivo Medium"/>
                <a:sym typeface="Archivo Medium"/>
              </a:rPr>
              <a:t>Save a news article to SavedNews.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chivo Medium"/>
              <a:buChar char="➔"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Plan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ADC2AC"/>
      </a:lt2>
      <a:accent1>
        <a:srgbClr val="83AFA8"/>
      </a:accent1>
      <a:accent2>
        <a:srgbClr val="346B66"/>
      </a:accent2>
      <a:accent3>
        <a:srgbClr val="78909C"/>
      </a:accent3>
      <a:accent4>
        <a:srgbClr val="3E618F"/>
      </a:accent4>
      <a:accent5>
        <a:srgbClr val="465F59"/>
      </a:accent5>
      <a:accent6>
        <a:srgbClr val="5B7973"/>
      </a:accent6>
      <a:hlink>
        <a:srgbClr val="ADC2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