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Work Sans"/>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WorkSan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WorkSans-italic.fntdata"/><Relationship Id="rId16" Type="http://schemas.openxmlformats.org/officeDocument/2006/relationships/slide" Target="slides/slide11.xml"/><Relationship Id="rId38" Type="http://schemas.openxmlformats.org/officeDocument/2006/relationships/font" Target="fonts/Work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category/research-paper/"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citing-sources/craap-test/" TargetMode="External"/><Relationship Id="rId3" Type="http://schemas.openxmlformats.org/officeDocument/2006/relationships/hyperlink" Target="https://cdn.scribbr.com/wp-content/uploads/2018/10/infographic-craap-test.png?_ga=2.42662053.1011332057.1593456192-896952936.1582623554"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academic-essay/thesis-statemen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research-paper/outlin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academic-essay/introduc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research-paper/topic-sentences/" TargetMode="External"/><Relationship Id="rId3" Type="http://schemas.openxmlformats.org/officeDocument/2006/relationships/hyperlink" Target="https://www.scribbr.com/academic-essay/transition-sentenc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academic-essay/conclus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apa-citation-generator/#/" TargetMode="External"/><Relationship Id="rId3" Type="http://schemas.openxmlformats.org/officeDocument/2006/relationships/hyperlink" Target="https://www.scribbr.com/mla-citation-generator/#/"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language-rules/sentence-structure/" TargetMode="External"/><Relationship Id="rId3" Type="http://schemas.openxmlformats.org/officeDocument/2006/relationships/hyperlink" Target="https://www.scribbr.com/academic-writing/repetition-redundancy/"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language-rules/what-is-proofreading/"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academic-writing/writing-process/"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br.com/citing-sources/primary-and-secondary-sourc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e89af7d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e89af7d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lecture slides are based on Scribbr’s Knowledge Base article “How to write a research paper,” which can be found here: </a:t>
            </a:r>
            <a:r>
              <a:rPr lang="en-GB" u="sng">
                <a:solidFill>
                  <a:schemeClr val="hlink"/>
                </a:solidFill>
                <a:hlinkClick r:id="rId2"/>
              </a:rPr>
              <a:t>https://www.scribbr.com/category/research-paper/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How to edit this presentation:</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AutoNum type="arabicPeriod"/>
            </a:pPr>
            <a:r>
              <a:rPr lang="en-GB"/>
              <a:t>Click on ‘File’ in the top-left corner.</a:t>
            </a:r>
            <a:endParaRPr/>
          </a:p>
          <a:p>
            <a:pPr indent="-298450" lvl="0" marL="457200" rtl="0" algn="l">
              <a:spcBef>
                <a:spcPts val="0"/>
              </a:spcBef>
              <a:spcAft>
                <a:spcPts val="0"/>
              </a:spcAft>
              <a:buSzPts val="1100"/>
              <a:buAutoNum type="arabicPeriod"/>
            </a:pPr>
            <a:r>
              <a:rPr lang="en-GB"/>
              <a:t>Click on ‘Make a copy’</a:t>
            </a:r>
            <a:endParaRPr/>
          </a:p>
          <a:p>
            <a:pPr indent="-298450" lvl="0" marL="457200" rtl="0" algn="l">
              <a:spcBef>
                <a:spcPts val="0"/>
              </a:spcBef>
              <a:spcAft>
                <a:spcPts val="0"/>
              </a:spcAft>
              <a:buSzPts val="1100"/>
              <a:buAutoNum type="arabicPeriod"/>
            </a:pPr>
            <a:r>
              <a:rPr lang="en-GB"/>
              <a:t>Select ‘Entire presentation’</a:t>
            </a:r>
            <a:endParaRPr/>
          </a:p>
          <a:p>
            <a:pPr indent="-298450" lvl="0" marL="457200" rtl="0" algn="l">
              <a:spcBef>
                <a:spcPts val="0"/>
              </a:spcBef>
              <a:spcAft>
                <a:spcPts val="0"/>
              </a:spcAft>
              <a:buSzPts val="1100"/>
              <a:buAutoNum type="arabicPeriod"/>
            </a:pPr>
            <a:r>
              <a:rPr lang="en-GB"/>
              <a:t>Save the presentation in your personal Google Drive.</a:t>
            </a:r>
            <a:endParaRPr/>
          </a:p>
          <a:p>
            <a:pPr indent="-298450" lvl="0" marL="457200" rtl="0" algn="l">
              <a:spcBef>
                <a:spcPts val="0"/>
              </a:spcBef>
              <a:spcAft>
                <a:spcPts val="0"/>
              </a:spcAft>
              <a:buSzPts val="1100"/>
              <a:buAutoNum type="arabicPeriod"/>
            </a:pPr>
            <a:r>
              <a:rPr lang="en-GB"/>
              <a:t>You can now edit the copy of this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b0b94c4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0b94c4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Your primary sources in this case would be the literary texts themselves: </a:t>
            </a:r>
            <a:r>
              <a:rPr i="1" lang="en-GB"/>
              <a:t>Jane Eyre </a:t>
            </a:r>
            <a:r>
              <a:rPr lang="en-GB"/>
              <a:t>and “Ode to a Nightingale.” These would be the direct objects of your analysis.</a:t>
            </a:r>
            <a:endParaRPr/>
          </a:p>
          <a:p>
            <a:pPr indent="-298450" lvl="0" marL="457200" rtl="0" algn="l">
              <a:spcBef>
                <a:spcPts val="0"/>
              </a:spcBef>
              <a:spcAft>
                <a:spcPts val="0"/>
              </a:spcAft>
              <a:buSzPts val="1100"/>
              <a:buChar char="●"/>
            </a:pPr>
            <a:r>
              <a:rPr lang="en-GB"/>
              <a:t>Your secondary sources would be the journal article and book of essays. These sources discuss the same or similar texts as your own paper, and you’d structure and support your argument by engaging with them critically.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acbb266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cbb266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nature of your primary sources depends on your field. </a:t>
            </a:r>
            <a:endParaRPr/>
          </a:p>
          <a:p>
            <a:pPr indent="-298450" lvl="0" marL="457200" rtl="0" algn="l">
              <a:spcBef>
                <a:spcPts val="0"/>
              </a:spcBef>
              <a:spcAft>
                <a:spcPts val="0"/>
              </a:spcAft>
              <a:buSzPts val="1100"/>
              <a:buChar char="●"/>
            </a:pPr>
            <a:r>
              <a:rPr lang="en-GB"/>
              <a:t>In a history paper, you might use documents from the period you’re studying. </a:t>
            </a:r>
            <a:endParaRPr/>
          </a:p>
          <a:p>
            <a:pPr indent="-298450" lvl="0" marL="457200" rtl="0" algn="l">
              <a:spcBef>
                <a:spcPts val="0"/>
              </a:spcBef>
              <a:spcAft>
                <a:spcPts val="0"/>
              </a:spcAft>
              <a:buSzPts val="1100"/>
              <a:buChar char="●"/>
            </a:pPr>
            <a:r>
              <a:rPr lang="en-GB"/>
              <a:t>In a social science paper, you might have conducted interviews or surveys—this data would be your primary source.</a:t>
            </a:r>
            <a:endParaRPr/>
          </a:p>
          <a:p>
            <a:pPr indent="-298450" lvl="0" marL="457200" rtl="0" algn="l">
              <a:spcBef>
                <a:spcPts val="0"/>
              </a:spcBef>
              <a:spcAft>
                <a:spcPts val="0"/>
              </a:spcAft>
              <a:buSzPts val="1100"/>
              <a:buChar char="●"/>
            </a:pPr>
            <a:r>
              <a:rPr lang="en-GB"/>
              <a:t>You can give original analysis or interpretation of primary sources to contribute something new to the field.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acbb2669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acbb2669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Secondary sources are included in order to engage with the existing research on your topic. You’ll cite and interpret other research to show where your own arguments agree with or depart from those of others.</a:t>
            </a:r>
            <a:endParaRPr/>
          </a:p>
          <a:p>
            <a:pPr indent="-298450" lvl="0" marL="457200" rtl="0" algn="l">
              <a:spcBef>
                <a:spcPts val="0"/>
              </a:spcBef>
              <a:spcAft>
                <a:spcPts val="0"/>
              </a:spcAft>
              <a:buSzPts val="1100"/>
              <a:buChar char="●"/>
            </a:pPr>
            <a:r>
              <a:rPr lang="en-GB"/>
              <a:t>These are most commonly books and journal articles, but you may also use other types of source. In that case, it’s important to make sure all the sources you use are reliable.</a:t>
            </a:r>
            <a:endParaRPr/>
          </a:p>
          <a:p>
            <a:pPr indent="-298450" lvl="0" marL="457200" rtl="0" algn="l">
              <a:spcBef>
                <a:spcPts val="0"/>
              </a:spcBef>
              <a:spcAft>
                <a:spcPts val="0"/>
              </a:spcAft>
              <a:buSzPts val="1100"/>
              <a:buChar char="●"/>
            </a:pPr>
            <a:r>
              <a:rPr b="1" lang="en-GB"/>
              <a:t>Audience question: </a:t>
            </a:r>
            <a:r>
              <a:rPr lang="en-GB"/>
              <a:t>What do you think are some good questions to ask about a source to determine whether it’s reliable and credible?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acbb2669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cbb2669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CRAAP test—currency, relevance, authority, accuracy, and purpose—is a well-known technique for evaluating source credibility.</a:t>
            </a:r>
            <a:endParaRPr/>
          </a:p>
          <a:p>
            <a:pPr indent="-298450" lvl="0" marL="457200" rtl="0" algn="l">
              <a:spcBef>
                <a:spcPts val="0"/>
              </a:spcBef>
              <a:spcAft>
                <a:spcPts val="0"/>
              </a:spcAft>
              <a:buSzPts val="1100"/>
              <a:buChar char="●"/>
            </a:pPr>
            <a:r>
              <a:rPr lang="en-GB"/>
              <a:t>It involves asking yourself a series of questions about a source. The answers will inform whether you should have doubts about the source’s credibility.</a:t>
            </a:r>
            <a:endParaRPr/>
          </a:p>
          <a:p>
            <a:pPr indent="-298450" lvl="0" marL="457200" rtl="0" algn="l">
              <a:spcBef>
                <a:spcPts val="0"/>
              </a:spcBef>
              <a:spcAft>
                <a:spcPts val="0"/>
              </a:spcAft>
              <a:buSzPts val="1100"/>
              <a:buChar char="●"/>
            </a:pPr>
            <a:r>
              <a:rPr lang="en-GB"/>
              <a:t>Currency means asking whether the source is up to date. Older sources, especially on fast-changing topics like technology, might give outdated information that you shouldn’t use.</a:t>
            </a:r>
            <a:endParaRPr/>
          </a:p>
          <a:p>
            <a:pPr indent="-298450" lvl="0" marL="457200" rtl="0" algn="l">
              <a:spcBef>
                <a:spcPts val="0"/>
              </a:spcBef>
              <a:spcAft>
                <a:spcPts val="0"/>
              </a:spcAft>
              <a:buSzPts val="1100"/>
              <a:buChar char="●"/>
            </a:pPr>
            <a:r>
              <a:rPr lang="en-GB"/>
              <a:t>Relevance means determining whether the source is truly related to your research. Some sources might give interesting tangential information but not really be useful for your arguments.</a:t>
            </a:r>
            <a:endParaRPr/>
          </a:p>
          <a:p>
            <a:pPr indent="-298450" lvl="0" marL="457200" rtl="0" algn="l">
              <a:spcBef>
                <a:spcPts val="0"/>
              </a:spcBef>
              <a:spcAft>
                <a:spcPts val="0"/>
              </a:spcAft>
              <a:buSzPts val="1100"/>
              <a:buChar char="●"/>
            </a:pPr>
            <a:r>
              <a:rPr lang="en-GB"/>
              <a:t>Authority means asking who the publisher and author of the source are. Sources from established scholarly publishers are usually more reliable to use in academic writing.</a:t>
            </a:r>
            <a:endParaRPr/>
          </a:p>
          <a:p>
            <a:pPr indent="-298450" lvl="0" marL="457200" rtl="0" algn="l">
              <a:spcBef>
                <a:spcPts val="0"/>
              </a:spcBef>
              <a:spcAft>
                <a:spcPts val="0"/>
              </a:spcAft>
              <a:buSzPts val="1100"/>
              <a:buChar char="●"/>
            </a:pPr>
            <a:r>
              <a:rPr lang="en-GB"/>
              <a:t>Accuracy means assessing the claims made by the source for yourself. What evidence is provided? Do the claims seem believable, or do they require more evidence?</a:t>
            </a:r>
            <a:endParaRPr/>
          </a:p>
          <a:p>
            <a:pPr indent="-298450" lvl="0" marL="457200" rtl="0" algn="l">
              <a:spcBef>
                <a:spcPts val="0"/>
              </a:spcBef>
              <a:spcAft>
                <a:spcPts val="0"/>
              </a:spcAft>
              <a:buSzPts val="1100"/>
              <a:buChar char="●"/>
            </a:pPr>
            <a:r>
              <a:rPr lang="en-GB"/>
              <a:t>Finally, purpose means looking at what the source is for. Certain sources might not be what they seem—for example, you’d be more skeptical of the claims of a study on climate change that was funded by an energy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“CRAAP test” article: </a:t>
            </a:r>
            <a:r>
              <a:rPr lang="en-GB" u="sng">
                <a:solidFill>
                  <a:schemeClr val="hlink"/>
                </a:solidFill>
                <a:hlinkClick r:id="rId2"/>
              </a:rPr>
              <a:t>https://www.scribbr.com/citing-sources/craap-test/</a:t>
            </a:r>
            <a:endParaRPr/>
          </a:p>
          <a:p>
            <a:pPr indent="0" lvl="0" marL="0" rtl="0" algn="l">
              <a:spcBef>
                <a:spcPts val="0"/>
              </a:spcBef>
              <a:spcAft>
                <a:spcPts val="0"/>
              </a:spcAft>
              <a:buNone/>
            </a:pPr>
            <a:r>
              <a:rPr lang="en-GB"/>
              <a:t>“CRAAP test” infographic: </a:t>
            </a:r>
            <a:r>
              <a:rPr lang="en-GB" u="sng">
                <a:solidFill>
                  <a:schemeClr val="hlink"/>
                </a:solidFill>
                <a:hlinkClick r:id="rId3"/>
              </a:rPr>
              <a:t>https://cdn.scribbr.com/wp-content/uploads/2018/10/infographic-craap-test.png?_ga=2.42662053.1011332057.1593456192-896952936.1582623554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9514d94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9514d94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Once you’ve consulted a variety of appropriate sources, you should have a better idea of what your argument will be and how it fits in with the existing research.</a:t>
            </a:r>
            <a:endParaRPr/>
          </a:p>
          <a:p>
            <a:pPr indent="-298450" lvl="0" marL="457200" rtl="0" algn="l">
              <a:spcBef>
                <a:spcPts val="0"/>
              </a:spcBef>
              <a:spcAft>
                <a:spcPts val="0"/>
              </a:spcAft>
              <a:buSzPts val="1100"/>
              <a:buChar char="●"/>
            </a:pPr>
            <a:r>
              <a:rPr lang="en-GB"/>
              <a:t>Your thesis statement is a statement of your central argument, establishing the purpose and position of your paper.</a:t>
            </a:r>
            <a:endParaRPr/>
          </a:p>
          <a:p>
            <a:pPr indent="-298450" lvl="0" marL="457200" rtl="0" algn="l">
              <a:spcBef>
                <a:spcPts val="0"/>
              </a:spcBef>
              <a:spcAft>
                <a:spcPts val="0"/>
              </a:spcAft>
              <a:buSzPts val="1100"/>
              <a:buChar char="●"/>
            </a:pPr>
            <a:r>
              <a:rPr lang="en-GB"/>
              <a:t>If you began with a research question, your thesis statement is the answer to that question and a brief indication of the reasoning you’ll use to argue for it.</a:t>
            </a:r>
            <a:endParaRPr/>
          </a:p>
          <a:p>
            <a:pPr indent="-298450" lvl="0" marL="457200" rtl="0" algn="l">
              <a:spcBef>
                <a:spcPts val="0"/>
              </a:spcBef>
              <a:spcAft>
                <a:spcPts val="0"/>
              </a:spcAft>
              <a:buSzPts val="1100"/>
              <a:buChar char="●"/>
            </a:pPr>
            <a:r>
              <a:rPr lang="en-GB"/>
              <a:t>The thesis statement should be concise, contentious, and coherent. That means it should summarize your argument in a sentence or two; make a claim that requires further evidence or analysis; and make a coherent point that relates to every part of the paper.</a:t>
            </a:r>
            <a:endParaRPr/>
          </a:p>
          <a:p>
            <a:pPr indent="-298450" lvl="0" marL="457200" rtl="0" algn="l">
              <a:spcBef>
                <a:spcPts val="0"/>
              </a:spcBef>
              <a:spcAft>
                <a:spcPts val="0"/>
              </a:spcAft>
              <a:buSzPts val="1100"/>
              <a:buChar char="●"/>
            </a:pPr>
            <a:r>
              <a:rPr lang="en-GB"/>
              <a:t>Your thesis statement doesn’t need to be final at this point—you might revise it as you write—but it should give you a clear picture of your paper’s ideas and direction.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“Thesis statement” article: </a:t>
            </a:r>
            <a:r>
              <a:rPr lang="en-GB" u="sng">
                <a:solidFill>
                  <a:schemeClr val="hlink"/>
                </a:solidFill>
                <a:hlinkClick r:id="rId2"/>
              </a:rPr>
              <a:t>https://www.scribbr.com/academic-essay/thesis-statement/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9549e554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549e554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Finally, before you start writing your paper you’ll want to have a clear idea of its structure.</a:t>
            </a:r>
            <a:endParaRPr/>
          </a:p>
          <a:p>
            <a:pPr indent="-298450" lvl="0" marL="457200" rtl="0" algn="l">
              <a:spcBef>
                <a:spcPts val="0"/>
              </a:spcBef>
              <a:spcAft>
                <a:spcPts val="0"/>
              </a:spcAft>
              <a:buSzPts val="1100"/>
              <a:buChar char="●"/>
            </a:pPr>
            <a:r>
              <a:rPr lang="en-GB"/>
              <a:t>To achieve this, it’s recommended to create an outline for your paper. With some assignments, you may even be required to submit an outline before you start.</a:t>
            </a:r>
            <a:endParaRPr/>
          </a:p>
          <a:p>
            <a:pPr indent="-298450" lvl="0" marL="457200" rtl="0" algn="l">
              <a:spcBef>
                <a:spcPts val="0"/>
              </a:spcBef>
              <a:spcAft>
                <a:spcPts val="0"/>
              </a:spcAft>
              <a:buSzPts val="1100"/>
              <a:buChar char="●"/>
            </a:pPr>
            <a:r>
              <a:rPr lang="en-GB"/>
              <a:t>An outline is basically a shorthand list of what you’re intending to include in each paragraph of your paper. You’ll use different levels of numbering to show the overall theme of each paragraph and list the more specific content covered within the paragraph.</a:t>
            </a:r>
            <a:endParaRPr/>
          </a:p>
          <a:p>
            <a:pPr indent="-298450" lvl="0" marL="457200" rtl="0" algn="l">
              <a:spcBef>
                <a:spcPts val="0"/>
              </a:spcBef>
              <a:spcAft>
                <a:spcPts val="0"/>
              </a:spcAft>
              <a:buSzPts val="1100"/>
              <a:buChar char="●"/>
            </a:pPr>
            <a:r>
              <a:rPr lang="en-GB"/>
              <a:t>A structure outline allows you to organize your thoughts, understand how different ideas you’ve generated fit together, and ensure you don’t forget anything.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“Research paper outline” article: </a:t>
            </a:r>
            <a:r>
              <a:rPr lang="en-GB" u="sng">
                <a:solidFill>
                  <a:schemeClr val="hlink"/>
                </a:solidFill>
                <a:hlinkClick r:id="rId2"/>
              </a:rPr>
              <a:t>https://www.scribbr.com/research-paper/outline/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9549e554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549e554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Once you’ve gone through these steps, you’ll be ready to start writing the paper itself.</a:t>
            </a:r>
            <a:endParaRPr/>
          </a:p>
          <a:p>
            <a:pPr indent="-298450" lvl="0" marL="457200" rtl="0" algn="l">
              <a:spcBef>
                <a:spcPts val="0"/>
              </a:spcBef>
              <a:spcAft>
                <a:spcPts val="0"/>
              </a:spcAft>
              <a:buSzPts val="1100"/>
              <a:buChar char="●"/>
            </a:pPr>
            <a:r>
              <a:rPr lang="en-GB"/>
              <a:t>I’m going to go through the different parts of a paper in order, but bear in mind that you don’t have to start writing with the introduction: Many students find it helpful to start writing with the main body and return to the introduction once they have a clearer idea of their arguments.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9549e554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9549e554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goal of an introduction is to explain the what, why, and how of your paper.</a:t>
            </a:r>
            <a:endParaRPr/>
          </a:p>
          <a:p>
            <a:pPr indent="-298450" lvl="0" marL="457200" rtl="0" algn="l">
              <a:spcBef>
                <a:spcPts val="0"/>
              </a:spcBef>
              <a:spcAft>
                <a:spcPts val="0"/>
              </a:spcAft>
              <a:buSzPts val="1100"/>
              <a:buChar char="●"/>
            </a:pPr>
            <a:r>
              <a:rPr lang="en-GB"/>
              <a:t>Begin by presenting what your paper is about. Introduce both the topic and any key ideas you will use to build up your arguments.</a:t>
            </a:r>
            <a:endParaRPr/>
          </a:p>
          <a:p>
            <a:pPr indent="-298450" lvl="0" marL="457200" rtl="0" algn="l">
              <a:spcBef>
                <a:spcPts val="0"/>
              </a:spcBef>
              <a:spcAft>
                <a:spcPts val="0"/>
              </a:spcAft>
              <a:buSzPts val="1100"/>
              <a:buChar char="●"/>
            </a:pPr>
            <a:r>
              <a:rPr lang="en-GB"/>
              <a:t>Then the tricky part: Convince the reader that your paper represents a novel and important research contribution.</a:t>
            </a:r>
            <a:endParaRPr/>
          </a:p>
          <a:p>
            <a:pPr indent="-298450" lvl="0" marL="457200" rtl="0" algn="l">
              <a:spcBef>
                <a:spcPts val="0"/>
              </a:spcBef>
              <a:spcAft>
                <a:spcPts val="0"/>
              </a:spcAft>
              <a:buSzPts val="1100"/>
              <a:buChar char="●"/>
            </a:pPr>
            <a:r>
              <a:rPr lang="en-GB"/>
              <a:t>You can refer to gaps or contradictions you’ve noticed in the existing research and the things that make your own paper unique. Also describe the practical or theoretical importance of your arguments.</a:t>
            </a:r>
            <a:endParaRPr/>
          </a:p>
          <a:p>
            <a:pPr indent="-298450" lvl="0" marL="457200" rtl="0" algn="l">
              <a:spcBef>
                <a:spcPts val="0"/>
              </a:spcBef>
              <a:spcAft>
                <a:spcPts val="0"/>
              </a:spcAft>
              <a:buSzPts val="1100"/>
              <a:buChar char="●"/>
            </a:pPr>
            <a:r>
              <a:rPr lang="en-GB"/>
              <a:t>This is also where you present your thesis statement, in one or two sentences.</a:t>
            </a:r>
            <a:endParaRPr/>
          </a:p>
          <a:p>
            <a:pPr indent="-298450" lvl="0" marL="457200" rtl="0" algn="l">
              <a:spcBef>
                <a:spcPts val="0"/>
              </a:spcBef>
              <a:spcAft>
                <a:spcPts val="0"/>
              </a:spcAft>
              <a:buSzPts val="1100"/>
              <a:buChar char="●"/>
            </a:pPr>
            <a:r>
              <a:rPr lang="en-GB"/>
              <a:t>Finally, an introduction usually ends with some signposting. This means giving a brief summary of what each section or paragraph after this point will be about. Your structure outline will be helpful in constructing this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“Introduction” article: </a:t>
            </a:r>
            <a:r>
              <a:rPr lang="en-GB" u="sng">
                <a:solidFill>
                  <a:schemeClr val="hlink"/>
                </a:solidFill>
                <a:hlinkClick r:id="rId2"/>
              </a:rPr>
              <a:t>https://www.scribbr.com/academic-essay/introduction/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9549e554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9549e554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body of your paper makes up the majority of the text and is the most flexible part in terms of structure.</a:t>
            </a:r>
            <a:endParaRPr/>
          </a:p>
          <a:p>
            <a:pPr indent="-298450" lvl="0" marL="457200" rtl="0" algn="l">
              <a:spcBef>
                <a:spcPts val="0"/>
              </a:spcBef>
              <a:spcAft>
                <a:spcPts val="0"/>
              </a:spcAft>
              <a:buSzPts val="1100"/>
              <a:buChar char="●"/>
            </a:pPr>
            <a:r>
              <a:rPr lang="en-GB"/>
              <a:t>Generally you’ll have several paragraphs or sections (depending on the length of your paper) each covering a specific idea, with these ideas connecting with each other to form your overall argument.</a:t>
            </a:r>
            <a:endParaRPr/>
          </a:p>
          <a:p>
            <a:pPr indent="-298450" lvl="0" marL="457200" rtl="0" algn="l">
              <a:spcBef>
                <a:spcPts val="0"/>
              </a:spcBef>
              <a:spcAft>
                <a:spcPts val="0"/>
              </a:spcAft>
              <a:buSzPts val="1100"/>
              <a:buChar char="●"/>
            </a:pPr>
            <a:r>
              <a:rPr lang="en-GB"/>
              <a:t>All your central arguments, and the evidence supporting them, are presented in the body, and everything here should in some way support your thesis statement.</a:t>
            </a:r>
            <a:endParaRPr/>
          </a:p>
          <a:p>
            <a:pPr indent="-298450" lvl="0" marL="457200" rtl="0" algn="l">
              <a:spcBef>
                <a:spcPts val="0"/>
              </a:spcBef>
              <a:spcAft>
                <a:spcPts val="0"/>
              </a:spcAft>
              <a:buSzPts val="1100"/>
              <a:buChar char="●"/>
            </a:pPr>
            <a:r>
              <a:rPr lang="en-GB"/>
              <a:t>Don’t try to save any final arguments or evidence for the conclusion; that’s not the place to present new information.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9549e554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549e554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There are several devices that can help you structure the individual paragraphs in your main body.</a:t>
            </a:r>
            <a:endParaRPr/>
          </a:p>
          <a:p>
            <a:pPr indent="-298450" lvl="0" marL="457200" rtl="0" algn="l">
              <a:spcBef>
                <a:spcPts val="0"/>
              </a:spcBef>
              <a:spcAft>
                <a:spcPts val="0"/>
              </a:spcAft>
              <a:buSzPts val="1100"/>
              <a:buChar char="●"/>
            </a:pPr>
            <a:r>
              <a:rPr lang="en-GB"/>
              <a:t>First, try to follow the outline you prepared before starting (though feel free to adapt it if your ideas change as you write).</a:t>
            </a:r>
            <a:endParaRPr/>
          </a:p>
          <a:p>
            <a:pPr indent="-298450" lvl="0" marL="457200" rtl="0" algn="l">
              <a:spcBef>
                <a:spcPts val="0"/>
              </a:spcBef>
              <a:spcAft>
                <a:spcPts val="0"/>
              </a:spcAft>
              <a:buSzPts val="1100"/>
              <a:buChar char="●"/>
            </a:pPr>
            <a:r>
              <a:rPr lang="en-GB"/>
              <a:t>Second, keep your thesis statement in mind; is everything you’re writing about relevant to the argument you’re trying to make, or have you gone off track?</a:t>
            </a:r>
            <a:endParaRPr/>
          </a:p>
          <a:p>
            <a:pPr indent="-298450" lvl="0" marL="457200" rtl="0" algn="l">
              <a:spcBef>
                <a:spcPts val="0"/>
              </a:spcBef>
              <a:spcAft>
                <a:spcPts val="0"/>
              </a:spcAft>
              <a:buSzPts val="1100"/>
              <a:buChar char="●"/>
            </a:pPr>
            <a:r>
              <a:rPr lang="en-GB"/>
              <a:t>Third, make use of topic sentences. A topic sentence appears as the first sentence of a paragraph and serves to concisely introduce that paragraph’s topic. Using these allows the reader to quickly understand the direction of your argument in each paragraph.</a:t>
            </a:r>
            <a:endParaRPr/>
          </a:p>
          <a:p>
            <a:pPr indent="-298450" lvl="0" marL="457200" rtl="0" algn="l">
              <a:spcBef>
                <a:spcPts val="0"/>
              </a:spcBef>
              <a:spcAft>
                <a:spcPts val="0"/>
              </a:spcAft>
              <a:buSzPts val="1100"/>
              <a:buChar char="●"/>
            </a:pPr>
            <a:r>
              <a:rPr lang="en-GB"/>
              <a:t>Fourth, use effective transitions within and between paragraphs. This means using words like “because,” “however,” “first,” and so on to signal the relationship between different sentences and paragraphs. This helps guide the reader through your arguments, making sure the connections that are clear in your head are also clear in the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“Topic sentences” article: </a:t>
            </a:r>
            <a:r>
              <a:rPr lang="en-GB" u="sng">
                <a:solidFill>
                  <a:schemeClr val="hlink"/>
                </a:solidFill>
                <a:hlinkClick r:id="rId2"/>
              </a:rPr>
              <a:t>https://www.scribbr.com/research-paper/topic-sentences/</a:t>
            </a:r>
            <a:endParaRPr/>
          </a:p>
          <a:p>
            <a:pPr indent="0" lvl="0" marL="0" rtl="0" algn="l">
              <a:spcBef>
                <a:spcPts val="0"/>
              </a:spcBef>
              <a:spcAft>
                <a:spcPts val="0"/>
              </a:spcAft>
              <a:buNone/>
            </a:pPr>
            <a:r>
              <a:rPr lang="en-GB"/>
              <a:t>“Transition sentences” article: </a:t>
            </a:r>
            <a:r>
              <a:rPr lang="en-GB" u="sng">
                <a:solidFill>
                  <a:schemeClr val="hlink"/>
                </a:solidFill>
                <a:hlinkClick r:id="rId3"/>
              </a:rPr>
              <a:t>https://www.scribbr.com/academic-essay/transition-sentences/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9549e55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9549e55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First, let’s look at a few defining characteristics of a research paper.</a:t>
            </a:r>
            <a:endParaRPr/>
          </a:p>
          <a:p>
            <a:pPr indent="-298450" lvl="0" marL="457200" rtl="0" algn="l">
              <a:spcBef>
                <a:spcPts val="0"/>
              </a:spcBef>
              <a:spcAft>
                <a:spcPts val="0"/>
              </a:spcAft>
              <a:buSzPts val="1100"/>
              <a:buChar char="●"/>
            </a:pPr>
            <a:r>
              <a:rPr lang="en-GB"/>
              <a:t>A research paper is a piece of academic writing that seeks to make an argument about a particular topic or answer a particular question.</a:t>
            </a:r>
            <a:endParaRPr/>
          </a:p>
          <a:p>
            <a:pPr indent="-298450" lvl="0" marL="457200" rtl="0" algn="l">
              <a:spcBef>
                <a:spcPts val="0"/>
              </a:spcBef>
              <a:spcAft>
                <a:spcPts val="0"/>
              </a:spcAft>
              <a:buSzPts val="1100"/>
              <a:buChar char="●"/>
            </a:pPr>
            <a:r>
              <a:rPr lang="en-GB"/>
              <a:t>It’s generally a more in-depth type of writing than a standard essay, necessitating more research and planning.</a:t>
            </a:r>
            <a:endParaRPr/>
          </a:p>
          <a:p>
            <a:pPr indent="-298450" lvl="0" marL="457200" rtl="0" algn="l">
              <a:spcBef>
                <a:spcPts val="0"/>
              </a:spcBef>
              <a:spcAft>
                <a:spcPts val="0"/>
              </a:spcAft>
              <a:buSzPts val="1100"/>
              <a:buChar char="●"/>
            </a:pPr>
            <a:r>
              <a:rPr lang="en-GB"/>
              <a:t>A research paper always presents a thesis statement—the central point the paper will try to make.</a:t>
            </a:r>
            <a:endParaRPr/>
          </a:p>
          <a:p>
            <a:pPr indent="-298450" lvl="0" marL="457200" rtl="0" algn="l">
              <a:spcBef>
                <a:spcPts val="0"/>
              </a:spcBef>
              <a:spcAft>
                <a:spcPts val="0"/>
              </a:spcAft>
              <a:buSzPts val="1100"/>
              <a:buChar char="●"/>
            </a:pPr>
            <a:r>
              <a:rPr lang="en-GB"/>
              <a:t>In support of this thesis, a variety of sources are cited and analyzed.</a:t>
            </a:r>
            <a:endParaRPr/>
          </a:p>
          <a:p>
            <a:pPr indent="-298450" lvl="0" marL="457200" rtl="0" algn="l">
              <a:spcBef>
                <a:spcPts val="0"/>
              </a:spcBef>
              <a:spcAft>
                <a:spcPts val="0"/>
              </a:spcAft>
              <a:buSzPts val="1100"/>
              <a:buChar char="●"/>
            </a:pPr>
            <a:r>
              <a:rPr lang="en-GB"/>
              <a:t>A research paper engages with the existing research in your field to contribute something new.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9549e554c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9549e554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conclusion of your paper summarizes the point you’re making and gives a sense of finality.</a:t>
            </a:r>
            <a:endParaRPr/>
          </a:p>
          <a:p>
            <a:pPr indent="-298450" lvl="0" marL="457200" rtl="0" algn="l">
              <a:spcBef>
                <a:spcPts val="0"/>
              </a:spcBef>
              <a:spcAft>
                <a:spcPts val="0"/>
              </a:spcAft>
              <a:buSzPts val="1100"/>
              <a:buChar char="●"/>
            </a:pPr>
            <a:r>
              <a:rPr lang="en-GB"/>
              <a:t>It does not present new arguments or evidence; the main body contains your whole argument, the conclusion simply reflects on what came before.</a:t>
            </a:r>
            <a:endParaRPr/>
          </a:p>
          <a:p>
            <a:pPr indent="-298450" lvl="0" marL="457200" rtl="0" algn="l">
              <a:spcBef>
                <a:spcPts val="0"/>
              </a:spcBef>
              <a:spcAft>
                <a:spcPts val="0"/>
              </a:spcAft>
              <a:buSzPts val="1100"/>
              <a:buChar char="●"/>
            </a:pPr>
            <a:r>
              <a:rPr lang="en-GB"/>
              <a:t>The conclusion is the place to mention the limitations of your paper if relevant: For instance, is your argument limited to a specific context, or is there a lack of evidence available on certain points?</a:t>
            </a:r>
            <a:endParaRPr/>
          </a:p>
          <a:p>
            <a:pPr indent="-298450" lvl="0" marL="457200" rtl="0" algn="l">
              <a:spcBef>
                <a:spcPts val="0"/>
              </a:spcBef>
              <a:spcAft>
                <a:spcPts val="0"/>
              </a:spcAft>
              <a:buSzPts val="1100"/>
              <a:buChar char="●"/>
            </a:pPr>
            <a:r>
              <a:rPr lang="en-GB"/>
              <a:t>You can also make suggestions for further research. What additional ideas occurred to you during your research which did not fit the scope of the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“Conclusion” article: </a:t>
            </a:r>
            <a:r>
              <a:rPr lang="en-GB" u="sng">
                <a:solidFill>
                  <a:schemeClr val="hlink"/>
                </a:solidFill>
                <a:hlinkClick r:id="rId2"/>
              </a:rPr>
              <a:t>https://www.scribbr.com/academic-essay/conclusion/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b0b94c4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b0b94c4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As you work on the first draft of your paper, there are a few priorities to keep in mind.</a:t>
            </a:r>
            <a:endParaRPr/>
          </a:p>
          <a:p>
            <a:pPr indent="-298450" lvl="0" marL="457200" rtl="0" algn="l">
              <a:spcBef>
                <a:spcPts val="0"/>
              </a:spcBef>
              <a:spcAft>
                <a:spcPts val="0"/>
              </a:spcAft>
              <a:buSzPts val="1100"/>
              <a:buChar char="●"/>
            </a:pPr>
            <a:r>
              <a:rPr lang="en-GB"/>
              <a:t>At this point, you’re turning your preliminary ideas into arguments. This is tricky, and they may not be perfectly formulated on the first try.</a:t>
            </a:r>
            <a:endParaRPr/>
          </a:p>
          <a:p>
            <a:pPr indent="-298450" lvl="0" marL="457200" rtl="0" algn="l">
              <a:spcBef>
                <a:spcPts val="0"/>
              </a:spcBef>
              <a:spcAft>
                <a:spcPts val="0"/>
              </a:spcAft>
              <a:buSzPts val="1100"/>
              <a:buChar char="●"/>
            </a:pPr>
            <a:r>
              <a:rPr lang="en-GB"/>
              <a:t>Don’t get too hung up on any difficulties you encounter. You can end up losing momentum; you’ll have time to perfect your work later.</a:t>
            </a:r>
            <a:endParaRPr/>
          </a:p>
          <a:p>
            <a:pPr indent="-298450" lvl="0" marL="457200" rtl="0" algn="l">
              <a:spcBef>
                <a:spcPts val="0"/>
              </a:spcBef>
              <a:spcAft>
                <a:spcPts val="0"/>
              </a:spcAft>
              <a:buSzPts val="1100"/>
              <a:buChar char="●"/>
            </a:pPr>
            <a:r>
              <a:rPr lang="en-GB"/>
              <a:t>Try to write clearly and concisely. This is something you can improve later on, but it’s also important that things should be clear to you when you come back to them.</a:t>
            </a:r>
            <a:endParaRPr/>
          </a:p>
          <a:p>
            <a:pPr indent="-298450" lvl="0" marL="457200" rtl="0" algn="l">
              <a:spcBef>
                <a:spcPts val="0"/>
              </a:spcBef>
              <a:spcAft>
                <a:spcPts val="0"/>
              </a:spcAft>
              <a:buSzPts val="1100"/>
              <a:buChar char="●"/>
            </a:pPr>
            <a:r>
              <a:rPr lang="en-GB"/>
              <a:t>Don’t be afraid to make adjustments to your planned arguments or structure as you write. The point of your outline is to help you shape your paper, but it doesn’t have to be set in stone.</a:t>
            </a:r>
            <a:endParaRPr/>
          </a:p>
          <a:p>
            <a:pPr indent="-298450" lvl="0" marL="457200" rtl="0" algn="l">
              <a:spcBef>
                <a:spcPts val="0"/>
              </a:spcBef>
              <a:spcAft>
                <a:spcPts val="0"/>
              </a:spcAft>
              <a:buSzPts val="1100"/>
              <a:buChar char="●"/>
            </a:pPr>
            <a:r>
              <a:rPr lang="en-GB"/>
              <a:t>When you quote or paraphrase sources, you need to include citations. You may want to perfect your citations later on, but it’s worth getting the basics down now—at least author name, year of publication, and page number.</a:t>
            </a:r>
            <a:endParaRPr/>
          </a:p>
          <a:p>
            <a:pPr indent="-298450" lvl="0" marL="457200" rtl="0" algn="l">
              <a:spcBef>
                <a:spcPts val="0"/>
              </a:spcBef>
              <a:spcAft>
                <a:spcPts val="0"/>
              </a:spcAft>
              <a:buSzPts val="1100"/>
              <a:buChar char="●"/>
            </a:pPr>
            <a:r>
              <a:rPr lang="en-GB"/>
              <a:t>Online citation generators allow you to automatically generate citations in the correct format and save your reference list as you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Free APA citation generator: </a:t>
            </a:r>
            <a:r>
              <a:rPr lang="en-GB" u="sng">
                <a:solidFill>
                  <a:schemeClr val="hlink"/>
                </a:solidFill>
                <a:hlinkClick r:id="rId2"/>
              </a:rPr>
              <a:t>https://www.scribbr.com/apa-citation-generator/#/</a:t>
            </a:r>
            <a:endParaRPr/>
          </a:p>
          <a:p>
            <a:pPr indent="0" lvl="0" marL="0" rtl="0" algn="l">
              <a:spcBef>
                <a:spcPts val="0"/>
              </a:spcBef>
              <a:spcAft>
                <a:spcPts val="0"/>
              </a:spcAft>
              <a:buNone/>
            </a:pPr>
            <a:r>
              <a:rPr lang="en-GB"/>
              <a:t>Free MLA citation generator: </a:t>
            </a:r>
            <a:r>
              <a:rPr lang="en-GB" u="sng">
                <a:solidFill>
                  <a:schemeClr val="hlink"/>
                </a:solidFill>
                <a:hlinkClick r:id="rId3"/>
              </a:rPr>
              <a:t>https://www.scribbr.com/mla-citation-generator/#/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9549e554c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9549e554c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Once you’ve completed a first draft, it’s time to start revising it.</a:t>
            </a:r>
            <a:endParaRPr/>
          </a:p>
          <a:p>
            <a:pPr indent="-298450" lvl="0" marL="457200" rtl="0" algn="l">
              <a:spcBef>
                <a:spcPts val="0"/>
              </a:spcBef>
              <a:spcAft>
                <a:spcPts val="0"/>
              </a:spcAft>
              <a:buSzPts val="1100"/>
              <a:buChar char="●"/>
            </a:pPr>
            <a:r>
              <a:rPr lang="en-GB"/>
              <a:t>The revision process is essential to getting your paper into the best possible form before you submit it. </a:t>
            </a:r>
            <a:endParaRPr/>
          </a:p>
          <a:p>
            <a:pPr indent="-298450" lvl="0" marL="457200" rtl="0" algn="l">
              <a:spcBef>
                <a:spcPts val="0"/>
              </a:spcBef>
              <a:spcAft>
                <a:spcPts val="0"/>
              </a:spcAft>
              <a:buSzPts val="1100"/>
              <a:buChar char="●"/>
            </a:pPr>
            <a:r>
              <a:rPr b="1" lang="en-GB"/>
              <a:t>Audience question: </a:t>
            </a:r>
            <a:r>
              <a:rPr lang="en-GB"/>
              <a:t>What do you think are the main steps in revising a research paper?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b0b94c4c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b0b94c4c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Revision</a:t>
            </a:r>
            <a:r>
              <a:rPr lang="en-GB"/>
              <a:t> involves evaluating your first draft, redrafting, editing, and proofreading – in that order.</a:t>
            </a:r>
            <a:endParaRPr/>
          </a:p>
          <a:p>
            <a:pPr indent="-298450" lvl="0" marL="457200" rtl="0" algn="l">
              <a:spcBef>
                <a:spcPts val="0"/>
              </a:spcBef>
              <a:spcAft>
                <a:spcPts val="0"/>
              </a:spcAft>
              <a:buSzPts val="1100"/>
              <a:buChar char="●"/>
            </a:pPr>
            <a:r>
              <a:rPr lang="en-GB"/>
              <a:t>It’s important to look at the big picture before you zoom in on the details. For example, it’s a waste of time to check a paragraph for perfect grammar and punctuation if you later end up cutting it.</a:t>
            </a:r>
            <a:endParaRPr/>
          </a:p>
          <a:p>
            <a:pPr indent="-298450" lvl="0" marL="457200" rtl="0" algn="l">
              <a:spcBef>
                <a:spcPts val="0"/>
              </a:spcBef>
              <a:spcAft>
                <a:spcPts val="0"/>
              </a:spcAft>
              <a:buSzPts val="1100"/>
              <a:buChar char="●"/>
            </a:pPr>
            <a:r>
              <a:rPr lang="en-GB"/>
              <a:t>Let’s look more closely at what each step involves.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9549e554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9549e554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First, look over your first draft to find areas for improvement. </a:t>
            </a:r>
            <a:endParaRPr/>
          </a:p>
          <a:p>
            <a:pPr indent="-298450" lvl="0" marL="457200" rtl="0" algn="l">
              <a:spcBef>
                <a:spcPts val="0"/>
              </a:spcBef>
              <a:spcAft>
                <a:spcPts val="0"/>
              </a:spcAft>
              <a:buSzPts val="1100"/>
              <a:buChar char="●"/>
            </a:pPr>
            <a:r>
              <a:rPr lang="en-GB"/>
              <a:t>If you have enough time before your deadline, it’s worth leaving it a couple of days before doing so: You’ll have a more objective view of your paper if you come back to it with fresh eyes.</a:t>
            </a:r>
            <a:endParaRPr/>
          </a:p>
          <a:p>
            <a:pPr indent="-298450" lvl="0" marL="457200" rtl="0" algn="l">
              <a:spcBef>
                <a:spcPts val="0"/>
              </a:spcBef>
              <a:spcAft>
                <a:spcPts val="0"/>
              </a:spcAft>
              <a:buSzPts val="1100"/>
              <a:buChar char="●"/>
            </a:pPr>
            <a:r>
              <a:rPr lang="en-GB"/>
              <a:t>Compare the current draft with the ideas you had about the paper before starting. It’s not necessarily a bad thing if it doesn’t line up, but consider where you might have departed from your intentions in a way that makes the paper less effective.</a:t>
            </a:r>
            <a:endParaRPr/>
          </a:p>
          <a:p>
            <a:pPr indent="-298450" lvl="0" marL="457200" rtl="0" algn="l">
              <a:spcBef>
                <a:spcPts val="0"/>
              </a:spcBef>
              <a:spcAft>
                <a:spcPts val="0"/>
              </a:spcAft>
              <a:buSzPts val="1100"/>
              <a:buChar char="●"/>
            </a:pPr>
            <a:r>
              <a:rPr lang="en-GB"/>
              <a:t>Have you missed anything—something you intended to include, or something that it became clear you should include as you wrote?</a:t>
            </a:r>
            <a:endParaRPr/>
          </a:p>
          <a:p>
            <a:pPr indent="-298450" lvl="0" marL="457200" rtl="0" algn="l">
              <a:spcBef>
                <a:spcPts val="0"/>
              </a:spcBef>
              <a:spcAft>
                <a:spcPts val="0"/>
              </a:spcAft>
              <a:buSzPts val="1100"/>
              <a:buChar char="●"/>
            </a:pPr>
            <a:r>
              <a:rPr lang="en-GB"/>
              <a:t>Are there any confusing or ambiguous passages? Look out for arguments that could be clearer or require more evidence or explanation.</a:t>
            </a:r>
            <a:endParaRPr/>
          </a:p>
          <a:p>
            <a:pPr indent="-298450" lvl="0" marL="457200" rtl="0" algn="l">
              <a:spcBef>
                <a:spcPts val="0"/>
              </a:spcBef>
              <a:spcAft>
                <a:spcPts val="0"/>
              </a:spcAft>
              <a:buSzPts val="1100"/>
              <a:buChar char="●"/>
            </a:pPr>
            <a:r>
              <a:rPr lang="en-GB"/>
              <a:t>Does anything need restructuring? Even if you followed your original outline, it may be that you now realize a different structure would work better.</a:t>
            </a:r>
            <a:endParaRPr/>
          </a:p>
          <a:p>
            <a:pPr indent="-298450" lvl="0" marL="457200" rtl="0" algn="l">
              <a:spcBef>
                <a:spcPts val="0"/>
              </a:spcBef>
              <a:spcAft>
                <a:spcPts val="0"/>
              </a:spcAft>
              <a:buSzPts val="1100"/>
              <a:buChar char="●"/>
            </a:pPr>
            <a:r>
              <a:rPr lang="en-GB"/>
              <a:t>Finally, is there anything in the paper that’s redundant or irrelevant? This is especially important to consider if you need to cut your paper down to match the word count.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9549e554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9549e554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Once you’ve evaluated your draft, you can start making changes.</a:t>
            </a:r>
            <a:endParaRPr/>
          </a:p>
          <a:p>
            <a:pPr indent="-298450" lvl="0" marL="457200" rtl="0" algn="l">
              <a:spcBef>
                <a:spcPts val="0"/>
              </a:spcBef>
              <a:spcAft>
                <a:spcPts val="0"/>
              </a:spcAft>
              <a:buSzPts val="1100"/>
              <a:buChar char="●"/>
            </a:pPr>
            <a:r>
              <a:rPr lang="en-GB"/>
              <a:t>Start with the biggest changes to content and structure; these are likely to have knock-on effects on everything else.</a:t>
            </a:r>
            <a:endParaRPr/>
          </a:p>
          <a:p>
            <a:pPr indent="-298450" lvl="0" marL="457200" rtl="0" algn="l">
              <a:spcBef>
                <a:spcPts val="0"/>
              </a:spcBef>
              <a:spcAft>
                <a:spcPts val="0"/>
              </a:spcAft>
              <a:buSzPts val="1100"/>
              <a:buChar char="●"/>
            </a:pPr>
            <a:r>
              <a:rPr lang="en-GB"/>
              <a:t>Redrafting might involve reformulating your arguments to make them clearer or stronger, presenting information in a different order, cutting text, and adding new text.</a:t>
            </a:r>
            <a:endParaRPr/>
          </a:p>
          <a:p>
            <a:pPr indent="-298450" lvl="0" marL="457200" rtl="0" algn="l">
              <a:spcBef>
                <a:spcPts val="0"/>
              </a:spcBef>
              <a:spcAft>
                <a:spcPts val="0"/>
              </a:spcAft>
              <a:buSzPts val="1100"/>
              <a:buChar char="●"/>
            </a:pPr>
            <a:r>
              <a:rPr lang="en-GB"/>
              <a:t>Do what’s right for the paper. Don’t feel you have to make a certain number of changes, and don’t be afraid to change something back if the new version doesn’t work.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9549e554c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9549e554c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Editing refers to looking at the text more closely, resolving grammatical issues and ensuring clarity.</a:t>
            </a:r>
            <a:endParaRPr/>
          </a:p>
          <a:p>
            <a:pPr indent="-298450" lvl="0" marL="457200" rtl="0" algn="l">
              <a:spcBef>
                <a:spcPts val="0"/>
              </a:spcBef>
              <a:spcAft>
                <a:spcPts val="0"/>
              </a:spcAft>
              <a:buSzPts val="1100"/>
              <a:buChar char="●"/>
            </a:pPr>
            <a:r>
              <a:rPr lang="en-GB"/>
              <a:t>This means going through the text on a sentence-by-sentence level, looking out for grammatical issues that might make your meaning unclear.</a:t>
            </a:r>
            <a:endParaRPr/>
          </a:p>
          <a:p>
            <a:pPr indent="-298450" lvl="0" marL="457200" rtl="0" algn="l">
              <a:spcBef>
                <a:spcPts val="0"/>
              </a:spcBef>
              <a:spcAft>
                <a:spcPts val="0"/>
              </a:spcAft>
              <a:buSzPts val="1100"/>
              <a:buChar char="●"/>
            </a:pPr>
            <a:r>
              <a:rPr lang="en-GB"/>
              <a:t>Watch out for common sentence structure mistakes like fragments and run-on sentences.</a:t>
            </a:r>
            <a:endParaRPr/>
          </a:p>
          <a:p>
            <a:pPr indent="-298450" lvl="0" marL="457200" rtl="0" algn="l">
              <a:spcBef>
                <a:spcPts val="0"/>
              </a:spcBef>
              <a:spcAft>
                <a:spcPts val="0"/>
              </a:spcAft>
              <a:buSzPts val="1100"/>
              <a:buChar char="●"/>
            </a:pPr>
            <a:r>
              <a:rPr lang="en-GB"/>
              <a:t>If any parts of your text seem potentially unclear, be sure to resolve these ambiguities now.</a:t>
            </a:r>
            <a:endParaRPr/>
          </a:p>
          <a:p>
            <a:pPr indent="-298450" lvl="0" marL="457200" rtl="0" algn="l">
              <a:spcBef>
                <a:spcPts val="0"/>
              </a:spcBef>
              <a:spcAft>
                <a:spcPts val="0"/>
              </a:spcAft>
              <a:buSzPts val="1100"/>
              <a:buChar char="●"/>
            </a:pPr>
            <a:r>
              <a:rPr lang="en-GB"/>
              <a:t>Also watch out for redundancies and repetitive language. Being vigilant about these problems can also help make your text more concise.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“Sentence structure mistakes” article: </a:t>
            </a:r>
            <a:r>
              <a:rPr lang="en-GB" u="sng">
                <a:solidFill>
                  <a:schemeClr val="hlink"/>
                </a:solidFill>
                <a:hlinkClick r:id="rId2"/>
              </a:rPr>
              <a:t>https://www.scribbr.com/language-rules/sentence-structure/</a:t>
            </a:r>
            <a:endParaRPr/>
          </a:p>
          <a:p>
            <a:pPr indent="0" lvl="0" marL="0" rtl="0" algn="l">
              <a:spcBef>
                <a:spcPts val="0"/>
              </a:spcBef>
              <a:spcAft>
                <a:spcPts val="0"/>
              </a:spcAft>
              <a:buNone/>
            </a:pPr>
            <a:r>
              <a:rPr lang="en-GB"/>
              <a:t>“Repetition and redundancy” article: </a:t>
            </a:r>
            <a:r>
              <a:rPr lang="en-GB" u="sng">
                <a:solidFill>
                  <a:schemeClr val="hlink"/>
                </a:solidFill>
                <a:hlinkClick r:id="rId3"/>
              </a:rPr>
              <a:t>https://www.scribbr.com/academic-writing/repetition-redundancy/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9549e554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9549e554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Proofreading involves checking the text for even more local issues: Spelling and punctuation errors, missing words, and missing or excess spaces.</a:t>
            </a:r>
            <a:endParaRPr/>
          </a:p>
          <a:p>
            <a:pPr indent="-298450" lvl="0" marL="457200" rtl="0" algn="l">
              <a:spcBef>
                <a:spcPts val="0"/>
              </a:spcBef>
              <a:spcAft>
                <a:spcPts val="0"/>
              </a:spcAft>
              <a:buSzPts val="1100"/>
              <a:buChar char="●"/>
            </a:pPr>
            <a:r>
              <a:rPr lang="en-GB"/>
              <a:t>It’s easy to end up with spelling mistakes and missing or incorrect words in your first draft. Be sure to go through the text carefully to find and correct these errors. Bear in mind that your spell check doesn’t necessarily know what word you intended, so similar-looking words may end up confused even after spell checking.</a:t>
            </a:r>
            <a:endParaRPr/>
          </a:p>
          <a:p>
            <a:pPr indent="-298450" lvl="0" marL="457200" rtl="0" algn="l">
              <a:spcBef>
                <a:spcPts val="0"/>
              </a:spcBef>
              <a:spcAft>
                <a:spcPts val="0"/>
              </a:spcAft>
              <a:buSzPts val="1100"/>
              <a:buChar char="●"/>
            </a:pPr>
            <a:r>
              <a:rPr lang="en-GB"/>
              <a:t>Punctuation and spacing errors are also common—missing periods, misplaced commas, additional or missing spaces. Be sure to fix these, as they can make your text look messy.</a:t>
            </a:r>
            <a:endParaRPr/>
          </a:p>
          <a:p>
            <a:pPr indent="-298450" lvl="0" marL="457200" rtl="0" algn="l">
              <a:spcBef>
                <a:spcPts val="0"/>
              </a:spcBef>
              <a:spcAft>
                <a:spcPts val="0"/>
              </a:spcAft>
              <a:buSzPts val="1100"/>
              <a:buChar char="●"/>
            </a:pPr>
            <a:r>
              <a:rPr lang="en-GB"/>
              <a:t>It’s also important to ensure stylistic consistency throughout the text. For example, you don’t want to use a variety of different fonts, or switch back and forth between American and British English.</a:t>
            </a:r>
            <a:endParaRPr/>
          </a:p>
          <a:p>
            <a:pPr indent="-298450" lvl="0" marL="457200" rtl="0" algn="l">
              <a:spcBef>
                <a:spcPts val="0"/>
              </a:spcBef>
              <a:spcAft>
                <a:spcPts val="0"/>
              </a:spcAft>
              <a:buSzPts val="1100"/>
              <a:buChar char="●"/>
            </a:pPr>
            <a:r>
              <a:rPr lang="en-GB"/>
              <a:t>This is also where it’s important to make sure your citations are properly formatted according to the style you’ve been told to use—for example, APA or Chicago 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“Proofreading” article: </a:t>
            </a:r>
            <a:r>
              <a:rPr lang="en-GB" u="sng">
                <a:solidFill>
                  <a:schemeClr val="hlink"/>
                </a:solidFill>
                <a:hlinkClick r:id="rId2"/>
              </a:rPr>
              <a:t>https://www.scribbr.com/language-rules/what-is-proofreading/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519f5dd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519f5dd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df3209e9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df3209e9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Scribbr provides high-quality articles and videos for free. Every month over 2 million students make use of these resources.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9549e55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9549e55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writing process for a research paper consists of three main stages: Research and planning, writing, and revision.</a:t>
            </a:r>
            <a:endParaRPr/>
          </a:p>
          <a:p>
            <a:pPr indent="-298450" lvl="0" marL="457200" rtl="0" algn="l">
              <a:spcBef>
                <a:spcPts val="0"/>
              </a:spcBef>
              <a:spcAft>
                <a:spcPts val="0"/>
              </a:spcAft>
              <a:buSzPts val="1100"/>
              <a:buChar char="●"/>
            </a:pPr>
            <a:r>
              <a:rPr lang="en-GB"/>
              <a:t>In the research and planning stage, you’ll come up with a topic or question that fits the scope of your assignment, find and study the relevant sources, and outline the structure of your paper.</a:t>
            </a:r>
            <a:endParaRPr/>
          </a:p>
          <a:p>
            <a:pPr indent="-298450" lvl="0" marL="457200" rtl="0" algn="l">
              <a:spcBef>
                <a:spcPts val="0"/>
              </a:spcBef>
              <a:spcAft>
                <a:spcPts val="0"/>
              </a:spcAft>
              <a:buSzPts val="1100"/>
              <a:buChar char="●"/>
            </a:pPr>
            <a:r>
              <a:rPr lang="en-GB"/>
              <a:t>In the writing stage, you’ll write your first draft of the full paper: the introduction, body, and conclusion.</a:t>
            </a:r>
            <a:endParaRPr/>
          </a:p>
          <a:p>
            <a:pPr indent="-298450" lvl="0" marL="457200" rtl="0" algn="l">
              <a:spcBef>
                <a:spcPts val="0"/>
              </a:spcBef>
              <a:spcAft>
                <a:spcPts val="0"/>
              </a:spcAft>
              <a:buSzPts val="1100"/>
              <a:buChar char="●"/>
            </a:pPr>
            <a:r>
              <a:rPr lang="en-GB"/>
              <a:t>The revision stage involves redrafting your paper, correcting errors and tightening up your arguments.</a:t>
            </a:r>
            <a:endParaRPr/>
          </a:p>
          <a:p>
            <a:pPr indent="-298450" lvl="0" marL="457200" rtl="0" algn="l">
              <a:spcBef>
                <a:spcPts val="0"/>
              </a:spcBef>
              <a:spcAft>
                <a:spcPts val="0"/>
              </a:spcAft>
              <a:buSzPts val="1100"/>
              <a:buChar char="●"/>
            </a:pPr>
            <a:r>
              <a:rPr lang="en-GB"/>
              <a:t>First, let’s take a look at the research and planning stage.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writing process” article: </a:t>
            </a:r>
            <a:r>
              <a:rPr lang="en-GB" u="sng">
                <a:solidFill>
                  <a:schemeClr val="hlink"/>
                </a:solidFill>
                <a:hlinkClick r:id="rId2"/>
              </a:rPr>
              <a:t>https://www.scribbr.com/academic-writing/writing-process/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df3209e9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df3209e9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ef070d5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ef070d5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How to edit this presentation:</a:t>
            </a:r>
            <a:endParaRPr b="1"/>
          </a:p>
          <a:p>
            <a:pPr indent="0" lvl="0" marL="0" rtl="0" algn="l">
              <a:spcBef>
                <a:spcPts val="0"/>
              </a:spcBef>
              <a:spcAft>
                <a:spcPts val="0"/>
              </a:spcAft>
              <a:buNone/>
            </a:pPr>
            <a:r>
              <a:t/>
            </a:r>
            <a:endParaRPr b="1"/>
          </a:p>
          <a:p>
            <a:pPr indent="-298450" lvl="0" marL="457200" rtl="0" algn="l">
              <a:spcBef>
                <a:spcPts val="0"/>
              </a:spcBef>
              <a:spcAft>
                <a:spcPts val="0"/>
              </a:spcAft>
              <a:buSzPts val="1100"/>
              <a:buAutoNum type="arabicPeriod"/>
            </a:pPr>
            <a:r>
              <a:rPr lang="en-GB"/>
              <a:t>Click on ‘File’ in the top-left corner.</a:t>
            </a:r>
            <a:endParaRPr/>
          </a:p>
          <a:p>
            <a:pPr indent="-298450" lvl="0" marL="457200" rtl="0" algn="l">
              <a:spcBef>
                <a:spcPts val="0"/>
              </a:spcBef>
              <a:spcAft>
                <a:spcPts val="0"/>
              </a:spcAft>
              <a:buSzPts val="1100"/>
              <a:buAutoNum type="arabicPeriod"/>
            </a:pPr>
            <a:r>
              <a:rPr lang="en-GB"/>
              <a:t>Click on ‘Make a copy’</a:t>
            </a:r>
            <a:endParaRPr/>
          </a:p>
          <a:p>
            <a:pPr indent="-298450" lvl="0" marL="457200" rtl="0" algn="l">
              <a:spcBef>
                <a:spcPts val="0"/>
              </a:spcBef>
              <a:spcAft>
                <a:spcPts val="0"/>
              </a:spcAft>
              <a:buSzPts val="1100"/>
              <a:buAutoNum type="arabicPeriod"/>
            </a:pPr>
            <a:r>
              <a:rPr lang="en-GB"/>
              <a:t>Select ‘Entire presentation’</a:t>
            </a:r>
            <a:endParaRPr/>
          </a:p>
          <a:p>
            <a:pPr indent="-298450" lvl="0" marL="457200" rtl="0" algn="l">
              <a:spcBef>
                <a:spcPts val="0"/>
              </a:spcBef>
              <a:spcAft>
                <a:spcPts val="0"/>
              </a:spcAft>
              <a:buSzPts val="1100"/>
              <a:buAutoNum type="arabicPeriod"/>
            </a:pPr>
            <a:r>
              <a:rPr lang="en-GB"/>
              <a:t>Save the presentation in your personal Google Drive.</a:t>
            </a:r>
            <a:endParaRPr/>
          </a:p>
          <a:p>
            <a:pPr indent="-298450" lvl="0" marL="457200" rtl="0" algn="l">
              <a:spcBef>
                <a:spcPts val="0"/>
              </a:spcBef>
              <a:spcAft>
                <a:spcPts val="0"/>
              </a:spcAft>
              <a:buSzPts val="1100"/>
              <a:buAutoNum type="arabicPeriod"/>
            </a:pPr>
            <a:r>
              <a:rPr lang="en-GB"/>
              <a:t>You can now edit the copy of this presentation!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df3209e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df3209e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research and planning stage is essential to writing a research paper.</a:t>
            </a:r>
            <a:endParaRPr/>
          </a:p>
          <a:p>
            <a:pPr indent="-298450" lvl="0" marL="457200" rtl="0" algn="l">
              <a:spcBef>
                <a:spcPts val="0"/>
              </a:spcBef>
              <a:spcAft>
                <a:spcPts val="0"/>
              </a:spcAft>
              <a:buSzPts val="1100"/>
              <a:buChar char="●"/>
            </a:pPr>
            <a:r>
              <a:rPr lang="en-GB"/>
              <a:t>It informs your thinking about your topic and shapes the structure of your paper.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9549e554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9549e554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The first step is to understand the scope of your assignment.</a:t>
            </a:r>
            <a:endParaRPr/>
          </a:p>
          <a:p>
            <a:pPr indent="-298450" lvl="0" marL="457200" rtl="0" algn="l">
              <a:spcBef>
                <a:spcPts val="0"/>
              </a:spcBef>
              <a:spcAft>
                <a:spcPts val="0"/>
              </a:spcAft>
              <a:buSzPts val="1100"/>
              <a:buChar char="●"/>
            </a:pPr>
            <a:r>
              <a:rPr lang="en-GB"/>
              <a:t>Consider how long you have until your deadline, and plan out an appropriate length of time to spend on research, writing, and revision.</a:t>
            </a:r>
            <a:endParaRPr/>
          </a:p>
          <a:p>
            <a:pPr indent="-298450" lvl="0" marL="457200" rtl="0" algn="l">
              <a:spcBef>
                <a:spcPts val="0"/>
              </a:spcBef>
              <a:spcAft>
                <a:spcPts val="0"/>
              </a:spcAft>
              <a:buSzPts val="1100"/>
              <a:buChar char="●"/>
            </a:pPr>
            <a:r>
              <a:rPr lang="en-GB"/>
              <a:t>Also consider your word count. How much can you cover in your research paper? Do you need to narrow down your ideas?</a:t>
            </a:r>
            <a:endParaRPr/>
          </a:p>
          <a:p>
            <a:pPr indent="-298450" lvl="0" marL="457200" rtl="0" algn="l">
              <a:spcBef>
                <a:spcPts val="0"/>
              </a:spcBef>
              <a:spcAft>
                <a:spcPts val="0"/>
              </a:spcAft>
              <a:buSzPts val="1100"/>
              <a:buChar char="●"/>
            </a:pPr>
            <a:r>
              <a:rPr lang="en-GB"/>
              <a:t>Take a close look at the instructions you’ve been given. What is being asked of you? Do you have to cover a specific topic, or use a specific mode of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9549e554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9549e554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It’s important to clearly define the topic of your research paper before you start.</a:t>
            </a:r>
            <a:endParaRPr/>
          </a:p>
          <a:p>
            <a:pPr indent="-298450" lvl="0" marL="457200" rtl="0" algn="l">
              <a:spcBef>
                <a:spcPts val="0"/>
              </a:spcBef>
              <a:spcAft>
                <a:spcPts val="0"/>
              </a:spcAft>
              <a:buSzPts val="1100"/>
              <a:buChar char="●"/>
            </a:pPr>
            <a:r>
              <a:rPr lang="en-GB"/>
              <a:t>If you’re given a list of themes or questions to choose from, consider which one seems the most intriguing to you, or which one you have the most to say about.</a:t>
            </a:r>
            <a:endParaRPr/>
          </a:p>
          <a:p>
            <a:pPr indent="-298450" lvl="0" marL="457200" rtl="0" algn="l">
              <a:spcBef>
                <a:spcPts val="0"/>
              </a:spcBef>
              <a:spcAft>
                <a:spcPts val="0"/>
              </a:spcAft>
              <a:buSzPts val="1100"/>
              <a:buChar char="●"/>
            </a:pPr>
            <a:r>
              <a:rPr lang="en-GB"/>
              <a:t>If you’re not given a specific topic, consider what kinds of things were covered on the course. What are you curious to explore further?</a:t>
            </a:r>
            <a:endParaRPr/>
          </a:p>
          <a:p>
            <a:pPr indent="-298450" lvl="0" marL="457200" rtl="0" algn="l">
              <a:spcBef>
                <a:spcPts val="0"/>
              </a:spcBef>
              <a:spcAft>
                <a:spcPts val="0"/>
              </a:spcAft>
              <a:buSzPts val="1100"/>
              <a:buChar char="●"/>
            </a:pPr>
            <a:r>
              <a:rPr lang="en-GB"/>
              <a:t>Try to pick a topic that is relevant, interesting, open to further research, and viable to explore within the scope of your assignment.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9549e554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9549e554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Once you have a topic, you can narrow it down and develop your ideas by exploring past research into similar topics.</a:t>
            </a:r>
            <a:endParaRPr/>
          </a:p>
          <a:p>
            <a:pPr indent="-298450" lvl="0" marL="457200" rtl="0" algn="l">
              <a:spcBef>
                <a:spcPts val="0"/>
              </a:spcBef>
              <a:spcAft>
                <a:spcPts val="0"/>
              </a:spcAft>
              <a:buSzPts val="1100"/>
              <a:buChar char="●"/>
            </a:pPr>
            <a:r>
              <a:rPr lang="en-GB"/>
              <a:t>Scholarly books and journal articles are generally the main sources to rely on in your research, but be open to finding relevant information elsewhere too.</a:t>
            </a:r>
            <a:endParaRPr/>
          </a:p>
          <a:p>
            <a:pPr indent="-298450" lvl="0" marL="457200" rtl="0" algn="l">
              <a:spcBef>
                <a:spcPts val="0"/>
              </a:spcBef>
              <a:spcAft>
                <a:spcPts val="0"/>
              </a:spcAft>
              <a:buSzPts val="1100"/>
              <a:buChar char="●"/>
            </a:pPr>
            <a:r>
              <a:rPr lang="en-GB"/>
              <a:t>Try to consider a variety of perspectives and dissenting opinions; don’t assume the first thing you read is the definitive perspective on your topic.</a:t>
            </a:r>
            <a:endParaRPr/>
          </a:p>
          <a:p>
            <a:pPr indent="-298450" lvl="0" marL="457200" rtl="0" algn="l">
              <a:spcBef>
                <a:spcPts val="0"/>
              </a:spcBef>
              <a:spcAft>
                <a:spcPts val="0"/>
              </a:spcAft>
              <a:buSzPts val="1100"/>
              <a:buChar char="●"/>
            </a:pPr>
            <a:r>
              <a:rPr lang="en-GB"/>
              <a:t>It’s important to have a clear picture of your research area. What are the most important contemporary debates? What areas haven’t already been considered? What new developments might require updated research?</a:t>
            </a:r>
            <a:endParaRPr/>
          </a:p>
          <a:p>
            <a:pPr indent="-298450" lvl="0" marL="457200" rtl="0" algn="l">
              <a:spcBef>
                <a:spcPts val="0"/>
              </a:spcBef>
              <a:spcAft>
                <a:spcPts val="0"/>
              </a:spcAft>
              <a:buSzPts val="1100"/>
              <a:buChar char="●"/>
            </a:pPr>
            <a:r>
              <a:rPr lang="en-GB"/>
              <a:t>Absorbing previous research will help you to formulate your own arguments for your paper.</a:t>
            </a:r>
            <a:endParaRPr/>
          </a:p>
          <a:p>
            <a:pPr indent="-298450" lvl="0" marL="457200" rtl="0" algn="l">
              <a:spcBef>
                <a:spcPts val="0"/>
              </a:spcBef>
              <a:spcAft>
                <a:spcPts val="0"/>
              </a:spcAft>
              <a:buSzPts val="1100"/>
              <a:buChar char="●"/>
            </a:pPr>
            <a:r>
              <a:rPr lang="en-GB"/>
              <a:t>During the research process, keep note of the source details you’ll need for your citations and any quotations you might use in your paper.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beb68c3c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beb68c3c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Sources are often divided into primary and secondary sources. It’s important to use both in a research paper.</a:t>
            </a:r>
            <a:endParaRPr/>
          </a:p>
          <a:p>
            <a:pPr indent="-298450" lvl="0" marL="457200" rtl="0" algn="l">
              <a:spcBef>
                <a:spcPts val="0"/>
              </a:spcBef>
              <a:spcAft>
                <a:spcPts val="0"/>
              </a:spcAft>
              <a:buSzPts val="1100"/>
              <a:buChar char="●"/>
            </a:pPr>
            <a:r>
              <a:rPr lang="en-GB"/>
              <a:t>Your primary sources are those that provide direct, first-hand evidence regarding your topic—they’re often the direct object of your analysis.</a:t>
            </a:r>
            <a:endParaRPr/>
          </a:p>
          <a:p>
            <a:pPr indent="-298450" lvl="0" marL="457200" rtl="0" algn="l">
              <a:spcBef>
                <a:spcPts val="0"/>
              </a:spcBef>
              <a:spcAft>
                <a:spcPts val="0"/>
              </a:spcAft>
              <a:buSzPts val="1100"/>
              <a:buChar char="●"/>
            </a:pPr>
            <a:r>
              <a:rPr lang="en-GB"/>
              <a:t>Secondary sources are those that comment on, interpret, or describe primary sources—you can critique them or use them to support your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“Primary vs. secondary sources” article: </a:t>
            </a:r>
            <a:r>
              <a:rPr lang="en-GB" u="sng">
                <a:solidFill>
                  <a:schemeClr val="hlink"/>
                </a:solidFill>
                <a:hlinkClick r:id="rId2"/>
              </a:rPr>
              <a:t>https://www.scribbr.com/citing-sources/primary-and-secondary-sources/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b0b94c4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b0b94c4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GB"/>
              <a:t>Audience question: </a:t>
            </a:r>
            <a:r>
              <a:rPr lang="en-GB"/>
              <a:t>Say I’m writing a paper for a literature class. Which of these sources would be considered my primary sources, and which would be secondary?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72008" y="744575"/>
            <a:ext cx="7200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b="1"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972000" y="2834125"/>
            <a:ext cx="7200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07DA7"/>
              </a:buClr>
              <a:buSzPts val="2800"/>
              <a:buNone/>
              <a:defRPr sz="2800">
                <a:solidFill>
                  <a:srgbClr val="707DA7"/>
                </a:solidFill>
              </a:defRPr>
            </a:lvl1pPr>
            <a:lvl2pPr lvl="1" algn="ctr">
              <a:lnSpc>
                <a:spcPct val="100000"/>
              </a:lnSpc>
              <a:spcBef>
                <a:spcPts val="0"/>
              </a:spcBef>
              <a:spcAft>
                <a:spcPts val="0"/>
              </a:spcAft>
              <a:buClr>
                <a:srgbClr val="707DA7"/>
              </a:buClr>
              <a:buSzPts val="2800"/>
              <a:buNone/>
              <a:defRPr sz="2800">
                <a:solidFill>
                  <a:srgbClr val="707DA7"/>
                </a:solidFill>
              </a:defRPr>
            </a:lvl2pPr>
            <a:lvl3pPr lvl="2" algn="ctr">
              <a:lnSpc>
                <a:spcPct val="100000"/>
              </a:lnSpc>
              <a:spcBef>
                <a:spcPts val="0"/>
              </a:spcBef>
              <a:spcAft>
                <a:spcPts val="0"/>
              </a:spcAft>
              <a:buClr>
                <a:srgbClr val="707DA7"/>
              </a:buClr>
              <a:buSzPts val="2800"/>
              <a:buNone/>
              <a:defRPr sz="2800">
                <a:solidFill>
                  <a:srgbClr val="707DA7"/>
                </a:solidFill>
              </a:defRPr>
            </a:lvl3pPr>
            <a:lvl4pPr lvl="3" algn="ctr">
              <a:lnSpc>
                <a:spcPct val="100000"/>
              </a:lnSpc>
              <a:spcBef>
                <a:spcPts val="0"/>
              </a:spcBef>
              <a:spcAft>
                <a:spcPts val="0"/>
              </a:spcAft>
              <a:buClr>
                <a:srgbClr val="707DA7"/>
              </a:buClr>
              <a:buSzPts val="2800"/>
              <a:buNone/>
              <a:defRPr sz="2800">
                <a:solidFill>
                  <a:srgbClr val="707DA7"/>
                </a:solidFill>
              </a:defRPr>
            </a:lvl4pPr>
            <a:lvl5pPr lvl="4" algn="ctr">
              <a:lnSpc>
                <a:spcPct val="100000"/>
              </a:lnSpc>
              <a:spcBef>
                <a:spcPts val="0"/>
              </a:spcBef>
              <a:spcAft>
                <a:spcPts val="0"/>
              </a:spcAft>
              <a:buClr>
                <a:srgbClr val="707DA7"/>
              </a:buClr>
              <a:buSzPts val="2800"/>
              <a:buNone/>
              <a:defRPr sz="2800">
                <a:solidFill>
                  <a:srgbClr val="707DA7"/>
                </a:solidFill>
              </a:defRPr>
            </a:lvl5pPr>
            <a:lvl6pPr lvl="5" algn="ctr">
              <a:lnSpc>
                <a:spcPct val="100000"/>
              </a:lnSpc>
              <a:spcBef>
                <a:spcPts val="0"/>
              </a:spcBef>
              <a:spcAft>
                <a:spcPts val="0"/>
              </a:spcAft>
              <a:buClr>
                <a:srgbClr val="707DA7"/>
              </a:buClr>
              <a:buSzPts val="2800"/>
              <a:buNone/>
              <a:defRPr sz="2800">
                <a:solidFill>
                  <a:srgbClr val="707DA7"/>
                </a:solidFill>
              </a:defRPr>
            </a:lvl6pPr>
            <a:lvl7pPr lvl="6" algn="ctr">
              <a:lnSpc>
                <a:spcPct val="100000"/>
              </a:lnSpc>
              <a:spcBef>
                <a:spcPts val="0"/>
              </a:spcBef>
              <a:spcAft>
                <a:spcPts val="0"/>
              </a:spcAft>
              <a:buClr>
                <a:srgbClr val="707DA7"/>
              </a:buClr>
              <a:buSzPts val="2800"/>
              <a:buNone/>
              <a:defRPr sz="2800">
                <a:solidFill>
                  <a:srgbClr val="707DA7"/>
                </a:solidFill>
              </a:defRPr>
            </a:lvl7pPr>
            <a:lvl8pPr lvl="7" algn="ctr">
              <a:lnSpc>
                <a:spcPct val="100000"/>
              </a:lnSpc>
              <a:spcBef>
                <a:spcPts val="0"/>
              </a:spcBef>
              <a:spcAft>
                <a:spcPts val="0"/>
              </a:spcAft>
              <a:buClr>
                <a:srgbClr val="707DA7"/>
              </a:buClr>
              <a:buSzPts val="2800"/>
              <a:buNone/>
              <a:defRPr sz="2800">
                <a:solidFill>
                  <a:srgbClr val="707DA7"/>
                </a:solidFill>
              </a:defRPr>
            </a:lvl8pPr>
            <a:lvl9pPr lvl="8" algn="ctr">
              <a:lnSpc>
                <a:spcPct val="100000"/>
              </a:lnSpc>
              <a:spcBef>
                <a:spcPts val="0"/>
              </a:spcBef>
              <a:spcAft>
                <a:spcPts val="0"/>
              </a:spcAft>
              <a:buClr>
                <a:srgbClr val="707DA7"/>
              </a:buClr>
              <a:buSzPts val="2800"/>
              <a:buNone/>
              <a:defRPr sz="2800">
                <a:solidFill>
                  <a:srgbClr val="707DA7"/>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7" name="Shape 37"/>
        <p:cNvGrpSpPr/>
        <p:nvPr/>
      </p:nvGrpSpPr>
      <p:grpSpPr>
        <a:xfrm>
          <a:off x="0" y="0"/>
          <a:ext cx="0" cy="0"/>
          <a:chOff x="0" y="0"/>
          <a:chExt cx="0" cy="0"/>
        </a:xfrm>
      </p:grpSpPr>
      <p:sp>
        <p:nvSpPr>
          <p:cNvPr id="38" name="Google Shape;38;p11"/>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11"/>
          <p:cNvSpPr txBox="1"/>
          <p:nvPr>
            <p:ph idx="1" type="body"/>
          </p:nvPr>
        </p:nvSpPr>
        <p:spPr>
          <a:xfrm>
            <a:off x="934075" y="1152475"/>
            <a:ext cx="32400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11"/>
          <p:cNvSpPr txBox="1"/>
          <p:nvPr>
            <p:ph idx="2" type="body"/>
          </p:nvPr>
        </p:nvSpPr>
        <p:spPr>
          <a:xfrm>
            <a:off x="4894075" y="1152475"/>
            <a:ext cx="32400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1" name="Shape 41"/>
        <p:cNvGrpSpPr/>
        <p:nvPr/>
      </p:nvGrpSpPr>
      <p:grpSpPr>
        <a:xfrm>
          <a:off x="0" y="0"/>
          <a:ext cx="0" cy="0"/>
          <a:chOff x="0" y="0"/>
          <a:chExt cx="0" cy="0"/>
        </a:xfrm>
      </p:grpSpPr>
      <p:sp>
        <p:nvSpPr>
          <p:cNvPr id="42" name="Google Shape;42;p1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dark)">
  <p:cSld name="TITLE_ONLY_1">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3"/>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5" name="Shape 45"/>
        <p:cNvGrpSpPr/>
        <p:nvPr/>
      </p:nvGrpSpPr>
      <p:grpSpPr>
        <a:xfrm>
          <a:off x="0" y="0"/>
          <a:ext cx="0" cy="0"/>
          <a:chOff x="0" y="0"/>
          <a:chExt cx="0" cy="0"/>
        </a:xfrm>
      </p:grpSpPr>
      <p:sp>
        <p:nvSpPr>
          <p:cNvPr id="46" name="Google Shape;46;p14"/>
          <p:cNvSpPr txBox="1"/>
          <p:nvPr>
            <p:ph type="title"/>
          </p:nvPr>
        </p:nvSpPr>
        <p:spPr>
          <a:xfrm>
            <a:off x="972000" y="555600"/>
            <a:ext cx="3240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14"/>
          <p:cNvSpPr txBox="1"/>
          <p:nvPr>
            <p:ph idx="1" type="body"/>
          </p:nvPr>
        </p:nvSpPr>
        <p:spPr>
          <a:xfrm>
            <a:off x="972000" y="1389600"/>
            <a:ext cx="3240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dark)">
  <p:cSld name="ONE_COLUMN_TEXT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5"/>
          <p:cNvSpPr txBox="1"/>
          <p:nvPr>
            <p:ph type="title"/>
          </p:nvPr>
        </p:nvSpPr>
        <p:spPr>
          <a:xfrm>
            <a:off x="972000" y="555600"/>
            <a:ext cx="32400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5"/>
          <p:cNvSpPr txBox="1"/>
          <p:nvPr>
            <p:ph idx="1" type="body"/>
          </p:nvPr>
        </p:nvSpPr>
        <p:spPr>
          <a:xfrm>
            <a:off x="972000" y="1389600"/>
            <a:ext cx="3240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16"/>
          <p:cNvSpPr/>
          <p:nvPr/>
        </p:nvSpPr>
        <p:spPr>
          <a:xfrm>
            <a:off x="4572000" y="-1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6"/>
          <p:cNvSpPr txBox="1"/>
          <p:nvPr>
            <p:ph type="title"/>
          </p:nvPr>
        </p:nvSpPr>
        <p:spPr>
          <a:xfrm>
            <a:off x="488100" y="1233175"/>
            <a:ext cx="36000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07DA7"/>
              </a:buClr>
              <a:buSzPts val="1800"/>
              <a:buNone/>
              <a:defRPr>
                <a:solidFill>
                  <a:srgbClr val="707DA7"/>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5" name="Google Shape;55;p16"/>
          <p:cNvSpPr txBox="1"/>
          <p:nvPr>
            <p:ph idx="2" type="body"/>
          </p:nvPr>
        </p:nvSpPr>
        <p:spPr>
          <a:xfrm>
            <a:off x="5058000" y="724075"/>
            <a:ext cx="3600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p17"/>
          <p:cNvSpPr txBox="1"/>
          <p:nvPr>
            <p:ph idx="1" type="body"/>
          </p:nvPr>
        </p:nvSpPr>
        <p:spPr>
          <a:xfrm>
            <a:off x="972000" y="4230575"/>
            <a:ext cx="54000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dark)">
  <p:cSld name="CAPTION_ONLY_1">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8"/>
          <p:cNvSpPr txBox="1"/>
          <p:nvPr>
            <p:ph idx="1" type="body"/>
          </p:nvPr>
        </p:nvSpPr>
        <p:spPr>
          <a:xfrm>
            <a:off x="972000" y="4230575"/>
            <a:ext cx="54000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800"/>
              <a:buNone/>
              <a:defRPr>
                <a:solidFill>
                  <a:schemeClr val="lt1"/>
                </a:solidFill>
              </a:defRPr>
            </a:lvl1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sp>
        <p:nvSpPr>
          <p:cNvPr id="61" name="Google Shape;61;p19"/>
          <p:cNvSpPr txBox="1"/>
          <p:nvPr>
            <p:ph hasCustomPrompt="1" type="title"/>
          </p:nvPr>
        </p:nvSpPr>
        <p:spPr>
          <a:xfrm>
            <a:off x="972000" y="1106125"/>
            <a:ext cx="7200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 name="Google Shape;62;p19"/>
          <p:cNvSpPr txBox="1"/>
          <p:nvPr>
            <p:ph idx="1" type="body"/>
          </p:nvPr>
        </p:nvSpPr>
        <p:spPr>
          <a:xfrm>
            <a:off x="972000" y="3152225"/>
            <a:ext cx="72000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707DA7"/>
              </a:buClr>
              <a:buSzPts val="1800"/>
              <a:buChar char="●"/>
              <a:defRPr>
                <a:solidFill>
                  <a:srgbClr val="707DA7"/>
                </a:solidFill>
              </a:defRPr>
            </a:lvl1pPr>
            <a:lvl2pPr indent="-317500" lvl="1" marL="914400" algn="ctr">
              <a:spcBef>
                <a:spcPts val="1600"/>
              </a:spcBef>
              <a:spcAft>
                <a:spcPts val="0"/>
              </a:spcAft>
              <a:buClr>
                <a:srgbClr val="707DA7"/>
              </a:buClr>
              <a:buSzPts val="1400"/>
              <a:buChar char="○"/>
              <a:defRPr>
                <a:solidFill>
                  <a:srgbClr val="707DA7"/>
                </a:solidFill>
              </a:defRPr>
            </a:lvl2pPr>
            <a:lvl3pPr indent="-317500" lvl="2" marL="1371600" algn="ctr">
              <a:spcBef>
                <a:spcPts val="1600"/>
              </a:spcBef>
              <a:spcAft>
                <a:spcPts val="0"/>
              </a:spcAft>
              <a:buClr>
                <a:srgbClr val="707DA7"/>
              </a:buClr>
              <a:buSzPts val="1400"/>
              <a:buChar char="■"/>
              <a:defRPr>
                <a:solidFill>
                  <a:srgbClr val="707DA7"/>
                </a:solidFill>
              </a:defRPr>
            </a:lvl3pPr>
            <a:lvl4pPr indent="-317500" lvl="3" marL="1828800" algn="ctr">
              <a:spcBef>
                <a:spcPts val="1600"/>
              </a:spcBef>
              <a:spcAft>
                <a:spcPts val="0"/>
              </a:spcAft>
              <a:buClr>
                <a:srgbClr val="707DA7"/>
              </a:buClr>
              <a:buSzPts val="1400"/>
              <a:buChar char="●"/>
              <a:defRPr>
                <a:solidFill>
                  <a:srgbClr val="707DA7"/>
                </a:solidFill>
              </a:defRPr>
            </a:lvl4pPr>
            <a:lvl5pPr indent="-317500" lvl="4" marL="2286000" algn="ctr">
              <a:spcBef>
                <a:spcPts val="1600"/>
              </a:spcBef>
              <a:spcAft>
                <a:spcPts val="0"/>
              </a:spcAft>
              <a:buClr>
                <a:srgbClr val="707DA7"/>
              </a:buClr>
              <a:buSzPts val="1400"/>
              <a:buChar char="○"/>
              <a:defRPr>
                <a:solidFill>
                  <a:srgbClr val="707DA7"/>
                </a:solidFill>
              </a:defRPr>
            </a:lvl5pPr>
            <a:lvl6pPr indent="-317500" lvl="5" marL="2743200" algn="ctr">
              <a:spcBef>
                <a:spcPts val="1600"/>
              </a:spcBef>
              <a:spcAft>
                <a:spcPts val="0"/>
              </a:spcAft>
              <a:buClr>
                <a:srgbClr val="707DA7"/>
              </a:buClr>
              <a:buSzPts val="1400"/>
              <a:buChar char="■"/>
              <a:defRPr>
                <a:solidFill>
                  <a:srgbClr val="707DA7"/>
                </a:solidFill>
              </a:defRPr>
            </a:lvl6pPr>
            <a:lvl7pPr indent="-317500" lvl="6" marL="3200400" algn="ctr">
              <a:spcBef>
                <a:spcPts val="1600"/>
              </a:spcBef>
              <a:spcAft>
                <a:spcPts val="0"/>
              </a:spcAft>
              <a:buClr>
                <a:srgbClr val="707DA7"/>
              </a:buClr>
              <a:buSzPts val="1400"/>
              <a:buChar char="●"/>
              <a:defRPr>
                <a:solidFill>
                  <a:srgbClr val="707DA7"/>
                </a:solidFill>
              </a:defRPr>
            </a:lvl7pPr>
            <a:lvl8pPr indent="-317500" lvl="7" marL="3657600" algn="ctr">
              <a:spcBef>
                <a:spcPts val="1600"/>
              </a:spcBef>
              <a:spcAft>
                <a:spcPts val="0"/>
              </a:spcAft>
              <a:buClr>
                <a:srgbClr val="707DA7"/>
              </a:buClr>
              <a:buSzPts val="1400"/>
              <a:buChar char="○"/>
              <a:defRPr>
                <a:solidFill>
                  <a:srgbClr val="707DA7"/>
                </a:solidFill>
              </a:defRPr>
            </a:lvl8pPr>
            <a:lvl9pPr indent="-317500" lvl="8" marL="4114800" algn="ctr">
              <a:spcBef>
                <a:spcPts val="1600"/>
              </a:spcBef>
              <a:spcAft>
                <a:spcPts val="1600"/>
              </a:spcAft>
              <a:buClr>
                <a:srgbClr val="707DA7"/>
              </a:buClr>
              <a:buSzPts val="1400"/>
              <a:buChar char="■"/>
              <a:defRPr>
                <a:solidFill>
                  <a:srgbClr val="707DA7"/>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dark)">
  <p:cSld name="BIG_NUMBER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20"/>
          <p:cNvSpPr txBox="1"/>
          <p:nvPr>
            <p:ph hasCustomPrompt="1" type="title"/>
          </p:nvPr>
        </p:nvSpPr>
        <p:spPr>
          <a:xfrm>
            <a:off x="972000" y="1106125"/>
            <a:ext cx="7200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5" name="Google Shape;65;p20"/>
          <p:cNvSpPr txBox="1"/>
          <p:nvPr>
            <p:ph idx="1" type="body"/>
          </p:nvPr>
        </p:nvSpPr>
        <p:spPr>
          <a:xfrm>
            <a:off x="972000" y="3152225"/>
            <a:ext cx="72000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dark)">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972008" y="744575"/>
            <a:ext cx="72000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b="1"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3"/>
          <p:cNvSpPr txBox="1"/>
          <p:nvPr>
            <p:ph idx="1" type="subTitle"/>
          </p:nvPr>
        </p:nvSpPr>
        <p:spPr>
          <a:xfrm>
            <a:off x="972000" y="2834125"/>
            <a:ext cx="7200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800"/>
              <a:buNone/>
              <a:defRPr sz="2800">
                <a:solidFill>
                  <a:schemeClr val="lt1"/>
                </a:solidFill>
              </a:defRPr>
            </a:lvl1pPr>
            <a:lvl2pPr lvl="1" rtl="0" algn="ctr">
              <a:lnSpc>
                <a:spcPct val="100000"/>
              </a:lnSpc>
              <a:spcBef>
                <a:spcPts val="0"/>
              </a:spcBef>
              <a:spcAft>
                <a:spcPts val="0"/>
              </a:spcAft>
              <a:buClr>
                <a:srgbClr val="707DA7"/>
              </a:buClr>
              <a:buSzPts val="2800"/>
              <a:buNone/>
              <a:defRPr sz="2800">
                <a:solidFill>
                  <a:srgbClr val="707DA7"/>
                </a:solidFill>
              </a:defRPr>
            </a:lvl2pPr>
            <a:lvl3pPr lvl="2" rtl="0" algn="ctr">
              <a:lnSpc>
                <a:spcPct val="100000"/>
              </a:lnSpc>
              <a:spcBef>
                <a:spcPts val="0"/>
              </a:spcBef>
              <a:spcAft>
                <a:spcPts val="0"/>
              </a:spcAft>
              <a:buClr>
                <a:srgbClr val="707DA7"/>
              </a:buClr>
              <a:buSzPts val="2800"/>
              <a:buNone/>
              <a:defRPr sz="2800">
                <a:solidFill>
                  <a:srgbClr val="707DA7"/>
                </a:solidFill>
              </a:defRPr>
            </a:lvl3pPr>
            <a:lvl4pPr lvl="3" rtl="0" algn="ctr">
              <a:lnSpc>
                <a:spcPct val="100000"/>
              </a:lnSpc>
              <a:spcBef>
                <a:spcPts val="0"/>
              </a:spcBef>
              <a:spcAft>
                <a:spcPts val="0"/>
              </a:spcAft>
              <a:buClr>
                <a:srgbClr val="707DA7"/>
              </a:buClr>
              <a:buSzPts val="2800"/>
              <a:buNone/>
              <a:defRPr sz="2800">
                <a:solidFill>
                  <a:srgbClr val="707DA7"/>
                </a:solidFill>
              </a:defRPr>
            </a:lvl4pPr>
            <a:lvl5pPr lvl="4" rtl="0" algn="ctr">
              <a:lnSpc>
                <a:spcPct val="100000"/>
              </a:lnSpc>
              <a:spcBef>
                <a:spcPts val="0"/>
              </a:spcBef>
              <a:spcAft>
                <a:spcPts val="0"/>
              </a:spcAft>
              <a:buClr>
                <a:srgbClr val="707DA7"/>
              </a:buClr>
              <a:buSzPts val="2800"/>
              <a:buNone/>
              <a:defRPr sz="2800">
                <a:solidFill>
                  <a:srgbClr val="707DA7"/>
                </a:solidFill>
              </a:defRPr>
            </a:lvl5pPr>
            <a:lvl6pPr lvl="5" rtl="0" algn="ctr">
              <a:lnSpc>
                <a:spcPct val="100000"/>
              </a:lnSpc>
              <a:spcBef>
                <a:spcPts val="0"/>
              </a:spcBef>
              <a:spcAft>
                <a:spcPts val="0"/>
              </a:spcAft>
              <a:buClr>
                <a:srgbClr val="707DA7"/>
              </a:buClr>
              <a:buSzPts val="2800"/>
              <a:buNone/>
              <a:defRPr sz="2800">
                <a:solidFill>
                  <a:srgbClr val="707DA7"/>
                </a:solidFill>
              </a:defRPr>
            </a:lvl6pPr>
            <a:lvl7pPr lvl="6" rtl="0" algn="ctr">
              <a:lnSpc>
                <a:spcPct val="100000"/>
              </a:lnSpc>
              <a:spcBef>
                <a:spcPts val="0"/>
              </a:spcBef>
              <a:spcAft>
                <a:spcPts val="0"/>
              </a:spcAft>
              <a:buClr>
                <a:srgbClr val="707DA7"/>
              </a:buClr>
              <a:buSzPts val="2800"/>
              <a:buNone/>
              <a:defRPr sz="2800">
                <a:solidFill>
                  <a:srgbClr val="707DA7"/>
                </a:solidFill>
              </a:defRPr>
            </a:lvl7pPr>
            <a:lvl8pPr lvl="7" rtl="0" algn="ctr">
              <a:lnSpc>
                <a:spcPct val="100000"/>
              </a:lnSpc>
              <a:spcBef>
                <a:spcPts val="0"/>
              </a:spcBef>
              <a:spcAft>
                <a:spcPts val="0"/>
              </a:spcAft>
              <a:buClr>
                <a:srgbClr val="707DA7"/>
              </a:buClr>
              <a:buSzPts val="2800"/>
              <a:buNone/>
              <a:defRPr sz="2800">
                <a:solidFill>
                  <a:srgbClr val="707DA7"/>
                </a:solidFill>
              </a:defRPr>
            </a:lvl8pPr>
            <a:lvl9pPr lvl="8" rtl="0" algn="ctr">
              <a:lnSpc>
                <a:spcPct val="100000"/>
              </a:lnSpc>
              <a:spcBef>
                <a:spcPts val="0"/>
              </a:spcBef>
              <a:spcAft>
                <a:spcPts val="0"/>
              </a:spcAft>
              <a:buClr>
                <a:srgbClr val="707DA7"/>
              </a:buClr>
              <a:buSzPts val="2800"/>
              <a:buNone/>
              <a:defRPr sz="2800">
                <a:solidFill>
                  <a:srgbClr val="707DA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blipFill>
          <a:blip r:embed="rId2">
            <a:alphaModFix/>
          </a:blip>
          <a:stretch>
            <a:fillRect/>
          </a:stretch>
        </a:blipFill>
      </p:bgPr>
    </p:bg>
    <p:spTree>
      <p:nvGrpSpPr>
        <p:cNvPr id="67" name="Shape 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Scotty">
  <p:cSld name="TITLE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ctrTitle"/>
          </p:nvPr>
        </p:nvSpPr>
        <p:spPr>
          <a:xfrm>
            <a:off x="732925" y="1545450"/>
            <a:ext cx="4320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pic>
        <p:nvPicPr>
          <p:cNvPr id="16" name="Google Shape;16;p4"/>
          <p:cNvPicPr preferRelativeResize="0"/>
          <p:nvPr/>
        </p:nvPicPr>
        <p:blipFill>
          <a:blip r:embed="rId3">
            <a:alphaModFix/>
          </a:blip>
          <a:stretch>
            <a:fillRect/>
          </a:stretch>
        </p:blipFill>
        <p:spPr>
          <a:xfrm>
            <a:off x="5170425" y="454775"/>
            <a:ext cx="3445475" cy="6244552"/>
          </a:xfrm>
          <a:prstGeom prst="rect">
            <a:avLst/>
          </a:prstGeom>
          <a:noFill/>
          <a:ln>
            <a:noFill/>
          </a:ln>
        </p:spPr>
      </p:pic>
      <p:sp>
        <p:nvSpPr>
          <p:cNvPr id="17" name="Google Shape;17;p4"/>
          <p:cNvSpPr txBox="1"/>
          <p:nvPr>
            <p:ph idx="1" type="subTitle"/>
          </p:nvPr>
        </p:nvSpPr>
        <p:spPr>
          <a:xfrm rot="-449582">
            <a:off x="5658998" y="2283747"/>
            <a:ext cx="2861838" cy="501423"/>
          </a:xfrm>
          <a:prstGeom prst="rect">
            <a:avLst/>
          </a:prstGeom>
        </p:spPr>
        <p:txBody>
          <a:bodyPr anchorCtr="0" anchor="b" bIns="0" lIns="91425" spcFirstLastPara="1" rIns="91425" wrap="square" tIns="91425">
            <a:noAutofit/>
          </a:bodyPr>
          <a:lstStyle>
            <a:lvl1pPr lvl="0" algn="ctr">
              <a:spcBef>
                <a:spcPts val="0"/>
              </a:spcBef>
              <a:spcAft>
                <a:spcPts val="0"/>
              </a:spcAft>
              <a:buNone/>
              <a:defRPr b="1"/>
            </a:lvl1pPr>
            <a:lvl2pPr lvl="1" algn="ctr">
              <a:spcBef>
                <a:spcPts val="0"/>
              </a:spcBef>
              <a:spcAft>
                <a:spcPts val="0"/>
              </a:spcAft>
              <a:buNone/>
              <a:defRPr b="1"/>
            </a:lvl2pPr>
            <a:lvl3pPr lvl="2" algn="ctr">
              <a:spcBef>
                <a:spcPts val="0"/>
              </a:spcBef>
              <a:spcAft>
                <a:spcPts val="0"/>
              </a:spcAft>
              <a:buNone/>
              <a:defRPr b="1"/>
            </a:lvl3pPr>
            <a:lvl4pPr lvl="3" algn="ctr">
              <a:spcBef>
                <a:spcPts val="0"/>
              </a:spcBef>
              <a:spcAft>
                <a:spcPts val="0"/>
              </a:spcAft>
              <a:buNone/>
              <a:defRPr b="1"/>
            </a:lvl4pPr>
            <a:lvl5pPr lvl="4" algn="ctr">
              <a:spcBef>
                <a:spcPts val="0"/>
              </a:spcBef>
              <a:spcAft>
                <a:spcPts val="0"/>
              </a:spcAft>
              <a:buNone/>
              <a:defRPr b="1"/>
            </a:lvl5pPr>
            <a:lvl6pPr lvl="5" algn="ctr">
              <a:spcBef>
                <a:spcPts val="0"/>
              </a:spcBef>
              <a:spcAft>
                <a:spcPts val="0"/>
              </a:spcAft>
              <a:buNone/>
              <a:defRPr b="1"/>
            </a:lvl6pPr>
            <a:lvl7pPr lvl="6" algn="ctr">
              <a:spcBef>
                <a:spcPts val="0"/>
              </a:spcBef>
              <a:spcAft>
                <a:spcPts val="0"/>
              </a:spcAft>
              <a:buNone/>
              <a:defRPr b="1"/>
            </a:lvl7pPr>
            <a:lvl8pPr lvl="7" algn="ctr">
              <a:spcBef>
                <a:spcPts val="0"/>
              </a:spcBef>
              <a:spcAft>
                <a:spcPts val="0"/>
              </a:spcAft>
              <a:buNone/>
              <a:defRPr b="1"/>
            </a:lvl8pPr>
            <a:lvl9pPr lvl="8" algn="ctr">
              <a:spcBef>
                <a:spcPts val="0"/>
              </a:spcBef>
              <a:spcAft>
                <a:spcPts val="0"/>
              </a:spcAft>
              <a:buNone/>
              <a:defRPr b="1"/>
            </a:lvl9pPr>
          </a:lstStyle>
          <a:p/>
        </p:txBody>
      </p:sp>
      <p:sp>
        <p:nvSpPr>
          <p:cNvPr id="18" name="Google Shape;18;p4"/>
          <p:cNvSpPr txBox="1"/>
          <p:nvPr>
            <p:ph idx="2" type="subTitle"/>
          </p:nvPr>
        </p:nvSpPr>
        <p:spPr>
          <a:xfrm rot="-449892">
            <a:off x="5695787" y="2800290"/>
            <a:ext cx="2862175" cy="474779"/>
          </a:xfrm>
          <a:prstGeom prst="rect">
            <a:avLst/>
          </a:prstGeom>
        </p:spPr>
        <p:txBody>
          <a:bodyPr anchorCtr="0" anchor="t" bIns="91425" lIns="91425" spcFirstLastPara="1" rIns="91425" wrap="square" tIns="0">
            <a:noAutofit/>
          </a:bodyPr>
          <a:lstStyle>
            <a:lvl1pPr lvl="0" rtl="0" algn="ctr">
              <a:spcBef>
                <a:spcPts val="0"/>
              </a:spcBef>
              <a:spcAft>
                <a:spcPts val="0"/>
              </a:spcAft>
              <a:buNone/>
              <a:defRPr sz="1400">
                <a:solidFill>
                  <a:srgbClr val="707DA7"/>
                </a:solidFill>
              </a:defRPr>
            </a:lvl1pPr>
            <a:lvl2pPr lvl="1" rtl="0" algn="ctr">
              <a:spcBef>
                <a:spcPts val="0"/>
              </a:spcBef>
              <a:spcAft>
                <a:spcPts val="0"/>
              </a:spcAft>
              <a:buNone/>
              <a:defRPr sz="1400">
                <a:solidFill>
                  <a:srgbClr val="707DA7"/>
                </a:solidFill>
              </a:defRPr>
            </a:lvl2pPr>
            <a:lvl3pPr lvl="2" rtl="0" algn="ctr">
              <a:spcBef>
                <a:spcPts val="0"/>
              </a:spcBef>
              <a:spcAft>
                <a:spcPts val="0"/>
              </a:spcAft>
              <a:buNone/>
              <a:defRPr sz="1400">
                <a:solidFill>
                  <a:srgbClr val="707DA7"/>
                </a:solidFill>
              </a:defRPr>
            </a:lvl3pPr>
            <a:lvl4pPr lvl="3" rtl="0" algn="ctr">
              <a:spcBef>
                <a:spcPts val="0"/>
              </a:spcBef>
              <a:spcAft>
                <a:spcPts val="0"/>
              </a:spcAft>
              <a:buNone/>
              <a:defRPr sz="1400">
                <a:solidFill>
                  <a:srgbClr val="707DA7"/>
                </a:solidFill>
              </a:defRPr>
            </a:lvl4pPr>
            <a:lvl5pPr lvl="4" rtl="0" algn="ctr">
              <a:spcBef>
                <a:spcPts val="0"/>
              </a:spcBef>
              <a:spcAft>
                <a:spcPts val="0"/>
              </a:spcAft>
              <a:buNone/>
              <a:defRPr sz="1400">
                <a:solidFill>
                  <a:srgbClr val="707DA7"/>
                </a:solidFill>
              </a:defRPr>
            </a:lvl5pPr>
            <a:lvl6pPr lvl="5" rtl="0" algn="ctr">
              <a:spcBef>
                <a:spcPts val="0"/>
              </a:spcBef>
              <a:spcAft>
                <a:spcPts val="0"/>
              </a:spcAft>
              <a:buNone/>
              <a:defRPr sz="1400">
                <a:solidFill>
                  <a:srgbClr val="707DA7"/>
                </a:solidFill>
              </a:defRPr>
            </a:lvl6pPr>
            <a:lvl7pPr lvl="6" rtl="0" algn="ctr">
              <a:spcBef>
                <a:spcPts val="0"/>
              </a:spcBef>
              <a:spcAft>
                <a:spcPts val="0"/>
              </a:spcAft>
              <a:buNone/>
              <a:defRPr sz="1400">
                <a:solidFill>
                  <a:srgbClr val="707DA7"/>
                </a:solidFill>
              </a:defRPr>
            </a:lvl7pPr>
            <a:lvl8pPr lvl="7" rtl="0" algn="ctr">
              <a:spcBef>
                <a:spcPts val="0"/>
              </a:spcBef>
              <a:spcAft>
                <a:spcPts val="0"/>
              </a:spcAft>
              <a:buNone/>
              <a:defRPr sz="1400">
                <a:solidFill>
                  <a:srgbClr val="707DA7"/>
                </a:solidFill>
              </a:defRPr>
            </a:lvl8pPr>
            <a:lvl9pPr lvl="8" rtl="0" algn="ctr">
              <a:spcBef>
                <a:spcPts val="0"/>
              </a:spcBef>
              <a:spcAft>
                <a:spcPts val="0"/>
              </a:spcAft>
              <a:buNone/>
              <a:defRPr sz="1400">
                <a:solidFill>
                  <a:srgbClr val="707DA7"/>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972000" y="2150850"/>
            <a:ext cx="7200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dark)">
  <p:cSld name="SECTION_HEADER_1">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972000" y="2150850"/>
            <a:ext cx="7200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7"/>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7"/>
          <p:cNvSpPr txBox="1"/>
          <p:nvPr>
            <p:ph idx="1" type="body"/>
          </p:nvPr>
        </p:nvSpPr>
        <p:spPr>
          <a:xfrm>
            <a:off x="934075" y="1152475"/>
            <a:ext cx="72000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dark)">
  <p:cSld name="TITLE_AND_BODY_2">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8"/>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8" name="Google Shape;28;p8"/>
          <p:cNvSpPr txBox="1"/>
          <p:nvPr>
            <p:ph idx="1" type="body"/>
          </p:nvPr>
        </p:nvSpPr>
        <p:spPr>
          <a:xfrm>
            <a:off x="934075" y="1152475"/>
            <a:ext cx="72000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title and body">
  <p:cSld name="TITLE_AND_BODY_1">
    <p:spTree>
      <p:nvGrpSpPr>
        <p:cNvPr id="29" name="Shape 29"/>
        <p:cNvGrpSpPr/>
        <p:nvPr/>
      </p:nvGrpSpPr>
      <p:grpSpPr>
        <a:xfrm>
          <a:off x="0" y="0"/>
          <a:ext cx="0" cy="0"/>
          <a:chOff x="0" y="0"/>
          <a:chExt cx="0" cy="0"/>
        </a:xfrm>
      </p:grpSpPr>
      <p:sp>
        <p:nvSpPr>
          <p:cNvPr id="30" name="Google Shape;30;p9"/>
          <p:cNvSpPr txBox="1"/>
          <p:nvPr>
            <p:ph idx="1" type="body"/>
          </p:nvPr>
        </p:nvSpPr>
        <p:spPr>
          <a:xfrm>
            <a:off x="934075" y="1536475"/>
            <a:ext cx="7200000" cy="303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1" name="Google Shape;31;p9"/>
          <p:cNvSpPr txBox="1"/>
          <p:nvPr>
            <p:ph type="title"/>
          </p:nvPr>
        </p:nvSpPr>
        <p:spPr>
          <a:xfrm>
            <a:off x="972000" y="7997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9"/>
          <p:cNvSpPr txBox="1"/>
          <p:nvPr>
            <p:ph idx="2" type="subTitle"/>
          </p:nvPr>
        </p:nvSpPr>
        <p:spPr>
          <a:xfrm>
            <a:off x="972000" y="445625"/>
            <a:ext cx="7200000" cy="4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707DA7"/>
                </a:solidFill>
              </a:defRPr>
            </a:lvl1pPr>
            <a:lvl2pPr lvl="1" rtl="0">
              <a:spcBef>
                <a:spcPts val="1600"/>
              </a:spcBef>
              <a:spcAft>
                <a:spcPts val="0"/>
              </a:spcAft>
              <a:buNone/>
              <a:defRPr>
                <a:solidFill>
                  <a:srgbClr val="707DA7"/>
                </a:solidFill>
              </a:defRPr>
            </a:lvl2pPr>
            <a:lvl3pPr lvl="2" rtl="0">
              <a:spcBef>
                <a:spcPts val="1600"/>
              </a:spcBef>
              <a:spcAft>
                <a:spcPts val="0"/>
              </a:spcAft>
              <a:buNone/>
              <a:defRPr>
                <a:solidFill>
                  <a:srgbClr val="707DA7"/>
                </a:solidFill>
              </a:defRPr>
            </a:lvl3pPr>
            <a:lvl4pPr lvl="3" rtl="0">
              <a:spcBef>
                <a:spcPts val="1600"/>
              </a:spcBef>
              <a:spcAft>
                <a:spcPts val="0"/>
              </a:spcAft>
              <a:buNone/>
              <a:defRPr>
                <a:solidFill>
                  <a:srgbClr val="707DA7"/>
                </a:solidFill>
              </a:defRPr>
            </a:lvl4pPr>
            <a:lvl5pPr lvl="4" rtl="0">
              <a:spcBef>
                <a:spcPts val="1600"/>
              </a:spcBef>
              <a:spcAft>
                <a:spcPts val="0"/>
              </a:spcAft>
              <a:buNone/>
              <a:defRPr>
                <a:solidFill>
                  <a:srgbClr val="707DA7"/>
                </a:solidFill>
              </a:defRPr>
            </a:lvl5pPr>
            <a:lvl6pPr lvl="5" rtl="0">
              <a:spcBef>
                <a:spcPts val="1600"/>
              </a:spcBef>
              <a:spcAft>
                <a:spcPts val="0"/>
              </a:spcAft>
              <a:buNone/>
              <a:defRPr>
                <a:solidFill>
                  <a:srgbClr val="707DA7"/>
                </a:solidFill>
              </a:defRPr>
            </a:lvl6pPr>
            <a:lvl7pPr lvl="6" rtl="0">
              <a:spcBef>
                <a:spcPts val="1600"/>
              </a:spcBef>
              <a:spcAft>
                <a:spcPts val="0"/>
              </a:spcAft>
              <a:buNone/>
              <a:defRPr>
                <a:solidFill>
                  <a:srgbClr val="707DA7"/>
                </a:solidFill>
              </a:defRPr>
            </a:lvl7pPr>
            <a:lvl8pPr lvl="7" rtl="0">
              <a:spcBef>
                <a:spcPts val="1600"/>
              </a:spcBef>
              <a:spcAft>
                <a:spcPts val="0"/>
              </a:spcAft>
              <a:buNone/>
              <a:defRPr>
                <a:solidFill>
                  <a:srgbClr val="707DA7"/>
                </a:solidFill>
              </a:defRPr>
            </a:lvl8pPr>
            <a:lvl9pPr lvl="8" rtl="0">
              <a:spcBef>
                <a:spcPts val="1600"/>
              </a:spcBef>
              <a:spcAft>
                <a:spcPts val="1600"/>
              </a:spcAft>
              <a:buNone/>
              <a:defRPr>
                <a:solidFill>
                  <a:srgbClr val="707DA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title and body 1">
  <p:cSld name="TITLE_AND_BODY_1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10"/>
          <p:cNvSpPr txBox="1"/>
          <p:nvPr>
            <p:ph idx="1" type="body"/>
          </p:nvPr>
        </p:nvSpPr>
        <p:spPr>
          <a:xfrm>
            <a:off x="934075" y="1536475"/>
            <a:ext cx="7200000" cy="303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5" name="Google Shape;35;p10"/>
          <p:cNvSpPr txBox="1"/>
          <p:nvPr>
            <p:ph type="title"/>
          </p:nvPr>
        </p:nvSpPr>
        <p:spPr>
          <a:xfrm>
            <a:off x="972000" y="799725"/>
            <a:ext cx="72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10"/>
          <p:cNvSpPr txBox="1"/>
          <p:nvPr>
            <p:ph idx="2" type="subTitle"/>
          </p:nvPr>
        </p:nvSpPr>
        <p:spPr>
          <a:xfrm>
            <a:off x="972000" y="445625"/>
            <a:ext cx="7200000" cy="468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707DA7"/>
                </a:solidFill>
              </a:defRPr>
            </a:lvl1pPr>
            <a:lvl2pPr lvl="1" rtl="0">
              <a:spcBef>
                <a:spcPts val="1600"/>
              </a:spcBef>
              <a:spcAft>
                <a:spcPts val="0"/>
              </a:spcAft>
              <a:buNone/>
              <a:defRPr>
                <a:solidFill>
                  <a:srgbClr val="707DA7"/>
                </a:solidFill>
              </a:defRPr>
            </a:lvl2pPr>
            <a:lvl3pPr lvl="2" rtl="0">
              <a:spcBef>
                <a:spcPts val="1600"/>
              </a:spcBef>
              <a:spcAft>
                <a:spcPts val="0"/>
              </a:spcAft>
              <a:buNone/>
              <a:defRPr>
                <a:solidFill>
                  <a:srgbClr val="707DA7"/>
                </a:solidFill>
              </a:defRPr>
            </a:lvl3pPr>
            <a:lvl4pPr lvl="3" rtl="0">
              <a:spcBef>
                <a:spcPts val="1600"/>
              </a:spcBef>
              <a:spcAft>
                <a:spcPts val="0"/>
              </a:spcAft>
              <a:buNone/>
              <a:defRPr>
                <a:solidFill>
                  <a:srgbClr val="707DA7"/>
                </a:solidFill>
              </a:defRPr>
            </a:lvl4pPr>
            <a:lvl5pPr lvl="4" rtl="0">
              <a:spcBef>
                <a:spcPts val="1600"/>
              </a:spcBef>
              <a:spcAft>
                <a:spcPts val="0"/>
              </a:spcAft>
              <a:buNone/>
              <a:defRPr>
                <a:solidFill>
                  <a:srgbClr val="707DA7"/>
                </a:solidFill>
              </a:defRPr>
            </a:lvl5pPr>
            <a:lvl6pPr lvl="5" rtl="0">
              <a:spcBef>
                <a:spcPts val="1600"/>
              </a:spcBef>
              <a:spcAft>
                <a:spcPts val="0"/>
              </a:spcAft>
              <a:buNone/>
              <a:defRPr>
                <a:solidFill>
                  <a:srgbClr val="707DA7"/>
                </a:solidFill>
              </a:defRPr>
            </a:lvl6pPr>
            <a:lvl7pPr lvl="6" rtl="0">
              <a:spcBef>
                <a:spcPts val="1600"/>
              </a:spcBef>
              <a:spcAft>
                <a:spcPts val="0"/>
              </a:spcAft>
              <a:buNone/>
              <a:defRPr>
                <a:solidFill>
                  <a:srgbClr val="707DA7"/>
                </a:solidFill>
              </a:defRPr>
            </a:lvl7pPr>
            <a:lvl8pPr lvl="7" rtl="0">
              <a:spcBef>
                <a:spcPts val="1600"/>
              </a:spcBef>
              <a:spcAft>
                <a:spcPts val="0"/>
              </a:spcAft>
              <a:buNone/>
              <a:defRPr>
                <a:solidFill>
                  <a:srgbClr val="707DA7"/>
                </a:solidFill>
              </a:defRPr>
            </a:lvl8pPr>
            <a:lvl9pPr lvl="8" rtl="0">
              <a:spcBef>
                <a:spcPts val="1600"/>
              </a:spcBef>
              <a:spcAft>
                <a:spcPts val="1600"/>
              </a:spcAft>
              <a:buNone/>
              <a:defRPr>
                <a:solidFill>
                  <a:srgbClr val="707DA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4075" y="445025"/>
            <a:ext cx="7200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202F66"/>
              </a:buClr>
              <a:buSzPts val="2800"/>
              <a:buFont typeface="Open Sans"/>
              <a:buNone/>
              <a:defRPr b="1" sz="2800">
                <a:solidFill>
                  <a:srgbClr val="202F66"/>
                </a:solidFill>
                <a:latin typeface="Open Sans"/>
                <a:ea typeface="Open Sans"/>
                <a:cs typeface="Open Sans"/>
                <a:sym typeface="Open Sans"/>
              </a:defRPr>
            </a:lvl1pPr>
            <a:lvl2pPr lvl="1">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2pPr>
            <a:lvl3pPr lvl="2">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3pPr>
            <a:lvl4pPr lvl="3">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4pPr>
            <a:lvl5pPr lvl="4">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5pPr>
            <a:lvl6pPr lvl="5">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6pPr>
            <a:lvl7pPr lvl="6">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7pPr>
            <a:lvl8pPr lvl="7">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8pPr>
            <a:lvl9pPr lvl="8">
              <a:spcBef>
                <a:spcPts val="0"/>
              </a:spcBef>
              <a:spcAft>
                <a:spcPts val="0"/>
              </a:spcAft>
              <a:buClr>
                <a:srgbClr val="202F66"/>
              </a:buClr>
              <a:buSzPts val="2800"/>
              <a:buFont typeface="Work Sans"/>
              <a:buNone/>
              <a:defRPr sz="2800">
                <a:solidFill>
                  <a:srgbClr val="202F66"/>
                </a:solidFill>
                <a:latin typeface="Work Sans"/>
                <a:ea typeface="Work Sans"/>
                <a:cs typeface="Work Sans"/>
                <a:sym typeface="Work Sans"/>
              </a:defRPr>
            </a:lvl9pPr>
          </a:lstStyle>
          <a:p/>
        </p:txBody>
      </p:sp>
      <p:sp>
        <p:nvSpPr>
          <p:cNvPr id="7" name="Google Shape;7;p1"/>
          <p:cNvSpPr txBox="1"/>
          <p:nvPr>
            <p:ph idx="1" type="body"/>
          </p:nvPr>
        </p:nvSpPr>
        <p:spPr>
          <a:xfrm>
            <a:off x="934075" y="1152475"/>
            <a:ext cx="7200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1B2B68"/>
              </a:buClr>
              <a:buSzPts val="1800"/>
              <a:buFont typeface="Open Sans"/>
              <a:buChar char="●"/>
              <a:defRPr sz="1800">
                <a:solidFill>
                  <a:srgbClr val="1B2B68"/>
                </a:solidFill>
                <a:latin typeface="Open Sans"/>
                <a:ea typeface="Open Sans"/>
                <a:cs typeface="Open Sans"/>
                <a:sym typeface="Open Sans"/>
              </a:defRPr>
            </a:lvl1pPr>
            <a:lvl2pPr indent="-317500" lvl="1" marL="9144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2pPr>
            <a:lvl3pPr indent="-317500" lvl="2" marL="13716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3pPr>
            <a:lvl4pPr indent="-317500" lvl="3" marL="18288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4pPr>
            <a:lvl5pPr indent="-317500" lvl="4" marL="22860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5pPr>
            <a:lvl6pPr indent="-317500" lvl="5" marL="27432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6pPr>
            <a:lvl7pPr indent="-317500" lvl="6" marL="32004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7pPr>
            <a:lvl8pPr indent="-317500" lvl="7" marL="3657600">
              <a:lnSpc>
                <a:spcPct val="115000"/>
              </a:lnSpc>
              <a:spcBef>
                <a:spcPts val="1600"/>
              </a:spcBef>
              <a:spcAft>
                <a:spcPts val="0"/>
              </a:spcAft>
              <a:buClr>
                <a:srgbClr val="1B2B68"/>
              </a:buClr>
              <a:buSzPts val="1400"/>
              <a:buFont typeface="Open Sans"/>
              <a:buChar char="○"/>
              <a:defRPr>
                <a:solidFill>
                  <a:srgbClr val="1B2B68"/>
                </a:solidFill>
                <a:latin typeface="Open Sans"/>
                <a:ea typeface="Open Sans"/>
                <a:cs typeface="Open Sans"/>
                <a:sym typeface="Open Sans"/>
              </a:defRPr>
            </a:lvl8pPr>
            <a:lvl9pPr indent="-317500" lvl="8" marL="4114800">
              <a:lnSpc>
                <a:spcPct val="115000"/>
              </a:lnSpc>
              <a:spcBef>
                <a:spcPts val="1600"/>
              </a:spcBef>
              <a:spcAft>
                <a:spcPts val="1600"/>
              </a:spcAft>
              <a:buClr>
                <a:srgbClr val="1B2B68"/>
              </a:buClr>
              <a:buSzPts val="1400"/>
              <a:buFont typeface="Open Sans"/>
              <a:buChar char="■"/>
              <a:defRPr>
                <a:solidFill>
                  <a:srgbClr val="1B2B68"/>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www.scribbr.com/apa-citation-generator/" TargetMode="External"/><Relationship Id="rId4" Type="http://schemas.openxmlformats.org/officeDocument/2006/relationships/hyperlink" Target="https://www.youtube.com/c/scribbr-us" TargetMode="External"/><Relationship Id="rId5" Type="http://schemas.openxmlformats.org/officeDocument/2006/relationships/image" Target="../media/image11.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www.scribbr.com/proofreading-editing/paper-editing-service/?utm_source=lecture-slides&amp;utm_medium=google-docs&amp;utm_campaign=apa-7th-edition" TargetMode="External"/><Relationship Id="rId4" Type="http://schemas.openxmlformats.org/officeDocument/2006/relationships/hyperlink" Target="https://www.scribbr.com/plagiarism-checker/?utm_source=lecture-slides&amp;utm_medium=google-docs&amp;utm_campaign=apa-7th-edition" TargetMode="External"/><Relationship Id="rId5" Type="http://schemas.openxmlformats.org/officeDocument/2006/relationships/hyperlink" Target="https://www.scribbr.com/apa-citation-generator/?utm_source=lecture-slides&amp;utm_medium=google-docs&amp;utm_campaign=apa-7th-edition" TargetMode="External"/><Relationship Id="rId6" Type="http://schemas.openxmlformats.org/officeDocument/2006/relationships/hyperlink" Target="https://www.scribbr.com/knowledge-base/?utm_source=lecture-slides&amp;utm_medium=google-docs&amp;utm_campaign=apa-7th-edition" TargetMode="External"/><Relationship Id="rId7" Type="http://schemas.openxmlformats.org/officeDocument/2006/relationships/hyperlink" Target="https://www.youtube.com/c/scribbr-us" TargetMode="External"/><Relationship Id="rId8" Type="http://schemas.openxmlformats.org/officeDocument/2006/relationships/hyperlink" Target="https://www.youtube.com/c/scribbr-u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23"/>
          <p:cNvSpPr txBox="1"/>
          <p:nvPr>
            <p:ph type="ctrTitle"/>
          </p:nvPr>
        </p:nvSpPr>
        <p:spPr>
          <a:xfrm>
            <a:off x="972000" y="1060250"/>
            <a:ext cx="7200000" cy="15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How to write a research paper</a:t>
            </a:r>
            <a:endParaRPr/>
          </a:p>
        </p:txBody>
      </p:sp>
      <p:sp>
        <p:nvSpPr>
          <p:cNvPr id="73" name="Google Shape;73;p23"/>
          <p:cNvSpPr txBox="1"/>
          <p:nvPr>
            <p:ph idx="1" type="subTitle"/>
          </p:nvPr>
        </p:nvSpPr>
        <p:spPr>
          <a:xfrm>
            <a:off x="972000" y="3026650"/>
            <a:ext cx="7200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Planning, research, and writing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3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Primary or secondary?</a:t>
            </a:r>
            <a:endParaRPr/>
          </a:p>
        </p:txBody>
      </p:sp>
      <p:sp>
        <p:nvSpPr>
          <p:cNvPr id="126" name="Google Shape;126;p32"/>
          <p:cNvSpPr txBox="1"/>
          <p:nvPr>
            <p:ph idx="1" type="body"/>
          </p:nvPr>
        </p:nvSpPr>
        <p:spPr>
          <a:xfrm>
            <a:off x="934075" y="1152475"/>
            <a:ext cx="7200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t>Primary sources:</a:t>
            </a:r>
            <a:endParaRPr b="1"/>
          </a:p>
          <a:p>
            <a:pPr indent="0" lvl="0" marL="0" rtl="0" algn="l">
              <a:lnSpc>
                <a:spcPct val="115000"/>
              </a:lnSpc>
              <a:spcBef>
                <a:spcPts val="1600"/>
              </a:spcBef>
              <a:spcAft>
                <a:spcPts val="0"/>
              </a:spcAft>
              <a:buNone/>
            </a:pPr>
            <a:r>
              <a:rPr i="1" lang="en-GB"/>
              <a:t>Jane Eyre</a:t>
            </a:r>
            <a:r>
              <a:rPr lang="en-GB"/>
              <a:t>, by Charlotte Bronte</a:t>
            </a:r>
            <a:endParaRPr/>
          </a:p>
          <a:p>
            <a:pPr indent="0" lvl="0" marL="0" rtl="0" algn="l">
              <a:lnSpc>
                <a:spcPct val="115000"/>
              </a:lnSpc>
              <a:spcBef>
                <a:spcPts val="1600"/>
              </a:spcBef>
              <a:spcAft>
                <a:spcPts val="0"/>
              </a:spcAft>
              <a:buNone/>
            </a:pPr>
            <a:r>
              <a:rPr lang="en-GB"/>
              <a:t>“Ode to a Nightingale,” by John Keats</a:t>
            </a:r>
            <a:endParaRPr/>
          </a:p>
          <a:p>
            <a:pPr indent="0" lvl="0" marL="0" rtl="0" algn="l">
              <a:lnSpc>
                <a:spcPct val="115000"/>
              </a:lnSpc>
              <a:spcBef>
                <a:spcPts val="1600"/>
              </a:spcBef>
              <a:spcAft>
                <a:spcPts val="0"/>
              </a:spcAft>
              <a:buNone/>
            </a:pPr>
            <a:r>
              <a:rPr b="1" lang="en-GB"/>
              <a:t>Secondary sources:</a:t>
            </a:r>
            <a:endParaRPr b="1"/>
          </a:p>
          <a:p>
            <a:pPr indent="0" lvl="0" marL="0" rtl="0" algn="l">
              <a:lnSpc>
                <a:spcPct val="115000"/>
              </a:lnSpc>
              <a:spcBef>
                <a:spcPts val="1600"/>
              </a:spcBef>
              <a:spcAft>
                <a:spcPts val="0"/>
              </a:spcAft>
              <a:buNone/>
            </a:pPr>
            <a:r>
              <a:rPr i="1" lang="en-GB"/>
              <a:t>The Cambridge Companion to the Victorian Novel</a:t>
            </a:r>
            <a:endParaRPr i="1"/>
          </a:p>
          <a:p>
            <a:pPr indent="0" lvl="0" marL="0" rtl="0" algn="l">
              <a:lnSpc>
                <a:spcPct val="115000"/>
              </a:lnSpc>
              <a:spcBef>
                <a:spcPts val="1600"/>
              </a:spcBef>
              <a:spcAft>
                <a:spcPts val="0"/>
              </a:spcAft>
              <a:buNone/>
            </a:pPr>
            <a:r>
              <a:rPr lang="en-GB"/>
              <a:t>A journal article about 19th-century literature</a:t>
            </a:r>
            <a:endParaRPr/>
          </a:p>
          <a:p>
            <a:pPr indent="0" lvl="0" marL="0" rtl="0" algn="l">
              <a:lnSpc>
                <a:spcPct val="150000"/>
              </a:lnSpc>
              <a:spcBef>
                <a:spcPts val="1600"/>
              </a:spcBef>
              <a:spcAft>
                <a:spcPts val="0"/>
              </a:spcAft>
              <a:buNone/>
            </a:pPr>
            <a:r>
              <a:t/>
            </a:r>
            <a:endParaRPr i="1"/>
          </a:p>
          <a:p>
            <a:pPr indent="0" lvl="0" marL="0" rtl="0" algn="l">
              <a:lnSpc>
                <a:spcPct val="150000"/>
              </a:lnSpc>
              <a:spcBef>
                <a:spcPts val="16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33"/>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of primary sources</a:t>
            </a:r>
            <a:endParaRPr/>
          </a:p>
        </p:txBody>
      </p:sp>
      <p:sp>
        <p:nvSpPr>
          <p:cNvPr id="132" name="Google Shape;132;p33"/>
          <p:cNvSpPr txBox="1"/>
          <p:nvPr>
            <p:ph idx="1" type="body"/>
          </p:nvPr>
        </p:nvSpPr>
        <p:spPr>
          <a:xfrm>
            <a:off x="934075" y="1667125"/>
            <a:ext cx="7200000" cy="2850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Interview transcripts</a:t>
            </a:r>
            <a:endParaRPr/>
          </a:p>
          <a:p>
            <a:pPr indent="-342900" lvl="0" marL="457200" rtl="0" algn="l">
              <a:lnSpc>
                <a:spcPct val="150000"/>
              </a:lnSpc>
              <a:spcBef>
                <a:spcPts val="0"/>
              </a:spcBef>
              <a:spcAft>
                <a:spcPts val="0"/>
              </a:spcAft>
              <a:buSzPts val="1800"/>
              <a:buChar char="●"/>
            </a:pPr>
            <a:r>
              <a:rPr lang="en-GB"/>
              <a:t>Works of art or literature</a:t>
            </a:r>
            <a:endParaRPr/>
          </a:p>
          <a:p>
            <a:pPr indent="-342900" lvl="0" marL="457200" rtl="0" algn="l">
              <a:lnSpc>
                <a:spcPct val="150000"/>
              </a:lnSpc>
              <a:spcBef>
                <a:spcPts val="0"/>
              </a:spcBef>
              <a:spcAft>
                <a:spcPts val="0"/>
              </a:spcAft>
              <a:buSzPts val="1800"/>
              <a:buChar char="●"/>
            </a:pPr>
            <a:r>
              <a:rPr lang="en-GB"/>
              <a:t>Historical documents</a:t>
            </a:r>
            <a:endParaRPr/>
          </a:p>
          <a:p>
            <a:pPr indent="-342900" lvl="0" marL="457200" rtl="0" algn="l">
              <a:lnSpc>
                <a:spcPct val="150000"/>
              </a:lnSpc>
              <a:spcBef>
                <a:spcPts val="0"/>
              </a:spcBef>
              <a:spcAft>
                <a:spcPts val="0"/>
              </a:spcAft>
              <a:buSzPts val="1800"/>
              <a:buChar char="●"/>
            </a:pPr>
            <a:r>
              <a:rPr lang="en-GB"/>
              <a:t>Statistical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4"/>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Examples of secondary sources</a:t>
            </a:r>
            <a:endParaRPr/>
          </a:p>
        </p:txBody>
      </p:sp>
      <p:sp>
        <p:nvSpPr>
          <p:cNvPr id="138" name="Google Shape;138;p34"/>
          <p:cNvSpPr txBox="1"/>
          <p:nvPr>
            <p:ph idx="1" type="body"/>
          </p:nvPr>
        </p:nvSpPr>
        <p:spPr>
          <a:xfrm>
            <a:off x="934075" y="1628350"/>
            <a:ext cx="7200000" cy="2940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Journal articles</a:t>
            </a:r>
            <a:endParaRPr/>
          </a:p>
          <a:p>
            <a:pPr indent="-342900" lvl="0" marL="457200" rtl="0" algn="l">
              <a:lnSpc>
                <a:spcPct val="150000"/>
              </a:lnSpc>
              <a:spcBef>
                <a:spcPts val="0"/>
              </a:spcBef>
              <a:spcAft>
                <a:spcPts val="0"/>
              </a:spcAft>
              <a:buSzPts val="1800"/>
              <a:buChar char="●"/>
            </a:pPr>
            <a:r>
              <a:rPr lang="en-GB"/>
              <a:t>Scholarly books</a:t>
            </a:r>
            <a:endParaRPr/>
          </a:p>
          <a:p>
            <a:pPr indent="-342900" lvl="0" marL="457200" rtl="0" algn="l">
              <a:lnSpc>
                <a:spcPct val="150000"/>
              </a:lnSpc>
              <a:spcBef>
                <a:spcPts val="0"/>
              </a:spcBef>
              <a:spcAft>
                <a:spcPts val="0"/>
              </a:spcAft>
              <a:buSzPts val="1800"/>
              <a:buChar char="●"/>
            </a:pPr>
            <a:r>
              <a:rPr lang="en-GB"/>
              <a:t>Reviews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5"/>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credibility: the CRAAP test</a:t>
            </a:r>
            <a:endParaRPr/>
          </a:p>
        </p:txBody>
      </p:sp>
      <p:sp>
        <p:nvSpPr>
          <p:cNvPr id="144" name="Google Shape;144;p35"/>
          <p:cNvSpPr txBox="1"/>
          <p:nvPr>
            <p:ph idx="1" type="body"/>
          </p:nvPr>
        </p:nvSpPr>
        <p:spPr>
          <a:xfrm>
            <a:off x="934075" y="1436175"/>
            <a:ext cx="7200000" cy="3132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GB"/>
              <a:t>Currency:</a:t>
            </a:r>
            <a:r>
              <a:rPr lang="en-GB"/>
              <a:t> Is the information up to date?</a:t>
            </a:r>
            <a:endParaRPr/>
          </a:p>
          <a:p>
            <a:pPr indent="-342900" lvl="0" marL="457200" rtl="0" algn="l">
              <a:lnSpc>
                <a:spcPct val="150000"/>
              </a:lnSpc>
              <a:spcBef>
                <a:spcPts val="0"/>
              </a:spcBef>
              <a:spcAft>
                <a:spcPts val="0"/>
              </a:spcAft>
              <a:buSzPts val="1800"/>
              <a:buChar char="●"/>
            </a:pPr>
            <a:r>
              <a:rPr b="1" lang="en-GB"/>
              <a:t>Relevance:</a:t>
            </a:r>
            <a:r>
              <a:rPr lang="en-GB"/>
              <a:t> Is it relevant to your research?</a:t>
            </a:r>
            <a:endParaRPr/>
          </a:p>
          <a:p>
            <a:pPr indent="-342900" lvl="0" marL="457200" rtl="0" algn="l">
              <a:lnSpc>
                <a:spcPct val="150000"/>
              </a:lnSpc>
              <a:spcBef>
                <a:spcPts val="0"/>
              </a:spcBef>
              <a:spcAft>
                <a:spcPts val="0"/>
              </a:spcAft>
              <a:buSzPts val="1800"/>
              <a:buChar char="●"/>
            </a:pPr>
            <a:r>
              <a:rPr b="1" lang="en-GB"/>
              <a:t>Authority:</a:t>
            </a:r>
            <a:r>
              <a:rPr lang="en-GB"/>
              <a:t> Where is it published and who is the author?</a:t>
            </a:r>
            <a:endParaRPr/>
          </a:p>
          <a:p>
            <a:pPr indent="-342900" lvl="0" marL="457200" rtl="0" algn="l">
              <a:lnSpc>
                <a:spcPct val="150000"/>
              </a:lnSpc>
              <a:spcBef>
                <a:spcPts val="0"/>
              </a:spcBef>
              <a:spcAft>
                <a:spcPts val="0"/>
              </a:spcAft>
              <a:buSzPts val="1800"/>
              <a:buChar char="●"/>
            </a:pPr>
            <a:r>
              <a:rPr b="1" lang="en-GB"/>
              <a:t>Accuracy:</a:t>
            </a:r>
            <a:r>
              <a:rPr lang="en-GB"/>
              <a:t> Where does the information come from? Is evidence provided?</a:t>
            </a:r>
            <a:endParaRPr/>
          </a:p>
          <a:p>
            <a:pPr indent="-342900" lvl="0" marL="457200" rtl="0" algn="l">
              <a:lnSpc>
                <a:spcPct val="150000"/>
              </a:lnSpc>
              <a:spcBef>
                <a:spcPts val="0"/>
              </a:spcBef>
              <a:spcAft>
                <a:spcPts val="0"/>
              </a:spcAft>
              <a:buSzPts val="1800"/>
              <a:buChar char="●"/>
            </a:pPr>
            <a:r>
              <a:rPr b="1" lang="en-GB"/>
              <a:t>Purpose:</a:t>
            </a:r>
            <a:r>
              <a:rPr lang="en-GB"/>
              <a:t> Why was this information published?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6"/>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Formulating a thesis statement</a:t>
            </a:r>
            <a:endParaRPr/>
          </a:p>
        </p:txBody>
      </p:sp>
      <p:sp>
        <p:nvSpPr>
          <p:cNvPr id="150" name="Google Shape;150;p36"/>
          <p:cNvSpPr txBox="1"/>
          <p:nvPr>
            <p:ph idx="1" type="body"/>
          </p:nvPr>
        </p:nvSpPr>
        <p:spPr>
          <a:xfrm>
            <a:off x="934075" y="1547500"/>
            <a:ext cx="7200000" cy="3021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States your central argument</a:t>
            </a:r>
            <a:endParaRPr/>
          </a:p>
          <a:p>
            <a:pPr indent="-342900" lvl="0" marL="457200" rtl="0" algn="l">
              <a:lnSpc>
                <a:spcPct val="150000"/>
              </a:lnSpc>
              <a:spcBef>
                <a:spcPts val="0"/>
              </a:spcBef>
              <a:spcAft>
                <a:spcPts val="0"/>
              </a:spcAft>
              <a:buSzPts val="1800"/>
              <a:buChar char="●"/>
            </a:pPr>
            <a:r>
              <a:rPr lang="en-GB"/>
              <a:t>Answers your research question</a:t>
            </a:r>
            <a:endParaRPr/>
          </a:p>
          <a:p>
            <a:pPr indent="-342900" lvl="0" marL="457200" rtl="0" algn="l">
              <a:lnSpc>
                <a:spcPct val="150000"/>
              </a:lnSpc>
              <a:spcBef>
                <a:spcPts val="0"/>
              </a:spcBef>
              <a:spcAft>
                <a:spcPts val="0"/>
              </a:spcAft>
              <a:buSzPts val="1800"/>
              <a:buChar char="●"/>
            </a:pPr>
            <a:r>
              <a:rPr lang="en-GB"/>
              <a:t>Concise, contentious, and coherent</a:t>
            </a:r>
            <a:endParaRPr/>
          </a:p>
          <a:p>
            <a:pPr indent="-342900" lvl="0" marL="457200" rtl="0" algn="l">
              <a:lnSpc>
                <a:spcPct val="150000"/>
              </a:lnSpc>
              <a:spcBef>
                <a:spcPts val="0"/>
              </a:spcBef>
              <a:spcAft>
                <a:spcPts val="0"/>
              </a:spcAft>
              <a:buSzPts val="1800"/>
              <a:buChar char="●"/>
            </a:pPr>
            <a:r>
              <a:rPr lang="en-GB"/>
              <a:t>Guides your arguments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7"/>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Outlining your structure</a:t>
            </a:r>
            <a:endParaRPr/>
          </a:p>
        </p:txBody>
      </p:sp>
      <p:sp>
        <p:nvSpPr>
          <p:cNvPr id="156" name="Google Shape;156;p37"/>
          <p:cNvSpPr txBox="1"/>
          <p:nvPr>
            <p:ph idx="1" type="body"/>
          </p:nvPr>
        </p:nvSpPr>
        <p:spPr>
          <a:xfrm>
            <a:off x="934075" y="1681100"/>
            <a:ext cx="7200000" cy="2887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O</a:t>
            </a:r>
            <a:r>
              <a:rPr lang="en-GB"/>
              <a:t>rganize your thoughts</a:t>
            </a:r>
            <a:endParaRPr/>
          </a:p>
          <a:p>
            <a:pPr indent="-342900" lvl="0" marL="457200" rtl="0" algn="l">
              <a:lnSpc>
                <a:spcPct val="150000"/>
              </a:lnSpc>
              <a:spcBef>
                <a:spcPts val="0"/>
              </a:spcBef>
              <a:spcAft>
                <a:spcPts val="0"/>
              </a:spcAft>
              <a:buSzPts val="1800"/>
              <a:buChar char="✓"/>
            </a:pPr>
            <a:r>
              <a:rPr lang="en-GB"/>
              <a:t>Understand the flow of information and how ideas are related</a:t>
            </a:r>
            <a:endParaRPr/>
          </a:p>
          <a:p>
            <a:pPr indent="-342900" lvl="0" marL="457200" rtl="0" algn="l">
              <a:lnSpc>
                <a:spcPct val="150000"/>
              </a:lnSpc>
              <a:spcBef>
                <a:spcPts val="0"/>
              </a:spcBef>
              <a:spcAft>
                <a:spcPts val="0"/>
              </a:spcAft>
              <a:buSzPts val="1800"/>
              <a:buChar char="✓"/>
            </a:pPr>
            <a:r>
              <a:rPr lang="en-GB"/>
              <a:t>Ensure nothing is forgotten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8"/>
          <p:cNvSpPr txBox="1"/>
          <p:nvPr>
            <p:ph type="ctrTitle"/>
          </p:nvPr>
        </p:nvSpPr>
        <p:spPr>
          <a:xfrm>
            <a:off x="972000" y="1540425"/>
            <a:ext cx="7200000" cy="13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Writing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9"/>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Writing the introduction</a:t>
            </a:r>
            <a:endParaRPr/>
          </a:p>
        </p:txBody>
      </p:sp>
      <p:sp>
        <p:nvSpPr>
          <p:cNvPr id="167" name="Google Shape;167;p39"/>
          <p:cNvSpPr txBox="1"/>
          <p:nvPr>
            <p:ph idx="1" type="body"/>
          </p:nvPr>
        </p:nvSpPr>
        <p:spPr>
          <a:xfrm>
            <a:off x="934075" y="1246900"/>
            <a:ext cx="7200000" cy="3321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GB"/>
              <a:t>What </a:t>
            </a:r>
            <a:r>
              <a:rPr lang="en-GB"/>
              <a:t>is your paper about?</a:t>
            </a:r>
            <a:br>
              <a:rPr lang="en-GB"/>
            </a:br>
            <a:r>
              <a:rPr lang="en-GB"/>
              <a:t>Introduce the topic, along with key terms and ideas</a:t>
            </a:r>
            <a:endParaRPr/>
          </a:p>
          <a:p>
            <a:pPr indent="-342900" lvl="0" marL="457200" rtl="0" algn="l">
              <a:lnSpc>
                <a:spcPct val="150000"/>
              </a:lnSpc>
              <a:spcBef>
                <a:spcPts val="0"/>
              </a:spcBef>
              <a:spcAft>
                <a:spcPts val="0"/>
              </a:spcAft>
              <a:buSzPts val="1800"/>
              <a:buChar char="●"/>
            </a:pPr>
            <a:r>
              <a:rPr b="1" lang="en-GB"/>
              <a:t>Why </a:t>
            </a:r>
            <a:r>
              <a:rPr lang="en-GB"/>
              <a:t>is your paper worthwhile?</a:t>
            </a:r>
            <a:br>
              <a:rPr lang="en-GB"/>
            </a:br>
            <a:r>
              <a:rPr lang="en-GB"/>
              <a:t>Tell the reader what new insights you will offer</a:t>
            </a:r>
            <a:endParaRPr/>
          </a:p>
          <a:p>
            <a:pPr indent="-342900" lvl="0" marL="457200" rtl="0" algn="l">
              <a:lnSpc>
                <a:spcPct val="150000"/>
              </a:lnSpc>
              <a:spcBef>
                <a:spcPts val="0"/>
              </a:spcBef>
              <a:spcAft>
                <a:spcPts val="0"/>
              </a:spcAft>
              <a:buSzPts val="1800"/>
              <a:buChar char="●"/>
            </a:pPr>
            <a:r>
              <a:rPr b="1" lang="en-GB"/>
              <a:t>How </a:t>
            </a:r>
            <a:r>
              <a:rPr lang="en-GB"/>
              <a:t>will you make your arguments?</a:t>
            </a:r>
            <a:br>
              <a:rPr lang="en-GB"/>
            </a:br>
            <a:r>
              <a:rPr lang="en-GB"/>
              <a:t>Give some signposting about the structure of the paper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40"/>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Writing the body</a:t>
            </a:r>
            <a:endParaRPr/>
          </a:p>
        </p:txBody>
      </p:sp>
      <p:sp>
        <p:nvSpPr>
          <p:cNvPr id="173" name="Google Shape;173;p40"/>
          <p:cNvSpPr txBox="1"/>
          <p:nvPr>
            <p:ph idx="1" type="body"/>
          </p:nvPr>
        </p:nvSpPr>
        <p:spPr>
          <a:xfrm>
            <a:off x="934075" y="1502975"/>
            <a:ext cx="7200000" cy="3066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Several paragraphs or sections</a:t>
            </a:r>
            <a:endParaRPr/>
          </a:p>
          <a:p>
            <a:pPr indent="-342900" lvl="0" marL="457200" rtl="0" algn="l">
              <a:lnSpc>
                <a:spcPct val="150000"/>
              </a:lnSpc>
              <a:spcBef>
                <a:spcPts val="0"/>
              </a:spcBef>
              <a:spcAft>
                <a:spcPts val="0"/>
              </a:spcAft>
              <a:buSzPts val="1800"/>
              <a:buChar char="●"/>
            </a:pPr>
            <a:r>
              <a:rPr lang="en-GB"/>
              <a:t>Each paragraph/section covers one idea</a:t>
            </a:r>
            <a:endParaRPr/>
          </a:p>
          <a:p>
            <a:pPr indent="-342900" lvl="0" marL="457200" rtl="0" algn="l">
              <a:lnSpc>
                <a:spcPct val="150000"/>
              </a:lnSpc>
              <a:spcBef>
                <a:spcPts val="0"/>
              </a:spcBef>
              <a:spcAft>
                <a:spcPts val="0"/>
              </a:spcAft>
              <a:buSzPts val="1800"/>
              <a:buChar char="●"/>
            </a:pPr>
            <a:r>
              <a:rPr lang="en-GB"/>
              <a:t>Information presented in a logical order that serves your argument</a:t>
            </a:r>
            <a:endParaRPr/>
          </a:p>
          <a:p>
            <a:pPr indent="-342900" lvl="0" marL="457200" rtl="0" algn="l">
              <a:lnSpc>
                <a:spcPct val="150000"/>
              </a:lnSpc>
              <a:spcBef>
                <a:spcPts val="0"/>
              </a:spcBef>
              <a:spcAft>
                <a:spcPts val="0"/>
              </a:spcAft>
              <a:buSzPts val="1800"/>
              <a:buChar char="●"/>
            </a:pPr>
            <a:r>
              <a:rPr lang="en-GB"/>
              <a:t>Contains all your evidence and arguments—don’t save anything for the 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41"/>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Paragraph structure</a:t>
            </a:r>
            <a:endParaRPr/>
          </a:p>
        </p:txBody>
      </p:sp>
      <p:sp>
        <p:nvSpPr>
          <p:cNvPr id="179" name="Google Shape;179;p41"/>
          <p:cNvSpPr txBox="1"/>
          <p:nvPr>
            <p:ph idx="1" type="body"/>
          </p:nvPr>
        </p:nvSpPr>
        <p:spPr>
          <a:xfrm>
            <a:off x="934075" y="1759025"/>
            <a:ext cx="7200000" cy="2809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Follow your outline</a:t>
            </a:r>
            <a:endParaRPr/>
          </a:p>
          <a:p>
            <a:pPr indent="-342900" lvl="0" marL="457200" rtl="0" algn="l">
              <a:lnSpc>
                <a:spcPct val="150000"/>
              </a:lnSpc>
              <a:spcBef>
                <a:spcPts val="0"/>
              </a:spcBef>
              <a:spcAft>
                <a:spcPts val="0"/>
              </a:spcAft>
              <a:buSzPts val="1800"/>
              <a:buChar char="✓"/>
            </a:pPr>
            <a:r>
              <a:rPr lang="en-GB"/>
              <a:t>Keep your thesis statement in mind</a:t>
            </a:r>
            <a:endParaRPr/>
          </a:p>
          <a:p>
            <a:pPr indent="-342900" lvl="0" marL="457200" rtl="0" algn="l">
              <a:lnSpc>
                <a:spcPct val="150000"/>
              </a:lnSpc>
              <a:spcBef>
                <a:spcPts val="0"/>
              </a:spcBef>
              <a:spcAft>
                <a:spcPts val="0"/>
              </a:spcAft>
              <a:buSzPts val="1800"/>
              <a:buChar char="✓"/>
            </a:pPr>
            <a:r>
              <a:rPr lang="en-GB"/>
              <a:t>Use topic sentences</a:t>
            </a:r>
            <a:endParaRPr/>
          </a:p>
          <a:p>
            <a:pPr indent="-342900" lvl="0" marL="457200" rtl="0" algn="l">
              <a:lnSpc>
                <a:spcPct val="150000"/>
              </a:lnSpc>
              <a:spcBef>
                <a:spcPts val="0"/>
              </a:spcBef>
              <a:spcAft>
                <a:spcPts val="0"/>
              </a:spcAft>
              <a:buSzPts val="1800"/>
              <a:buChar char="✓"/>
            </a:pPr>
            <a:r>
              <a:rPr lang="en-GB"/>
              <a:t>Make effective transitions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24"/>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research paper?</a:t>
            </a:r>
            <a:endParaRPr/>
          </a:p>
        </p:txBody>
      </p:sp>
      <p:sp>
        <p:nvSpPr>
          <p:cNvPr id="79" name="Google Shape;79;p24"/>
          <p:cNvSpPr txBox="1"/>
          <p:nvPr>
            <p:ph idx="1" type="body"/>
          </p:nvPr>
        </p:nvSpPr>
        <p:spPr>
          <a:xfrm>
            <a:off x="934075" y="1585925"/>
            <a:ext cx="7200000" cy="2982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In-depth consideration of a topic or research question</a:t>
            </a:r>
            <a:endParaRPr/>
          </a:p>
          <a:p>
            <a:pPr indent="-342900" lvl="0" marL="457200" rtl="0" algn="l">
              <a:lnSpc>
                <a:spcPct val="150000"/>
              </a:lnSpc>
              <a:spcBef>
                <a:spcPts val="0"/>
              </a:spcBef>
              <a:spcAft>
                <a:spcPts val="0"/>
              </a:spcAft>
              <a:buSzPts val="1800"/>
              <a:buChar char="✓"/>
            </a:pPr>
            <a:r>
              <a:rPr lang="en-GB"/>
              <a:t>Presents an original thesis statement</a:t>
            </a:r>
            <a:endParaRPr/>
          </a:p>
          <a:p>
            <a:pPr indent="-342900" lvl="0" marL="457200" rtl="0" algn="l">
              <a:lnSpc>
                <a:spcPct val="150000"/>
              </a:lnSpc>
              <a:spcBef>
                <a:spcPts val="0"/>
              </a:spcBef>
              <a:spcAft>
                <a:spcPts val="0"/>
              </a:spcAft>
              <a:buSzPts val="1800"/>
              <a:buChar char="✓"/>
            </a:pPr>
            <a:r>
              <a:rPr lang="en-GB"/>
              <a:t>Engages with primary and secondary sources</a:t>
            </a:r>
            <a:endParaRPr/>
          </a:p>
          <a:p>
            <a:pPr indent="-342900" lvl="0" marL="457200" rtl="0" algn="l">
              <a:lnSpc>
                <a:spcPct val="150000"/>
              </a:lnSpc>
              <a:spcBef>
                <a:spcPts val="0"/>
              </a:spcBef>
              <a:spcAft>
                <a:spcPts val="0"/>
              </a:spcAft>
              <a:buSzPts val="1800"/>
              <a:buChar char="✓"/>
            </a:pPr>
            <a:r>
              <a:rPr lang="en-GB"/>
              <a:t>Contributes something new to the field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4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Writing the conclusion</a:t>
            </a:r>
            <a:endParaRPr/>
          </a:p>
        </p:txBody>
      </p:sp>
      <p:sp>
        <p:nvSpPr>
          <p:cNvPr id="185" name="Google Shape;185;p42"/>
          <p:cNvSpPr txBox="1"/>
          <p:nvPr>
            <p:ph idx="1" type="body"/>
          </p:nvPr>
        </p:nvSpPr>
        <p:spPr>
          <a:xfrm>
            <a:off x="934075" y="1714500"/>
            <a:ext cx="7200000" cy="2854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No new arguments or evidence</a:t>
            </a:r>
            <a:endParaRPr/>
          </a:p>
          <a:p>
            <a:pPr indent="-342900" lvl="0" marL="457200" rtl="0" algn="l">
              <a:lnSpc>
                <a:spcPct val="150000"/>
              </a:lnSpc>
              <a:spcBef>
                <a:spcPts val="0"/>
              </a:spcBef>
              <a:spcAft>
                <a:spcPts val="0"/>
              </a:spcAft>
              <a:buSzPts val="1800"/>
              <a:buChar char="●"/>
            </a:pPr>
            <a:r>
              <a:rPr lang="en-GB"/>
              <a:t>Summarize your argument and central point</a:t>
            </a:r>
            <a:endParaRPr/>
          </a:p>
          <a:p>
            <a:pPr indent="-342900" lvl="0" marL="457200" rtl="0" algn="l">
              <a:lnSpc>
                <a:spcPct val="150000"/>
              </a:lnSpc>
              <a:spcBef>
                <a:spcPts val="0"/>
              </a:spcBef>
              <a:spcAft>
                <a:spcPts val="0"/>
              </a:spcAft>
              <a:buSzPts val="1800"/>
              <a:buChar char="●"/>
            </a:pPr>
            <a:r>
              <a:rPr lang="en-GB"/>
              <a:t>Reflect on limitations</a:t>
            </a:r>
            <a:endParaRPr/>
          </a:p>
          <a:p>
            <a:pPr indent="-342900" lvl="0" marL="457200" rtl="0" algn="l">
              <a:lnSpc>
                <a:spcPct val="150000"/>
              </a:lnSpc>
              <a:spcBef>
                <a:spcPts val="0"/>
              </a:spcBef>
              <a:spcAft>
                <a:spcPts val="0"/>
              </a:spcAft>
              <a:buSzPts val="1800"/>
              <a:buChar char="●"/>
            </a:pPr>
            <a:r>
              <a:rPr lang="en-GB"/>
              <a:t>Suggest areas for further research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43"/>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first draft</a:t>
            </a:r>
            <a:endParaRPr/>
          </a:p>
        </p:txBody>
      </p:sp>
      <p:sp>
        <p:nvSpPr>
          <p:cNvPr id="191" name="Google Shape;191;p43"/>
          <p:cNvSpPr txBox="1"/>
          <p:nvPr>
            <p:ph idx="1" type="body"/>
          </p:nvPr>
        </p:nvSpPr>
        <p:spPr>
          <a:xfrm>
            <a:off x="934075" y="1413900"/>
            <a:ext cx="7200000" cy="3155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Turn ideas into arguments</a:t>
            </a:r>
            <a:endParaRPr/>
          </a:p>
          <a:p>
            <a:pPr indent="-342900" lvl="0" marL="457200" rtl="0" algn="l">
              <a:lnSpc>
                <a:spcPct val="150000"/>
              </a:lnSpc>
              <a:spcBef>
                <a:spcPts val="0"/>
              </a:spcBef>
              <a:spcAft>
                <a:spcPts val="0"/>
              </a:spcAft>
              <a:buSzPts val="1800"/>
              <a:buChar char="●"/>
            </a:pPr>
            <a:r>
              <a:rPr lang="en-GB"/>
              <a:t>Maintain forward momentum—write now, perfect later</a:t>
            </a:r>
            <a:endParaRPr/>
          </a:p>
          <a:p>
            <a:pPr indent="-342900" lvl="0" marL="457200" rtl="0" algn="l">
              <a:lnSpc>
                <a:spcPct val="150000"/>
              </a:lnSpc>
              <a:spcBef>
                <a:spcPts val="0"/>
              </a:spcBef>
              <a:spcAft>
                <a:spcPts val="0"/>
              </a:spcAft>
              <a:buSzPts val="1800"/>
              <a:buChar char="●"/>
            </a:pPr>
            <a:r>
              <a:rPr lang="en-GB"/>
              <a:t>Express yourself clearly</a:t>
            </a:r>
            <a:endParaRPr/>
          </a:p>
          <a:p>
            <a:pPr indent="-342900" lvl="0" marL="457200" rtl="0" algn="l">
              <a:lnSpc>
                <a:spcPct val="150000"/>
              </a:lnSpc>
              <a:spcBef>
                <a:spcPts val="0"/>
              </a:spcBef>
              <a:spcAft>
                <a:spcPts val="0"/>
              </a:spcAft>
              <a:buSzPts val="1800"/>
              <a:buChar char="●"/>
            </a:pPr>
            <a:r>
              <a:rPr lang="en-GB"/>
              <a:t>Be prepared to be flexible</a:t>
            </a:r>
            <a:endParaRPr/>
          </a:p>
          <a:p>
            <a:pPr indent="-342900" lvl="0" marL="457200" rtl="0" algn="l">
              <a:lnSpc>
                <a:spcPct val="150000"/>
              </a:lnSpc>
              <a:spcBef>
                <a:spcPts val="0"/>
              </a:spcBef>
              <a:spcAft>
                <a:spcPts val="0"/>
              </a:spcAft>
              <a:buSzPts val="1800"/>
              <a:buChar char="●"/>
            </a:pPr>
            <a:r>
              <a:rPr lang="en-GB"/>
              <a:t>Cite your sources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44"/>
          <p:cNvSpPr txBox="1"/>
          <p:nvPr>
            <p:ph type="ctrTitle"/>
          </p:nvPr>
        </p:nvSpPr>
        <p:spPr>
          <a:xfrm>
            <a:off x="972008" y="979550"/>
            <a:ext cx="7200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Revision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5"/>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steps of revising a paper</a:t>
            </a:r>
            <a:endParaRPr/>
          </a:p>
        </p:txBody>
      </p:sp>
      <p:sp>
        <p:nvSpPr>
          <p:cNvPr id="202" name="Google Shape;202;p45"/>
          <p:cNvSpPr txBox="1"/>
          <p:nvPr>
            <p:ph idx="1" type="body"/>
          </p:nvPr>
        </p:nvSpPr>
        <p:spPr>
          <a:xfrm>
            <a:off x="934075" y="1491850"/>
            <a:ext cx="7200000" cy="3077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Evaluating</a:t>
            </a:r>
            <a:endParaRPr/>
          </a:p>
          <a:p>
            <a:pPr indent="-342900" lvl="0" marL="457200" rtl="0" algn="l">
              <a:lnSpc>
                <a:spcPct val="150000"/>
              </a:lnSpc>
              <a:spcBef>
                <a:spcPts val="0"/>
              </a:spcBef>
              <a:spcAft>
                <a:spcPts val="0"/>
              </a:spcAft>
              <a:buSzPts val="1800"/>
              <a:buAutoNum type="arabicPeriod"/>
            </a:pPr>
            <a:r>
              <a:rPr lang="en-GB"/>
              <a:t>Redrafting</a:t>
            </a:r>
            <a:endParaRPr/>
          </a:p>
          <a:p>
            <a:pPr indent="-342900" lvl="0" marL="457200" rtl="0" algn="l">
              <a:lnSpc>
                <a:spcPct val="150000"/>
              </a:lnSpc>
              <a:spcBef>
                <a:spcPts val="0"/>
              </a:spcBef>
              <a:spcAft>
                <a:spcPts val="0"/>
              </a:spcAft>
              <a:buSzPts val="1800"/>
              <a:buAutoNum type="arabicPeriod"/>
            </a:pPr>
            <a:r>
              <a:rPr lang="en-GB"/>
              <a:t>Editing</a:t>
            </a:r>
            <a:endParaRPr/>
          </a:p>
          <a:p>
            <a:pPr indent="-342900" lvl="0" marL="457200" rtl="0" algn="l">
              <a:lnSpc>
                <a:spcPct val="150000"/>
              </a:lnSpc>
              <a:spcBef>
                <a:spcPts val="0"/>
              </a:spcBef>
              <a:spcAft>
                <a:spcPts val="0"/>
              </a:spcAft>
              <a:buSzPts val="1800"/>
              <a:buAutoNum type="arabicPeriod"/>
            </a:pPr>
            <a:r>
              <a:rPr lang="en-GB"/>
              <a:t>Proofreading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6"/>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Evaluating the first draft</a:t>
            </a:r>
            <a:endParaRPr/>
          </a:p>
        </p:txBody>
      </p:sp>
      <p:sp>
        <p:nvSpPr>
          <p:cNvPr id="208" name="Google Shape;208;p46"/>
          <p:cNvSpPr txBox="1"/>
          <p:nvPr>
            <p:ph idx="1" type="body"/>
          </p:nvPr>
        </p:nvSpPr>
        <p:spPr>
          <a:xfrm>
            <a:off x="934075" y="1491850"/>
            <a:ext cx="7200000" cy="3077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Does it line up with your vision of the paper?</a:t>
            </a:r>
            <a:endParaRPr/>
          </a:p>
          <a:p>
            <a:pPr indent="-342900" lvl="0" marL="457200" rtl="0" algn="l">
              <a:lnSpc>
                <a:spcPct val="150000"/>
              </a:lnSpc>
              <a:spcBef>
                <a:spcPts val="0"/>
              </a:spcBef>
              <a:spcAft>
                <a:spcPts val="0"/>
              </a:spcAft>
              <a:buSzPts val="1800"/>
              <a:buChar char="●"/>
            </a:pPr>
            <a:r>
              <a:rPr lang="en-GB"/>
              <a:t>Is there anything missing?</a:t>
            </a:r>
            <a:endParaRPr/>
          </a:p>
          <a:p>
            <a:pPr indent="-342900" lvl="0" marL="457200" rtl="0" algn="l">
              <a:lnSpc>
                <a:spcPct val="150000"/>
              </a:lnSpc>
              <a:spcBef>
                <a:spcPts val="0"/>
              </a:spcBef>
              <a:spcAft>
                <a:spcPts val="0"/>
              </a:spcAft>
              <a:buSzPts val="1800"/>
              <a:buChar char="●"/>
            </a:pPr>
            <a:r>
              <a:rPr lang="en-GB"/>
              <a:t>Is everything clear?</a:t>
            </a:r>
            <a:endParaRPr/>
          </a:p>
          <a:p>
            <a:pPr indent="-342900" lvl="0" marL="457200" rtl="0" algn="l">
              <a:lnSpc>
                <a:spcPct val="150000"/>
              </a:lnSpc>
              <a:spcBef>
                <a:spcPts val="0"/>
              </a:spcBef>
              <a:spcAft>
                <a:spcPts val="0"/>
              </a:spcAft>
              <a:buSzPts val="1800"/>
              <a:buChar char="●"/>
            </a:pPr>
            <a:r>
              <a:rPr lang="en-GB"/>
              <a:t>Would a different structure work better?</a:t>
            </a:r>
            <a:endParaRPr/>
          </a:p>
          <a:p>
            <a:pPr indent="-342900" lvl="0" marL="457200" rtl="0" algn="l">
              <a:lnSpc>
                <a:spcPct val="150000"/>
              </a:lnSpc>
              <a:spcBef>
                <a:spcPts val="0"/>
              </a:spcBef>
              <a:spcAft>
                <a:spcPts val="0"/>
              </a:spcAft>
              <a:buSzPts val="1800"/>
              <a:buChar char="●"/>
            </a:pPr>
            <a:r>
              <a:rPr lang="en-GB"/>
              <a:t>Should anything be cut?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7"/>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Redrafting</a:t>
            </a:r>
            <a:endParaRPr/>
          </a:p>
        </p:txBody>
      </p:sp>
      <p:sp>
        <p:nvSpPr>
          <p:cNvPr id="214" name="Google Shape;214;p47"/>
          <p:cNvSpPr txBox="1"/>
          <p:nvPr>
            <p:ph idx="1" type="body"/>
          </p:nvPr>
        </p:nvSpPr>
        <p:spPr>
          <a:xfrm>
            <a:off x="934075" y="1514100"/>
            <a:ext cx="7200000" cy="3054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Prioritize the biggest changes</a:t>
            </a:r>
            <a:endParaRPr/>
          </a:p>
          <a:p>
            <a:pPr indent="-342900" lvl="0" marL="457200" rtl="0" algn="l">
              <a:lnSpc>
                <a:spcPct val="150000"/>
              </a:lnSpc>
              <a:spcBef>
                <a:spcPts val="0"/>
              </a:spcBef>
              <a:spcAft>
                <a:spcPts val="0"/>
              </a:spcAft>
              <a:buSzPts val="1800"/>
              <a:buChar char="●"/>
            </a:pPr>
            <a:r>
              <a:rPr lang="en-GB"/>
              <a:t>Reformulate arguments</a:t>
            </a:r>
            <a:endParaRPr/>
          </a:p>
          <a:p>
            <a:pPr indent="-342900" lvl="0" marL="457200" rtl="0" algn="l">
              <a:lnSpc>
                <a:spcPct val="150000"/>
              </a:lnSpc>
              <a:spcBef>
                <a:spcPts val="0"/>
              </a:spcBef>
              <a:spcAft>
                <a:spcPts val="0"/>
              </a:spcAft>
              <a:buSzPts val="1800"/>
              <a:buChar char="●"/>
            </a:pPr>
            <a:r>
              <a:rPr lang="en-GB"/>
              <a:t>Reorder information</a:t>
            </a:r>
            <a:endParaRPr/>
          </a:p>
          <a:p>
            <a:pPr indent="-342900" lvl="0" marL="457200" rtl="0" algn="l">
              <a:lnSpc>
                <a:spcPct val="150000"/>
              </a:lnSpc>
              <a:spcBef>
                <a:spcPts val="0"/>
              </a:spcBef>
              <a:spcAft>
                <a:spcPts val="0"/>
              </a:spcAft>
              <a:buSzPts val="1800"/>
              <a:buChar char="●"/>
            </a:pPr>
            <a:r>
              <a:rPr lang="en-GB"/>
              <a:t>Make cuts and additions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8"/>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Editing</a:t>
            </a:r>
            <a:endParaRPr/>
          </a:p>
        </p:txBody>
      </p:sp>
      <p:sp>
        <p:nvSpPr>
          <p:cNvPr id="220" name="Google Shape;220;p48"/>
          <p:cNvSpPr txBox="1"/>
          <p:nvPr>
            <p:ph idx="1" type="body"/>
          </p:nvPr>
        </p:nvSpPr>
        <p:spPr>
          <a:xfrm>
            <a:off x="934075" y="1592025"/>
            <a:ext cx="7200000" cy="2976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Fix grammatical errors</a:t>
            </a:r>
            <a:endParaRPr/>
          </a:p>
          <a:p>
            <a:pPr indent="-342900" lvl="0" marL="457200" rtl="0" algn="l">
              <a:lnSpc>
                <a:spcPct val="150000"/>
              </a:lnSpc>
              <a:spcBef>
                <a:spcPts val="0"/>
              </a:spcBef>
              <a:spcAft>
                <a:spcPts val="0"/>
              </a:spcAft>
              <a:buSzPts val="1800"/>
              <a:buChar char="●"/>
            </a:pPr>
            <a:r>
              <a:rPr lang="en-GB"/>
              <a:t>Improve sentence structure</a:t>
            </a:r>
            <a:endParaRPr/>
          </a:p>
          <a:p>
            <a:pPr indent="-342900" lvl="0" marL="457200" rtl="0" algn="l">
              <a:lnSpc>
                <a:spcPct val="150000"/>
              </a:lnSpc>
              <a:spcBef>
                <a:spcPts val="0"/>
              </a:spcBef>
              <a:spcAft>
                <a:spcPts val="0"/>
              </a:spcAft>
              <a:buSzPts val="1800"/>
              <a:buChar char="●"/>
            </a:pPr>
            <a:r>
              <a:rPr lang="en-GB"/>
              <a:t>Clarify ambiguities</a:t>
            </a:r>
            <a:endParaRPr/>
          </a:p>
          <a:p>
            <a:pPr indent="-342900" lvl="0" marL="457200" rtl="0" algn="l">
              <a:lnSpc>
                <a:spcPct val="150000"/>
              </a:lnSpc>
              <a:spcBef>
                <a:spcPts val="0"/>
              </a:spcBef>
              <a:spcAft>
                <a:spcPts val="0"/>
              </a:spcAft>
              <a:buSzPts val="1800"/>
              <a:buChar char="●"/>
            </a:pPr>
            <a:r>
              <a:rPr lang="en-GB"/>
              <a:t>Remove redundancies</a:t>
            </a:r>
            <a:endParaRPr/>
          </a:p>
          <a:p>
            <a:pPr indent="-342900" lvl="0" marL="457200" rtl="0" algn="l">
              <a:lnSpc>
                <a:spcPct val="150000"/>
              </a:lnSpc>
              <a:spcBef>
                <a:spcPts val="0"/>
              </a:spcBef>
              <a:spcAft>
                <a:spcPts val="0"/>
              </a:spcAft>
              <a:buSzPts val="1800"/>
              <a:buChar char="●"/>
            </a:pPr>
            <a:r>
              <a:rPr lang="en-GB"/>
              <a:t>Avoid repetition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9"/>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Proofreading</a:t>
            </a:r>
            <a:endParaRPr/>
          </a:p>
        </p:txBody>
      </p:sp>
      <p:sp>
        <p:nvSpPr>
          <p:cNvPr id="226" name="Google Shape;226;p49"/>
          <p:cNvSpPr txBox="1"/>
          <p:nvPr>
            <p:ph idx="1" type="body"/>
          </p:nvPr>
        </p:nvSpPr>
        <p:spPr>
          <a:xfrm>
            <a:off x="934075" y="1152475"/>
            <a:ext cx="7200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Spelling errors</a:t>
            </a:r>
            <a:endParaRPr/>
          </a:p>
          <a:p>
            <a:pPr indent="-342900" lvl="0" marL="457200" rtl="0" algn="l">
              <a:lnSpc>
                <a:spcPct val="150000"/>
              </a:lnSpc>
              <a:spcBef>
                <a:spcPts val="0"/>
              </a:spcBef>
              <a:spcAft>
                <a:spcPts val="0"/>
              </a:spcAft>
              <a:buSzPts val="1800"/>
              <a:buChar char="●"/>
            </a:pPr>
            <a:r>
              <a:rPr lang="en-GB"/>
              <a:t>Missing words</a:t>
            </a:r>
            <a:endParaRPr/>
          </a:p>
          <a:p>
            <a:pPr indent="-342900" lvl="0" marL="457200" rtl="0" algn="l">
              <a:lnSpc>
                <a:spcPct val="150000"/>
              </a:lnSpc>
              <a:spcBef>
                <a:spcPts val="0"/>
              </a:spcBef>
              <a:spcAft>
                <a:spcPts val="0"/>
              </a:spcAft>
              <a:buSzPts val="1800"/>
              <a:buChar char="●"/>
            </a:pPr>
            <a:r>
              <a:rPr lang="en-GB"/>
              <a:t>Confused word choices</a:t>
            </a:r>
            <a:endParaRPr/>
          </a:p>
          <a:p>
            <a:pPr indent="-342900" lvl="0" marL="457200" rtl="0" algn="l">
              <a:lnSpc>
                <a:spcPct val="150000"/>
              </a:lnSpc>
              <a:spcBef>
                <a:spcPts val="0"/>
              </a:spcBef>
              <a:spcAft>
                <a:spcPts val="0"/>
              </a:spcAft>
              <a:buSzPts val="1800"/>
              <a:buChar char="●"/>
            </a:pPr>
            <a:r>
              <a:rPr lang="en-GB"/>
              <a:t>Punctuation errors</a:t>
            </a:r>
            <a:endParaRPr/>
          </a:p>
          <a:p>
            <a:pPr indent="-342900" lvl="0" marL="457200" rtl="0" algn="l">
              <a:lnSpc>
                <a:spcPct val="150000"/>
              </a:lnSpc>
              <a:spcBef>
                <a:spcPts val="0"/>
              </a:spcBef>
              <a:spcAft>
                <a:spcPts val="0"/>
              </a:spcAft>
              <a:buSzPts val="1800"/>
              <a:buChar char="●"/>
            </a:pPr>
            <a:r>
              <a:rPr lang="en-GB"/>
              <a:t>Missing or excess spaces</a:t>
            </a:r>
            <a:endParaRPr/>
          </a:p>
          <a:p>
            <a:pPr indent="-342900" lvl="0" marL="457200" rtl="0" algn="l">
              <a:lnSpc>
                <a:spcPct val="150000"/>
              </a:lnSpc>
              <a:spcBef>
                <a:spcPts val="0"/>
              </a:spcBef>
              <a:spcAft>
                <a:spcPts val="0"/>
              </a:spcAft>
              <a:buSzPts val="1800"/>
              <a:buChar char="●"/>
            </a:pPr>
            <a:r>
              <a:rPr lang="en-GB"/>
              <a:t>Stylistic consistency (e.g. capitalization, formatting, referencing)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50"/>
          <p:cNvSpPr txBox="1"/>
          <p:nvPr>
            <p:ph type="ctrTitle"/>
          </p:nvPr>
        </p:nvSpPr>
        <p:spPr>
          <a:xfrm>
            <a:off x="972000" y="1715700"/>
            <a:ext cx="7200000" cy="17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Recommended</a:t>
            </a:r>
            <a:br>
              <a:rPr lang="en-GB"/>
            </a:br>
            <a:r>
              <a:rPr lang="en-GB"/>
              <a:t> resources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51"/>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Free Scribbr resources</a:t>
            </a:r>
            <a:endParaRPr/>
          </a:p>
        </p:txBody>
      </p:sp>
      <p:sp>
        <p:nvSpPr>
          <p:cNvPr id="237" name="Google Shape;237;p51"/>
          <p:cNvSpPr txBox="1"/>
          <p:nvPr>
            <p:ph idx="1" type="body"/>
          </p:nvPr>
        </p:nvSpPr>
        <p:spPr>
          <a:xfrm>
            <a:off x="934075" y="1799175"/>
            <a:ext cx="4139400" cy="1407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Knowledge Base (300+ articles)</a:t>
            </a:r>
            <a:endParaRPr/>
          </a:p>
          <a:p>
            <a:pPr indent="-342900" lvl="0" marL="457200" rtl="0" algn="l">
              <a:lnSpc>
                <a:spcPct val="150000"/>
              </a:lnSpc>
              <a:spcBef>
                <a:spcPts val="0"/>
              </a:spcBef>
              <a:spcAft>
                <a:spcPts val="0"/>
              </a:spcAft>
              <a:buSzPts val="1800"/>
              <a:buChar char="●"/>
            </a:pPr>
            <a:r>
              <a:rPr lang="en-GB" u="sng">
                <a:solidFill>
                  <a:schemeClr val="hlink"/>
                </a:solidFill>
                <a:hlinkClick r:id="rId3"/>
              </a:rPr>
              <a:t>Citation Generator</a:t>
            </a:r>
            <a:endParaRPr/>
          </a:p>
          <a:p>
            <a:pPr indent="-342900" lvl="0" marL="457200" rtl="0" algn="l">
              <a:lnSpc>
                <a:spcPct val="150000"/>
              </a:lnSpc>
              <a:spcBef>
                <a:spcPts val="0"/>
              </a:spcBef>
              <a:spcAft>
                <a:spcPts val="0"/>
              </a:spcAft>
              <a:buSzPts val="1800"/>
              <a:buChar char="●"/>
            </a:pPr>
            <a:r>
              <a:rPr lang="en-GB" u="sng">
                <a:solidFill>
                  <a:schemeClr val="hlink"/>
                </a:solidFill>
                <a:hlinkClick r:id="rId4"/>
              </a:rPr>
              <a:t>YouTube Channel</a:t>
            </a:r>
            <a:endParaRPr/>
          </a:p>
        </p:txBody>
      </p:sp>
      <p:pic>
        <p:nvPicPr>
          <p:cNvPr id="238" name="Google Shape;238;p51"/>
          <p:cNvPicPr preferRelativeResize="0"/>
          <p:nvPr/>
        </p:nvPicPr>
        <p:blipFill>
          <a:blip r:embed="rId5">
            <a:alphaModFix/>
          </a:blip>
          <a:stretch>
            <a:fillRect/>
          </a:stretch>
        </p:blipFill>
        <p:spPr>
          <a:xfrm>
            <a:off x="5582125" y="771538"/>
            <a:ext cx="2982045" cy="1668525"/>
          </a:xfrm>
          <a:prstGeom prst="rect">
            <a:avLst/>
          </a:prstGeom>
          <a:noFill/>
          <a:ln>
            <a:noFill/>
          </a:ln>
        </p:spPr>
      </p:pic>
      <p:pic>
        <p:nvPicPr>
          <p:cNvPr id="239" name="Google Shape;239;p51"/>
          <p:cNvPicPr preferRelativeResize="0"/>
          <p:nvPr/>
        </p:nvPicPr>
        <p:blipFill>
          <a:blip r:embed="rId6">
            <a:alphaModFix/>
          </a:blip>
          <a:stretch>
            <a:fillRect/>
          </a:stretch>
        </p:blipFill>
        <p:spPr>
          <a:xfrm>
            <a:off x="5582125" y="2664788"/>
            <a:ext cx="2982045" cy="166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25"/>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stages of the writing process</a:t>
            </a:r>
            <a:endParaRPr/>
          </a:p>
        </p:txBody>
      </p:sp>
      <p:sp>
        <p:nvSpPr>
          <p:cNvPr id="85" name="Google Shape;85;p25"/>
          <p:cNvSpPr txBox="1"/>
          <p:nvPr>
            <p:ph idx="1" type="body"/>
          </p:nvPr>
        </p:nvSpPr>
        <p:spPr>
          <a:xfrm>
            <a:off x="934075" y="1840700"/>
            <a:ext cx="7200000" cy="2728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lang="en-GB"/>
              <a:t>Research and planning</a:t>
            </a:r>
            <a:endParaRPr/>
          </a:p>
          <a:p>
            <a:pPr indent="-342900" lvl="0" marL="457200" rtl="0" algn="l">
              <a:lnSpc>
                <a:spcPct val="200000"/>
              </a:lnSpc>
              <a:spcBef>
                <a:spcPts val="0"/>
              </a:spcBef>
              <a:spcAft>
                <a:spcPts val="0"/>
              </a:spcAft>
              <a:buSzPts val="1800"/>
              <a:buAutoNum type="arabicPeriod"/>
            </a:pPr>
            <a:r>
              <a:rPr lang="en-GB"/>
              <a:t>Writing</a:t>
            </a:r>
            <a:endParaRPr/>
          </a:p>
          <a:p>
            <a:pPr indent="-342900" lvl="0" marL="457200" rtl="0" algn="l">
              <a:lnSpc>
                <a:spcPct val="200000"/>
              </a:lnSpc>
              <a:spcBef>
                <a:spcPts val="0"/>
              </a:spcBef>
              <a:spcAft>
                <a:spcPts val="0"/>
              </a:spcAft>
              <a:buSzPts val="1800"/>
              <a:buAutoNum type="arabicPeriod"/>
            </a:pPr>
            <a:r>
              <a:rPr lang="en-GB"/>
              <a:t>Revision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52"/>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we’re Scribbr </a:t>
            </a:r>
            <a:r>
              <a:rPr lang="en-GB"/>
              <a:t>👋</a:t>
            </a:r>
            <a:endParaRPr/>
          </a:p>
        </p:txBody>
      </p:sp>
      <p:sp>
        <p:nvSpPr>
          <p:cNvPr id="245" name="Google Shape;245;p52"/>
          <p:cNvSpPr txBox="1"/>
          <p:nvPr>
            <p:ph idx="1" type="body"/>
          </p:nvPr>
        </p:nvSpPr>
        <p:spPr>
          <a:xfrm>
            <a:off x="934075" y="1368550"/>
            <a:ext cx="7200000" cy="320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t>We are a team of 60 people in Amsterdam, and we partner with more than 500 freelance editors across the globe to help students graduate and become better academic writers.</a:t>
            </a:r>
            <a:r>
              <a:rPr b="1" lang="en-GB" sz="1400"/>
              <a:t> </a:t>
            </a:r>
            <a:endParaRPr b="1" sz="1400"/>
          </a:p>
          <a:p>
            <a:pPr indent="0" lvl="0" marL="0" rtl="0" algn="l">
              <a:spcBef>
                <a:spcPts val="1600"/>
              </a:spcBef>
              <a:spcAft>
                <a:spcPts val="1600"/>
              </a:spcAft>
              <a:buNone/>
            </a:pPr>
            <a:r>
              <a:rPr lang="en-GB" sz="1400"/>
              <a:t>Every day, we work hard on our </a:t>
            </a:r>
            <a:r>
              <a:rPr lang="en-GB" sz="1400" u="sng">
                <a:solidFill>
                  <a:schemeClr val="hlink"/>
                </a:solidFill>
                <a:hlinkClick r:id="rId3"/>
              </a:rPr>
              <a:t>Proofreading &amp; Editing service</a:t>
            </a:r>
            <a:r>
              <a:rPr lang="en-GB" sz="1400"/>
              <a:t>, </a:t>
            </a:r>
            <a:r>
              <a:rPr lang="en-GB" sz="1400" u="sng">
                <a:solidFill>
                  <a:schemeClr val="hlink"/>
                </a:solidFill>
                <a:hlinkClick r:id="rId4"/>
              </a:rPr>
              <a:t>Plagiarism Checker</a:t>
            </a:r>
            <a:r>
              <a:rPr lang="en-GB" sz="1400"/>
              <a:t>, </a:t>
            </a:r>
            <a:r>
              <a:rPr lang="en-GB" sz="1400" u="sng">
                <a:solidFill>
                  <a:schemeClr val="hlink"/>
                </a:solidFill>
                <a:hlinkClick r:id="rId5"/>
              </a:rPr>
              <a:t>Citation Generator</a:t>
            </a:r>
            <a:r>
              <a:rPr lang="en-GB" sz="1400"/>
              <a:t>,</a:t>
            </a:r>
            <a:r>
              <a:rPr lang="en-GB"/>
              <a:t> </a:t>
            </a:r>
            <a:r>
              <a:rPr lang="en-GB" sz="1400" u="sng">
                <a:solidFill>
                  <a:schemeClr val="hlink"/>
                </a:solidFill>
                <a:hlinkClick r:id="rId6"/>
              </a:rPr>
              <a:t>Knowledge Base</a:t>
            </a:r>
            <a:r>
              <a:rPr lang="en-GB" sz="1400"/>
              <a:t> and educational </a:t>
            </a:r>
            <a:r>
              <a:rPr lang="en-GB" sz="1400" u="sng">
                <a:solidFill>
                  <a:schemeClr val="hlink"/>
                </a:solidFill>
                <a:hlinkClick r:id="rId7"/>
              </a:rPr>
              <a:t>YouTube channe</a:t>
            </a:r>
            <a:r>
              <a:rPr lang="en-GB" sz="1400" u="sng">
                <a:solidFill>
                  <a:schemeClr val="hlink"/>
                </a:solidFill>
                <a:hlinkClick r:id="rId8"/>
              </a:rPr>
              <a:t>l</a:t>
            </a:r>
            <a:r>
              <a:rPr lang="en-GB" sz="1400"/>
              <a:t>.</a:t>
            </a:r>
            <a:endParaRPr b="1"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3"/>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Guidelines for using this presentation</a:t>
            </a:r>
            <a:endParaRPr/>
          </a:p>
        </p:txBody>
      </p:sp>
      <p:sp>
        <p:nvSpPr>
          <p:cNvPr id="251" name="Google Shape;251;p53"/>
          <p:cNvSpPr txBox="1"/>
          <p:nvPr>
            <p:ph idx="1" type="body"/>
          </p:nvPr>
        </p:nvSpPr>
        <p:spPr>
          <a:xfrm>
            <a:off x="934075" y="1152475"/>
            <a:ext cx="7200000" cy="3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This presentation can be freely used and modified for educational purposes. You may:</a:t>
            </a:r>
            <a:endParaRPr sz="1400"/>
          </a:p>
          <a:p>
            <a:pPr indent="-317500" lvl="0" marL="457200" rtl="0" algn="l">
              <a:spcBef>
                <a:spcPts val="1600"/>
              </a:spcBef>
              <a:spcAft>
                <a:spcPts val="0"/>
              </a:spcAft>
              <a:buClr>
                <a:schemeClr val="accent2"/>
              </a:buClr>
              <a:buSzPts val="1400"/>
              <a:buChar char="✓"/>
            </a:pPr>
            <a:r>
              <a:rPr lang="en-GB" sz="1400"/>
              <a:t>Display this presentation in a classroom environment</a:t>
            </a:r>
            <a:endParaRPr sz="1400"/>
          </a:p>
          <a:p>
            <a:pPr indent="-317500" lvl="0" marL="457200" rtl="0" algn="l">
              <a:spcBef>
                <a:spcPts val="0"/>
              </a:spcBef>
              <a:spcAft>
                <a:spcPts val="0"/>
              </a:spcAft>
              <a:buClr>
                <a:schemeClr val="accent2"/>
              </a:buClr>
              <a:buSzPts val="1400"/>
              <a:buChar char="✓"/>
            </a:pPr>
            <a:r>
              <a:rPr lang="en-GB" sz="1400"/>
              <a:t>Modify or delete slides</a:t>
            </a:r>
            <a:endParaRPr sz="1400"/>
          </a:p>
          <a:p>
            <a:pPr indent="-317500" lvl="0" marL="457200" rtl="0" algn="l">
              <a:spcBef>
                <a:spcPts val="0"/>
              </a:spcBef>
              <a:spcAft>
                <a:spcPts val="0"/>
              </a:spcAft>
              <a:buClr>
                <a:schemeClr val="accent2"/>
              </a:buClr>
              <a:buSzPts val="1400"/>
              <a:buChar char="✓"/>
            </a:pPr>
            <a:r>
              <a:rPr lang="en-GB" sz="1400"/>
              <a:t>Distribute this presentation in print or in private student environments (e.g. Moodle, BlackBoard, Google Classroom)</a:t>
            </a:r>
            <a:endParaRPr sz="1400"/>
          </a:p>
          <a:p>
            <a:pPr indent="0" lvl="0" marL="0" rtl="0" algn="l">
              <a:spcBef>
                <a:spcPts val="1600"/>
              </a:spcBef>
              <a:spcAft>
                <a:spcPts val="0"/>
              </a:spcAft>
              <a:buNone/>
            </a:pPr>
            <a:r>
              <a:rPr lang="en-GB" sz="1400"/>
              <a:t>Please do give credit to Scribbr for creating this resource. </a:t>
            </a:r>
            <a:endParaRPr sz="1400"/>
          </a:p>
          <a:p>
            <a:pPr indent="0" lvl="0" marL="0" rtl="0" algn="l">
              <a:spcBef>
                <a:spcPts val="1600"/>
              </a:spcBef>
              <a:spcAft>
                <a:spcPts val="1600"/>
              </a:spcAft>
              <a:buNone/>
            </a:pPr>
            <a:r>
              <a:rPr lang="en-GB" sz="1400"/>
              <a:t>Questions or feedback? Email shona@scribbr.com</a:t>
            </a:r>
            <a:r>
              <a:rPr lang="en-GB" sz="1400"/>
              <a:t> and we’ll be in touch!</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6"/>
          <p:cNvSpPr txBox="1"/>
          <p:nvPr>
            <p:ph type="ctrTitle"/>
          </p:nvPr>
        </p:nvSpPr>
        <p:spPr>
          <a:xfrm>
            <a:off x="972000" y="2065050"/>
            <a:ext cx="7200000" cy="10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Research and planning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7"/>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Understanding your assignment</a:t>
            </a:r>
            <a:endParaRPr/>
          </a:p>
        </p:txBody>
      </p:sp>
      <p:sp>
        <p:nvSpPr>
          <p:cNvPr id="96" name="Google Shape;96;p27"/>
          <p:cNvSpPr txBox="1"/>
          <p:nvPr>
            <p:ph idx="1" type="body"/>
          </p:nvPr>
        </p:nvSpPr>
        <p:spPr>
          <a:xfrm>
            <a:off x="934075" y="1746650"/>
            <a:ext cx="7200000" cy="2822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When is your deadline?</a:t>
            </a:r>
            <a:endParaRPr/>
          </a:p>
          <a:p>
            <a:pPr indent="-342900" lvl="0" marL="457200" rtl="0" algn="l">
              <a:lnSpc>
                <a:spcPct val="150000"/>
              </a:lnSpc>
              <a:spcBef>
                <a:spcPts val="0"/>
              </a:spcBef>
              <a:spcAft>
                <a:spcPts val="0"/>
              </a:spcAft>
              <a:buSzPts val="1800"/>
              <a:buChar char="●"/>
            </a:pPr>
            <a:r>
              <a:rPr lang="en-GB"/>
              <a:t>What word count are you aiming for?</a:t>
            </a:r>
            <a:endParaRPr/>
          </a:p>
          <a:p>
            <a:pPr indent="-342900" lvl="0" marL="457200" rtl="0" algn="l">
              <a:lnSpc>
                <a:spcPct val="150000"/>
              </a:lnSpc>
              <a:spcBef>
                <a:spcPts val="0"/>
              </a:spcBef>
              <a:spcAft>
                <a:spcPts val="0"/>
              </a:spcAft>
              <a:buSzPts val="1800"/>
              <a:buChar char="●"/>
            </a:pPr>
            <a:r>
              <a:rPr lang="en-GB"/>
              <a:t>What is the goal of the assignment?</a:t>
            </a:r>
            <a:endParaRPr/>
          </a:p>
          <a:p>
            <a:pPr indent="-342900" lvl="0" marL="457200" rtl="0" algn="l">
              <a:lnSpc>
                <a:spcPct val="150000"/>
              </a:lnSpc>
              <a:spcBef>
                <a:spcPts val="0"/>
              </a:spcBef>
              <a:spcAft>
                <a:spcPts val="0"/>
              </a:spcAft>
              <a:buSzPts val="1800"/>
              <a:buChar char="●"/>
            </a:pPr>
            <a:r>
              <a:rPr lang="en-GB"/>
              <a:t>What topics can you write about?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8"/>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Choosing a topic</a:t>
            </a:r>
            <a:endParaRPr/>
          </a:p>
        </p:txBody>
      </p:sp>
      <p:sp>
        <p:nvSpPr>
          <p:cNvPr id="102" name="Google Shape;102;p28"/>
          <p:cNvSpPr txBox="1"/>
          <p:nvPr>
            <p:ph idx="1" type="body"/>
          </p:nvPr>
        </p:nvSpPr>
        <p:spPr>
          <a:xfrm>
            <a:off x="934075" y="1521325"/>
            <a:ext cx="7200000" cy="3047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Clearly define and narrow down your topic</a:t>
            </a:r>
            <a:endParaRPr/>
          </a:p>
          <a:p>
            <a:pPr indent="-342900" lvl="0" marL="457200" rtl="0" algn="l">
              <a:lnSpc>
                <a:spcPct val="150000"/>
              </a:lnSpc>
              <a:spcBef>
                <a:spcPts val="0"/>
              </a:spcBef>
              <a:spcAft>
                <a:spcPts val="0"/>
              </a:spcAft>
              <a:buSzPts val="1800"/>
              <a:buChar char="●"/>
            </a:pPr>
            <a:r>
              <a:rPr lang="en-GB"/>
              <a:t>Sometimes you’re given a list of choices</a:t>
            </a:r>
            <a:endParaRPr/>
          </a:p>
          <a:p>
            <a:pPr indent="-342900" lvl="0" marL="457200" rtl="0" algn="l">
              <a:lnSpc>
                <a:spcPct val="150000"/>
              </a:lnSpc>
              <a:spcBef>
                <a:spcPts val="0"/>
              </a:spcBef>
              <a:spcAft>
                <a:spcPts val="0"/>
              </a:spcAft>
              <a:buSzPts val="1800"/>
              <a:buChar char="●"/>
            </a:pPr>
            <a:r>
              <a:rPr lang="en-GB"/>
              <a:t>Sometimes you have freedom to choose your own</a:t>
            </a:r>
            <a:endParaRPr/>
          </a:p>
          <a:p>
            <a:pPr indent="-342900" lvl="0" marL="457200" rtl="0" algn="l">
              <a:lnSpc>
                <a:spcPct val="150000"/>
              </a:lnSpc>
              <a:spcBef>
                <a:spcPts val="0"/>
              </a:spcBef>
              <a:spcAft>
                <a:spcPts val="0"/>
              </a:spcAft>
              <a:buSzPts val="1800"/>
              <a:buChar char="●"/>
            </a:pPr>
            <a:r>
              <a:rPr lang="en-GB"/>
              <a:t>Consider what was covered on the course</a:t>
            </a:r>
            <a:endParaRPr/>
          </a:p>
          <a:p>
            <a:pPr indent="-342900" lvl="0" marL="457200" rtl="0" algn="l">
              <a:lnSpc>
                <a:spcPct val="150000"/>
              </a:lnSpc>
              <a:spcBef>
                <a:spcPts val="0"/>
              </a:spcBef>
              <a:spcAft>
                <a:spcPts val="0"/>
              </a:spcAft>
              <a:buSzPts val="1800"/>
              <a:buChar char="●"/>
            </a:pPr>
            <a:r>
              <a:rPr lang="en-GB"/>
              <a:t>Follow your curiosity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9"/>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Doing the research</a:t>
            </a:r>
            <a:endParaRPr/>
          </a:p>
        </p:txBody>
      </p:sp>
      <p:sp>
        <p:nvSpPr>
          <p:cNvPr id="108" name="Google Shape;108;p29"/>
          <p:cNvSpPr txBox="1"/>
          <p:nvPr>
            <p:ph idx="1" type="body"/>
          </p:nvPr>
        </p:nvSpPr>
        <p:spPr>
          <a:xfrm>
            <a:off x="934075" y="1435900"/>
            <a:ext cx="7200000" cy="3132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Start exploring the literature on your topic</a:t>
            </a:r>
            <a:endParaRPr/>
          </a:p>
          <a:p>
            <a:pPr indent="-342900" lvl="0" marL="457200" rtl="0" algn="l">
              <a:lnSpc>
                <a:spcPct val="150000"/>
              </a:lnSpc>
              <a:spcBef>
                <a:spcPts val="0"/>
              </a:spcBef>
              <a:spcAft>
                <a:spcPts val="0"/>
              </a:spcAft>
              <a:buSzPts val="1800"/>
              <a:buChar char="●"/>
            </a:pPr>
            <a:r>
              <a:rPr lang="en-GB"/>
              <a:t>Use books, journals, and other reliable sources</a:t>
            </a:r>
            <a:endParaRPr/>
          </a:p>
          <a:p>
            <a:pPr indent="-342900" lvl="0" marL="457200" rtl="0" algn="l">
              <a:lnSpc>
                <a:spcPct val="150000"/>
              </a:lnSpc>
              <a:spcBef>
                <a:spcPts val="0"/>
              </a:spcBef>
              <a:spcAft>
                <a:spcPts val="0"/>
              </a:spcAft>
              <a:buSzPts val="1800"/>
              <a:buChar char="●"/>
            </a:pPr>
            <a:r>
              <a:rPr lang="en-GB"/>
              <a:t>Consider a variety of perspectives</a:t>
            </a:r>
            <a:endParaRPr/>
          </a:p>
          <a:p>
            <a:pPr indent="-342900" lvl="0" marL="457200" rtl="0" algn="l">
              <a:lnSpc>
                <a:spcPct val="150000"/>
              </a:lnSpc>
              <a:spcBef>
                <a:spcPts val="0"/>
              </a:spcBef>
              <a:spcAft>
                <a:spcPts val="0"/>
              </a:spcAft>
              <a:buSzPts val="1800"/>
              <a:buChar char="●"/>
            </a:pPr>
            <a:r>
              <a:rPr lang="en-GB"/>
              <a:t>Use your reading to inform your arguments</a:t>
            </a:r>
            <a:endParaRPr/>
          </a:p>
          <a:p>
            <a:pPr indent="-342900" lvl="0" marL="457200" rtl="0" algn="l">
              <a:lnSpc>
                <a:spcPct val="150000"/>
              </a:lnSpc>
              <a:spcBef>
                <a:spcPts val="0"/>
              </a:spcBef>
              <a:spcAft>
                <a:spcPts val="0"/>
              </a:spcAft>
              <a:buSzPts val="1800"/>
              <a:buChar char="●"/>
            </a:pPr>
            <a:r>
              <a:rPr lang="en-GB"/>
              <a:t>Keep notes of source details and useful quotations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30"/>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Primary vs secondary sources</a:t>
            </a:r>
            <a:endParaRPr/>
          </a:p>
        </p:txBody>
      </p:sp>
      <p:sp>
        <p:nvSpPr>
          <p:cNvPr id="114" name="Google Shape;114;p30"/>
          <p:cNvSpPr txBox="1"/>
          <p:nvPr>
            <p:ph idx="1" type="body"/>
          </p:nvPr>
        </p:nvSpPr>
        <p:spPr>
          <a:xfrm>
            <a:off x="934075" y="2054700"/>
            <a:ext cx="7200000" cy="1034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GB"/>
              <a:t>Primary sources </a:t>
            </a:r>
            <a:r>
              <a:rPr lang="en-GB"/>
              <a:t>provide direct first-hand evidence</a:t>
            </a:r>
            <a:endParaRPr/>
          </a:p>
          <a:p>
            <a:pPr indent="-342900" lvl="0" marL="457200" rtl="0" algn="l">
              <a:lnSpc>
                <a:spcPct val="150000"/>
              </a:lnSpc>
              <a:spcBef>
                <a:spcPts val="0"/>
              </a:spcBef>
              <a:spcAft>
                <a:spcPts val="1600"/>
              </a:spcAft>
              <a:buSzPts val="1800"/>
              <a:buChar char="●"/>
            </a:pPr>
            <a:r>
              <a:rPr b="1" lang="en-GB"/>
              <a:t>Secondary sources </a:t>
            </a:r>
            <a:r>
              <a:rPr lang="en-GB"/>
              <a:t>provide commentary or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1"/>
          <p:cNvSpPr txBox="1"/>
          <p:nvPr>
            <p:ph type="title"/>
          </p:nvPr>
        </p:nvSpPr>
        <p:spPr>
          <a:xfrm>
            <a:off x="934075" y="445025"/>
            <a:ext cx="720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Primary or secondary?</a:t>
            </a:r>
            <a:endParaRPr/>
          </a:p>
        </p:txBody>
      </p:sp>
      <p:sp>
        <p:nvSpPr>
          <p:cNvPr id="120" name="Google Shape;120;p31"/>
          <p:cNvSpPr txBox="1"/>
          <p:nvPr>
            <p:ph idx="1" type="body"/>
          </p:nvPr>
        </p:nvSpPr>
        <p:spPr>
          <a:xfrm>
            <a:off x="934075" y="1514100"/>
            <a:ext cx="7200000" cy="3288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i="1" lang="en-GB"/>
              <a:t>The Cambridge Companion to the Victorian Novel</a:t>
            </a:r>
            <a:endParaRPr i="1"/>
          </a:p>
          <a:p>
            <a:pPr indent="-342900" lvl="0" marL="457200" rtl="0" algn="l">
              <a:lnSpc>
                <a:spcPct val="200000"/>
              </a:lnSpc>
              <a:spcBef>
                <a:spcPts val="0"/>
              </a:spcBef>
              <a:spcAft>
                <a:spcPts val="0"/>
              </a:spcAft>
              <a:buSzPts val="1800"/>
              <a:buChar char="●"/>
            </a:pPr>
            <a:r>
              <a:rPr i="1" lang="en-GB"/>
              <a:t>Jane Eyre</a:t>
            </a:r>
            <a:r>
              <a:rPr lang="en-GB"/>
              <a:t>, by Charlotte Bronte</a:t>
            </a:r>
            <a:endParaRPr/>
          </a:p>
          <a:p>
            <a:pPr indent="-342900" lvl="0" marL="457200" rtl="0" algn="l">
              <a:lnSpc>
                <a:spcPct val="200000"/>
              </a:lnSpc>
              <a:spcBef>
                <a:spcPts val="0"/>
              </a:spcBef>
              <a:spcAft>
                <a:spcPts val="0"/>
              </a:spcAft>
              <a:buSzPts val="1800"/>
              <a:buChar char="●"/>
            </a:pPr>
            <a:r>
              <a:rPr lang="en-GB"/>
              <a:t>“Ode to a Nightingale,” by John Keats</a:t>
            </a:r>
            <a:endParaRPr/>
          </a:p>
          <a:p>
            <a:pPr indent="-342900" lvl="0" marL="457200" rtl="0" algn="l">
              <a:lnSpc>
                <a:spcPct val="200000"/>
              </a:lnSpc>
              <a:spcBef>
                <a:spcPts val="0"/>
              </a:spcBef>
              <a:spcAft>
                <a:spcPts val="0"/>
              </a:spcAft>
              <a:buSzPts val="1800"/>
              <a:buChar char="●"/>
            </a:pPr>
            <a:r>
              <a:rPr lang="en-GB"/>
              <a:t>A journal article about 19th-century literature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cribbr">
  <a:themeElements>
    <a:clrScheme name="Simple Light">
      <a:dk1>
        <a:srgbClr val="202F66"/>
      </a:dk1>
      <a:lt1>
        <a:srgbClr val="FFFFFF"/>
      </a:lt1>
      <a:dk2>
        <a:srgbClr val="15204F"/>
      </a:dk2>
      <a:lt2>
        <a:srgbClr val="F9F9FB"/>
      </a:lt2>
      <a:accent1>
        <a:srgbClr val="FC5216"/>
      </a:accent1>
      <a:accent2>
        <a:srgbClr val="18CDBB"/>
      </a:accent2>
      <a:accent3>
        <a:srgbClr val="BE59BE"/>
      </a:accent3>
      <a:accent4>
        <a:srgbClr val="92C65A"/>
      </a:accent4>
      <a:accent5>
        <a:srgbClr val="FFC107"/>
      </a:accent5>
      <a:accent6>
        <a:srgbClr val="FF6562"/>
      </a:accent6>
      <a:hlink>
        <a:srgbClr val="1F80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