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0" r:id="rId8"/>
    <p:sldId id="272" r:id="rId9"/>
    <p:sldId id="261" r:id="rId10"/>
    <p:sldId id="262" r:id="rId11"/>
    <p:sldId id="263" r:id="rId12"/>
    <p:sldId id="264" r:id="rId13"/>
    <p:sldId id="267" r:id="rId14"/>
    <p:sldId id="266" r:id="rId15"/>
    <p:sldId id="269" r:id="rId16"/>
    <p:sldId id="270" r:id="rId17"/>
    <p:sldId id="265" r:id="rId18"/>
    <p:sldId id="268" r:id="rId19"/>
    <p:sldId id="277" r:id="rId20"/>
    <p:sldId id="259" r:id="rId21"/>
    <p:sldId id="273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5A0E-74CF-4381-B19B-4A2393D35A2B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E7914C-ED96-4D3E-8424-26E63E53A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18EE-A941-44B3-9DCF-4E0118E28EA7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A9A7-F0E1-401F-BC81-F732A1E43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AFD88-B3CB-47BF-88C9-2ED1363DED98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616E8-F736-466E-A995-43C2D3340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BEF77-3740-430B-A331-C30FA75E5F6F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31BA-45E8-45C6-A526-6EFBE8677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C1E0-A8A4-44F9-A644-86C2003F93D1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21EC1-ECDB-4F8C-9F02-5AD4C0D7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3832C-5F2C-4406-94D7-8D3072D5CAB6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D357D-66BF-46E6-91CE-CF18038EC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08DE-9759-4A64-8DF7-64ED69CB11D1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5116E-CFDA-4F8A-8251-A35CF59B4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7CCB-39AC-4AA7-9DE5-98776B2D829E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9EBE6-42C6-4295-85BF-87FF033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3371A-2AA4-440D-A008-C495B10A5A1D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4D48B-41BD-4A2C-8868-1B9F15F6D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61870-B242-4F97-BBFA-BC2A8F297326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B7204-AB4D-4EEF-8871-EB80CF35E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14A9E-83B4-4184-8118-D4BCC6BE14CB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8403F-B3CB-406F-A2B7-122EC2C01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138B70-F5DC-4190-ABFC-CFE4192B8ECC}" type="datetimeFigureOut">
              <a:rPr lang="en-US"/>
              <a:pPr>
                <a:defRPr/>
              </a:pPr>
              <a:t>5/2/2010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AFF9D25-B705-499F-A4A0-7C460A409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9" r:id="rId2"/>
    <p:sldLayoutId id="2147483817" r:id="rId3"/>
    <p:sldLayoutId id="2147483810" r:id="rId4"/>
    <p:sldLayoutId id="2147483811" r:id="rId5"/>
    <p:sldLayoutId id="2147483812" r:id="rId6"/>
    <p:sldLayoutId id="2147483813" r:id="rId7"/>
    <p:sldLayoutId id="2147483818" r:id="rId8"/>
    <p:sldLayoutId id="2147483819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Tyler </a:t>
            </a:r>
            <a:r>
              <a:rPr lang="en-US" dirty="0" err="1" smtClean="0"/>
              <a:t>Ambroziak</a:t>
            </a: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Ryan Fox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Cs 638-1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5/3/10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/>
              <a:t>Virtual Barber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non-beard subspace </a:t>
            </a:r>
          </a:p>
          <a:p>
            <a:pPr eaLnBrk="1" hangingPunct="1"/>
            <a:r>
              <a:rPr lang="en-US" smtClean="0"/>
              <a:t>Input bearded image</a:t>
            </a:r>
          </a:p>
          <a:p>
            <a:pPr eaLnBrk="1" hangingPunct="1"/>
            <a:r>
              <a:rPr lang="en-US" smtClean="0"/>
              <a:t>Remove the beard layer</a:t>
            </a:r>
          </a:p>
          <a:p>
            <a:pPr lvl="1" eaLnBrk="1" hangingPunct="1"/>
            <a:r>
              <a:rPr lang="en-US" smtClean="0"/>
              <a:t>Several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the Beard Layer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Technique 1: </a:t>
            </a:r>
            <a:br>
              <a:rPr lang="en-US" dirty="0" smtClean="0"/>
            </a:br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x* = Vc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x is a face image with a beard, x* is same face without beard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 is the non-beard subspace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 = (V</a:t>
            </a:r>
            <a:r>
              <a:rPr lang="en-US" sz="2000" baseline="30000" smtClean="0"/>
              <a:t>T</a:t>
            </a:r>
            <a:r>
              <a:rPr lang="en-US" sz="2000" smtClean="0"/>
              <a:t>V)</a:t>
            </a:r>
            <a:r>
              <a:rPr lang="en-US" sz="2000" baseline="30000" smtClean="0"/>
              <a:t>-1</a:t>
            </a:r>
            <a:r>
              <a:rPr lang="en-US" sz="2000" smtClean="0"/>
              <a:t> V</a:t>
            </a:r>
            <a:r>
              <a:rPr lang="en-US" sz="2000" baseline="30000" smtClean="0"/>
              <a:t>T</a:t>
            </a:r>
            <a:r>
              <a:rPr lang="en-US" sz="2000" smtClean="0"/>
              <a:t>x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Easy implementation in Matlab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 l="6264" t="13318" r="56149" b="12483"/>
          <a:stretch>
            <a:fillRect/>
          </a:stretch>
        </p:blipFill>
        <p:spPr bwMode="auto">
          <a:xfrm>
            <a:off x="2895600" y="1676400"/>
            <a:ext cx="30591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E:\third guy befo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057400"/>
            <a:ext cx="14859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7" descr="E:\third guy af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57400"/>
            <a:ext cx="138112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qual 16"/>
          <p:cNvSpPr/>
          <p:nvPr/>
        </p:nvSpPr>
        <p:spPr>
          <a:xfrm>
            <a:off x="2286000" y="2590800"/>
            <a:ext cx="533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6019800" y="2514600"/>
            <a:ext cx="533400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Results: Naïve Approach</a:t>
            </a:r>
          </a:p>
        </p:txBody>
      </p:sp>
      <p:pic>
        <p:nvPicPr>
          <p:cNvPr id="25602" name="Picture 2" descr="E:\first guy before.jpg"/>
          <p:cNvPicPr>
            <a:picLocks noChangeAspect="1" noChangeArrowheads="1"/>
          </p:cNvPicPr>
          <p:nvPr/>
        </p:nvPicPr>
        <p:blipFill>
          <a:blip r:embed="rId2">
            <a:lum bright="24000" contrast="50000"/>
          </a:blip>
          <a:srcRect/>
          <a:stretch>
            <a:fillRect/>
          </a:stretch>
        </p:blipFill>
        <p:spPr bwMode="auto">
          <a:xfrm>
            <a:off x="6400800" y="16002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E:\first guy after.jpg"/>
          <p:cNvPicPr>
            <a:picLocks noChangeAspect="1" noChangeArrowheads="1"/>
          </p:cNvPicPr>
          <p:nvPr/>
        </p:nvPicPr>
        <p:blipFill>
          <a:blip r:embed="rId3">
            <a:lum bright="24000" contrast="50000"/>
          </a:blip>
          <a:srcRect/>
          <a:stretch>
            <a:fillRect/>
          </a:stretch>
        </p:blipFill>
        <p:spPr bwMode="auto">
          <a:xfrm>
            <a:off x="6400800" y="43434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69730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605" name="Picture 4" descr="E:\original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13360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Results: Naïve Approach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7" name="Picture 2" descr="E:\second guy before.jpg"/>
          <p:cNvPicPr>
            <a:picLocks noChangeAspect="1" noChangeArrowheads="1"/>
          </p:cNvPicPr>
          <p:nvPr/>
        </p:nvPicPr>
        <p:blipFill>
          <a:blip r:embed="rId2">
            <a:lum bright="24000" contrast="50000"/>
          </a:blip>
          <a:srcRect/>
          <a:stretch>
            <a:fillRect/>
          </a:stretch>
        </p:blipFill>
        <p:spPr bwMode="auto">
          <a:xfrm>
            <a:off x="6400800" y="16002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 descr="E:\second guy after.jpg"/>
          <p:cNvPicPr>
            <a:picLocks noChangeAspect="1" noChangeArrowheads="1"/>
          </p:cNvPicPr>
          <p:nvPr/>
        </p:nvPicPr>
        <p:blipFill>
          <a:blip r:embed="rId3">
            <a:lum bright="24000" contrast="50000"/>
          </a:blip>
          <a:srcRect/>
          <a:stretch>
            <a:fillRect/>
          </a:stretch>
        </p:blipFill>
        <p:spPr bwMode="auto">
          <a:xfrm>
            <a:off x="6400800" y="4343400"/>
            <a:ext cx="1790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69730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30" name="Picture 4" descr="E:\original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133600"/>
            <a:ext cx="42148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Results: Naïve Approach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9730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652" name="Picture 2" descr="E:\original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3" descr="E:\fourth guy befo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4" descr="E:\fourth guy af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3434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Results: Naïve Approach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9730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676" name="Picture 2" descr="E:\original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3" descr="E:\third guy befo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1790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4" descr="E:\third guy aft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3434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Results: Naïve Approach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699" name="Picture 2" descr="E:\chu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600200"/>
            <a:ext cx="1828800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 descr="E:\chuck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343400"/>
            <a:ext cx="1790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6058694" y="3923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702" name="Picture 4" descr="E:\original chuck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905000"/>
            <a:ext cx="2478088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Technique 2: </a:t>
            </a:r>
            <a:br>
              <a:rPr lang="en-US" dirty="0" smtClean="0"/>
            </a:br>
            <a:r>
              <a:rPr lang="en-US" dirty="0" smtClean="0"/>
              <a:t>Iteratively Reweighted Least Squares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Treat beards as outliers of non-beard subspace V</a:t>
            </a:r>
          </a:p>
          <a:p>
            <a:pPr eaLnBrk="1" hangingPunct="1"/>
            <a:r>
              <a:rPr lang="en-US" smtClean="0"/>
              <a:t>Use M-estimator to remove influence of the outliers from the projection</a:t>
            </a:r>
          </a:p>
          <a:p>
            <a:pPr eaLnBrk="1" hangingPunct="1"/>
            <a:r>
              <a:rPr lang="en-US" smtClean="0"/>
              <a:t>Iterating over the previous method, re-weighting pixels based on the beard space</a:t>
            </a:r>
          </a:p>
          <a:p>
            <a:pPr eaLnBrk="1" hangingPunct="1"/>
            <a:r>
              <a:rPr lang="en-US" smtClean="0"/>
              <a:t>Currently being implemented. Results from Ngyuen paper: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267200"/>
            <a:ext cx="57912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2438400" y="61722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Original</a:t>
            </a: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4038600" y="6121400"/>
            <a:ext cx="155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Naive reconstruction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5943600" y="6121400"/>
            <a:ext cx="1608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Robust reconstruction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Strengths/Weaknesses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Lucida Grande"/>
              <a:buChar char="+"/>
            </a:pPr>
            <a:r>
              <a:rPr lang="en-US" smtClean="0"/>
              <a:t>Does a fairly good job of removing beards</a:t>
            </a:r>
          </a:p>
          <a:p>
            <a:pPr eaLnBrk="1" hangingPunct="1">
              <a:buFont typeface="Lucida Grande"/>
              <a:buChar char="+"/>
            </a:pPr>
            <a:r>
              <a:rPr lang="en-US" smtClean="0"/>
              <a:t>Quick processing time</a:t>
            </a:r>
          </a:p>
          <a:p>
            <a:pPr eaLnBrk="1" hangingPunct="1">
              <a:buFont typeface="Lucida Grande"/>
              <a:buChar char="+"/>
            </a:pPr>
            <a:r>
              <a:rPr lang="en-US" smtClean="0"/>
              <a:t>Can be used to remove other “layers”</a:t>
            </a:r>
          </a:p>
          <a:p>
            <a:pPr eaLnBrk="1" hangingPunct="1">
              <a:buFont typeface="Wingdings" pitchFamily="2" charset="2"/>
              <a:buChar char=""/>
            </a:pPr>
            <a:endParaRPr lang="en-US" smtClean="0"/>
          </a:p>
          <a:p>
            <a:pPr eaLnBrk="1" hangingPunct="1">
              <a:buFont typeface="Lucida Grande"/>
              <a:buChar char="−"/>
            </a:pPr>
            <a:r>
              <a:rPr lang="en-US" smtClean="0"/>
              <a:t>Non-beard subspace could be larger</a:t>
            </a:r>
          </a:p>
          <a:p>
            <a:pPr eaLnBrk="1" hangingPunct="1">
              <a:buFont typeface="Lucida Grande"/>
              <a:buChar char="−"/>
            </a:pPr>
            <a:r>
              <a:rPr lang="en-US" smtClean="0"/>
              <a:t>Requires user input/manual image registration</a:t>
            </a:r>
          </a:p>
          <a:p>
            <a:pPr eaLnBrk="1" hangingPunct="1">
              <a:buFont typeface="Lucida Grande"/>
              <a:buChar char="−"/>
            </a:pPr>
            <a:r>
              <a:rPr lang="en-US" smtClean="0"/>
              <a:t>Uninformed techniques remove objects that should remain</a:t>
            </a:r>
          </a:p>
          <a:p>
            <a:pPr lvl="1" eaLnBrk="1" hangingPunct="1">
              <a:buFont typeface="Lucida Grande"/>
              <a:buChar char="−"/>
            </a:pPr>
            <a:r>
              <a:rPr lang="en-US" smtClean="0"/>
              <a:t>Glasses, moles, scars, etc.</a:t>
            </a:r>
          </a:p>
          <a:p>
            <a:pPr eaLnBrk="1" hangingPunct="1">
              <a:buFont typeface="Wingdings" pitchFamily="2" charset="2"/>
              <a:buChar char=""/>
            </a:pPr>
            <a:endParaRPr lang="en-US" smtClean="0"/>
          </a:p>
          <a:p>
            <a:pPr eaLnBrk="1" hangingPunct="1">
              <a:buFont typeface="Wingdings" pitchFamily="2" charset="2"/>
              <a:buChar char=""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</a:t>
            </a:r>
          </a:p>
        </p:txBody>
      </p:sp>
      <p:pic>
        <p:nvPicPr>
          <p:cNvPr id="14338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981200"/>
            <a:ext cx="2619375" cy="3248025"/>
          </a:xfrm>
        </p:spPr>
      </p:pic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1371600" y="1524000"/>
            <a:ext cx="1328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Go From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Do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Finish implementing IRLS</a:t>
            </a:r>
          </a:p>
          <a:p>
            <a:pPr eaLnBrk="1" hangingPunct="1"/>
            <a:r>
              <a:rPr lang="en-US" smtClean="0"/>
              <a:t>Factorizing layered spaces using PCA</a:t>
            </a:r>
          </a:p>
          <a:p>
            <a:pPr eaLnBrk="1" hangingPunct="1"/>
            <a:r>
              <a:rPr lang="en-US" smtClean="0"/>
              <a:t>Beard mask segmentation using graph-cuts</a:t>
            </a:r>
          </a:p>
          <a:p>
            <a:pPr eaLnBrk="1" hangingPunct="1"/>
            <a:r>
              <a:rPr lang="en-US" smtClean="0"/>
              <a:t>Pre-define masks for region preservation</a:t>
            </a:r>
          </a:p>
          <a:p>
            <a:pPr lvl="1" eaLnBrk="1" hangingPunct="1"/>
            <a:r>
              <a:rPr lang="en-US" smtClean="0"/>
              <a:t>Trying out different facial hair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extensions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Law enforcement: identification of wanted persons</a:t>
            </a:r>
          </a:p>
          <a:p>
            <a:pPr eaLnBrk="1" hangingPunct="1"/>
            <a:r>
              <a:rPr lang="en-US" smtClean="0"/>
              <a:t>Evaluating a look before shaving</a:t>
            </a:r>
          </a:p>
          <a:p>
            <a:pPr eaLnBrk="1" hangingPunct="1"/>
            <a:r>
              <a:rPr lang="en-US" smtClean="0"/>
              <a:t>Apply to other “layers” (i.e. glasses, scars, moles, etc.)</a:t>
            </a:r>
          </a:p>
          <a:p>
            <a:pPr eaLnBrk="1" hangingPunct="1"/>
            <a:r>
              <a:rPr lang="en-US" smtClean="0"/>
              <a:t>Beard synthesis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Minh Hoai Nguyen, Jean-François Lalonde, Alexi A. Efros, and Fernando de la Torre. Image-based Shaving, </a:t>
            </a:r>
            <a:r>
              <a:rPr lang="en-US" i="1" smtClean="0"/>
              <a:t>Computer Graphics Forum Journal</a:t>
            </a:r>
            <a:r>
              <a:rPr lang="en-US" smtClean="0"/>
              <a:t> (Eurographics 2008), 27(2), p.627-635, 2008.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</a:t>
            </a:r>
          </a:p>
        </p:txBody>
      </p:sp>
      <p:pic>
        <p:nvPicPr>
          <p:cNvPr id="15362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981200"/>
            <a:ext cx="2619375" cy="3248025"/>
          </a:xfrm>
        </p:spPr>
      </p:pic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81200"/>
            <a:ext cx="26289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371600" y="1524000"/>
            <a:ext cx="1328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Go From This</a:t>
            </a: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6629400" y="1524000"/>
            <a:ext cx="769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To This</a:t>
            </a:r>
          </a:p>
        </p:txBody>
      </p:sp>
      <p:sp>
        <p:nvSpPr>
          <p:cNvPr id="15366" name="Line 12"/>
          <p:cNvSpPr>
            <a:spLocks noChangeShapeType="1"/>
          </p:cNvSpPr>
          <p:nvPr/>
        </p:nvSpPr>
        <p:spPr bwMode="auto">
          <a:xfrm>
            <a:off x="3962400" y="3429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Motivation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people who have had facial hair for a long time, the decision to shave can be difficult</a:t>
            </a:r>
          </a:p>
          <a:p>
            <a:pPr lvl="1" eaLnBrk="1" hangingPunct="1"/>
            <a:r>
              <a:rPr lang="en-US" smtClean="0"/>
              <a:t>Don’t know if it will look okay or not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you could “preview” what you’d look like without a beard, the decision of whether or not to shave would be an easier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an image of a person with a beard, how do you realistically “remove” the beard while keeping the rest of the face the same?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Idea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a collection of non-bearded faces to synthesize non-bearded version of a bearded face</a:t>
            </a:r>
          </a:p>
          <a:p>
            <a:pPr lvl="1" eaLnBrk="1" hangingPunct="1"/>
            <a:r>
              <a:rPr lang="en-US" smtClean="0"/>
              <a:t>Use robust statistics</a:t>
            </a:r>
          </a:p>
          <a:p>
            <a:pPr eaLnBrk="1" hangingPunct="1"/>
            <a:r>
              <a:rPr lang="en-US" smtClean="0"/>
              <a:t>Define beard layer mask based on differences in input vs. initial output image</a:t>
            </a:r>
          </a:p>
          <a:p>
            <a:pPr eaLnBrk="1" hangingPunct="1"/>
            <a:r>
              <a:rPr lang="en-US" smtClean="0"/>
              <a:t>Refine image by using beard mask to define region of synthesis</a:t>
            </a:r>
          </a:p>
          <a:p>
            <a:pPr lvl="1" eaLnBrk="1" hangingPunct="1"/>
            <a:r>
              <a:rPr lang="en-US" smtClean="0"/>
              <a:t>Preserves other layered features such as glasses, moles,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non-beard subspace </a:t>
            </a:r>
          </a:p>
          <a:p>
            <a:pPr lvl="1" eaLnBrk="1" hangingPunct="1"/>
            <a:r>
              <a:rPr lang="en-US" smtClean="0"/>
              <a:t>60 non-bearded, neutral faces</a:t>
            </a:r>
          </a:p>
          <a:p>
            <a:pPr lvl="1" eaLnBrk="1" hangingPunct="1"/>
            <a:r>
              <a:rPr lang="en-US" smtClean="0"/>
              <a:t>Aligned faces using 28 manually-defined feature points</a:t>
            </a:r>
          </a:p>
          <a:p>
            <a:pPr lvl="1" eaLnBrk="1" hangingPunct="1"/>
            <a:r>
              <a:rPr lang="en-US" smtClean="0"/>
              <a:t>Images cropped to 95x93 pixels</a:t>
            </a:r>
          </a:p>
          <a:p>
            <a:pPr lvl="1" eaLnBrk="1" hangingPunct="1"/>
            <a:r>
              <a:rPr lang="en-US" smtClean="0"/>
              <a:t>Cropped images vectorized and combined into “mega-matrix”</a:t>
            </a:r>
          </a:p>
        </p:txBody>
      </p:sp>
      <p:pic>
        <p:nvPicPr>
          <p:cNvPr id="19459" name="Picture 2" descr="C:\Documents and Settings\ambrozia\Desktop\04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0"/>
            <a:ext cx="1981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 descr="C:\Documents and Settings\ambrozia\Desktop\040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572000"/>
            <a:ext cx="1981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 descr="C:\Documents and Settings\ambrozia\Desktop\11-1m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572000"/>
            <a:ext cx="198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 descr="C:\Documents and Settings\ambrozia\Desktop\40-1m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572000"/>
            <a:ext cx="198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Subspace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images from two face databases</a:t>
            </a:r>
          </a:p>
          <a:p>
            <a:pPr lvl="1" eaLnBrk="1" hangingPunct="1"/>
            <a:r>
              <a:rPr lang="en-US" smtClean="0"/>
              <a:t>CMU’s Multi-PIE Database (ri.cmu.edu)</a:t>
            </a:r>
          </a:p>
          <a:p>
            <a:pPr lvl="1" eaLnBrk="1" hangingPunct="1"/>
            <a:r>
              <a:rPr lang="en-US" smtClean="0"/>
              <a:t>IMM Face Database (www2.imm.dtu.dk/~aam)</a:t>
            </a:r>
          </a:p>
          <a:p>
            <a:pPr eaLnBrk="1" hangingPunct="1"/>
            <a:r>
              <a:rPr lang="en-US" smtClean="0"/>
              <a:t>60 unique clean shaven males</a:t>
            </a:r>
          </a:p>
          <a:p>
            <a:pPr eaLnBrk="1" hangingPunct="1"/>
            <a:r>
              <a:rPr lang="en-US" smtClean="0"/>
              <a:t>25 unique females</a:t>
            </a:r>
          </a:p>
          <a:p>
            <a:pPr eaLnBrk="1" hangingPunct="1"/>
            <a:r>
              <a:rPr lang="en-US" smtClean="0"/>
              <a:t>20 unique bearded males</a:t>
            </a:r>
          </a:p>
          <a:p>
            <a:pPr eaLnBrk="1" hangingPunct="1"/>
            <a:r>
              <a:rPr lang="en-US" smtClean="0"/>
              <a:t>Used only male faces in non-beard subspace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non-beard subspace </a:t>
            </a:r>
          </a:p>
          <a:p>
            <a:pPr eaLnBrk="1" hangingPunct="1"/>
            <a:r>
              <a:rPr lang="en-US" smtClean="0"/>
              <a:t>Input bearded image</a:t>
            </a:r>
          </a:p>
          <a:p>
            <a:pPr lvl="1" eaLnBrk="1" hangingPunct="1"/>
            <a:r>
              <a:rPr lang="en-US" smtClean="0"/>
              <a:t>Manually define the 28 feature points for alignment</a:t>
            </a:r>
          </a:p>
          <a:p>
            <a:pPr lvl="1" eaLnBrk="1" hangingPunct="1"/>
            <a:r>
              <a:rPr lang="en-US" smtClean="0"/>
              <a:t>Image cropped and vectorized</a:t>
            </a:r>
          </a:p>
        </p:txBody>
      </p:sp>
      <p:pic>
        <p:nvPicPr>
          <p:cNvPr id="21507" name="Picture 5" descr="C:\Documents and Settings\ambrozia\Desktop\control point screensh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49085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260</TotalTime>
  <Words>468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Franklin Gothic Book</vt:lpstr>
      <vt:lpstr>Perpetua</vt:lpstr>
      <vt:lpstr>Wingdings 2</vt:lpstr>
      <vt:lpstr>Calibri</vt:lpstr>
      <vt:lpstr>Lucida Grande</vt:lpstr>
      <vt:lpstr>Wingdings</vt:lpstr>
      <vt:lpstr>Equity</vt:lpstr>
      <vt:lpstr>Equity</vt:lpstr>
      <vt:lpstr>Equity</vt:lpstr>
      <vt:lpstr>Equity</vt:lpstr>
      <vt:lpstr>Equity</vt:lpstr>
      <vt:lpstr>Virtual Barber</vt:lpstr>
      <vt:lpstr>The Goal</vt:lpstr>
      <vt:lpstr>The Goal</vt:lpstr>
      <vt:lpstr>The Motivation</vt:lpstr>
      <vt:lpstr>The Problem</vt:lpstr>
      <vt:lpstr>Main Idea</vt:lpstr>
      <vt:lpstr>The Method</vt:lpstr>
      <vt:lpstr>Constructing Subspace</vt:lpstr>
      <vt:lpstr>The Method</vt:lpstr>
      <vt:lpstr>The Method</vt:lpstr>
      <vt:lpstr>Removing the Beard Layer</vt:lpstr>
      <vt:lpstr>Technique 1:  Naïve approach</vt:lpstr>
      <vt:lpstr>Results: Naïve Approach</vt:lpstr>
      <vt:lpstr>Results: Naïve Approach</vt:lpstr>
      <vt:lpstr>Results: Naïve Approach</vt:lpstr>
      <vt:lpstr>Results: Naïve Approach</vt:lpstr>
      <vt:lpstr>Results: Naïve Approach</vt:lpstr>
      <vt:lpstr>Technique 2:  Iteratively Reweighted Least Squares</vt:lpstr>
      <vt:lpstr>Strengths/Weaknesses</vt:lpstr>
      <vt:lpstr>To Do</vt:lpstr>
      <vt:lpstr>Future extensions</vt:lpstr>
      <vt:lpstr>References</vt:lpstr>
      <vt:lpstr>Questions?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Barber</dc:title>
  <dc:creator>ambrozia</dc:creator>
  <cp:lastModifiedBy>Ryan Fox</cp:lastModifiedBy>
  <cp:revision>27</cp:revision>
  <dcterms:created xsi:type="dcterms:W3CDTF">2010-05-03T02:42:23Z</dcterms:created>
  <dcterms:modified xsi:type="dcterms:W3CDTF">2010-05-03T04:02:03Z</dcterms:modified>
</cp:coreProperties>
</file>