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7cecd9f8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7cecd9f8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ae9c6ff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ae9c6ff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ae9c6ff8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ae9c6ff8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ae9c6ff8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ae9c6ff8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ae9c6ff8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ae9c6ff8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ae9c6ff8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ae9c6ff8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ae9c6ff8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ae9c6ff8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ae9c6ff8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ae9c6ff8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ae9c6ff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ae9c6ff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7cecd9f8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7cecd9f8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7cecd9f8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7cecd9f8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cecd9f8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7cecd9f8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7cecd9f8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7cecd9f8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7cecd9f8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7cecd9f8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7cecd9f8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7cecd9f8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7cecd9f8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7cecd9f8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7cecd9f8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7cecd9f8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ptimization.mccormick.northwestern.edu/index.php/Heuristic_algorithms" TargetMode="External"/><Relationship Id="rId4" Type="http://schemas.openxmlformats.org/officeDocument/2006/relationships/hyperlink" Target="http://160592857366.free.fr/joe/ebooks/ShareData/Heuristics%20for%20the%20Traveling%20Salesman%20Problem%20By%20Christian%20Nillson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Algorithms: Travelling Salesman Problem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Goh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Algorithms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266275" y="1058225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Nearest Neighbour 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Use a node as a starting point.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b="1" lang="en" sz="1500"/>
              <a:t>Go to the next unvisited node that is the </a:t>
            </a:r>
            <a:r>
              <a:rPr b="1" lang="en" sz="1500"/>
              <a:t>closest to you.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Repeat step b until there are no nodes left.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(If required) Repeat step a. for all nodes. Find the path with the minimum distance.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Time Complexity: O(N^2) / O(N^3) if all starting nodes are tried.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Correctness: 25% worse than best path on average.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(stats from research paper about TSP)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Algorithms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058225"/>
            <a:ext cx="8520600" cy="4085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 startAt="2"/>
            </a:pPr>
            <a:r>
              <a:rPr lang="en" sz="1900"/>
              <a:t>Shortest Edge</a:t>
            </a:r>
            <a:r>
              <a:rPr lang="en" sz="1900"/>
              <a:t> 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Sort all the distances between every 2 nodes.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From the smallest distance, join the corresponding 2 nodes together. However, </a:t>
            </a:r>
            <a:r>
              <a:rPr b="1" lang="en" sz="1500"/>
              <a:t>one can only join if the </a:t>
            </a:r>
            <a:r>
              <a:rPr b="1" lang="en" sz="1500"/>
              <a:t>resulting graph after the join is i) a line, or ii) a cycle with N nodes.</a:t>
            </a:r>
            <a:r>
              <a:rPr lang="en" sz="1500"/>
              <a:t> 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lang="en" sz="1500"/>
              <a:t>i) can be checked in O(1) by ensuring that no node joins more than 2 nodes together.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ii) can be checked in very close to O(1) by a data structure called Disjoint Set Union.</a:t>
            </a:r>
            <a:endParaRPr sz="1500"/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Stop when the graph is a cycle with N nodes. That is the solution.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Time Complexity: O(N^2log(N))    </a:t>
            </a:r>
            <a:r>
              <a:rPr lang="en" sz="1500"/>
              <a:t>Correctness: 20% worse than best path on average</a:t>
            </a:r>
            <a:endParaRPr sz="1500"/>
          </a:p>
        </p:txBody>
      </p:sp>
      <p:grpSp>
        <p:nvGrpSpPr>
          <p:cNvPr id="124" name="Google Shape;124;p23"/>
          <p:cNvGrpSpPr/>
          <p:nvPr/>
        </p:nvGrpSpPr>
        <p:grpSpPr>
          <a:xfrm>
            <a:off x="1112725" y="2119475"/>
            <a:ext cx="7413000" cy="1405050"/>
            <a:chOff x="1419300" y="2346575"/>
            <a:chExt cx="7413000" cy="1405050"/>
          </a:xfrm>
        </p:grpSpPr>
        <p:sp>
          <p:nvSpPr>
            <p:cNvPr id="125" name="Google Shape;125;p23"/>
            <p:cNvSpPr/>
            <p:nvPr/>
          </p:nvSpPr>
          <p:spPr>
            <a:xfrm>
              <a:off x="1419300" y="2577425"/>
              <a:ext cx="510900" cy="51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5386750" y="3240725"/>
              <a:ext cx="510900" cy="51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6436150" y="2577425"/>
              <a:ext cx="510900" cy="51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2235000" y="3240725"/>
              <a:ext cx="510900" cy="51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2861038" y="2577425"/>
              <a:ext cx="510900" cy="51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3997975" y="2676125"/>
              <a:ext cx="510900" cy="51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" name="Google Shape;131;p23"/>
            <p:cNvCxnSpPr>
              <a:stCxn id="125" idx="6"/>
              <a:endCxn id="129" idx="2"/>
            </p:cNvCxnSpPr>
            <p:nvPr/>
          </p:nvCxnSpPr>
          <p:spPr>
            <a:xfrm>
              <a:off x="1930200" y="2832875"/>
              <a:ext cx="93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23"/>
            <p:cNvCxnSpPr>
              <a:endCxn id="128" idx="2"/>
            </p:cNvCxnSpPr>
            <p:nvPr/>
          </p:nvCxnSpPr>
          <p:spPr>
            <a:xfrm>
              <a:off x="1855500" y="3013475"/>
              <a:ext cx="379500" cy="48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23"/>
            <p:cNvCxnSpPr>
              <a:stCxn id="130" idx="6"/>
              <a:endCxn id="126" idx="2"/>
            </p:cNvCxnSpPr>
            <p:nvPr/>
          </p:nvCxnSpPr>
          <p:spPr>
            <a:xfrm>
              <a:off x="4508875" y="2931575"/>
              <a:ext cx="877800" cy="56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23"/>
            <p:cNvCxnSpPr>
              <a:stCxn id="126" idx="6"/>
              <a:endCxn id="127" idx="4"/>
            </p:cNvCxnSpPr>
            <p:nvPr/>
          </p:nvCxnSpPr>
          <p:spPr>
            <a:xfrm flipH="1" rot="10800000">
              <a:off x="5897650" y="3088175"/>
              <a:ext cx="794100" cy="40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23"/>
            <p:cNvCxnSpPr>
              <a:stCxn id="130" idx="6"/>
              <a:endCxn id="127" idx="2"/>
            </p:cNvCxnSpPr>
            <p:nvPr/>
          </p:nvCxnSpPr>
          <p:spPr>
            <a:xfrm flipH="1" rot="10800000">
              <a:off x="4508875" y="2832875"/>
              <a:ext cx="1927200" cy="98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23"/>
            <p:cNvCxnSpPr>
              <a:endCxn id="128" idx="6"/>
            </p:cNvCxnSpPr>
            <p:nvPr/>
          </p:nvCxnSpPr>
          <p:spPr>
            <a:xfrm>
              <a:off x="2745900" y="3496175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23"/>
            <p:cNvCxnSpPr>
              <a:endCxn id="126" idx="3"/>
            </p:cNvCxnSpPr>
            <p:nvPr/>
          </p:nvCxnSpPr>
          <p:spPr>
            <a:xfrm>
              <a:off x="2670970" y="3676805"/>
              <a:ext cx="27906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23"/>
            <p:cNvCxnSpPr>
              <a:stCxn id="129" idx="6"/>
              <a:endCxn id="130" idx="2"/>
            </p:cNvCxnSpPr>
            <p:nvPr/>
          </p:nvCxnSpPr>
          <p:spPr>
            <a:xfrm>
              <a:off x="3371938" y="2832875"/>
              <a:ext cx="626100" cy="9870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grpSp>
          <p:nvGrpSpPr>
            <p:cNvPr id="139" name="Google Shape;139;p23"/>
            <p:cNvGrpSpPr/>
            <p:nvPr/>
          </p:nvGrpSpPr>
          <p:grpSpPr>
            <a:xfrm>
              <a:off x="7004400" y="2418475"/>
              <a:ext cx="1827900" cy="1189925"/>
              <a:chOff x="7209975" y="2577425"/>
              <a:chExt cx="1827900" cy="1189925"/>
            </a:xfrm>
          </p:grpSpPr>
          <p:sp>
            <p:nvSpPr>
              <p:cNvPr id="140" name="Google Shape;140;p23"/>
              <p:cNvSpPr txBox="1"/>
              <p:nvPr/>
            </p:nvSpPr>
            <p:spPr>
              <a:xfrm>
                <a:off x="7209975" y="2577425"/>
                <a:ext cx="18279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Old Standard TT"/>
                    <a:ea typeface="Old Standard TT"/>
                    <a:cs typeface="Old Standard TT"/>
                    <a:sym typeface="Old Standard TT"/>
                  </a:rPr>
                  <a:t>Legend: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cxnSp>
            <p:nvCxnSpPr>
              <p:cNvPr id="141" name="Google Shape;141;p23"/>
              <p:cNvCxnSpPr/>
              <p:nvPr/>
            </p:nvCxnSpPr>
            <p:spPr>
              <a:xfrm>
                <a:off x="7345088" y="3311725"/>
                <a:ext cx="393000" cy="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FF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23"/>
              <p:cNvCxnSpPr/>
              <p:nvPr/>
            </p:nvCxnSpPr>
            <p:spPr>
              <a:xfrm>
                <a:off x="7345088" y="3557800"/>
                <a:ext cx="393000" cy="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" name="Google Shape;143;p23"/>
              <p:cNvCxnSpPr/>
              <p:nvPr/>
            </p:nvCxnSpPr>
            <p:spPr>
              <a:xfrm>
                <a:off x="7345100" y="3055750"/>
                <a:ext cx="358800" cy="1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4" name="Google Shape;144;p23"/>
              <p:cNvSpPr txBox="1"/>
              <p:nvPr/>
            </p:nvSpPr>
            <p:spPr>
              <a:xfrm>
                <a:off x="7777575" y="2876350"/>
                <a:ext cx="126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Old Standard TT"/>
                    <a:ea typeface="Old Standard TT"/>
                    <a:cs typeface="Old Standard TT"/>
                    <a:sym typeface="Old Standard TT"/>
                  </a:rPr>
                  <a:t>Original Edge</a:t>
                </a:r>
                <a:endParaRPr sz="1200"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45" name="Google Shape;145;p23"/>
              <p:cNvSpPr txBox="1"/>
              <p:nvPr/>
            </p:nvSpPr>
            <p:spPr>
              <a:xfrm>
                <a:off x="7777575" y="3127375"/>
                <a:ext cx="126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Old Standard TT"/>
                    <a:ea typeface="Old Standard TT"/>
                    <a:cs typeface="Old Standard TT"/>
                    <a:sym typeface="Old Standard TT"/>
                  </a:rPr>
                  <a:t>Valid Join</a:t>
                </a:r>
                <a:endParaRPr sz="1200"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sp>
            <p:nvSpPr>
              <p:cNvPr id="146" name="Google Shape;146;p23"/>
              <p:cNvSpPr txBox="1"/>
              <p:nvPr/>
            </p:nvSpPr>
            <p:spPr>
              <a:xfrm>
                <a:off x="7777575" y="3398050"/>
                <a:ext cx="126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Old Standard TT"/>
                    <a:ea typeface="Old Standard TT"/>
                    <a:cs typeface="Old Standard TT"/>
                    <a:sym typeface="Old Standard TT"/>
                  </a:rPr>
                  <a:t>Invalid Join</a:t>
                </a:r>
                <a:endParaRPr sz="1200"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</p:grpSp>
        <p:sp>
          <p:nvSpPr>
            <p:cNvPr id="147" name="Google Shape;147;p23"/>
            <p:cNvSpPr txBox="1"/>
            <p:nvPr/>
          </p:nvSpPr>
          <p:spPr>
            <a:xfrm>
              <a:off x="4570800" y="2346575"/>
              <a:ext cx="20664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Forms a cycle with &lt; 6 nodes</a:t>
              </a:r>
              <a:r>
                <a:rPr lang="en" sz="11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 </a:t>
              </a:r>
              <a:endParaRPr sz="1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48" name="Google Shape;148;p23"/>
            <p:cNvSpPr txBox="1"/>
            <p:nvPr/>
          </p:nvSpPr>
          <p:spPr>
            <a:xfrm>
              <a:off x="3247325" y="3296075"/>
              <a:ext cx="1638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ld Standard TT"/>
                  <a:ea typeface="Old Standard TT"/>
                  <a:cs typeface="Old Standard TT"/>
                  <a:sym typeface="Old Standard TT"/>
                </a:rPr>
                <a:t>Graph is not a line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k-opt</a:t>
            </a:r>
            <a:r>
              <a:rPr lang="en"/>
              <a:t> Algorithm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Sounds complicated, but it is just… take any k edges from a path that satisfies all the constraints (a cycle of N nodes) and remove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Now, join the paths together in a </a:t>
            </a:r>
            <a:r>
              <a:rPr lang="en"/>
              <a:t>different</a:t>
            </a:r>
            <a:r>
              <a:rPr lang="en"/>
              <a:t> way such that it forms a cycle of N nodes again.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Eg, an operation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of 2-opt:</a:t>
            </a:r>
            <a:endParaRPr/>
          </a:p>
        </p:txBody>
      </p:sp>
      <p:grpSp>
        <p:nvGrpSpPr>
          <p:cNvPr id="155" name="Google Shape;155;p24"/>
          <p:cNvGrpSpPr/>
          <p:nvPr/>
        </p:nvGrpSpPr>
        <p:grpSpPr>
          <a:xfrm>
            <a:off x="1841075" y="2643750"/>
            <a:ext cx="1873075" cy="1701450"/>
            <a:chOff x="1841075" y="2643750"/>
            <a:chExt cx="1873075" cy="1701450"/>
          </a:xfrm>
        </p:grpSpPr>
        <p:sp>
          <p:nvSpPr>
            <p:cNvPr id="156" name="Google Shape;156;p24"/>
            <p:cNvSpPr/>
            <p:nvPr/>
          </p:nvSpPr>
          <p:spPr>
            <a:xfrm>
              <a:off x="2270850" y="2861275"/>
              <a:ext cx="306600" cy="30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2775250" y="2643750"/>
              <a:ext cx="306600" cy="30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3253100" y="3292775"/>
              <a:ext cx="306600" cy="30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1841075" y="3554550"/>
              <a:ext cx="306600" cy="30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2468650" y="4038600"/>
              <a:ext cx="306600" cy="30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3407550" y="3852125"/>
              <a:ext cx="306600" cy="30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2" name="Google Shape;162;p24"/>
            <p:cNvCxnSpPr>
              <a:stCxn id="159" idx="6"/>
              <a:endCxn id="160" idx="2"/>
            </p:cNvCxnSpPr>
            <p:nvPr/>
          </p:nvCxnSpPr>
          <p:spPr>
            <a:xfrm>
              <a:off x="2147675" y="3707850"/>
              <a:ext cx="321000" cy="48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24"/>
            <p:cNvCxnSpPr>
              <a:stCxn id="160" idx="6"/>
              <a:endCxn id="161" idx="2"/>
            </p:cNvCxnSpPr>
            <p:nvPr/>
          </p:nvCxnSpPr>
          <p:spPr>
            <a:xfrm flipH="1" rot="10800000">
              <a:off x="2775250" y="4005300"/>
              <a:ext cx="632400" cy="18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24"/>
            <p:cNvCxnSpPr>
              <a:stCxn id="161" idx="1"/>
              <a:endCxn id="158" idx="4"/>
            </p:cNvCxnSpPr>
            <p:nvPr/>
          </p:nvCxnSpPr>
          <p:spPr>
            <a:xfrm rot="10800000">
              <a:off x="3406251" y="3599426"/>
              <a:ext cx="4620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24"/>
            <p:cNvCxnSpPr>
              <a:stCxn id="158" idx="1"/>
              <a:endCxn id="157" idx="6"/>
            </p:cNvCxnSpPr>
            <p:nvPr/>
          </p:nvCxnSpPr>
          <p:spPr>
            <a:xfrm rot="10800000">
              <a:off x="3081701" y="2797076"/>
              <a:ext cx="216300" cy="540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24"/>
            <p:cNvCxnSpPr>
              <a:stCxn id="157" idx="2"/>
              <a:endCxn id="156" idx="7"/>
            </p:cNvCxnSpPr>
            <p:nvPr/>
          </p:nvCxnSpPr>
          <p:spPr>
            <a:xfrm flipH="1">
              <a:off x="2532550" y="2797050"/>
              <a:ext cx="242700" cy="10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24"/>
            <p:cNvCxnSpPr>
              <a:stCxn id="156" idx="3"/>
              <a:endCxn id="159" idx="7"/>
            </p:cNvCxnSpPr>
            <p:nvPr/>
          </p:nvCxnSpPr>
          <p:spPr>
            <a:xfrm flipH="1">
              <a:off x="2102751" y="3122974"/>
              <a:ext cx="213000" cy="476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</p:cxnSp>
      </p:grpSp>
      <p:grpSp>
        <p:nvGrpSpPr>
          <p:cNvPr id="168" name="Google Shape;168;p24"/>
          <p:cNvGrpSpPr/>
          <p:nvPr/>
        </p:nvGrpSpPr>
        <p:grpSpPr>
          <a:xfrm>
            <a:off x="5149975" y="2643750"/>
            <a:ext cx="1873075" cy="1701450"/>
            <a:chOff x="1841075" y="2643750"/>
            <a:chExt cx="1873075" cy="1701450"/>
          </a:xfrm>
        </p:grpSpPr>
        <p:sp>
          <p:nvSpPr>
            <p:cNvPr id="169" name="Google Shape;169;p24"/>
            <p:cNvSpPr/>
            <p:nvPr/>
          </p:nvSpPr>
          <p:spPr>
            <a:xfrm>
              <a:off x="2270850" y="2861275"/>
              <a:ext cx="306600" cy="30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2775250" y="2643750"/>
              <a:ext cx="306600" cy="30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3253100" y="3292775"/>
              <a:ext cx="306600" cy="30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1841075" y="3554550"/>
              <a:ext cx="306600" cy="30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2468650" y="4038600"/>
              <a:ext cx="306600" cy="30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3407550" y="3852125"/>
              <a:ext cx="306600" cy="306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" name="Google Shape;175;p24"/>
            <p:cNvCxnSpPr>
              <a:stCxn id="172" idx="6"/>
              <a:endCxn id="173" idx="2"/>
            </p:cNvCxnSpPr>
            <p:nvPr/>
          </p:nvCxnSpPr>
          <p:spPr>
            <a:xfrm>
              <a:off x="2147675" y="3707850"/>
              <a:ext cx="321000" cy="48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24"/>
            <p:cNvCxnSpPr>
              <a:stCxn id="173" idx="6"/>
              <a:endCxn id="174" idx="2"/>
            </p:cNvCxnSpPr>
            <p:nvPr/>
          </p:nvCxnSpPr>
          <p:spPr>
            <a:xfrm flipH="1" rot="10800000">
              <a:off x="2775250" y="4005300"/>
              <a:ext cx="632400" cy="18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24"/>
            <p:cNvCxnSpPr>
              <a:stCxn id="174" idx="1"/>
              <a:endCxn id="171" idx="4"/>
            </p:cNvCxnSpPr>
            <p:nvPr/>
          </p:nvCxnSpPr>
          <p:spPr>
            <a:xfrm rot="10800000">
              <a:off x="3406251" y="3599426"/>
              <a:ext cx="46200" cy="29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24"/>
            <p:cNvCxnSpPr>
              <a:stCxn id="172" idx="7"/>
              <a:endCxn id="170" idx="3"/>
            </p:cNvCxnSpPr>
            <p:nvPr/>
          </p:nvCxnSpPr>
          <p:spPr>
            <a:xfrm flipH="1" rot="10800000">
              <a:off x="2102774" y="2905551"/>
              <a:ext cx="717300" cy="693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24"/>
            <p:cNvCxnSpPr>
              <a:stCxn id="170" idx="2"/>
              <a:endCxn id="169" idx="7"/>
            </p:cNvCxnSpPr>
            <p:nvPr/>
          </p:nvCxnSpPr>
          <p:spPr>
            <a:xfrm flipH="1">
              <a:off x="2532550" y="2797050"/>
              <a:ext cx="242700" cy="10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24"/>
            <p:cNvCxnSpPr>
              <a:stCxn id="169" idx="5"/>
              <a:endCxn id="171" idx="2"/>
            </p:cNvCxnSpPr>
            <p:nvPr/>
          </p:nvCxnSpPr>
          <p:spPr>
            <a:xfrm>
              <a:off x="2532549" y="3122974"/>
              <a:ext cx="720600" cy="323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1" name="Google Shape;181;p24"/>
          <p:cNvSpPr txBox="1"/>
          <p:nvPr/>
        </p:nvSpPr>
        <p:spPr>
          <a:xfrm>
            <a:off x="348650" y="4484850"/>
            <a:ext cx="71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k-opt Algorithm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Only perform the operation if it minimises total cost!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be checked in O(k)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no more operations can minimise total cost, we return current path.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Correctness: 5% worse for 2-opt; 3% for 3-opt; diminishing returns as k increases.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k-opt Algorithm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311700" y="1171600"/>
            <a:ext cx="87378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(for 2-opt):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c be the number of successful operations. Assuming that each operation is O(N) (O(logN) is possible but implementation is cancer)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O(cN + N^2): for each edge (x, y) in the original path, find another edge (u, v) in the original path, test whether you should do the operation on these 2 edges.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O(cN + MN) exists, where M is some arbitrary constant, but may be a little less optimal.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Sometimes, we need to trade time for accuracy.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Hence, the algorithms we choose to solve problems may be very dependent on context.</a:t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525" y="2065475"/>
            <a:ext cx="6017850" cy="28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>
            <a:off x="669900" y="3678800"/>
            <a:ext cx="39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12700" y="36788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Any Questions?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https://optimization.mccormick.northwestern.edu/index.php/Heuristic_algorithms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http://160592857366.free.fr/joe/ebooks/ShareData/Heuristics%20for%20the%20Traveling%20Salesman%20Problem%20By%20Christian%20Nillson.pdf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know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Travelling Salesman Problem (TSP for short)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N nodes on a 2D space, labelled from 0 to N-1. We have to find the shortest cycle that each node exactly once </a:t>
            </a:r>
            <a:r>
              <a:rPr b="1" lang="en"/>
              <a:t>and</a:t>
            </a:r>
            <a:r>
              <a:rPr lang="en"/>
              <a:t> return to the starting point.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example,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1907525" y="2395775"/>
            <a:ext cx="2725027" cy="2593749"/>
            <a:chOff x="1907525" y="2395775"/>
            <a:chExt cx="2725027" cy="2593749"/>
          </a:xfrm>
        </p:grpSpPr>
        <p:pic>
          <p:nvPicPr>
            <p:cNvPr id="73" name="Google Shape;73;p15"/>
            <p:cNvPicPr preferRelativeResize="0"/>
            <p:nvPr/>
          </p:nvPicPr>
          <p:blipFill rotWithShape="1">
            <a:blip r:embed="rId3">
              <a:alphaModFix/>
            </a:blip>
            <a:srcRect b="31557" l="72143" r="5027" t="29791"/>
            <a:stretch/>
          </p:blipFill>
          <p:spPr>
            <a:xfrm>
              <a:off x="1907525" y="2395775"/>
              <a:ext cx="2725027" cy="2593749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cxnSp>
          <p:nvCxnSpPr>
            <p:cNvPr id="74" name="Google Shape;74;p15"/>
            <p:cNvCxnSpPr/>
            <p:nvPr/>
          </p:nvCxnSpPr>
          <p:spPr>
            <a:xfrm flipH="1">
              <a:off x="3292625" y="3599325"/>
              <a:ext cx="181800" cy="62460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31557" l="52030" r="27233" t="29791"/>
          <a:stretch/>
        </p:blipFill>
        <p:spPr>
          <a:xfrm>
            <a:off x="4632550" y="2395775"/>
            <a:ext cx="2475250" cy="2593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 rot="10800000">
            <a:off x="5313725" y="3996600"/>
            <a:ext cx="318000" cy="10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 txBox="1"/>
          <p:nvPr/>
        </p:nvSpPr>
        <p:spPr>
          <a:xfrm>
            <a:off x="4106475" y="4727600"/>
            <a:ext cx="135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ld Standard TT"/>
                <a:ea typeface="Old Standard TT"/>
                <a:cs typeface="Old Standard TT"/>
                <a:sym typeface="Old Standard TT"/>
              </a:rPr>
              <a:t>Source: Wikipedia (edited)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Algorithms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Brute Force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all N! possible routes, choose the one with the smallest length.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Time complexity: O(N*N!)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Algorithms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71600"/>
            <a:ext cx="8520600" cy="3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 Dynamic Programming (Held-Karp algorithm)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 DP(current node, set of visited nodes) = min cost to visit all the unvisited nodes while respecting the constraints, and return to 0.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start with DP(0,  </a:t>
            </a:r>
            <a:r>
              <a:rPr lang="en"/>
              <a:t>∅).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X, DP(X, {0,1,2,...,N-1}) = dist(X, 0).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DP(current node, set of visited nodes) = minimum DP(X, set of visited nodes + X) + dist(current node, X), for all X not in the set of visited nodes.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answer from DP(0,  ∅).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Time complexity: O(N^2*2^N)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Knowledge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TSP is known to be NP-hard, ie. it is not known whether a solution with polynomial time complexity exist.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 let’s go into </a:t>
            </a:r>
            <a:r>
              <a:rPr b="1" lang="en"/>
              <a:t>heuristics algorithms</a:t>
            </a:r>
            <a:r>
              <a:rPr lang="en"/>
              <a:t>, where we trade time for correctness.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wonder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Algorithms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A heuristic algorithm is one that is designed to solve a problem in a faster and more efficient fashion than traditional methods by sacrificing optimality, accuracy, precision, or completeness for speed.”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is what I would like to explore: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some (easy to implement) heuristic </a:t>
            </a:r>
            <a:r>
              <a:rPr lang="en"/>
              <a:t>algorithms</a:t>
            </a:r>
            <a:r>
              <a:rPr lang="en"/>
              <a:t> out there that can solve TSP?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close are these solutions to the best solution?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and Share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