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8"/>
  </p:notesMasterIdLst>
  <p:sldIdLst>
    <p:sldId id="256" r:id="rId2"/>
    <p:sldId id="257" r:id="rId3"/>
    <p:sldId id="258" r:id="rId4"/>
    <p:sldId id="260" r:id="rId5"/>
    <p:sldId id="261" r:id="rId6"/>
    <p:sldId id="262" r:id="rId7"/>
  </p:sldIdLst>
  <p:sldSz cx="9144000" cy="5143500" type="screen16x9"/>
  <p:notesSz cx="6858000" cy="9144000"/>
  <p:embeddedFontLst>
    <p:embeddedFont>
      <p:font typeface="Advent Pro SemiBold" panose="02000506040000020004" pitchFamily="2" charset="77"/>
      <p:regular r:id="rId9"/>
      <p:bold r:id="rId10"/>
    </p:embeddedFont>
    <p:embeddedFont>
      <p:font typeface="Fira Sans Condensed Medium" panose="020F0502020204030204" pitchFamily="34" charset="0"/>
      <p:regular r:id="rId11"/>
      <p:bold r:id="rId12"/>
      <p:italic r:id="rId13"/>
      <p:boldItalic r:id="rId14"/>
    </p:embeddedFont>
    <p:embeddedFont>
      <p:font typeface="Fira Sans Extra Condensed Medium" panose="020B0603050000020004" pitchFamily="34" charset="0"/>
      <p:regular r:id="rId15"/>
      <p:bold r:id="rId16"/>
      <p:italic r:id="rId17"/>
      <p:boldItalic r:id="rId18"/>
    </p:embeddedFont>
    <p:embeddedFont>
      <p:font typeface="Livvic Light" panose="020F0302020204030204" pitchFamily="34" charset="0"/>
      <p:regular r:id="rId19"/>
    </p:embeddedFont>
    <p:embeddedFont>
      <p:font typeface="Maven Pro" pitchFamily="2" charset="77"/>
      <p:regular r:id="rId20"/>
      <p:bold r:id="rId21"/>
    </p:embeddedFont>
    <p:embeddedFont>
      <p:font typeface="Nunito Light" panose="020F0302020204030204" pitchFamily="34" charset="0"/>
      <p:regular r:id="rId22"/>
    </p:embeddedFont>
    <p:embeddedFont>
      <p:font typeface="Share Tech" pitchFamily="2" charset="77"/>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datasets/whenamancodes/alcohol-effects-on-stud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Presentation template is from Slidesgo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63f5170d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63f5170d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rPr>
              <a:t>1-2 min</a:t>
            </a:r>
            <a:endParaRPr sz="1800">
              <a:solidFill>
                <a:srgbClr val="595959"/>
              </a:solidFill>
            </a:endParaRPr>
          </a:p>
          <a:p>
            <a:pPr marL="0" lvl="0" indent="0" algn="l" rtl="0">
              <a:lnSpc>
                <a:spcPct val="115000"/>
              </a:lnSpc>
              <a:spcBef>
                <a:spcPts val="1200"/>
              </a:spcBef>
              <a:spcAft>
                <a:spcPts val="0"/>
              </a:spcAft>
              <a:buNone/>
            </a:pPr>
            <a:r>
              <a:rPr lang="en" sz="1800" u="sng">
                <a:solidFill>
                  <a:srgbClr val="0097A7"/>
                </a:solidFill>
                <a:hlinkClick r:id="rId3">
                  <a:extLst>
                    <a:ext uri="{A12FA001-AC4F-418D-AE19-62706E023703}">
                      <ahyp:hlinkClr xmlns:ahyp="http://schemas.microsoft.com/office/drawing/2018/hyperlinkcolor" val="tx"/>
                    </a:ext>
                  </a:extLst>
                </a:hlinkClick>
              </a:rPr>
              <a:t>https://www.kaggle.com/datasets/whenamancodes/alcohol-effects-on-study</a:t>
            </a: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800">
                <a:solidFill>
                  <a:srgbClr val="595959"/>
                </a:solidFill>
              </a:rPr>
              <a:t>Alcohol Effects on Study</a:t>
            </a:r>
            <a:endParaRPr sz="1800">
              <a:solidFill>
                <a:srgbClr val="595959"/>
              </a:solidFill>
            </a:endParaRPr>
          </a:p>
          <a:p>
            <a:pPr marL="457200" lvl="0" indent="-342900" algn="l" rtl="0">
              <a:lnSpc>
                <a:spcPct val="115000"/>
              </a:lnSpc>
              <a:spcBef>
                <a:spcPts val="1200"/>
              </a:spcBef>
              <a:spcAft>
                <a:spcPts val="0"/>
              </a:spcAft>
              <a:buClr>
                <a:srgbClr val="595959"/>
              </a:buClr>
              <a:buSzPts val="1800"/>
              <a:buChar char="-"/>
            </a:pPr>
            <a:r>
              <a:rPr lang="en" sz="1800">
                <a:solidFill>
                  <a:srgbClr val="595959"/>
                </a:solidFill>
              </a:rPr>
              <a:t>2 datasets with 33 variables each! </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Key variables:</a:t>
            </a:r>
            <a:endParaRPr sz="1800">
              <a:solidFill>
                <a:srgbClr val="595959"/>
              </a:solidFill>
            </a:endParaRPr>
          </a:p>
          <a:p>
            <a:pPr marL="914400" lvl="1" indent="-317500" algn="l" rtl="0">
              <a:lnSpc>
                <a:spcPct val="115000"/>
              </a:lnSpc>
              <a:spcBef>
                <a:spcPts val="0"/>
              </a:spcBef>
              <a:spcAft>
                <a:spcPts val="0"/>
              </a:spcAft>
              <a:buClr>
                <a:srgbClr val="595959"/>
              </a:buClr>
              <a:buSzPts val="1400"/>
              <a:buChar char="-"/>
            </a:pPr>
            <a:r>
              <a:rPr lang="en" sz="1400">
                <a:solidFill>
                  <a:srgbClr val="595959"/>
                </a:solidFill>
              </a:rPr>
              <a:t>Weekend Alcohol Consumption (on scale of 1-5 with 5 being high consumption)</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 sz="1400">
                <a:solidFill>
                  <a:srgbClr val="595959"/>
                </a:solidFill>
              </a:rPr>
              <a:t>Biological Sex (male/female)</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 sz="1400">
                <a:solidFill>
                  <a:srgbClr val="595959"/>
                </a:solidFill>
              </a:rPr>
              <a:t>G3 -&gt; final grade for the course </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 sz="1400">
                <a:solidFill>
                  <a:srgbClr val="595959"/>
                </a:solidFill>
              </a:rPr>
              <a:t>Weekly study time</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 sz="1400">
                <a:solidFill>
                  <a:srgbClr val="595959"/>
                </a:solidFill>
              </a:rPr>
              <a:t>Course (Math or Portuguese)</a:t>
            </a:r>
            <a:endParaRPr sz="14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629a484537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629a484537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30 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63f5170dc5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63f5170dc5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629a484537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629a484537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30s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631a4c150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631a4c150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4"/>
          <p:cNvSpPr txBox="1">
            <a:spLocks noGrp="1"/>
          </p:cNvSpPr>
          <p:nvPr>
            <p:ph type="ctrTitle"/>
          </p:nvPr>
        </p:nvSpPr>
        <p:spPr>
          <a:xfrm>
            <a:off x="1071000" y="925575"/>
            <a:ext cx="7002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Alcohol and Education: </a:t>
            </a:r>
            <a:endParaRPr/>
          </a:p>
          <a:p>
            <a:pPr marL="0" lvl="0" indent="0" algn="ctr" rtl="0">
              <a:spcBef>
                <a:spcPts val="0"/>
              </a:spcBef>
              <a:spcAft>
                <a:spcPts val="0"/>
              </a:spcAft>
              <a:buNone/>
            </a:pPr>
            <a:r>
              <a:rPr lang="en" sz="2933"/>
              <a:t>Trends Between Drinking Habits and Grades</a:t>
            </a:r>
            <a:endParaRPr sz="2933"/>
          </a:p>
        </p:txBody>
      </p:sp>
      <p:sp>
        <p:nvSpPr>
          <p:cNvPr id="435" name="Google Shape;435;p24"/>
          <p:cNvSpPr txBox="1">
            <a:spLocks noGrp="1"/>
          </p:cNvSpPr>
          <p:nvPr>
            <p:ph type="subTitle" idx="1"/>
          </p:nvPr>
        </p:nvSpPr>
        <p:spPr>
          <a:xfrm>
            <a:off x="1338900" y="3232025"/>
            <a:ext cx="6466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Brett Carey, Ryan Grayson, Nina Jannatifar</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a:spLocks noGrp="1"/>
          </p:cNvSpPr>
          <p:nvPr>
            <p:ph type="ctrTitle" idx="2"/>
          </p:nvPr>
        </p:nvSpPr>
        <p:spPr>
          <a:xfrm>
            <a:off x="5450170" y="738825"/>
            <a:ext cx="2737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List Of Variables</a:t>
            </a:r>
            <a:endParaRPr/>
          </a:p>
        </p:txBody>
      </p:sp>
      <p:sp>
        <p:nvSpPr>
          <p:cNvPr id="441" name="Google Shape;441;p25"/>
          <p:cNvSpPr txBox="1">
            <a:spLocks noGrp="1"/>
          </p:cNvSpPr>
          <p:nvPr>
            <p:ph type="body" idx="4294967295"/>
          </p:nvPr>
        </p:nvSpPr>
        <p:spPr>
          <a:xfrm>
            <a:off x="311700" y="1152475"/>
            <a:ext cx="4684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442" name="Google Shape;442;p25"/>
          <p:cNvSpPr txBox="1">
            <a:spLocks noGrp="1"/>
          </p:cNvSpPr>
          <p:nvPr>
            <p:ph type="subTitle" idx="1"/>
          </p:nvPr>
        </p:nvSpPr>
        <p:spPr>
          <a:xfrm>
            <a:off x="429325" y="1196025"/>
            <a:ext cx="4487100" cy="2397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This was a large dataset comprising of two separate csv files with 33 different variables each. The data in these files were collected from two Portuguese high schools with the goal of predicting student performance in classes. The data was collected from students in </a:t>
            </a:r>
            <a:r>
              <a:rPr lang="en" b="1"/>
              <a:t>Math </a:t>
            </a:r>
            <a:r>
              <a:rPr lang="en"/>
              <a:t>and </a:t>
            </a:r>
            <a:r>
              <a:rPr lang="en" b="1"/>
              <a:t>Portuguese</a:t>
            </a:r>
            <a:r>
              <a:rPr lang="en"/>
              <a:t> courses and the variables included the students grades, alcohol consumption patterns, and various other social, demographic, and school-related factors. </a:t>
            </a:r>
            <a:endParaRPr/>
          </a:p>
        </p:txBody>
      </p:sp>
      <p:sp>
        <p:nvSpPr>
          <p:cNvPr id="443" name="Google Shape;443;p25"/>
          <p:cNvSpPr txBox="1">
            <a:spLocks noGrp="1"/>
          </p:cNvSpPr>
          <p:nvPr>
            <p:ph type="subTitle" idx="3"/>
          </p:nvPr>
        </p:nvSpPr>
        <p:spPr>
          <a:xfrm>
            <a:off x="5343900" y="1226900"/>
            <a:ext cx="3580500" cy="30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Main variables featured in our analyses:</a:t>
            </a:r>
            <a:endParaRPr u="sng"/>
          </a:p>
          <a:p>
            <a:pPr marL="0" lvl="0" indent="0" algn="l" rtl="0">
              <a:spcBef>
                <a:spcPts val="0"/>
              </a:spcBef>
              <a:spcAft>
                <a:spcPts val="0"/>
              </a:spcAft>
              <a:buNone/>
            </a:pPr>
            <a:r>
              <a:rPr lang="en" sz="1500" b="1"/>
              <a:t>sex</a:t>
            </a:r>
            <a:r>
              <a:rPr lang="en" b="1"/>
              <a:t> </a:t>
            </a:r>
            <a:endParaRPr/>
          </a:p>
          <a:p>
            <a:pPr marL="0" lvl="0" indent="0" algn="l" rtl="0">
              <a:spcBef>
                <a:spcPts val="0"/>
              </a:spcBef>
              <a:spcAft>
                <a:spcPts val="0"/>
              </a:spcAft>
              <a:buNone/>
            </a:pPr>
            <a:r>
              <a:rPr lang="en" i="1"/>
              <a:t>binary</a:t>
            </a:r>
            <a:endParaRPr i="1"/>
          </a:p>
          <a:p>
            <a:pPr marL="0" lvl="0" indent="0" algn="l" rtl="0">
              <a:spcBef>
                <a:spcPts val="0"/>
              </a:spcBef>
              <a:spcAft>
                <a:spcPts val="0"/>
              </a:spcAft>
              <a:buNone/>
            </a:pPr>
            <a:r>
              <a:rPr lang="en"/>
              <a:t>'F' - female; 'M' - male</a:t>
            </a:r>
            <a:endParaRPr/>
          </a:p>
          <a:p>
            <a:pPr marL="0" lvl="0" indent="0" algn="l" rtl="0">
              <a:spcBef>
                <a:spcPts val="0"/>
              </a:spcBef>
              <a:spcAft>
                <a:spcPts val="0"/>
              </a:spcAft>
              <a:buNone/>
            </a:pPr>
            <a:endParaRPr sz="600"/>
          </a:p>
          <a:p>
            <a:pPr marL="0" lvl="0" indent="0" algn="l" rtl="0">
              <a:spcBef>
                <a:spcPts val="0"/>
              </a:spcBef>
              <a:spcAft>
                <a:spcPts val="0"/>
              </a:spcAft>
              <a:buNone/>
            </a:pPr>
            <a:r>
              <a:rPr lang="en" sz="1500" b="1"/>
              <a:t>studytime</a:t>
            </a:r>
            <a:r>
              <a:rPr lang="en"/>
              <a:t> (weekly study time)</a:t>
            </a:r>
            <a:endParaRPr/>
          </a:p>
          <a:p>
            <a:pPr marL="0" lvl="0" indent="0" algn="l" rtl="0">
              <a:spcBef>
                <a:spcPts val="0"/>
              </a:spcBef>
              <a:spcAft>
                <a:spcPts val="0"/>
              </a:spcAft>
              <a:buNone/>
            </a:pPr>
            <a:r>
              <a:rPr lang="en" i="1"/>
              <a:t>numeric</a:t>
            </a:r>
            <a:endParaRPr i="1"/>
          </a:p>
          <a:p>
            <a:pPr marL="0" lvl="0" indent="0" algn="l" rtl="0">
              <a:spcBef>
                <a:spcPts val="0"/>
              </a:spcBef>
              <a:spcAft>
                <a:spcPts val="0"/>
              </a:spcAft>
              <a:buNone/>
            </a:pPr>
            <a:r>
              <a:rPr lang="en"/>
              <a:t>1 - &lt;2 hours; 2 - 2 to 5 hours; 3 - 5 to 10 hours; 4 - &gt;10 hours</a:t>
            </a:r>
            <a:endParaRPr/>
          </a:p>
          <a:p>
            <a:pPr marL="0" lvl="0" indent="0" algn="l" rtl="0">
              <a:spcBef>
                <a:spcPts val="0"/>
              </a:spcBef>
              <a:spcAft>
                <a:spcPts val="0"/>
              </a:spcAft>
              <a:buNone/>
            </a:pPr>
            <a:endParaRPr sz="600"/>
          </a:p>
          <a:p>
            <a:pPr marL="0" lvl="0" indent="0" algn="l" rtl="0">
              <a:spcBef>
                <a:spcPts val="0"/>
              </a:spcBef>
              <a:spcAft>
                <a:spcPts val="0"/>
              </a:spcAft>
              <a:buNone/>
            </a:pPr>
            <a:r>
              <a:rPr lang="en" sz="1500" b="1"/>
              <a:t>Walc</a:t>
            </a:r>
            <a:r>
              <a:rPr lang="en"/>
              <a:t>	(weekend alcohol consumption) </a:t>
            </a:r>
            <a:r>
              <a:rPr lang="en" i="1"/>
              <a:t>numeric</a:t>
            </a:r>
            <a:endParaRPr i="1"/>
          </a:p>
          <a:p>
            <a:pPr marL="0" lvl="0" indent="0" algn="l" rtl="0">
              <a:spcBef>
                <a:spcPts val="0"/>
              </a:spcBef>
              <a:spcAft>
                <a:spcPts val="0"/>
              </a:spcAft>
              <a:buNone/>
            </a:pPr>
            <a:r>
              <a:rPr lang="en"/>
              <a:t> 1 - very low to 5 - very high</a:t>
            </a:r>
            <a:endParaRPr/>
          </a:p>
          <a:p>
            <a:pPr marL="0" lvl="0" indent="0" algn="l" rtl="0">
              <a:spcBef>
                <a:spcPts val="0"/>
              </a:spcBef>
              <a:spcAft>
                <a:spcPts val="0"/>
              </a:spcAft>
              <a:buNone/>
            </a:pPr>
            <a:endParaRPr sz="600"/>
          </a:p>
          <a:p>
            <a:pPr marL="0" lvl="0" indent="0" algn="l" rtl="0">
              <a:spcBef>
                <a:spcPts val="0"/>
              </a:spcBef>
              <a:spcAft>
                <a:spcPts val="0"/>
              </a:spcAft>
              <a:buNone/>
            </a:pPr>
            <a:r>
              <a:rPr lang="en" sz="1500" b="1"/>
              <a:t>G3</a:t>
            </a:r>
            <a:r>
              <a:rPr lang="en"/>
              <a:t> (final grade)</a:t>
            </a:r>
            <a:endParaRPr/>
          </a:p>
          <a:p>
            <a:pPr marL="0" lvl="0" indent="0" algn="l" rtl="0">
              <a:spcBef>
                <a:spcPts val="0"/>
              </a:spcBef>
              <a:spcAft>
                <a:spcPts val="0"/>
              </a:spcAft>
              <a:buNone/>
            </a:pPr>
            <a:r>
              <a:rPr lang="en" i="1"/>
              <a:t>numeric</a:t>
            </a:r>
            <a:endParaRPr i="1"/>
          </a:p>
          <a:p>
            <a:pPr marL="0" lvl="0" indent="0" algn="l" rtl="0">
              <a:spcBef>
                <a:spcPts val="0"/>
              </a:spcBef>
              <a:spcAft>
                <a:spcPts val="0"/>
              </a:spcAft>
              <a:buNone/>
            </a:pPr>
            <a:r>
              <a:rPr lang="en"/>
              <a:t>from 0 to 20</a:t>
            </a:r>
            <a:endParaRPr/>
          </a:p>
          <a:p>
            <a:pPr marL="0" lvl="0" indent="0" algn="l" rtl="0">
              <a:spcBef>
                <a:spcPts val="0"/>
              </a:spcBef>
              <a:spcAft>
                <a:spcPts val="0"/>
              </a:spcAft>
              <a:buNone/>
            </a:pPr>
            <a:endParaRPr/>
          </a:p>
        </p:txBody>
      </p:sp>
      <p:sp>
        <p:nvSpPr>
          <p:cNvPr id="444" name="Google Shape;444;p2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450" name="Google Shape;450;p2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Is there a significant difference in the relationship between final grades and weekend alcohol consumption for math compared to Portuguese?</a:t>
            </a:r>
            <a:endParaRPr b="1"/>
          </a:p>
          <a:p>
            <a:pPr marL="0" lvl="0" indent="0" algn="l" rtl="0">
              <a:spcBef>
                <a:spcPts val="1600"/>
              </a:spcBef>
              <a:spcAft>
                <a:spcPts val="0"/>
              </a:spcAft>
              <a:buClr>
                <a:schemeClr val="dk1"/>
              </a:buClr>
              <a:buSzPts val="1100"/>
              <a:buFont typeface="Arial"/>
              <a:buNone/>
            </a:pPr>
            <a:r>
              <a:rPr lang="en" sz="1600" b="1"/>
              <a:t>Hypothesis: </a:t>
            </a:r>
            <a:r>
              <a:rPr lang="en" sz="1600"/>
              <a:t>We hypothesize that the correlation between final Portuguese grades and alcohol consumption will be slightly stronger than the correlation between math grades and alcohol consumption (and we anticipate a negative correlation for both). Some studies have shown that genetics play a large role in math ability, whereas practice and effort often play a larger role in language ability. Assuming that greater alcohol consumption will typically lead to less time spent on academics, our hypothesis follows that the Portuguese grades would be more heavily hindered by high alcohol consumption.</a:t>
            </a:r>
            <a:endParaRPr sz="16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ctrTitle" idx="4294967295"/>
          </p:nvPr>
        </p:nvSpPr>
        <p:spPr>
          <a:xfrm>
            <a:off x="7050379" y="1196025"/>
            <a:ext cx="11373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1</a:t>
            </a:r>
            <a:endParaRPr/>
          </a:p>
        </p:txBody>
      </p:sp>
      <p:pic>
        <p:nvPicPr>
          <p:cNvPr id="462" name="Google Shape;462;p28"/>
          <p:cNvPicPr preferRelativeResize="0"/>
          <p:nvPr/>
        </p:nvPicPr>
        <p:blipFill>
          <a:blip r:embed="rId3">
            <a:alphaModFix/>
          </a:blip>
          <a:stretch>
            <a:fillRect/>
          </a:stretch>
        </p:blipFill>
        <p:spPr>
          <a:xfrm>
            <a:off x="1708950" y="445026"/>
            <a:ext cx="7176799" cy="4434249"/>
          </a:xfrm>
          <a:prstGeom prst="rect">
            <a:avLst/>
          </a:prstGeom>
          <a:noFill/>
          <a:ln>
            <a:noFill/>
          </a:ln>
        </p:spPr>
      </p:pic>
      <p:sp>
        <p:nvSpPr>
          <p:cNvPr id="463" name="Google Shape;463;p28"/>
          <p:cNvSpPr txBox="1">
            <a:spLocks noGrp="1"/>
          </p:cNvSpPr>
          <p:nvPr>
            <p:ph type="title" idx="4294967295"/>
          </p:nvPr>
        </p:nvSpPr>
        <p:spPr>
          <a:xfrm>
            <a:off x="133600" y="129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9"/>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a:t>
            </a:r>
            <a:endParaRPr/>
          </a:p>
        </p:txBody>
      </p:sp>
      <p:sp>
        <p:nvSpPr>
          <p:cNvPr id="469" name="Google Shape;469;p29"/>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t>What is the relationship between weekend drinking and total study time for math students and does this differ for males and females?</a:t>
            </a:r>
            <a:endParaRPr sz="1600" b="1"/>
          </a:p>
          <a:p>
            <a:pPr marL="0" lvl="0" indent="0" algn="l" rtl="0">
              <a:spcBef>
                <a:spcPts val="1600"/>
              </a:spcBef>
              <a:spcAft>
                <a:spcPts val="0"/>
              </a:spcAft>
              <a:buClr>
                <a:schemeClr val="dk1"/>
              </a:buClr>
              <a:buSzPts val="1100"/>
              <a:buFont typeface="Arial"/>
              <a:buNone/>
            </a:pPr>
            <a:r>
              <a:rPr lang="en" sz="1600" b="1"/>
              <a:t>Hypothesis: </a:t>
            </a:r>
            <a:r>
              <a:rPr lang="en" sz="1600"/>
              <a:t>We hypothesize that higher weekend alcohol consumption will correlate with lower average total study time, but we do not expect to see a significant difference in the magnitude of correlation between males and females. This assumes that a higher level of alcohol consumption will generally lead to students spending less time studying, causing the negative relationship we hypothesize. Women in general feel the effects of drinking more quickly than men due to biological differences. However, the variable measuring weekend alcohol consumption is a qualitative level and not a quantity, so we expect men and women who report the same level of consumption to experience essentially the same negative effect on their study habits.</a:t>
            </a:r>
            <a:endParaRPr sz="16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0"/>
          <p:cNvSpPr txBox="1">
            <a:spLocks noGrp="1"/>
          </p:cNvSpPr>
          <p:nvPr>
            <p:ph type="title" idx="4294967295"/>
          </p:nvPr>
        </p:nvSpPr>
        <p:spPr>
          <a:xfrm>
            <a:off x="151400" y="137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2</a:t>
            </a:r>
            <a:endParaRPr/>
          </a:p>
        </p:txBody>
      </p:sp>
      <p:pic>
        <p:nvPicPr>
          <p:cNvPr id="475" name="Google Shape;475;p30"/>
          <p:cNvPicPr preferRelativeResize="0"/>
          <p:nvPr/>
        </p:nvPicPr>
        <p:blipFill rotWithShape="1">
          <a:blip r:embed="rId3">
            <a:alphaModFix/>
          </a:blip>
          <a:srcRect t="22792" b="22524"/>
          <a:stretch/>
        </p:blipFill>
        <p:spPr>
          <a:xfrm>
            <a:off x="1467250" y="411763"/>
            <a:ext cx="7501224" cy="4319974"/>
          </a:xfrm>
          <a:prstGeom prst="rect">
            <a:avLst/>
          </a:prstGeom>
          <a:noFill/>
          <a:ln>
            <a:noFill/>
          </a:ln>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Macintosh PowerPoint</Application>
  <PresentationFormat>On-screen Show (16:9)</PresentationFormat>
  <Paragraphs>45</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Share Tech</vt:lpstr>
      <vt:lpstr>Livvic Light</vt:lpstr>
      <vt:lpstr>Fira Sans Condensed Medium</vt:lpstr>
      <vt:lpstr>Arial</vt:lpstr>
      <vt:lpstr>Advent Pro SemiBold</vt:lpstr>
      <vt:lpstr>Maven Pro</vt:lpstr>
      <vt:lpstr>Nunito Light</vt:lpstr>
      <vt:lpstr>Fira Sans Extra Condensed Medium</vt:lpstr>
      <vt:lpstr>Data Science Consulting by Slidesgo</vt:lpstr>
      <vt:lpstr>Alcohol and Education:  Trends Between Drinking Habits and Grades</vt:lpstr>
      <vt:lpstr>List Of Variables</vt:lpstr>
      <vt:lpstr>Question 1</vt:lpstr>
      <vt:lpstr>Graph 1</vt:lpstr>
      <vt:lpstr>Question 2</vt:lpstr>
      <vt:lpstr>Graph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Education:  Trends Between Drinking Habits and Grades</dc:title>
  <cp:lastModifiedBy>Grayson, Ryan Timothy (rtg5xkh)</cp:lastModifiedBy>
  <cp:revision>1</cp:revision>
  <dcterms:modified xsi:type="dcterms:W3CDTF">2022-10-10T13:03:14Z</dcterms:modified>
</cp:coreProperties>
</file>