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92" r:id="rId2"/>
  </p:sldMasterIdLst>
  <p:sldIdLst>
    <p:sldId id="256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A5D"/>
    <a:srgbClr val="0073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115"/>
    <p:restoredTop sz="96327"/>
  </p:normalViewPr>
  <p:slideViewPr>
    <p:cSldViewPr snapToGrid="0" snapToObjects="1">
      <p:cViewPr varScale="1">
        <p:scale>
          <a:sx n="108" d="100"/>
          <a:sy n="108" d="100"/>
        </p:scale>
        <p:origin x="13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9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2.jp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A5706C32-4A7F-904A-A159-858BADF285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4A908DD-8A6B-CA4C-A972-B41A7779B82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B3494C34-0F3D-854E-AFF5-078C6756F1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36B4BA9-309F-334E-A8C9-AE868B68468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50704" y="495088"/>
            <a:ext cx="8389575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AC8EBA3-BD00-8C48-ADBA-8DABB356C09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50704" y="3167505"/>
            <a:ext cx="8389575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90000"/>
                  </a:schemeClr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6366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creenshot, bird&#10;&#10;Description automatically generated">
            <a:extLst>
              <a:ext uri="{FF2B5EF4-FFF2-40B4-BE49-F238E27FC236}">
                <a16:creationId xmlns:a16="http://schemas.microsoft.com/office/drawing/2014/main" id="{3EE9051B-EE1E-6E4F-9694-61E46BF379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80E6F5C-96D4-2C42-A755-56B3A934362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A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234C2B7B-BC28-FA40-9621-C1B66ACC3A0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781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31DE6E88-83B3-4D4F-9E40-6D50AB5E0B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picture containing brick, drawing&#10;&#10;Description automatically generated">
            <a:extLst>
              <a:ext uri="{FF2B5EF4-FFF2-40B4-BE49-F238E27FC236}">
                <a16:creationId xmlns:a16="http://schemas.microsoft.com/office/drawing/2014/main" id="{6F5ACEC9-B6BC-BB44-A490-7942ABDCA6C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B17C698C-2970-3943-A340-E6C0C48B0DE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36B4BA9-309F-334E-A8C9-AE868B68468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50704" y="495088"/>
            <a:ext cx="8389575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AC8EBA3-BD00-8C48-ADBA-8DABB356C09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50704" y="3167505"/>
            <a:ext cx="8389575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90000"/>
                  </a:schemeClr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17946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488C0E-02BE-5C49-A846-3FF4F3CAA09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825625"/>
            <a:ext cx="10515600" cy="3474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D59335E-859B-EA41-949E-B89FCE73C9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762641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D6F268F-E515-BE40-8152-BE6D91B530A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DB4ACE-6BB7-DC43-94AC-F200D98BC3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0" y="1599247"/>
            <a:ext cx="9143999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91381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D19C3F02-B6E3-1744-B80B-6505F54EFB9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77F182C4-AAD3-BF47-93EC-79384E79807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72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175FE108-4075-5A45-A4E9-9081D3B6D5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760518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8FCF574-13C1-E34E-9AD4-186822F3CCF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6612" y="2505075"/>
            <a:ext cx="5176884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021BC8C-7BCA-EC46-BE8D-F70B4B6E01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1711496"/>
            <a:ext cx="5186362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A37FF6C0-6C09-5344-9FBE-13234430578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78505" y="2505075"/>
            <a:ext cx="5180057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B8AC4B7-59A8-AE4E-93F4-95E06972F62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6614" y="1712639"/>
            <a:ext cx="5183187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itle 10">
            <a:extLst>
              <a:ext uri="{FF2B5EF4-FFF2-40B4-BE49-F238E27FC236}">
                <a16:creationId xmlns:a16="http://schemas.microsoft.com/office/drawing/2014/main" id="{F7B3874A-2DC5-F14B-8126-7334A2094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584466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2FB655-7025-3744-B125-F9DA8484AC9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717" y="545091"/>
            <a:ext cx="5393266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13EFB54-EB68-5143-A86E-CA54DCF62C8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31467" y="545092"/>
            <a:ext cx="5393266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158501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19A1016-F770-EC41-ACBA-A78F09478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 rot="344365">
            <a:off x="765923" y="687338"/>
            <a:ext cx="10591524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64AB05B-7E50-5444-9451-E62CF9F9418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88489" y="4486019"/>
            <a:ext cx="1081698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160126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BBE7CF1A-F401-2C48-970E-B029112B61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picture containing brick&#10;&#10;Description automatically generated">
            <a:extLst>
              <a:ext uri="{FF2B5EF4-FFF2-40B4-BE49-F238E27FC236}">
                <a16:creationId xmlns:a16="http://schemas.microsoft.com/office/drawing/2014/main" id="{2C349984-7690-2A47-87D3-C0DD158BA11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B267380-239A-CC4E-88C8-8F8B114C34D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72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bird&#10;&#10;Description automatically generated">
            <a:extLst>
              <a:ext uri="{FF2B5EF4-FFF2-40B4-BE49-F238E27FC236}">
                <a16:creationId xmlns:a16="http://schemas.microsoft.com/office/drawing/2014/main" id="{57E5DAEA-9D65-2A41-94A3-D73BF29B06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picture containing bird&#10;&#10;Description automatically generated">
            <a:extLst>
              <a:ext uri="{FF2B5EF4-FFF2-40B4-BE49-F238E27FC236}">
                <a16:creationId xmlns:a16="http://schemas.microsoft.com/office/drawing/2014/main" id="{2F1E15CE-4088-7C4E-8064-638CAAE8E14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F4913A5E-91C7-B946-A3C2-20ACDA0D96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040" y="1204857"/>
            <a:ext cx="10799595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7E0C233-1CBA-F843-B340-70E8D4D42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9248" y="3324431"/>
            <a:ext cx="10771789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575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488C0E-02BE-5C49-A846-3FF4F3CAA09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825625"/>
            <a:ext cx="10515600" cy="3474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D59335E-859B-EA41-949E-B89FCE73C9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6602164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73BBE3F-8531-7640-B2C4-6EB1B05B39F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3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8F805847-4216-854B-BDC6-6E0F9050F8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95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D6F268F-E515-BE40-8152-BE6D91B530A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DB4ACE-6BB7-DC43-94AC-F200D98BC3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0" y="1599247"/>
            <a:ext cx="9143999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title</a:t>
            </a:r>
          </a:p>
        </p:txBody>
      </p:sp>
    </p:spTree>
    <p:extLst>
      <p:ext uri="{BB962C8B-B14F-4D97-AF65-F5344CB8AC3E}">
        <p14:creationId xmlns:p14="http://schemas.microsoft.com/office/powerpoint/2010/main" val="23252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D19C3F02-B6E3-1744-B80B-6505F54EFB9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77F182C4-AAD3-BF47-93EC-79384E79807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72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175FE108-4075-5A45-A4E9-9081D3B6D5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35858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8FCF574-13C1-E34E-9AD4-186822F3CCF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6612" y="2505075"/>
            <a:ext cx="5176884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021BC8C-7BCA-EC46-BE8D-F70B4B6E01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1711496"/>
            <a:ext cx="5186362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A37FF6C0-6C09-5344-9FBE-13234430578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78505" y="2505075"/>
            <a:ext cx="5180057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B8AC4B7-59A8-AE4E-93F4-95E06972F62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6614" y="1712639"/>
            <a:ext cx="5183187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itle 10">
            <a:extLst>
              <a:ext uri="{FF2B5EF4-FFF2-40B4-BE49-F238E27FC236}">
                <a16:creationId xmlns:a16="http://schemas.microsoft.com/office/drawing/2014/main" id="{F7B3874A-2DC5-F14B-8126-7334A2094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478238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2FB655-7025-3744-B125-F9DA8484AC9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717" y="545091"/>
            <a:ext cx="5393266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13EFB54-EB68-5143-A86E-CA54DCF62C8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31467" y="545092"/>
            <a:ext cx="5393266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85783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19A1016-F770-EC41-ACBA-A78F09478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 rot="344365">
            <a:off x="765923" y="687338"/>
            <a:ext cx="10591524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64AB05B-7E50-5444-9451-E62CF9F9418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88489" y="4486019"/>
            <a:ext cx="1081698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2783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ater, computer&#10;&#10;Description automatically generated">
            <a:extLst>
              <a:ext uri="{FF2B5EF4-FFF2-40B4-BE49-F238E27FC236}">
                <a16:creationId xmlns:a16="http://schemas.microsoft.com/office/drawing/2014/main" id="{9084CF26-838B-4E40-ACF0-0614B36F1F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brick&#10;&#10;Description automatically generated">
            <a:extLst>
              <a:ext uri="{FF2B5EF4-FFF2-40B4-BE49-F238E27FC236}">
                <a16:creationId xmlns:a16="http://schemas.microsoft.com/office/drawing/2014/main" id="{D234C7AA-D40B-5847-86A6-3CD23C1306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82A509B-433B-8041-8A0B-7C00B943569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2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bird&#10;&#10;Description automatically generated">
            <a:extLst>
              <a:ext uri="{FF2B5EF4-FFF2-40B4-BE49-F238E27FC236}">
                <a16:creationId xmlns:a16="http://schemas.microsoft.com/office/drawing/2014/main" id="{CC941C59-736C-AA42-A40C-1FD6A9C0F0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bird&#10;&#10;Description automatically generated">
            <a:extLst>
              <a:ext uri="{FF2B5EF4-FFF2-40B4-BE49-F238E27FC236}">
                <a16:creationId xmlns:a16="http://schemas.microsoft.com/office/drawing/2014/main" id="{29667154-201A-9841-BEEE-FE4CF6604A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F4913A5E-91C7-B946-A3C2-20ACDA0D96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040" y="1204857"/>
            <a:ext cx="10799595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7E0C233-1CBA-F843-B340-70E8D4D42D4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9248" y="3324431"/>
            <a:ext cx="10771789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97994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5.jp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4.jp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16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91C326E-BF68-6445-9231-1C87CA8DE2E8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88693D-82A9-C941-B148-1250D9B2438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AB7CAE5D-7F30-7641-AB6B-1848BE4465C6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6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50" r:id="rId2"/>
    <p:sldLayoutId id="2147483649" r:id="rId3"/>
    <p:sldLayoutId id="2147483652" r:id="rId4"/>
    <p:sldLayoutId id="2147483653" r:id="rId5"/>
    <p:sldLayoutId id="2147483655" r:id="rId6"/>
    <p:sldLayoutId id="2147483654" r:id="rId7"/>
    <p:sldLayoutId id="2147483673" r:id="rId8"/>
    <p:sldLayoutId id="2147483677" r:id="rId9"/>
    <p:sldLayoutId id="214748369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B238D30-2F91-4C40-9D8B-1760377E0BC0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E4E9D20F-A939-7E47-A0F0-7A4B86BA154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CC15587-0B28-2046-83FF-9F5F7E2581E9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43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1" r:id="rId8"/>
    <p:sldLayoutId id="2147483703" r:id="rId9"/>
    <p:sldLayoutId id="2147483702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renlp.run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swithcode.com/task/relation-extraction#papers-list" TargetMode="External"/><Relationship Id="rId2" Type="http://schemas.openxmlformats.org/officeDocument/2006/relationships/hyperlink" Target="https://paperswithcode.com/datasets?task=relation-extrac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aperswithcode.com/task/relation-extraction" TargetMode="Externa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ijcaonline.org/volume69/number25/pxc3888502.pdf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veshap/PlainTextWikipedia" TargetMode="External"/><Relationship Id="rId2" Type="http://schemas.openxmlformats.org/officeDocument/2006/relationships/hyperlink" Target="https://www.kaggle.com/datasets/ltcmdrdata/plain-text-wikipedia-20201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Wikipedia:Size_of_Wikipedia" TargetMode="External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437BA-2E84-3549-8B00-4D6E2E7C80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4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Data Mining for Entity Relationship Associations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School of Engineering and Applied Science </a:t>
            </a:r>
            <a:br>
              <a:rPr lang="en-US" sz="4400" b="0" dirty="0">
                <a:effectLst/>
              </a:rPr>
            </a:b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Department of Computer Science CSCI 6443– Data Mining</a:t>
            </a:r>
            <a:br>
              <a:rPr lang="en-US" b="0" dirty="0">
                <a:effectLst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025FF-B551-7A4B-9349-720975BC8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0703" y="4387807"/>
            <a:ext cx="8389575" cy="1752600"/>
          </a:xfrm>
        </p:spPr>
        <p:txBody>
          <a:bodyPr/>
          <a:lstStyle/>
          <a:p>
            <a:r>
              <a:rPr lang="en-US" sz="2400" dirty="0"/>
              <a:t>Professor: A. </a:t>
            </a:r>
            <a:r>
              <a:rPr lang="en-US" sz="2400" dirty="0" err="1"/>
              <a:t>Bellaachia</a:t>
            </a:r>
            <a:endParaRPr lang="en-US" sz="2400" dirty="0"/>
          </a:p>
          <a:p>
            <a:r>
              <a:rPr lang="en-US" sz="2400" dirty="0"/>
              <a:t>Student: R. Gross (G47667332)</a:t>
            </a:r>
          </a:p>
        </p:txBody>
      </p:sp>
    </p:spTree>
    <p:extLst>
      <p:ext uri="{BB962C8B-B14F-4D97-AF65-F5344CB8AC3E}">
        <p14:creationId xmlns:p14="http://schemas.microsoft.com/office/powerpoint/2010/main" val="2276261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489D19-08D5-0538-561C-E294E8A4FAC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1825625"/>
            <a:ext cx="7533443" cy="347450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Many chatbots are a combination of expert systems and machine learning.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 knowledge base is often used as the “brain” of the chatbot due to its ability to perform inference.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Traditionally knowledge bases perform inference based on inference rules, which are brittle and don’t scale well.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82E2CA-6427-9905-478C-4A2E5D120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1F8E50F-FD83-96C2-6D92-631B54A44979}"/>
              </a:ext>
            </a:extLst>
          </p:cNvPr>
          <p:cNvSpPr/>
          <p:nvPr/>
        </p:nvSpPr>
        <p:spPr>
          <a:xfrm>
            <a:off x="8965811" y="1983394"/>
            <a:ext cx="1118587" cy="6125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Jena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06465C2-9EC2-384A-84B2-B5E91FBCF87B}"/>
              </a:ext>
            </a:extLst>
          </p:cNvPr>
          <p:cNvSpPr/>
          <p:nvPr/>
        </p:nvSpPr>
        <p:spPr>
          <a:xfrm>
            <a:off x="10753183" y="2940300"/>
            <a:ext cx="1118587" cy="6125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01EE529-CA98-CB01-F8F9-3D02C382B3C4}"/>
              </a:ext>
            </a:extLst>
          </p:cNvPr>
          <p:cNvSpPr/>
          <p:nvPr/>
        </p:nvSpPr>
        <p:spPr>
          <a:xfrm>
            <a:off x="8774941" y="3907225"/>
            <a:ext cx="1500327" cy="6125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EACB170-85FC-32DF-6C33-A21BAB426B9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0043180" y="2476251"/>
            <a:ext cx="873816" cy="553756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BB72B7-404E-68B2-5FDB-0ECE6235157F}"/>
              </a:ext>
            </a:extLst>
          </p:cNvPr>
          <p:cNvCxnSpPr>
            <a:cxnSpLocks/>
          </p:cNvCxnSpPr>
          <p:nvPr/>
        </p:nvCxnSpPr>
        <p:spPr>
          <a:xfrm>
            <a:off x="9525105" y="2669531"/>
            <a:ext cx="0" cy="1154096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A14F2FE-103C-B64A-146E-F45E22C4A0B8}"/>
              </a:ext>
            </a:extLst>
          </p:cNvPr>
          <p:cNvSpPr txBox="1"/>
          <p:nvPr/>
        </p:nvSpPr>
        <p:spPr>
          <a:xfrm>
            <a:off x="10418506" y="2339156"/>
            <a:ext cx="873816" cy="382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C3AFE6-F832-23F8-07B6-AF687DEB76A7}"/>
              </a:ext>
            </a:extLst>
          </p:cNvPr>
          <p:cNvSpPr txBox="1"/>
          <p:nvPr/>
        </p:nvSpPr>
        <p:spPr>
          <a:xfrm>
            <a:off x="9620330" y="2975673"/>
            <a:ext cx="873816" cy="382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A5BEAC-18F4-A0B5-3B44-4C66975D056A}"/>
              </a:ext>
            </a:extLst>
          </p:cNvPr>
          <p:cNvSpPr txBox="1"/>
          <p:nvPr/>
        </p:nvSpPr>
        <p:spPr>
          <a:xfrm>
            <a:off x="8965811" y="4750074"/>
            <a:ext cx="2798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&lt;subject&gt; has Child</a:t>
            </a:r>
          </a:p>
          <a:p>
            <a:r>
              <a:rPr lang="en-US" dirty="0"/>
              <a:t>THEN &lt;subject&gt; is a Parent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C620F3-F8DD-0E0F-D992-10F0FF118D80}"/>
              </a:ext>
            </a:extLst>
          </p:cNvPr>
          <p:cNvSpPr txBox="1"/>
          <p:nvPr/>
        </p:nvSpPr>
        <p:spPr>
          <a:xfrm>
            <a:off x="7885223" y="2817293"/>
            <a:ext cx="1278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Inference!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FB97AF6-184E-7427-C70C-98DABC76C224}"/>
              </a:ext>
            </a:extLst>
          </p:cNvPr>
          <p:cNvCxnSpPr>
            <a:cxnSpLocks/>
          </p:cNvCxnSpPr>
          <p:nvPr/>
        </p:nvCxnSpPr>
        <p:spPr>
          <a:xfrm>
            <a:off x="9058421" y="3001959"/>
            <a:ext cx="390301" cy="1051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168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489D19-08D5-0538-561C-E294E8A4FAC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1825625"/>
            <a:ext cx="10161233" cy="347450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Unsupervised learning of entity relationships is difficult and supervised learning datasets are costly to create.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Performance is subjective and language dependent.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State-of-the-art NLP algorithms struggle to perform Relationship Extraction (RE) with the precision and recall of a person.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82E2CA-6427-9905-478C-4A2E5D120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 Continued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D54734-0829-58EA-55FA-785024D41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450" y="4263521"/>
            <a:ext cx="5073728" cy="8502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86EEF6A-3D63-9D3B-8C1E-15E28DF59E9C}"/>
              </a:ext>
            </a:extLst>
          </p:cNvPr>
          <p:cNvSpPr txBox="1"/>
          <p:nvPr/>
        </p:nvSpPr>
        <p:spPr>
          <a:xfrm>
            <a:off x="3240281" y="5131456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https://corenlp.run/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773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489D19-08D5-0538-561C-E294E8A4FAC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1825625"/>
            <a:ext cx="5257800" cy="347450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Datasets (not all are free):</a:t>
            </a:r>
          </a:p>
          <a:p>
            <a:pPr marL="1143000" lvl="1" indent="-457200"/>
            <a:r>
              <a:rPr lang="en-US" sz="1600" dirty="0">
                <a:hlinkClick r:id="rId2"/>
              </a:rPr>
              <a:t>https://paperswithcode.com/datasets?task=relation-extraction</a:t>
            </a:r>
            <a:endParaRPr lang="en-US" sz="1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Papers:</a:t>
            </a:r>
          </a:p>
          <a:p>
            <a:pPr marL="1143000" lvl="1" indent="-457200"/>
            <a:r>
              <a:rPr lang="en-US" sz="1600" dirty="0">
                <a:hlinkClick r:id="rId3"/>
              </a:rPr>
              <a:t>https://paperswithcode.com/task/relation-extraction#papers-list</a:t>
            </a:r>
            <a:endParaRPr lang="en-US" sz="1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Notable Algorithms Types: </a:t>
            </a:r>
          </a:p>
          <a:p>
            <a:pPr marL="1143000" lvl="1" indent="-457200"/>
            <a:r>
              <a:rPr lang="en-US" sz="1600" dirty="0"/>
              <a:t>Long Short-term Memory (LSTM)</a:t>
            </a:r>
          </a:p>
          <a:p>
            <a:pPr marL="1143000" lvl="1" indent="-457200"/>
            <a:r>
              <a:rPr lang="en-US" sz="1600" dirty="0"/>
              <a:t>Graph Convolutional Neural Network (GCN)</a:t>
            </a:r>
          </a:p>
          <a:p>
            <a:pPr marL="1143000" lvl="1" indent="-457200"/>
            <a:r>
              <a:rPr lang="en-US" sz="1600" dirty="0"/>
              <a:t>Transformers</a:t>
            </a:r>
          </a:p>
          <a:p>
            <a:pPr marL="1143000" lvl="1" indent="-457200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82E2CA-6427-9905-478C-4A2E5D120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6F49A5-3395-E274-002A-38C4089F39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6800" y="155320"/>
            <a:ext cx="6121278" cy="20742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DF977F-4AC3-0861-F5B6-C593AF4039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7349" y="2415383"/>
            <a:ext cx="5720179" cy="26989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34E13C-4C71-3925-2B32-1A6114D164BB}"/>
              </a:ext>
            </a:extLst>
          </p:cNvPr>
          <p:cNvSpPr txBox="1"/>
          <p:nvPr/>
        </p:nvSpPr>
        <p:spPr>
          <a:xfrm>
            <a:off x="6340876" y="5128619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https://paperswithcode.com/task/relation-extraction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031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489D19-08D5-0538-561C-E294E8A4FAC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1825625"/>
            <a:ext cx="6441490" cy="347450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After RE, associations between relations occurs.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Leading association algorithms are:</a:t>
            </a:r>
          </a:p>
          <a:p>
            <a:pPr marL="1143000" lvl="1" indent="-457200"/>
            <a:r>
              <a:rPr lang="en-US" dirty="0" err="1"/>
              <a:t>Apriori</a:t>
            </a:r>
            <a:endParaRPr lang="en-US" dirty="0"/>
          </a:p>
          <a:p>
            <a:pPr marL="1143000" lvl="1" indent="-457200"/>
            <a:r>
              <a:rPr lang="en-US" dirty="0"/>
              <a:t>FP Growth</a:t>
            </a:r>
          </a:p>
          <a:p>
            <a:pPr marL="1143000" lvl="1" indent="-457200"/>
            <a:r>
              <a:rPr lang="en-US" dirty="0"/>
              <a:t>Eclat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82E2CA-6427-9905-478C-4A2E5D120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 Continued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ADBECE-0560-78FE-6603-C807BF379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772" y="1451142"/>
            <a:ext cx="4301044" cy="34745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D9333E-9A36-7F03-867A-4BAA909264EC}"/>
              </a:ext>
            </a:extLst>
          </p:cNvPr>
          <p:cNvSpPr txBox="1"/>
          <p:nvPr/>
        </p:nvSpPr>
        <p:spPr>
          <a:xfrm>
            <a:off x="7525772" y="4915317"/>
            <a:ext cx="44746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https://research.ijcaonline.org/volume69/number25/pxc3888502.pdf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935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82E2CA-6427-9905-478C-4A2E5D120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Approach</a:t>
            </a:r>
          </a:p>
        </p:txBody>
      </p:sp>
      <p:pic>
        <p:nvPicPr>
          <p:cNvPr id="10" name="Graphic 23">
            <a:extLst>
              <a:ext uri="{FF2B5EF4-FFF2-40B4-BE49-F238E27FC236}">
                <a16:creationId xmlns:a16="http://schemas.microsoft.com/office/drawing/2014/main" id="{B403479B-6279-6B9B-15A6-8F2BDEAB2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9855" y="334173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2">
            <a:extLst>
              <a:ext uri="{FF2B5EF4-FFF2-40B4-BE49-F238E27FC236}">
                <a16:creationId xmlns:a16="http://schemas.microsoft.com/office/drawing/2014/main" id="{823B0CCC-5A09-0291-7271-2060F272E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2143" y="4105030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Neptune</a:t>
            </a:r>
          </a:p>
        </p:txBody>
      </p:sp>
      <p:pic>
        <p:nvPicPr>
          <p:cNvPr id="12" name="Graphic 5">
            <a:extLst>
              <a:ext uri="{FF2B5EF4-FFF2-40B4-BE49-F238E27FC236}">
                <a16:creationId xmlns:a16="http://schemas.microsoft.com/office/drawing/2014/main" id="{CD175E6E-590E-C08B-AD57-A2EF9A1E4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595" y="336209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6">
            <a:extLst>
              <a:ext uri="{FF2B5EF4-FFF2-40B4-BE49-F238E27FC236}">
                <a16:creationId xmlns:a16="http://schemas.microsoft.com/office/drawing/2014/main" id="{9216F19C-9C34-83D3-5F60-16D622B8D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6183" y="4125677"/>
            <a:ext cx="22685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Elastic Compute Cloud (Amazon EC2)</a:t>
            </a:r>
          </a:p>
        </p:txBody>
      </p:sp>
      <p:pic>
        <p:nvPicPr>
          <p:cNvPr id="14" name="Graphic 26">
            <a:extLst>
              <a:ext uri="{FF2B5EF4-FFF2-40B4-BE49-F238E27FC236}">
                <a16:creationId xmlns:a16="http://schemas.microsoft.com/office/drawing/2014/main" id="{E26A8743-9DA5-D4DF-FD23-E95E49A12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466" y="334303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1">
            <a:extLst>
              <a:ext uri="{FF2B5EF4-FFF2-40B4-BE49-F238E27FC236}">
                <a16:creationId xmlns:a16="http://schemas.microsoft.com/office/drawing/2014/main" id="{B2D58A4D-06E7-5B57-6A62-20677EFEE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229" y="4106617"/>
            <a:ext cx="22923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Queue Service (Amazon SQS)</a:t>
            </a:r>
          </a:p>
        </p:txBody>
      </p:sp>
      <p:pic>
        <p:nvPicPr>
          <p:cNvPr id="16" name="Graphic 8">
            <a:extLst>
              <a:ext uri="{FF2B5EF4-FFF2-40B4-BE49-F238E27FC236}">
                <a16:creationId xmlns:a16="http://schemas.microsoft.com/office/drawing/2014/main" id="{3848FD04-6E35-FA28-AD60-69DC562ED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437" y="336050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9">
            <a:extLst>
              <a:ext uri="{FF2B5EF4-FFF2-40B4-BE49-F238E27FC236}">
                <a16:creationId xmlns:a16="http://schemas.microsoft.com/office/drawing/2014/main" id="{777BBEAB-C225-5FCC-F39E-447BADB0D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662" y="4124090"/>
            <a:ext cx="22399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Storage Service (Amazon S3)</a:t>
            </a:r>
          </a:p>
        </p:txBody>
      </p:sp>
      <p:pic>
        <p:nvPicPr>
          <p:cNvPr id="18" name="Graphic 5">
            <a:extLst>
              <a:ext uri="{FF2B5EF4-FFF2-40B4-BE49-F238E27FC236}">
                <a16:creationId xmlns:a16="http://schemas.microsoft.com/office/drawing/2014/main" id="{7C55BD12-8A50-90B2-0310-540EC1513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266" y="334014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6">
            <a:extLst>
              <a:ext uri="{FF2B5EF4-FFF2-40B4-BE49-F238E27FC236}">
                <a16:creationId xmlns:a16="http://schemas.microsoft.com/office/drawing/2014/main" id="{FA452723-8860-6543-569A-8F0878DB2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5854" y="4103732"/>
            <a:ext cx="22685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Elastic Compute Cloud (Amazon EC2)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10F0107-7602-4170-71D6-9AC0A80741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613" y="3416060"/>
            <a:ext cx="1316364" cy="625599"/>
          </a:xfrm>
          <a:prstGeom prst="rect">
            <a:avLst/>
          </a:prstGeom>
        </p:spPr>
      </p:pic>
      <p:sp>
        <p:nvSpPr>
          <p:cNvPr id="25" name="TextBox 9">
            <a:extLst>
              <a:ext uri="{FF2B5EF4-FFF2-40B4-BE49-F238E27FC236}">
                <a16:creationId xmlns:a16="http://schemas.microsoft.com/office/drawing/2014/main" id="{9481A4E1-2EC1-EAC1-E453-7EAD2097A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14" y="4103732"/>
            <a:ext cx="22399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Text Dataset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60E0BB5-3695-E8FE-A2B8-B90D820B3B6A}"/>
              </a:ext>
            </a:extLst>
          </p:cNvPr>
          <p:cNvSpPr/>
          <p:nvPr/>
        </p:nvSpPr>
        <p:spPr>
          <a:xfrm>
            <a:off x="1868977" y="3639845"/>
            <a:ext cx="734684" cy="18643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C45030-9B85-204B-D637-9C31C242D8EC}"/>
              </a:ext>
            </a:extLst>
          </p:cNvPr>
          <p:cNvSpPr/>
          <p:nvPr/>
        </p:nvSpPr>
        <p:spPr>
          <a:xfrm>
            <a:off x="3742013" y="3648287"/>
            <a:ext cx="734684" cy="18643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8CDF5436-7932-925D-C1B1-30D49E6EAF7B}"/>
              </a:ext>
            </a:extLst>
          </p:cNvPr>
          <p:cNvSpPr/>
          <p:nvPr/>
        </p:nvSpPr>
        <p:spPr>
          <a:xfrm>
            <a:off x="5679195" y="3648287"/>
            <a:ext cx="734684" cy="18643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8999DFA5-18C7-786F-6448-959DE9B67F1E}"/>
              </a:ext>
            </a:extLst>
          </p:cNvPr>
          <p:cNvSpPr/>
          <p:nvPr/>
        </p:nvSpPr>
        <p:spPr>
          <a:xfrm>
            <a:off x="7604239" y="3648287"/>
            <a:ext cx="734684" cy="18643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6E8C8B19-BA44-A1FD-60F3-35E960C7EF02}"/>
              </a:ext>
            </a:extLst>
          </p:cNvPr>
          <p:cNvSpPr/>
          <p:nvPr/>
        </p:nvSpPr>
        <p:spPr>
          <a:xfrm>
            <a:off x="9523200" y="3639845"/>
            <a:ext cx="734684" cy="18643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peech Bubble: Rectangle 30">
            <a:extLst>
              <a:ext uri="{FF2B5EF4-FFF2-40B4-BE49-F238E27FC236}">
                <a16:creationId xmlns:a16="http://schemas.microsoft.com/office/drawing/2014/main" id="{18AB4D74-8104-0C23-5473-A006B28FCA7D}"/>
              </a:ext>
            </a:extLst>
          </p:cNvPr>
          <p:cNvSpPr/>
          <p:nvPr/>
        </p:nvSpPr>
        <p:spPr>
          <a:xfrm>
            <a:off x="10286273" y="1690687"/>
            <a:ext cx="1665520" cy="1392480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</a:rPr>
              <a:t>Clean, Transform, and Filter Structured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</a:rPr>
              <a:t>DB Scans and Queries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</a:rPr>
              <a:t>Apply FP Growth</a:t>
            </a:r>
          </a:p>
        </p:txBody>
      </p:sp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8D5078D2-5132-1F28-91BC-7E280A6E6F12}"/>
              </a:ext>
            </a:extLst>
          </p:cNvPr>
          <p:cNvSpPr/>
          <p:nvPr/>
        </p:nvSpPr>
        <p:spPr>
          <a:xfrm>
            <a:off x="8338923" y="1690687"/>
            <a:ext cx="1665520" cy="1392480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</a:rPr>
              <a:t>Perform Relation Extraction (RE) to convert unstructured data to structured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</a:rPr>
              <a:t>Write to DB</a:t>
            </a:r>
          </a:p>
        </p:txBody>
      </p:sp>
      <p:sp>
        <p:nvSpPr>
          <p:cNvPr id="33" name="Speech Bubble: Rectangle 32">
            <a:extLst>
              <a:ext uri="{FF2B5EF4-FFF2-40B4-BE49-F238E27FC236}">
                <a16:creationId xmlns:a16="http://schemas.microsoft.com/office/drawing/2014/main" id="{51A188D5-C409-08D8-8979-D3614782AC55}"/>
              </a:ext>
            </a:extLst>
          </p:cNvPr>
          <p:cNvSpPr/>
          <p:nvPr/>
        </p:nvSpPr>
        <p:spPr>
          <a:xfrm>
            <a:off x="6446930" y="1690687"/>
            <a:ext cx="1665520" cy="1392480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</a:rPr>
              <a:t>High performance queue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</a:rPr>
              <a:t>Allows consuming service to be parallel by ensuring only one consumer gets each message</a:t>
            </a:r>
          </a:p>
        </p:txBody>
      </p:sp>
      <p:sp>
        <p:nvSpPr>
          <p:cNvPr id="34" name="Speech Bubble: Rectangle 33">
            <a:extLst>
              <a:ext uri="{FF2B5EF4-FFF2-40B4-BE49-F238E27FC236}">
                <a16:creationId xmlns:a16="http://schemas.microsoft.com/office/drawing/2014/main" id="{1FA4C82D-03C5-D2F3-A779-B0BC3E1C3711}"/>
              </a:ext>
            </a:extLst>
          </p:cNvPr>
          <p:cNvSpPr/>
          <p:nvPr/>
        </p:nvSpPr>
        <p:spPr>
          <a:xfrm>
            <a:off x="4554937" y="1692168"/>
            <a:ext cx="1665520" cy="1392480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</a:rPr>
              <a:t>Download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</a:rPr>
              <a:t>Unzip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</a:rPr>
              <a:t>Split into manageable data message sizes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</a:rPr>
              <a:t>Publish text to queue</a:t>
            </a:r>
          </a:p>
        </p:txBody>
      </p:sp>
      <p:sp>
        <p:nvSpPr>
          <p:cNvPr id="35" name="Speech Bubble: Rectangle 34">
            <a:extLst>
              <a:ext uri="{FF2B5EF4-FFF2-40B4-BE49-F238E27FC236}">
                <a16:creationId xmlns:a16="http://schemas.microsoft.com/office/drawing/2014/main" id="{07BA34E2-9FDD-FC52-EE90-6FD7AFDC2A78}"/>
              </a:ext>
            </a:extLst>
          </p:cNvPr>
          <p:cNvSpPr/>
          <p:nvPr/>
        </p:nvSpPr>
        <p:spPr>
          <a:xfrm>
            <a:off x="2603661" y="1692168"/>
            <a:ext cx="1665520" cy="1392480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</a:rPr>
              <a:t>Zipped text moved to AWS cloud environment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</a:rPr>
              <a:t>This allows servers to access as needed with higher download speeds </a:t>
            </a:r>
          </a:p>
        </p:txBody>
      </p:sp>
      <p:sp>
        <p:nvSpPr>
          <p:cNvPr id="38" name="Speech Bubble: Rectangle 37">
            <a:extLst>
              <a:ext uri="{FF2B5EF4-FFF2-40B4-BE49-F238E27FC236}">
                <a16:creationId xmlns:a16="http://schemas.microsoft.com/office/drawing/2014/main" id="{EB33BAA7-F1B2-4D78-DD26-797498615281}"/>
              </a:ext>
            </a:extLst>
          </p:cNvPr>
          <p:cNvSpPr/>
          <p:nvPr/>
        </p:nvSpPr>
        <p:spPr>
          <a:xfrm>
            <a:off x="652385" y="1694990"/>
            <a:ext cx="1665520" cy="1392480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</a:rPr>
              <a:t>Text already mined and transforming to JSON files</a:t>
            </a:r>
          </a:p>
        </p:txBody>
      </p:sp>
    </p:spTree>
    <p:extLst>
      <p:ext uri="{BB962C8B-B14F-4D97-AF65-F5344CB8AC3E}">
        <p14:creationId xmlns:p14="http://schemas.microsoft.com/office/powerpoint/2010/main" val="1978093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489D19-08D5-0538-561C-E294E8A4FAC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199" y="1825625"/>
            <a:ext cx="6592411" cy="347450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Wikipedia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6.5M+ English articles as of 2022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10TB of data as of 2015</a:t>
            </a:r>
          </a:p>
          <a:p>
            <a:pPr marL="1143000" lvl="1" indent="-457200"/>
            <a:r>
              <a:rPr lang="en-US" sz="1600" dirty="0">
                <a:hlinkClick r:id="rId2"/>
              </a:rPr>
              <a:t>https://dumps.wikimedia.org/enwiki/latest/</a:t>
            </a:r>
          </a:p>
          <a:p>
            <a:pPr marL="1143000" lvl="1" indent="-457200"/>
            <a:r>
              <a:rPr lang="en-US" sz="1600" dirty="0">
                <a:hlinkClick r:id="rId2"/>
              </a:rPr>
              <a:t>https://www.kaggle.com/datasets/ltcmdrdata/plain-text-wikipedia-202011</a:t>
            </a:r>
            <a:endParaRPr lang="en-US" sz="1600" dirty="0"/>
          </a:p>
          <a:p>
            <a:pPr marL="1143000" lvl="1" indent="-457200"/>
            <a:r>
              <a:rPr lang="en-US" sz="1600" dirty="0">
                <a:hlinkClick r:id="rId3"/>
              </a:rPr>
              <a:t>https://github.com/daveshap/PlainTextWikipedia</a:t>
            </a:r>
            <a:endParaRPr lang="en-US" sz="1600" dirty="0"/>
          </a:p>
          <a:p>
            <a:pPr marL="1143000" lvl="1" indent="-457200"/>
            <a:endParaRPr lang="en-US" sz="1600" dirty="0"/>
          </a:p>
          <a:p>
            <a:pPr marL="1143000" lvl="1" indent="-457200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82E2CA-6427-9905-478C-4A2E5D120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041108-C71A-B09B-58DC-39D7C729C9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2047" y="1291929"/>
            <a:ext cx="3702953" cy="35128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8A0BB7-73EA-2B1F-803A-90F252081FA4}"/>
              </a:ext>
            </a:extLst>
          </p:cNvPr>
          <p:cNvSpPr txBox="1"/>
          <p:nvPr/>
        </p:nvSpPr>
        <p:spPr>
          <a:xfrm>
            <a:off x="8052047" y="4804755"/>
            <a:ext cx="39771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https://en.wikipedia.org/wiki/Wikipedia:Size_of_Wikipedia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434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82E2CA-6427-9905-478C-4A2E5D120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A1D5194-6BC2-DAA4-A34B-585C32DF8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584" y="2249688"/>
            <a:ext cx="59436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454B8A6-E797-47C1-46A2-2461BC34E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584" y="1571825"/>
            <a:ext cx="594360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6CA8CD-4979-7AA6-56AD-E0C2BF70D5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3812"/>
          <a:stretch/>
        </p:blipFill>
        <p:spPr>
          <a:xfrm>
            <a:off x="509768" y="2249688"/>
            <a:ext cx="5010710" cy="22871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256F468-EF02-AA3B-3804-245A69F218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345" b="65222"/>
          <a:stretch/>
        </p:blipFill>
        <p:spPr>
          <a:xfrm>
            <a:off x="455026" y="2540116"/>
            <a:ext cx="5010710" cy="20082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491CBF2-3CA1-7A50-EF70-ECEE64451A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2025" b="28454"/>
          <a:stretch/>
        </p:blipFill>
        <p:spPr>
          <a:xfrm>
            <a:off x="479426" y="2713972"/>
            <a:ext cx="5010710" cy="35192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094A46C-B06F-76D6-44ED-0015723AE6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9356" y="481166"/>
            <a:ext cx="4870828" cy="853499"/>
          </a:xfrm>
          <a:prstGeom prst="rect">
            <a:avLst/>
          </a:prstGeom>
        </p:spPr>
      </p:pic>
      <p:sp>
        <p:nvSpPr>
          <p:cNvPr id="36" name="Content Placeholder 1">
            <a:extLst>
              <a:ext uri="{FF2B5EF4-FFF2-40B4-BE49-F238E27FC236}">
                <a16:creationId xmlns:a16="http://schemas.microsoft.com/office/drawing/2014/main" id="{61CDC1B5-5EE2-F073-1C40-D10C5CF9E2E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9426" y="1882136"/>
            <a:ext cx="4986310" cy="735103"/>
          </a:xfrm>
        </p:spPr>
        <p:txBody>
          <a:bodyPr/>
          <a:lstStyle/>
          <a:p>
            <a:r>
              <a:rPr lang="en-US" sz="1600" u="sng" dirty="0"/>
              <a:t>Some early associations</a:t>
            </a:r>
          </a:p>
          <a:p>
            <a:endParaRPr lang="en-US" sz="1600" u="sng" dirty="0"/>
          </a:p>
          <a:p>
            <a:endParaRPr lang="en-US" sz="1600" u="sng" dirty="0"/>
          </a:p>
          <a:p>
            <a:pPr lvl="1" indent="0">
              <a:buNone/>
            </a:pPr>
            <a:endParaRPr lang="en-US" sz="1400" u="sng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CF9BEE7-B33D-2EA9-D8AB-30427C4FD1D6}"/>
              </a:ext>
            </a:extLst>
          </p:cNvPr>
          <p:cNvSpPr/>
          <p:nvPr/>
        </p:nvSpPr>
        <p:spPr>
          <a:xfrm>
            <a:off x="1153461" y="3162633"/>
            <a:ext cx="1907548" cy="7222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Washington Capitals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BDD5B97-222A-77CF-87C7-A3CC3C1D9FD3}"/>
              </a:ext>
            </a:extLst>
          </p:cNvPr>
          <p:cNvSpPr/>
          <p:nvPr/>
        </p:nvSpPr>
        <p:spPr>
          <a:xfrm>
            <a:off x="3729793" y="4229276"/>
            <a:ext cx="1735943" cy="6125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Ice Hockey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464088D-DC1C-E027-CA0F-CE14346A62C6}"/>
              </a:ext>
            </a:extLst>
          </p:cNvPr>
          <p:cNvSpPr/>
          <p:nvPr/>
        </p:nvSpPr>
        <p:spPr>
          <a:xfrm>
            <a:off x="1264212" y="4584256"/>
            <a:ext cx="1735941" cy="92350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National Hockey League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658650C-E33C-6B55-4D39-1F661E17CFB4}"/>
              </a:ext>
            </a:extLst>
          </p:cNvPr>
          <p:cNvCxnSpPr>
            <a:cxnSpLocks/>
          </p:cNvCxnSpPr>
          <p:nvPr/>
        </p:nvCxnSpPr>
        <p:spPr>
          <a:xfrm>
            <a:off x="2965002" y="3744576"/>
            <a:ext cx="964226" cy="553756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4F69052-A8CB-3D45-5502-43EFFE33195F}"/>
              </a:ext>
            </a:extLst>
          </p:cNvPr>
          <p:cNvCxnSpPr>
            <a:cxnSpLocks/>
          </p:cNvCxnSpPr>
          <p:nvPr/>
        </p:nvCxnSpPr>
        <p:spPr>
          <a:xfrm>
            <a:off x="2123202" y="3958507"/>
            <a:ext cx="0" cy="607657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BB02F6F-59F0-82A2-380D-41F4E0C6E6FD}"/>
              </a:ext>
            </a:extLst>
          </p:cNvPr>
          <p:cNvSpPr txBox="1"/>
          <p:nvPr/>
        </p:nvSpPr>
        <p:spPr>
          <a:xfrm>
            <a:off x="3395116" y="3628132"/>
            <a:ext cx="873816" cy="382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sport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19681A6-D69B-9737-6963-23D416117DB1}"/>
              </a:ext>
            </a:extLst>
          </p:cNvPr>
          <p:cNvSpPr txBox="1"/>
          <p:nvPr/>
        </p:nvSpPr>
        <p:spPr>
          <a:xfrm>
            <a:off x="2226016" y="3977305"/>
            <a:ext cx="873816" cy="382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league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11B5527-9E35-D132-B351-6F3652A2508E}"/>
              </a:ext>
            </a:extLst>
          </p:cNvPr>
          <p:cNvSpPr txBox="1"/>
          <p:nvPr/>
        </p:nvSpPr>
        <p:spPr>
          <a:xfrm>
            <a:off x="160312" y="3918211"/>
            <a:ext cx="1278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Inference!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0A0574A-FCB5-DB37-8428-B67DE6BEF7B6}"/>
              </a:ext>
            </a:extLst>
          </p:cNvPr>
          <p:cNvCxnSpPr>
            <a:cxnSpLocks/>
          </p:cNvCxnSpPr>
          <p:nvPr/>
        </p:nvCxnSpPr>
        <p:spPr>
          <a:xfrm>
            <a:off x="1333510" y="4102877"/>
            <a:ext cx="725722" cy="1743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020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6118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3097</TotalTime>
  <Words>471</Words>
  <Application>Microsoft Office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Office Theme</vt:lpstr>
      <vt:lpstr>2_Office Theme</vt:lpstr>
      <vt:lpstr> Data Mining for Entity Relationship Associations   School of Engineering and Applied Science  Department of Computer Science CSCI 6443– Data Mining  </vt:lpstr>
      <vt:lpstr>Problem Definition</vt:lpstr>
      <vt:lpstr>Problem Definition Continued</vt:lpstr>
      <vt:lpstr>Related Work</vt:lpstr>
      <vt:lpstr>Related Work Continued</vt:lpstr>
      <vt:lpstr>Proposed Approach</vt:lpstr>
      <vt:lpstr>Selected Dataset</vt:lpstr>
      <vt:lpstr>Current Progress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Healy, Devin Marie</dc:creator>
  <cp:lastModifiedBy>Gross, Ryan</cp:lastModifiedBy>
  <cp:revision>32</cp:revision>
  <dcterms:created xsi:type="dcterms:W3CDTF">2020-03-10T16:22:03Z</dcterms:created>
  <dcterms:modified xsi:type="dcterms:W3CDTF">2022-10-31T02:10:13Z</dcterms:modified>
</cp:coreProperties>
</file>