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8" r:id="rId3"/>
    <p:sldId id="260" r:id="rId4"/>
    <p:sldId id="272" r:id="rId5"/>
    <p:sldId id="297" r:id="rId6"/>
    <p:sldId id="273" r:id="rId7"/>
    <p:sldId id="302" r:id="rId8"/>
    <p:sldId id="274" r:id="rId9"/>
    <p:sldId id="290" r:id="rId10"/>
    <p:sldId id="292" r:id="rId11"/>
    <p:sldId id="301" r:id="rId12"/>
    <p:sldId id="262" r:id="rId13"/>
    <p:sldId id="277" r:id="rId14"/>
    <p:sldId id="305" r:id="rId15"/>
    <p:sldId id="275" r:id="rId16"/>
    <p:sldId id="276" r:id="rId17"/>
    <p:sldId id="298" r:id="rId18"/>
    <p:sldId id="278" r:id="rId19"/>
    <p:sldId id="299" r:id="rId20"/>
    <p:sldId id="316" r:id="rId21"/>
    <p:sldId id="307" r:id="rId22"/>
    <p:sldId id="308" r:id="rId23"/>
    <p:sldId id="309" r:id="rId24"/>
    <p:sldId id="310" r:id="rId25"/>
    <p:sldId id="311" r:id="rId26"/>
    <p:sldId id="312" r:id="rId27"/>
    <p:sldId id="287" r:id="rId28"/>
    <p:sldId id="303" r:id="rId29"/>
    <p:sldId id="289" r:id="rId30"/>
    <p:sldId id="306" r:id="rId31"/>
    <p:sldId id="288" r:id="rId32"/>
    <p:sldId id="296" r:id="rId33"/>
    <p:sldId id="315" r:id="rId34"/>
    <p:sldId id="314" r:id="rId35"/>
  </p:sldIdLst>
  <p:sldSz cx="9144000" cy="6858000" type="screen4x3"/>
  <p:notesSz cx="9144000" cy="6858000"/>
  <p:defaultTextStyle>
    <a:defPPr>
      <a:defRPr lang="ms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7" autoAdjust="0"/>
    <p:restoredTop sz="93969" autoAdjust="0"/>
  </p:normalViewPr>
  <p:slideViewPr>
    <p:cSldViewPr>
      <p:cViewPr varScale="1">
        <p:scale>
          <a:sx n="111" d="100"/>
          <a:sy n="111" d="100"/>
        </p:scale>
        <p:origin x="12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B974E39-43DB-46B9-BF7A-45D4A1075E02}" type="datetimeFigureOut">
              <a:rPr lang="en-US" altLang="en-US"/>
              <a:pPr>
                <a:defRPr/>
              </a:pPr>
              <a:t>10/14/2022</a:t>
            </a:fld>
            <a:endParaRPr lang="en-US" alt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94BBC95-9CDC-48B9-A99B-4A2B111CB0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041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EC3CE39-9DB0-4A4F-B0E9-DEDB5C79C3DD}" type="datetimeFigureOut">
              <a:rPr lang="en-US" altLang="en-US"/>
              <a:pPr>
                <a:defRPr/>
              </a:pPr>
              <a:t>10/14/2022</a:t>
            </a:fld>
            <a:endParaRPr lang="en-US" alt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8AE49E1-11C9-42D4-8DFE-924DAD0B91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0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46084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6D5E08-B370-4BE7-A375-CC82846D9C58}" type="slidenum">
              <a:rPr lang="en-US" altLang="ms-MY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401527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55300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E6563D-B6F0-4E7E-BB68-35432CE1664C}" type="slidenum">
              <a:rPr lang="en-US" altLang="ms-MY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946623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56324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80E513-7996-4D46-9F61-D145BE449DC4}" type="slidenum">
              <a:rPr lang="en-US" altLang="ms-MY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15882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57348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03F733-9E50-4EB2-AADD-8A9069B3AA49}" type="slidenum">
              <a:rPr lang="en-US" altLang="ms-MY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596688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58372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BCA99B-F542-4A13-A538-BAECF7E14B54}" type="slidenum">
              <a:rPr lang="en-US" altLang="ms-MY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473365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59396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DD3DB8-F3BA-4B79-B038-81DC1376F37C}" type="slidenum">
              <a:rPr lang="en-US" altLang="ms-MY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02091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60420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38BE3D-0399-45D2-92F2-E455FC21D883}" type="slidenum">
              <a:rPr lang="en-US" altLang="ms-MY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521613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61444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F924F8-782B-4899-A5E9-8B22417919BD}" type="slidenum">
              <a:rPr lang="en-US" altLang="ms-MY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43612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62468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EBC9C3-3118-44BC-B3B8-AE18E6BDCB6B}" type="slidenum">
              <a:rPr lang="en-US" altLang="ms-MY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1177068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63492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F22DF1-4FB4-4C3A-B2AF-B0EF077120AC}" type="slidenum">
              <a:rPr lang="en-US" altLang="ms-MY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716283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64516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14426A-65B7-4B3C-BAD3-31EC35BBE876}" type="slidenum">
              <a:rPr lang="en-US" altLang="ms-MY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1198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47108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DD61B3-77EB-4D4C-9B64-F00AD92DC5F1}" type="slidenum">
              <a:rPr lang="en-US" altLang="ms-MY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824807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45060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fld id="{FB34FC4E-1789-4E71-AA70-C7AFA626136C}" type="slidenum">
              <a:rPr lang="en-US" altLang="ms-MY" smtClean="0">
                <a:latin typeface="Calibri" pitchFamily="34" charset="0"/>
              </a:rPr>
              <a:pPr eaLnBrk="1" hangingPunct="1"/>
              <a:t>20</a:t>
            </a:fld>
            <a:endParaRPr lang="en-US" altLang="ms-MY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81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D71291-AC42-4262-B16B-AFDEB8BB1B80}" type="slidenum">
              <a:rPr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710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B17DC83-EF45-411F-978B-B9D71E0B5E33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135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8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B8AA4D0-F21E-4F62-B27C-FD175A3E959A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786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CCB174F-A8B8-4CC3-95EF-C72B4E16467D}" type="slidenum">
              <a:rPr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585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6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90FA1DD-FD03-4888-A5FD-387EDCB4D8CB}" type="slidenum">
              <a:rPr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739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94BDD0-A3A8-4242-A4EC-F9BC3247B1FC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979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71684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1FE2ED-B136-4187-8049-4EB30C3F7E44}" type="slidenum">
              <a:rPr lang="en-US" altLang="ms-MY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36690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72708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8F4E60-5C81-490C-B302-E796B00CF700}" type="slidenum">
              <a:rPr lang="en-US" altLang="ms-MY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7019561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73732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C4F83B-38D0-4577-A912-181015C8EDFD}" type="slidenum">
              <a:rPr lang="en-US" altLang="ms-MY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294706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48132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36C37B-7AF9-46A7-AA80-8E0881C143A0}" type="slidenum">
              <a:rPr lang="en-US" altLang="ms-MY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808083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74756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718687-FABA-4C90-B8ED-5D00107DF8E1}" type="slidenum">
              <a:rPr lang="en-US" altLang="ms-MY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4149038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75780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85F7E9F-3FA9-48EA-B00A-E6AA67CB36B1}" type="slidenum">
              <a:rPr lang="en-US" altLang="ms-MY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5976776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6804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C2B760-3641-4401-AD50-9AB61BB427F1}" type="slidenum">
              <a:rPr lang="en-US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18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8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373300-6A83-4EBB-9F95-411198FD3417}" type="slidenum">
              <a:rPr lang="en-US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506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49156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B2406F-9D8B-458F-90E1-47556B7C4FEB}" type="slidenum">
              <a:rPr lang="en-US" altLang="ms-MY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224131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50180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D243D7-E73C-43CD-9F8C-BF52945F56F9}" type="slidenum">
              <a:rPr lang="en-US" altLang="ms-MY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26297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51204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526C7E-61A8-43B0-9DB2-49BA406F59F9}" type="slidenum">
              <a:rPr lang="en-US" altLang="ms-MY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399893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52228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E3CB2A-B6D9-4CEE-AFA0-E11ED792DBBB}" type="slidenum">
              <a:rPr lang="en-US" altLang="ms-MY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927661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53252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C10C4D-F6FB-4ABB-B0B5-7F7FAC5B02C8}" type="slidenum">
              <a:rPr lang="en-US" altLang="ms-MY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326382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ms-MY"/>
          </a:p>
        </p:txBody>
      </p:sp>
      <p:sp>
        <p:nvSpPr>
          <p:cNvPr id="54276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E636C4-3D60-4662-B2C8-B61C2E4E1C3F}" type="slidenum">
              <a:rPr lang="en-US" altLang="ms-MY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ms-MY"/>
          </a:p>
        </p:txBody>
      </p:sp>
    </p:spTree>
    <p:extLst>
      <p:ext uri="{BB962C8B-B14F-4D97-AF65-F5344CB8AC3E}">
        <p14:creationId xmlns:p14="http://schemas.microsoft.com/office/powerpoint/2010/main" val="266841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288" y="1976438"/>
            <a:ext cx="2043112" cy="533400"/>
            <a:chOff x="0" y="2000250"/>
            <a:chExt cx="3733800" cy="533400"/>
          </a:xfrm>
        </p:grpSpPr>
        <p:sp>
          <p:nvSpPr>
            <p:cNvPr id="5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8583613" y="1976438"/>
            <a:ext cx="552450" cy="542925"/>
            <a:chOff x="8667750" y="2000250"/>
            <a:chExt cx="476250" cy="542925"/>
          </a:xfrm>
        </p:grpSpPr>
        <p:sp>
          <p:nvSpPr>
            <p:cNvPr id="14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5"/>
          <p:cNvSpPr txBox="1">
            <a:spLocks/>
          </p:cNvSpPr>
          <p:nvPr userDrawn="1"/>
        </p:nvSpPr>
        <p:spPr>
          <a:xfrm>
            <a:off x="381000" y="5638800"/>
            <a:ext cx="8097838" cy="76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TMA1201 Discrete Structures &amp; Probability 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Faculty of Computing &amp; Informatics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Multimedia University 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3" name="Rectangle 32"/>
          <p:cNvSpPr>
            <a:spLocks noGrp="1"/>
          </p:cNvSpPr>
          <p:nvPr>
            <p:ph type="title"/>
          </p:nvPr>
        </p:nvSpPr>
        <p:spPr>
          <a:xfrm>
            <a:off x="2057400" y="281352"/>
            <a:ext cx="6509239" cy="3886200"/>
          </a:xfrm>
          <a:effectLst/>
          <a:scene3d>
            <a:camera prst="orthographicFront"/>
            <a:lightRig rig="threePt" dir="t"/>
          </a:scene3d>
          <a:sp3d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3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1CAC9-97A4-4755-A8F9-1066026F9370}" type="datetime1">
              <a:rPr lang="en-US" altLang="en-US"/>
              <a:pPr>
                <a:defRPr/>
              </a:pPr>
              <a:t>10/14/2022</a:t>
            </a:fld>
            <a:endParaRPr lang="en-US" altLang="en-US"/>
          </a:p>
        </p:txBody>
      </p:sp>
      <p:sp>
        <p:nvSpPr>
          <p:cNvPr id="27" name="Rectangle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5DE17-93EB-4788-8C7A-54DDBA591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91614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2DD2C-BA3C-49B3-9672-6FC305718EDC}" type="datetime1">
              <a:rPr lang="en-US" altLang="en-US"/>
              <a:pPr>
                <a:defRPr/>
              </a:pPr>
              <a:t>10/14/2022</a:t>
            </a:fld>
            <a:endParaRPr lang="en-US" altLang="en-US"/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DF54D-E0F4-4EA2-9B34-01EC77CCE3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51129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73DBD-36A2-4D21-8EA2-314E52E7FF5C}" type="datetime1">
              <a:rPr lang="en-US" altLang="en-US"/>
              <a:pPr>
                <a:defRPr/>
              </a:pPr>
              <a:t>10/14/2022</a:t>
            </a:fld>
            <a:endParaRPr lang="en-US" alt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F7A8A-006A-4FDD-AD7F-304D9EC1A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14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  <a:noFill/>
          <a:ln>
            <a:noFill/>
          </a:ln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46214-2E88-422A-9182-4771A76D37E1}" type="datetime1">
              <a:rPr lang="en-US" altLang="en-US"/>
              <a:pPr>
                <a:defRPr/>
              </a:pPr>
              <a:t>10/14/2022</a:t>
            </a:fld>
            <a:endParaRPr lang="en-US" alt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99EFB-B1B6-4E07-885A-4F3F675B2D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80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/>
          </p:nvPr>
        </p:nvSpPr>
        <p:spPr>
          <a:xfrm>
            <a:off x="1828800" y="3124200"/>
            <a:ext cx="5105400" cy="1981200"/>
          </a:xfrm>
        </p:spPr>
        <p:txBody>
          <a:bodyPr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05948-EDAB-4911-800C-9015A6623F49}" type="datetime1">
              <a:rPr lang="en-US" altLang="en-US"/>
              <a:pPr>
                <a:defRPr/>
              </a:pPr>
              <a:t>10/14/2022</a:t>
            </a:fld>
            <a:endParaRPr lang="en-US" alt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5E6B4-C0C6-4A52-9F9A-B94C26DAF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3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5DE27-6690-499E-8D6E-7164F579A853}" type="datetime1">
              <a:rPr lang="en-US" altLang="en-US"/>
              <a:pPr>
                <a:defRPr/>
              </a:pPr>
              <a:t>10/14/2022</a:t>
            </a:fld>
            <a:endParaRPr lang="en-US" alt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AA29F-5A74-428E-B854-2764CEDA90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35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E.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179FB-D499-444E-9FB0-2A906216933B}" type="datetime1">
              <a:rPr lang="en-US" altLang="en-US"/>
              <a:pPr>
                <a:defRPr/>
              </a:pPr>
              <a:t>10/14/2022</a:t>
            </a:fld>
            <a:endParaRPr lang="en-US" altLang="en-US"/>
          </a:p>
        </p:txBody>
      </p:sp>
      <p:sp>
        <p:nvSpPr>
          <p:cNvPr id="20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21" name="Rectangl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0016A-D840-48A0-AE31-790C137FE4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31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23"/>
          <p:cNvCxnSpPr>
            <a:stCxn id="16" idx="3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7"/>
          <p:cNvSpPr>
            <a:spLocks noGrp="1"/>
          </p:cNvSpPr>
          <p:nvPr>
            <p:ph type="body" sz="quarter" idx="13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2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478C4-8E56-45EF-8C0D-521DA1BB8DCC}" type="datetime1">
              <a:rPr lang="en-US" altLang="en-US"/>
              <a:pPr>
                <a:defRPr/>
              </a:pPr>
              <a:t>10/14/2022</a:t>
            </a:fld>
            <a:endParaRPr lang="en-US" alt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69524-066F-447E-BCFA-9DC0B8C087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4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ms-MY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ms-MY"/>
              <a:t>Click to edit Master text styles</a:t>
            </a:r>
          </a:p>
          <a:p>
            <a:pPr lvl="1"/>
            <a:r>
              <a:rPr lang="en-US" altLang="ms-MY"/>
              <a:t>Second level</a:t>
            </a:r>
          </a:p>
          <a:p>
            <a:pPr lvl="2"/>
            <a:r>
              <a:rPr lang="en-US" altLang="ms-MY"/>
              <a:t>Third level</a:t>
            </a:r>
          </a:p>
          <a:p>
            <a:pPr lvl="3"/>
            <a:r>
              <a:rPr lang="en-US" altLang="ms-MY"/>
              <a:t>Fourth level</a:t>
            </a:r>
          </a:p>
          <a:p>
            <a:pPr lvl="4"/>
            <a:r>
              <a:rPr lang="en-US" altLang="ms-MY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E4726D5F-B9F3-4143-B65D-279700071AFE}" type="datetime1">
              <a:rPr lang="en-US" altLang="en-US"/>
              <a:pPr>
                <a:defRPr/>
              </a:pPr>
              <a:t>10/14/2022</a:t>
            </a:fld>
            <a:endParaRPr lang="en-US" altLang="en-US" sz="100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chemeClr val="tx1"/>
          </a:solidFill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60FC659A-C630-4BCF-B34B-A5D6C8AE94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23"/>
          <p:cNvGrpSpPr>
            <a:grpSpLocks/>
          </p:cNvGrpSpPr>
          <p:nvPr/>
        </p:nvGrpSpPr>
        <p:grpSpPr bwMode="auto">
          <a:xfrm>
            <a:off x="11113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32" name="Group 35"/>
          <p:cNvGrpSpPr>
            <a:grpSpLocks/>
          </p:cNvGrpSpPr>
          <p:nvPr/>
        </p:nvGrpSpPr>
        <p:grpSpPr bwMode="auto">
          <a:xfrm>
            <a:off x="8583613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8" r:id="rId7"/>
    <p:sldLayoutId id="2147484139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title"/>
          </p:nvPr>
        </p:nvSpPr>
        <p:spPr>
          <a:xfrm>
            <a:off x="1066800" y="1219200"/>
            <a:ext cx="7772400" cy="281940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6000">
                <a:solidFill>
                  <a:schemeClr val="tx1"/>
                </a:solidFill>
                <a:effectLst>
                  <a:reflection blurRad="12700" stA="25000" endPos="55000" dist="5000" dir="5400000" sy="-100000" algn="bl" rotWithShape="0"/>
                </a:effectLst>
              </a:rPr>
              <a:t>LECTURE 01 </a:t>
            </a:r>
            <a:br>
              <a:rPr sz="6000" dirty="0">
                <a:solidFill>
                  <a:schemeClr val="tx1"/>
                </a:solidFill>
                <a:effectLst>
                  <a:reflection blurRad="12700" stA="25000" endPos="55000" dist="5000" dir="5400000" sy="-100000" algn="bl" rotWithShape="0"/>
                </a:effectLst>
              </a:rPr>
            </a:br>
            <a:r>
              <a:rPr sz="5400" dirty="0">
                <a:solidFill>
                  <a:schemeClr val="tx1"/>
                </a:solidFill>
                <a:effectLst>
                  <a:reflection blurRad="12700" stA="25000" endPos="55000" dist="5000" dir="5400000" sy="-100000" algn="bl" rotWithShape="0"/>
                </a:effectLst>
              </a:rPr>
              <a:t>Propositional Logic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639763" y="4721225"/>
            <a:ext cx="8077200" cy="1908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i="1" dirty="0">
                <a:solidFill>
                  <a:schemeClr val="tx1"/>
                </a:solidFill>
              </a:rPr>
              <a:t>Example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i="1" dirty="0">
                <a:solidFill>
                  <a:schemeClr val="tx1"/>
                </a:solidFill>
              </a:rPr>
              <a:t>p</a:t>
            </a:r>
            <a:r>
              <a:rPr lang="en-US" altLang="zh-TW" sz="2000" dirty="0">
                <a:solidFill>
                  <a:schemeClr val="tx1"/>
                </a:solidFill>
              </a:rPr>
              <a:t>: It is sunny.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i="1" dirty="0">
                <a:solidFill>
                  <a:schemeClr val="tx1"/>
                </a:solidFill>
              </a:rPr>
              <a:t>q</a:t>
            </a:r>
            <a:r>
              <a:rPr lang="en-US" altLang="zh-TW" sz="2000" dirty="0">
                <a:solidFill>
                  <a:schemeClr val="tx1"/>
                </a:solidFill>
              </a:rPr>
              <a:t>: We go to the beach.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i="1" dirty="0">
                <a:solidFill>
                  <a:schemeClr val="tx1"/>
                </a:solidFill>
              </a:rPr>
              <a:t>p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en-US" altLang="zh-TW" sz="2000" i="1" dirty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altLang="zh-TW" sz="2000" dirty="0">
                <a:solidFill>
                  <a:schemeClr val="tx1"/>
                </a:solidFill>
                <a:sym typeface="Symbol" pitchFamily="18" charset="2"/>
              </a:rPr>
              <a:t>: If it is sunny, we go to the beach.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  <a:sym typeface="Symbol" pitchFamily="18" charset="2"/>
              </a:rPr>
              <a:t>The statement “If it is sunny, we go to the beach” is false only when it is sunny, but we do not go to the beach.</a:t>
            </a:r>
            <a:r>
              <a:rPr lang="en-US" altLang="zh-TW" sz="2000" dirty="0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Implication (</a:t>
            </a:r>
            <a:r>
              <a:rPr lang="en-US" dirty="0">
                <a:solidFill>
                  <a:schemeClr val="tx1"/>
                </a:solidFill>
                <a:effectLst/>
                <a:sym typeface="Symbol"/>
              </a:rPr>
              <a:t>)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52156B-C020-45FC-954E-79CE626EBDFC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ms-MY" sz="1200"/>
          </a:p>
        </p:txBody>
      </p:sp>
      <p:sp>
        <p:nvSpPr>
          <p:cNvPr id="20486" name="Text Box 11"/>
          <p:cNvSpPr txBox="1">
            <a:spLocks noChangeArrowheads="1"/>
          </p:cNvSpPr>
          <p:nvPr/>
        </p:nvSpPr>
        <p:spPr bwMode="auto">
          <a:xfrm>
            <a:off x="457200" y="1219200"/>
            <a:ext cx="8077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/>
              <a:t>Implication is a connective “if … then” in English.</a:t>
            </a:r>
          </a:p>
          <a:p>
            <a:pPr eaLnBrk="1" hangingPunct="1">
              <a:buFontTx/>
              <a:buNone/>
            </a:pPr>
            <a:r>
              <a:rPr lang="en-US" altLang="zh-TW"/>
              <a:t>It is symbolized by “</a:t>
            </a:r>
            <a:r>
              <a:rPr lang="en-US" altLang="zh-TW">
                <a:sym typeface="Symbol" pitchFamily="18" charset="2"/>
              </a:rPr>
              <a:t>”.</a:t>
            </a:r>
          </a:p>
          <a:p>
            <a:pPr eaLnBrk="1" hangingPunct="1">
              <a:buFontTx/>
              <a:buNone/>
            </a:pPr>
            <a:r>
              <a:rPr lang="en-US" altLang="zh-TW">
                <a:sym typeface="Symbol" pitchFamily="18" charset="2"/>
              </a:rPr>
              <a:t>The truth table of an implication operator for propositions </a:t>
            </a:r>
            <a:r>
              <a:rPr lang="en-US" altLang="zh-TW" i="1">
                <a:sym typeface="Symbol" pitchFamily="18" charset="2"/>
              </a:rPr>
              <a:t>p</a:t>
            </a:r>
            <a:r>
              <a:rPr lang="en-US" altLang="zh-TW">
                <a:sym typeface="Symbol" pitchFamily="18" charset="2"/>
              </a:rPr>
              <a:t> and </a:t>
            </a:r>
            <a:r>
              <a:rPr lang="en-US" altLang="zh-TW" i="1">
                <a:sym typeface="Symbol" pitchFamily="18" charset="2"/>
              </a:rPr>
              <a:t>q</a:t>
            </a:r>
            <a:r>
              <a:rPr lang="en-US" altLang="zh-TW">
                <a:sym typeface="Symbol" pitchFamily="18" charset="2"/>
              </a:rPr>
              <a:t> is: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2679700"/>
          <a:ext cx="3429000" cy="18573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13" name="Rectangle 17"/>
          <p:cNvSpPr>
            <a:spLocks noChangeArrowheads="1"/>
          </p:cNvSpPr>
          <p:nvPr/>
        </p:nvSpPr>
        <p:spPr bwMode="auto">
          <a:xfrm>
            <a:off x="4876800" y="2438400"/>
            <a:ext cx="3505200" cy="24384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700" b="1"/>
              <a:t>In English, this compound proposition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700" b="1"/>
              <a:t>can have these meaning: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700" b="1"/>
              <a:t>“</a:t>
            </a:r>
            <a:r>
              <a:rPr lang="en-US" altLang="zh-TW" sz="1700" b="1" i="1"/>
              <a:t>p</a:t>
            </a:r>
            <a:r>
              <a:rPr lang="en-US" altLang="zh-TW" sz="1700" b="1"/>
              <a:t> implies </a:t>
            </a:r>
            <a:r>
              <a:rPr lang="en-US" altLang="zh-TW" sz="1700" b="1" i="1"/>
              <a:t>q</a:t>
            </a:r>
            <a:r>
              <a:rPr lang="en-US" altLang="zh-TW" sz="1700" b="1"/>
              <a:t>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700" b="1"/>
              <a:t>“</a:t>
            </a:r>
            <a:r>
              <a:rPr lang="en-US" altLang="zh-TW" sz="1700" b="1" i="1"/>
              <a:t>p</a:t>
            </a:r>
            <a:r>
              <a:rPr lang="en-US" altLang="zh-TW" sz="1700" b="1"/>
              <a:t> only if </a:t>
            </a:r>
            <a:r>
              <a:rPr lang="en-US" altLang="zh-TW" sz="1700" b="1" i="1"/>
              <a:t>q</a:t>
            </a:r>
            <a:r>
              <a:rPr lang="en-US" altLang="zh-TW" sz="1700" b="1"/>
              <a:t>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700" b="1"/>
              <a:t>“</a:t>
            </a:r>
            <a:r>
              <a:rPr lang="en-US" altLang="zh-TW" sz="1700" b="1" i="1"/>
              <a:t>p</a:t>
            </a:r>
            <a:r>
              <a:rPr lang="en-US" altLang="zh-TW" sz="1700" b="1"/>
              <a:t> is sufficient for </a:t>
            </a:r>
            <a:r>
              <a:rPr lang="en-US" altLang="zh-TW" sz="1700" b="1" i="1"/>
              <a:t>q</a:t>
            </a:r>
            <a:r>
              <a:rPr lang="en-US" altLang="zh-TW" sz="1700" b="1"/>
              <a:t>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700" b="1"/>
              <a:t>“</a:t>
            </a:r>
            <a:r>
              <a:rPr lang="en-US" altLang="zh-TW" sz="1700" b="1" i="1"/>
              <a:t>q</a:t>
            </a:r>
            <a:r>
              <a:rPr lang="en-US" altLang="zh-TW" sz="1700" b="1"/>
              <a:t> is necessary for </a:t>
            </a:r>
            <a:r>
              <a:rPr lang="en-US" altLang="zh-TW" sz="1700" b="1" i="1"/>
              <a:t>p</a:t>
            </a:r>
            <a:r>
              <a:rPr lang="en-US" altLang="zh-TW" sz="1700" b="1"/>
              <a:t>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700" b="1"/>
              <a:t>“</a:t>
            </a:r>
            <a:r>
              <a:rPr lang="en-US" altLang="zh-TW" sz="1700" b="1" i="1"/>
              <a:t>q</a:t>
            </a:r>
            <a:r>
              <a:rPr lang="en-US" altLang="zh-TW" sz="1700" b="1"/>
              <a:t> if </a:t>
            </a:r>
            <a:r>
              <a:rPr lang="en-US" altLang="zh-TW" sz="1700" b="1" i="1"/>
              <a:t>p</a:t>
            </a:r>
            <a:r>
              <a:rPr lang="en-US" altLang="zh-TW" sz="1700" b="1"/>
              <a:t>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700" b="1"/>
              <a:t>“</a:t>
            </a:r>
            <a:r>
              <a:rPr lang="en-US" altLang="zh-TW" sz="1700" b="1" i="1"/>
              <a:t>q</a:t>
            </a:r>
            <a:r>
              <a:rPr lang="en-US" altLang="zh-TW" sz="1700" b="1"/>
              <a:t> when </a:t>
            </a:r>
            <a:r>
              <a:rPr lang="en-US" altLang="zh-TW" sz="1700" b="1" i="1"/>
              <a:t>p</a:t>
            </a:r>
            <a:r>
              <a:rPr lang="en-US" altLang="zh-TW" sz="1700" b="1"/>
              <a:t>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700" b="1"/>
              <a:t>“</a:t>
            </a:r>
            <a:r>
              <a:rPr lang="en-US" altLang="zh-TW" sz="1700" b="1" i="1"/>
              <a:t>q</a:t>
            </a:r>
            <a:r>
              <a:rPr lang="en-US" altLang="zh-TW" sz="1700" b="1"/>
              <a:t> whenever </a:t>
            </a:r>
            <a:r>
              <a:rPr lang="en-US" altLang="zh-TW" sz="1700" b="1" i="1"/>
              <a:t>p</a:t>
            </a:r>
            <a:r>
              <a:rPr lang="en-US" altLang="zh-TW" sz="1700" b="1"/>
              <a:t>”</a:t>
            </a:r>
          </a:p>
        </p:txBody>
      </p:sp>
      <p:sp>
        <p:nvSpPr>
          <p:cNvPr id="20514" name="Line 18"/>
          <p:cNvSpPr>
            <a:spLocks noChangeShapeType="1"/>
          </p:cNvSpPr>
          <p:nvPr/>
        </p:nvSpPr>
        <p:spPr bwMode="auto">
          <a:xfrm flipH="1">
            <a:off x="4335463" y="2743200"/>
            <a:ext cx="541337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304800" y="0"/>
            <a:ext cx="8229600" cy="1143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Other</a:t>
            </a:r>
            <a:r>
              <a:rPr lang="en-US" dirty="0">
                <a:solidFill>
                  <a:schemeClr val="tx1"/>
                </a:solidFill>
              </a:rPr>
              <a:t> Connectives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BF107B-7463-4AA2-B475-1C21ED50810E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ms-MY" sz="1200"/>
          </a:p>
        </p:txBody>
      </p:sp>
      <p:sp>
        <p:nvSpPr>
          <p:cNvPr id="20485" name="Text Box 11"/>
          <p:cNvSpPr txBox="1">
            <a:spLocks noChangeArrowheads="1"/>
          </p:cNvSpPr>
          <p:nvPr/>
        </p:nvSpPr>
        <p:spPr bwMode="auto">
          <a:xfrm>
            <a:off x="457200" y="1066800"/>
            <a:ext cx="8077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TW" sz="2000" dirty="0"/>
              <a:t>Two other connectives related to “</a:t>
            </a:r>
            <a:r>
              <a:rPr lang="en-US" altLang="zh-TW" sz="2000" dirty="0">
                <a:sym typeface="Symbol" pitchFamily="18" charset="2"/>
              </a:rPr>
              <a:t>” are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TW" sz="2000" dirty="0"/>
              <a:t>“</a:t>
            </a:r>
            <a:r>
              <a:rPr lang="en-US" altLang="zh-TW" sz="2000" dirty="0">
                <a:sym typeface="Symbol" pitchFamily="18" charset="2"/>
              </a:rPr>
              <a:t>” (if and only if) and “ </a:t>
            </a:r>
            <a:r>
              <a:rPr lang="en-US" altLang="zh-TW" sz="2000" dirty="0">
                <a:latin typeface="Symbol" pitchFamily="18" charset="2"/>
              </a:rPr>
              <a:t>Å </a:t>
            </a:r>
            <a:r>
              <a:rPr lang="en-US" altLang="zh-TW" sz="2000" dirty="0">
                <a:latin typeface="+mn-lt"/>
              </a:rPr>
              <a:t>”</a:t>
            </a:r>
            <a:r>
              <a:rPr lang="en-US" altLang="zh-TW" sz="2000" dirty="0">
                <a:sym typeface="Symbol" pitchFamily="18" charset="2"/>
              </a:rPr>
              <a:t> (exclusive or)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33400" y="4695825"/>
            <a:ext cx="7239000" cy="16319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i="1" dirty="0">
                <a:ea typeface="新細明體" pitchFamily="18" charset="-120"/>
                <a:cs typeface="Arial" charset="0"/>
              </a:rPr>
              <a:t>p</a:t>
            </a:r>
            <a:r>
              <a:rPr lang="en-US" altLang="en-US" dirty="0">
                <a:ea typeface="新細明體" pitchFamily="18" charset="-120"/>
                <a:cs typeface="Arial" charset="0"/>
              </a:rPr>
              <a:t> </a:t>
            </a:r>
            <a:r>
              <a:rPr lang="en-US" altLang="en-US" dirty="0">
                <a:ea typeface="新細明體" pitchFamily="18" charset="-120"/>
                <a:cs typeface="Arial" charset="0"/>
                <a:sym typeface="Symbol" pitchFamily="18" charset="2"/>
              </a:rPr>
              <a:t> </a:t>
            </a:r>
            <a:r>
              <a:rPr lang="en-US" altLang="en-US" i="1" dirty="0">
                <a:ea typeface="新細明體" pitchFamily="18" charset="-120"/>
                <a:cs typeface="Arial" charset="0"/>
                <a:sym typeface="Symbol" pitchFamily="18" charset="2"/>
              </a:rPr>
              <a:t>q</a:t>
            </a:r>
            <a:r>
              <a:rPr lang="en-US" altLang="en-US" dirty="0">
                <a:ea typeface="新細明體" pitchFamily="18" charset="-120"/>
                <a:cs typeface="Arial" charset="0"/>
                <a:sym typeface="Symbol" pitchFamily="18" charset="2"/>
              </a:rPr>
              <a:t> is defined to be (</a:t>
            </a:r>
            <a:r>
              <a:rPr lang="en-US" altLang="zh-TW" i="1" dirty="0">
                <a:cs typeface="Arial" charset="0"/>
              </a:rPr>
              <a:t>p</a:t>
            </a:r>
            <a:r>
              <a:rPr lang="en-US" altLang="zh-TW" dirty="0">
                <a:cs typeface="Arial" charset="0"/>
              </a:rPr>
              <a:t> </a:t>
            </a:r>
            <a:r>
              <a:rPr lang="en-US" altLang="zh-TW" dirty="0">
                <a:cs typeface="Arial" charset="0"/>
                <a:sym typeface="Symbol" pitchFamily="18" charset="2"/>
              </a:rPr>
              <a:t> </a:t>
            </a:r>
            <a:r>
              <a:rPr lang="en-US" altLang="zh-TW" i="1" dirty="0">
                <a:cs typeface="Arial" charset="0"/>
                <a:sym typeface="Symbol" pitchFamily="18" charset="2"/>
              </a:rPr>
              <a:t>q</a:t>
            </a:r>
            <a:r>
              <a:rPr lang="en-US" altLang="zh-TW" dirty="0">
                <a:cs typeface="Arial" charset="0"/>
                <a:sym typeface="Symbol" pitchFamily="18" charset="2"/>
              </a:rPr>
              <a:t>) </a:t>
            </a:r>
            <a:r>
              <a:rPr lang="en-US" altLang="en-US" dirty="0">
                <a:cs typeface="Arial" charset="0"/>
                <a:sym typeface="Symbol" pitchFamily="18" charset="2"/>
              </a:rPr>
              <a:t> (</a:t>
            </a:r>
            <a:r>
              <a:rPr lang="en-US" altLang="zh-TW" i="1" dirty="0"/>
              <a:t>q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 </a:t>
            </a:r>
            <a:r>
              <a:rPr lang="en-US" altLang="zh-TW" i="1" dirty="0">
                <a:sym typeface="Symbol" pitchFamily="18" charset="2"/>
              </a:rPr>
              <a:t>p</a:t>
            </a:r>
            <a:r>
              <a:rPr lang="en-US" altLang="zh-TW" dirty="0">
                <a:sym typeface="Symbol" pitchFamily="18" charset="2"/>
              </a:rPr>
              <a:t>), it is True when </a:t>
            </a:r>
            <a:r>
              <a:rPr lang="en-US" altLang="zh-TW" i="1" dirty="0">
                <a:sym typeface="Symbol" pitchFamily="18" charset="2"/>
              </a:rPr>
              <a:t>p</a:t>
            </a:r>
            <a:r>
              <a:rPr lang="en-US" altLang="zh-TW" dirty="0">
                <a:sym typeface="Symbol" pitchFamily="18" charset="2"/>
              </a:rPr>
              <a:t>,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dirty="0">
                <a:sym typeface="Symbol" pitchFamily="18" charset="2"/>
              </a:rPr>
              <a:t> are both true   or both false.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TW" dirty="0"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Å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dirty="0">
                <a:sym typeface="Symbol" pitchFamily="18" charset="2"/>
              </a:rPr>
              <a:t> is the negation of </a:t>
            </a:r>
            <a:r>
              <a:rPr lang="en-US" altLang="en-US" i="1" dirty="0">
                <a:cs typeface="Arial" charset="0"/>
              </a:rPr>
              <a:t>p</a:t>
            </a:r>
            <a:r>
              <a:rPr lang="en-US" altLang="en-US" dirty="0">
                <a:cs typeface="Arial" charset="0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 </a:t>
            </a:r>
            <a:r>
              <a:rPr lang="en-US" altLang="en-US" i="1" dirty="0">
                <a:cs typeface="Arial" charset="0"/>
                <a:sym typeface="Symbol" pitchFamily="18" charset="2"/>
              </a:rPr>
              <a:t>q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zh-TW" dirty="0">
                <a:sym typeface="Symbol" pitchFamily="18" charset="2"/>
              </a:rPr>
              <a:t>it is True when exactly one of </a:t>
            </a:r>
            <a:r>
              <a:rPr lang="en-US" altLang="zh-TW" i="1" dirty="0">
                <a:sym typeface="Symbol" pitchFamily="18" charset="2"/>
              </a:rPr>
              <a:t>p </a:t>
            </a:r>
            <a:r>
              <a:rPr lang="en-US" altLang="zh-TW" dirty="0">
                <a:sym typeface="Symbol" pitchFamily="18" charset="2"/>
              </a:rPr>
              <a:t>or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dirty="0">
                <a:sym typeface="Symbol" pitchFamily="18" charset="2"/>
              </a:rPr>
              <a:t> is true (but not both).</a:t>
            </a:r>
            <a:endParaRPr lang="en-US" altLang="zh-TW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66800" y="2514600"/>
          <a:ext cx="3429000" cy="1857375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 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  <a:cs typeface="Arial" charset="0"/>
                        </a:rPr>
                        <a:t>Å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43" name="Rectangle 1"/>
          <p:cNvSpPr>
            <a:spLocks noChangeArrowheads="1"/>
          </p:cNvSpPr>
          <p:nvPr/>
        </p:nvSpPr>
        <p:spPr bwMode="auto">
          <a:xfrm>
            <a:off x="457200" y="1981200"/>
            <a:ext cx="793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>
                <a:sym typeface="Symbol" pitchFamily="18" charset="2"/>
              </a:rPr>
              <a:t>The truth values of these two operators for propositions </a:t>
            </a:r>
            <a:r>
              <a:rPr lang="en-US" altLang="zh-TW" i="1">
                <a:sym typeface="Symbol" pitchFamily="18" charset="2"/>
              </a:rPr>
              <a:t>p</a:t>
            </a:r>
            <a:r>
              <a:rPr lang="en-US" altLang="zh-TW">
                <a:sym typeface="Symbol" pitchFamily="18" charset="2"/>
              </a:rPr>
              <a:t> and </a:t>
            </a:r>
            <a:r>
              <a:rPr lang="en-US" altLang="zh-TW" i="1">
                <a:sym typeface="Symbol" pitchFamily="18" charset="2"/>
              </a:rPr>
              <a:t>q</a:t>
            </a:r>
            <a:r>
              <a:rPr lang="en-US" altLang="zh-TW">
                <a:sym typeface="Symbol" pitchFamily="18" charset="2"/>
              </a:rPr>
              <a:t> are:</a:t>
            </a:r>
          </a:p>
        </p:txBody>
      </p:sp>
      <p:sp>
        <p:nvSpPr>
          <p:cNvPr id="21544" name="Rectangle 10"/>
          <p:cNvSpPr>
            <a:spLocks noChangeArrowheads="1"/>
          </p:cNvSpPr>
          <p:nvPr/>
        </p:nvSpPr>
        <p:spPr bwMode="auto">
          <a:xfrm>
            <a:off x="4876800" y="2971800"/>
            <a:ext cx="3886200" cy="1371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1"/>
              <a:t>In English, the compound proposition </a:t>
            </a:r>
            <a:r>
              <a:rPr lang="en-US" altLang="zh-TW" sz="1600" b="1" i="1"/>
              <a:t>p</a:t>
            </a:r>
            <a:r>
              <a:rPr lang="en-US" altLang="zh-TW" sz="1600" b="1"/>
              <a:t> </a:t>
            </a:r>
            <a:r>
              <a:rPr lang="en-US" altLang="zh-TW" sz="1600">
                <a:sym typeface="Symbol" pitchFamily="18" charset="2"/>
              </a:rPr>
              <a:t></a:t>
            </a:r>
            <a:r>
              <a:rPr lang="en-US" altLang="zh-TW" sz="1600" b="1"/>
              <a:t> </a:t>
            </a:r>
            <a:r>
              <a:rPr lang="en-US" altLang="zh-TW" sz="1600" b="1" i="1"/>
              <a:t>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1"/>
              <a:t>can have these meaning: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1"/>
              <a:t>“</a:t>
            </a:r>
            <a:r>
              <a:rPr lang="en-US" altLang="zh-TW" sz="1600" b="1" i="1"/>
              <a:t>p</a:t>
            </a:r>
            <a:r>
              <a:rPr lang="en-US" altLang="zh-TW" sz="1600" b="1"/>
              <a:t> if and only if </a:t>
            </a:r>
            <a:r>
              <a:rPr lang="en-US" altLang="zh-TW" sz="1600" b="1" i="1"/>
              <a:t>q</a:t>
            </a:r>
            <a:r>
              <a:rPr lang="en-US" altLang="zh-TW" sz="1600" b="1"/>
              <a:t>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1"/>
              <a:t>“</a:t>
            </a:r>
            <a:r>
              <a:rPr lang="en-US" altLang="zh-TW" sz="1600" b="1" i="1"/>
              <a:t>p</a:t>
            </a:r>
            <a:r>
              <a:rPr lang="en-US" altLang="zh-TW" sz="1600" b="1"/>
              <a:t> is a necessary and sufficient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b="1"/>
              <a:t>condition for </a:t>
            </a:r>
            <a:r>
              <a:rPr lang="en-US" altLang="zh-TW" sz="1600" b="1" i="1"/>
              <a:t>q</a:t>
            </a:r>
            <a:r>
              <a:rPr lang="en-US" altLang="zh-TW" sz="1600" b="1"/>
              <a:t>”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Example 1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8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299F05-91E5-404E-B6C4-D37857B62D5E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ms-MY" sz="1200"/>
          </a:p>
        </p:txBody>
      </p:sp>
      <p:sp>
        <p:nvSpPr>
          <p:cNvPr id="22533" name="Text Box 2"/>
          <p:cNvSpPr txBox="1">
            <a:spLocks noChangeArrowheads="1"/>
          </p:cNvSpPr>
          <p:nvPr/>
        </p:nvSpPr>
        <p:spPr bwMode="auto">
          <a:xfrm>
            <a:off x="341313" y="1468438"/>
            <a:ext cx="85344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Given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p : It is raining.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q : The sun is shining.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r :  There are clouds in the sky.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Write the following propositions using p, q, r and logical operators:</a:t>
            </a:r>
          </a:p>
          <a:p>
            <a:pPr>
              <a:spcBef>
                <a:spcPct val="0"/>
              </a:spcBef>
              <a:buFontTx/>
              <a:buAutoNum type="alphaLcParenR"/>
            </a:pPr>
            <a:r>
              <a:rPr lang="en-US" altLang="zh-TW" dirty="0"/>
              <a:t>If it is raining, then the sun is not shining and there are clouds in the sky.</a:t>
            </a:r>
          </a:p>
          <a:p>
            <a:pPr>
              <a:spcBef>
                <a:spcPct val="0"/>
              </a:spcBef>
              <a:buFontTx/>
              <a:buAutoNum type="alphaLcParenR"/>
            </a:pPr>
            <a:r>
              <a:rPr lang="en-US" altLang="zh-TW" dirty="0"/>
              <a:t>If the sun is shining or there are no clouds in the sky, then it is not raining.</a:t>
            </a:r>
          </a:p>
          <a:p>
            <a:pPr>
              <a:spcBef>
                <a:spcPct val="0"/>
              </a:spcBef>
              <a:buFontTx/>
              <a:buAutoNum type="alphaLcParenR"/>
            </a:pPr>
            <a:r>
              <a:rPr lang="en-US" altLang="zh-TW" dirty="0"/>
              <a:t>The sun is shining if and only if it is not raining.</a:t>
            </a:r>
          </a:p>
          <a:p>
            <a:pPr>
              <a:spcBef>
                <a:spcPct val="0"/>
              </a:spcBef>
              <a:buFontTx/>
              <a:buAutoNum type="alphaLcParenR"/>
            </a:pPr>
            <a:r>
              <a:rPr lang="en-US" altLang="zh-TW" dirty="0"/>
              <a:t>If there are no clouds in the sky, then it is not raining and the sun is shining.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608513" y="4845050"/>
            <a:ext cx="2209800" cy="163195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b="1" i="1"/>
              <a:t>Solution: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a) p </a:t>
            </a:r>
            <a:r>
              <a:rPr lang="en-US" altLang="zh-TW">
                <a:sym typeface="Symbol" pitchFamily="18" charset="2"/>
              </a:rPr>
              <a:t> (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¬q  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cs typeface="Times New Roman" pitchFamily="18" charset="0"/>
                <a:sym typeface="Symbol" pitchFamily="18" charset="2"/>
              </a:rPr>
              <a:t>b) (q  ¬r) ¬p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cs typeface="Times New Roman" pitchFamily="18" charset="0"/>
                <a:sym typeface="Symbol" pitchFamily="18" charset="2"/>
              </a:rPr>
              <a:t>c) q  ¬p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cs typeface="Times New Roman" pitchFamily="18" charset="0"/>
                <a:sym typeface="Symbol" pitchFamily="18" charset="2"/>
              </a:rPr>
              <a:t>d) ¬r  (¬p  q)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Example 2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784DFC-F70E-41F8-B7B4-583F943C936A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ms-MY" sz="1200"/>
          </a:p>
        </p:txBody>
      </p:sp>
      <p:sp>
        <p:nvSpPr>
          <p:cNvPr id="23557" name="Text Box 2"/>
          <p:cNvSpPr txBox="1">
            <a:spLocks noChangeArrowheads="1"/>
          </p:cNvSpPr>
          <p:nvPr/>
        </p:nvSpPr>
        <p:spPr bwMode="auto">
          <a:xfrm>
            <a:off x="457200" y="1252538"/>
            <a:ext cx="82296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Given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p : Today is Monday.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q : It is raining.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r :  It is hot.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Express each of the following propositions as an English sentence.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a) </a:t>
            </a:r>
            <a:r>
              <a:rPr lang="en-US" altLang="zh-TW">
                <a:cs typeface="Times New Roman" pitchFamily="18" charset="0"/>
              </a:rPr>
              <a:t>¬p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 q 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cs typeface="Times New Roman" pitchFamily="18" charset="0"/>
                <a:sym typeface="Symbol" pitchFamily="18" charset="2"/>
              </a:rPr>
              <a:t>b) ¬ (p  q) 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cs typeface="Times New Roman" pitchFamily="18" charset="0"/>
                <a:sym typeface="Symbol" pitchFamily="18" charset="2"/>
              </a:rPr>
              <a:t>c) p  (q  r)  r  (q  p)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457200" y="4191000"/>
            <a:ext cx="8153400" cy="1938338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i="1"/>
              <a:t>Solution</a:t>
            </a:r>
            <a:r>
              <a:rPr lang="en-US" altLang="zh-TW"/>
              <a:t>:</a:t>
            </a:r>
          </a:p>
          <a:p>
            <a:pPr>
              <a:spcBef>
                <a:spcPct val="0"/>
              </a:spcBef>
              <a:buFontTx/>
              <a:buAutoNum type="alphaLcParenR"/>
            </a:pPr>
            <a:r>
              <a:rPr lang="en-US" altLang="zh-TW"/>
              <a:t>If today is not Monday, then it is raining or it is hot.</a:t>
            </a:r>
          </a:p>
          <a:p>
            <a:pPr>
              <a:spcBef>
                <a:spcPct val="0"/>
              </a:spcBef>
              <a:buFontTx/>
              <a:buAutoNum type="alphaLcParenR"/>
            </a:pPr>
            <a:r>
              <a:rPr lang="en-US" altLang="zh-TW">
                <a:cs typeface="Times New Roman" pitchFamily="18" charset="0"/>
                <a:sym typeface="Symbol" pitchFamily="18" charset="2"/>
              </a:rPr>
              <a:t>It is not the case that today is Monday or it is raining if and only if it is hot. </a:t>
            </a:r>
          </a:p>
          <a:p>
            <a:pPr>
              <a:spcBef>
                <a:spcPct val="0"/>
              </a:spcBef>
              <a:buFontTx/>
              <a:buAutoNum type="alphaLcParenR"/>
            </a:pPr>
            <a:r>
              <a:rPr lang="en-US" altLang="zh-TW">
                <a:cs typeface="Times New Roman" pitchFamily="18" charset="0"/>
                <a:sym typeface="Symbol" pitchFamily="18" charset="2"/>
              </a:rPr>
              <a:t>Today is Monday and either it is raining or it is hot imply that it is hot or it is raining or today is Monday.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85000" lnSpcReduction="2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Constructing The Truth Table for a Compound Proposition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B3BB98-9D88-4C5C-9935-F919104E7277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ms-MY" sz="1200"/>
          </a:p>
        </p:txBody>
      </p:sp>
      <p:sp>
        <p:nvSpPr>
          <p:cNvPr id="24581" name="Text Box 2"/>
          <p:cNvSpPr txBox="1">
            <a:spLocks noChangeArrowheads="1"/>
          </p:cNvSpPr>
          <p:nvPr/>
        </p:nvSpPr>
        <p:spPr bwMode="auto">
          <a:xfrm>
            <a:off x="457200" y="1252538"/>
            <a:ext cx="8229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(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®</a:t>
            </a:r>
            <a:r>
              <a:rPr lang="en-US" altLang="zh-TW"/>
              <a:t> </a:t>
            </a:r>
            <a:r>
              <a:rPr lang="en-US" altLang="zh-TW" i="1"/>
              <a:t>q</a:t>
            </a:r>
            <a:r>
              <a:rPr lang="en-US" altLang="zh-TW"/>
              <a:t>)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(</a:t>
            </a:r>
            <a:r>
              <a:rPr lang="en-US" altLang="zh-TW" i="1"/>
              <a:t>r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¬</a:t>
            </a:r>
            <a:r>
              <a:rPr lang="en-US" altLang="zh-TW" i="1"/>
              <a:t>q</a:t>
            </a:r>
            <a:r>
              <a:rPr lang="en-US" altLang="zh-TW"/>
              <a:t>)</a:t>
            </a:r>
          </a:p>
          <a:p>
            <a:pPr>
              <a:spcBef>
                <a:spcPct val="0"/>
              </a:spcBef>
              <a:buFontTx/>
              <a:buAutoNum type="alphaLcParenR"/>
            </a:pPr>
            <a:endParaRPr lang="en-US" altLang="zh-TW"/>
          </a:p>
          <a:p>
            <a:pPr>
              <a:spcBef>
                <a:spcPct val="0"/>
              </a:spcBef>
              <a:buFontTx/>
              <a:buAutoNum type="alphaLcParenR"/>
            </a:pPr>
            <a:endParaRPr lang="en-US" altLang="zh-TW"/>
          </a:p>
          <a:p>
            <a:pPr>
              <a:spcBef>
                <a:spcPct val="0"/>
              </a:spcBef>
              <a:buFontTx/>
              <a:buAutoNum type="alphaLcParenR"/>
            </a:pPr>
            <a:endParaRPr lang="en-US" altLang="zh-TW"/>
          </a:p>
          <a:p>
            <a:pPr>
              <a:spcBef>
                <a:spcPct val="0"/>
              </a:spcBef>
              <a:buFontTx/>
              <a:buNone/>
            </a:pPr>
            <a:endParaRPr lang="en-US" altLang="zh-TW"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1828800"/>
          <a:ext cx="754380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Symbol" pitchFamily="18" charset="2"/>
                        </a:rPr>
                        <a:t>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¬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Symbol" pitchFamily="18" charset="2"/>
                        </a:rPr>
                        <a:t>Ú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¬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TW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Symbol" pitchFamily="18" charset="2"/>
                        </a:rPr>
                        <a:t>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Symbol" pitchFamily="18" charset="2"/>
                        </a:rPr>
                        <a:t>Ù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Symbol" pitchFamily="18" charset="2"/>
                        </a:rPr>
                        <a:t>Ú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¬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304800"/>
            <a:ext cx="8610600" cy="1143000"/>
          </a:xfrm>
        </p:spPr>
        <p:txBody>
          <a:bodyPr>
            <a:normAutofit fontScale="925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Converse, Inverse, Contrapositive</a:t>
            </a:r>
          </a:p>
        </p:txBody>
      </p:sp>
      <p:sp>
        <p:nvSpPr>
          <p:cNvPr id="25603" name="Footer Placeholder 16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25604" name="Slide Number Placeholder 17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67F9C9-E2B8-41C8-8F60-62F907D86CF2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ms-MY" sz="1200"/>
          </a:p>
        </p:txBody>
      </p:sp>
      <p:sp>
        <p:nvSpPr>
          <p:cNvPr id="25605" name="Rectangle 14"/>
          <p:cNvSpPr>
            <a:spLocks noChangeArrowheads="1"/>
          </p:cNvSpPr>
          <p:nvPr/>
        </p:nvSpPr>
        <p:spPr bwMode="auto">
          <a:xfrm>
            <a:off x="304800" y="1600200"/>
            <a:ext cx="8001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200">
                <a:sym typeface="Symbol" pitchFamily="18" charset="2"/>
              </a:rPr>
              <a:t>For a compound proposition involving the implication connective    (</a:t>
            </a:r>
            <a:r>
              <a:rPr lang="en-US" altLang="zh-TW" sz="2200" i="1"/>
              <a:t>p</a:t>
            </a:r>
            <a:r>
              <a:rPr lang="en-US" altLang="zh-TW" sz="2200"/>
              <a:t> </a:t>
            </a:r>
            <a:r>
              <a:rPr lang="en-US" altLang="zh-TW" sz="2200">
                <a:sym typeface="Symbol" pitchFamily="18" charset="2"/>
              </a:rPr>
              <a:t> </a:t>
            </a:r>
            <a:r>
              <a:rPr lang="en-US" altLang="zh-TW" sz="2200" i="1">
                <a:sym typeface="Symbol" pitchFamily="18" charset="2"/>
              </a:rPr>
              <a:t>q</a:t>
            </a:r>
            <a:r>
              <a:rPr lang="en-US" altLang="zh-TW" sz="2200">
                <a:sym typeface="Symbol" pitchFamily="18" charset="2"/>
              </a:rPr>
              <a:t>), we can write the </a:t>
            </a:r>
            <a:r>
              <a:rPr lang="en-US" altLang="zh-TW" sz="2200" b="1">
                <a:sym typeface="Symbol" pitchFamily="18" charset="2"/>
              </a:rPr>
              <a:t>converse, inverse, and contrapositive </a:t>
            </a:r>
            <a:r>
              <a:rPr lang="en-US" altLang="zh-TW" sz="2200">
                <a:sym typeface="Symbol" pitchFamily="18" charset="2"/>
              </a:rPr>
              <a:t>statement of the implication.   </a:t>
            </a:r>
          </a:p>
          <a:p>
            <a:pPr eaLnBrk="1" hangingPunct="1">
              <a:buFontTx/>
              <a:buNone/>
            </a:pPr>
            <a:endParaRPr lang="en-US" altLang="zh-TW" sz="220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TW" sz="2200">
                <a:sym typeface="Symbol" pitchFamily="18" charset="2"/>
              </a:rPr>
              <a:t>Mathematically,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200"/>
              <a:t>	the </a:t>
            </a:r>
            <a:r>
              <a:rPr lang="en-US" altLang="zh-TW" sz="2200" b="1"/>
              <a:t>converse</a:t>
            </a:r>
            <a:r>
              <a:rPr lang="en-US" altLang="zh-TW" sz="2200"/>
              <a:t> of </a:t>
            </a:r>
            <a:r>
              <a:rPr lang="en-US" altLang="zh-TW" sz="2200" i="1"/>
              <a:t>p</a:t>
            </a:r>
            <a:r>
              <a:rPr lang="en-US" altLang="zh-TW" sz="2200"/>
              <a:t> </a:t>
            </a:r>
            <a:r>
              <a:rPr lang="en-US" altLang="zh-TW" sz="2200">
                <a:sym typeface="Symbol" pitchFamily="18" charset="2"/>
              </a:rPr>
              <a:t> </a:t>
            </a:r>
            <a:r>
              <a:rPr lang="en-US" altLang="zh-TW" sz="2200" i="1">
                <a:sym typeface="Symbol" pitchFamily="18" charset="2"/>
              </a:rPr>
              <a:t>q</a:t>
            </a:r>
            <a:r>
              <a:rPr lang="en-US" altLang="zh-TW" sz="2200">
                <a:sym typeface="Symbol" pitchFamily="18" charset="2"/>
              </a:rPr>
              <a:t> is </a:t>
            </a:r>
            <a:r>
              <a:rPr lang="en-US" altLang="zh-TW" sz="2200" i="1">
                <a:sym typeface="Symbol" pitchFamily="18" charset="2"/>
              </a:rPr>
              <a:t>q</a:t>
            </a:r>
            <a:r>
              <a:rPr lang="en-US" altLang="zh-TW" sz="2200">
                <a:sym typeface="Symbol" pitchFamily="18" charset="2"/>
              </a:rPr>
              <a:t>  </a:t>
            </a:r>
            <a:r>
              <a:rPr lang="en-US" altLang="zh-TW" sz="2200" i="1">
                <a:sym typeface="Symbol" pitchFamily="18" charset="2"/>
              </a:rPr>
              <a:t>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200">
                <a:sym typeface="Symbol" pitchFamily="18" charset="2"/>
              </a:rPr>
              <a:t>	t</a:t>
            </a:r>
            <a:r>
              <a:rPr lang="en-US" altLang="zh-TW" sz="2200">
                <a:cs typeface="Times New Roman" pitchFamily="18" charset="0"/>
                <a:sym typeface="Symbol" pitchFamily="18" charset="2"/>
              </a:rPr>
              <a:t>he </a:t>
            </a:r>
            <a:r>
              <a:rPr lang="en-US" altLang="zh-TW" sz="2200" b="1">
                <a:cs typeface="Times New Roman" pitchFamily="18" charset="0"/>
                <a:sym typeface="Symbol" pitchFamily="18" charset="2"/>
              </a:rPr>
              <a:t>inverse</a:t>
            </a:r>
            <a:r>
              <a:rPr lang="en-US" altLang="zh-TW" sz="2200">
                <a:cs typeface="Times New Roman" pitchFamily="18" charset="0"/>
                <a:sym typeface="Symbol" pitchFamily="18" charset="2"/>
              </a:rPr>
              <a:t> of </a:t>
            </a:r>
            <a:r>
              <a:rPr lang="en-US" altLang="zh-TW" sz="2200" i="1"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TW" sz="2200">
                <a:cs typeface="Times New Roman" pitchFamily="18" charset="0"/>
                <a:sym typeface="Symbol" pitchFamily="18" charset="2"/>
              </a:rPr>
              <a:t>  </a:t>
            </a:r>
            <a:r>
              <a:rPr lang="en-US" altLang="zh-TW" sz="2200" i="1"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TW" sz="2200">
                <a:cs typeface="Times New Roman" pitchFamily="18" charset="0"/>
                <a:sym typeface="Symbol" pitchFamily="18" charset="2"/>
              </a:rPr>
              <a:t> is ¬</a:t>
            </a:r>
            <a:r>
              <a:rPr lang="en-US" altLang="zh-TW" sz="2200" i="1"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TW" sz="2200">
                <a:cs typeface="Times New Roman" pitchFamily="18" charset="0"/>
                <a:sym typeface="Symbol" pitchFamily="18" charset="2"/>
              </a:rPr>
              <a:t>  ¬</a:t>
            </a:r>
            <a:r>
              <a:rPr lang="en-US" altLang="zh-TW" sz="2200" i="1">
                <a:cs typeface="Times New Roman" pitchFamily="18" charset="0"/>
                <a:sym typeface="Symbol" pitchFamily="18" charset="2"/>
              </a:rPr>
              <a:t>q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200">
                <a:sym typeface="Symbol" pitchFamily="18" charset="2"/>
              </a:rPr>
              <a:t>	the </a:t>
            </a:r>
            <a:r>
              <a:rPr lang="en-US" altLang="zh-TW" sz="2200" b="1">
                <a:sym typeface="Symbol" pitchFamily="18" charset="2"/>
              </a:rPr>
              <a:t>contrapositive</a:t>
            </a:r>
            <a:r>
              <a:rPr lang="en-US" altLang="zh-TW" sz="2200">
                <a:sym typeface="Symbol" pitchFamily="18" charset="2"/>
              </a:rPr>
              <a:t> of </a:t>
            </a:r>
            <a:r>
              <a:rPr lang="en-US" altLang="zh-TW" sz="2200" i="1">
                <a:sym typeface="Symbol" pitchFamily="18" charset="2"/>
              </a:rPr>
              <a:t>p</a:t>
            </a:r>
            <a:r>
              <a:rPr lang="en-US" altLang="zh-TW" sz="2200">
                <a:sym typeface="Symbol" pitchFamily="18" charset="2"/>
              </a:rPr>
              <a:t>  </a:t>
            </a:r>
            <a:r>
              <a:rPr lang="en-US" altLang="zh-TW" sz="2200" i="1">
                <a:sym typeface="Symbol" pitchFamily="18" charset="2"/>
              </a:rPr>
              <a:t>q</a:t>
            </a:r>
            <a:r>
              <a:rPr lang="en-US" altLang="zh-TW" sz="2200">
                <a:sym typeface="Symbol" pitchFamily="18" charset="2"/>
              </a:rPr>
              <a:t> is ¬</a:t>
            </a:r>
            <a:r>
              <a:rPr lang="en-US" altLang="zh-TW" sz="2200" i="1">
                <a:sym typeface="Symbol" pitchFamily="18" charset="2"/>
              </a:rPr>
              <a:t>q</a:t>
            </a:r>
            <a:r>
              <a:rPr lang="en-US" altLang="zh-TW" sz="2200">
                <a:sym typeface="Symbol" pitchFamily="18" charset="2"/>
              </a:rPr>
              <a:t>  ¬</a:t>
            </a:r>
            <a:r>
              <a:rPr lang="en-US" altLang="zh-TW" sz="2200" i="1">
                <a:sym typeface="Symbol" pitchFamily="18" charset="2"/>
              </a:rPr>
              <a:t>p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2200" i="1">
              <a:sym typeface="Symbol" pitchFamily="18" charset="2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Example 3</a:t>
            </a: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1A499A-7DED-4FB4-9F78-7DF889950F9D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ms-MY" sz="1200"/>
          </a:p>
        </p:txBody>
      </p:sp>
      <p:sp>
        <p:nvSpPr>
          <p:cNvPr id="26629" name="Rectangle 11"/>
          <p:cNvSpPr>
            <a:spLocks noChangeArrowheads="1"/>
          </p:cNvSpPr>
          <p:nvPr/>
        </p:nvSpPr>
        <p:spPr bwMode="auto">
          <a:xfrm>
            <a:off x="457200" y="1790700"/>
            <a:ext cx="7924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i="1"/>
              <a:t>p</a:t>
            </a:r>
            <a:r>
              <a:rPr lang="en-US" altLang="zh-TW"/>
              <a:t> : It is sunny.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i="1"/>
              <a:t>q</a:t>
            </a:r>
            <a:r>
              <a:rPr lang="en-US" altLang="zh-TW"/>
              <a:t> : We go to the beach.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 </a:t>
            </a:r>
            <a:r>
              <a:rPr lang="en-US" altLang="zh-TW" i="1">
                <a:sym typeface="Symbol" pitchFamily="18" charset="2"/>
              </a:rPr>
              <a:t>q</a:t>
            </a:r>
            <a:r>
              <a:rPr lang="en-US" altLang="zh-TW">
                <a:sym typeface="Symbol" pitchFamily="18" charset="2"/>
              </a:rPr>
              <a:t> : If it is sunny, then we go to the beach.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Its </a:t>
            </a:r>
            <a:r>
              <a:rPr lang="en-US" altLang="zh-TW" b="1"/>
              <a:t>converse</a:t>
            </a:r>
            <a:r>
              <a:rPr lang="en-US" altLang="zh-TW"/>
              <a:t>, </a:t>
            </a:r>
            <a:r>
              <a:rPr lang="en-US" altLang="zh-TW" i="1"/>
              <a:t>q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 </a:t>
            </a:r>
            <a:r>
              <a:rPr lang="en-US" altLang="zh-TW" i="1">
                <a:sym typeface="Symbol" pitchFamily="18" charset="2"/>
              </a:rPr>
              <a:t>p</a:t>
            </a:r>
            <a:r>
              <a:rPr lang="en-US" altLang="zh-TW">
                <a:sym typeface="Symbol" pitchFamily="18" charset="2"/>
              </a:rPr>
              <a:t>,</a:t>
            </a:r>
            <a:r>
              <a:rPr lang="en-US" altLang="zh-TW"/>
              <a:t> is “If we go to the beach, then it is sunny.”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Its </a:t>
            </a:r>
            <a:r>
              <a:rPr lang="en-US" altLang="zh-TW" b="1"/>
              <a:t>inverse</a:t>
            </a:r>
            <a:r>
              <a:rPr lang="en-US" altLang="zh-TW"/>
              <a:t>,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¬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  ¬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TW"/>
              <a:t>, is “If it is not sunny, then we do not go to the beach.”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Its </a:t>
            </a:r>
            <a:r>
              <a:rPr lang="en-US" altLang="zh-TW" b="1"/>
              <a:t>contrapositive</a:t>
            </a:r>
            <a:r>
              <a:rPr lang="en-US" altLang="zh-TW"/>
              <a:t>, </a:t>
            </a:r>
            <a:r>
              <a:rPr lang="en-US" altLang="zh-TW">
                <a:sym typeface="Symbol" pitchFamily="18" charset="2"/>
              </a:rPr>
              <a:t>¬</a:t>
            </a:r>
            <a:r>
              <a:rPr lang="en-US" altLang="zh-TW" i="1">
                <a:sym typeface="Symbol" pitchFamily="18" charset="2"/>
              </a:rPr>
              <a:t>q</a:t>
            </a:r>
            <a:r>
              <a:rPr lang="en-US" altLang="zh-TW">
                <a:sym typeface="Symbol" pitchFamily="18" charset="2"/>
              </a:rPr>
              <a:t>  ¬</a:t>
            </a:r>
            <a:r>
              <a:rPr lang="en-US" altLang="zh-TW" i="1">
                <a:sym typeface="Symbol" pitchFamily="18" charset="2"/>
              </a:rPr>
              <a:t>p</a:t>
            </a:r>
            <a:r>
              <a:rPr lang="en-US" altLang="zh-TW"/>
              <a:t>, is “If we do not go to the beach, it is not sunny.”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Let’s Look at Its Truth Table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D0974DA-A997-47E9-BDC5-23E76641A2EF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ms-MY" sz="120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981200"/>
          <a:ext cx="7848600" cy="185102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6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p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¬</a:t>
                      </a:r>
                      <a:r>
                        <a:rPr kumimoji="0" lang="en-US" altLang="zh-TW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¬</a:t>
                      </a:r>
                      <a:r>
                        <a:rPr kumimoji="0" lang="en-US" altLang="zh-TW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¬</a:t>
                      </a:r>
                      <a:r>
                        <a:rPr kumimoji="0" lang="en-US" altLang="zh-TW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  ¬</a:t>
                      </a:r>
                      <a:r>
                        <a:rPr kumimoji="0" lang="en-US" altLang="zh-TW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¬</a:t>
                      </a:r>
                      <a:r>
                        <a:rPr kumimoji="0" lang="en-US" altLang="zh-TW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  ¬</a:t>
                      </a:r>
                      <a:r>
                        <a:rPr kumimoji="0" lang="en-US" altLang="zh-TW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709" name="Rectangle 14"/>
          <p:cNvSpPr>
            <a:spLocks noChangeArrowheads="1"/>
          </p:cNvSpPr>
          <p:nvPr/>
        </p:nvSpPr>
        <p:spPr bwMode="auto">
          <a:xfrm>
            <a:off x="533400" y="4267200"/>
            <a:ext cx="800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dirty="0">
                <a:sym typeface="Symbol" pitchFamily="18" charset="2"/>
              </a:rPr>
              <a:t>The truth values for the </a:t>
            </a:r>
            <a:r>
              <a:rPr lang="en-US" altLang="zh-TW" b="1" dirty="0">
                <a:sym typeface="Symbol" pitchFamily="18" charset="2"/>
              </a:rPr>
              <a:t>implication</a:t>
            </a:r>
            <a:r>
              <a:rPr lang="en-US" altLang="zh-TW" dirty="0">
                <a:sym typeface="Symbol" pitchFamily="18" charset="2"/>
              </a:rPr>
              <a:t> and its </a:t>
            </a:r>
            <a:r>
              <a:rPr lang="en-US" altLang="zh-TW" b="1" dirty="0">
                <a:sym typeface="Symbol" pitchFamily="18" charset="2"/>
              </a:rPr>
              <a:t>contrapositive</a:t>
            </a:r>
            <a:r>
              <a:rPr lang="en-US" altLang="zh-TW" dirty="0">
                <a:sym typeface="Symbol" pitchFamily="18" charset="2"/>
              </a:rPr>
              <a:t> are similar in every row, BUT not with its </a:t>
            </a:r>
            <a:r>
              <a:rPr lang="en-US" altLang="zh-TW" b="1" dirty="0">
                <a:sym typeface="Symbol" pitchFamily="18" charset="2"/>
              </a:rPr>
              <a:t>inverse</a:t>
            </a:r>
            <a:r>
              <a:rPr lang="en-US" altLang="zh-TW" dirty="0">
                <a:sym typeface="Symbol" pitchFamily="18" charset="2"/>
              </a:rPr>
              <a:t> and </a:t>
            </a:r>
            <a:r>
              <a:rPr lang="en-US" altLang="zh-TW" b="1" dirty="0">
                <a:sym typeface="Symbol" pitchFamily="18" charset="2"/>
              </a:rPr>
              <a:t>converse</a:t>
            </a:r>
            <a:r>
              <a:rPr lang="en-US" altLang="zh-TW" dirty="0">
                <a:sym typeface="Symbol" pitchFamily="18" charset="2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ym typeface="Symbol" pitchFamily="18" charset="2"/>
              </a:rPr>
              <a:t>So we said that the implication and its contrapositive are </a:t>
            </a:r>
            <a:r>
              <a:rPr lang="en-US" altLang="zh-TW" b="1" dirty="0">
                <a:sym typeface="Symbol" pitchFamily="18" charset="2"/>
              </a:rPr>
              <a:t>logically equivalent</a:t>
            </a:r>
            <a:r>
              <a:rPr lang="en-US" altLang="zh-TW" dirty="0">
                <a:sym typeface="Symbol" pitchFamily="18" charset="2"/>
              </a:rPr>
              <a:t> .</a:t>
            </a:r>
          </a:p>
          <a:p>
            <a:pPr eaLnBrk="1" hangingPunct="1">
              <a:buFontTx/>
              <a:buNone/>
            </a:pPr>
            <a:endParaRPr lang="en-US" altLang="zh-TW" dirty="0"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TW" i="1" dirty="0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0" y="304800"/>
            <a:ext cx="8991600" cy="1143000"/>
          </a:xfrm>
        </p:spPr>
        <p:txBody>
          <a:bodyPr>
            <a:normAutofit fontScale="85000" lnSpcReduction="10000"/>
          </a:bodyPr>
          <a:lstStyle/>
          <a:p>
            <a:pPr marL="0" indent="0"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Classification of Compound Propositions</a:t>
            </a:r>
          </a:p>
        </p:txBody>
      </p:sp>
      <p:sp>
        <p:nvSpPr>
          <p:cNvPr id="28675" name="Footer Placeholder 9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28676" name="Slide Number Placeholder 11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483E0D-335B-474B-866B-D211FD51F4B3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ms-MY" sz="120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66700" y="1600200"/>
            <a:ext cx="8001000" cy="1938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>
                <a:latin typeface="+mn-lt"/>
                <a:cs typeface="+mn-cs"/>
              </a:rPr>
              <a:t>A compound proposition is called</a:t>
            </a:r>
          </a:p>
          <a:p>
            <a:pPr marL="171450" indent="-171450" eaLnBrk="0" fontAlgn="auto" hangingPunct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TW" sz="2000" dirty="0">
                <a:latin typeface="+mn-lt"/>
                <a:cs typeface="+mn-cs"/>
              </a:rPr>
              <a:t> a </a:t>
            </a:r>
            <a:r>
              <a:rPr lang="en-US" altLang="zh-TW" sz="2000" b="1" dirty="0">
                <a:latin typeface="+mn-lt"/>
                <a:cs typeface="+mn-cs"/>
              </a:rPr>
              <a:t>tautology</a:t>
            </a:r>
            <a:r>
              <a:rPr lang="en-US" altLang="zh-TW" sz="2000" dirty="0">
                <a:latin typeface="+mn-lt"/>
                <a:cs typeface="+mn-cs"/>
              </a:rPr>
              <a:t> if it is </a:t>
            </a:r>
            <a:r>
              <a:rPr lang="en-US" altLang="zh-TW" sz="2000" b="1" dirty="0">
                <a:latin typeface="+mn-lt"/>
                <a:cs typeface="+mn-cs"/>
              </a:rPr>
              <a:t>always true</a:t>
            </a:r>
            <a:r>
              <a:rPr lang="en-US" altLang="zh-TW" sz="2000" dirty="0">
                <a:latin typeface="+mn-lt"/>
                <a:cs typeface="+mn-cs"/>
              </a:rPr>
              <a:t>, no matter what the truth values of the propositions that occur in it. </a:t>
            </a:r>
          </a:p>
          <a:p>
            <a:pPr marL="171450" indent="-171450" eaLnBrk="0" fontAlgn="auto" hangingPunct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TW" sz="2000" dirty="0">
                <a:latin typeface="+mn-lt"/>
                <a:cs typeface="+mn-cs"/>
              </a:rPr>
              <a:t> a </a:t>
            </a:r>
            <a:r>
              <a:rPr lang="en-US" altLang="zh-TW" sz="2000" b="1" dirty="0">
                <a:latin typeface="+mn-lt"/>
                <a:cs typeface="+mn-cs"/>
              </a:rPr>
              <a:t>contradiction</a:t>
            </a:r>
            <a:r>
              <a:rPr lang="en-US" altLang="zh-TW" sz="2000" dirty="0">
                <a:latin typeface="+mn-lt"/>
                <a:cs typeface="+mn-cs"/>
              </a:rPr>
              <a:t> if it is </a:t>
            </a:r>
            <a:r>
              <a:rPr lang="en-US" altLang="zh-TW" sz="2000" b="1" dirty="0">
                <a:latin typeface="+mn-lt"/>
                <a:cs typeface="+mn-cs"/>
              </a:rPr>
              <a:t>always false</a:t>
            </a:r>
            <a:r>
              <a:rPr lang="en-US" altLang="zh-TW" sz="2000" dirty="0">
                <a:latin typeface="+mn-lt"/>
                <a:cs typeface="+mn-cs"/>
              </a:rPr>
              <a:t>, no matter what the truth values of the propositions that occur in it.</a:t>
            </a:r>
          </a:p>
          <a:p>
            <a:pPr marL="171450" indent="-171450" eaLnBrk="0" fontAlgn="auto" hangingPunct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altLang="zh-TW" sz="2000" dirty="0">
                <a:latin typeface="+mn-lt"/>
                <a:cs typeface="+mn-cs"/>
              </a:rPr>
              <a:t> a</a:t>
            </a:r>
            <a:r>
              <a:rPr lang="en-US" altLang="zh-TW" sz="2000" b="1" dirty="0">
                <a:latin typeface="+mn-lt"/>
                <a:cs typeface="+mn-cs"/>
              </a:rPr>
              <a:t> contingency</a:t>
            </a:r>
            <a:r>
              <a:rPr lang="en-US" altLang="zh-TW" sz="2000" dirty="0">
                <a:latin typeface="+mn-lt"/>
                <a:cs typeface="+mn-cs"/>
              </a:rPr>
              <a:t> if it is neither a tautology nor a contradiction.</a:t>
            </a:r>
          </a:p>
        </p:txBody>
      </p:sp>
      <p:sp>
        <p:nvSpPr>
          <p:cNvPr id="28678" name="Text Box 15"/>
          <p:cNvSpPr txBox="1">
            <a:spLocks noChangeArrowheads="1"/>
          </p:cNvSpPr>
          <p:nvPr/>
        </p:nvSpPr>
        <p:spPr bwMode="auto">
          <a:xfrm>
            <a:off x="304800" y="3810000"/>
            <a:ext cx="3276600" cy="206216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b="1" i="1"/>
              <a:t>Example</a:t>
            </a:r>
            <a:r>
              <a:rPr lang="en-US" altLang="zh-TW"/>
              <a:t>: Given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i="1"/>
              <a:t>p</a:t>
            </a:r>
            <a:r>
              <a:rPr lang="en-US" altLang="zh-TW"/>
              <a:t>: Today is raining.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i="1"/>
              <a:t>q</a:t>
            </a:r>
            <a:r>
              <a:rPr lang="en-US" altLang="zh-TW"/>
              <a:t>: I am going out.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 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¬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 is a tautology.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i="1"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  ¬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 is a contradiction.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i="1"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  </a:t>
            </a:r>
            <a:r>
              <a:rPr lang="en-US" altLang="zh-TW" i="1">
                <a:cs typeface="Times New Roman" pitchFamily="18" charset="0"/>
                <a:sym typeface="Symbol" pitchFamily="18" charset="2"/>
              </a:rPr>
              <a:t>q</a:t>
            </a:r>
            <a:r>
              <a:rPr lang="en-US" altLang="zh-TW">
                <a:cs typeface="Times New Roman" pitchFamily="18" charset="0"/>
                <a:sym typeface="Symbol" pitchFamily="18" charset="2"/>
              </a:rPr>
              <a:t> is a contingency.</a:t>
            </a:r>
          </a:p>
        </p:txBody>
      </p:sp>
      <p:sp>
        <p:nvSpPr>
          <p:cNvPr id="28679" name="Text Box 16"/>
          <p:cNvSpPr txBox="1">
            <a:spLocks noChangeArrowheads="1"/>
          </p:cNvSpPr>
          <p:nvPr/>
        </p:nvSpPr>
        <p:spPr bwMode="auto">
          <a:xfrm>
            <a:off x="2743200" y="4819650"/>
            <a:ext cx="4006850" cy="338138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/>
              <a:t>Today is raining or today is not raining. </a:t>
            </a:r>
          </a:p>
        </p:txBody>
      </p:sp>
      <p:sp>
        <p:nvSpPr>
          <p:cNvPr id="28680" name="Text Box 17"/>
          <p:cNvSpPr txBox="1">
            <a:spLocks noChangeArrowheads="1"/>
          </p:cNvSpPr>
          <p:nvPr/>
        </p:nvSpPr>
        <p:spPr bwMode="auto">
          <a:xfrm>
            <a:off x="3048000" y="5246688"/>
            <a:ext cx="4021138" cy="338137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/>
              <a:t>Today is raining and today is not raining.</a:t>
            </a:r>
          </a:p>
        </p:txBody>
      </p:sp>
      <p:sp>
        <p:nvSpPr>
          <p:cNvPr id="28681" name="Text Box 18"/>
          <p:cNvSpPr txBox="1">
            <a:spLocks noChangeArrowheads="1"/>
          </p:cNvSpPr>
          <p:nvPr/>
        </p:nvSpPr>
        <p:spPr bwMode="auto">
          <a:xfrm>
            <a:off x="2743200" y="5697538"/>
            <a:ext cx="3792538" cy="349250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/>
              <a:t>Today is raining or I am going out.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Let’s Look at Its Truth Table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10E239-331C-4244-B727-B1470E326C7F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ms-MY" sz="120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0" y="1939925"/>
          <a:ext cx="2667000" cy="1108082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¬</a:t>
                      </a:r>
                      <a:r>
                        <a:rPr kumimoji="0" lang="en-US" altLang="zh-TW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</a:rPr>
                        <a:t>p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 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¬</a:t>
                      </a:r>
                      <a:r>
                        <a:rPr kumimoji="0" lang="en-US" altLang="zh-TW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24200" y="3886200"/>
          <a:ext cx="2667000" cy="185102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 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4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56" marB="456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953000" y="1939925"/>
          <a:ext cx="2667000" cy="1108082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¬</a:t>
                      </a:r>
                      <a:r>
                        <a:rPr kumimoji="0" lang="en-US" altLang="zh-TW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</a:rPr>
                        <a:t>p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¬</a:t>
                      </a:r>
                      <a:r>
                        <a:rPr kumimoji="0" lang="en-US" altLang="zh-TW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611" marB="456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63" name="Text Box 16"/>
          <p:cNvSpPr txBox="1">
            <a:spLocks noChangeArrowheads="1"/>
          </p:cNvSpPr>
          <p:nvPr/>
        </p:nvSpPr>
        <p:spPr bwMode="auto">
          <a:xfrm>
            <a:off x="2781300" y="3217863"/>
            <a:ext cx="990600" cy="338137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/>
              <a:t>Tautology</a:t>
            </a:r>
          </a:p>
        </p:txBody>
      </p:sp>
      <p:sp>
        <p:nvSpPr>
          <p:cNvPr id="29764" name="Text Box 16"/>
          <p:cNvSpPr txBox="1">
            <a:spLocks noChangeArrowheads="1"/>
          </p:cNvSpPr>
          <p:nvPr/>
        </p:nvSpPr>
        <p:spPr bwMode="auto">
          <a:xfrm>
            <a:off x="6286500" y="3217863"/>
            <a:ext cx="1447800" cy="338137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/>
              <a:t>Contradiction</a:t>
            </a:r>
          </a:p>
        </p:txBody>
      </p:sp>
      <p:sp>
        <p:nvSpPr>
          <p:cNvPr id="29765" name="Text Box 16"/>
          <p:cNvSpPr txBox="1">
            <a:spLocks noChangeArrowheads="1"/>
          </p:cNvSpPr>
          <p:nvPr/>
        </p:nvSpPr>
        <p:spPr bwMode="auto">
          <a:xfrm>
            <a:off x="4572000" y="5910263"/>
            <a:ext cx="1219200" cy="338137"/>
          </a:xfrm>
          <a:prstGeom prst="rect">
            <a:avLst/>
          </a:prstGeom>
          <a:solidFill>
            <a:schemeClr val="accent2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/>
              <a:t>Contingency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048000" y="2286000"/>
            <a:ext cx="4572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781800" y="2286000"/>
            <a:ext cx="4572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53000" y="4267200"/>
            <a:ext cx="457200" cy="15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4"/>
          <p:cNvSpPr txBox="1">
            <a:spLocks noChangeArrowheads="1"/>
          </p:cNvSpPr>
          <p:nvPr/>
        </p:nvSpPr>
        <p:spPr bwMode="auto">
          <a:xfrm>
            <a:off x="914400" y="1066800"/>
            <a:ext cx="754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ms-MY" sz="2800"/>
          </a:p>
        </p:txBody>
      </p:sp>
      <p:sp>
        <p:nvSpPr>
          <p:cNvPr id="12291" name="Rectangle 8"/>
          <p:cNvSpPr>
            <a:spLocks noGrp="1"/>
          </p:cNvSpPr>
          <p:nvPr>
            <p:ph idx="1"/>
          </p:nvPr>
        </p:nvSpPr>
        <p:spPr>
          <a:xfrm>
            <a:off x="762000" y="1619250"/>
            <a:ext cx="7467600" cy="4221163"/>
          </a:xfrm>
        </p:spPr>
        <p:txBody>
          <a:bodyPr/>
          <a:lstStyle/>
          <a:p>
            <a:r>
              <a:rPr lang="en-US" altLang="ms-MY" dirty="0"/>
              <a:t>Propositions</a:t>
            </a:r>
          </a:p>
          <a:p>
            <a:r>
              <a:rPr lang="en-US" altLang="ms-MY" dirty="0"/>
              <a:t>Truth Values</a:t>
            </a:r>
          </a:p>
          <a:p>
            <a:r>
              <a:rPr lang="en-US" altLang="ms-MY" dirty="0"/>
              <a:t>Compound Propositions</a:t>
            </a:r>
          </a:p>
          <a:p>
            <a:r>
              <a:rPr lang="en-US" altLang="ms-MY" dirty="0"/>
              <a:t>Logical Connectives</a:t>
            </a:r>
          </a:p>
          <a:p>
            <a:r>
              <a:rPr lang="en-US" altLang="ms-MY" dirty="0"/>
              <a:t>Inverse, Converse, Contrapositive Statements</a:t>
            </a:r>
          </a:p>
          <a:p>
            <a:r>
              <a:rPr lang="en-US" altLang="ms-MY" dirty="0"/>
              <a:t>Tautology, Contradiction, Contingency</a:t>
            </a:r>
          </a:p>
          <a:p>
            <a:r>
              <a:rPr lang="en-US" altLang="ms-MY" dirty="0"/>
              <a:t>Logical Equivalence</a:t>
            </a: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838200" y="304800"/>
            <a:ext cx="70104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you will learn in this lecture:</a:t>
            </a: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F1A3D21-1C93-49E2-8956-7542B6127554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ms-MY" sz="1200"/>
          </a:p>
        </p:txBody>
      </p:sp>
      <p:sp>
        <p:nvSpPr>
          <p:cNvPr id="12294" name="Footer Placeholder 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304800"/>
            <a:ext cx="8229600" cy="1143000"/>
          </a:xfrm>
        </p:spPr>
        <p:txBody>
          <a:bodyPr>
            <a:normAutofit fontScale="92500"/>
          </a:bodyPr>
          <a:lstStyle/>
          <a:p>
            <a:pPr marL="0" indent="0"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Precedence of Logical Operators</a:t>
            </a:r>
          </a:p>
        </p:txBody>
      </p:sp>
      <p:sp>
        <p:nvSpPr>
          <p:cNvPr id="25603" name="Footer Placeholder 10"/>
          <p:cNvSpPr>
            <a:spLocks noGrp="1"/>
          </p:cNvSpPr>
          <p:nvPr>
            <p:ph type="ftr" sz="quarter" idx="16"/>
          </p:nvPr>
        </p:nvSpPr>
        <p:spPr bwMode="auto">
          <a:xfrm>
            <a:off x="2051720" y="6356350"/>
            <a:ext cx="6264696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ms-MY" dirty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25604" name="Slide Number Placeholder 11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charset="0"/>
              </a:defRPr>
            </a:lvl9pPr>
          </a:lstStyle>
          <a:p>
            <a:pPr eaLnBrk="1" hangingPunct="1"/>
            <a:fld id="{19705AE4-E85E-4826-8264-0B38FF8F88DC}" type="slidenum">
              <a:rPr lang="en-US" altLang="ms-MY" smtClean="0">
                <a:latin typeface="Calibri" pitchFamily="34" charset="0"/>
              </a:rPr>
              <a:pPr eaLnBrk="1" hangingPunct="1"/>
              <a:t>20</a:t>
            </a:fld>
            <a:endParaRPr lang="en-US" altLang="ms-MY">
              <a:latin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99461"/>
              </p:ext>
            </p:extLst>
          </p:nvPr>
        </p:nvGraphicFramePr>
        <p:xfrm>
          <a:off x="1981200" y="1600200"/>
          <a:ext cx="4495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Logical operator</a:t>
                      </a:r>
                      <a:endParaRPr lang="ms-MY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Precedence</a:t>
                      </a:r>
                      <a:endParaRPr lang="ms-MY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( )</a:t>
                      </a:r>
                      <a:endParaRPr lang="ms-MY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ms-MY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+mn-lt"/>
                        </a:rPr>
                        <a:t>¬</a:t>
                      </a:r>
                      <a:endParaRPr lang="ms-MY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ms-MY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3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</a:t>
                      </a:r>
                      <a:endParaRPr lang="ms-MY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ms-MY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0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</a:t>
                      </a:r>
                      <a:endParaRPr lang="ms-MY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ms-MY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2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</a:t>
                      </a:r>
                      <a:endParaRPr lang="ms-MY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ms-MY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7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+mn-lt"/>
                          <a:sym typeface="Symbol" pitchFamily="18" charset="2"/>
                        </a:rPr>
                        <a:t></a:t>
                      </a:r>
                      <a:endParaRPr lang="ms-MY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ms-MY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81058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381000"/>
            <a:ext cx="8686800" cy="1143000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3600" dirty="0">
                <a:solidFill>
                  <a:schemeClr val="tx1"/>
                </a:solidFill>
                <a:effectLst/>
              </a:rPr>
              <a:t>Logical Equivalence</a:t>
            </a:r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6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30724" name="Slide Number Placeholder 6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1CDB98D-75B7-4A73-BDD6-C22ED41C9E9C}" type="slidenum">
              <a:rPr lang="en-US" altLang="en-US" sz="12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30725" name="Text Box 11"/>
          <p:cNvSpPr txBox="1">
            <a:spLocks noChangeArrowheads="1"/>
          </p:cNvSpPr>
          <p:nvPr/>
        </p:nvSpPr>
        <p:spPr bwMode="auto">
          <a:xfrm>
            <a:off x="381000" y="1724025"/>
            <a:ext cx="80772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A compound proposition containing propositions, </a:t>
            </a:r>
            <a:r>
              <a:rPr lang="en-US" altLang="zh-TW" i="1"/>
              <a:t>p</a:t>
            </a:r>
            <a:r>
              <a:rPr lang="en-US" altLang="zh-TW"/>
              <a:t> and </a:t>
            </a:r>
            <a:r>
              <a:rPr lang="en-US" altLang="zh-TW" i="1"/>
              <a:t>q</a:t>
            </a:r>
            <a:r>
              <a:rPr lang="en-US" altLang="zh-TW"/>
              <a:t> are said to be </a:t>
            </a:r>
            <a:r>
              <a:rPr lang="en-US" altLang="zh-TW" b="1"/>
              <a:t>logically equivalence </a:t>
            </a:r>
            <a:r>
              <a:rPr lang="en-US" altLang="zh-TW"/>
              <a:t>when 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 </a:t>
            </a:r>
            <a:r>
              <a:rPr lang="en-US" altLang="zh-TW" i="1">
                <a:sym typeface="Symbol" pitchFamily="18" charset="2"/>
              </a:rPr>
              <a:t>q</a:t>
            </a:r>
            <a:r>
              <a:rPr lang="en-US" altLang="zh-TW">
                <a:sym typeface="Symbol" pitchFamily="18" charset="2"/>
              </a:rPr>
              <a:t> is a TAUTOLOGY.</a:t>
            </a:r>
            <a:endParaRPr lang="en-US" altLang="zh-TW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Logical equivalence can also be denoted as follows: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	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 </a:t>
            </a:r>
            <a:r>
              <a:rPr lang="en-US" altLang="zh-TW" i="1">
                <a:sym typeface="Symbol" pitchFamily="18" charset="2"/>
              </a:rPr>
              <a:t>q</a:t>
            </a:r>
            <a:endParaRPr lang="en-US" altLang="zh-TW" i="1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	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 </a:t>
            </a:r>
            <a:r>
              <a:rPr lang="en-US" altLang="zh-TW" i="1">
                <a:sym typeface="Symbol" pitchFamily="18" charset="2"/>
              </a:rPr>
              <a:t>q</a:t>
            </a:r>
            <a:endParaRPr lang="en-US" altLang="zh-TW" i="1"/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When using the truth table to show logical equivalence, basically the columns of giving the final truth values agreed. 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304800" y="228600"/>
            <a:ext cx="8229600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Example 4</a:t>
            </a: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16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31748" name="Slide Number Placeholder 6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1FC81E-4266-4C37-A21C-0A068630C92C}" type="slidenum">
              <a:rPr lang="en-US" altLang="en-US" sz="12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31749" name="Text Box 13"/>
          <p:cNvSpPr txBox="1">
            <a:spLocks noChangeArrowheads="1"/>
          </p:cNvSpPr>
          <p:nvPr/>
        </p:nvSpPr>
        <p:spPr bwMode="auto">
          <a:xfrm>
            <a:off x="381000" y="1581150"/>
            <a:ext cx="807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/>
              <a:t>Verify that the statements, (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sym typeface="Symbol" pitchFamily="18" charset="2"/>
              </a:rPr>
              <a:t> </a:t>
            </a:r>
            <a:r>
              <a:rPr lang="en-US" altLang="zh-TW" i="1">
                <a:sym typeface="Symbol" pitchFamily="18" charset="2"/>
              </a:rPr>
              <a:t>q</a:t>
            </a:r>
            <a:r>
              <a:rPr lang="en-US" altLang="zh-TW">
                <a:sym typeface="Symbol" pitchFamily="18" charset="2"/>
              </a:rPr>
              <a:t>)  </a:t>
            </a:r>
            <a:r>
              <a:rPr lang="en-US" altLang="zh-TW" i="1">
                <a:sym typeface="Symbol" pitchFamily="18" charset="2"/>
              </a:rPr>
              <a:t>q</a:t>
            </a:r>
            <a:r>
              <a:rPr lang="en-US" altLang="zh-TW">
                <a:sym typeface="Symbol" pitchFamily="18" charset="2"/>
              </a:rPr>
              <a:t> and </a:t>
            </a:r>
            <a:r>
              <a:rPr lang="en-US" altLang="zh-TW" i="1">
                <a:sym typeface="Symbol" pitchFamily="18" charset="2"/>
              </a:rPr>
              <a:t>q</a:t>
            </a:r>
            <a:r>
              <a:rPr lang="en-US" altLang="zh-TW"/>
              <a:t>, are logically equivalent. </a:t>
            </a:r>
          </a:p>
        </p:txBody>
      </p:sp>
      <p:graphicFrame>
        <p:nvGraphicFramePr>
          <p:cNvPr id="8" name="Group 134"/>
          <p:cNvGraphicFramePr>
            <a:graphicFrameLocks noGrp="1"/>
          </p:cNvGraphicFramePr>
          <p:nvPr/>
        </p:nvGraphicFramePr>
        <p:xfrm>
          <a:off x="838200" y="2286000"/>
          <a:ext cx="6553201" cy="1981200"/>
        </p:xfrm>
        <a:graphic>
          <a:graphicData uri="http://schemas.openxmlformats.org/drawingml/2006/table">
            <a:tbl>
              <a:tblPr/>
              <a:tblGrid>
                <a:gridCol w="970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p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  <a:sym typeface="Symbol" pitchFamily="18" charset="2"/>
                        </a:rPr>
                        <a:t> </a:t>
                      </a: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(</a:t>
                      </a: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p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  <a:sym typeface="Symbol" pitchFamily="18" charset="2"/>
                        </a:rPr>
                        <a:t> </a:t>
                      </a: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  <a:sym typeface="Symbol" pitchFamily="18" charset="2"/>
                        </a:rPr>
                        <a:t>)  </a:t>
                      </a: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dirty="0">
                          <a:latin typeface="+mn-lt"/>
                        </a:rPr>
                        <a:t>(</a:t>
                      </a:r>
                      <a:r>
                        <a:rPr lang="en-US" altLang="zh-TW" sz="2000" b="0" i="1" dirty="0">
                          <a:latin typeface="+mn-lt"/>
                        </a:rPr>
                        <a:t>p</a:t>
                      </a:r>
                      <a:r>
                        <a:rPr lang="en-US" altLang="zh-TW" sz="2000" b="0" dirty="0">
                          <a:latin typeface="+mn-lt"/>
                        </a:rPr>
                        <a:t> </a:t>
                      </a:r>
                      <a:r>
                        <a:rPr lang="en-US" altLang="zh-TW" sz="2000" b="0" dirty="0">
                          <a:latin typeface="+mn-lt"/>
                          <a:sym typeface="Symbol" pitchFamily="18" charset="2"/>
                        </a:rPr>
                        <a:t> </a:t>
                      </a:r>
                      <a:r>
                        <a:rPr lang="en-US" altLang="zh-TW" sz="2000" b="0" i="1" dirty="0">
                          <a:latin typeface="+mn-lt"/>
                          <a:sym typeface="Symbol" pitchFamily="18" charset="2"/>
                        </a:rPr>
                        <a:t>q</a:t>
                      </a:r>
                      <a:r>
                        <a:rPr lang="en-US" altLang="zh-TW" sz="2000" b="0" dirty="0">
                          <a:latin typeface="+mn-lt"/>
                          <a:sym typeface="Symbol" pitchFamily="18" charset="2"/>
                        </a:rPr>
                        <a:t>)  </a:t>
                      </a:r>
                      <a:r>
                        <a:rPr lang="en-US" altLang="zh-TW" sz="2000" b="0" i="1" dirty="0">
                          <a:latin typeface="+mn-lt"/>
                          <a:sym typeface="Symbol" pitchFamily="18" charset="2"/>
                        </a:rPr>
                        <a:t>q</a:t>
                      </a:r>
                      <a:r>
                        <a:rPr lang="en-US" altLang="zh-TW" sz="2000" b="0" dirty="0">
                          <a:latin typeface="+mn-lt"/>
                          <a:sym typeface="Symbol" pitchFamily="18" charset="2"/>
                        </a:rPr>
                        <a:t> </a:t>
                      </a:r>
                      <a:r>
                        <a:rPr lang="en-US" altLang="zh-TW" sz="2000" dirty="0">
                          <a:latin typeface="Calibri" pitchFamily="34" charset="0"/>
                          <a:sym typeface="Symbol" pitchFamily="18" charset="2"/>
                        </a:rPr>
                        <a:t></a:t>
                      </a:r>
                      <a:r>
                        <a:rPr lang="en-US" altLang="zh-TW" sz="2000" b="0" dirty="0">
                          <a:latin typeface="+mn-lt"/>
                          <a:sym typeface="Symbol" pitchFamily="18" charset="2"/>
                        </a:rPr>
                        <a:t> </a:t>
                      </a:r>
                      <a:r>
                        <a:rPr lang="en-US" altLang="zh-TW" sz="2000" b="0" i="1" dirty="0">
                          <a:latin typeface="+mn-lt"/>
                          <a:sym typeface="Symbol" pitchFamily="18" charset="2"/>
                        </a:rPr>
                        <a:t>q</a:t>
                      </a:r>
                      <a:endParaRPr kumimoji="0" lang="en-US" altLang="zh-TW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Arial" pitchFamily="34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788" name="Group 9"/>
          <p:cNvGrpSpPr>
            <a:grpSpLocks/>
          </p:cNvGrpSpPr>
          <p:nvPr/>
        </p:nvGrpSpPr>
        <p:grpSpPr bwMode="auto">
          <a:xfrm>
            <a:off x="1670050" y="4419600"/>
            <a:ext cx="3052763" cy="1255713"/>
            <a:chOff x="2127250" y="5334000"/>
            <a:chExt cx="3053208" cy="1255931"/>
          </a:xfrm>
        </p:grpSpPr>
        <p:grpSp>
          <p:nvGrpSpPr>
            <p:cNvPr id="31793" name="Group 1"/>
            <p:cNvGrpSpPr>
              <a:grpSpLocks/>
            </p:cNvGrpSpPr>
            <p:nvPr/>
          </p:nvGrpSpPr>
          <p:grpSpPr bwMode="auto">
            <a:xfrm>
              <a:off x="2667000" y="5334000"/>
              <a:ext cx="2286000" cy="609600"/>
              <a:chOff x="2057400" y="5334000"/>
              <a:chExt cx="1981200" cy="60960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V="1">
                <a:off x="2057468" y="5334000"/>
                <a:ext cx="0" cy="304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4038957" y="5334000"/>
                <a:ext cx="0" cy="3048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057468" y="5638853"/>
                <a:ext cx="19814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48213" y="5638853"/>
                <a:ext cx="0" cy="30485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794" name="TextBox 20"/>
            <p:cNvSpPr txBox="1">
              <a:spLocks noChangeArrowheads="1"/>
            </p:cNvSpPr>
            <p:nvPr/>
          </p:nvSpPr>
          <p:spPr bwMode="auto">
            <a:xfrm>
              <a:off x="2127250" y="5943600"/>
              <a:ext cx="305320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These columns are equivalent!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/>
                <a:t>(</a:t>
              </a:r>
              <a:r>
                <a:rPr lang="en-US" altLang="zh-TW" sz="1800" i="1"/>
                <a:t>p</a:t>
              </a:r>
              <a:r>
                <a:rPr lang="en-US" altLang="zh-TW" sz="1800"/>
                <a:t> </a:t>
              </a:r>
              <a:r>
                <a:rPr lang="en-US" altLang="zh-TW" sz="1800">
                  <a:sym typeface="Symbol" pitchFamily="18" charset="2"/>
                </a:rPr>
                <a:t> </a:t>
              </a:r>
              <a:r>
                <a:rPr lang="en-US" altLang="zh-TW" sz="1800" i="1">
                  <a:sym typeface="Symbol" pitchFamily="18" charset="2"/>
                </a:rPr>
                <a:t>q</a:t>
              </a:r>
              <a:r>
                <a:rPr lang="en-US" altLang="zh-TW" sz="1800">
                  <a:sym typeface="Symbol" pitchFamily="18" charset="2"/>
                </a:rPr>
                <a:t>)  </a:t>
              </a:r>
              <a:r>
                <a:rPr lang="en-US" altLang="zh-TW" sz="1800" i="1">
                  <a:sym typeface="Symbol" pitchFamily="18" charset="2"/>
                </a:rPr>
                <a:t>q</a:t>
              </a:r>
              <a:r>
                <a:rPr lang="en-US" altLang="zh-TW" sz="1800">
                  <a:sym typeface="Symbol" pitchFamily="18" charset="2"/>
                </a:rPr>
                <a:t>  </a:t>
              </a:r>
              <a:r>
                <a:rPr lang="en-US" altLang="zh-TW" sz="1800" i="1">
                  <a:sym typeface="Symbol" pitchFamily="18" charset="2"/>
                </a:rPr>
                <a:t>q</a:t>
              </a:r>
              <a:endParaRPr lang="en-US" altLang="en-US" sz="1800"/>
            </a:p>
          </p:txBody>
        </p:sp>
      </p:grpSp>
      <p:grpSp>
        <p:nvGrpSpPr>
          <p:cNvPr id="31789" name="Group 8"/>
          <p:cNvGrpSpPr>
            <a:grpSpLocks/>
          </p:cNvGrpSpPr>
          <p:nvPr/>
        </p:nvGrpSpPr>
        <p:grpSpPr bwMode="auto">
          <a:xfrm>
            <a:off x="5054600" y="4343400"/>
            <a:ext cx="3022600" cy="1038225"/>
            <a:chOff x="6083101" y="5410200"/>
            <a:chExt cx="3022730" cy="1039218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7238851" y="5410200"/>
              <a:ext cx="0" cy="39248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71" name="TextBox 20"/>
            <p:cNvSpPr txBox="1">
              <a:spLocks noChangeArrowheads="1"/>
            </p:cNvSpPr>
            <p:nvPr/>
          </p:nvSpPr>
          <p:spPr bwMode="auto">
            <a:xfrm>
              <a:off x="6083101" y="5802688"/>
              <a:ext cx="3022730" cy="646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itchFamily="34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Calibri" pitchFamily="34" charset="0"/>
                </a:rPr>
                <a:t>This column shows that</a:t>
              </a:r>
              <a:r>
                <a:rPr lang="en-US" dirty="0">
                  <a:latin typeface="+mn-lt"/>
                </a:rPr>
                <a:t> </a:t>
              </a:r>
            </a:p>
            <a:p>
              <a:pPr eaLnBrk="1" hangingPunct="1">
                <a:defRPr/>
              </a:pPr>
              <a:r>
                <a:rPr lang="en-US" altLang="zh-TW" dirty="0">
                  <a:latin typeface="+mn-lt"/>
                </a:rPr>
                <a:t>(</a:t>
              </a:r>
              <a:r>
                <a:rPr lang="en-US" altLang="zh-TW" i="1" dirty="0">
                  <a:latin typeface="+mn-lt"/>
                </a:rPr>
                <a:t>p</a:t>
              </a:r>
              <a:r>
                <a:rPr lang="en-US" altLang="zh-TW" dirty="0">
                  <a:latin typeface="+mn-lt"/>
                </a:rPr>
                <a:t> </a:t>
              </a:r>
              <a:r>
                <a:rPr lang="en-US" altLang="zh-TW" dirty="0">
                  <a:latin typeface="+mn-lt"/>
                  <a:sym typeface="Symbol" pitchFamily="18" charset="2"/>
                </a:rPr>
                <a:t> </a:t>
              </a:r>
              <a:r>
                <a:rPr lang="en-US" altLang="zh-TW" i="1" dirty="0">
                  <a:latin typeface="+mn-lt"/>
                  <a:sym typeface="Symbol" pitchFamily="18" charset="2"/>
                </a:rPr>
                <a:t>q</a:t>
              </a:r>
              <a:r>
                <a:rPr lang="en-US" altLang="zh-TW" dirty="0">
                  <a:latin typeface="+mn-lt"/>
                  <a:sym typeface="Symbol" pitchFamily="18" charset="2"/>
                </a:rPr>
                <a:t>)  </a:t>
              </a:r>
              <a:r>
                <a:rPr lang="en-US" altLang="zh-TW" i="1" dirty="0">
                  <a:latin typeface="+mn-lt"/>
                  <a:sym typeface="Symbol" pitchFamily="18" charset="2"/>
                </a:rPr>
                <a:t>q</a:t>
              </a:r>
              <a:r>
                <a:rPr lang="en-US" altLang="zh-TW" dirty="0">
                  <a:latin typeface="+mn-lt"/>
                  <a:sym typeface="Symbol" pitchFamily="18" charset="2"/>
                </a:rPr>
                <a:t> </a:t>
              </a:r>
              <a:r>
                <a:rPr lang="en-US" altLang="zh-TW" dirty="0">
                  <a:latin typeface="Calibri" pitchFamily="34" charset="0"/>
                  <a:sym typeface="Symbol" pitchFamily="18" charset="2"/>
                </a:rPr>
                <a:t></a:t>
              </a:r>
              <a:r>
                <a:rPr lang="en-US" altLang="zh-TW" dirty="0">
                  <a:latin typeface="+mn-lt"/>
                  <a:sym typeface="Symbol" pitchFamily="18" charset="2"/>
                </a:rPr>
                <a:t> </a:t>
              </a:r>
              <a:r>
                <a:rPr lang="en-US" altLang="zh-TW" i="1" dirty="0">
                  <a:latin typeface="+mn-lt"/>
                  <a:sym typeface="Symbol" pitchFamily="18" charset="2"/>
                </a:rPr>
                <a:t>q </a:t>
              </a:r>
              <a:r>
                <a:rPr lang="en-US" dirty="0">
                  <a:latin typeface="+mn-lt"/>
                </a:rPr>
                <a:t>is </a:t>
              </a:r>
              <a:r>
                <a:rPr lang="en-US" dirty="0">
                  <a:latin typeface="Calibri" pitchFamily="34" charset="0"/>
                </a:rPr>
                <a:t>a tautology!</a:t>
              </a:r>
            </a:p>
          </p:txBody>
        </p:sp>
      </p:grpSp>
      <p:sp>
        <p:nvSpPr>
          <p:cNvPr id="31790" name="TextBox 20"/>
          <p:cNvSpPr txBox="1">
            <a:spLocks noChangeArrowheads="1"/>
          </p:cNvSpPr>
          <p:nvPr/>
        </p:nvSpPr>
        <p:spPr bwMode="auto">
          <a:xfrm>
            <a:off x="758825" y="5867400"/>
            <a:ext cx="7394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/>
              <a:t>(</a:t>
            </a:r>
            <a:r>
              <a:rPr lang="en-US" altLang="zh-TW" b="1" i="1"/>
              <a:t>p</a:t>
            </a:r>
            <a:r>
              <a:rPr lang="en-US" altLang="zh-TW" b="1"/>
              <a:t> </a:t>
            </a:r>
            <a:r>
              <a:rPr lang="en-US" altLang="zh-TW" b="1">
                <a:sym typeface="Symbol" pitchFamily="18" charset="2"/>
              </a:rPr>
              <a:t> </a:t>
            </a:r>
            <a:r>
              <a:rPr lang="en-US" altLang="zh-TW" b="1" i="1">
                <a:sym typeface="Symbol" pitchFamily="18" charset="2"/>
              </a:rPr>
              <a:t>q</a:t>
            </a:r>
            <a:r>
              <a:rPr lang="en-US" altLang="zh-TW" b="1">
                <a:sym typeface="Symbol" pitchFamily="18" charset="2"/>
              </a:rPr>
              <a:t>)  </a:t>
            </a:r>
            <a:r>
              <a:rPr lang="en-US" altLang="zh-TW" b="1" i="1">
                <a:sym typeface="Symbol" pitchFamily="18" charset="2"/>
              </a:rPr>
              <a:t>q</a:t>
            </a:r>
            <a:r>
              <a:rPr lang="en-US" altLang="zh-TW" b="1">
                <a:sym typeface="Symbol" pitchFamily="18" charset="2"/>
              </a:rPr>
              <a:t>  </a:t>
            </a:r>
            <a:r>
              <a:rPr lang="en-US" altLang="zh-TW" b="1" i="1">
                <a:sym typeface="Symbol" pitchFamily="18" charset="2"/>
              </a:rPr>
              <a:t>q</a:t>
            </a:r>
            <a:r>
              <a:rPr lang="en-US" altLang="zh-TW" b="1">
                <a:sym typeface="Symbol" pitchFamily="18" charset="2"/>
              </a:rPr>
              <a:t> if and only if </a:t>
            </a:r>
            <a:r>
              <a:rPr lang="en-US" altLang="zh-TW" b="1"/>
              <a:t>(</a:t>
            </a:r>
            <a:r>
              <a:rPr lang="en-US" altLang="zh-TW" b="1" i="1"/>
              <a:t>p</a:t>
            </a:r>
            <a:r>
              <a:rPr lang="en-US" altLang="zh-TW" b="1"/>
              <a:t> </a:t>
            </a:r>
            <a:r>
              <a:rPr lang="en-US" altLang="zh-TW" b="1">
                <a:sym typeface="Symbol" pitchFamily="18" charset="2"/>
              </a:rPr>
              <a:t> </a:t>
            </a:r>
            <a:r>
              <a:rPr lang="en-US" altLang="zh-TW" b="1" i="1">
                <a:sym typeface="Symbol" pitchFamily="18" charset="2"/>
              </a:rPr>
              <a:t>q</a:t>
            </a:r>
            <a:r>
              <a:rPr lang="en-US" altLang="zh-TW" b="1">
                <a:sym typeface="Symbol" pitchFamily="18" charset="2"/>
              </a:rPr>
              <a:t>)  </a:t>
            </a:r>
            <a:r>
              <a:rPr lang="en-US" altLang="zh-TW" b="1" i="1">
                <a:sym typeface="Symbol" pitchFamily="18" charset="2"/>
              </a:rPr>
              <a:t>q</a:t>
            </a:r>
            <a:r>
              <a:rPr lang="en-US" altLang="zh-TW" b="1">
                <a:sym typeface="Symbol" pitchFamily="18" charset="2"/>
              </a:rPr>
              <a:t>  </a:t>
            </a:r>
            <a:r>
              <a:rPr lang="en-US" altLang="zh-TW" b="1" i="1">
                <a:sym typeface="Symbol" pitchFamily="18" charset="2"/>
              </a:rPr>
              <a:t>q </a:t>
            </a:r>
            <a:r>
              <a:rPr lang="en-US" altLang="zh-TW" b="1">
                <a:sym typeface="Symbol" pitchFamily="18" charset="2"/>
              </a:rPr>
              <a:t> T</a:t>
            </a:r>
            <a:endParaRPr lang="en-US" altLang="en-US" b="1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381000"/>
            <a:ext cx="8686800" cy="1143000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3600" dirty="0">
                <a:solidFill>
                  <a:schemeClr val="tx1"/>
                </a:solidFill>
                <a:effectLst/>
              </a:rPr>
              <a:t>Logical Equivalence by Identities and Laws</a:t>
            </a:r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6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32772" name="Slide Number Placeholder 6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7CB492-B2FD-4391-92DA-DD5FA4D288C8}" type="slidenum">
              <a:rPr lang="en-US" altLang="en-US" sz="12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32773" name="Text Box 11"/>
          <p:cNvSpPr txBox="1">
            <a:spLocks noChangeArrowheads="1"/>
          </p:cNvSpPr>
          <p:nvPr/>
        </p:nvSpPr>
        <p:spPr bwMode="auto">
          <a:xfrm>
            <a:off x="381000" y="1600200"/>
            <a:ext cx="807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Other than using the Truth Table method, Equivalences’ Laws can be used to show logical equivalence.</a:t>
            </a:r>
          </a:p>
        </p:txBody>
      </p:sp>
      <p:sp>
        <p:nvSpPr>
          <p:cNvPr id="32774" name="Text Box 12"/>
          <p:cNvSpPr txBox="1">
            <a:spLocks noChangeArrowheads="1"/>
          </p:cNvSpPr>
          <p:nvPr/>
        </p:nvSpPr>
        <p:spPr bwMode="auto">
          <a:xfrm>
            <a:off x="381000" y="2514600"/>
            <a:ext cx="8534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b="1"/>
              <a:t>Example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Show that </a:t>
            </a:r>
            <a:r>
              <a:rPr lang="en-US" altLang="zh-TW">
                <a:latin typeface="Symbol" pitchFamily="18" charset="2"/>
              </a:rPr>
              <a:t>Ø</a:t>
            </a:r>
            <a:r>
              <a:rPr lang="en-US" altLang="zh-TW"/>
              <a:t>(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</a:t>
            </a:r>
            <a:r>
              <a:rPr lang="en-US" altLang="zh-TW" i="1"/>
              <a:t>q</a:t>
            </a:r>
            <a:r>
              <a:rPr lang="en-US" altLang="zh-TW"/>
              <a:t>) 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(</a:t>
            </a:r>
            <a:r>
              <a:rPr lang="en-US" altLang="zh-TW">
                <a:cs typeface="Times New Roman" pitchFamily="18" charset="0"/>
              </a:rPr>
              <a:t>¬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</a:t>
            </a:r>
            <a:r>
              <a:rPr lang="en-US" altLang="zh-TW" i="1"/>
              <a:t>q</a:t>
            </a:r>
            <a:r>
              <a:rPr lang="en-US" altLang="zh-TW"/>
              <a:t>) is logically equivalent to ¬</a:t>
            </a:r>
            <a:r>
              <a:rPr lang="en-US" altLang="zh-TW" i="1"/>
              <a:t>p</a:t>
            </a:r>
            <a:r>
              <a:rPr lang="en-US" altLang="zh-TW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        ¬(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</a:t>
            </a:r>
            <a:r>
              <a:rPr lang="en-US" altLang="zh-TW" i="1"/>
              <a:t>q</a:t>
            </a:r>
            <a:r>
              <a:rPr lang="en-US" altLang="zh-TW"/>
              <a:t>) 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(¬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</a:t>
            </a:r>
            <a:r>
              <a:rPr lang="en-US" altLang="zh-TW" i="1"/>
              <a:t>q</a:t>
            </a:r>
            <a:r>
              <a:rPr lang="en-US" altLang="zh-TW"/>
              <a:t>)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latin typeface="Symbol" pitchFamily="18" charset="2"/>
              </a:rPr>
              <a:t>Û          </a:t>
            </a:r>
            <a:r>
              <a:rPr lang="en-US" altLang="zh-TW"/>
              <a:t>		   	De Morgan’s Law 		     		 	</a:t>
            </a:r>
            <a:r>
              <a:rPr lang="en-US" altLang="zh-TW">
                <a:latin typeface="Symbol" pitchFamily="18" charset="2"/>
              </a:rPr>
              <a:t> Û </a:t>
            </a:r>
            <a:r>
              <a:rPr lang="en-US" altLang="zh-TW"/>
              <a:t>		   	Distributive Law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latin typeface="Symbol" pitchFamily="18" charset="2"/>
              </a:rPr>
              <a:t>Û</a:t>
            </a:r>
            <a:r>
              <a:rPr lang="en-US" altLang="zh-TW"/>
              <a:t> 	 		Negation Law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latin typeface="Symbol" pitchFamily="18" charset="2"/>
              </a:rPr>
              <a:t>Û</a:t>
            </a:r>
            <a:r>
              <a:rPr lang="en-US" altLang="zh-TW"/>
              <a:t> 			Identity Law	        		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1363" y="3783013"/>
            <a:ext cx="223043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(</a:t>
            </a:r>
            <a:r>
              <a:rPr lang="en-US" altLang="zh-TW"/>
              <a:t>¬</a:t>
            </a:r>
            <a:r>
              <a:rPr lang="en-US" altLang="en-US" i="1"/>
              <a:t>p</a:t>
            </a:r>
            <a:r>
              <a:rPr lang="en-US" altLang="en-US"/>
              <a:t>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en-US"/>
              <a:t> </a:t>
            </a:r>
            <a:r>
              <a:rPr lang="en-US" altLang="zh-TW"/>
              <a:t>¬</a:t>
            </a:r>
            <a:r>
              <a:rPr lang="en-US" altLang="en-US" i="1"/>
              <a:t>q</a:t>
            </a:r>
            <a:r>
              <a:rPr lang="en-US" altLang="en-US"/>
              <a:t>) </a:t>
            </a:r>
            <a:r>
              <a:rPr lang="en-US" altLang="zh-TW">
                <a:latin typeface="Symbol" pitchFamily="18" charset="2"/>
              </a:rPr>
              <a:t>Ú </a:t>
            </a:r>
            <a:r>
              <a:rPr lang="en-US" altLang="zh-TW"/>
              <a:t>(¬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</a:t>
            </a:r>
            <a:r>
              <a:rPr lang="en-US" altLang="zh-TW" i="1"/>
              <a:t>q</a:t>
            </a:r>
            <a:r>
              <a:rPr lang="en-US" altLang="zh-TW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 ¬</a:t>
            </a:r>
            <a:r>
              <a:rPr lang="en-US" altLang="en-US" i="1"/>
              <a:t>p</a:t>
            </a:r>
            <a:r>
              <a:rPr lang="en-US" altLang="en-US"/>
              <a:t>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en-US"/>
              <a:t> (</a:t>
            </a:r>
            <a:r>
              <a:rPr lang="en-US" altLang="zh-TW"/>
              <a:t>¬</a:t>
            </a:r>
            <a:r>
              <a:rPr lang="en-US" altLang="en-US" i="1"/>
              <a:t>q</a:t>
            </a:r>
            <a:r>
              <a:rPr lang="en-US" altLang="en-US"/>
              <a:t> </a:t>
            </a:r>
            <a:r>
              <a:rPr lang="en-US" altLang="zh-TW">
                <a:latin typeface="Symbol" pitchFamily="18" charset="2"/>
              </a:rPr>
              <a:t>Ú </a:t>
            </a:r>
            <a:r>
              <a:rPr lang="en-US" altLang="zh-TW" i="1"/>
              <a:t>q</a:t>
            </a:r>
            <a:r>
              <a:rPr lang="en-US" altLang="en-US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¬</a:t>
            </a:r>
            <a:r>
              <a:rPr lang="en-US" altLang="en-US" i="1"/>
              <a:t>p</a:t>
            </a:r>
            <a:r>
              <a:rPr lang="en-US" altLang="en-US"/>
              <a:t>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¬</a:t>
            </a:r>
            <a:r>
              <a:rPr lang="en-US" altLang="en-US" i="1"/>
              <a:t>p</a:t>
            </a:r>
          </a:p>
        </p:txBody>
      </p:sp>
      <p:sp>
        <p:nvSpPr>
          <p:cNvPr id="2" name="Rectangle 1"/>
          <p:cNvSpPr/>
          <p:nvPr/>
        </p:nvSpPr>
        <p:spPr>
          <a:xfrm>
            <a:off x="5410200" y="3808413"/>
            <a:ext cx="2438400" cy="13223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These are some of the Equivalences’ Laws.</a:t>
            </a:r>
          </a:p>
        </p:txBody>
      </p:sp>
      <p:sp>
        <p:nvSpPr>
          <p:cNvPr id="3" name="Right Brace 2"/>
          <p:cNvSpPr/>
          <p:nvPr/>
        </p:nvSpPr>
        <p:spPr>
          <a:xfrm>
            <a:off x="4876800" y="3757613"/>
            <a:ext cx="533400" cy="13477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304800"/>
            <a:ext cx="8229600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Equivalences’ Laws</a:t>
            </a:r>
          </a:p>
        </p:txBody>
      </p:sp>
      <p:sp>
        <p:nvSpPr>
          <p:cNvPr id="27651" name="Footer Placeholder 6"/>
          <p:cNvSpPr>
            <a:spLocks noGrp="1"/>
          </p:cNvSpPr>
          <p:nvPr>
            <p:ph type="ftr" sz="quarter" idx="16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33796" name="Slide Number Placeholder 7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4052A3-284A-4C38-B176-D72BCC94AB05}" type="slidenum">
              <a:rPr lang="en-US" altLang="en-US" sz="12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1524000"/>
          <a:ext cx="8610600" cy="4754696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32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</a:rPr>
                        <a:t>Identity laws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</a:rPr>
                        <a:t>                      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 T 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                         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F 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</a:rPr>
                        <a:t>Associative laws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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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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Conversion of Implication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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 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¬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Times New Roman" pitchFamily="18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 ¬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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2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Domination laws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              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T  T                          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F  F 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TW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Absorption Laws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        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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                                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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Contrapositive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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 ¬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 ¬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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 ¬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 ¬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2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Idempotent laws 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             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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                          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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Commutative laws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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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 </a:t>
                      </a: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Conversion of Equivalence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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 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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 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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               </a:t>
                      </a:r>
                      <a:endParaRPr kumimoji="0" lang="en-US" altLang="zh-TW" sz="18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  <a:cs typeface="Arial" charset="0"/>
                        <a:sym typeface="Symbol" pitchFamily="18" charset="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5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Negation laws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¬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 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¬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 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  <a:cs typeface="Arial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Double Negation laws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¬(¬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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Distributive laws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       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 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 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 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 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  <a:cs typeface="Arial" charset="0"/>
                        <a:sym typeface="Symbol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 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 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 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 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r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De Morgan’s laws</a:t>
                      </a: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                            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¬(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 ¬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¬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¬(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 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)  ¬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 ¬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Example 5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CB16BD-EF7F-49EA-B3D2-71C101880BEC}" type="slidenum">
              <a:rPr lang="en-US" altLang="en-US" sz="12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/>
          </a:p>
        </p:txBody>
      </p:sp>
      <p:sp>
        <p:nvSpPr>
          <p:cNvPr id="34821" name="Text Box 12"/>
          <p:cNvSpPr txBox="1">
            <a:spLocks noChangeArrowheads="1"/>
          </p:cNvSpPr>
          <p:nvPr/>
        </p:nvSpPr>
        <p:spPr bwMode="auto">
          <a:xfrm>
            <a:off x="533400" y="1905000"/>
            <a:ext cx="7848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Show that 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®</a:t>
            </a:r>
            <a:r>
              <a:rPr lang="en-US" altLang="zh-TW" dirty="0"/>
              <a:t> (</a:t>
            </a:r>
            <a:r>
              <a:rPr lang="en-US" altLang="zh-TW" i="1" dirty="0"/>
              <a:t>q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®</a:t>
            </a:r>
            <a:r>
              <a:rPr lang="en-US" altLang="zh-TW" dirty="0"/>
              <a:t> </a:t>
            </a:r>
            <a:r>
              <a:rPr lang="en-US" altLang="zh-TW" i="1" dirty="0"/>
              <a:t>r</a:t>
            </a:r>
            <a:r>
              <a:rPr lang="en-US" altLang="zh-TW" dirty="0"/>
              <a:t>) is logically equivalent to </a:t>
            </a:r>
            <a:r>
              <a:rPr lang="en-US" altLang="zh-TW" i="1" dirty="0"/>
              <a:t>q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®</a:t>
            </a:r>
            <a:r>
              <a:rPr lang="en-US" altLang="zh-TW" dirty="0"/>
              <a:t> (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®</a:t>
            </a:r>
            <a:r>
              <a:rPr lang="en-US" altLang="zh-TW" dirty="0"/>
              <a:t> </a:t>
            </a:r>
            <a:r>
              <a:rPr lang="en-US" altLang="zh-TW" i="1" dirty="0"/>
              <a:t>r</a:t>
            </a:r>
            <a:r>
              <a:rPr lang="en-US" altLang="zh-TW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i="1" dirty="0"/>
              <a:t>        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®</a:t>
            </a:r>
            <a:r>
              <a:rPr lang="en-US" altLang="zh-TW" dirty="0"/>
              <a:t> (</a:t>
            </a:r>
            <a:r>
              <a:rPr lang="en-US" altLang="zh-TW" i="1" dirty="0"/>
              <a:t>q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®</a:t>
            </a:r>
            <a:r>
              <a:rPr lang="en-US" altLang="zh-TW" dirty="0"/>
              <a:t> </a:t>
            </a:r>
            <a:r>
              <a:rPr lang="en-US" altLang="zh-TW" i="1" dirty="0"/>
              <a:t>r</a:t>
            </a:r>
            <a:r>
              <a:rPr lang="en-US" altLang="zh-TW" dirty="0"/>
              <a:t>)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latin typeface="Symbol" pitchFamily="18" charset="2"/>
              </a:rPr>
              <a:t>Û</a:t>
            </a:r>
            <a:r>
              <a:rPr lang="en-US" altLang="zh-TW" dirty="0"/>
              <a:t>   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®</a:t>
            </a:r>
            <a:r>
              <a:rPr lang="en-US" altLang="zh-TW" dirty="0"/>
              <a:t> (</a:t>
            </a:r>
            <a:r>
              <a:rPr lang="en-US" altLang="zh-TW" dirty="0">
                <a:cs typeface="Times New Roman" pitchFamily="18" charset="0"/>
              </a:rPr>
              <a:t>¬</a:t>
            </a:r>
            <a:r>
              <a:rPr lang="en-US" altLang="zh-TW" i="1" dirty="0"/>
              <a:t>q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Ú</a:t>
            </a:r>
            <a:r>
              <a:rPr lang="en-US" altLang="zh-TW" dirty="0"/>
              <a:t> </a:t>
            </a:r>
            <a:r>
              <a:rPr lang="en-US" altLang="zh-TW" i="1" dirty="0"/>
              <a:t>r</a:t>
            </a:r>
            <a:r>
              <a:rPr lang="en-US" altLang="zh-TW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latin typeface="Symbol" pitchFamily="18" charset="2"/>
              </a:rPr>
              <a:t>Û</a:t>
            </a:r>
            <a:r>
              <a:rPr lang="en-US" altLang="zh-TW" dirty="0"/>
              <a:t>   ¬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Ú</a:t>
            </a:r>
            <a:r>
              <a:rPr lang="en-US" altLang="zh-TW" dirty="0"/>
              <a:t> (¬</a:t>
            </a:r>
            <a:r>
              <a:rPr lang="en-US" altLang="zh-TW" i="1" dirty="0"/>
              <a:t>q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Ú</a:t>
            </a:r>
            <a:r>
              <a:rPr lang="en-US" altLang="zh-TW" dirty="0"/>
              <a:t> </a:t>
            </a:r>
            <a:r>
              <a:rPr lang="en-US" altLang="zh-TW" i="1" dirty="0"/>
              <a:t>r</a:t>
            </a:r>
            <a:r>
              <a:rPr lang="en-US" altLang="zh-TW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latin typeface="Symbol" pitchFamily="18" charset="2"/>
              </a:rPr>
              <a:t>Û</a:t>
            </a:r>
            <a:r>
              <a:rPr lang="en-US" altLang="zh-TW" dirty="0"/>
              <a:t>   (¬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Ú</a:t>
            </a:r>
            <a:r>
              <a:rPr lang="en-US" altLang="zh-TW" dirty="0"/>
              <a:t> ¬</a:t>
            </a:r>
            <a:r>
              <a:rPr lang="en-US" altLang="zh-TW" i="1" dirty="0"/>
              <a:t>q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Ú</a:t>
            </a:r>
            <a:r>
              <a:rPr lang="en-US" altLang="zh-TW" dirty="0"/>
              <a:t> </a:t>
            </a:r>
            <a:r>
              <a:rPr lang="en-US" altLang="zh-TW" i="1" dirty="0"/>
              <a:t>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latin typeface="Symbol" pitchFamily="18" charset="2"/>
              </a:rPr>
              <a:t>Û</a:t>
            </a:r>
            <a:r>
              <a:rPr lang="en-US" altLang="zh-TW" dirty="0"/>
              <a:t>   (¬</a:t>
            </a:r>
            <a:r>
              <a:rPr lang="en-US" altLang="zh-TW" i="1" dirty="0"/>
              <a:t>q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Ú</a:t>
            </a:r>
            <a:r>
              <a:rPr lang="en-US" altLang="zh-TW" dirty="0"/>
              <a:t> ¬</a:t>
            </a:r>
            <a:r>
              <a:rPr lang="en-US" altLang="zh-TW" i="1" dirty="0"/>
              <a:t>p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Ú</a:t>
            </a:r>
            <a:r>
              <a:rPr lang="en-US" altLang="zh-TW" dirty="0"/>
              <a:t> </a:t>
            </a:r>
            <a:r>
              <a:rPr lang="en-US" altLang="zh-TW" i="1" dirty="0"/>
              <a:t>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latin typeface="Symbol" pitchFamily="18" charset="2"/>
              </a:rPr>
              <a:t>Û</a:t>
            </a:r>
            <a:r>
              <a:rPr lang="en-US" altLang="zh-TW" dirty="0"/>
              <a:t>   ¬</a:t>
            </a:r>
            <a:r>
              <a:rPr lang="en-US" altLang="zh-TW" i="1" dirty="0"/>
              <a:t>q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Ú</a:t>
            </a:r>
            <a:r>
              <a:rPr lang="en-US" altLang="zh-TW" dirty="0"/>
              <a:t> (¬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Ú</a:t>
            </a:r>
            <a:r>
              <a:rPr lang="en-US" altLang="zh-TW" dirty="0"/>
              <a:t> </a:t>
            </a:r>
            <a:r>
              <a:rPr lang="en-US" altLang="zh-TW" i="1" dirty="0"/>
              <a:t>r</a:t>
            </a:r>
            <a:r>
              <a:rPr lang="en-US" altLang="zh-TW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latin typeface="Symbol" pitchFamily="18" charset="2"/>
              </a:rPr>
              <a:t>Û</a:t>
            </a:r>
            <a:r>
              <a:rPr lang="en-US" altLang="zh-TW" dirty="0"/>
              <a:t>   </a:t>
            </a:r>
            <a:r>
              <a:rPr lang="en-US" altLang="zh-TW" i="1" dirty="0"/>
              <a:t>q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®</a:t>
            </a:r>
            <a:r>
              <a:rPr lang="en-US" altLang="zh-TW" dirty="0"/>
              <a:t> (¬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Ú</a:t>
            </a:r>
            <a:r>
              <a:rPr lang="en-US" altLang="zh-TW" dirty="0"/>
              <a:t> </a:t>
            </a:r>
            <a:r>
              <a:rPr lang="en-US" altLang="zh-TW" i="1" dirty="0"/>
              <a:t>r</a:t>
            </a:r>
            <a:r>
              <a:rPr lang="en-US" altLang="zh-TW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latin typeface="Symbol" pitchFamily="18" charset="2"/>
              </a:rPr>
              <a:t>Û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/>
              <a:t>  q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®</a:t>
            </a:r>
            <a:r>
              <a:rPr lang="en-US" altLang="zh-TW" dirty="0"/>
              <a:t> (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®</a:t>
            </a:r>
            <a:r>
              <a:rPr lang="en-US" altLang="zh-TW" dirty="0"/>
              <a:t> </a:t>
            </a:r>
            <a:r>
              <a:rPr lang="en-US" altLang="zh-TW" i="1" dirty="0"/>
              <a:t>r</a:t>
            </a:r>
            <a:r>
              <a:rPr lang="en-US" altLang="zh-TW" dirty="0"/>
              <a:t>)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90800" y="2859088"/>
            <a:ext cx="32766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Conversion of implication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Conversion of implication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Associative law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Commutative law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Associative law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Conversion of implication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Conversion of implication</a:t>
            </a:r>
          </a:p>
        </p:txBody>
      </p:sp>
      <p:sp>
        <p:nvSpPr>
          <p:cNvPr id="34823" name="Text Box 13"/>
          <p:cNvSpPr txBox="1">
            <a:spLocks noChangeArrowheads="1"/>
          </p:cNvSpPr>
          <p:nvPr/>
        </p:nvSpPr>
        <p:spPr bwMode="auto">
          <a:xfrm>
            <a:off x="152400" y="5740400"/>
            <a:ext cx="3048000" cy="584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1"/>
              <a:t>Convert the expression based on equivalence laws.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82750" y="5032375"/>
            <a:ext cx="0" cy="6651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762000"/>
            <a:ext cx="8229600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Example 6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F81361-4812-44C2-9DFE-AAD8DE819918}" type="slidenum">
              <a:rPr lang="en-US" altLang="en-US" sz="12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/>
          </a:p>
        </p:txBody>
      </p:sp>
      <p:sp>
        <p:nvSpPr>
          <p:cNvPr id="35845" name="Text Box 13"/>
          <p:cNvSpPr txBox="1">
            <a:spLocks noChangeArrowheads="1"/>
          </p:cNvSpPr>
          <p:nvPr/>
        </p:nvSpPr>
        <p:spPr bwMode="auto">
          <a:xfrm>
            <a:off x="1828800" y="5105400"/>
            <a:ext cx="4619625" cy="3381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600" b="1"/>
              <a:t>Remember a TAUTOLOGY means equal to TRUE or T.</a:t>
            </a:r>
          </a:p>
        </p:txBody>
      </p:sp>
      <p:sp>
        <p:nvSpPr>
          <p:cNvPr id="35846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686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Show that 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(</a:t>
            </a:r>
            <a:r>
              <a:rPr lang="en-US" altLang="zh-TW">
                <a:cs typeface="Times New Roman" pitchFamily="18" charset="0"/>
              </a:rPr>
              <a:t>¬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</a:t>
            </a:r>
            <a:r>
              <a:rPr lang="en-US" altLang="zh-TW" i="1"/>
              <a:t>q</a:t>
            </a:r>
            <a:r>
              <a:rPr lang="en-US" altLang="zh-TW"/>
              <a:t>) </a:t>
            </a:r>
            <a:r>
              <a:rPr lang="en-US" altLang="zh-TW">
                <a:latin typeface="Symbol" pitchFamily="18" charset="2"/>
              </a:rPr>
              <a:t>«</a:t>
            </a:r>
            <a:r>
              <a:rPr lang="en-US" altLang="zh-TW"/>
              <a:t> (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</a:t>
            </a:r>
            <a:r>
              <a:rPr lang="en-US" altLang="zh-TW" i="1"/>
              <a:t>q</a:t>
            </a:r>
            <a:r>
              <a:rPr lang="en-US" altLang="zh-TW"/>
              <a:t>) is a tautology.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         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(¬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</a:t>
            </a:r>
            <a:r>
              <a:rPr lang="en-US" altLang="zh-TW" i="1"/>
              <a:t>q</a:t>
            </a:r>
            <a:r>
              <a:rPr lang="en-US" altLang="zh-TW"/>
              <a:t>) </a:t>
            </a:r>
            <a:r>
              <a:rPr lang="en-US" altLang="zh-TW">
                <a:latin typeface="Symbol" pitchFamily="18" charset="2"/>
              </a:rPr>
              <a:t>«</a:t>
            </a:r>
            <a:r>
              <a:rPr lang="en-US" altLang="zh-TW"/>
              <a:t> (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</a:t>
            </a:r>
            <a:r>
              <a:rPr lang="en-US" altLang="zh-TW" i="1"/>
              <a:t>q</a:t>
            </a:r>
            <a:r>
              <a:rPr lang="en-US" altLang="zh-TW"/>
              <a:t>)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latin typeface="Symbol" pitchFamily="18" charset="2"/>
              </a:rPr>
              <a:t>Û</a:t>
            </a:r>
            <a:r>
              <a:rPr lang="en-US" altLang="zh-TW"/>
              <a:t> 			</a:t>
            </a:r>
            <a:endParaRPr lang="en-US" altLang="zh-TW" sz="16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latin typeface="Symbol" pitchFamily="18" charset="2"/>
              </a:rPr>
              <a:t>Û</a:t>
            </a:r>
            <a:r>
              <a:rPr lang="en-US" altLang="zh-TW"/>
              <a:t> 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latin typeface="Symbol" pitchFamily="18" charset="2"/>
              </a:rPr>
              <a:t>Û</a:t>
            </a:r>
            <a:r>
              <a:rPr lang="en-US" altLang="zh-TW"/>
              <a:t> 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>
                <a:latin typeface="Symbol" pitchFamily="18" charset="2"/>
              </a:rPr>
              <a:t>Û</a:t>
            </a:r>
            <a:r>
              <a:rPr lang="en-US" altLang="zh-TW"/>
              <a:t>    T			</a:t>
            </a:r>
            <a:endParaRPr lang="en-US" altLang="zh-TW" sz="1600" i="1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219200" y="4114800"/>
            <a:ext cx="28956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90575" y="2971800"/>
            <a:ext cx="57626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(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Ù</a:t>
            </a:r>
            <a:r>
              <a:rPr lang="en-US" altLang="zh-TW" dirty="0"/>
              <a:t> ¬</a:t>
            </a:r>
            <a:r>
              <a:rPr lang="en-US" altLang="zh-TW" i="1" dirty="0"/>
              <a:t>p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Ú</a:t>
            </a:r>
            <a:r>
              <a:rPr lang="en-US" altLang="zh-TW" dirty="0"/>
              <a:t> (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Ù </a:t>
            </a:r>
            <a:r>
              <a:rPr lang="en-US" altLang="zh-TW" i="1" dirty="0"/>
              <a:t>q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«</a:t>
            </a:r>
            <a:r>
              <a:rPr lang="en-US" altLang="zh-TW" dirty="0"/>
              <a:t> (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Ù</a:t>
            </a:r>
            <a:r>
              <a:rPr lang="en-US" altLang="zh-TW" dirty="0"/>
              <a:t> </a:t>
            </a:r>
            <a:r>
              <a:rPr lang="en-US" altLang="zh-TW" i="1" dirty="0"/>
              <a:t>q</a:t>
            </a:r>
            <a:r>
              <a:rPr lang="en-US" altLang="zh-TW" dirty="0"/>
              <a:t>)	Distributive law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ea typeface="新細明體" pitchFamily="18" charset="-120"/>
              </a:rPr>
              <a:t>F</a:t>
            </a:r>
            <a:r>
              <a:rPr lang="en-US" altLang="zh-TW" dirty="0">
                <a:latin typeface="Symbol" pitchFamily="18" charset="2"/>
              </a:rPr>
              <a:t> Ú</a:t>
            </a:r>
            <a:r>
              <a:rPr lang="en-US" altLang="zh-TW" dirty="0"/>
              <a:t> (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Ù </a:t>
            </a:r>
            <a:r>
              <a:rPr lang="en-US" altLang="zh-TW" dirty="0"/>
              <a:t>q) </a:t>
            </a:r>
            <a:r>
              <a:rPr lang="en-US" altLang="zh-TW" dirty="0">
                <a:latin typeface="Symbol" pitchFamily="18" charset="2"/>
              </a:rPr>
              <a:t>«</a:t>
            </a:r>
            <a:r>
              <a:rPr lang="en-US" altLang="zh-TW" dirty="0"/>
              <a:t> (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Ù</a:t>
            </a:r>
            <a:r>
              <a:rPr lang="en-US" altLang="zh-TW" dirty="0"/>
              <a:t> </a:t>
            </a:r>
            <a:r>
              <a:rPr lang="en-US" altLang="zh-TW" i="1" dirty="0"/>
              <a:t>q</a:t>
            </a:r>
            <a:r>
              <a:rPr lang="en-US" altLang="zh-TW" dirty="0"/>
              <a:t>)              	Negation law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(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Ù </a:t>
            </a:r>
            <a:r>
              <a:rPr lang="en-US" altLang="zh-TW" i="1" dirty="0"/>
              <a:t>q</a:t>
            </a:r>
            <a:r>
              <a:rPr lang="en-US" altLang="zh-TW" dirty="0"/>
              <a:t>) </a:t>
            </a:r>
            <a:r>
              <a:rPr lang="en-US" altLang="zh-TW" dirty="0">
                <a:latin typeface="Symbol" pitchFamily="18" charset="2"/>
              </a:rPr>
              <a:t>«</a:t>
            </a:r>
            <a:r>
              <a:rPr lang="en-US" altLang="zh-TW" dirty="0"/>
              <a:t> (</a:t>
            </a: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Ù</a:t>
            </a:r>
            <a:r>
              <a:rPr lang="en-US" altLang="zh-TW" dirty="0"/>
              <a:t> </a:t>
            </a:r>
            <a:r>
              <a:rPr lang="en-US" altLang="zh-TW" i="1" dirty="0"/>
              <a:t>q</a:t>
            </a:r>
            <a:r>
              <a:rPr lang="en-US" altLang="zh-TW" dirty="0"/>
              <a:t>)                    	Identity law</a:t>
            </a:r>
            <a:endParaRPr lang="en-US" altLang="en-US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Summary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36868" name="Slide Number Placeholder 7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B81DCA1-EA4A-48E5-9E65-BBB6B37F3B94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ms-MY" sz="120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57200" y="1646208"/>
            <a:ext cx="7924800" cy="286232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441325" indent="-44132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457200" indent="-4572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dirty="0"/>
              <a:t>We have learnt the following concepts, terms and notation related to mathematical logic: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spcBef>
                <a:spcPct val="0"/>
              </a:spcBef>
              <a:defRPr/>
            </a:pPr>
            <a:r>
              <a:rPr lang="en-US" altLang="zh-TW" dirty="0"/>
              <a:t>Definition of a proposition and compound propositions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zh-TW" dirty="0">
                <a:sym typeface="Symbol" pitchFamily="18" charset="2"/>
              </a:rPr>
              <a:t>Logical connectives: ¬, , , , , </a:t>
            </a:r>
            <a:r>
              <a:rPr lang="en-US" altLang="zh-TW" dirty="0">
                <a:latin typeface="Symbol" pitchFamily="18" charset="2"/>
              </a:rPr>
              <a:t>Å</a:t>
            </a:r>
            <a:endParaRPr lang="en-US" altLang="zh-TW" dirty="0">
              <a:sym typeface="Symbol" pitchFamily="18" charset="2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zh-TW" dirty="0">
                <a:sym typeface="Symbol" pitchFamily="18" charset="2"/>
              </a:rPr>
              <a:t>Truth values and truth table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zh-TW" dirty="0"/>
              <a:t>Rephrasing into a Converse, Inverse, Contrapositive Statements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zh-TW" dirty="0"/>
              <a:t>Classification into Tautologies, Contingency, Contradiction Statements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zh-TW" dirty="0"/>
              <a:t>The meaning of Logical Equivalence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5"/>
          <p:cNvSpPr>
            <a:spLocks noGrp="1"/>
          </p:cNvSpPr>
          <p:nvPr>
            <p:ph type="ftr" sz="quarter" idx="16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2" name="Slide Number Placeholder 7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F02E99-FDED-4AD8-92E7-C2008CC8257F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ms-MY" sz="120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3400" y="1498600"/>
            <a:ext cx="74676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/>
              <a:t>Which statements are syntactically incorrect? Why?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2400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TW"/>
              <a:t>(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®</a:t>
            </a:r>
            <a:r>
              <a:rPr lang="en-US" altLang="zh-TW"/>
              <a:t> </a:t>
            </a:r>
            <a:r>
              <a:rPr lang="en-US" altLang="zh-TW" i="1"/>
              <a:t>q</a:t>
            </a:r>
            <a:r>
              <a:rPr lang="en-US" altLang="zh-TW"/>
              <a:t>) (</a:t>
            </a:r>
            <a:r>
              <a:rPr lang="en-US" altLang="zh-TW">
                <a:latin typeface="Symbol" pitchFamily="18" charset="2"/>
              </a:rPr>
              <a:t>®</a:t>
            </a:r>
            <a:r>
              <a:rPr lang="en-US" altLang="zh-TW"/>
              <a:t> </a:t>
            </a:r>
            <a:r>
              <a:rPr lang="en-US" altLang="zh-TW" i="1"/>
              <a:t>r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</a:t>
            </a:r>
            <a:r>
              <a:rPr lang="en-US" altLang="zh-TW">
                <a:cs typeface="Times New Roman" pitchFamily="18" charset="0"/>
              </a:rPr>
              <a:t>¬</a:t>
            </a:r>
            <a:r>
              <a:rPr lang="en-US" altLang="zh-TW" i="1"/>
              <a:t>q</a:t>
            </a:r>
            <a:r>
              <a:rPr lang="en-US" altLang="zh-TW"/>
              <a:t>)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zh-TW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TW"/>
              <a:t>¬¬(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¬</a:t>
            </a:r>
            <a:r>
              <a:rPr lang="en-US" altLang="zh-TW" i="1"/>
              <a:t>q</a:t>
            </a:r>
            <a:r>
              <a:rPr lang="en-US" altLang="zh-TW"/>
              <a:t>)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zh-TW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TW"/>
              <a:t>(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</a:t>
            </a:r>
            <a:r>
              <a:rPr lang="en-US" altLang="zh-TW" i="1"/>
              <a:t>p</a:t>
            </a:r>
            <a:r>
              <a:rPr lang="en-US" altLang="zh-TW"/>
              <a:t>)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zh-TW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TW">
                <a:latin typeface="Symbol" pitchFamily="18" charset="2"/>
              </a:rPr>
              <a:t>Ø</a:t>
            </a:r>
            <a:r>
              <a:rPr lang="en-US" altLang="zh-TW"/>
              <a:t>(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</a:t>
            </a:r>
            <a:r>
              <a:rPr lang="en-US" altLang="zh-TW" i="1"/>
              <a:t>p</a:t>
            </a:r>
            <a:r>
              <a:rPr lang="en-US" altLang="zh-TW"/>
              <a:t>)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zh-TW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TW"/>
              <a:t> 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®</a:t>
            </a:r>
            <a:r>
              <a:rPr lang="en-US" altLang="zh-TW"/>
              <a:t> (¬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®</a:t>
            </a:r>
            <a:r>
              <a:rPr lang="en-US" altLang="zh-TW"/>
              <a:t> (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®</a:t>
            </a:r>
            <a:r>
              <a:rPr lang="en-US" altLang="zh-TW"/>
              <a:t> ¬</a:t>
            </a:r>
            <a:r>
              <a:rPr lang="en-US" altLang="zh-TW" i="1"/>
              <a:t>p</a:t>
            </a:r>
            <a:r>
              <a:rPr lang="en-US" altLang="zh-TW"/>
              <a:t>))</a:t>
            </a:r>
          </a:p>
          <a:p>
            <a:pPr>
              <a:spcBef>
                <a:spcPct val="0"/>
              </a:spcBef>
              <a:buFontTx/>
              <a:buAutoNum type="arabicPeriod"/>
            </a:pPr>
            <a:endParaRPr lang="en-US" altLang="zh-TW"/>
          </a:p>
        </p:txBody>
      </p:sp>
      <p:sp>
        <p:nvSpPr>
          <p:cNvPr id="8" name="Rectangle 7"/>
          <p:cNvSpPr txBox="1">
            <a:spLocks/>
          </p:cNvSpPr>
          <p:nvPr/>
        </p:nvSpPr>
        <p:spPr bwMode="auto">
          <a:xfrm>
            <a:off x="3810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Exercise 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Exercise 2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38916" name="Slide Number Placeholder 7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60E8E2-E71E-467F-86CE-DD54D4DD0BD5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ms-MY" sz="1200"/>
          </a:p>
        </p:txBody>
      </p:sp>
      <p:sp>
        <p:nvSpPr>
          <p:cNvPr id="38917" name="Text Box 10"/>
          <p:cNvSpPr txBox="1">
            <a:spLocks noChangeArrowheads="1"/>
          </p:cNvSpPr>
          <p:nvPr/>
        </p:nvSpPr>
        <p:spPr bwMode="auto">
          <a:xfrm>
            <a:off x="457200" y="1752600"/>
            <a:ext cx="8153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Given that [[p]] = T, [[q]] = F, [[r]] = T,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evaluate: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zh-TW" i="1"/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TW"/>
              <a:t>[[p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(q 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r)]]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TW"/>
              <a:t>[[</a:t>
            </a:r>
            <a:r>
              <a:rPr lang="en-US" altLang="zh-TW">
                <a:latin typeface="Symbol" pitchFamily="18" charset="2"/>
              </a:rPr>
              <a:t>Ø</a:t>
            </a:r>
            <a:r>
              <a:rPr lang="en-US" altLang="zh-TW"/>
              <a:t>(p </a:t>
            </a:r>
            <a:r>
              <a:rPr lang="en-US" altLang="zh-TW">
                <a:latin typeface="Symbol" pitchFamily="18" charset="2"/>
              </a:rPr>
              <a:t>Å</a:t>
            </a:r>
            <a:r>
              <a:rPr lang="en-US" altLang="zh-TW"/>
              <a:t> q) </a:t>
            </a:r>
            <a:r>
              <a:rPr lang="en-US" altLang="zh-TW">
                <a:latin typeface="Symbol" pitchFamily="18" charset="2"/>
              </a:rPr>
              <a:t>®</a:t>
            </a:r>
            <a:r>
              <a:rPr lang="en-US" altLang="zh-TW"/>
              <a:t> (p </a:t>
            </a:r>
            <a:r>
              <a:rPr lang="en-US" altLang="zh-TW">
                <a:latin typeface="Symbol" pitchFamily="18" charset="2"/>
              </a:rPr>
              <a:t>«</a:t>
            </a:r>
            <a:r>
              <a:rPr lang="en-US" altLang="zh-TW"/>
              <a:t> q)]]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TW"/>
              <a:t>[[</a:t>
            </a:r>
            <a:r>
              <a:rPr lang="en-US" altLang="zh-TW">
                <a:cs typeface="Times New Roman" pitchFamily="18" charset="0"/>
              </a:rPr>
              <a:t>¬</a:t>
            </a:r>
            <a:r>
              <a:rPr lang="en-US" altLang="zh-TW"/>
              <a:t>p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q]]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304800" y="304800"/>
            <a:ext cx="8229600" cy="1143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Definition of a proposition:</a:t>
            </a:r>
          </a:p>
        </p:txBody>
      </p:sp>
      <p:sp>
        <p:nvSpPr>
          <p:cNvPr id="13315" name="Footer Placeholder 5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EAE480-14BA-4566-8CC3-7DF806AE14B4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ms-MY" sz="1200"/>
          </a:p>
        </p:txBody>
      </p: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381000" y="1524000"/>
            <a:ext cx="80772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A proposition is a </a:t>
            </a:r>
            <a:r>
              <a:rPr lang="en-US" altLang="zh-TW" b="1" i="1"/>
              <a:t>declarative statement</a:t>
            </a:r>
            <a:r>
              <a:rPr lang="en-US" altLang="zh-TW"/>
              <a:t> that is either </a:t>
            </a:r>
            <a:r>
              <a:rPr lang="en-US" altLang="zh-TW" b="1" i="1"/>
              <a:t>true </a:t>
            </a:r>
            <a:r>
              <a:rPr lang="en-US" altLang="zh-TW"/>
              <a:t>or</a:t>
            </a:r>
            <a:r>
              <a:rPr lang="en-US" altLang="zh-TW" b="1" i="1"/>
              <a:t> false, </a:t>
            </a:r>
            <a:r>
              <a:rPr lang="en-US" altLang="zh-TW"/>
              <a:t> but not </a:t>
            </a:r>
            <a:r>
              <a:rPr lang="en-US" altLang="zh-TW" b="1" i="1"/>
              <a:t>both</a:t>
            </a:r>
            <a:r>
              <a:rPr lang="en-US" altLang="zh-TW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/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TW"/>
              <a:t> </a:t>
            </a:r>
          </a:p>
        </p:txBody>
      </p:sp>
      <p:sp>
        <p:nvSpPr>
          <p:cNvPr id="13318" name="Text Box 20"/>
          <p:cNvSpPr txBox="1">
            <a:spLocks noChangeArrowheads="1"/>
          </p:cNvSpPr>
          <p:nvPr/>
        </p:nvSpPr>
        <p:spPr bwMode="auto">
          <a:xfrm>
            <a:off x="914400" y="2362200"/>
            <a:ext cx="5181600" cy="1477963"/>
          </a:xfrm>
          <a:prstGeom prst="rect">
            <a:avLst/>
          </a:prstGeom>
          <a:noFill/>
          <a:ln w="28575" algn="ctr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 i="1"/>
              <a:t>Examples of sentences that are propositions</a:t>
            </a:r>
            <a:r>
              <a:rPr lang="en-US" altLang="zh-TW" sz="1800" b="1"/>
              <a:t>: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TW" sz="1800" b="1"/>
              <a:t>Kuala Lumpur is the capital of Malaysia.   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TW" sz="1800" b="1"/>
              <a:t>Superman can fly.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TW" sz="1800" b="1"/>
              <a:t>1+5=9.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TW" sz="1800" b="1"/>
              <a:t>Tuesday is the day after Wednesday.</a:t>
            </a:r>
          </a:p>
        </p:txBody>
      </p:sp>
      <p:sp>
        <p:nvSpPr>
          <p:cNvPr id="13319" name="Text Box 17"/>
          <p:cNvSpPr txBox="1">
            <a:spLocks noChangeArrowheads="1"/>
          </p:cNvSpPr>
          <p:nvPr/>
        </p:nvSpPr>
        <p:spPr bwMode="auto">
          <a:xfrm>
            <a:off x="914400" y="4114800"/>
            <a:ext cx="5638800" cy="12001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b="1" i="1"/>
              <a:t>Examples of sentences that are NOT propositions</a:t>
            </a:r>
            <a:r>
              <a:rPr lang="en-US" altLang="zh-TW" sz="1800" b="1"/>
              <a:t>: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TW" sz="1800" b="1"/>
              <a:t>Please sit down.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TW" sz="1800" b="1"/>
              <a:t>x+1=2.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TW" sz="1800" b="1"/>
              <a:t>What time is it?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TMA1201 Discrete Structures &amp; Probability, Faculty of Computing &amp; Informatics, MMU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CA7B7E8-8390-4AB3-8FA9-D7292AAED539}" type="slidenum">
              <a:rPr lang="en-US" altLang="en-US" sz="12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/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229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dirty="0"/>
              <a:t>Create the truth table for the compound proposition: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i="1" dirty="0"/>
              <a:t>	p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®</a:t>
            </a:r>
            <a:r>
              <a:rPr lang="en-US" altLang="zh-TW" dirty="0"/>
              <a:t> </a:t>
            </a:r>
            <a:r>
              <a:rPr lang="en-US" altLang="zh-TW" i="1" dirty="0"/>
              <a:t>q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Ù</a:t>
            </a:r>
            <a:r>
              <a:rPr lang="en-US" altLang="zh-TW" dirty="0"/>
              <a:t> </a:t>
            </a:r>
            <a:r>
              <a:rPr lang="en-US" altLang="zh-TW" i="1" dirty="0"/>
              <a:t>r</a:t>
            </a:r>
            <a:r>
              <a:rPr lang="en-US" altLang="zh-TW" dirty="0"/>
              <a:t> </a:t>
            </a:r>
            <a:r>
              <a:rPr lang="en-US" altLang="zh-TW" dirty="0">
                <a:latin typeface="Symbol" pitchFamily="18" charset="2"/>
              </a:rPr>
              <a:t>Ú</a:t>
            </a:r>
            <a:r>
              <a:rPr lang="en-US" altLang="zh-TW" dirty="0"/>
              <a:t> ¬</a:t>
            </a:r>
            <a:r>
              <a:rPr lang="en-US" altLang="zh-TW" i="1" dirty="0"/>
              <a:t>q</a:t>
            </a:r>
            <a:endParaRPr lang="en-US" altLang="zh-TW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TW" dirty="0"/>
          </a:p>
          <a:p>
            <a:pPr>
              <a:spcBef>
                <a:spcPct val="0"/>
              </a:spcBef>
              <a:buFontTx/>
              <a:buAutoNum type="alphaLcParenR"/>
            </a:pPr>
            <a:endParaRPr lang="en-US" altLang="zh-TW" dirty="0"/>
          </a:p>
          <a:p>
            <a:pPr>
              <a:spcBef>
                <a:spcPct val="0"/>
              </a:spcBef>
              <a:buFontTx/>
              <a:buAutoNum type="alphaLcParenR"/>
            </a:pPr>
            <a:endParaRPr lang="en-US" altLang="zh-TW" dirty="0"/>
          </a:p>
          <a:p>
            <a:pPr>
              <a:spcBef>
                <a:spcPct val="0"/>
              </a:spcBef>
              <a:buFontTx/>
              <a:buNone/>
            </a:pPr>
            <a:endParaRPr lang="en-US" altLang="zh-TW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Rectangle 7"/>
          <p:cNvSpPr txBox="1">
            <a:spLocks/>
          </p:cNvSpPr>
          <p:nvPr/>
        </p:nvSpPr>
        <p:spPr bwMode="auto">
          <a:xfrm>
            <a:off x="3810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marL="342900" indent="-34290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Exercise 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Exercise 4</a:t>
            </a:r>
          </a:p>
        </p:txBody>
      </p:sp>
      <p:sp>
        <p:nvSpPr>
          <p:cNvPr id="40963" name="Footer Placeholder 5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40964" name="Slide Number Placeholder 7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9360082-5802-4848-800B-22E457308FA7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ms-MY" sz="1200"/>
          </a:p>
        </p:txBody>
      </p:sp>
      <p:sp>
        <p:nvSpPr>
          <p:cNvPr id="32773" name="Text Box 10"/>
          <p:cNvSpPr txBox="1">
            <a:spLocks noChangeArrowheads="1"/>
          </p:cNvSpPr>
          <p:nvPr/>
        </p:nvSpPr>
        <p:spPr bwMode="auto">
          <a:xfrm>
            <a:off x="368300" y="1581150"/>
            <a:ext cx="766286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dirty="0"/>
              <a:t>Let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i="1" dirty="0"/>
              <a:t>h</a:t>
            </a:r>
            <a:r>
              <a:rPr lang="en-US" altLang="zh-TW" dirty="0"/>
              <a:t>: John is healthy, </a:t>
            </a:r>
            <a:r>
              <a:rPr lang="en-US" altLang="zh-TW" i="1" dirty="0"/>
              <a:t>w</a:t>
            </a:r>
            <a:r>
              <a:rPr lang="en-US" altLang="zh-TW" dirty="0"/>
              <a:t>: John is wealthy, and </a:t>
            </a:r>
            <a:r>
              <a:rPr lang="en-US" altLang="zh-TW" i="1" dirty="0"/>
              <a:t>s</a:t>
            </a:r>
            <a:r>
              <a:rPr lang="en-US" altLang="zh-TW" dirty="0"/>
              <a:t>: John is wise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TW" i="1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dirty="0"/>
              <a:t>A) Express the following propositions using </a:t>
            </a:r>
            <a:r>
              <a:rPr lang="en-US" altLang="zh-TW" i="1" dirty="0"/>
              <a:t>h</a:t>
            </a:r>
            <a:r>
              <a:rPr lang="en-US" altLang="zh-TW" dirty="0"/>
              <a:t>, </a:t>
            </a:r>
            <a:r>
              <a:rPr lang="en-US" altLang="zh-TW" i="1" dirty="0"/>
              <a:t>w</a:t>
            </a:r>
            <a:r>
              <a:rPr lang="en-US" altLang="zh-TW" dirty="0"/>
              <a:t>, s and logical operators.</a:t>
            </a:r>
          </a:p>
          <a:p>
            <a:pPr>
              <a:spcBef>
                <a:spcPct val="0"/>
              </a:spcBef>
              <a:buFontTx/>
              <a:buAutoNum type="arabicPeriod"/>
              <a:defRPr/>
            </a:pPr>
            <a:r>
              <a:rPr lang="en-US" altLang="zh-TW" dirty="0"/>
              <a:t>John is healthy and wise but not wealthy.</a:t>
            </a:r>
          </a:p>
          <a:p>
            <a:pPr>
              <a:spcBef>
                <a:spcPct val="0"/>
              </a:spcBef>
              <a:buFontTx/>
              <a:buAutoNum type="arabicPeriod"/>
              <a:defRPr/>
            </a:pPr>
            <a:r>
              <a:rPr lang="en-US" altLang="zh-TW" dirty="0"/>
              <a:t>John is neither wealthy nor wise, but he is healthy.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TW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dirty="0"/>
              <a:t>B) Express each of the following propositions as an English sentence.</a:t>
            </a:r>
          </a:p>
          <a:p>
            <a:pPr>
              <a:spcBef>
                <a:spcPct val="0"/>
              </a:spcBef>
              <a:buFontTx/>
              <a:buAutoNum type="arabicPeriod"/>
              <a:defRPr/>
            </a:pPr>
            <a:r>
              <a:rPr lang="en-US" altLang="zh-TW" dirty="0"/>
              <a:t>w </a:t>
            </a:r>
            <a:r>
              <a:rPr lang="en-US" altLang="zh-TW" dirty="0">
                <a:sym typeface="Symbol" pitchFamily="18" charset="2"/>
              </a:rPr>
              <a:t> </a:t>
            </a:r>
            <a:r>
              <a:rPr lang="en-US" altLang="zh-TW" dirty="0">
                <a:cs typeface="Times New Roman" pitchFamily="18" charset="0"/>
                <a:sym typeface="Symbol" pitchFamily="18" charset="2"/>
              </a:rPr>
              <a:t>¬(h  s)</a:t>
            </a:r>
          </a:p>
          <a:p>
            <a:pPr>
              <a:spcBef>
                <a:spcPct val="0"/>
              </a:spcBef>
              <a:buFontTx/>
              <a:buAutoNum type="arabicPeriod"/>
              <a:defRPr/>
            </a:pPr>
            <a:r>
              <a:rPr lang="en-US" altLang="zh-TW" dirty="0"/>
              <a:t>s </a:t>
            </a:r>
            <a:r>
              <a:rPr lang="en-US" altLang="zh-TW" dirty="0">
                <a:sym typeface="Symbol" pitchFamily="18" charset="2"/>
              </a:rPr>
              <a:t> h  w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en-US" altLang="zh-TW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ym typeface="Symbol" pitchFamily="18" charset="2"/>
              </a:rPr>
              <a:t>C) Write the converse, inverse, and contrapositive statements for (B)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TW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304800"/>
            <a:ext cx="8229600" cy="1143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Exercise 5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41988" name="Slide Number Placeholder 7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2DFFE9F-4630-4CB7-9D9B-4AE9438F512B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ms-MY" sz="1200"/>
          </a:p>
        </p:txBody>
      </p:sp>
      <p:sp>
        <p:nvSpPr>
          <p:cNvPr id="41989" name="Text Box 10"/>
          <p:cNvSpPr txBox="1">
            <a:spLocks noChangeArrowheads="1"/>
          </p:cNvSpPr>
          <p:nvPr/>
        </p:nvSpPr>
        <p:spPr bwMode="auto">
          <a:xfrm>
            <a:off x="304800" y="1524000"/>
            <a:ext cx="8077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Characterize each of the following formulae as a tautology, a contingency, or a contradiction.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/>
          </a:p>
          <a:p>
            <a:pPr>
              <a:spcBef>
                <a:spcPct val="0"/>
              </a:spcBef>
              <a:buFontTx/>
              <a:buAutoNum type="arabicParenR"/>
            </a:pPr>
            <a:r>
              <a:rPr lang="en-US" altLang="zh-TW"/>
              <a:t>  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®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Ø</a:t>
            </a:r>
            <a:r>
              <a:rPr lang="en-US" altLang="zh-TW"/>
              <a:t>(</a:t>
            </a:r>
            <a:r>
              <a:rPr lang="en-US" altLang="zh-TW" i="1"/>
              <a:t>q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</a:t>
            </a:r>
            <a:r>
              <a:rPr lang="en-US" altLang="zh-TW" i="1"/>
              <a:t>p</a:t>
            </a:r>
            <a:r>
              <a:rPr lang="en-US" altLang="zh-TW"/>
              <a:t>)</a:t>
            </a:r>
          </a:p>
          <a:p>
            <a:pPr>
              <a:spcBef>
                <a:spcPct val="0"/>
              </a:spcBef>
              <a:buFontTx/>
              <a:buAutoNum type="arabicParenR"/>
            </a:pPr>
            <a:r>
              <a:rPr lang="en-US" altLang="zh-TW">
                <a:cs typeface="Times New Roman" pitchFamily="18" charset="0"/>
              </a:rPr>
              <a:t>  ¬</a:t>
            </a:r>
            <a:r>
              <a:rPr lang="en-US" altLang="zh-TW"/>
              <a:t>p </a:t>
            </a:r>
            <a:r>
              <a:rPr lang="en-US" altLang="zh-TW">
                <a:latin typeface="Symbol" pitchFamily="18" charset="2"/>
              </a:rPr>
              <a:t>®</a:t>
            </a:r>
            <a:r>
              <a:rPr lang="en-US" altLang="zh-TW"/>
              <a:t> (q 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¬p)</a:t>
            </a:r>
          </a:p>
          <a:p>
            <a:pPr>
              <a:spcBef>
                <a:spcPct val="0"/>
              </a:spcBef>
              <a:buFontTx/>
              <a:buAutoNum type="arabicParenR"/>
            </a:pPr>
            <a:r>
              <a:rPr lang="en-US" altLang="zh-TW"/>
              <a:t>  (q 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¬q) </a:t>
            </a:r>
            <a:r>
              <a:rPr lang="en-US" altLang="zh-TW">
                <a:latin typeface="Symbol" pitchFamily="18" charset="2"/>
              </a:rPr>
              <a:t>®</a:t>
            </a:r>
            <a:r>
              <a:rPr lang="en-US" altLang="zh-TW"/>
              <a:t> (p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¬p)</a:t>
            </a:r>
          </a:p>
          <a:p>
            <a:pPr>
              <a:spcBef>
                <a:spcPct val="0"/>
              </a:spcBef>
              <a:buFontTx/>
              <a:buAutoNum type="arabicParenR"/>
            </a:pPr>
            <a:r>
              <a:rPr lang="en-US" altLang="zh-TW"/>
              <a:t>  ¬(p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q) 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(q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¬p)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/>
          </a:p>
          <a:p>
            <a:pPr>
              <a:spcBef>
                <a:spcPct val="0"/>
              </a:spcBef>
              <a:buFontTx/>
              <a:buNone/>
            </a:pPr>
            <a:endParaRPr lang="en-US" altLang="zh-TW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Exercise 6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43012" name="Slide Number Placeholder 7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B42CD68-56D8-43A3-A46C-D8D793C7271D}" type="slidenum">
              <a:rPr lang="en-US" altLang="en-US" sz="12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/>
          </a:p>
        </p:txBody>
      </p:sp>
      <p:sp>
        <p:nvSpPr>
          <p:cNvPr id="43013" name="Text Box 10"/>
          <p:cNvSpPr txBox="1">
            <a:spLocks noChangeArrowheads="1"/>
          </p:cNvSpPr>
          <p:nvPr/>
        </p:nvSpPr>
        <p:spPr bwMode="auto">
          <a:xfrm>
            <a:off x="776288" y="1524000"/>
            <a:ext cx="6708775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400"/>
              <a:t>Fill in the blanks with the correct equivalences.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240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®</a:t>
            </a:r>
            <a:r>
              <a:rPr lang="en-US" altLang="zh-TW"/>
              <a:t> </a:t>
            </a:r>
            <a:r>
              <a:rPr lang="en-US" altLang="zh-TW" i="1"/>
              <a:t>q</a:t>
            </a:r>
            <a:r>
              <a:rPr lang="en-US" altLang="zh-TW"/>
              <a:t> 	</a:t>
            </a:r>
            <a:r>
              <a:rPr lang="en-US" altLang="zh-TW">
                <a:latin typeface="Symbol" pitchFamily="18" charset="2"/>
              </a:rPr>
              <a:t>Û </a:t>
            </a:r>
            <a:r>
              <a:rPr lang="en-US" altLang="zh-TW"/>
              <a:t>	            	                Conversion of Implication	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</a:t>
            </a:r>
            <a:r>
              <a:rPr lang="en-US" altLang="zh-TW" i="1"/>
              <a:t>q</a:t>
            </a:r>
            <a:r>
              <a:rPr lang="en-US" altLang="zh-TW"/>
              <a:t> 	</a:t>
            </a:r>
            <a:r>
              <a:rPr lang="en-US" altLang="zh-TW">
                <a:latin typeface="Symbol" pitchFamily="18" charset="2"/>
              </a:rPr>
              <a:t>Û 			</a:t>
            </a:r>
            <a:r>
              <a:rPr lang="en-US" altLang="zh-TW"/>
              <a:t>De Morgan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</a:t>
            </a:r>
            <a:r>
              <a:rPr lang="en-US" altLang="zh-TW" i="1"/>
              <a:t>q</a:t>
            </a:r>
            <a:r>
              <a:rPr lang="en-US" altLang="zh-TW"/>
              <a:t> 	</a:t>
            </a:r>
            <a:r>
              <a:rPr lang="en-US" altLang="zh-TW">
                <a:latin typeface="Symbol" pitchFamily="18" charset="2"/>
              </a:rPr>
              <a:t>Û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			</a:t>
            </a:r>
            <a:r>
              <a:rPr lang="en-US" altLang="zh-TW"/>
              <a:t>De Morgan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«</a:t>
            </a:r>
            <a:r>
              <a:rPr lang="en-US" altLang="zh-TW"/>
              <a:t> </a:t>
            </a:r>
            <a:r>
              <a:rPr lang="en-US" altLang="zh-TW" i="1"/>
              <a:t>q</a:t>
            </a:r>
            <a:r>
              <a:rPr lang="en-US" altLang="zh-TW"/>
              <a:t> 	</a:t>
            </a:r>
            <a:r>
              <a:rPr lang="en-US" altLang="zh-TW">
                <a:latin typeface="Symbol" pitchFamily="18" charset="2"/>
              </a:rPr>
              <a:t>Û 			</a:t>
            </a:r>
            <a:r>
              <a:rPr lang="en-US" altLang="zh-TW"/>
              <a:t>Conversion of Equivalences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/>
              <a:t>(</a:t>
            </a:r>
            <a:r>
              <a:rPr lang="en-US" altLang="zh-TW" i="1"/>
              <a:t>q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</a:t>
            </a:r>
            <a:r>
              <a:rPr lang="en-US" altLang="zh-TW" i="1"/>
              <a:t>r</a:t>
            </a:r>
            <a:r>
              <a:rPr lang="en-US" altLang="zh-TW"/>
              <a:t>) </a:t>
            </a:r>
            <a:r>
              <a:rPr lang="en-US" altLang="zh-TW">
                <a:latin typeface="Symbol" pitchFamily="18" charset="2"/>
              </a:rPr>
              <a:t>Ú 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Û</a:t>
            </a:r>
            <a:r>
              <a:rPr lang="en-US" altLang="zh-TW"/>
              <a:t> 			Distributive law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®</a:t>
            </a:r>
            <a:r>
              <a:rPr lang="en-US" altLang="zh-TW"/>
              <a:t> </a:t>
            </a:r>
            <a:r>
              <a:rPr lang="en-US" altLang="zh-TW" i="1"/>
              <a:t>q</a:t>
            </a:r>
            <a:r>
              <a:rPr lang="en-US" altLang="zh-TW"/>
              <a:t> 	</a:t>
            </a:r>
            <a:r>
              <a:rPr lang="en-US" altLang="zh-TW">
                <a:latin typeface="Symbol" pitchFamily="18" charset="2"/>
              </a:rPr>
              <a:t>Û </a:t>
            </a:r>
            <a:r>
              <a:rPr lang="en-US" altLang="zh-TW"/>
              <a:t>			Contra-positive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Ù</a:t>
            </a:r>
            <a:r>
              <a:rPr lang="en-US" altLang="zh-TW"/>
              <a:t> (</a:t>
            </a:r>
            <a:r>
              <a:rPr lang="en-US" altLang="zh-TW" i="1"/>
              <a:t>q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</a:t>
            </a:r>
            <a:r>
              <a:rPr lang="en-US" altLang="zh-TW" i="1"/>
              <a:t>r</a:t>
            </a:r>
            <a:r>
              <a:rPr lang="en-US" altLang="zh-TW"/>
              <a:t>) </a:t>
            </a:r>
            <a:r>
              <a:rPr lang="en-US" altLang="zh-TW">
                <a:latin typeface="Symbol" pitchFamily="18" charset="2"/>
              </a:rPr>
              <a:t>Û</a:t>
            </a:r>
            <a:r>
              <a:rPr lang="en-US" altLang="zh-TW"/>
              <a:t> 			Distributive law</a:t>
            </a:r>
            <a:endParaRPr lang="en-US" altLang="zh-TW" b="1" i="1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09800" y="26670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09800" y="31242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09800" y="35814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09800" y="40386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49530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38400" y="44958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14600" y="54102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Exercise 7</a:t>
            </a:r>
          </a:p>
        </p:txBody>
      </p:sp>
      <p:sp>
        <p:nvSpPr>
          <p:cNvPr id="39939" name="Footer Placeholder 5"/>
          <p:cNvSpPr>
            <a:spLocks noGrp="1"/>
          </p:cNvSpPr>
          <p:nvPr>
            <p:ph type="ftr" sz="quarter" idx="16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44036" name="Slide Number Placeholder 7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509452-42A6-48B8-BA05-647320811A82}" type="slidenum">
              <a:rPr lang="en-US" altLang="en-US" sz="12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/>
          </a:p>
        </p:txBody>
      </p:sp>
      <p:sp>
        <p:nvSpPr>
          <p:cNvPr id="44037" name="Text Box 10"/>
          <p:cNvSpPr txBox="1">
            <a:spLocks noChangeArrowheads="1"/>
          </p:cNvSpPr>
          <p:nvPr/>
        </p:nvSpPr>
        <p:spPr bwMode="auto">
          <a:xfrm>
            <a:off x="762000" y="1524000"/>
            <a:ext cx="6400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Prove that</a:t>
            </a:r>
            <a:r>
              <a:rPr lang="en-US" altLang="zh-TW" sz="2400"/>
              <a:t> </a:t>
            </a:r>
            <a:r>
              <a:rPr lang="en-US" altLang="zh-TW"/>
              <a:t>[</a:t>
            </a:r>
            <a:r>
              <a:rPr lang="en-US" altLang="zh-TW">
                <a:cs typeface="Times New Roman" pitchFamily="18" charset="0"/>
              </a:rPr>
              <a:t>¬</a:t>
            </a:r>
            <a:r>
              <a:rPr lang="en-US" altLang="zh-TW"/>
              <a:t>(¬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® </a:t>
            </a:r>
            <a:r>
              <a:rPr lang="en-US" altLang="zh-TW" i="1"/>
              <a:t>q</a:t>
            </a:r>
            <a:r>
              <a:rPr lang="en-US" altLang="zh-TW"/>
              <a:t>)</a:t>
            </a:r>
            <a:r>
              <a:rPr lang="en-US" altLang="zh-TW">
                <a:latin typeface="Symbol" pitchFamily="18" charset="2"/>
              </a:rPr>
              <a:t> Ú </a:t>
            </a:r>
            <a:r>
              <a:rPr lang="en-US" altLang="zh-TW" i="1"/>
              <a:t>p</a:t>
            </a:r>
            <a:r>
              <a:rPr lang="en-US" altLang="zh-TW"/>
              <a:t>] </a:t>
            </a:r>
            <a:r>
              <a:rPr lang="en-US" altLang="zh-TW">
                <a:latin typeface="Symbol" pitchFamily="18" charset="2"/>
              </a:rPr>
              <a:t>Û</a:t>
            </a:r>
            <a:r>
              <a:rPr lang="en-US" altLang="zh-TW"/>
              <a:t> </a:t>
            </a:r>
            <a:r>
              <a:rPr lang="en-US" altLang="zh-TW" i="1"/>
              <a:t>p</a:t>
            </a:r>
            <a:r>
              <a:rPr lang="en-US" altLang="zh-TW"/>
              <a:t> </a:t>
            </a:r>
            <a:r>
              <a:rPr lang="en-US" altLang="zh-TW">
                <a:latin typeface="Symbol" pitchFamily="18" charset="2"/>
              </a:rPr>
              <a:t>Ú</a:t>
            </a:r>
            <a:r>
              <a:rPr lang="en-US" altLang="zh-TW"/>
              <a:t> ¬</a:t>
            </a:r>
            <a:r>
              <a:rPr lang="en-US" altLang="zh-TW" i="1"/>
              <a:t>q</a:t>
            </a:r>
            <a:r>
              <a:rPr lang="en-US" altLang="zh-TW"/>
              <a:t> by using</a:t>
            </a:r>
          </a:p>
          <a:p>
            <a:pPr>
              <a:spcBef>
                <a:spcPct val="0"/>
              </a:spcBef>
              <a:buFontTx/>
              <a:buAutoNum type="alphaLcParenR"/>
            </a:pPr>
            <a:r>
              <a:rPr lang="en-US" altLang="zh-CN">
                <a:ea typeface="新細明體" pitchFamily="18" charset="-120"/>
              </a:rPr>
              <a:t>Truth table</a:t>
            </a:r>
          </a:p>
          <a:p>
            <a:pPr>
              <a:spcBef>
                <a:spcPct val="0"/>
              </a:spcBef>
              <a:buFontTx/>
              <a:buAutoNum type="alphaLcParenR"/>
            </a:pPr>
            <a:r>
              <a:rPr lang="en-US" altLang="zh-CN">
                <a:ea typeface="新細明體" pitchFamily="18" charset="-120"/>
              </a:rPr>
              <a:t>Logical equivalence laws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304800"/>
            <a:ext cx="8229600" cy="1143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Truth value of a proposition:</a:t>
            </a:r>
          </a:p>
        </p:txBody>
      </p:sp>
      <p:sp>
        <p:nvSpPr>
          <p:cNvPr id="14339" name="Footer Placeholder 6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14340" name="Slide Number Placeholder 7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2352B3-359B-465C-BD37-B4D1151F6AB4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ms-MY" sz="1200"/>
          </a:p>
        </p:txBody>
      </p:sp>
      <p:sp>
        <p:nvSpPr>
          <p:cNvPr id="14341" name="Text Box 26"/>
          <p:cNvSpPr txBox="1">
            <a:spLocks noChangeArrowheads="1"/>
          </p:cNvSpPr>
          <p:nvPr/>
        </p:nvSpPr>
        <p:spPr bwMode="auto">
          <a:xfrm rot="10800000" flipV="1">
            <a:off x="609600" y="3429000"/>
            <a:ext cx="6483350" cy="16319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b="1" i="1" dirty="0"/>
              <a:t>Examples</a:t>
            </a:r>
            <a:r>
              <a:rPr lang="en-US" altLang="zh-TW" dirty="0"/>
              <a:t>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dirty="0"/>
              <a:t>1. [[Kuala Lumpur is the capital of Malaysia]] = T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dirty="0"/>
              <a:t>2. [[1+6=9]] = F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dirty="0"/>
              <a:t>3. [[Tuesday is the day after Wednesday]] = ?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dirty="0"/>
              <a:t>4. [[Superman can fly]] = ?</a:t>
            </a:r>
          </a:p>
        </p:txBody>
      </p:sp>
      <p:sp>
        <p:nvSpPr>
          <p:cNvPr id="14342" name="Text Box 14"/>
          <p:cNvSpPr txBox="1">
            <a:spLocks noChangeArrowheads="1"/>
          </p:cNvSpPr>
          <p:nvPr/>
        </p:nvSpPr>
        <p:spPr bwMode="auto">
          <a:xfrm>
            <a:off x="304800" y="1539875"/>
            <a:ext cx="80772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/>
              <a:t>A proposition can be either TRUE or FALSE.</a:t>
            </a:r>
          </a:p>
          <a:p>
            <a:pPr eaLnBrk="1" hangingPunct="1">
              <a:buFontTx/>
              <a:buNone/>
            </a:pPr>
            <a:r>
              <a:rPr lang="en-US" altLang="zh-TW"/>
              <a:t>The TRUE or FALSE is known as the truth value for the proposition.</a:t>
            </a:r>
          </a:p>
          <a:p>
            <a:pPr eaLnBrk="1" hangingPunct="1">
              <a:buFontTx/>
              <a:buNone/>
            </a:pPr>
            <a:r>
              <a:rPr lang="en-US" altLang="zh-TW"/>
              <a:t>TRUE is abbreviated as </a:t>
            </a:r>
            <a:r>
              <a:rPr lang="en-US" altLang="zh-TW" b="1"/>
              <a:t>T</a:t>
            </a:r>
            <a:r>
              <a:rPr lang="en-US" altLang="zh-TW"/>
              <a:t> and FALSE is abbreviated as </a:t>
            </a:r>
            <a:r>
              <a:rPr lang="en-US" altLang="zh-TW" b="1"/>
              <a:t>F</a:t>
            </a:r>
            <a:r>
              <a:rPr lang="en-US" altLang="zh-TW"/>
              <a:t>.</a:t>
            </a:r>
          </a:p>
          <a:p>
            <a:pPr eaLnBrk="1" hangingPunct="1">
              <a:buFontTx/>
              <a:buNone/>
            </a:pPr>
            <a:r>
              <a:rPr lang="en-US" altLang="zh-TW"/>
              <a:t>The notation [[  ]] is used to indicate finding the truth value of a proposition.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304800"/>
            <a:ext cx="8229600" cy="1143000"/>
          </a:xfrm>
        </p:spPr>
        <p:txBody>
          <a:bodyPr>
            <a:normAutofit fontScale="925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Representation of a proposition:</a:t>
            </a:r>
          </a:p>
        </p:txBody>
      </p:sp>
      <p:sp>
        <p:nvSpPr>
          <p:cNvPr id="15363" name="Footer Placeholder 6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BF521E-0C09-4AF5-ADA0-C3A03191D9CC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ms-MY" sz="1200"/>
          </a:p>
        </p:txBody>
      </p:sp>
      <p:sp>
        <p:nvSpPr>
          <p:cNvPr id="15365" name="Text Box 26"/>
          <p:cNvSpPr txBox="1">
            <a:spLocks noChangeArrowheads="1"/>
          </p:cNvSpPr>
          <p:nvPr/>
        </p:nvSpPr>
        <p:spPr bwMode="auto">
          <a:xfrm rot="10800000" flipV="1">
            <a:off x="609600" y="2784475"/>
            <a:ext cx="7924800" cy="22463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b="1" i="1" dirty="0"/>
              <a:t>Examples</a:t>
            </a:r>
            <a:r>
              <a:rPr lang="en-US" altLang="zh-TW" dirty="0"/>
              <a:t>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i="1" dirty="0"/>
              <a:t>p </a:t>
            </a:r>
            <a:r>
              <a:rPr lang="en-US" altLang="zh-TW" dirty="0"/>
              <a:t>:   TMA1201 is a compulsory subject for students who major in Finance   at MMU.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i="1" dirty="0"/>
              <a:t>q </a:t>
            </a:r>
            <a:r>
              <a:rPr lang="en-US" altLang="zh-TW" dirty="0"/>
              <a:t>:   You are sitting in this class to learn mathematical logic.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TW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dirty="0"/>
              <a:t>[[</a:t>
            </a:r>
            <a:r>
              <a:rPr lang="en-US" altLang="zh-TW" i="1" dirty="0"/>
              <a:t>p</a:t>
            </a:r>
            <a:r>
              <a:rPr lang="en-US" altLang="zh-TW" dirty="0"/>
              <a:t>]] =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dirty="0"/>
              <a:t>[[</a:t>
            </a:r>
            <a:r>
              <a:rPr lang="en-US" altLang="zh-TW" i="1" dirty="0"/>
              <a:t>q</a:t>
            </a:r>
            <a:r>
              <a:rPr lang="en-US" altLang="zh-TW" dirty="0"/>
              <a:t>]] = </a:t>
            </a:r>
          </a:p>
        </p:txBody>
      </p:sp>
      <p:sp>
        <p:nvSpPr>
          <p:cNvPr id="15366" name="Text Box 14"/>
          <p:cNvSpPr txBox="1">
            <a:spLocks noChangeArrowheads="1"/>
          </p:cNvSpPr>
          <p:nvPr/>
        </p:nvSpPr>
        <p:spPr bwMode="auto">
          <a:xfrm>
            <a:off x="304800" y="1806575"/>
            <a:ext cx="807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/>
              <a:t>Since propositions are naturally long,</a:t>
            </a:r>
            <a:r>
              <a:rPr lang="en-US" altLang="zh-TW" i="1"/>
              <a:t> </a:t>
            </a:r>
            <a:r>
              <a:rPr lang="en-US" altLang="zh-TW"/>
              <a:t>they are normally represented as, </a:t>
            </a:r>
            <a:r>
              <a:rPr lang="en-US" altLang="zh-TW" i="1"/>
              <a:t>p</a:t>
            </a:r>
            <a:r>
              <a:rPr lang="en-US" altLang="zh-TW"/>
              <a:t>, </a:t>
            </a:r>
            <a:r>
              <a:rPr lang="en-US" altLang="zh-TW" i="1"/>
              <a:t>q</a:t>
            </a:r>
            <a:r>
              <a:rPr lang="en-US" altLang="zh-TW"/>
              <a:t>, </a:t>
            </a:r>
            <a:r>
              <a:rPr lang="en-US" altLang="zh-TW" i="1"/>
              <a:t>r</a:t>
            </a:r>
            <a:r>
              <a:rPr lang="en-US" altLang="zh-TW"/>
              <a:t>, </a:t>
            </a:r>
            <a:r>
              <a:rPr lang="en-US" altLang="zh-TW" i="1"/>
              <a:t>s</a:t>
            </a:r>
            <a:r>
              <a:rPr lang="en-US" altLang="zh-TW"/>
              <a:t> or some other alphabets.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76200" y="381000"/>
            <a:ext cx="8915400" cy="1143000"/>
          </a:xfrm>
        </p:spPr>
        <p:txBody>
          <a:bodyPr>
            <a:noAutofit/>
          </a:bodyPr>
          <a:lstStyle/>
          <a:p>
            <a:pPr marL="0" indent="0" algn="l" fontAlgn="auto">
              <a:spcAft>
                <a:spcPts val="0"/>
              </a:spcAft>
              <a:defRPr/>
            </a:pPr>
            <a:r>
              <a:rPr lang="en-US" sz="3400" dirty="0">
                <a:solidFill>
                  <a:schemeClr val="tx1"/>
                </a:solidFill>
                <a:effectLst/>
              </a:rPr>
              <a:t>Compound Propositions via Logical Connectives</a:t>
            </a:r>
          </a:p>
        </p:txBody>
      </p:sp>
      <p:sp>
        <p:nvSpPr>
          <p:cNvPr id="16387" name="Footer Placeholder 10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16388" name="Slide Number Placeholder 11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C7ADF5-C139-4359-912B-AEF6AB97B5CA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ms-MY" sz="1200"/>
          </a:p>
        </p:txBody>
      </p:sp>
      <p:sp>
        <p:nvSpPr>
          <p:cNvPr id="16389" name="Text Box 15"/>
          <p:cNvSpPr txBox="1">
            <a:spLocks noChangeArrowheads="1"/>
          </p:cNvSpPr>
          <p:nvPr/>
        </p:nvSpPr>
        <p:spPr bwMode="auto">
          <a:xfrm>
            <a:off x="304800" y="1581150"/>
            <a:ext cx="8153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b="1" i="1"/>
              <a:t>Compound proposition </a:t>
            </a:r>
            <a:r>
              <a:rPr lang="en-US" altLang="zh-TW"/>
              <a:t>is a term to describe two or more propositions combined by logical connectives.</a:t>
            </a:r>
          </a:p>
          <a:p>
            <a:pPr eaLnBrk="1" hangingPunct="1">
              <a:buFontTx/>
              <a:buNone/>
            </a:pPr>
            <a:endParaRPr lang="en-US" altLang="zh-TW"/>
          </a:p>
          <a:p>
            <a:pPr eaLnBrk="1" hangingPunct="1">
              <a:buFontTx/>
              <a:buNone/>
            </a:pPr>
            <a:r>
              <a:rPr lang="en-US" altLang="zh-TW"/>
              <a:t>The four basic logical connectives are:</a:t>
            </a:r>
          </a:p>
          <a:p>
            <a:pPr eaLnBrk="1" hangingPunct="1"/>
            <a:r>
              <a:rPr lang="en-US" altLang="zh-TW"/>
              <a:t>Negation (¬)</a:t>
            </a:r>
          </a:p>
          <a:p>
            <a:pPr eaLnBrk="1" hangingPunct="1"/>
            <a:r>
              <a:rPr lang="en-US" altLang="zh-TW"/>
              <a:t>Conjunction (</a:t>
            </a:r>
            <a:r>
              <a:rPr lang="en-US" altLang="zh-TW">
                <a:sym typeface="Symbol" pitchFamily="18" charset="2"/>
              </a:rPr>
              <a:t>)</a:t>
            </a:r>
          </a:p>
          <a:p>
            <a:pPr eaLnBrk="1" hangingPunct="1"/>
            <a:r>
              <a:rPr lang="en-US" altLang="zh-TW"/>
              <a:t>Disjunction (</a:t>
            </a:r>
            <a:r>
              <a:rPr lang="en-US" altLang="zh-TW">
                <a:sym typeface="Symbol" pitchFamily="18" charset="2"/>
              </a:rPr>
              <a:t>)</a:t>
            </a:r>
          </a:p>
          <a:p>
            <a:pPr eaLnBrk="1" hangingPunct="1"/>
            <a:r>
              <a:rPr lang="en-US" altLang="zh-TW"/>
              <a:t>Implication (</a:t>
            </a:r>
            <a:r>
              <a:rPr lang="en-US" altLang="zh-TW">
                <a:sym typeface="Symbol" pitchFamily="18" charset="2"/>
              </a:rPr>
              <a:t>)</a:t>
            </a:r>
            <a:endParaRPr lang="en-US" altLang="zh-TW"/>
          </a:p>
          <a:p>
            <a:pPr eaLnBrk="1" hangingPunct="1">
              <a:buFontTx/>
              <a:buNone/>
            </a:pPr>
            <a:endParaRPr lang="en-US" altLang="zh-TW"/>
          </a:p>
        </p:txBody>
      </p:sp>
      <p:sp>
        <p:nvSpPr>
          <p:cNvPr id="16390" name="Text Box 12"/>
          <p:cNvSpPr txBox="1">
            <a:spLocks noChangeArrowheads="1"/>
          </p:cNvSpPr>
          <p:nvPr/>
        </p:nvSpPr>
        <p:spPr bwMode="auto">
          <a:xfrm>
            <a:off x="381000" y="4854575"/>
            <a:ext cx="7866063" cy="708025"/>
          </a:xfrm>
          <a:prstGeom prst="rect">
            <a:avLst/>
          </a:prstGeom>
          <a:solidFill>
            <a:schemeClr val="accent2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A TRUTH TABLE can display the relationships between the truth values of the propositions when connected with these logical connectives.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Negation (</a:t>
            </a:r>
            <a:r>
              <a:rPr lang="en-US" dirty="0">
                <a:solidFill>
                  <a:schemeClr val="tx1"/>
                </a:solidFill>
                <a:effectLst/>
                <a:sym typeface="Symbol"/>
              </a:rPr>
              <a:t>¬)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7DDCB3-1622-4129-84B7-ED9083AF5365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ms-MY" sz="1200"/>
          </a:p>
        </p:txBody>
      </p:sp>
      <p:sp>
        <p:nvSpPr>
          <p:cNvPr id="17413" name="Text Box 11"/>
          <p:cNvSpPr txBox="1">
            <a:spLocks noChangeArrowheads="1"/>
          </p:cNvSpPr>
          <p:nvPr/>
        </p:nvSpPr>
        <p:spPr bwMode="auto">
          <a:xfrm>
            <a:off x="609600" y="1447800"/>
            <a:ext cx="73152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/>
              <a:t>Negation is a connective “not” in English.</a:t>
            </a:r>
          </a:p>
          <a:p>
            <a:pPr eaLnBrk="1" hangingPunct="1">
              <a:buFontTx/>
              <a:buNone/>
            </a:pPr>
            <a:r>
              <a:rPr lang="en-US" altLang="zh-TW"/>
              <a:t>It is symbolized by “</a:t>
            </a:r>
            <a:r>
              <a:rPr lang="en-US" altLang="zh-TW">
                <a:sym typeface="Symbol" pitchFamily="18" charset="2"/>
              </a:rPr>
              <a:t>¬”.</a:t>
            </a:r>
          </a:p>
          <a:p>
            <a:pPr eaLnBrk="1" hangingPunct="1">
              <a:buFontTx/>
              <a:buNone/>
            </a:pPr>
            <a:r>
              <a:rPr lang="en-US" altLang="zh-TW">
                <a:sym typeface="Symbol" pitchFamily="18" charset="2"/>
              </a:rPr>
              <a:t>The truth table of a negation operator for a proposition </a:t>
            </a:r>
            <a:r>
              <a:rPr lang="en-US" altLang="zh-TW" i="1">
                <a:sym typeface="Symbol" pitchFamily="18" charset="2"/>
              </a:rPr>
              <a:t>p</a:t>
            </a:r>
            <a:r>
              <a:rPr lang="en-US" altLang="zh-TW">
                <a:sym typeface="Symbol" pitchFamily="18" charset="2"/>
              </a:rPr>
              <a:t> is:</a:t>
            </a:r>
          </a:p>
          <a:p>
            <a:pPr eaLnBrk="1" hangingPunct="1">
              <a:buFontTx/>
              <a:buNone/>
            </a:pPr>
            <a:endParaRPr lang="en-US" altLang="zh-TW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zh-TW">
              <a:sym typeface="Symbol" pitchFamily="18" charset="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90800" y="2819400"/>
          <a:ext cx="2286000" cy="11144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¬p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28" name="Rectangle 1"/>
          <p:cNvSpPr>
            <a:spLocks noChangeArrowheads="1"/>
          </p:cNvSpPr>
          <p:nvPr/>
        </p:nvSpPr>
        <p:spPr bwMode="auto">
          <a:xfrm>
            <a:off x="762000" y="4343400"/>
            <a:ext cx="7543800" cy="16319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i="1" dirty="0"/>
              <a:t>Example:</a:t>
            </a:r>
            <a:endParaRPr lang="en-US" altLang="zh-TW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i="1" dirty="0"/>
              <a:t>p</a:t>
            </a:r>
            <a:r>
              <a:rPr lang="en-US" altLang="zh-TW" dirty="0"/>
              <a:t>: It is sunny.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cs typeface="Times New Roman" pitchFamily="18" charset="0"/>
              </a:rPr>
              <a:t>¬</a:t>
            </a:r>
            <a:r>
              <a:rPr lang="en-US" altLang="zh-TW" i="1" dirty="0">
                <a:cs typeface="Times New Roman" pitchFamily="18" charset="0"/>
              </a:rPr>
              <a:t>p</a:t>
            </a:r>
            <a:r>
              <a:rPr lang="en-US" altLang="zh-TW" dirty="0">
                <a:cs typeface="Times New Roman" pitchFamily="18" charset="0"/>
              </a:rPr>
              <a:t>: It is not sunny.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cs typeface="Times New Roman" pitchFamily="18" charset="0"/>
              </a:rPr>
              <a:t>The statement “It is not sunny.” is true only when the statement “It is sunny.” is false.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Conjunction (</a:t>
            </a:r>
            <a:r>
              <a:rPr lang="en-US" dirty="0">
                <a:solidFill>
                  <a:schemeClr val="tx1"/>
                </a:solidFill>
                <a:effectLst/>
                <a:sym typeface="Symbol"/>
              </a:rPr>
              <a:t>)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BA6828-C6BE-4362-96A7-202EC131C38A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ms-MY" sz="1200"/>
          </a:p>
        </p:txBody>
      </p:sp>
      <p:sp>
        <p:nvSpPr>
          <p:cNvPr id="18437" name="Text Box 11"/>
          <p:cNvSpPr txBox="1">
            <a:spLocks noChangeArrowheads="1"/>
          </p:cNvSpPr>
          <p:nvPr/>
        </p:nvSpPr>
        <p:spPr bwMode="auto">
          <a:xfrm>
            <a:off x="457200" y="1219200"/>
            <a:ext cx="78486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/>
              <a:t>Conjunction is a connective “and” in English.</a:t>
            </a:r>
          </a:p>
          <a:p>
            <a:pPr eaLnBrk="1" hangingPunct="1">
              <a:buFontTx/>
              <a:buNone/>
            </a:pPr>
            <a:r>
              <a:rPr lang="en-US" altLang="zh-TW"/>
              <a:t>It is symbolized by “</a:t>
            </a:r>
            <a:r>
              <a:rPr lang="en-US" altLang="zh-TW">
                <a:sym typeface="Symbol" pitchFamily="18" charset="2"/>
              </a:rPr>
              <a:t>”.</a:t>
            </a:r>
          </a:p>
          <a:p>
            <a:pPr eaLnBrk="1" hangingPunct="1">
              <a:buFontTx/>
              <a:buNone/>
            </a:pPr>
            <a:r>
              <a:rPr lang="en-US" altLang="zh-TW">
                <a:sym typeface="Symbol" pitchFamily="18" charset="2"/>
              </a:rPr>
              <a:t>The truth table of a conjunction operator for propositions </a:t>
            </a:r>
            <a:r>
              <a:rPr lang="en-US" altLang="zh-TW" i="1">
                <a:sym typeface="Symbol" pitchFamily="18" charset="2"/>
              </a:rPr>
              <a:t>p</a:t>
            </a:r>
            <a:r>
              <a:rPr lang="en-US" altLang="zh-TW">
                <a:sym typeface="Symbol" pitchFamily="18" charset="2"/>
              </a:rPr>
              <a:t> and </a:t>
            </a:r>
            <a:r>
              <a:rPr lang="en-US" altLang="zh-TW" i="1">
                <a:sym typeface="Symbol" pitchFamily="18" charset="2"/>
              </a:rPr>
              <a:t>q</a:t>
            </a:r>
            <a:r>
              <a:rPr lang="en-US" altLang="zh-TW">
                <a:sym typeface="Symbol" pitchFamily="18" charset="2"/>
              </a:rPr>
              <a:t> is: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62200" y="2590800"/>
          <a:ext cx="3429000" cy="18573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64" name="Rectangle 1"/>
          <p:cNvSpPr>
            <a:spLocks noChangeArrowheads="1"/>
          </p:cNvSpPr>
          <p:nvPr/>
        </p:nvSpPr>
        <p:spPr bwMode="auto">
          <a:xfrm>
            <a:off x="449263" y="4572000"/>
            <a:ext cx="8466137" cy="19383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i="1" dirty="0"/>
              <a:t>Example</a:t>
            </a:r>
            <a:r>
              <a:rPr lang="en-US" altLang="zh-TW" dirty="0"/>
              <a:t>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i="1" dirty="0"/>
              <a:t>p</a:t>
            </a:r>
            <a:r>
              <a:rPr lang="en-US" altLang="zh-TW" dirty="0"/>
              <a:t>: Today is Tuesday.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i="1" dirty="0"/>
              <a:t>q</a:t>
            </a:r>
            <a:r>
              <a:rPr lang="en-US" altLang="zh-TW" dirty="0"/>
              <a:t>: It is raining today.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i="1" dirty="0"/>
              <a:t>p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 </a:t>
            </a:r>
            <a:r>
              <a:rPr lang="en-US" altLang="zh-TW" i="1" dirty="0">
                <a:sym typeface="Symbol" pitchFamily="18" charset="2"/>
              </a:rPr>
              <a:t>q</a:t>
            </a:r>
            <a:r>
              <a:rPr lang="en-US" altLang="zh-TW" dirty="0">
                <a:sym typeface="Symbol" pitchFamily="18" charset="2"/>
              </a:rPr>
              <a:t>: Today is Tuesday and it is raining today.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TW" dirty="0"/>
              <a:t>The statement “</a:t>
            </a:r>
            <a:r>
              <a:rPr lang="en-US" altLang="zh-TW" dirty="0">
                <a:sym typeface="Symbol" pitchFamily="18" charset="2"/>
              </a:rPr>
              <a:t>Today is Tuesday and it is raining today.” is true only when both the statements “Today is Tuesday.” and “It is raining today.” are true.</a:t>
            </a:r>
            <a:endParaRPr lang="ms-MY" altLang="ms-MY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Disjunction (</a:t>
            </a:r>
            <a:r>
              <a:rPr lang="en-US" dirty="0">
                <a:solidFill>
                  <a:schemeClr val="tx1"/>
                </a:solidFill>
                <a:effectLst/>
                <a:sym typeface="Symbol"/>
              </a:rPr>
              <a:t>)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ms-MY" sz="1100">
                <a:cs typeface="Arial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D1DAF7-F305-42B5-97EE-EED8969E8D29}" type="slidenum">
              <a:rPr lang="en-US" altLang="ms-MY" sz="12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ms-MY" sz="1200"/>
          </a:p>
        </p:txBody>
      </p:sp>
      <p:sp>
        <p:nvSpPr>
          <p:cNvPr id="19461" name="Text Box 11"/>
          <p:cNvSpPr txBox="1">
            <a:spLocks noChangeArrowheads="1"/>
          </p:cNvSpPr>
          <p:nvPr/>
        </p:nvSpPr>
        <p:spPr bwMode="auto">
          <a:xfrm>
            <a:off x="533400" y="1219200"/>
            <a:ext cx="80010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/>
              <a:t>Disjunction is a connective “or” in English.</a:t>
            </a:r>
          </a:p>
          <a:p>
            <a:pPr eaLnBrk="1" hangingPunct="1">
              <a:buFontTx/>
              <a:buNone/>
            </a:pPr>
            <a:r>
              <a:rPr lang="en-US" altLang="zh-TW"/>
              <a:t>It is symbolized by “</a:t>
            </a:r>
            <a:r>
              <a:rPr lang="en-US" altLang="zh-TW">
                <a:sym typeface="Symbol" pitchFamily="18" charset="2"/>
              </a:rPr>
              <a:t>”.</a:t>
            </a:r>
          </a:p>
          <a:p>
            <a:pPr eaLnBrk="1" hangingPunct="1">
              <a:buFontTx/>
              <a:buNone/>
            </a:pPr>
            <a:r>
              <a:rPr lang="en-US" altLang="zh-TW">
                <a:sym typeface="Symbol" pitchFamily="18" charset="2"/>
              </a:rPr>
              <a:t>The truth table of a disjunction operator for propositions </a:t>
            </a:r>
            <a:r>
              <a:rPr lang="en-US" altLang="zh-TW" i="1">
                <a:sym typeface="Symbol" pitchFamily="18" charset="2"/>
              </a:rPr>
              <a:t>p</a:t>
            </a:r>
            <a:r>
              <a:rPr lang="en-US" altLang="zh-TW">
                <a:sym typeface="Symbol" pitchFamily="18" charset="2"/>
              </a:rPr>
              <a:t> and </a:t>
            </a:r>
            <a:r>
              <a:rPr lang="en-US" altLang="zh-TW" i="1">
                <a:sym typeface="Symbol" pitchFamily="18" charset="2"/>
              </a:rPr>
              <a:t>q</a:t>
            </a:r>
            <a:r>
              <a:rPr lang="en-US" altLang="zh-TW">
                <a:sym typeface="Symbol" pitchFamily="18" charset="2"/>
              </a:rPr>
              <a:t> is: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67000" y="2514600"/>
          <a:ext cx="3429000" cy="185737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p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 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484188" y="4495800"/>
            <a:ext cx="8126412" cy="19383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i="1" dirty="0">
                <a:solidFill>
                  <a:schemeClr val="tx1"/>
                </a:solidFill>
              </a:rPr>
              <a:t>Example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i="1" dirty="0">
                <a:solidFill>
                  <a:schemeClr val="tx1"/>
                </a:solidFill>
              </a:rPr>
              <a:t>p</a:t>
            </a:r>
            <a:r>
              <a:rPr lang="en-US" altLang="zh-TW" sz="2000" dirty="0">
                <a:solidFill>
                  <a:schemeClr val="tx1"/>
                </a:solidFill>
              </a:rPr>
              <a:t>: Mary likes jogging.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i="1" dirty="0">
                <a:solidFill>
                  <a:schemeClr val="tx1"/>
                </a:solidFill>
              </a:rPr>
              <a:t>q</a:t>
            </a:r>
            <a:r>
              <a:rPr lang="en-US" altLang="zh-TW" sz="2000" dirty="0">
                <a:solidFill>
                  <a:schemeClr val="tx1"/>
                </a:solidFill>
              </a:rPr>
              <a:t>: Mary likes dancing.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i="1" dirty="0">
                <a:solidFill>
                  <a:schemeClr val="tx1"/>
                </a:solidFill>
              </a:rPr>
              <a:t>p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sym typeface="Symbol" pitchFamily="18" charset="2"/>
              </a:rPr>
              <a:t> </a:t>
            </a:r>
            <a:r>
              <a:rPr lang="en-US" altLang="zh-TW" sz="2000" i="1" dirty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altLang="zh-TW" sz="2000" dirty="0">
                <a:solidFill>
                  <a:schemeClr val="tx1"/>
                </a:solidFill>
                <a:sym typeface="Symbol" pitchFamily="18" charset="2"/>
              </a:rPr>
              <a:t>: Mary likes jogging or dancing.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000" dirty="0">
                <a:solidFill>
                  <a:schemeClr val="tx1"/>
                </a:solidFill>
                <a:sym typeface="Symbol" pitchFamily="18" charset="2"/>
              </a:rPr>
              <a:t>The statement “Mary likes jogging or dancing” is true if Mary likes either jogging or dancing. It is false only when Mary likes neither. 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3577</Words>
  <Application>Microsoft Office PowerPoint</Application>
  <PresentationFormat>On-screen Show (4:3)</PresentationFormat>
  <Paragraphs>661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Symbol</vt:lpstr>
      <vt:lpstr>Trebuchet MS</vt:lpstr>
      <vt:lpstr>QuizShow</vt:lpstr>
      <vt:lpstr>LECTURE 01  Propositional Logic</vt:lpstr>
      <vt:lpstr>What you will learn in this lecture: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 PROPOSITIONAL LOGIC</dc:title>
  <dc:subject>TMA1201</dc:subject>
  <dc:creator/>
  <cp:lastModifiedBy/>
  <cp:revision>1</cp:revision>
  <dcterms:created xsi:type="dcterms:W3CDTF">2012-05-22T01:27:05Z</dcterms:created>
  <dcterms:modified xsi:type="dcterms:W3CDTF">2022-10-14T14:00:14Z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