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59" r:id="rId2"/>
  </p:sldMasterIdLst>
  <p:notesMasterIdLst>
    <p:notesMasterId r:id="rId38"/>
  </p:notesMasterIdLst>
  <p:handoutMasterIdLst>
    <p:handoutMasterId r:id="rId39"/>
  </p:handoutMasterIdLst>
  <p:sldIdLst>
    <p:sldId id="257" r:id="rId3"/>
    <p:sldId id="258" r:id="rId4"/>
    <p:sldId id="298" r:id="rId5"/>
    <p:sldId id="260" r:id="rId6"/>
    <p:sldId id="262" r:id="rId7"/>
    <p:sldId id="299" r:id="rId8"/>
    <p:sldId id="340" r:id="rId9"/>
    <p:sldId id="341" r:id="rId10"/>
    <p:sldId id="294" r:id="rId11"/>
    <p:sldId id="274" r:id="rId12"/>
    <p:sldId id="291" r:id="rId13"/>
    <p:sldId id="292" r:id="rId14"/>
    <p:sldId id="335" r:id="rId15"/>
    <p:sldId id="336" r:id="rId16"/>
    <p:sldId id="337" r:id="rId17"/>
    <p:sldId id="338" r:id="rId18"/>
    <p:sldId id="339" r:id="rId19"/>
    <p:sldId id="333" r:id="rId20"/>
    <p:sldId id="334" r:id="rId21"/>
    <p:sldId id="310" r:id="rId22"/>
    <p:sldId id="311" r:id="rId23"/>
    <p:sldId id="312" r:id="rId24"/>
    <p:sldId id="314" r:id="rId25"/>
    <p:sldId id="315" r:id="rId26"/>
    <p:sldId id="316" r:id="rId27"/>
    <p:sldId id="317" r:id="rId28"/>
    <p:sldId id="319" r:id="rId29"/>
    <p:sldId id="321" r:id="rId30"/>
    <p:sldId id="287" r:id="rId31"/>
    <p:sldId id="288" r:id="rId32"/>
    <p:sldId id="289" r:id="rId33"/>
    <p:sldId id="332" r:id="rId34"/>
    <p:sldId id="320" r:id="rId35"/>
    <p:sldId id="296" r:id="rId36"/>
    <p:sldId id="309" r:id="rId37"/>
  </p:sldIdLst>
  <p:sldSz cx="9144000" cy="6858000" type="screen4x3"/>
  <p:notesSz cx="9947275" cy="6858000"/>
  <p:defaultTextStyle>
    <a:defPPr>
      <a:defRPr lang="ms-MY"/>
    </a:defPPr>
    <a:lvl1pPr algn="l" rtl="0" fontAlgn="base">
      <a:spcBef>
        <a:spcPct val="0"/>
      </a:spcBef>
      <a:spcAft>
        <a:spcPct val="0"/>
      </a:spcAft>
      <a:defRPr kern="1200">
        <a:solidFill>
          <a:schemeClr val="tx1"/>
        </a:solidFill>
        <a:latin typeface="Trebuchet MS" pitchFamily="34" charset="0"/>
        <a:ea typeface="+mn-ea"/>
        <a:cs typeface="Arial" charset="0"/>
      </a:defRPr>
    </a:lvl1pPr>
    <a:lvl2pPr marL="457200" algn="l" rtl="0" fontAlgn="base">
      <a:spcBef>
        <a:spcPct val="0"/>
      </a:spcBef>
      <a:spcAft>
        <a:spcPct val="0"/>
      </a:spcAft>
      <a:defRPr kern="1200">
        <a:solidFill>
          <a:schemeClr val="tx1"/>
        </a:solidFill>
        <a:latin typeface="Trebuchet MS" pitchFamily="34" charset="0"/>
        <a:ea typeface="+mn-ea"/>
        <a:cs typeface="Arial" charset="0"/>
      </a:defRPr>
    </a:lvl2pPr>
    <a:lvl3pPr marL="914400" algn="l" rtl="0" fontAlgn="base">
      <a:spcBef>
        <a:spcPct val="0"/>
      </a:spcBef>
      <a:spcAft>
        <a:spcPct val="0"/>
      </a:spcAft>
      <a:defRPr kern="1200">
        <a:solidFill>
          <a:schemeClr val="tx1"/>
        </a:solidFill>
        <a:latin typeface="Trebuchet MS" pitchFamily="34" charset="0"/>
        <a:ea typeface="+mn-ea"/>
        <a:cs typeface="Arial" charset="0"/>
      </a:defRPr>
    </a:lvl3pPr>
    <a:lvl4pPr marL="1371600" algn="l" rtl="0" fontAlgn="base">
      <a:spcBef>
        <a:spcPct val="0"/>
      </a:spcBef>
      <a:spcAft>
        <a:spcPct val="0"/>
      </a:spcAft>
      <a:defRPr kern="1200">
        <a:solidFill>
          <a:schemeClr val="tx1"/>
        </a:solidFill>
        <a:latin typeface="Trebuchet MS" pitchFamily="34" charset="0"/>
        <a:ea typeface="+mn-ea"/>
        <a:cs typeface="Arial" charset="0"/>
      </a:defRPr>
    </a:lvl4pPr>
    <a:lvl5pPr marL="1828800" algn="l" rtl="0" fontAlgn="base">
      <a:spcBef>
        <a:spcPct val="0"/>
      </a:spcBef>
      <a:spcAft>
        <a:spcPct val="0"/>
      </a:spcAft>
      <a:defRPr kern="1200">
        <a:solidFill>
          <a:schemeClr val="tx1"/>
        </a:solidFill>
        <a:latin typeface="Trebuchet MS" pitchFamily="34" charset="0"/>
        <a:ea typeface="+mn-ea"/>
        <a:cs typeface="Arial" charset="0"/>
      </a:defRPr>
    </a:lvl5pPr>
    <a:lvl6pPr marL="2286000" algn="l" defTabSz="914400" rtl="0" eaLnBrk="1" latinLnBrk="0" hangingPunct="1">
      <a:defRPr kern="1200">
        <a:solidFill>
          <a:schemeClr val="tx1"/>
        </a:solidFill>
        <a:latin typeface="Trebuchet MS" pitchFamily="34" charset="0"/>
        <a:ea typeface="+mn-ea"/>
        <a:cs typeface="Arial" charset="0"/>
      </a:defRPr>
    </a:lvl6pPr>
    <a:lvl7pPr marL="2743200" algn="l" defTabSz="914400" rtl="0" eaLnBrk="1" latinLnBrk="0" hangingPunct="1">
      <a:defRPr kern="1200">
        <a:solidFill>
          <a:schemeClr val="tx1"/>
        </a:solidFill>
        <a:latin typeface="Trebuchet MS" pitchFamily="34" charset="0"/>
        <a:ea typeface="+mn-ea"/>
        <a:cs typeface="Arial" charset="0"/>
      </a:defRPr>
    </a:lvl7pPr>
    <a:lvl8pPr marL="3200400" algn="l" defTabSz="914400" rtl="0" eaLnBrk="1" latinLnBrk="0" hangingPunct="1">
      <a:defRPr kern="1200">
        <a:solidFill>
          <a:schemeClr val="tx1"/>
        </a:solidFill>
        <a:latin typeface="Trebuchet MS" pitchFamily="34" charset="0"/>
        <a:ea typeface="+mn-ea"/>
        <a:cs typeface="Arial" charset="0"/>
      </a:defRPr>
    </a:lvl8pPr>
    <a:lvl9pPr marL="3657600" algn="l" defTabSz="914400" rtl="0" eaLnBrk="1" latinLnBrk="0" hangingPunct="1">
      <a:defRPr kern="1200">
        <a:solidFill>
          <a:schemeClr val="tx1"/>
        </a:solidFill>
        <a:latin typeface="Trebuchet MS"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92075" autoAdjust="0"/>
  </p:normalViewPr>
  <p:slideViewPr>
    <p:cSldViewPr>
      <p:cViewPr varScale="1">
        <p:scale>
          <a:sx n="102" d="100"/>
          <a:sy n="102" d="100"/>
        </p:scale>
        <p:origin x="156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310063" cy="342900"/>
          </a:xfrm>
          <a:prstGeom prst="rect">
            <a:avLst/>
          </a:prstGeom>
        </p:spPr>
        <p:txBody>
          <a:bodyPr vert="horz" wrap="square" lIns="91989" tIns="45994" rIns="91989" bIns="45994" numCol="1" anchor="t" anchorCtr="0" compatLnSpc="1">
            <a:prstTxWarp prst="textNoShape">
              <a:avLst/>
            </a:prstTxWarp>
          </a:bodyPr>
          <a:lstStyle>
            <a:lvl1pPr>
              <a:defRPr sz="1200">
                <a:latin typeface="Calibri" pitchFamily="34" charset="0"/>
              </a:defRPr>
            </a:lvl1pPr>
          </a:lstStyle>
          <a:p>
            <a:endParaRPr lang="en-US" altLang="en-US"/>
          </a:p>
        </p:txBody>
      </p:sp>
      <p:sp>
        <p:nvSpPr>
          <p:cNvPr id="3" name="Rectangle 3"/>
          <p:cNvSpPr>
            <a:spLocks noGrp="1"/>
          </p:cNvSpPr>
          <p:nvPr>
            <p:ph type="dt" sz="quarter" idx="1"/>
          </p:nvPr>
        </p:nvSpPr>
        <p:spPr>
          <a:xfrm>
            <a:off x="5634038" y="0"/>
            <a:ext cx="4311650" cy="342900"/>
          </a:xfrm>
          <a:prstGeom prst="rect">
            <a:avLst/>
          </a:prstGeom>
        </p:spPr>
        <p:txBody>
          <a:bodyPr vert="horz" wrap="square" lIns="91989" tIns="45994" rIns="91989" bIns="45994" numCol="1" anchor="t" anchorCtr="0" compatLnSpc="1">
            <a:prstTxWarp prst="textNoShape">
              <a:avLst/>
            </a:prstTxWarp>
          </a:bodyPr>
          <a:lstStyle>
            <a:lvl1pPr algn="r">
              <a:defRPr sz="1200">
                <a:latin typeface="Calibri" pitchFamily="34" charset="0"/>
              </a:defRPr>
            </a:lvl1pPr>
          </a:lstStyle>
          <a:p>
            <a:fld id="{2521374D-1F45-4A45-A1EA-1BB73BE5F4CF}" type="datetimeFigureOut">
              <a:rPr lang="en-US" altLang="en-US"/>
              <a:pPr/>
              <a:t>10/14/2022</a:t>
            </a:fld>
            <a:endParaRPr lang="en-US" altLang="en-US"/>
          </a:p>
        </p:txBody>
      </p:sp>
      <p:sp>
        <p:nvSpPr>
          <p:cNvPr id="4" name="Rectangle 4"/>
          <p:cNvSpPr>
            <a:spLocks noGrp="1"/>
          </p:cNvSpPr>
          <p:nvPr>
            <p:ph type="ftr" sz="quarter" idx="2"/>
          </p:nvPr>
        </p:nvSpPr>
        <p:spPr>
          <a:xfrm>
            <a:off x="0" y="6513513"/>
            <a:ext cx="4310063" cy="342900"/>
          </a:xfrm>
          <a:prstGeom prst="rect">
            <a:avLst/>
          </a:prstGeom>
        </p:spPr>
        <p:txBody>
          <a:bodyPr vert="horz" wrap="square" lIns="91989" tIns="45994" rIns="91989" bIns="45994" numCol="1" anchor="b" anchorCtr="0" compatLnSpc="1">
            <a:prstTxWarp prst="textNoShape">
              <a:avLst/>
            </a:prstTxWarp>
          </a:bodyPr>
          <a:lstStyle>
            <a:lvl1pPr>
              <a:defRPr sz="1200">
                <a:latin typeface="Calibri" pitchFamily="34" charset="0"/>
              </a:defRPr>
            </a:lvl1pPr>
          </a:lstStyle>
          <a:p>
            <a:endParaRPr lang="en-US" altLang="en-US"/>
          </a:p>
        </p:txBody>
      </p:sp>
      <p:sp>
        <p:nvSpPr>
          <p:cNvPr id="5" name="Rectangle 5"/>
          <p:cNvSpPr>
            <a:spLocks noGrp="1"/>
          </p:cNvSpPr>
          <p:nvPr>
            <p:ph type="sldNum" sz="quarter" idx="3"/>
          </p:nvPr>
        </p:nvSpPr>
        <p:spPr>
          <a:xfrm>
            <a:off x="5634038" y="6513513"/>
            <a:ext cx="4311650" cy="342900"/>
          </a:xfrm>
          <a:prstGeom prst="rect">
            <a:avLst/>
          </a:prstGeom>
        </p:spPr>
        <p:txBody>
          <a:bodyPr vert="horz" wrap="square" lIns="91989" tIns="45994" rIns="91989" bIns="45994" numCol="1" anchor="b" anchorCtr="0" compatLnSpc="1">
            <a:prstTxWarp prst="textNoShape">
              <a:avLst/>
            </a:prstTxWarp>
          </a:bodyPr>
          <a:lstStyle>
            <a:lvl1pPr algn="r">
              <a:defRPr sz="1200">
                <a:latin typeface="Calibri" pitchFamily="34" charset="0"/>
              </a:defRPr>
            </a:lvl1pPr>
          </a:lstStyle>
          <a:p>
            <a:fld id="{697081B3-39A5-4B0C-9D71-6E21AFBF6413}" type="slidenum">
              <a:rPr lang="en-US" altLang="en-US"/>
              <a:pPr/>
              <a:t>‹#›</a:t>
            </a:fld>
            <a:endParaRPr lang="en-US" altLang="en-US"/>
          </a:p>
        </p:txBody>
      </p:sp>
    </p:spTree>
    <p:extLst>
      <p:ext uri="{BB962C8B-B14F-4D97-AF65-F5344CB8AC3E}">
        <p14:creationId xmlns:p14="http://schemas.microsoft.com/office/powerpoint/2010/main" val="2907479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310063" cy="342900"/>
          </a:xfrm>
          <a:prstGeom prst="rect">
            <a:avLst/>
          </a:prstGeom>
        </p:spPr>
        <p:txBody>
          <a:bodyPr vert="horz" wrap="square" lIns="91989" tIns="45994" rIns="91989" bIns="45994" numCol="1" anchor="t" anchorCtr="0" compatLnSpc="1">
            <a:prstTxWarp prst="textNoShape">
              <a:avLst/>
            </a:prstTxWarp>
          </a:bodyPr>
          <a:lstStyle>
            <a:lvl1pPr>
              <a:defRPr sz="1200">
                <a:latin typeface="Calibri" pitchFamily="34" charset="0"/>
              </a:defRPr>
            </a:lvl1pPr>
          </a:lstStyle>
          <a:p>
            <a:endParaRPr lang="en-US" altLang="en-US"/>
          </a:p>
        </p:txBody>
      </p:sp>
      <p:sp>
        <p:nvSpPr>
          <p:cNvPr id="3" name="Rectangle 3"/>
          <p:cNvSpPr>
            <a:spLocks noGrp="1"/>
          </p:cNvSpPr>
          <p:nvPr>
            <p:ph type="dt" idx="1"/>
          </p:nvPr>
        </p:nvSpPr>
        <p:spPr>
          <a:xfrm>
            <a:off x="5634038" y="0"/>
            <a:ext cx="4311650" cy="342900"/>
          </a:xfrm>
          <a:prstGeom prst="rect">
            <a:avLst/>
          </a:prstGeom>
        </p:spPr>
        <p:txBody>
          <a:bodyPr vert="horz" wrap="square" lIns="91989" tIns="45994" rIns="91989" bIns="45994" numCol="1" anchor="t" anchorCtr="0" compatLnSpc="1">
            <a:prstTxWarp prst="textNoShape">
              <a:avLst/>
            </a:prstTxWarp>
          </a:bodyPr>
          <a:lstStyle>
            <a:lvl1pPr algn="r">
              <a:defRPr sz="1200">
                <a:latin typeface="Calibri" pitchFamily="34" charset="0"/>
              </a:defRPr>
            </a:lvl1pPr>
          </a:lstStyle>
          <a:p>
            <a:fld id="{9099983E-1009-4275-BD1A-9F6A09C3383F}" type="datetimeFigureOut">
              <a:rPr lang="en-US" altLang="en-US"/>
              <a:pPr/>
              <a:t>10/14/2022</a:t>
            </a:fld>
            <a:endParaRPr lang="en-US" altLang="en-US"/>
          </a:p>
        </p:txBody>
      </p:sp>
      <p:sp>
        <p:nvSpPr>
          <p:cNvPr id="4" name="Rectangle 4"/>
          <p:cNvSpPr>
            <a:spLocks noGrp="1" noRot="1" noChangeAspect="1"/>
          </p:cNvSpPr>
          <p:nvPr>
            <p:ph type="sldImg" idx="2"/>
          </p:nvPr>
        </p:nvSpPr>
        <p:spPr>
          <a:xfrm>
            <a:off x="3262313" y="515938"/>
            <a:ext cx="3422650" cy="2568575"/>
          </a:xfrm>
          <a:prstGeom prst="rect">
            <a:avLst/>
          </a:prstGeom>
          <a:noFill/>
          <a:ln w="12700">
            <a:solidFill>
              <a:prstClr val="black"/>
            </a:solidFill>
          </a:ln>
        </p:spPr>
        <p:txBody>
          <a:bodyPr vert="horz" lIns="91989" tIns="45994" rIns="91989" bIns="45994" rtlCol="0" anchor="ctr"/>
          <a:lstStyle/>
          <a:p>
            <a:pPr lvl="0"/>
            <a:endParaRPr lang="en-US" noProof="0"/>
          </a:p>
        </p:txBody>
      </p:sp>
      <p:sp>
        <p:nvSpPr>
          <p:cNvPr id="5" name="Rectangle 5"/>
          <p:cNvSpPr>
            <a:spLocks noGrp="1"/>
          </p:cNvSpPr>
          <p:nvPr>
            <p:ph type="body" sz="quarter" idx="3"/>
          </p:nvPr>
        </p:nvSpPr>
        <p:spPr>
          <a:xfrm>
            <a:off x="995363" y="3257550"/>
            <a:ext cx="7956550" cy="3086100"/>
          </a:xfrm>
          <a:prstGeom prst="rect">
            <a:avLst/>
          </a:prstGeom>
        </p:spPr>
        <p:txBody>
          <a:bodyPr vert="horz" lIns="91989" tIns="45994" rIns="91989" bIns="4599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6513513"/>
            <a:ext cx="4310063" cy="342900"/>
          </a:xfrm>
          <a:prstGeom prst="rect">
            <a:avLst/>
          </a:prstGeom>
        </p:spPr>
        <p:txBody>
          <a:bodyPr vert="horz" wrap="square" lIns="91989" tIns="45994" rIns="91989" bIns="45994" numCol="1" anchor="b" anchorCtr="0" compatLnSpc="1">
            <a:prstTxWarp prst="textNoShape">
              <a:avLst/>
            </a:prstTxWarp>
          </a:bodyPr>
          <a:lstStyle>
            <a:lvl1pPr>
              <a:defRPr sz="1200">
                <a:latin typeface="Calibri" pitchFamily="34" charset="0"/>
              </a:defRPr>
            </a:lvl1pPr>
          </a:lstStyle>
          <a:p>
            <a:endParaRPr lang="en-US" altLang="en-US"/>
          </a:p>
        </p:txBody>
      </p:sp>
      <p:sp>
        <p:nvSpPr>
          <p:cNvPr id="7" name="Rectangle 7"/>
          <p:cNvSpPr>
            <a:spLocks noGrp="1"/>
          </p:cNvSpPr>
          <p:nvPr>
            <p:ph type="sldNum" sz="quarter" idx="5"/>
          </p:nvPr>
        </p:nvSpPr>
        <p:spPr>
          <a:xfrm>
            <a:off x="5634038" y="6513513"/>
            <a:ext cx="4311650" cy="342900"/>
          </a:xfrm>
          <a:prstGeom prst="rect">
            <a:avLst/>
          </a:prstGeom>
        </p:spPr>
        <p:txBody>
          <a:bodyPr vert="horz" wrap="square" lIns="91989" tIns="45994" rIns="91989" bIns="45994" numCol="1" anchor="b" anchorCtr="0" compatLnSpc="1">
            <a:prstTxWarp prst="textNoShape">
              <a:avLst/>
            </a:prstTxWarp>
          </a:bodyPr>
          <a:lstStyle>
            <a:lvl1pPr algn="r">
              <a:defRPr sz="1200">
                <a:latin typeface="Calibri" pitchFamily="34" charset="0"/>
              </a:defRPr>
            </a:lvl1pPr>
          </a:lstStyle>
          <a:p>
            <a:fld id="{ACCC5341-C529-400B-917E-15FC832F17D0}" type="slidenum">
              <a:rPr lang="en-US" altLang="en-US"/>
              <a:pPr/>
              <a:t>‹#›</a:t>
            </a:fld>
            <a:endParaRPr lang="en-US" altLang="en-US"/>
          </a:p>
        </p:txBody>
      </p:sp>
    </p:spTree>
    <p:extLst>
      <p:ext uri="{BB962C8B-B14F-4D97-AF65-F5344CB8AC3E}">
        <p14:creationId xmlns:p14="http://schemas.microsoft.com/office/powerpoint/2010/main" val="34122515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5325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0A0006E-6EBB-4164-ACC2-5857AF172975}" type="slidenum">
              <a:rPr lang="en-US" altLang="en-US"/>
              <a:pPr eaLnBrk="1" hangingPunct="1">
                <a:spcBef>
                  <a:spcPct val="0"/>
                </a:spcBef>
              </a:pPr>
              <a:t>1</a:t>
            </a:fld>
            <a:endParaRPr lang="en-US" altLang="en-US"/>
          </a:p>
        </p:txBody>
      </p:sp>
    </p:spTree>
    <p:extLst>
      <p:ext uri="{BB962C8B-B14F-4D97-AF65-F5344CB8AC3E}">
        <p14:creationId xmlns:p14="http://schemas.microsoft.com/office/powerpoint/2010/main" val="1761743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6349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5F587A9-8193-4C00-B2E4-39DEE0B976C9}" type="slidenum">
              <a:rPr lang="en-US" altLang="en-US"/>
              <a:pPr eaLnBrk="1" hangingPunct="1">
                <a:spcBef>
                  <a:spcPct val="0"/>
                </a:spcBef>
              </a:pPr>
              <a:t>12</a:t>
            </a:fld>
            <a:endParaRPr lang="en-US" altLang="en-US"/>
          </a:p>
        </p:txBody>
      </p:sp>
    </p:spTree>
    <p:extLst>
      <p:ext uri="{BB962C8B-B14F-4D97-AF65-F5344CB8AC3E}">
        <p14:creationId xmlns:p14="http://schemas.microsoft.com/office/powerpoint/2010/main" val="3121306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6451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1FD9B8E-CE6C-485F-81B2-B345A723810A}" type="slidenum">
              <a:rPr lang="en-US" altLang="en-US"/>
              <a:pPr eaLnBrk="1" hangingPunct="1">
                <a:spcBef>
                  <a:spcPct val="0"/>
                </a:spcBef>
              </a:pPr>
              <a:t>13</a:t>
            </a:fld>
            <a:endParaRPr lang="en-US" altLang="en-US"/>
          </a:p>
        </p:txBody>
      </p:sp>
    </p:spTree>
    <p:extLst>
      <p:ext uri="{BB962C8B-B14F-4D97-AF65-F5344CB8AC3E}">
        <p14:creationId xmlns:p14="http://schemas.microsoft.com/office/powerpoint/2010/main" val="62095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6656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23A66EA-2D6A-46ED-996A-55CF611803EC}" type="slidenum">
              <a:rPr lang="en-US" altLang="en-US"/>
              <a:pPr eaLnBrk="1" hangingPunct="1">
                <a:spcBef>
                  <a:spcPct val="0"/>
                </a:spcBef>
              </a:pPr>
              <a:t>20</a:t>
            </a:fld>
            <a:endParaRPr lang="en-US" altLang="en-US"/>
          </a:p>
        </p:txBody>
      </p:sp>
    </p:spTree>
    <p:extLst>
      <p:ext uri="{BB962C8B-B14F-4D97-AF65-F5344CB8AC3E}">
        <p14:creationId xmlns:p14="http://schemas.microsoft.com/office/powerpoint/2010/main" val="382600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6758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15165F-4AA0-462A-BCC8-D28926242061}" type="slidenum">
              <a:rPr lang="en-US" altLang="en-US"/>
              <a:pPr eaLnBrk="1" hangingPunct="1">
                <a:spcBef>
                  <a:spcPct val="0"/>
                </a:spcBef>
              </a:pPr>
              <a:t>21</a:t>
            </a:fld>
            <a:endParaRPr lang="en-US" altLang="en-US"/>
          </a:p>
        </p:txBody>
      </p:sp>
    </p:spTree>
    <p:extLst>
      <p:ext uri="{BB962C8B-B14F-4D97-AF65-F5344CB8AC3E}">
        <p14:creationId xmlns:p14="http://schemas.microsoft.com/office/powerpoint/2010/main" val="357050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6861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BC6AD35-40A6-4DDB-8789-817E4379DCF7}" type="slidenum">
              <a:rPr lang="en-US" altLang="en-US"/>
              <a:pPr eaLnBrk="1" hangingPunct="1">
                <a:spcBef>
                  <a:spcPct val="0"/>
                </a:spcBef>
              </a:pPr>
              <a:t>22</a:t>
            </a:fld>
            <a:endParaRPr lang="en-US" altLang="en-US"/>
          </a:p>
        </p:txBody>
      </p:sp>
    </p:spTree>
    <p:extLst>
      <p:ext uri="{BB962C8B-B14F-4D97-AF65-F5344CB8AC3E}">
        <p14:creationId xmlns:p14="http://schemas.microsoft.com/office/powerpoint/2010/main" val="1386505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dirty="0"/>
          </a:p>
        </p:txBody>
      </p:sp>
      <p:sp>
        <p:nvSpPr>
          <p:cNvPr id="5018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3190F0E-BFC4-4F4E-AC92-DA6E2150F68B}" type="slidenum">
              <a:rPr lang="en-US" altLang="en-US"/>
              <a:pPr eaLnBrk="1" hangingPunct="1">
                <a:spcBef>
                  <a:spcPct val="0"/>
                </a:spcBef>
              </a:pPr>
              <a:t>23</a:t>
            </a:fld>
            <a:endParaRPr lang="en-US" altLang="en-US"/>
          </a:p>
        </p:txBody>
      </p:sp>
    </p:spTree>
    <p:extLst>
      <p:ext uri="{BB962C8B-B14F-4D97-AF65-F5344CB8AC3E}">
        <p14:creationId xmlns:p14="http://schemas.microsoft.com/office/powerpoint/2010/main" val="4194918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5120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108BA0C-F3D7-4152-9A17-4CA53BF63DA8}" type="slidenum">
              <a:rPr lang="en-US" altLang="en-US"/>
              <a:pPr eaLnBrk="1" hangingPunct="1">
                <a:spcBef>
                  <a:spcPct val="0"/>
                </a:spcBef>
              </a:pPr>
              <a:t>24</a:t>
            </a:fld>
            <a:endParaRPr lang="en-US" altLang="en-US"/>
          </a:p>
        </p:txBody>
      </p:sp>
    </p:spTree>
    <p:extLst>
      <p:ext uri="{BB962C8B-B14F-4D97-AF65-F5344CB8AC3E}">
        <p14:creationId xmlns:p14="http://schemas.microsoft.com/office/powerpoint/2010/main" val="1187279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5222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98EA133-A2BE-487E-AECE-AEAAEBA86C7A}" type="slidenum">
              <a:rPr lang="en-US" altLang="en-US"/>
              <a:pPr eaLnBrk="1" hangingPunct="1">
                <a:spcBef>
                  <a:spcPct val="0"/>
                </a:spcBef>
              </a:pPr>
              <a:t>25</a:t>
            </a:fld>
            <a:endParaRPr lang="en-US" altLang="en-US"/>
          </a:p>
        </p:txBody>
      </p:sp>
    </p:spTree>
    <p:extLst>
      <p:ext uri="{BB962C8B-B14F-4D97-AF65-F5344CB8AC3E}">
        <p14:creationId xmlns:p14="http://schemas.microsoft.com/office/powerpoint/2010/main" val="181647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5325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445DB29-693A-4771-9E9F-A38A8C9456FB}" type="slidenum">
              <a:rPr lang="en-US" altLang="en-US"/>
              <a:pPr eaLnBrk="1" hangingPunct="1">
                <a:spcBef>
                  <a:spcPct val="0"/>
                </a:spcBef>
              </a:pPr>
              <a:t>26</a:t>
            </a:fld>
            <a:endParaRPr lang="en-US" altLang="en-US"/>
          </a:p>
        </p:txBody>
      </p:sp>
    </p:spTree>
    <p:extLst>
      <p:ext uri="{BB962C8B-B14F-4D97-AF65-F5344CB8AC3E}">
        <p14:creationId xmlns:p14="http://schemas.microsoft.com/office/powerpoint/2010/main" val="4157893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7066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EF69DEC-B107-4087-9B8A-08AB637DF786}" type="slidenum">
              <a:rPr lang="en-US" altLang="en-US"/>
              <a:pPr eaLnBrk="1" hangingPunct="1">
                <a:spcBef>
                  <a:spcPct val="0"/>
                </a:spcBef>
              </a:pPr>
              <a:t>27</a:t>
            </a:fld>
            <a:endParaRPr lang="en-US" altLang="en-US"/>
          </a:p>
        </p:txBody>
      </p:sp>
    </p:spTree>
    <p:extLst>
      <p:ext uri="{BB962C8B-B14F-4D97-AF65-F5344CB8AC3E}">
        <p14:creationId xmlns:p14="http://schemas.microsoft.com/office/powerpoint/2010/main" val="85922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5427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ECEA8D6-0168-4516-AB35-16283366469F}" type="slidenum">
              <a:rPr lang="en-US" altLang="en-US"/>
              <a:pPr eaLnBrk="1" hangingPunct="1">
                <a:spcBef>
                  <a:spcPct val="0"/>
                </a:spcBef>
              </a:pPr>
              <a:t>2</a:t>
            </a:fld>
            <a:endParaRPr lang="en-US" altLang="en-US"/>
          </a:p>
        </p:txBody>
      </p:sp>
    </p:spTree>
    <p:extLst>
      <p:ext uri="{BB962C8B-B14F-4D97-AF65-F5344CB8AC3E}">
        <p14:creationId xmlns:p14="http://schemas.microsoft.com/office/powerpoint/2010/main" val="2451135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7066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EF69DEC-B107-4087-9B8A-08AB637DF786}" type="slidenum">
              <a:rPr lang="en-US" altLang="en-US"/>
              <a:pPr eaLnBrk="1" hangingPunct="1">
                <a:spcBef>
                  <a:spcPct val="0"/>
                </a:spcBef>
              </a:pPr>
              <a:t>28</a:t>
            </a:fld>
            <a:endParaRPr lang="en-US" altLang="en-US"/>
          </a:p>
        </p:txBody>
      </p:sp>
    </p:spTree>
    <p:extLst>
      <p:ext uri="{BB962C8B-B14F-4D97-AF65-F5344CB8AC3E}">
        <p14:creationId xmlns:p14="http://schemas.microsoft.com/office/powerpoint/2010/main" val="2954770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7066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59B06E-0A5F-4514-A86E-5143B0485A3B}" type="slidenum">
              <a:rPr lang="en-US" altLang="en-US"/>
              <a:pPr eaLnBrk="1" hangingPunct="1">
                <a:spcBef>
                  <a:spcPct val="0"/>
                </a:spcBef>
              </a:pPr>
              <a:t>29</a:t>
            </a:fld>
            <a:endParaRPr lang="en-US" altLang="en-US"/>
          </a:p>
        </p:txBody>
      </p:sp>
    </p:spTree>
    <p:extLst>
      <p:ext uri="{BB962C8B-B14F-4D97-AF65-F5344CB8AC3E}">
        <p14:creationId xmlns:p14="http://schemas.microsoft.com/office/powerpoint/2010/main" val="1339662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7168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F2E9EE2-4F6B-4001-9EF0-D53A762B9BC6}" type="slidenum">
              <a:rPr lang="en-US" altLang="en-US"/>
              <a:pPr eaLnBrk="1" hangingPunct="1">
                <a:spcBef>
                  <a:spcPct val="0"/>
                </a:spcBef>
              </a:pPr>
              <a:t>30</a:t>
            </a:fld>
            <a:endParaRPr lang="en-US" altLang="en-US"/>
          </a:p>
        </p:txBody>
      </p:sp>
    </p:spTree>
    <p:extLst>
      <p:ext uri="{BB962C8B-B14F-4D97-AF65-F5344CB8AC3E}">
        <p14:creationId xmlns:p14="http://schemas.microsoft.com/office/powerpoint/2010/main" val="3290438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7270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5A9ADE8-E36A-4E92-B1A4-3C7BFAE0F75B}" type="slidenum">
              <a:rPr lang="en-US" altLang="en-US"/>
              <a:pPr eaLnBrk="1" hangingPunct="1">
                <a:spcBef>
                  <a:spcPct val="0"/>
                </a:spcBef>
              </a:pPr>
              <a:t>31</a:t>
            </a:fld>
            <a:endParaRPr lang="en-US" altLang="en-US"/>
          </a:p>
        </p:txBody>
      </p:sp>
    </p:spTree>
    <p:extLst>
      <p:ext uri="{BB962C8B-B14F-4D97-AF65-F5344CB8AC3E}">
        <p14:creationId xmlns:p14="http://schemas.microsoft.com/office/powerpoint/2010/main" val="2805642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5734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940C89D-994E-4A74-8956-C80CF05CA932}" type="slidenum">
              <a:rPr lang="en-US" altLang="en-US"/>
              <a:pPr eaLnBrk="1" hangingPunct="1">
                <a:spcBef>
                  <a:spcPct val="0"/>
                </a:spcBef>
              </a:pPr>
              <a:t>33</a:t>
            </a:fld>
            <a:endParaRPr lang="en-US" altLang="en-US"/>
          </a:p>
        </p:txBody>
      </p:sp>
    </p:spTree>
    <p:extLst>
      <p:ext uri="{BB962C8B-B14F-4D97-AF65-F5344CB8AC3E}">
        <p14:creationId xmlns:p14="http://schemas.microsoft.com/office/powerpoint/2010/main" val="3278873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7373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54F050F-3840-4424-B26C-9A209C000282}" type="slidenum">
              <a:rPr lang="en-US" altLang="en-US"/>
              <a:pPr eaLnBrk="1" hangingPunct="1">
                <a:spcBef>
                  <a:spcPct val="0"/>
                </a:spcBef>
              </a:pPr>
              <a:t>34</a:t>
            </a:fld>
            <a:endParaRPr lang="en-US" altLang="en-US"/>
          </a:p>
        </p:txBody>
      </p:sp>
    </p:spTree>
    <p:extLst>
      <p:ext uri="{BB962C8B-B14F-4D97-AF65-F5344CB8AC3E}">
        <p14:creationId xmlns:p14="http://schemas.microsoft.com/office/powerpoint/2010/main" val="4108371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5632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32FB1C1-BF74-4634-B651-ECE2794169C9}" type="slidenum">
              <a:rPr lang="en-US" altLang="en-US"/>
              <a:pPr eaLnBrk="1" hangingPunct="1">
                <a:spcBef>
                  <a:spcPct val="0"/>
                </a:spcBef>
              </a:pPr>
              <a:t>3</a:t>
            </a:fld>
            <a:endParaRPr lang="en-US" altLang="en-US"/>
          </a:p>
        </p:txBody>
      </p:sp>
    </p:spTree>
    <p:extLst>
      <p:ext uri="{BB962C8B-B14F-4D97-AF65-F5344CB8AC3E}">
        <p14:creationId xmlns:p14="http://schemas.microsoft.com/office/powerpoint/2010/main" val="185835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5734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B0D733C-09E3-45A5-94D9-BB85A7AAD6EA}" type="slidenum">
              <a:rPr lang="en-US" altLang="en-US"/>
              <a:pPr eaLnBrk="1" hangingPunct="1">
                <a:spcBef>
                  <a:spcPct val="0"/>
                </a:spcBef>
              </a:pPr>
              <a:t>4</a:t>
            </a:fld>
            <a:endParaRPr lang="en-US" altLang="en-US"/>
          </a:p>
        </p:txBody>
      </p:sp>
    </p:spTree>
    <p:extLst>
      <p:ext uri="{BB962C8B-B14F-4D97-AF65-F5344CB8AC3E}">
        <p14:creationId xmlns:p14="http://schemas.microsoft.com/office/powerpoint/2010/main" val="732432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5837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5FEB94D-5A1A-44A2-A6DA-B17663680543}" type="slidenum">
              <a:rPr lang="en-US" altLang="en-US"/>
              <a:pPr eaLnBrk="1" hangingPunct="1">
                <a:spcBef>
                  <a:spcPct val="0"/>
                </a:spcBef>
              </a:pPr>
              <a:t>5</a:t>
            </a:fld>
            <a:endParaRPr lang="en-US" altLang="en-US"/>
          </a:p>
        </p:txBody>
      </p:sp>
    </p:spTree>
    <p:extLst>
      <p:ext uri="{BB962C8B-B14F-4D97-AF65-F5344CB8AC3E}">
        <p14:creationId xmlns:p14="http://schemas.microsoft.com/office/powerpoint/2010/main" val="1123469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5939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FAA98D8-C64C-4333-B356-72C5C4F3CCE3}" type="slidenum">
              <a:rPr lang="en-US" altLang="en-US"/>
              <a:pPr eaLnBrk="1" hangingPunct="1">
                <a:spcBef>
                  <a:spcPct val="0"/>
                </a:spcBef>
              </a:pPr>
              <a:t>6</a:t>
            </a:fld>
            <a:endParaRPr lang="en-US" altLang="en-US"/>
          </a:p>
        </p:txBody>
      </p:sp>
    </p:spTree>
    <p:extLst>
      <p:ext uri="{BB962C8B-B14F-4D97-AF65-F5344CB8AC3E}">
        <p14:creationId xmlns:p14="http://schemas.microsoft.com/office/powerpoint/2010/main" val="246835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6042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CCA133F-2AFF-42A8-96BA-9B0141318D66}" type="slidenum">
              <a:rPr lang="en-US" altLang="en-US"/>
              <a:pPr eaLnBrk="1" hangingPunct="1">
                <a:spcBef>
                  <a:spcPct val="0"/>
                </a:spcBef>
              </a:pPr>
              <a:t>9</a:t>
            </a:fld>
            <a:endParaRPr lang="en-US" altLang="en-US"/>
          </a:p>
        </p:txBody>
      </p:sp>
    </p:spTree>
    <p:extLst>
      <p:ext uri="{BB962C8B-B14F-4D97-AF65-F5344CB8AC3E}">
        <p14:creationId xmlns:p14="http://schemas.microsoft.com/office/powerpoint/2010/main" val="493471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6144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0741648-AA66-4490-8851-88ACC8C9CE2E}" type="slidenum">
              <a:rPr lang="en-US" altLang="en-US"/>
              <a:pPr eaLnBrk="1" hangingPunct="1">
                <a:spcBef>
                  <a:spcPct val="0"/>
                </a:spcBef>
              </a:pPr>
              <a:t>10</a:t>
            </a:fld>
            <a:endParaRPr lang="en-US" altLang="en-US"/>
          </a:p>
        </p:txBody>
      </p:sp>
    </p:spTree>
    <p:extLst>
      <p:ext uri="{BB962C8B-B14F-4D97-AF65-F5344CB8AC3E}">
        <p14:creationId xmlns:p14="http://schemas.microsoft.com/office/powerpoint/2010/main" val="1041802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ms-MY"/>
          </a:p>
        </p:txBody>
      </p:sp>
      <p:sp>
        <p:nvSpPr>
          <p:cNvPr id="6246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0D11E13-5072-47B7-8F08-638A05F21547}" type="slidenum">
              <a:rPr lang="en-US" altLang="en-US"/>
              <a:pPr eaLnBrk="1" hangingPunct="1">
                <a:spcBef>
                  <a:spcPct val="0"/>
                </a:spcBef>
              </a:pPr>
              <a:t>11</a:t>
            </a:fld>
            <a:endParaRPr lang="en-US" altLang="en-US"/>
          </a:p>
        </p:txBody>
      </p:sp>
    </p:spTree>
    <p:extLst>
      <p:ext uri="{BB962C8B-B14F-4D97-AF65-F5344CB8AC3E}">
        <p14:creationId xmlns:p14="http://schemas.microsoft.com/office/powerpoint/2010/main" val="402528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4" name="Group 23"/>
          <p:cNvGrpSpPr>
            <a:grpSpLocks/>
          </p:cNvGrpSpPr>
          <p:nvPr/>
        </p:nvGrpSpPr>
        <p:grpSpPr bwMode="auto">
          <a:xfrm>
            <a:off x="14288" y="1976438"/>
            <a:ext cx="2043112" cy="533400"/>
            <a:chOff x="0" y="2000250"/>
            <a:chExt cx="3733800" cy="533400"/>
          </a:xfrm>
        </p:grpSpPr>
        <p:sp>
          <p:nvSpPr>
            <p:cNvPr id="5"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6"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7"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grpSp>
      <p:grpSp>
        <p:nvGrpSpPr>
          <p:cNvPr id="13" name="Group 35"/>
          <p:cNvGrpSpPr>
            <a:grpSpLocks/>
          </p:cNvGrpSpPr>
          <p:nvPr/>
        </p:nvGrpSpPr>
        <p:grpSpPr bwMode="auto">
          <a:xfrm>
            <a:off x="8583613" y="1976438"/>
            <a:ext cx="552450" cy="542925"/>
            <a:chOff x="8667750" y="2000250"/>
            <a:chExt cx="476250" cy="542925"/>
          </a:xfrm>
        </p:grpSpPr>
        <p:sp>
          <p:nvSpPr>
            <p:cNvPr id="14"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5"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6"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7"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8" name="Rectangle 17"/>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9"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0"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grpSp>
      <p:sp>
        <p:nvSpPr>
          <p:cNvPr id="21"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2"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3"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5" name="Rectangle 25"/>
          <p:cNvSpPr txBox="1">
            <a:spLocks/>
          </p:cNvSpPr>
          <p:nvPr userDrawn="1"/>
        </p:nvSpPr>
        <p:spPr>
          <a:xfrm>
            <a:off x="381000" y="5638800"/>
            <a:ext cx="8097838" cy="762000"/>
          </a:xfrm>
          <a:prstGeom prst="rect">
            <a:avLst/>
          </a:prstGeom>
        </p:spPr>
        <p:txBody>
          <a:bodyPr>
            <a:normAutofit fontScale="70000" lnSpcReduction="20000"/>
          </a:bodyPr>
          <a:lstStyle/>
          <a:p>
            <a:pPr marL="342900" indent="-342900" algn="r" fontAlgn="auto">
              <a:spcBef>
                <a:spcPct val="20000"/>
              </a:spcBef>
              <a:spcAft>
                <a:spcPts val="0"/>
              </a:spcAft>
              <a:defRPr/>
            </a:pPr>
            <a:r>
              <a:rPr lang="en-US" sz="2000" kern="0" dirty="0">
                <a:latin typeface="+mn-lt"/>
                <a:cs typeface="+mn-cs"/>
              </a:rPr>
              <a:t>TMA1201 Discrete Structures &amp; Probability </a:t>
            </a:r>
          </a:p>
          <a:p>
            <a:pPr marL="342900" indent="-342900" algn="r" fontAlgn="auto">
              <a:spcBef>
                <a:spcPct val="20000"/>
              </a:spcBef>
              <a:spcAft>
                <a:spcPts val="0"/>
              </a:spcAft>
              <a:defRPr/>
            </a:pPr>
            <a:r>
              <a:rPr lang="en-US" sz="2000" kern="0" dirty="0">
                <a:latin typeface="+mn-lt"/>
                <a:cs typeface="+mn-cs"/>
              </a:rPr>
              <a:t>Faculty of Computing &amp; Informatics</a:t>
            </a:r>
          </a:p>
          <a:p>
            <a:pPr marL="342900" indent="-342900" algn="r" fontAlgn="auto">
              <a:spcBef>
                <a:spcPct val="20000"/>
              </a:spcBef>
              <a:spcAft>
                <a:spcPts val="0"/>
              </a:spcAft>
              <a:defRPr/>
            </a:pPr>
            <a:r>
              <a:rPr lang="en-US" sz="2000" kern="0" dirty="0">
                <a:latin typeface="+mn-lt"/>
                <a:cs typeface="+mn-cs"/>
              </a:rPr>
              <a:t>Multimedia University </a:t>
            </a:r>
          </a:p>
        </p:txBody>
      </p:sp>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33" name="Rectangle 32"/>
          <p:cNvSpPr>
            <a:spLocks noGrp="1"/>
          </p:cNvSpPr>
          <p:nvPr>
            <p:ph type="title"/>
          </p:nvPr>
        </p:nvSpPr>
        <p:spPr>
          <a:xfrm>
            <a:off x="2057400" y="281352"/>
            <a:ext cx="6509239" cy="3886200"/>
          </a:xfrm>
          <a:scene3d>
            <a:camera prst="orthographicFront"/>
            <a:lightRig rig="threePt" dir="t"/>
          </a:scene3d>
          <a:sp3d/>
        </p:spPr>
        <p:txBody>
          <a:bodyPr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a:t>Click to edit Master title style</a:t>
            </a:r>
            <a:endParaRPr lang="en-US" dirty="0"/>
          </a:p>
        </p:txBody>
      </p:sp>
      <p:sp>
        <p:nvSpPr>
          <p:cNvPr id="26" name="Rectangle 34"/>
          <p:cNvSpPr>
            <a:spLocks noGrp="1"/>
          </p:cNvSpPr>
          <p:nvPr>
            <p:ph type="dt" sz="half" idx="10"/>
          </p:nvPr>
        </p:nvSpPr>
        <p:spPr/>
        <p:txBody>
          <a:bodyPr/>
          <a:lstStyle>
            <a:lvl1pPr>
              <a:defRPr/>
            </a:lvl1pPr>
          </a:lstStyle>
          <a:p>
            <a:fld id="{C86C6DB8-9B43-4358-A393-7CD6283813D3}" type="datetime1">
              <a:rPr lang="en-US" altLang="en-US"/>
              <a:pPr/>
              <a:t>10/14/2022</a:t>
            </a:fld>
            <a:endParaRPr lang="en-US" altLang="en-US"/>
          </a:p>
        </p:txBody>
      </p:sp>
      <p:sp>
        <p:nvSpPr>
          <p:cNvPr id="27" name="Rectangle 35"/>
          <p:cNvSpPr>
            <a:spLocks noGrp="1"/>
          </p:cNvSpPr>
          <p:nvPr>
            <p:ph type="sldNum" sz="quarter" idx="11"/>
          </p:nvPr>
        </p:nvSpPr>
        <p:spPr/>
        <p:txBody>
          <a:bodyPr/>
          <a:lstStyle>
            <a:lvl1pPr>
              <a:defRPr/>
            </a:lvl1pPr>
          </a:lstStyle>
          <a:p>
            <a:fld id="{91143833-F75D-44ED-94A3-B5B725F3ACA5}" type="slidenum">
              <a:rPr lang="en-US" altLang="en-US"/>
              <a:pPr/>
              <a:t>‹#›</a:t>
            </a:fld>
            <a:endParaRPr lang="en-US" altLang="en-US"/>
          </a:p>
        </p:txBody>
      </p:sp>
      <p:sp>
        <p:nvSpPr>
          <p:cNvPr id="28" name="Rectangle 36"/>
          <p:cNvSpPr>
            <a:spLocks noGrp="1"/>
          </p:cNvSpPr>
          <p:nvPr>
            <p:ph type="ftr" sz="quarter" idx="12"/>
          </p:nvPr>
        </p:nvSpPr>
        <p:spPr/>
        <p:txBody>
          <a:bodyPr rtlCol="0"/>
          <a:lstStyle>
            <a:lvl1pPr>
              <a:defRPr/>
            </a:lvl1pPr>
            <a:extLst/>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29621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txBox="1">
            <a:spLocks/>
          </p:cNvSpPr>
          <p:nvPr userDrawn="1"/>
        </p:nvSpPr>
        <p:spPr bwMode="auto">
          <a:xfrm>
            <a:off x="3581400" y="6629400"/>
            <a:ext cx="5562600" cy="2476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sz="1100">
                <a:solidFill>
                  <a:schemeClr val="bg1"/>
                </a:solidFill>
              </a:rPr>
              <a:t>TMA1201 Discrete Structures &amp; Probability, Faculty of Computing &amp; Informatics, MMU</a:t>
            </a:r>
          </a:p>
        </p:txBody>
      </p:sp>
      <p:sp>
        <p:nvSpPr>
          <p:cNvPr id="3" name="Rectangle 4"/>
          <p:cNvSpPr>
            <a:spLocks noGrp="1" noChangeArrowheads="1"/>
          </p:cNvSpPr>
          <p:nvPr>
            <p:ph type="dt" sz="half" idx="10"/>
          </p:nvPr>
        </p:nvSpPr>
        <p:spPr/>
        <p:txBody>
          <a:bodyPr/>
          <a:lstStyle>
            <a:lvl1pPr algn="l">
              <a:defRPr/>
            </a:lvl1pPr>
          </a:lstStyle>
          <a:p>
            <a:endParaRPr lang="en-US" altLang="zh-TW"/>
          </a:p>
        </p:txBody>
      </p:sp>
      <p:sp>
        <p:nvSpPr>
          <p:cNvPr id="4" name="Rectangle 5"/>
          <p:cNvSpPr>
            <a:spLocks noGrp="1" noChangeArrowheads="1"/>
          </p:cNvSpPr>
          <p:nvPr>
            <p:ph type="ftr" sz="quarter" idx="11"/>
          </p:nvPr>
        </p:nvSpPr>
        <p:spPr/>
        <p:txBody>
          <a:bodyPr wrap="square" lIns="91440" tIns="45720" rIns="91440" bIns="45720" numCol="1" anchor="t" anchorCtr="0" compatLnSpc="1">
            <a:prstTxWarp prst="textNoShape">
              <a:avLst/>
            </a:prstTxWarp>
          </a:bodyPr>
          <a:lstStyle>
            <a:lvl1pPr fontAlgn="base">
              <a:spcBef>
                <a:spcPct val="0"/>
              </a:spcBef>
              <a:spcAft>
                <a:spcPct val="0"/>
              </a:spcAft>
              <a:defRPr smtClean="0">
                <a:cs typeface="Arial" charset="0"/>
              </a:defRPr>
            </a:lvl1pPr>
          </a:lstStyle>
          <a:p>
            <a:endParaRPr lang="en-US" altLang="zh-TW"/>
          </a:p>
        </p:txBody>
      </p:sp>
      <p:sp>
        <p:nvSpPr>
          <p:cNvPr id="5" name="Rectangle 6"/>
          <p:cNvSpPr>
            <a:spLocks noGrp="1" noChangeArrowheads="1"/>
          </p:cNvSpPr>
          <p:nvPr>
            <p:ph type="sldNum" sz="quarter" idx="12"/>
          </p:nvPr>
        </p:nvSpPr>
        <p:spPr/>
        <p:txBody>
          <a:bodyPr/>
          <a:lstStyle>
            <a:lvl1pPr>
              <a:defRPr/>
            </a:lvl1pPr>
          </a:lstStyle>
          <a:p>
            <a:fld id="{282A7B7E-3283-4FE4-A9FE-5903447DC8C3}" type="slidenum">
              <a:rPr lang="zh-TW" altLang="en-US"/>
              <a:pPr/>
              <a:t>‹#›</a:t>
            </a:fld>
            <a:endParaRPr lang="en-US" altLang="zh-TW"/>
          </a:p>
        </p:txBody>
      </p:sp>
    </p:spTree>
    <p:extLst>
      <p:ext uri="{BB962C8B-B14F-4D97-AF65-F5344CB8AC3E}">
        <p14:creationId xmlns:p14="http://schemas.microsoft.com/office/powerpoint/2010/main" val="282783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23"/>
          <p:cNvGrpSpPr>
            <a:grpSpLocks/>
          </p:cNvGrpSpPr>
          <p:nvPr/>
        </p:nvGrpSpPr>
        <p:grpSpPr bwMode="auto">
          <a:xfrm>
            <a:off x="14288" y="1976438"/>
            <a:ext cx="2043112" cy="533400"/>
            <a:chOff x="0" y="2000250"/>
            <a:chExt cx="3733800" cy="533400"/>
          </a:xfrm>
        </p:grpSpPr>
        <p:sp>
          <p:nvSpPr>
            <p:cNvPr id="5"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6"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7"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35"/>
          <p:cNvGrpSpPr>
            <a:grpSpLocks/>
          </p:cNvGrpSpPr>
          <p:nvPr/>
        </p:nvGrpSpPr>
        <p:grpSpPr bwMode="auto">
          <a:xfrm>
            <a:off x="8583613" y="1976438"/>
            <a:ext cx="552450" cy="542925"/>
            <a:chOff x="8667750" y="2000250"/>
            <a:chExt cx="476250" cy="542925"/>
          </a:xfrm>
        </p:grpSpPr>
        <p:sp>
          <p:nvSpPr>
            <p:cNvPr id="14"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6"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7"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9"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1"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2"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23"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25" name="Rectangle 25"/>
          <p:cNvSpPr txBox="1">
            <a:spLocks/>
          </p:cNvSpPr>
          <p:nvPr/>
        </p:nvSpPr>
        <p:spPr>
          <a:xfrm>
            <a:off x="381000" y="5638800"/>
            <a:ext cx="8097838" cy="762000"/>
          </a:xfrm>
          <a:prstGeom prst="rect">
            <a:avLst/>
          </a:prstGeom>
        </p:spPr>
        <p:txBody>
          <a:bodyPr>
            <a:normAutofit fontScale="70000" lnSpcReduction="20000"/>
          </a:bodyPr>
          <a:lstStyle/>
          <a:p>
            <a:pPr marL="342900" indent="-342900" algn="r" fontAlgn="auto">
              <a:spcBef>
                <a:spcPct val="20000"/>
              </a:spcBef>
              <a:spcAft>
                <a:spcPts val="0"/>
              </a:spcAft>
              <a:defRPr/>
            </a:pPr>
            <a:r>
              <a:rPr lang="en-US" sz="2000" kern="0" dirty="0">
                <a:latin typeface="+mn-lt"/>
                <a:cs typeface="+mn-cs"/>
              </a:rPr>
              <a:t>TMA1201 Discrete Structures &amp; Probability </a:t>
            </a:r>
          </a:p>
          <a:p>
            <a:pPr marL="342900" indent="-342900" algn="r" fontAlgn="auto">
              <a:spcBef>
                <a:spcPct val="20000"/>
              </a:spcBef>
              <a:spcAft>
                <a:spcPts val="0"/>
              </a:spcAft>
              <a:defRPr/>
            </a:pPr>
            <a:r>
              <a:rPr lang="en-US" sz="2000" kern="0" dirty="0">
                <a:latin typeface="+mn-lt"/>
                <a:cs typeface="+mn-cs"/>
              </a:rPr>
              <a:t>Faculty of Computing &amp; Informatics</a:t>
            </a:r>
          </a:p>
          <a:p>
            <a:pPr marL="342900" indent="-342900" algn="r" fontAlgn="auto">
              <a:spcBef>
                <a:spcPct val="20000"/>
              </a:spcBef>
              <a:spcAft>
                <a:spcPts val="0"/>
              </a:spcAft>
              <a:defRPr/>
            </a:pPr>
            <a:r>
              <a:rPr lang="en-US" sz="2000" kern="0" dirty="0">
                <a:latin typeface="+mn-lt"/>
                <a:cs typeface="+mn-cs"/>
              </a:rPr>
              <a:t>Multimedia University </a:t>
            </a:r>
          </a:p>
        </p:txBody>
      </p:sp>
      <p:sp>
        <p:nvSpPr>
          <p:cNvPr id="26" name="Oval 25"/>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7"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28"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30" name="Rectangle 25"/>
          <p:cNvSpPr txBox="1">
            <a:spLocks/>
          </p:cNvSpPr>
          <p:nvPr userDrawn="1"/>
        </p:nvSpPr>
        <p:spPr>
          <a:xfrm>
            <a:off x="381000" y="5638800"/>
            <a:ext cx="8097838" cy="762000"/>
          </a:xfrm>
          <a:prstGeom prst="rect">
            <a:avLst/>
          </a:prstGeom>
        </p:spPr>
        <p:txBody>
          <a:bodyPr>
            <a:normAutofit fontScale="70000" lnSpcReduction="20000"/>
          </a:bodyPr>
          <a:lstStyle/>
          <a:p>
            <a:pPr marL="342900" indent="-342900" algn="r" fontAlgn="auto">
              <a:spcBef>
                <a:spcPct val="20000"/>
              </a:spcBef>
              <a:spcAft>
                <a:spcPts val="0"/>
              </a:spcAft>
              <a:defRPr/>
            </a:pPr>
            <a:r>
              <a:rPr lang="en-US" sz="2000" kern="0" dirty="0">
                <a:latin typeface="+mn-lt"/>
                <a:cs typeface="+mn-cs"/>
              </a:rPr>
              <a:t>TMA1201 Discrete Structures &amp; Probability </a:t>
            </a:r>
          </a:p>
          <a:p>
            <a:pPr marL="342900" indent="-342900" algn="r" fontAlgn="auto">
              <a:spcBef>
                <a:spcPct val="20000"/>
              </a:spcBef>
              <a:spcAft>
                <a:spcPts val="0"/>
              </a:spcAft>
              <a:defRPr/>
            </a:pPr>
            <a:r>
              <a:rPr lang="en-US" sz="2000" kern="0" dirty="0">
                <a:latin typeface="+mn-lt"/>
                <a:cs typeface="+mn-cs"/>
              </a:rPr>
              <a:t>Faculty of Computing &amp; Informatics</a:t>
            </a:r>
          </a:p>
          <a:p>
            <a:pPr marL="342900" indent="-342900" algn="r" fontAlgn="auto">
              <a:spcBef>
                <a:spcPct val="20000"/>
              </a:spcBef>
              <a:spcAft>
                <a:spcPts val="0"/>
              </a:spcAft>
              <a:defRPr/>
            </a:pPr>
            <a:r>
              <a:rPr lang="en-US" sz="2000" kern="0" dirty="0">
                <a:latin typeface="+mn-lt"/>
                <a:cs typeface="+mn-cs"/>
              </a:rPr>
              <a:t>Multimedia University </a:t>
            </a:r>
          </a:p>
        </p:txBody>
      </p:sp>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33" name="Rectangle 32"/>
          <p:cNvSpPr>
            <a:spLocks noGrp="1"/>
          </p:cNvSpPr>
          <p:nvPr>
            <p:ph type="title"/>
          </p:nvPr>
        </p:nvSpPr>
        <p:spPr>
          <a:xfrm>
            <a:off x="2057400" y="281352"/>
            <a:ext cx="6509239" cy="3886200"/>
          </a:xfrm>
          <a:effectLst/>
          <a:scene3d>
            <a:camera prst="orthographicFront"/>
            <a:lightRig rig="threePt" dir="t"/>
          </a:scene3d>
          <a:sp3d/>
        </p:spPr>
        <p:txBody>
          <a:bodyPr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r>
              <a:rPr lang="en-US"/>
              <a:t>Click to edit Master title style</a:t>
            </a:r>
            <a:endParaRPr lang="en-US" dirty="0"/>
          </a:p>
        </p:txBody>
      </p:sp>
      <p:sp>
        <p:nvSpPr>
          <p:cNvPr id="31" name="Rectangle 34"/>
          <p:cNvSpPr>
            <a:spLocks noGrp="1"/>
          </p:cNvSpPr>
          <p:nvPr>
            <p:ph type="dt" sz="half" idx="10"/>
          </p:nvPr>
        </p:nvSpPr>
        <p:spPr/>
        <p:txBody>
          <a:bodyPr/>
          <a:lstStyle>
            <a:lvl1pPr>
              <a:defRPr/>
            </a:lvl1pPr>
          </a:lstStyle>
          <a:p>
            <a:fld id="{B15B9762-D03B-4DCA-8D6D-D6713391E660}" type="datetime1">
              <a:rPr lang="en-US" altLang="en-US"/>
              <a:pPr/>
              <a:t>10/14/2022</a:t>
            </a:fld>
            <a:endParaRPr lang="en-US" altLang="en-US"/>
          </a:p>
        </p:txBody>
      </p:sp>
      <p:sp>
        <p:nvSpPr>
          <p:cNvPr id="32" name="Rectangle 35"/>
          <p:cNvSpPr>
            <a:spLocks noGrp="1"/>
          </p:cNvSpPr>
          <p:nvPr>
            <p:ph type="sldNum" sz="quarter" idx="11"/>
          </p:nvPr>
        </p:nvSpPr>
        <p:spPr/>
        <p:txBody>
          <a:bodyPr/>
          <a:lstStyle>
            <a:lvl1pPr>
              <a:defRPr/>
            </a:lvl1pPr>
          </a:lstStyle>
          <a:p>
            <a:fld id="{E9AE733D-35DE-4EAF-A781-CA7495AEB15E}" type="slidenum">
              <a:rPr lang="en-US" altLang="en-US"/>
              <a:pPr/>
              <a:t>‹#›</a:t>
            </a:fld>
            <a:endParaRPr lang="en-US" altLang="en-US"/>
          </a:p>
        </p:txBody>
      </p:sp>
      <p:sp>
        <p:nvSpPr>
          <p:cNvPr id="34" name="Rectangle 36"/>
          <p:cNvSpPr>
            <a:spLocks noGrp="1"/>
          </p:cNvSpPr>
          <p:nvPr>
            <p:ph type="ftr" sz="quarter" idx="12"/>
          </p:nvPr>
        </p:nvSpPr>
        <p:spPr/>
        <p:txBody>
          <a:bodyPr rtlCol="0"/>
          <a:lstStyle>
            <a:lvl1pPr>
              <a:defRPr/>
            </a:lvl1pPr>
            <a:extLst/>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4256048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Rectangle 14"/>
          <p:cNvSpPr>
            <a:spLocks noGrp="1"/>
          </p:cNvSpPr>
          <p:nvPr>
            <p:ph type="title"/>
          </p:nvPr>
        </p:nvSpPr>
        <p:spPr/>
        <p:txBody>
          <a:bodyPr rtlCol="0"/>
          <a:lstStyle/>
          <a:p>
            <a:r>
              <a:rPr lang="en-US"/>
              <a:t>Click to edit Master title style</a:t>
            </a:r>
            <a:endParaRPr lang="en-US" dirty="0"/>
          </a:p>
        </p:txBody>
      </p:sp>
      <p:sp>
        <p:nvSpPr>
          <p:cNvPr id="4" name="Rectangle 10"/>
          <p:cNvSpPr>
            <a:spLocks noGrp="1"/>
          </p:cNvSpPr>
          <p:nvPr>
            <p:ph type="dt" sz="half" idx="10"/>
          </p:nvPr>
        </p:nvSpPr>
        <p:spPr/>
        <p:txBody>
          <a:bodyPr/>
          <a:lstStyle>
            <a:lvl1pPr>
              <a:defRPr/>
            </a:lvl1pPr>
          </a:lstStyle>
          <a:p>
            <a:fld id="{B5828BA4-6AC7-43DC-B0AA-078F3D07C181}" type="datetime1">
              <a:rPr lang="en-US" altLang="en-US"/>
              <a:pPr/>
              <a:t>10/14/2022</a:t>
            </a:fld>
            <a:endParaRPr lang="en-US" altLang="en-US"/>
          </a:p>
        </p:txBody>
      </p:sp>
      <p:sp>
        <p:nvSpPr>
          <p:cNvPr id="5" name="Rectangle 11"/>
          <p:cNvSpPr>
            <a:spLocks noGrp="1"/>
          </p:cNvSpPr>
          <p:nvPr>
            <p:ph type="sldNum" sz="quarter" idx="11"/>
          </p:nvPr>
        </p:nvSpPr>
        <p:spPr/>
        <p:txBody>
          <a:bodyPr/>
          <a:lstStyle>
            <a:lvl1pPr>
              <a:defRPr/>
            </a:lvl1pPr>
          </a:lstStyle>
          <a:p>
            <a:fld id="{DE193CBE-01C8-449A-9C03-131AD544FD59}" type="slidenum">
              <a:rPr lang="en-US" altLang="en-US"/>
              <a:pPr/>
              <a:t>‹#›</a:t>
            </a:fld>
            <a:endParaRPr lang="en-US" altLang="en-US"/>
          </a:p>
        </p:txBody>
      </p:sp>
      <p:sp>
        <p:nvSpPr>
          <p:cNvPr id="6" name="Rectangle 12"/>
          <p:cNvSpPr>
            <a:spLocks noGrp="1"/>
          </p:cNvSpPr>
          <p:nvPr>
            <p:ph type="ftr" sz="quarter" idx="12"/>
          </p:nvPr>
        </p:nvSpPr>
        <p:spPr/>
        <p:txBody>
          <a:bodyPr rtlCol="0"/>
          <a:lstStyle>
            <a:lvl1pPr>
              <a:defRPr/>
            </a:lvl1pPr>
            <a:extLst/>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2770947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defRPr/>
            </a:lvl1pPr>
          </a:lstStyle>
          <a:p>
            <a:fld id="{C85DE8BB-2218-461D-A7C2-0C1BC502CFD6}" type="datetime1">
              <a:rPr lang="en-US" altLang="en-US"/>
              <a:pPr/>
              <a:t>10/14/2022</a:t>
            </a:fld>
            <a:endParaRPr lang="en-US" altLang="en-US"/>
          </a:p>
        </p:txBody>
      </p:sp>
      <p:sp>
        <p:nvSpPr>
          <p:cNvPr id="4" name="Rectangle 4"/>
          <p:cNvSpPr>
            <a:spLocks noGrp="1"/>
          </p:cNvSpPr>
          <p:nvPr>
            <p:ph type="ftr" sz="quarter" idx="11"/>
          </p:nvPr>
        </p:nvSpPr>
        <p:spPr/>
        <p:txBody>
          <a:bodyPr rtlCol="0"/>
          <a:lstStyle>
            <a:lvl1pPr>
              <a:defRPr/>
            </a:lvl1pPr>
            <a:extLst/>
          </a:lstStyle>
          <a:p>
            <a:pPr>
              <a:defRPr/>
            </a:pPr>
            <a:r>
              <a:rPr lang="en-US"/>
              <a:t>TMA1201 Discrete Structures &amp; Probability, Faculty of Computing &amp; Informatics, MMU</a:t>
            </a:r>
          </a:p>
        </p:txBody>
      </p:sp>
      <p:sp>
        <p:nvSpPr>
          <p:cNvPr id="5" name="Rectangle 5"/>
          <p:cNvSpPr>
            <a:spLocks noGrp="1"/>
          </p:cNvSpPr>
          <p:nvPr>
            <p:ph type="sldNum" sz="quarter" idx="12"/>
          </p:nvPr>
        </p:nvSpPr>
        <p:spPr/>
        <p:txBody>
          <a:bodyPr/>
          <a:lstStyle>
            <a:lvl1pPr>
              <a:defRPr/>
            </a:lvl1pPr>
          </a:lstStyle>
          <a:p>
            <a:fld id="{52AF815E-A15B-4D0C-BB4A-EF020D821DF6}" type="slidenum">
              <a:rPr lang="en-US" altLang="en-US"/>
              <a:pPr/>
              <a:t>‹#›</a:t>
            </a:fld>
            <a:endParaRPr lang="en-US" altLang="en-US"/>
          </a:p>
        </p:txBody>
      </p:sp>
    </p:spTree>
    <p:extLst>
      <p:ext uri="{BB962C8B-B14F-4D97-AF65-F5344CB8AC3E}">
        <p14:creationId xmlns:p14="http://schemas.microsoft.com/office/powerpoint/2010/main" val="2636323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4"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13" name="Rectangle 13"/>
          <p:cNvSpPr>
            <a:spLocks noGrp="1"/>
          </p:cNvSpPr>
          <p:nvPr>
            <p:ph type="body" sz="quarter" idx="14"/>
          </p:nvPr>
        </p:nvSpPr>
        <p:spPr>
          <a:xfrm>
            <a:off x="228600" y="1676400"/>
            <a:ext cx="8229600" cy="1143000"/>
          </a:xfrm>
          <a:noFill/>
          <a:ln>
            <a:noFill/>
          </a:ln>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pPr lvl="0"/>
            <a:r>
              <a:rPr lang="en-US"/>
              <a:t>Click to edit Master text styles</a:t>
            </a:r>
          </a:p>
        </p:txBody>
      </p:sp>
      <p:sp>
        <p:nvSpPr>
          <p:cNvPr id="5" name="Rectangle 3"/>
          <p:cNvSpPr>
            <a:spLocks noGrp="1"/>
          </p:cNvSpPr>
          <p:nvPr>
            <p:ph type="dt" sz="half" idx="15"/>
          </p:nvPr>
        </p:nvSpPr>
        <p:spPr/>
        <p:txBody>
          <a:bodyPr/>
          <a:lstStyle>
            <a:lvl1pPr>
              <a:defRPr/>
            </a:lvl1pPr>
          </a:lstStyle>
          <a:p>
            <a:fld id="{19C236F5-7651-4127-9940-4F6A8E7864C4}" type="datetime1">
              <a:rPr lang="en-US" altLang="en-US"/>
              <a:pPr/>
              <a:t>10/14/2022</a:t>
            </a:fld>
            <a:endParaRPr lang="en-US" altLang="en-US"/>
          </a:p>
        </p:txBody>
      </p:sp>
      <p:sp>
        <p:nvSpPr>
          <p:cNvPr id="6" name="Rectangle 4"/>
          <p:cNvSpPr>
            <a:spLocks noGrp="1"/>
          </p:cNvSpPr>
          <p:nvPr>
            <p:ph type="ftr" sz="quarter" idx="16"/>
          </p:nvPr>
        </p:nvSpPr>
        <p:spPr/>
        <p:txBody>
          <a:bodyPr/>
          <a:lstStyle>
            <a:lvl1pPr>
              <a:defRPr/>
            </a:lvl1pPr>
            <a:extLst/>
          </a:lstStyle>
          <a:p>
            <a:pPr>
              <a:defRPr/>
            </a:pPr>
            <a:r>
              <a:rPr lang="en-US"/>
              <a:t>TMA1201 Discrete Structures &amp; Probability, Faculty of Computing &amp; Informatics, MMU</a:t>
            </a:r>
            <a:endParaRPr lang="en-US" dirty="0"/>
          </a:p>
        </p:txBody>
      </p:sp>
      <p:sp>
        <p:nvSpPr>
          <p:cNvPr id="7" name="Rectangle 5"/>
          <p:cNvSpPr>
            <a:spLocks noGrp="1"/>
          </p:cNvSpPr>
          <p:nvPr>
            <p:ph type="sldNum" sz="quarter" idx="17"/>
          </p:nvPr>
        </p:nvSpPr>
        <p:spPr/>
        <p:txBody>
          <a:bodyPr/>
          <a:lstStyle>
            <a:lvl1pPr>
              <a:defRPr/>
            </a:lvl1pPr>
          </a:lstStyle>
          <a:p>
            <a:fld id="{FDF6E9B9-40C8-4902-8F26-B039F99E0F06}" type="slidenum">
              <a:rPr lang="en-US" altLang="en-US"/>
              <a:pPr/>
              <a:t>‹#›</a:t>
            </a:fld>
            <a:endParaRPr lang="en-US" altLang="en-US"/>
          </a:p>
        </p:txBody>
      </p:sp>
    </p:spTree>
    <p:extLst>
      <p:ext uri="{BB962C8B-B14F-4D97-AF65-F5344CB8AC3E}">
        <p14:creationId xmlns:p14="http://schemas.microsoft.com/office/powerpoint/2010/main" val="2196550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31"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25" name="Rectangle 13"/>
          <p:cNvSpPr>
            <a:spLocks noGrp="1"/>
          </p:cNvSpPr>
          <p:nvPr>
            <p:ph type="body" sz="quarter" idx="14"/>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pPr lvl="0"/>
            <a:r>
              <a:rPr lang="en-US"/>
              <a:t>Click to edit Master text styles</a:t>
            </a:r>
          </a:p>
        </p:txBody>
      </p:sp>
      <p:sp>
        <p:nvSpPr>
          <p:cNvPr id="22" name="Rectangle 9"/>
          <p:cNvSpPr>
            <a:spLocks noGrp="1"/>
          </p:cNvSpPr>
          <p:nvPr>
            <p:ph type="body" sz="quarter" idx="15"/>
          </p:nvPr>
        </p:nvSpPr>
        <p:spPr>
          <a:xfrm>
            <a:off x="1828800" y="3124200"/>
            <a:ext cx="5105400" cy="1981200"/>
          </a:xfrm>
        </p:spPr>
        <p:txBody>
          <a:bodyPr/>
          <a:lstStyle>
            <a:lvl1pPr algn="ctr">
              <a:buFontTx/>
              <a:buNone/>
              <a:defRPr i="1" baseline="0"/>
            </a:lvl1pPr>
            <a:extLst/>
          </a:lstStyle>
          <a:p>
            <a:pPr lvl="0"/>
            <a:r>
              <a:rPr lang="en-US"/>
              <a:t>Click to edit Master text styles</a:t>
            </a:r>
          </a:p>
        </p:txBody>
      </p:sp>
      <p:sp>
        <p:nvSpPr>
          <p:cNvPr id="5" name="Rectangle 3"/>
          <p:cNvSpPr>
            <a:spLocks noGrp="1"/>
          </p:cNvSpPr>
          <p:nvPr>
            <p:ph type="dt" sz="half" idx="16"/>
          </p:nvPr>
        </p:nvSpPr>
        <p:spPr/>
        <p:txBody>
          <a:bodyPr/>
          <a:lstStyle>
            <a:lvl1pPr>
              <a:defRPr/>
            </a:lvl1pPr>
          </a:lstStyle>
          <a:p>
            <a:fld id="{E55BA1C1-26E6-4915-B16A-FF695437A286}" type="datetime1">
              <a:rPr lang="en-US" altLang="en-US"/>
              <a:pPr/>
              <a:t>10/14/2022</a:t>
            </a:fld>
            <a:endParaRPr lang="en-US" altLang="en-US"/>
          </a:p>
        </p:txBody>
      </p:sp>
      <p:sp>
        <p:nvSpPr>
          <p:cNvPr id="6" name="Rectangle 4"/>
          <p:cNvSpPr>
            <a:spLocks noGrp="1"/>
          </p:cNvSpPr>
          <p:nvPr>
            <p:ph type="ftr" sz="quarter" idx="17"/>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8"/>
          </p:nvPr>
        </p:nvSpPr>
        <p:spPr/>
        <p:txBody>
          <a:bodyPr/>
          <a:lstStyle>
            <a:lvl1pPr>
              <a:defRPr/>
            </a:lvl1pPr>
          </a:lstStyle>
          <a:p>
            <a:fld id="{3BC8DFB2-D28E-4093-99C6-989F5B9ED331}" type="slidenum">
              <a:rPr lang="en-US" altLang="en-US"/>
              <a:pPr/>
              <a:t>‹#›</a:t>
            </a:fld>
            <a:endParaRPr lang="en-US" altLang="en-US"/>
          </a:p>
        </p:txBody>
      </p:sp>
    </p:spTree>
    <p:extLst>
      <p:ext uri="{BB962C8B-B14F-4D97-AF65-F5344CB8AC3E}">
        <p14:creationId xmlns:p14="http://schemas.microsoft.com/office/powerpoint/2010/main" val="1938253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3" name="Answer Base"/>
          <p:cNvSpPr txBox="1"/>
          <p:nvPr userDrawn="1"/>
        </p:nvSpPr>
        <p:spPr>
          <a:xfrm>
            <a:off x="182880" y="1676400"/>
            <a:ext cx="8321040" cy="1828800"/>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4" name="Answer"/>
          <p:cNvSpPr/>
          <p:nvPr userDrawn="1"/>
        </p:nvSpPr>
        <p:spPr>
          <a:xfrm>
            <a:off x="182880" y="1676400"/>
            <a:ext cx="8321040" cy="1200329"/>
          </a:xfrm>
          <a:prstGeom prst="rect">
            <a:avLst/>
          </a:prstGeom>
        </p:spPr>
        <p:txBody>
          <a:bodyPr>
            <a:spAutoFit/>
          </a:bodyPr>
          <a:lstStyle/>
          <a:p>
            <a:pPr algn="ctr" fontAlgn="auto">
              <a:spcBef>
                <a:spcPct val="20000"/>
              </a:spcBef>
              <a:spcAft>
                <a:spcPts val="0"/>
              </a:spcAft>
              <a:defRPr/>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TRUE </a:t>
            </a:r>
            <a:r>
              <a:rPr lang="en-US" sz="7200" dirty="0">
                <a:solidFill>
                  <a:prstClr val="white">
                    <a:alpha val="40000"/>
                  </a:prstClr>
                </a:solidFill>
                <a:latin typeface="+mn-lt"/>
                <a:cs typeface="+mn-cs"/>
              </a:rPr>
              <a:t>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27"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5" name="Rectangle 3"/>
          <p:cNvSpPr>
            <a:spLocks noGrp="1"/>
          </p:cNvSpPr>
          <p:nvPr>
            <p:ph type="dt" sz="half" idx="10"/>
          </p:nvPr>
        </p:nvSpPr>
        <p:spPr/>
        <p:txBody>
          <a:bodyPr/>
          <a:lstStyle>
            <a:lvl1pPr>
              <a:defRPr/>
            </a:lvl1pPr>
          </a:lstStyle>
          <a:p>
            <a:fld id="{08678F5B-4A5C-4C55-84C5-BE6A3DE29B86}" type="datetime1">
              <a:rPr lang="en-US" altLang="en-US"/>
              <a:pPr/>
              <a:t>10/14/2022</a:t>
            </a:fld>
            <a:endParaRPr lang="en-US" altLang="en-US"/>
          </a:p>
        </p:txBody>
      </p:sp>
      <p:sp>
        <p:nvSpPr>
          <p:cNvPr id="6" name="Rectangle 4"/>
          <p:cNvSpPr>
            <a:spLocks noGrp="1"/>
          </p:cNvSpPr>
          <p:nvPr>
            <p:ph type="ftr" sz="quarter" idx="11"/>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2"/>
          </p:nvPr>
        </p:nvSpPr>
        <p:spPr/>
        <p:txBody>
          <a:bodyPr/>
          <a:lstStyle>
            <a:lvl1pPr>
              <a:defRPr/>
            </a:lvl1pPr>
          </a:lstStyle>
          <a:p>
            <a:fld id="{8B83D1CC-520F-4CEA-A6D9-7484161B6064}" type="slidenum">
              <a:rPr lang="en-US" altLang="en-US"/>
              <a:pPr/>
              <a:t>‹#›</a:t>
            </a:fld>
            <a:endParaRPr lang="en-US" altLang="en-US"/>
          </a:p>
        </p:txBody>
      </p:sp>
    </p:spTree>
    <p:extLst>
      <p:ext uri="{BB962C8B-B14F-4D97-AF65-F5344CB8AC3E}">
        <p14:creationId xmlns:p14="http://schemas.microsoft.com/office/powerpoint/2010/main" val="329046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 name="Answer Base"/>
          <p:cNvSpPr txBox="1"/>
          <p:nvPr/>
        </p:nvSpPr>
        <p:spPr>
          <a:xfrm>
            <a:off x="228600" y="1600200"/>
            <a:ext cx="8229600" cy="1293926"/>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4" name="Answer"/>
          <p:cNvSpPr/>
          <p:nvPr/>
        </p:nvSpPr>
        <p:spPr>
          <a:xfrm>
            <a:off x="228600" y="1600200"/>
            <a:ext cx="8229600" cy="1200329"/>
          </a:xfrm>
          <a:prstGeom prst="rect">
            <a:avLst/>
          </a:prstGeom>
        </p:spPr>
        <p:txBody>
          <a:bodyPr>
            <a:spAutoFit/>
          </a:bodyPr>
          <a:lstStyle/>
          <a:p>
            <a:pPr algn="ctr" fontAlgn="auto">
              <a:spcBef>
                <a:spcPts val="0"/>
              </a:spcBef>
              <a:spcAft>
                <a:spcPts val="0"/>
              </a:spcAft>
              <a:defRPr/>
            </a:pPr>
            <a:r>
              <a:rPr lang="en-US" sz="7200" dirty="0">
                <a:solidFill>
                  <a:prstClr val="white">
                    <a:alpha val="40000"/>
                  </a:prstClr>
                </a:solidFill>
                <a:latin typeface="+mn-lt"/>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5" name="Answer Base"/>
          <p:cNvSpPr txBox="1"/>
          <p:nvPr userDrawn="1"/>
        </p:nvSpPr>
        <p:spPr>
          <a:xfrm>
            <a:off x="228600" y="1600200"/>
            <a:ext cx="8229600" cy="1293926"/>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7" name="Answer"/>
          <p:cNvSpPr/>
          <p:nvPr userDrawn="1"/>
        </p:nvSpPr>
        <p:spPr>
          <a:xfrm>
            <a:off x="228600" y="1600200"/>
            <a:ext cx="8229600" cy="1200329"/>
          </a:xfrm>
          <a:prstGeom prst="rect">
            <a:avLst/>
          </a:prstGeom>
        </p:spPr>
        <p:txBody>
          <a:bodyPr>
            <a:spAutoFit/>
          </a:bodyPr>
          <a:lstStyle/>
          <a:p>
            <a:pPr algn="ctr" fontAlgn="auto">
              <a:spcBef>
                <a:spcPts val="0"/>
              </a:spcBef>
              <a:spcAft>
                <a:spcPts val="0"/>
              </a:spcAft>
              <a:defRPr/>
            </a:pPr>
            <a:r>
              <a:rPr lang="en-US" sz="7200" dirty="0">
                <a:solidFill>
                  <a:prstClr val="white">
                    <a:alpha val="40000"/>
                  </a:prstClr>
                </a:solidFill>
                <a:latin typeface="+mn-lt"/>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6"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8" name="Rectangle 3"/>
          <p:cNvSpPr>
            <a:spLocks noGrp="1"/>
          </p:cNvSpPr>
          <p:nvPr>
            <p:ph type="dt" sz="half" idx="10"/>
          </p:nvPr>
        </p:nvSpPr>
        <p:spPr/>
        <p:txBody>
          <a:bodyPr/>
          <a:lstStyle>
            <a:lvl1pPr>
              <a:defRPr/>
            </a:lvl1pPr>
          </a:lstStyle>
          <a:p>
            <a:fld id="{15C60A6F-843B-4E4F-BCD8-2DBC125FCF8C}" type="datetime1">
              <a:rPr lang="en-US" altLang="en-US"/>
              <a:pPr/>
              <a:t>10/14/2022</a:t>
            </a:fld>
            <a:endParaRPr lang="en-US" altLang="en-US"/>
          </a:p>
        </p:txBody>
      </p:sp>
      <p:sp>
        <p:nvSpPr>
          <p:cNvPr id="9" name="Rectangle 4"/>
          <p:cNvSpPr>
            <a:spLocks noGrp="1"/>
          </p:cNvSpPr>
          <p:nvPr>
            <p:ph type="ftr" sz="quarter" idx="11"/>
          </p:nvPr>
        </p:nvSpPr>
        <p:spPr/>
        <p:txBody>
          <a:bodyPr/>
          <a:lstStyle>
            <a:lvl1pPr>
              <a:defRPr/>
            </a:lvl1pPr>
            <a:extLst/>
          </a:lstStyle>
          <a:p>
            <a:pPr>
              <a:defRPr/>
            </a:pPr>
            <a:r>
              <a:rPr lang="en-US"/>
              <a:t>TMA1201 Discrete Structures &amp; Probability, Faculty of Computing &amp; Informatics, MMU</a:t>
            </a:r>
          </a:p>
        </p:txBody>
      </p:sp>
      <p:sp>
        <p:nvSpPr>
          <p:cNvPr id="10" name="Rectangle 5"/>
          <p:cNvSpPr>
            <a:spLocks noGrp="1"/>
          </p:cNvSpPr>
          <p:nvPr>
            <p:ph type="sldNum" sz="quarter" idx="12"/>
          </p:nvPr>
        </p:nvSpPr>
        <p:spPr/>
        <p:txBody>
          <a:bodyPr/>
          <a:lstStyle>
            <a:lvl1pPr>
              <a:defRPr/>
            </a:lvl1pPr>
          </a:lstStyle>
          <a:p>
            <a:fld id="{818CAD16-50D2-415D-AA6A-66BC210EB61F}" type="slidenum">
              <a:rPr lang="en-US" altLang="en-US"/>
              <a:pPr/>
              <a:t>‹#›</a:t>
            </a:fld>
            <a:endParaRPr lang="en-US" altLang="en-US"/>
          </a:p>
        </p:txBody>
      </p:sp>
    </p:spTree>
    <p:extLst>
      <p:ext uri="{BB962C8B-B14F-4D97-AF65-F5344CB8AC3E}">
        <p14:creationId xmlns:p14="http://schemas.microsoft.com/office/powerpoint/2010/main" val="299370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3000"/>
                                        <p:tgtEl>
                                          <p:spTgt spid="5"/>
                                        </p:tgtEl>
                                      </p:cBhvr>
                                    </p:animEffect>
                                    <p:set>
                                      <p:cBhvr>
                                        <p:cTn id="15" dur="1" fill="hold">
                                          <p:stCondLst>
                                            <p:cond delay="29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8" name="Rectangle 10"/>
          <p:cNvSpPr txBox="1"/>
          <p:nvPr/>
        </p:nvSpPr>
        <p:spPr>
          <a:xfrm>
            <a:off x="457200" y="20574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A.</a:t>
            </a:r>
          </a:p>
        </p:txBody>
      </p:sp>
      <p:sp>
        <p:nvSpPr>
          <p:cNvPr id="9" name="TextBox 8"/>
          <p:cNvSpPr txBox="1"/>
          <p:nvPr/>
        </p:nvSpPr>
        <p:spPr>
          <a:xfrm>
            <a:off x="457200" y="2707957"/>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B.</a:t>
            </a:r>
          </a:p>
        </p:txBody>
      </p:sp>
      <p:sp>
        <p:nvSpPr>
          <p:cNvPr id="10" name="TextBox 9"/>
          <p:cNvSpPr txBox="1"/>
          <p:nvPr/>
        </p:nvSpPr>
        <p:spPr>
          <a:xfrm>
            <a:off x="457200" y="34290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C.</a:t>
            </a:r>
          </a:p>
        </p:txBody>
      </p:sp>
      <p:sp>
        <p:nvSpPr>
          <p:cNvPr id="12" name="TextBox 11"/>
          <p:cNvSpPr txBox="1"/>
          <p:nvPr/>
        </p:nvSpPr>
        <p:spPr>
          <a:xfrm>
            <a:off x="457200" y="41148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D.</a:t>
            </a:r>
          </a:p>
        </p:txBody>
      </p:sp>
      <p:sp>
        <p:nvSpPr>
          <p:cNvPr id="13" name="TextBox 12"/>
          <p:cNvSpPr txBox="1"/>
          <p:nvPr/>
        </p:nvSpPr>
        <p:spPr>
          <a:xfrm>
            <a:off x="457200" y="48006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E.</a:t>
            </a:r>
          </a:p>
        </p:txBody>
      </p:sp>
      <p:sp>
        <p:nvSpPr>
          <p:cNvPr id="14" name="Rectangle 10"/>
          <p:cNvSpPr txBox="1"/>
          <p:nvPr userDrawn="1"/>
        </p:nvSpPr>
        <p:spPr>
          <a:xfrm>
            <a:off x="457200" y="20574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A.</a:t>
            </a:r>
          </a:p>
        </p:txBody>
      </p:sp>
      <p:sp>
        <p:nvSpPr>
          <p:cNvPr id="20" name="TextBox 19"/>
          <p:cNvSpPr txBox="1"/>
          <p:nvPr userDrawn="1"/>
        </p:nvSpPr>
        <p:spPr>
          <a:xfrm>
            <a:off x="457200" y="2707957"/>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B.</a:t>
            </a:r>
          </a:p>
        </p:txBody>
      </p:sp>
      <p:sp>
        <p:nvSpPr>
          <p:cNvPr id="21" name="TextBox 20"/>
          <p:cNvSpPr txBox="1"/>
          <p:nvPr userDrawn="1"/>
        </p:nvSpPr>
        <p:spPr>
          <a:xfrm>
            <a:off x="457200" y="34290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C.</a:t>
            </a:r>
          </a:p>
        </p:txBody>
      </p:sp>
      <p:sp>
        <p:nvSpPr>
          <p:cNvPr id="22" name="TextBox 21"/>
          <p:cNvSpPr txBox="1"/>
          <p:nvPr userDrawn="1"/>
        </p:nvSpPr>
        <p:spPr>
          <a:xfrm>
            <a:off x="457200" y="41148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D.</a:t>
            </a:r>
          </a:p>
        </p:txBody>
      </p:sp>
      <p:sp>
        <p:nvSpPr>
          <p:cNvPr id="23" name="TextBox 22"/>
          <p:cNvSpPr txBox="1"/>
          <p:nvPr userDrawn="1"/>
        </p:nvSpPr>
        <p:spPr>
          <a:xfrm>
            <a:off x="457200" y="48006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E.</a:t>
            </a:r>
          </a:p>
        </p:txBody>
      </p:sp>
      <p:sp>
        <p:nvSpPr>
          <p:cNvPr id="11" name="Rectangle 2"/>
          <p:cNvSpPr>
            <a:spLocks noGrp="1"/>
          </p:cNvSpPr>
          <p:nvPr>
            <p:ph type="title"/>
          </p:nvPr>
        </p:nvSpPr>
        <p:spPr>
          <a:xfrm>
            <a:off x="685800" y="228600"/>
            <a:ext cx="7696200" cy="1371600"/>
          </a:xfrm>
        </p:spPr>
        <p:txBody>
          <a:bodyPr/>
          <a:lstStyle>
            <a:lvl1pPr algn="l">
              <a:defRPr i="1" baseline="0"/>
            </a:lvl1pPr>
            <a:extLst/>
          </a:lstStyle>
          <a:p>
            <a:r>
              <a:rPr lang="en-US"/>
              <a:t>Click to edit Master title style</a:t>
            </a:r>
            <a:endParaRPr lang="en-US" dirty="0"/>
          </a:p>
        </p:txBody>
      </p:sp>
      <p:sp>
        <p:nvSpPr>
          <p:cNvPr id="15" name="Rectangle 13"/>
          <p:cNvSpPr>
            <a:spLocks noGrp="1"/>
          </p:cNvSpPr>
          <p:nvPr>
            <p:ph type="body" sz="quarter" idx="17"/>
          </p:nvPr>
        </p:nvSpPr>
        <p:spPr>
          <a:xfrm>
            <a:off x="1143000" y="4800600"/>
            <a:ext cx="7086600" cy="457200"/>
          </a:xfrm>
        </p:spPr>
        <p:txBody>
          <a:bodyPr rtlCol="0" anchor="ctr"/>
          <a:lstStyle>
            <a:lvl1pPr marL="0" indent="0">
              <a:buFontTx/>
              <a:buNone/>
              <a:defRPr i="0" baseline="0"/>
            </a:lvl1pPr>
            <a:extLst/>
          </a:lstStyle>
          <a:p>
            <a:pPr lvl="0"/>
            <a:r>
              <a:rPr lang="en-US"/>
              <a:t>Click to edit Master text styles</a:t>
            </a:r>
          </a:p>
        </p:txBody>
      </p:sp>
      <p:sp>
        <p:nvSpPr>
          <p:cNvPr id="16" name="Rectangle 13"/>
          <p:cNvSpPr>
            <a:spLocks noGrp="1"/>
          </p:cNvSpPr>
          <p:nvPr>
            <p:ph type="body" sz="quarter" idx="18"/>
          </p:nvPr>
        </p:nvSpPr>
        <p:spPr>
          <a:xfrm>
            <a:off x="1143000" y="4114800"/>
            <a:ext cx="7086600" cy="457200"/>
          </a:xfrm>
        </p:spPr>
        <p:txBody>
          <a:bodyPr rtlCol="0" anchor="ctr"/>
          <a:lstStyle>
            <a:lvl1pPr marL="0" indent="0">
              <a:buFontTx/>
              <a:buNone/>
              <a:defRPr i="0" baseline="0"/>
            </a:lvl1pPr>
            <a:extLst/>
          </a:lstStyle>
          <a:p>
            <a:pPr lvl="0"/>
            <a:r>
              <a:rPr lang="en-US"/>
              <a:t>Click to edit Master text styles</a:t>
            </a:r>
          </a:p>
        </p:txBody>
      </p:sp>
      <p:sp>
        <p:nvSpPr>
          <p:cNvPr id="17" name="Rectangle 13"/>
          <p:cNvSpPr>
            <a:spLocks noGrp="1"/>
          </p:cNvSpPr>
          <p:nvPr>
            <p:ph type="body" sz="quarter" idx="19"/>
          </p:nvPr>
        </p:nvSpPr>
        <p:spPr>
          <a:xfrm>
            <a:off x="1143000" y="3429000"/>
            <a:ext cx="7086600" cy="457200"/>
          </a:xfrm>
        </p:spPr>
        <p:txBody>
          <a:bodyPr rtlCol="0" anchor="ctr"/>
          <a:lstStyle>
            <a:lvl1pPr marL="0" indent="0">
              <a:buFontTx/>
              <a:buNone/>
              <a:defRPr i="0" baseline="0"/>
            </a:lvl1pPr>
            <a:extLst/>
          </a:lstStyle>
          <a:p>
            <a:pPr lvl="0"/>
            <a:r>
              <a:rPr lang="en-US"/>
              <a:t>Click to edit Master text styles</a:t>
            </a:r>
          </a:p>
        </p:txBody>
      </p:sp>
      <p:sp>
        <p:nvSpPr>
          <p:cNvPr id="18" name="Rectangle 13"/>
          <p:cNvSpPr>
            <a:spLocks noGrp="1"/>
          </p:cNvSpPr>
          <p:nvPr>
            <p:ph type="body" sz="quarter" idx="20"/>
          </p:nvPr>
        </p:nvSpPr>
        <p:spPr>
          <a:xfrm>
            <a:off x="1143000" y="2743200"/>
            <a:ext cx="7086600" cy="457200"/>
          </a:xfrm>
        </p:spPr>
        <p:txBody>
          <a:bodyPr rtlCol="0" anchor="ctr"/>
          <a:lstStyle>
            <a:lvl1pPr marL="0" indent="0">
              <a:buFontTx/>
              <a:buNone/>
              <a:defRPr i="0" baseline="0"/>
            </a:lvl1pPr>
            <a:extLst/>
          </a:lstStyle>
          <a:p>
            <a:pPr lvl="0"/>
            <a:r>
              <a:rPr lang="en-US"/>
              <a:t>Click to edit Master text styles</a:t>
            </a:r>
          </a:p>
        </p:txBody>
      </p:sp>
      <p:sp>
        <p:nvSpPr>
          <p:cNvPr id="19" name="Rectangle 13"/>
          <p:cNvSpPr>
            <a:spLocks noGrp="1"/>
          </p:cNvSpPr>
          <p:nvPr>
            <p:ph type="body" sz="quarter" idx="21"/>
          </p:nvPr>
        </p:nvSpPr>
        <p:spPr>
          <a:xfrm>
            <a:off x="1143000" y="2057400"/>
            <a:ext cx="7086600" cy="457200"/>
          </a:xfrm>
        </p:spPr>
        <p:txBody>
          <a:bodyPr rtlCol="0" anchor="ctr"/>
          <a:lstStyle>
            <a:lvl1pPr marL="0" indent="0">
              <a:buFontTx/>
              <a:buNone/>
              <a:defRPr i="0" baseline="0"/>
            </a:lvl1pPr>
            <a:extLst/>
          </a:lstStyle>
          <a:p>
            <a:pPr lvl="0"/>
            <a:r>
              <a:rPr lang="en-US"/>
              <a:t>Click to edit Master text styles</a:t>
            </a:r>
          </a:p>
        </p:txBody>
      </p:sp>
      <p:sp>
        <p:nvSpPr>
          <p:cNvPr id="24" name="Rectangle 3"/>
          <p:cNvSpPr>
            <a:spLocks noGrp="1"/>
          </p:cNvSpPr>
          <p:nvPr>
            <p:ph type="dt" sz="half" idx="22"/>
          </p:nvPr>
        </p:nvSpPr>
        <p:spPr/>
        <p:txBody>
          <a:bodyPr/>
          <a:lstStyle>
            <a:lvl1pPr>
              <a:defRPr/>
            </a:lvl1pPr>
          </a:lstStyle>
          <a:p>
            <a:fld id="{E08B8C6B-CA02-4BB3-ABE5-6953D58EEE2A}" type="datetime1">
              <a:rPr lang="en-US" altLang="en-US"/>
              <a:pPr/>
              <a:t>10/14/2022</a:t>
            </a:fld>
            <a:endParaRPr lang="en-US" altLang="en-US"/>
          </a:p>
        </p:txBody>
      </p:sp>
      <p:sp>
        <p:nvSpPr>
          <p:cNvPr id="25" name="Rectangle 4"/>
          <p:cNvSpPr>
            <a:spLocks noGrp="1"/>
          </p:cNvSpPr>
          <p:nvPr>
            <p:ph type="ftr" sz="quarter" idx="23"/>
          </p:nvPr>
        </p:nvSpPr>
        <p:spPr/>
        <p:txBody>
          <a:bodyPr/>
          <a:lstStyle>
            <a:lvl1pPr>
              <a:defRPr/>
            </a:lvl1pPr>
            <a:extLst/>
          </a:lstStyle>
          <a:p>
            <a:pPr>
              <a:defRPr/>
            </a:pPr>
            <a:r>
              <a:rPr lang="en-US"/>
              <a:t>TMA1201 Discrete Structures &amp; Probability, Faculty of Computing &amp; Informatics, MMU</a:t>
            </a:r>
          </a:p>
        </p:txBody>
      </p:sp>
      <p:sp>
        <p:nvSpPr>
          <p:cNvPr id="26" name="Rectangle 5"/>
          <p:cNvSpPr>
            <a:spLocks noGrp="1"/>
          </p:cNvSpPr>
          <p:nvPr>
            <p:ph type="sldNum" sz="quarter" idx="24"/>
          </p:nvPr>
        </p:nvSpPr>
        <p:spPr/>
        <p:txBody>
          <a:bodyPr/>
          <a:lstStyle>
            <a:lvl1pPr>
              <a:defRPr/>
            </a:lvl1pPr>
          </a:lstStyle>
          <a:p>
            <a:fld id="{59EEEF51-91BE-4215-A631-4B4703649D8C}" type="slidenum">
              <a:rPr lang="en-US" altLang="en-US"/>
              <a:pPr/>
              <a:t>‹#›</a:t>
            </a:fld>
            <a:endParaRPr lang="en-US" altLang="en-US"/>
          </a:p>
        </p:txBody>
      </p:sp>
    </p:spTree>
    <p:extLst>
      <p:ext uri="{BB962C8B-B14F-4D97-AF65-F5344CB8AC3E}">
        <p14:creationId xmlns:p14="http://schemas.microsoft.com/office/powerpoint/2010/main" val="1003480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cxnSp>
        <p:nvCxnSpPr>
          <p:cNvPr id="20" name="Straight Connector 23"/>
          <p:cNvCxnSpPr>
            <a:stCxn id="16" idx="3"/>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3"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5"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7"/>
          <p:cNvSpPr>
            <a:spLocks noGrp="1"/>
          </p:cNvSpPr>
          <p:nvPr>
            <p:ph type="body" sz="quarter" idx="13"/>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2" name="Rectangle 7"/>
          <p:cNvSpPr>
            <a:spLocks noGrp="1"/>
          </p:cNvSpPr>
          <p:nvPr>
            <p:ph type="body" sz="quarter" idx="14"/>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3" name="Rectangle 7"/>
          <p:cNvSpPr>
            <a:spLocks noGrp="1"/>
          </p:cNvSpPr>
          <p:nvPr>
            <p:ph type="body" sz="quarter" idx="15"/>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4" name="Rectangle 7"/>
          <p:cNvSpPr>
            <a:spLocks noGrp="1"/>
          </p:cNvSpPr>
          <p:nvPr>
            <p:ph type="body" sz="quarter" idx="16"/>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0" name="Rectangle 7"/>
          <p:cNvSpPr>
            <a:spLocks noGrp="1"/>
          </p:cNvSpPr>
          <p:nvPr>
            <p:ph type="body" sz="quarter" idx="17"/>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5" name="Rectangle 7"/>
          <p:cNvSpPr>
            <a:spLocks noGrp="1"/>
          </p:cNvSpPr>
          <p:nvPr>
            <p:ph type="body" sz="quarter" idx="18"/>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7" name="Rectangle 7"/>
          <p:cNvSpPr>
            <a:spLocks noGrp="1"/>
          </p:cNvSpPr>
          <p:nvPr>
            <p:ph type="body" sz="quarter" idx="19"/>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8" name="Rectangle 7"/>
          <p:cNvSpPr>
            <a:spLocks noGrp="1"/>
          </p:cNvSpPr>
          <p:nvPr>
            <p:ph type="body" sz="quarter" idx="20"/>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9" name="Rectangle 7"/>
          <p:cNvSpPr>
            <a:spLocks noGrp="1"/>
          </p:cNvSpPr>
          <p:nvPr>
            <p:ph type="body" sz="quarter" idx="2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21" name="Rectangle 7"/>
          <p:cNvSpPr>
            <a:spLocks noGrp="1"/>
          </p:cNvSpPr>
          <p:nvPr>
            <p:ph type="body" sz="quarter" idx="22"/>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1" name="Rectangle 2"/>
          <p:cNvSpPr>
            <a:spLocks noGrp="1"/>
          </p:cNvSpPr>
          <p:nvPr>
            <p:ph type="title"/>
          </p:nvPr>
        </p:nvSpPr>
        <p:spPr/>
        <p:txBody>
          <a:bodyPr/>
          <a:lstStyle>
            <a:lvl1pPr algn="l">
              <a:defRPr i="1" baseline="0"/>
            </a:lvl1pPr>
            <a:extLst/>
          </a:lstStyle>
          <a:p>
            <a:r>
              <a:rPr lang="en-US"/>
              <a:t>Click to edit Master title style</a:t>
            </a:r>
            <a:endParaRPr lang="en-US" dirty="0"/>
          </a:p>
        </p:txBody>
      </p:sp>
      <p:sp>
        <p:nvSpPr>
          <p:cNvPr id="26" name="Rectangle 4"/>
          <p:cNvSpPr>
            <a:spLocks noGrp="1"/>
          </p:cNvSpPr>
          <p:nvPr>
            <p:ph type="ftr" sz="quarter" idx="23"/>
          </p:nvPr>
        </p:nvSpPr>
        <p:spPr/>
        <p:txBody>
          <a:bodyPr/>
          <a:lstStyle>
            <a:lvl1pPr>
              <a:defRPr/>
            </a:lvl1pPr>
            <a:extLst/>
          </a:lstStyle>
          <a:p>
            <a:pPr>
              <a:defRPr/>
            </a:pPr>
            <a:r>
              <a:rPr lang="en-US"/>
              <a:t>TMA1201 Discrete Structures &amp; Probability, Faculty of Computing &amp; Informatics, MMU</a:t>
            </a:r>
          </a:p>
        </p:txBody>
      </p:sp>
      <p:sp>
        <p:nvSpPr>
          <p:cNvPr id="27" name="Rectangle 3"/>
          <p:cNvSpPr>
            <a:spLocks noGrp="1"/>
          </p:cNvSpPr>
          <p:nvPr>
            <p:ph type="dt" sz="half" idx="24"/>
          </p:nvPr>
        </p:nvSpPr>
        <p:spPr/>
        <p:txBody>
          <a:bodyPr/>
          <a:lstStyle>
            <a:lvl1pPr>
              <a:defRPr/>
            </a:lvl1pPr>
          </a:lstStyle>
          <a:p>
            <a:fld id="{FB8DAD2B-BF4C-4A5A-B559-A434B78C8035}" type="datetime1">
              <a:rPr lang="en-US" altLang="en-US"/>
              <a:pPr/>
              <a:t>10/14/2022</a:t>
            </a:fld>
            <a:endParaRPr lang="en-US" altLang="en-US"/>
          </a:p>
        </p:txBody>
      </p:sp>
      <p:sp>
        <p:nvSpPr>
          <p:cNvPr id="28" name="Rectangle 5"/>
          <p:cNvSpPr>
            <a:spLocks noGrp="1"/>
          </p:cNvSpPr>
          <p:nvPr>
            <p:ph type="sldNum" sz="quarter" idx="25"/>
          </p:nvPr>
        </p:nvSpPr>
        <p:spPr/>
        <p:txBody>
          <a:bodyPr/>
          <a:lstStyle>
            <a:lvl1pPr>
              <a:defRPr/>
            </a:lvl1pPr>
          </a:lstStyle>
          <a:p>
            <a:fld id="{08F3EA5F-BA71-41C3-8388-CC81D8F5DAFF}" type="slidenum">
              <a:rPr lang="en-US" altLang="en-US"/>
              <a:pPr/>
              <a:t>‹#›</a:t>
            </a:fld>
            <a:endParaRPr lang="en-US" altLang="en-US"/>
          </a:p>
        </p:txBody>
      </p:sp>
    </p:spTree>
    <p:extLst>
      <p:ext uri="{BB962C8B-B14F-4D97-AF65-F5344CB8AC3E}">
        <p14:creationId xmlns:p14="http://schemas.microsoft.com/office/powerpoint/2010/main" val="223123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Rectangle 14"/>
          <p:cNvSpPr>
            <a:spLocks noGrp="1"/>
          </p:cNvSpPr>
          <p:nvPr>
            <p:ph type="title"/>
          </p:nvPr>
        </p:nvSpPr>
        <p:spPr/>
        <p:txBody>
          <a:bodyPr rtlCol="0"/>
          <a:lstStyle/>
          <a:p>
            <a:r>
              <a:rPr lang="en-US"/>
              <a:t>Click to edit Master title style</a:t>
            </a:r>
          </a:p>
        </p:txBody>
      </p:sp>
      <p:sp>
        <p:nvSpPr>
          <p:cNvPr id="4" name="Rectangle 10"/>
          <p:cNvSpPr>
            <a:spLocks noGrp="1"/>
          </p:cNvSpPr>
          <p:nvPr>
            <p:ph type="dt" sz="half" idx="10"/>
          </p:nvPr>
        </p:nvSpPr>
        <p:spPr/>
        <p:txBody>
          <a:bodyPr/>
          <a:lstStyle>
            <a:lvl1pPr>
              <a:defRPr/>
            </a:lvl1pPr>
          </a:lstStyle>
          <a:p>
            <a:fld id="{C24BBE1C-3425-4D9F-ACE7-1EFFA449BA78}" type="datetime1">
              <a:rPr lang="en-US" altLang="en-US"/>
              <a:pPr/>
              <a:t>10/14/2022</a:t>
            </a:fld>
            <a:endParaRPr lang="en-US" altLang="en-US"/>
          </a:p>
        </p:txBody>
      </p:sp>
      <p:sp>
        <p:nvSpPr>
          <p:cNvPr id="5" name="Rectangle 11"/>
          <p:cNvSpPr>
            <a:spLocks noGrp="1"/>
          </p:cNvSpPr>
          <p:nvPr>
            <p:ph type="sldNum" sz="quarter" idx="11"/>
          </p:nvPr>
        </p:nvSpPr>
        <p:spPr/>
        <p:txBody>
          <a:bodyPr/>
          <a:lstStyle>
            <a:lvl1pPr>
              <a:defRPr/>
            </a:lvl1pPr>
          </a:lstStyle>
          <a:p>
            <a:fld id="{9BDA0DE6-A83A-441A-8604-D4F1848F5B67}" type="slidenum">
              <a:rPr lang="en-US" altLang="en-US"/>
              <a:pPr/>
              <a:t>‹#›</a:t>
            </a:fld>
            <a:endParaRPr lang="en-US" altLang="en-US"/>
          </a:p>
        </p:txBody>
      </p:sp>
      <p:sp>
        <p:nvSpPr>
          <p:cNvPr id="6" name="Rectangle 12"/>
          <p:cNvSpPr>
            <a:spLocks noGrp="1"/>
          </p:cNvSpPr>
          <p:nvPr>
            <p:ph type="ftr" sz="quarter" idx="12"/>
          </p:nvPr>
        </p:nvSpPr>
        <p:spPr/>
        <p:txBody>
          <a:bodyPr rtlCol="0"/>
          <a:lstStyle>
            <a:lvl1pPr>
              <a:defRPr/>
            </a:lvl1pPr>
            <a:extLst/>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3572983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defRPr/>
            </a:lvl1pPr>
          </a:lstStyle>
          <a:p>
            <a:fld id="{CA89308C-40F6-44C6-81FE-77B7A0FF5F1B}" type="datetime1">
              <a:rPr lang="en-US" altLang="en-US"/>
              <a:pPr/>
              <a:t>10/14/2022</a:t>
            </a:fld>
            <a:endParaRPr lang="en-US" altLang="en-US" sz="1000"/>
          </a:p>
        </p:txBody>
      </p:sp>
      <p:sp>
        <p:nvSpPr>
          <p:cNvPr id="4" name="Rectangle 4"/>
          <p:cNvSpPr>
            <a:spLocks noGrp="1"/>
          </p:cNvSpPr>
          <p:nvPr>
            <p:ph type="ftr" sz="quarter" idx="11"/>
          </p:nvPr>
        </p:nvSpPr>
        <p:spPr/>
        <p:txBody>
          <a:bodyPr rtlCol="0"/>
          <a:lstStyle>
            <a:lvl1pPr>
              <a:defRPr/>
            </a:lvl1pPr>
            <a:extLst/>
          </a:lstStyle>
          <a:p>
            <a:pPr>
              <a:defRPr/>
            </a:pPr>
            <a:r>
              <a:rPr lang="en-US"/>
              <a:t>TMA1201 Discrete Structures &amp; Probability, Faculty of Computing &amp; Informatics, MMU</a:t>
            </a:r>
            <a:endParaRPr lang="en-US" dirty="0"/>
          </a:p>
        </p:txBody>
      </p:sp>
      <p:sp>
        <p:nvSpPr>
          <p:cNvPr id="5" name="Rectangle 5"/>
          <p:cNvSpPr>
            <a:spLocks noGrp="1"/>
          </p:cNvSpPr>
          <p:nvPr>
            <p:ph type="sldNum" sz="quarter" idx="12"/>
          </p:nvPr>
        </p:nvSpPr>
        <p:spPr/>
        <p:txBody>
          <a:bodyPr/>
          <a:lstStyle>
            <a:lvl1pPr>
              <a:defRPr/>
            </a:lvl1pPr>
          </a:lstStyle>
          <a:p>
            <a:fld id="{C524D287-6B01-404D-8047-C9E0317B638C}" type="slidenum">
              <a:rPr lang="en-US" altLang="en-US"/>
              <a:pPr/>
              <a:t>‹#›</a:t>
            </a:fld>
            <a:endParaRPr lang="en-US" altLang="en-US"/>
          </a:p>
        </p:txBody>
      </p:sp>
    </p:spTree>
    <p:extLst>
      <p:ext uri="{BB962C8B-B14F-4D97-AF65-F5344CB8AC3E}">
        <p14:creationId xmlns:p14="http://schemas.microsoft.com/office/powerpoint/2010/main" val="3500731921"/>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defRPr/>
            </a:lvl1pPr>
          </a:lstStyle>
          <a:p>
            <a:fld id="{7D0AB42B-DBEA-43CE-83CD-351C1F27BD2F}" type="datetime1">
              <a:rPr lang="en-US" altLang="en-US"/>
              <a:pPr/>
              <a:t>10/14/2022</a:t>
            </a:fld>
            <a:endParaRPr lang="en-US" altLang="en-US" sz="1000"/>
          </a:p>
        </p:txBody>
      </p:sp>
      <p:sp>
        <p:nvSpPr>
          <p:cNvPr id="4" name="Rectangle 4"/>
          <p:cNvSpPr>
            <a:spLocks noGrp="1"/>
          </p:cNvSpPr>
          <p:nvPr>
            <p:ph type="ftr" sz="quarter" idx="11"/>
          </p:nvPr>
        </p:nvSpPr>
        <p:spPr/>
        <p:txBody>
          <a:bodyPr rtlCol="0"/>
          <a:lstStyle>
            <a:lvl1pPr>
              <a:defRPr/>
            </a:lvl1pPr>
            <a:extLst/>
          </a:lstStyle>
          <a:p>
            <a:pPr>
              <a:defRPr/>
            </a:pPr>
            <a:r>
              <a:rPr lang="en-US"/>
              <a:t>TMA1201 Discrete Structures &amp; Probability, Faculty of Computing &amp; Informatics, MMU</a:t>
            </a:r>
            <a:endParaRPr lang="en-US" dirty="0"/>
          </a:p>
        </p:txBody>
      </p:sp>
      <p:sp>
        <p:nvSpPr>
          <p:cNvPr id="5" name="Rectangle 5"/>
          <p:cNvSpPr>
            <a:spLocks noGrp="1"/>
          </p:cNvSpPr>
          <p:nvPr>
            <p:ph type="sldNum" sz="quarter" idx="12"/>
          </p:nvPr>
        </p:nvSpPr>
        <p:spPr/>
        <p:txBody>
          <a:bodyPr/>
          <a:lstStyle>
            <a:lvl1pPr>
              <a:defRPr/>
            </a:lvl1pPr>
          </a:lstStyle>
          <a:p>
            <a:fld id="{3743ED1B-92DF-4312-BD7B-851C6F473B43}" type="slidenum">
              <a:rPr lang="en-US" altLang="en-US"/>
              <a:pPr/>
              <a:t>‹#›</a:t>
            </a:fld>
            <a:endParaRPr lang="en-US" altLang="en-US"/>
          </a:p>
        </p:txBody>
      </p:sp>
    </p:spTree>
    <p:extLst>
      <p:ext uri="{BB962C8B-B14F-4D97-AF65-F5344CB8AC3E}">
        <p14:creationId xmlns:p14="http://schemas.microsoft.com/office/powerpoint/2010/main" val="203280220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defRPr/>
            </a:lvl1pPr>
          </a:lstStyle>
          <a:p>
            <a:fld id="{C30DCE9A-C66F-4F89-BF76-E4B9236D29AA}" type="datetime1">
              <a:rPr lang="en-US" altLang="en-US"/>
              <a:pPr/>
              <a:t>10/14/2022</a:t>
            </a:fld>
            <a:endParaRPr lang="en-US" altLang="en-US"/>
          </a:p>
        </p:txBody>
      </p:sp>
      <p:sp>
        <p:nvSpPr>
          <p:cNvPr id="4" name="Rectangle 4"/>
          <p:cNvSpPr>
            <a:spLocks noGrp="1"/>
          </p:cNvSpPr>
          <p:nvPr>
            <p:ph type="ftr" sz="quarter" idx="11"/>
          </p:nvPr>
        </p:nvSpPr>
        <p:spPr/>
        <p:txBody>
          <a:bodyPr rtlCol="0"/>
          <a:lstStyle>
            <a:lvl1pPr>
              <a:defRPr/>
            </a:lvl1pPr>
            <a:extLst/>
          </a:lstStyle>
          <a:p>
            <a:pPr>
              <a:defRPr/>
            </a:pPr>
            <a:r>
              <a:rPr lang="en-US"/>
              <a:t>TMA1201 Discrete Structures &amp; Probability, Faculty of Computing &amp; Informatics, MMU</a:t>
            </a:r>
          </a:p>
        </p:txBody>
      </p:sp>
      <p:sp>
        <p:nvSpPr>
          <p:cNvPr id="5" name="Rectangle 5"/>
          <p:cNvSpPr>
            <a:spLocks noGrp="1"/>
          </p:cNvSpPr>
          <p:nvPr>
            <p:ph type="sldNum" sz="quarter" idx="12"/>
          </p:nvPr>
        </p:nvSpPr>
        <p:spPr/>
        <p:txBody>
          <a:bodyPr/>
          <a:lstStyle>
            <a:lvl1pPr>
              <a:defRPr/>
            </a:lvl1pPr>
          </a:lstStyle>
          <a:p>
            <a:fld id="{C6BFCF19-B9F5-4638-AA1C-CA6B20F8E2C3}" type="slidenum">
              <a:rPr lang="en-US" altLang="en-US"/>
              <a:pPr/>
              <a:t>‹#›</a:t>
            </a:fld>
            <a:endParaRPr lang="en-US" altLang="en-US"/>
          </a:p>
        </p:txBody>
      </p:sp>
    </p:spTree>
    <p:extLst>
      <p:ext uri="{BB962C8B-B14F-4D97-AF65-F5344CB8AC3E}">
        <p14:creationId xmlns:p14="http://schemas.microsoft.com/office/powerpoint/2010/main" val="96050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4"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13" name="Rectangle 13"/>
          <p:cNvSpPr>
            <a:spLocks noGrp="1"/>
          </p:cNvSpPr>
          <p:nvPr>
            <p:ph type="body" sz="quarter" idx="14"/>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a:t>Click to edit Master text styles</a:t>
            </a:r>
          </a:p>
        </p:txBody>
      </p:sp>
      <p:sp>
        <p:nvSpPr>
          <p:cNvPr id="5" name="Rectangle 3"/>
          <p:cNvSpPr>
            <a:spLocks noGrp="1"/>
          </p:cNvSpPr>
          <p:nvPr>
            <p:ph type="dt" sz="half" idx="15"/>
          </p:nvPr>
        </p:nvSpPr>
        <p:spPr/>
        <p:txBody>
          <a:bodyPr/>
          <a:lstStyle>
            <a:lvl1pPr>
              <a:defRPr/>
            </a:lvl1pPr>
          </a:lstStyle>
          <a:p>
            <a:fld id="{C6F80529-DBEA-4C69-953A-66D51A713275}" type="datetime1">
              <a:rPr lang="en-US" altLang="en-US"/>
              <a:pPr/>
              <a:t>10/14/2022</a:t>
            </a:fld>
            <a:endParaRPr lang="en-US" altLang="en-US"/>
          </a:p>
        </p:txBody>
      </p:sp>
      <p:sp>
        <p:nvSpPr>
          <p:cNvPr id="6" name="Rectangle 4"/>
          <p:cNvSpPr>
            <a:spLocks noGrp="1"/>
          </p:cNvSpPr>
          <p:nvPr>
            <p:ph type="ftr" sz="quarter" idx="16"/>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7"/>
          </p:nvPr>
        </p:nvSpPr>
        <p:spPr/>
        <p:txBody>
          <a:bodyPr/>
          <a:lstStyle>
            <a:lvl1pPr>
              <a:defRPr/>
            </a:lvl1pPr>
          </a:lstStyle>
          <a:p>
            <a:fld id="{43CBC50C-A40E-4B65-92C1-7016D60E2452}" type="slidenum">
              <a:rPr lang="en-US" altLang="en-US"/>
              <a:pPr/>
              <a:t>‹#›</a:t>
            </a:fld>
            <a:endParaRPr lang="en-US" altLang="en-US"/>
          </a:p>
        </p:txBody>
      </p:sp>
    </p:spTree>
    <p:extLst>
      <p:ext uri="{BB962C8B-B14F-4D97-AF65-F5344CB8AC3E}">
        <p14:creationId xmlns:p14="http://schemas.microsoft.com/office/powerpoint/2010/main" val="212003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31"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25" name="Rectangle 13"/>
          <p:cNvSpPr>
            <a:spLocks noGrp="1"/>
          </p:cNvSpPr>
          <p:nvPr>
            <p:ph type="body" sz="quarter" idx="14"/>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a:t>Click to edit Master text styles</a:t>
            </a:r>
          </a:p>
        </p:txBody>
      </p:sp>
      <p:sp>
        <p:nvSpPr>
          <p:cNvPr id="22" name="Rectangle 9"/>
          <p:cNvSpPr>
            <a:spLocks noGrp="1"/>
          </p:cNvSpPr>
          <p:nvPr>
            <p:ph type="body" sz="quarter" idx="15"/>
          </p:nvPr>
        </p:nvSpPr>
        <p:spPr>
          <a:xfrm>
            <a:off x="1828800" y="3124200"/>
            <a:ext cx="5105400" cy="1981200"/>
          </a:xfrm>
        </p:spPr>
        <p:txBody>
          <a:bodyPr/>
          <a:lstStyle>
            <a:lvl1pPr algn="ctr">
              <a:buFontTx/>
              <a:buNone/>
              <a:defRPr i="1" baseline="0"/>
            </a:lvl1pPr>
            <a:extLst/>
          </a:lstStyle>
          <a:p>
            <a:pPr lvl="0"/>
            <a:r>
              <a:rPr lang="en-US"/>
              <a:t>Click to edit Master text styles</a:t>
            </a:r>
          </a:p>
        </p:txBody>
      </p:sp>
      <p:sp>
        <p:nvSpPr>
          <p:cNvPr id="5" name="Rectangle 3"/>
          <p:cNvSpPr>
            <a:spLocks noGrp="1"/>
          </p:cNvSpPr>
          <p:nvPr>
            <p:ph type="dt" sz="half" idx="16"/>
          </p:nvPr>
        </p:nvSpPr>
        <p:spPr/>
        <p:txBody>
          <a:bodyPr/>
          <a:lstStyle>
            <a:lvl1pPr>
              <a:defRPr/>
            </a:lvl1pPr>
          </a:lstStyle>
          <a:p>
            <a:fld id="{80F5E0C5-E207-4C6F-B64A-4F9A1F49D324}" type="datetime1">
              <a:rPr lang="en-US" altLang="en-US"/>
              <a:pPr/>
              <a:t>10/14/2022</a:t>
            </a:fld>
            <a:endParaRPr lang="en-US" altLang="en-US"/>
          </a:p>
        </p:txBody>
      </p:sp>
      <p:sp>
        <p:nvSpPr>
          <p:cNvPr id="6" name="Rectangle 4"/>
          <p:cNvSpPr>
            <a:spLocks noGrp="1"/>
          </p:cNvSpPr>
          <p:nvPr>
            <p:ph type="ftr" sz="quarter" idx="17"/>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8"/>
          </p:nvPr>
        </p:nvSpPr>
        <p:spPr/>
        <p:txBody>
          <a:bodyPr/>
          <a:lstStyle>
            <a:lvl1pPr>
              <a:defRPr/>
            </a:lvl1pPr>
          </a:lstStyle>
          <a:p>
            <a:fld id="{CA88EEEB-50E3-43A0-B1BB-0C3D200E273C}" type="slidenum">
              <a:rPr lang="en-US" altLang="en-US"/>
              <a:pPr/>
              <a:t>‹#›</a:t>
            </a:fld>
            <a:endParaRPr lang="en-US" altLang="en-US"/>
          </a:p>
        </p:txBody>
      </p:sp>
    </p:spTree>
    <p:extLst>
      <p:ext uri="{BB962C8B-B14F-4D97-AF65-F5344CB8AC3E}">
        <p14:creationId xmlns:p14="http://schemas.microsoft.com/office/powerpoint/2010/main" val="217773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3" name="Answer Base"/>
          <p:cNvSpPr txBox="1"/>
          <p:nvPr userDrawn="1"/>
        </p:nvSpPr>
        <p:spPr>
          <a:xfrm>
            <a:off x="182880" y="1676400"/>
            <a:ext cx="8321040" cy="1828800"/>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4" name="Answer"/>
          <p:cNvSpPr/>
          <p:nvPr userDrawn="1"/>
        </p:nvSpPr>
        <p:spPr>
          <a:xfrm>
            <a:off x="182880" y="1676400"/>
            <a:ext cx="8321040" cy="1200329"/>
          </a:xfrm>
          <a:prstGeom prst="rect">
            <a:avLst/>
          </a:prstGeom>
        </p:spPr>
        <p:txBody>
          <a:bodyPr>
            <a:spAutoFit/>
          </a:bodyPr>
          <a:lstStyle/>
          <a:p>
            <a:pPr algn="ctr" fontAlgn="auto">
              <a:spcBef>
                <a:spcPct val="20000"/>
              </a:spcBef>
              <a:spcAft>
                <a:spcPts val="0"/>
              </a:spcAft>
              <a:defRPr/>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TRUE </a:t>
            </a:r>
            <a:r>
              <a:rPr lang="en-US" sz="7200" dirty="0">
                <a:solidFill>
                  <a:prstClr val="white">
                    <a:alpha val="40000"/>
                  </a:prstClr>
                </a:solidFill>
                <a:latin typeface="+mn-lt"/>
                <a:cs typeface="+mn-cs"/>
              </a:rPr>
              <a:t>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27"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5" name="Rectangle 3"/>
          <p:cNvSpPr>
            <a:spLocks noGrp="1"/>
          </p:cNvSpPr>
          <p:nvPr>
            <p:ph type="dt" sz="half" idx="10"/>
          </p:nvPr>
        </p:nvSpPr>
        <p:spPr/>
        <p:txBody>
          <a:bodyPr/>
          <a:lstStyle>
            <a:lvl1pPr>
              <a:defRPr/>
            </a:lvl1pPr>
          </a:lstStyle>
          <a:p>
            <a:fld id="{316F9B30-828F-46B7-988E-C1B0CE170B3D}" type="datetime1">
              <a:rPr lang="en-US" altLang="en-US"/>
              <a:pPr/>
              <a:t>10/14/2022</a:t>
            </a:fld>
            <a:endParaRPr lang="en-US" altLang="en-US"/>
          </a:p>
        </p:txBody>
      </p:sp>
      <p:sp>
        <p:nvSpPr>
          <p:cNvPr id="6" name="Rectangle 4"/>
          <p:cNvSpPr>
            <a:spLocks noGrp="1"/>
          </p:cNvSpPr>
          <p:nvPr>
            <p:ph type="ftr" sz="quarter" idx="11"/>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2"/>
          </p:nvPr>
        </p:nvSpPr>
        <p:spPr/>
        <p:txBody>
          <a:bodyPr/>
          <a:lstStyle>
            <a:lvl1pPr>
              <a:defRPr/>
            </a:lvl1pPr>
          </a:lstStyle>
          <a:p>
            <a:fld id="{DD6B9632-35FD-4257-A585-7F5F87EAF486}" type="slidenum">
              <a:rPr lang="en-US" altLang="en-US"/>
              <a:pPr/>
              <a:t>‹#›</a:t>
            </a:fld>
            <a:endParaRPr lang="en-US" altLang="en-US"/>
          </a:p>
        </p:txBody>
      </p:sp>
    </p:spTree>
    <p:extLst>
      <p:ext uri="{BB962C8B-B14F-4D97-AF65-F5344CB8AC3E}">
        <p14:creationId xmlns:p14="http://schemas.microsoft.com/office/powerpoint/2010/main" val="159206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 name="Answer Base"/>
          <p:cNvSpPr txBox="1"/>
          <p:nvPr userDrawn="1"/>
        </p:nvSpPr>
        <p:spPr>
          <a:xfrm>
            <a:off x="228600" y="1600200"/>
            <a:ext cx="8229600" cy="1293926"/>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4" name="Answer"/>
          <p:cNvSpPr/>
          <p:nvPr userDrawn="1"/>
        </p:nvSpPr>
        <p:spPr>
          <a:xfrm>
            <a:off x="228600" y="1600200"/>
            <a:ext cx="8229600" cy="1200329"/>
          </a:xfrm>
          <a:prstGeom prst="rect">
            <a:avLst/>
          </a:prstGeom>
        </p:spPr>
        <p:txBody>
          <a:bodyPr>
            <a:spAutoFit/>
          </a:bodyPr>
          <a:lstStyle/>
          <a:p>
            <a:pPr algn="ctr" fontAlgn="auto">
              <a:spcBef>
                <a:spcPts val="0"/>
              </a:spcBef>
              <a:spcAft>
                <a:spcPts val="0"/>
              </a:spcAft>
              <a:defRPr/>
            </a:pPr>
            <a:r>
              <a:rPr lang="en-US" sz="7200" dirty="0">
                <a:solidFill>
                  <a:prstClr val="white">
                    <a:alpha val="40000"/>
                  </a:prstClr>
                </a:solidFill>
                <a:latin typeface="+mn-lt"/>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6"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5" name="Rectangle 3"/>
          <p:cNvSpPr>
            <a:spLocks noGrp="1"/>
          </p:cNvSpPr>
          <p:nvPr>
            <p:ph type="dt" sz="half" idx="10"/>
          </p:nvPr>
        </p:nvSpPr>
        <p:spPr/>
        <p:txBody>
          <a:bodyPr/>
          <a:lstStyle>
            <a:lvl1pPr>
              <a:defRPr/>
            </a:lvl1pPr>
          </a:lstStyle>
          <a:p>
            <a:fld id="{2C067F45-A29E-4EF3-B2C5-E02337B898DE}" type="datetime1">
              <a:rPr lang="en-US" altLang="en-US"/>
              <a:pPr/>
              <a:t>10/14/2022</a:t>
            </a:fld>
            <a:endParaRPr lang="en-US" altLang="en-US"/>
          </a:p>
        </p:txBody>
      </p:sp>
      <p:sp>
        <p:nvSpPr>
          <p:cNvPr id="7" name="Rectangle 4"/>
          <p:cNvSpPr>
            <a:spLocks noGrp="1"/>
          </p:cNvSpPr>
          <p:nvPr>
            <p:ph type="ftr" sz="quarter" idx="11"/>
          </p:nvPr>
        </p:nvSpPr>
        <p:spPr/>
        <p:txBody>
          <a:bodyPr/>
          <a:lstStyle>
            <a:lvl1pPr>
              <a:defRPr/>
            </a:lvl1pPr>
            <a:extLst/>
          </a:lstStyle>
          <a:p>
            <a:pPr>
              <a:defRPr/>
            </a:pPr>
            <a:r>
              <a:rPr lang="en-US"/>
              <a:t>TMA1201 Discrete Structures &amp; Probability, Faculty of Computing &amp; Informatics, MMU</a:t>
            </a:r>
          </a:p>
        </p:txBody>
      </p:sp>
      <p:sp>
        <p:nvSpPr>
          <p:cNvPr id="8" name="Rectangle 5"/>
          <p:cNvSpPr>
            <a:spLocks noGrp="1"/>
          </p:cNvSpPr>
          <p:nvPr>
            <p:ph type="sldNum" sz="quarter" idx="12"/>
          </p:nvPr>
        </p:nvSpPr>
        <p:spPr/>
        <p:txBody>
          <a:bodyPr/>
          <a:lstStyle>
            <a:lvl1pPr>
              <a:defRPr/>
            </a:lvl1pPr>
          </a:lstStyle>
          <a:p>
            <a:fld id="{30481225-CB33-412A-828E-D69830273BF2}" type="slidenum">
              <a:rPr lang="en-US" altLang="en-US"/>
              <a:pPr/>
              <a:t>‹#›</a:t>
            </a:fld>
            <a:endParaRPr lang="en-US" altLang="en-US"/>
          </a:p>
        </p:txBody>
      </p:sp>
    </p:spTree>
    <p:extLst>
      <p:ext uri="{BB962C8B-B14F-4D97-AF65-F5344CB8AC3E}">
        <p14:creationId xmlns:p14="http://schemas.microsoft.com/office/powerpoint/2010/main" val="324890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8" name="Rectangle 10"/>
          <p:cNvSpPr txBox="1"/>
          <p:nvPr userDrawn="1"/>
        </p:nvSpPr>
        <p:spPr>
          <a:xfrm>
            <a:off x="457200" y="20574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A.</a:t>
            </a:r>
          </a:p>
        </p:txBody>
      </p:sp>
      <p:sp>
        <p:nvSpPr>
          <p:cNvPr id="9" name="TextBox 8"/>
          <p:cNvSpPr txBox="1"/>
          <p:nvPr userDrawn="1"/>
        </p:nvSpPr>
        <p:spPr>
          <a:xfrm>
            <a:off x="457200" y="2707957"/>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B.</a:t>
            </a:r>
          </a:p>
        </p:txBody>
      </p:sp>
      <p:sp>
        <p:nvSpPr>
          <p:cNvPr id="10" name="TextBox 9"/>
          <p:cNvSpPr txBox="1"/>
          <p:nvPr userDrawn="1"/>
        </p:nvSpPr>
        <p:spPr>
          <a:xfrm>
            <a:off x="457200" y="34290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C.</a:t>
            </a:r>
          </a:p>
        </p:txBody>
      </p:sp>
      <p:sp>
        <p:nvSpPr>
          <p:cNvPr id="12" name="TextBox 11"/>
          <p:cNvSpPr txBox="1"/>
          <p:nvPr userDrawn="1"/>
        </p:nvSpPr>
        <p:spPr>
          <a:xfrm>
            <a:off x="457200" y="41148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D.</a:t>
            </a:r>
          </a:p>
        </p:txBody>
      </p:sp>
      <p:sp>
        <p:nvSpPr>
          <p:cNvPr id="13" name="TextBox 12"/>
          <p:cNvSpPr txBox="1"/>
          <p:nvPr userDrawn="1"/>
        </p:nvSpPr>
        <p:spPr>
          <a:xfrm>
            <a:off x="457200" y="48006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E.</a:t>
            </a:r>
          </a:p>
        </p:txBody>
      </p:sp>
      <p:sp>
        <p:nvSpPr>
          <p:cNvPr id="11" name="Rectangle 2"/>
          <p:cNvSpPr>
            <a:spLocks noGrp="1"/>
          </p:cNvSpPr>
          <p:nvPr>
            <p:ph type="title"/>
          </p:nvPr>
        </p:nvSpPr>
        <p:spPr>
          <a:xfrm>
            <a:off x="685800" y="228600"/>
            <a:ext cx="7696200" cy="1371600"/>
          </a:xfrm>
        </p:spPr>
        <p:txBody>
          <a:bodyPr/>
          <a:lstStyle>
            <a:lvl1pPr algn="l">
              <a:defRPr i="1" baseline="0"/>
            </a:lvl1pPr>
            <a:extLst/>
          </a:lstStyle>
          <a:p>
            <a:r>
              <a:rPr lang="en-US"/>
              <a:t>Click to edit Master title style</a:t>
            </a:r>
            <a:endParaRPr lang="en-US" dirty="0"/>
          </a:p>
        </p:txBody>
      </p:sp>
      <p:sp>
        <p:nvSpPr>
          <p:cNvPr id="15" name="Rectangle 13"/>
          <p:cNvSpPr>
            <a:spLocks noGrp="1"/>
          </p:cNvSpPr>
          <p:nvPr>
            <p:ph type="body" sz="quarter" idx="17"/>
          </p:nvPr>
        </p:nvSpPr>
        <p:spPr>
          <a:xfrm>
            <a:off x="1143000" y="4800600"/>
            <a:ext cx="7086600" cy="457200"/>
          </a:xfrm>
        </p:spPr>
        <p:txBody>
          <a:bodyPr rtlCol="0" anchor="ctr"/>
          <a:lstStyle>
            <a:lvl1pPr marL="0" indent="0">
              <a:buFontTx/>
              <a:buNone/>
              <a:defRPr i="0" baseline="0"/>
            </a:lvl1pPr>
            <a:extLst/>
          </a:lstStyle>
          <a:p>
            <a:pPr lvl="0"/>
            <a:r>
              <a:rPr lang="en-US"/>
              <a:t>Click to edit Master text styles</a:t>
            </a:r>
          </a:p>
        </p:txBody>
      </p:sp>
      <p:sp>
        <p:nvSpPr>
          <p:cNvPr id="16" name="Rectangle 13"/>
          <p:cNvSpPr>
            <a:spLocks noGrp="1"/>
          </p:cNvSpPr>
          <p:nvPr>
            <p:ph type="body" sz="quarter" idx="18"/>
          </p:nvPr>
        </p:nvSpPr>
        <p:spPr>
          <a:xfrm>
            <a:off x="1143000" y="4114800"/>
            <a:ext cx="7086600" cy="457200"/>
          </a:xfrm>
        </p:spPr>
        <p:txBody>
          <a:bodyPr rtlCol="0" anchor="ctr"/>
          <a:lstStyle>
            <a:lvl1pPr marL="0" indent="0">
              <a:buFontTx/>
              <a:buNone/>
              <a:defRPr i="0" baseline="0"/>
            </a:lvl1pPr>
            <a:extLst/>
          </a:lstStyle>
          <a:p>
            <a:pPr lvl="0"/>
            <a:r>
              <a:rPr lang="en-US"/>
              <a:t>Click to edit Master text styles</a:t>
            </a:r>
          </a:p>
        </p:txBody>
      </p:sp>
      <p:sp>
        <p:nvSpPr>
          <p:cNvPr id="17" name="Rectangle 13"/>
          <p:cNvSpPr>
            <a:spLocks noGrp="1"/>
          </p:cNvSpPr>
          <p:nvPr>
            <p:ph type="body" sz="quarter" idx="19"/>
          </p:nvPr>
        </p:nvSpPr>
        <p:spPr>
          <a:xfrm>
            <a:off x="1143000" y="3429000"/>
            <a:ext cx="7086600" cy="457200"/>
          </a:xfrm>
        </p:spPr>
        <p:txBody>
          <a:bodyPr rtlCol="0" anchor="ctr"/>
          <a:lstStyle>
            <a:lvl1pPr marL="0" indent="0">
              <a:buFontTx/>
              <a:buNone/>
              <a:defRPr i="0" baseline="0"/>
            </a:lvl1pPr>
            <a:extLst/>
          </a:lstStyle>
          <a:p>
            <a:pPr lvl="0"/>
            <a:r>
              <a:rPr lang="en-US"/>
              <a:t>Click to edit Master text styles</a:t>
            </a:r>
          </a:p>
        </p:txBody>
      </p:sp>
      <p:sp>
        <p:nvSpPr>
          <p:cNvPr id="18" name="Rectangle 13"/>
          <p:cNvSpPr>
            <a:spLocks noGrp="1"/>
          </p:cNvSpPr>
          <p:nvPr>
            <p:ph type="body" sz="quarter" idx="20"/>
          </p:nvPr>
        </p:nvSpPr>
        <p:spPr>
          <a:xfrm>
            <a:off x="1143000" y="2743200"/>
            <a:ext cx="7086600" cy="457200"/>
          </a:xfrm>
        </p:spPr>
        <p:txBody>
          <a:bodyPr rtlCol="0" anchor="ctr"/>
          <a:lstStyle>
            <a:lvl1pPr marL="0" indent="0">
              <a:buFontTx/>
              <a:buNone/>
              <a:defRPr i="0" baseline="0"/>
            </a:lvl1pPr>
            <a:extLst/>
          </a:lstStyle>
          <a:p>
            <a:pPr lvl="0"/>
            <a:r>
              <a:rPr lang="en-US"/>
              <a:t>Click to edit Master text styles</a:t>
            </a:r>
          </a:p>
        </p:txBody>
      </p:sp>
      <p:sp>
        <p:nvSpPr>
          <p:cNvPr id="19" name="Rectangle 13"/>
          <p:cNvSpPr>
            <a:spLocks noGrp="1"/>
          </p:cNvSpPr>
          <p:nvPr>
            <p:ph type="body" sz="quarter" idx="21"/>
          </p:nvPr>
        </p:nvSpPr>
        <p:spPr>
          <a:xfrm>
            <a:off x="1143000" y="2057400"/>
            <a:ext cx="7086600" cy="457200"/>
          </a:xfrm>
        </p:spPr>
        <p:txBody>
          <a:bodyPr rtlCol="0" anchor="ctr"/>
          <a:lstStyle>
            <a:lvl1pPr marL="0" indent="0">
              <a:buFontTx/>
              <a:buNone/>
              <a:defRPr i="0" baseline="0"/>
            </a:lvl1pPr>
            <a:extLst/>
          </a:lstStyle>
          <a:p>
            <a:pPr lvl="0"/>
            <a:r>
              <a:rPr lang="en-US"/>
              <a:t>Click to edit Master text styles</a:t>
            </a:r>
          </a:p>
        </p:txBody>
      </p:sp>
      <p:sp>
        <p:nvSpPr>
          <p:cNvPr id="14" name="Rectangle 3"/>
          <p:cNvSpPr>
            <a:spLocks noGrp="1"/>
          </p:cNvSpPr>
          <p:nvPr>
            <p:ph type="dt" sz="half" idx="22"/>
          </p:nvPr>
        </p:nvSpPr>
        <p:spPr/>
        <p:txBody>
          <a:bodyPr/>
          <a:lstStyle>
            <a:lvl1pPr>
              <a:defRPr/>
            </a:lvl1pPr>
          </a:lstStyle>
          <a:p>
            <a:fld id="{8F99E12A-9588-483E-8F49-5B12CE617207}" type="datetime1">
              <a:rPr lang="en-US" altLang="en-US"/>
              <a:pPr/>
              <a:t>10/14/2022</a:t>
            </a:fld>
            <a:endParaRPr lang="en-US" altLang="en-US"/>
          </a:p>
        </p:txBody>
      </p:sp>
      <p:sp>
        <p:nvSpPr>
          <p:cNvPr id="20" name="Rectangle 4"/>
          <p:cNvSpPr>
            <a:spLocks noGrp="1"/>
          </p:cNvSpPr>
          <p:nvPr>
            <p:ph type="ftr" sz="quarter" idx="23"/>
          </p:nvPr>
        </p:nvSpPr>
        <p:spPr/>
        <p:txBody>
          <a:bodyPr/>
          <a:lstStyle>
            <a:lvl1pPr>
              <a:defRPr/>
            </a:lvl1pPr>
            <a:extLst/>
          </a:lstStyle>
          <a:p>
            <a:pPr>
              <a:defRPr/>
            </a:pPr>
            <a:r>
              <a:rPr lang="en-US"/>
              <a:t>TMA1201 Discrete Structures &amp; Probability, Faculty of Computing &amp; Informatics, MMU</a:t>
            </a:r>
          </a:p>
        </p:txBody>
      </p:sp>
      <p:sp>
        <p:nvSpPr>
          <p:cNvPr id="21" name="Rectangle 5"/>
          <p:cNvSpPr>
            <a:spLocks noGrp="1"/>
          </p:cNvSpPr>
          <p:nvPr>
            <p:ph type="sldNum" sz="quarter" idx="24"/>
          </p:nvPr>
        </p:nvSpPr>
        <p:spPr/>
        <p:txBody>
          <a:bodyPr/>
          <a:lstStyle>
            <a:lvl1pPr>
              <a:defRPr/>
            </a:lvl1pPr>
          </a:lstStyle>
          <a:p>
            <a:fld id="{D96984F5-E0FE-4A57-9204-63DE2720970B}" type="slidenum">
              <a:rPr lang="en-US" altLang="en-US"/>
              <a:pPr/>
              <a:t>‹#›</a:t>
            </a:fld>
            <a:endParaRPr lang="en-US" altLang="en-US"/>
          </a:p>
        </p:txBody>
      </p:sp>
    </p:spTree>
    <p:extLst>
      <p:ext uri="{BB962C8B-B14F-4D97-AF65-F5344CB8AC3E}">
        <p14:creationId xmlns:p14="http://schemas.microsoft.com/office/powerpoint/2010/main" val="372312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cxnSp>
        <p:nvCxnSpPr>
          <p:cNvPr id="20" name="Straight Connector 23"/>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3" name="Straight Connector 23"/>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5" name="Straight Connector 23"/>
          <p:cNvCxnSpPr>
            <a:stCxn id="10" idx="3"/>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7"/>
          <p:cNvSpPr>
            <a:spLocks noGrp="1"/>
          </p:cNvSpPr>
          <p:nvPr>
            <p:ph type="body" sz="quarter" idx="13"/>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2" name="Rectangle 7"/>
          <p:cNvSpPr>
            <a:spLocks noGrp="1"/>
          </p:cNvSpPr>
          <p:nvPr>
            <p:ph type="body" sz="quarter" idx="14"/>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3" name="Rectangle 7"/>
          <p:cNvSpPr>
            <a:spLocks noGrp="1"/>
          </p:cNvSpPr>
          <p:nvPr>
            <p:ph type="body" sz="quarter" idx="15"/>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4" name="Rectangle 7"/>
          <p:cNvSpPr>
            <a:spLocks noGrp="1"/>
          </p:cNvSpPr>
          <p:nvPr>
            <p:ph type="body" sz="quarter" idx="16"/>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0" name="Rectangle 7"/>
          <p:cNvSpPr>
            <a:spLocks noGrp="1"/>
          </p:cNvSpPr>
          <p:nvPr>
            <p:ph type="body" sz="quarter" idx="17"/>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5" name="Rectangle 7"/>
          <p:cNvSpPr>
            <a:spLocks noGrp="1"/>
          </p:cNvSpPr>
          <p:nvPr>
            <p:ph type="body" sz="quarter" idx="18"/>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7" name="Rectangle 7"/>
          <p:cNvSpPr>
            <a:spLocks noGrp="1"/>
          </p:cNvSpPr>
          <p:nvPr>
            <p:ph type="body" sz="quarter" idx="19"/>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8" name="Rectangle 7"/>
          <p:cNvSpPr>
            <a:spLocks noGrp="1"/>
          </p:cNvSpPr>
          <p:nvPr>
            <p:ph type="body" sz="quarter" idx="20"/>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9" name="Rectangle 7"/>
          <p:cNvSpPr>
            <a:spLocks noGrp="1"/>
          </p:cNvSpPr>
          <p:nvPr>
            <p:ph type="body" sz="quarter" idx="2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21" name="Rectangle 7"/>
          <p:cNvSpPr>
            <a:spLocks noGrp="1"/>
          </p:cNvSpPr>
          <p:nvPr>
            <p:ph type="body" sz="quarter" idx="22"/>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1" name="Rectangle 2"/>
          <p:cNvSpPr>
            <a:spLocks noGrp="1"/>
          </p:cNvSpPr>
          <p:nvPr>
            <p:ph type="title"/>
          </p:nvPr>
        </p:nvSpPr>
        <p:spPr/>
        <p:txBody>
          <a:bodyPr/>
          <a:lstStyle>
            <a:lvl1pPr algn="l">
              <a:defRPr i="1" baseline="0"/>
            </a:lvl1pPr>
            <a:extLst/>
          </a:lstStyle>
          <a:p>
            <a:r>
              <a:rPr lang="en-US"/>
              <a:t>Click to edit Master title style</a:t>
            </a:r>
            <a:endParaRPr lang="en-US" dirty="0"/>
          </a:p>
        </p:txBody>
      </p:sp>
      <p:sp>
        <p:nvSpPr>
          <p:cNvPr id="26" name="Rectangle 4"/>
          <p:cNvSpPr>
            <a:spLocks noGrp="1"/>
          </p:cNvSpPr>
          <p:nvPr>
            <p:ph type="ftr" sz="quarter" idx="23"/>
          </p:nvPr>
        </p:nvSpPr>
        <p:spPr/>
        <p:txBody>
          <a:bodyPr/>
          <a:lstStyle>
            <a:lvl1pPr>
              <a:defRPr/>
            </a:lvl1pPr>
            <a:extLst/>
          </a:lstStyle>
          <a:p>
            <a:pPr>
              <a:defRPr/>
            </a:pPr>
            <a:r>
              <a:rPr lang="en-US"/>
              <a:t>TMA1201 Discrete Structures &amp; Probability, Faculty of Computing &amp; Informatics, MMU</a:t>
            </a:r>
          </a:p>
        </p:txBody>
      </p:sp>
      <p:sp>
        <p:nvSpPr>
          <p:cNvPr id="27" name="Rectangle 3"/>
          <p:cNvSpPr>
            <a:spLocks noGrp="1"/>
          </p:cNvSpPr>
          <p:nvPr>
            <p:ph type="dt" sz="half" idx="24"/>
          </p:nvPr>
        </p:nvSpPr>
        <p:spPr/>
        <p:txBody>
          <a:bodyPr/>
          <a:lstStyle>
            <a:lvl1pPr>
              <a:defRPr/>
            </a:lvl1pPr>
          </a:lstStyle>
          <a:p>
            <a:fld id="{C48CE5C3-1422-4EF2-83FA-47A7A617511E}" type="datetime1">
              <a:rPr lang="en-US" altLang="en-US"/>
              <a:pPr/>
              <a:t>10/14/2022</a:t>
            </a:fld>
            <a:endParaRPr lang="en-US" altLang="en-US"/>
          </a:p>
        </p:txBody>
      </p:sp>
      <p:sp>
        <p:nvSpPr>
          <p:cNvPr id="28" name="Rectangle 5"/>
          <p:cNvSpPr>
            <a:spLocks noGrp="1"/>
          </p:cNvSpPr>
          <p:nvPr>
            <p:ph type="sldNum" sz="quarter" idx="25"/>
          </p:nvPr>
        </p:nvSpPr>
        <p:spPr/>
        <p:txBody>
          <a:bodyPr/>
          <a:lstStyle>
            <a:lvl1pPr>
              <a:defRPr/>
            </a:lvl1pPr>
          </a:lstStyle>
          <a:p>
            <a:fld id="{5AA23B8D-0D9B-4B1F-9F8E-A0BF897401F1}" type="slidenum">
              <a:rPr lang="en-US" altLang="en-US"/>
              <a:pPr/>
              <a:t>‹#›</a:t>
            </a:fld>
            <a:endParaRPr lang="en-US" altLang="en-US"/>
          </a:p>
        </p:txBody>
      </p:sp>
    </p:spTree>
    <p:extLst>
      <p:ext uri="{BB962C8B-B14F-4D97-AF65-F5344CB8AC3E}">
        <p14:creationId xmlns:p14="http://schemas.microsoft.com/office/powerpoint/2010/main" val="264660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914400" y="4572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ms-MY"/>
              <a:t>Click to edit Master title style</a:t>
            </a:r>
          </a:p>
        </p:txBody>
      </p:sp>
      <p:sp>
        <p:nvSpPr>
          <p:cNvPr id="1027" name="Rectangle 3"/>
          <p:cNvSpPr>
            <a:spLocks noGrp="1"/>
          </p:cNvSpPr>
          <p:nvPr>
            <p:ph type="body" idx="1"/>
          </p:nvPr>
        </p:nvSpPr>
        <p:spPr bwMode="auto">
          <a:xfrm>
            <a:off x="914400" y="1905000"/>
            <a:ext cx="74676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ms-MY"/>
              <a:t>Click to edit Master text styles</a:t>
            </a:r>
          </a:p>
          <a:p>
            <a:pPr lvl="1"/>
            <a:r>
              <a:rPr lang="en-US" altLang="ms-MY"/>
              <a:t>Second level</a:t>
            </a:r>
          </a:p>
          <a:p>
            <a:pPr lvl="2"/>
            <a:r>
              <a:rPr lang="en-US" altLang="ms-MY"/>
              <a:t>Third level</a:t>
            </a:r>
          </a:p>
          <a:p>
            <a:pPr lvl="3"/>
            <a:r>
              <a:rPr lang="en-US" altLang="ms-MY"/>
              <a:t>Fourth level</a:t>
            </a:r>
          </a:p>
          <a:p>
            <a:pPr lvl="4"/>
            <a:r>
              <a:rPr lang="en-US" altLang="ms-MY"/>
              <a:t>Fifth level</a:t>
            </a:r>
          </a:p>
        </p:txBody>
      </p:sp>
      <p:sp>
        <p:nvSpPr>
          <p:cNvPr id="29" name="Rectangle 4"/>
          <p:cNvSpPr>
            <a:spLocks noGrp="1"/>
          </p:cNvSpPr>
          <p:nvPr>
            <p:ph type="dt" sz="half" idx="2"/>
          </p:nvPr>
        </p:nvSpPr>
        <p:spPr>
          <a:xfrm>
            <a:off x="6705600" y="6248400"/>
            <a:ext cx="1828800" cy="323850"/>
          </a:xfrm>
          <a:prstGeom prst="rect">
            <a:avLst/>
          </a:prstGeom>
        </p:spPr>
        <p:txBody>
          <a:bodyPr vert="horz" wrap="square" lIns="91440" tIns="45720" rIns="91440" bIns="45720" numCol="1" anchor="ctr" anchorCtr="0" compatLnSpc="1">
            <a:prstTxWarp prst="textNoShape">
              <a:avLst/>
            </a:prstTxWarp>
          </a:bodyPr>
          <a:lstStyle>
            <a:lvl1pPr algn="r">
              <a:defRPr sz="1100"/>
            </a:lvl1pPr>
          </a:lstStyle>
          <a:p>
            <a:fld id="{260E42A9-47BC-4863-8A25-D869DC7C5199}" type="datetime1">
              <a:rPr lang="en-US" altLang="en-US"/>
              <a:pPr/>
              <a:t>10/14/2022</a:t>
            </a:fld>
            <a:endParaRPr lang="en-US" altLang="en-US" sz="1000"/>
          </a:p>
        </p:txBody>
      </p:sp>
      <p:sp>
        <p:nvSpPr>
          <p:cNvPr id="18" name="Rectangle 5"/>
          <p:cNvSpPr>
            <a:spLocks noGrp="1"/>
          </p:cNvSpPr>
          <p:nvPr>
            <p:ph type="ftr" sz="quarter" idx="3"/>
          </p:nvPr>
        </p:nvSpPr>
        <p:spPr>
          <a:xfrm>
            <a:off x="3581400" y="6610350"/>
            <a:ext cx="5562600" cy="247650"/>
          </a:xfrm>
          <a:prstGeom prst="rect">
            <a:avLst/>
          </a:prstGeom>
          <a:solidFill>
            <a:schemeClr val="tx1"/>
          </a:solidFill>
        </p:spPr>
        <p:txBody>
          <a:bodyPr vert="horz"/>
          <a:lstStyle>
            <a:lvl1pPr algn="l" fontAlgn="auto">
              <a:spcBef>
                <a:spcPts val="0"/>
              </a:spcBef>
              <a:spcAft>
                <a:spcPts val="0"/>
              </a:spcAft>
              <a:defRPr sz="1100">
                <a:solidFill>
                  <a:schemeClr val="bg1"/>
                </a:solidFill>
                <a:latin typeface="+mn-lt"/>
                <a:cs typeface="+mn-cs"/>
              </a:defRPr>
            </a:lvl1pPr>
            <a:extLst/>
          </a:lstStyle>
          <a:p>
            <a:pPr>
              <a:defRPr/>
            </a:pPr>
            <a:r>
              <a:rPr lang="en-US"/>
              <a:t>TMA1201 Discrete Structures &amp; Probability, Faculty of Computing &amp; Informatics, MMU</a:t>
            </a:r>
            <a:endParaRPr lang="en-US" dirty="0"/>
          </a:p>
        </p:txBody>
      </p:sp>
      <p:sp>
        <p:nvSpPr>
          <p:cNvPr id="7" name="Slide Number Placeholder 6"/>
          <p:cNvSpPr>
            <a:spLocks noGrp="1"/>
          </p:cNvSpPr>
          <p:nvPr>
            <p:ph type="sldNum" sz="quarter" idx="4"/>
          </p:nvPr>
        </p:nvSpPr>
        <p:spPr>
          <a:xfrm>
            <a:off x="8715375" y="6151563"/>
            <a:ext cx="428625" cy="457200"/>
          </a:xfrm>
          <a:prstGeom prst="rect">
            <a:avLst/>
          </a:prstGeom>
        </p:spPr>
        <p:txBody>
          <a:bodyPr vert="horz" wrap="square" lIns="91440" tIns="45720" rIns="91440" bIns="45720" numCol="1" anchor="ctr" anchorCtr="0" compatLnSpc="1">
            <a:prstTxWarp prst="textNoShape">
              <a:avLst/>
            </a:prstTxWarp>
          </a:bodyPr>
          <a:lstStyle>
            <a:lvl1pPr>
              <a:defRPr sz="1200"/>
            </a:lvl1pPr>
          </a:lstStyle>
          <a:p>
            <a:fld id="{54EB0AAF-F146-43AE-B81B-20DECD5E0EC5}" type="slidenum">
              <a:rPr lang="en-US" altLang="en-US"/>
              <a:pPr/>
              <a:t>‹#›</a:t>
            </a:fld>
            <a:endParaRPr lang="en-US" altLang="en-US"/>
          </a:p>
        </p:txBody>
      </p:sp>
      <p:grpSp>
        <p:nvGrpSpPr>
          <p:cNvPr id="1031" name="Group 23"/>
          <p:cNvGrpSpPr>
            <a:grpSpLocks/>
          </p:cNvGrpSpPr>
          <p:nvPr/>
        </p:nvGrpSpPr>
        <p:grpSpPr bwMode="auto">
          <a:xfrm>
            <a:off x="11113"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grpSp>
      <p:grpSp>
        <p:nvGrpSpPr>
          <p:cNvPr id="1032" name="Group 35"/>
          <p:cNvGrpSpPr>
            <a:grpSpLocks/>
          </p:cNvGrpSpPr>
          <p:nvPr/>
        </p:nvGrpSpPr>
        <p:grpSpPr bwMode="auto">
          <a:xfrm>
            <a:off x="8583613"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Lst>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Trebuchet MS" pitchFamily="34" charset="0"/>
        </a:defRPr>
      </a:lvl2pPr>
      <a:lvl3pPr algn="l" rtl="0" eaLnBrk="0" fontAlgn="base" hangingPunct="0">
        <a:spcBef>
          <a:spcPct val="0"/>
        </a:spcBef>
        <a:spcAft>
          <a:spcPct val="0"/>
        </a:spcAft>
        <a:defRPr sz="3600">
          <a:solidFill>
            <a:schemeClr val="tx1"/>
          </a:solidFill>
          <a:latin typeface="Trebuchet MS" pitchFamily="34" charset="0"/>
        </a:defRPr>
      </a:lvl3pPr>
      <a:lvl4pPr algn="l" rtl="0" eaLnBrk="0" fontAlgn="base" hangingPunct="0">
        <a:spcBef>
          <a:spcPct val="0"/>
        </a:spcBef>
        <a:spcAft>
          <a:spcPct val="0"/>
        </a:spcAft>
        <a:defRPr sz="3600">
          <a:solidFill>
            <a:schemeClr val="tx1"/>
          </a:solidFill>
          <a:latin typeface="Trebuchet MS" pitchFamily="34" charset="0"/>
        </a:defRPr>
      </a:lvl4pPr>
      <a:lvl5pPr algn="l" rtl="0" eaLnBrk="0" fontAlgn="base" hangingPunct="0">
        <a:spcBef>
          <a:spcPct val="0"/>
        </a:spcBef>
        <a:spcAft>
          <a:spcPct val="0"/>
        </a:spcAft>
        <a:defRPr sz="3600">
          <a:solidFill>
            <a:schemeClr val="tx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Rectangle 2"/>
          <p:cNvSpPr>
            <a:spLocks noGrp="1"/>
          </p:cNvSpPr>
          <p:nvPr>
            <p:ph type="title"/>
          </p:nvPr>
        </p:nvSpPr>
        <p:spPr bwMode="auto">
          <a:xfrm>
            <a:off x="914400" y="4572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ms-MY"/>
              <a:t>Click to edit Master title style</a:t>
            </a:r>
          </a:p>
        </p:txBody>
      </p:sp>
      <p:sp>
        <p:nvSpPr>
          <p:cNvPr id="2051" name="Rectangle 3"/>
          <p:cNvSpPr>
            <a:spLocks noGrp="1"/>
          </p:cNvSpPr>
          <p:nvPr>
            <p:ph type="body" idx="1"/>
          </p:nvPr>
        </p:nvSpPr>
        <p:spPr bwMode="auto">
          <a:xfrm>
            <a:off x="914400" y="1905000"/>
            <a:ext cx="74676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ms-MY"/>
              <a:t>Click to edit Master text styles</a:t>
            </a:r>
          </a:p>
          <a:p>
            <a:pPr lvl="1"/>
            <a:r>
              <a:rPr lang="en-US" altLang="ms-MY"/>
              <a:t>Second level</a:t>
            </a:r>
          </a:p>
          <a:p>
            <a:pPr lvl="2"/>
            <a:r>
              <a:rPr lang="en-US" altLang="ms-MY"/>
              <a:t>Third level</a:t>
            </a:r>
          </a:p>
          <a:p>
            <a:pPr lvl="3"/>
            <a:r>
              <a:rPr lang="en-US" altLang="ms-MY"/>
              <a:t>Fourth level</a:t>
            </a:r>
          </a:p>
          <a:p>
            <a:pPr lvl="4"/>
            <a:r>
              <a:rPr lang="en-US" altLang="ms-MY"/>
              <a:t>Fifth level</a:t>
            </a:r>
          </a:p>
        </p:txBody>
      </p:sp>
      <p:sp>
        <p:nvSpPr>
          <p:cNvPr id="29" name="Rectangle 4"/>
          <p:cNvSpPr>
            <a:spLocks noGrp="1"/>
          </p:cNvSpPr>
          <p:nvPr>
            <p:ph type="dt" sz="half" idx="2"/>
          </p:nvPr>
        </p:nvSpPr>
        <p:spPr>
          <a:xfrm>
            <a:off x="6705600" y="6248400"/>
            <a:ext cx="1828800" cy="323850"/>
          </a:xfrm>
          <a:prstGeom prst="rect">
            <a:avLst/>
          </a:prstGeom>
        </p:spPr>
        <p:txBody>
          <a:bodyPr vert="horz" wrap="square" lIns="91440" tIns="45720" rIns="91440" bIns="45720" numCol="1" anchor="ctr" anchorCtr="0" compatLnSpc="1">
            <a:prstTxWarp prst="textNoShape">
              <a:avLst/>
            </a:prstTxWarp>
          </a:bodyPr>
          <a:lstStyle>
            <a:lvl1pPr algn="r">
              <a:defRPr sz="1100">
                <a:latin typeface="Calibri" pitchFamily="34" charset="0"/>
              </a:defRPr>
            </a:lvl1pPr>
          </a:lstStyle>
          <a:p>
            <a:fld id="{45CCA492-33A6-4DB6-A113-877B6618A065}" type="datetime1">
              <a:rPr lang="en-US" altLang="en-US"/>
              <a:pPr/>
              <a:t>10/14/2022</a:t>
            </a:fld>
            <a:endParaRPr lang="en-US" altLang="en-US" sz="1000"/>
          </a:p>
        </p:txBody>
      </p:sp>
      <p:sp>
        <p:nvSpPr>
          <p:cNvPr id="18" name="Rectangle 5"/>
          <p:cNvSpPr>
            <a:spLocks noGrp="1"/>
          </p:cNvSpPr>
          <p:nvPr>
            <p:ph type="ftr" sz="quarter" idx="3"/>
          </p:nvPr>
        </p:nvSpPr>
        <p:spPr>
          <a:xfrm>
            <a:off x="3581400" y="6610350"/>
            <a:ext cx="5562600" cy="247650"/>
          </a:xfrm>
          <a:prstGeom prst="rect">
            <a:avLst/>
          </a:prstGeom>
          <a:solidFill>
            <a:schemeClr val="tx1"/>
          </a:solidFill>
        </p:spPr>
        <p:txBody>
          <a:bodyPr vert="horz"/>
          <a:lstStyle>
            <a:lvl1pPr algn="l" fontAlgn="auto">
              <a:spcBef>
                <a:spcPts val="0"/>
              </a:spcBef>
              <a:spcAft>
                <a:spcPts val="0"/>
              </a:spcAft>
              <a:defRPr sz="1100">
                <a:solidFill>
                  <a:schemeClr val="bg1"/>
                </a:solidFill>
                <a:latin typeface="+mn-lt"/>
                <a:cs typeface="+mn-cs"/>
              </a:defRPr>
            </a:lvl1pPr>
            <a:extLst/>
          </a:lstStyle>
          <a:p>
            <a:pPr>
              <a:defRPr/>
            </a:pPr>
            <a:r>
              <a:rPr lang="en-US"/>
              <a:t>TMA1201 Discrete Structures &amp; Probability, Faculty of Computing &amp; Informatics, MMU</a:t>
            </a:r>
            <a:endParaRPr lang="en-US" dirty="0"/>
          </a:p>
        </p:txBody>
      </p:sp>
      <p:sp>
        <p:nvSpPr>
          <p:cNvPr id="7" name="Slide Number Placeholder 6"/>
          <p:cNvSpPr>
            <a:spLocks noGrp="1"/>
          </p:cNvSpPr>
          <p:nvPr>
            <p:ph type="sldNum" sz="quarter" idx="4"/>
          </p:nvPr>
        </p:nvSpPr>
        <p:spPr>
          <a:xfrm>
            <a:off x="8715375" y="6151563"/>
            <a:ext cx="428625" cy="457200"/>
          </a:xfrm>
          <a:prstGeom prst="rect">
            <a:avLst/>
          </a:prstGeom>
        </p:spPr>
        <p:txBody>
          <a:bodyPr vert="horz" wrap="square" lIns="91440" tIns="45720" rIns="91440" bIns="45720" numCol="1" anchor="ctr" anchorCtr="0" compatLnSpc="1">
            <a:prstTxWarp prst="textNoShape">
              <a:avLst/>
            </a:prstTxWarp>
          </a:bodyPr>
          <a:lstStyle>
            <a:lvl1pPr>
              <a:defRPr sz="1200">
                <a:latin typeface="Calibri" pitchFamily="34" charset="0"/>
              </a:defRPr>
            </a:lvl1pPr>
          </a:lstStyle>
          <a:p>
            <a:fld id="{95E1927E-CB82-4550-892C-89DD6F38E8B2}" type="slidenum">
              <a:rPr lang="en-US" altLang="en-US"/>
              <a:pPr/>
              <a:t>‹#›</a:t>
            </a:fld>
            <a:endParaRPr lang="en-US" altLang="en-US"/>
          </a:p>
        </p:txBody>
      </p:sp>
      <p:grpSp>
        <p:nvGrpSpPr>
          <p:cNvPr id="2055" name="Group 23"/>
          <p:cNvGrpSpPr>
            <a:grpSpLocks/>
          </p:cNvGrpSpPr>
          <p:nvPr/>
        </p:nvGrpSpPr>
        <p:grpSpPr bwMode="auto">
          <a:xfrm>
            <a:off x="11113"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056" name="Group 35"/>
          <p:cNvGrpSpPr>
            <a:grpSpLocks/>
          </p:cNvGrpSpPr>
          <p:nvPr/>
        </p:nvGrpSpPr>
        <p:grpSpPr bwMode="auto">
          <a:xfrm>
            <a:off x="8583613"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Lst>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4.wmf"/><Relationship Id="rId7" Type="http://schemas.openxmlformats.org/officeDocument/2006/relationships/oleObject" Target="../embeddings/oleObject9.bin"/><Relationship Id="rId2" Type="http://schemas.openxmlformats.org/officeDocument/2006/relationships/oleObject" Target="../embeddings/oleObject5.bin"/><Relationship Id="rId1" Type="http://schemas.openxmlformats.org/officeDocument/2006/relationships/slideLayout" Target="../slideLayouts/slideLayout14.x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7" name="Rectangle 24"/>
          <p:cNvSpPr txBox="1">
            <a:spLocks/>
          </p:cNvSpPr>
          <p:nvPr/>
        </p:nvSpPr>
        <p:spPr bwMode="auto">
          <a:xfrm>
            <a:off x="1371600" y="1066799"/>
            <a:ext cx="7772400" cy="2819401"/>
          </a:xfrm>
          <a:prstGeom prst="rect">
            <a:avLst/>
          </a:prstGeom>
          <a:noFill/>
          <a:ln>
            <a:noFill/>
          </a:ln>
          <a:effectLst/>
          <a:scene3d>
            <a:camera prst="orthographicFront"/>
            <a:lightRig rig="threePt" dir="t"/>
          </a:scene3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ctr" rtl="0" eaLnBrk="0" fontAlgn="base" hangingPunct="0">
              <a:lnSpc>
                <a:spcPct val="100000"/>
              </a:lnSpc>
              <a:spcBef>
                <a:spcPct val="0"/>
              </a:spcBef>
              <a:spcAft>
                <a:spcPct val="0"/>
              </a:spcAft>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a:lstStyle>
          <a:p>
            <a:pPr fontAlgn="auto">
              <a:spcAft>
                <a:spcPts val="0"/>
              </a:spcAft>
              <a:defRPr/>
            </a:pPr>
            <a:r>
              <a:rPr lang="ms-MY" sz="6000">
                <a:solidFill>
                  <a:schemeClr val="tx1"/>
                </a:solidFill>
                <a:effectLst>
                  <a:reflection blurRad="12700" stA="25000" endPos="55000" dist="5000" dir="5400000" sy="-100000" algn="bl" rotWithShape="0"/>
                </a:effectLst>
              </a:rPr>
              <a:t>LECTURE 02 </a:t>
            </a:r>
            <a:br>
              <a:rPr lang="ms-MY" sz="6000" dirty="0">
                <a:solidFill>
                  <a:schemeClr val="tx1"/>
                </a:solidFill>
                <a:effectLst>
                  <a:reflection blurRad="12700" stA="25000" endPos="55000" dist="5000" dir="5400000" sy="-100000" algn="bl" rotWithShape="0"/>
                </a:effectLst>
              </a:rPr>
            </a:br>
            <a:r>
              <a:rPr lang="ms-MY" sz="5400" dirty="0">
                <a:solidFill>
                  <a:schemeClr val="tx1"/>
                </a:solidFill>
                <a:effectLst>
                  <a:reflection blurRad="12700" stA="25000" endPos="55000" dist="5000" dir="5400000" sy="-100000" algn="bl" rotWithShape="0"/>
                </a:effectLst>
              </a:rPr>
              <a:t>Predicate Logic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685800" y="0"/>
            <a:ext cx="5295900" cy="1143000"/>
          </a:xfrm>
        </p:spPr>
        <p:txBody>
          <a:bodyPr>
            <a:normAutofit/>
          </a:bodyPr>
          <a:lstStyle/>
          <a:p>
            <a:pPr algn="l" eaLnBrk="1" hangingPunct="1">
              <a:defRPr/>
            </a:pPr>
            <a:r>
              <a:rPr lang="en-US" dirty="0">
                <a:solidFill>
                  <a:schemeClr val="tx1"/>
                </a:solidFill>
                <a:effectLst/>
              </a:rPr>
              <a:t>Example 2</a:t>
            </a:r>
          </a:p>
        </p:txBody>
      </p:sp>
      <p:sp>
        <p:nvSpPr>
          <p:cNvPr id="33795"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33796"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18FE5A83-48DF-4938-8FBB-3087340C6C10}" type="slidenum">
              <a:rPr lang="en-US" altLang="en-US" sz="1200"/>
              <a:pPr eaLnBrk="1" hangingPunct="1">
                <a:spcBef>
                  <a:spcPct val="0"/>
                </a:spcBef>
                <a:buFontTx/>
                <a:buNone/>
              </a:pPr>
              <a:t>10</a:t>
            </a:fld>
            <a:endParaRPr lang="en-US" altLang="en-US" sz="1200"/>
          </a:p>
        </p:txBody>
      </p:sp>
      <p:sp>
        <p:nvSpPr>
          <p:cNvPr id="32773" name="Text Box 17"/>
          <p:cNvSpPr txBox="1">
            <a:spLocks noChangeArrowheads="1"/>
          </p:cNvSpPr>
          <p:nvPr/>
        </p:nvSpPr>
        <p:spPr bwMode="auto">
          <a:xfrm>
            <a:off x="762000" y="1219200"/>
            <a:ext cx="7543800" cy="1631216"/>
          </a:xfrm>
          <a:prstGeom prst="rect">
            <a:avLst/>
          </a:prstGeom>
          <a:noFill/>
          <a:ln w="190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Given a predicate,</a:t>
            </a:r>
          </a:p>
          <a:p>
            <a:pPr eaLnBrk="1" hangingPunct="1">
              <a:spcBef>
                <a:spcPct val="0"/>
              </a:spcBef>
              <a:buFontTx/>
              <a:buNone/>
            </a:pPr>
            <a:endParaRPr lang="en-US" altLang="zh-TW" sz="800" dirty="0"/>
          </a:p>
          <a:p>
            <a:pPr eaLnBrk="1" hangingPunct="1">
              <a:spcBef>
                <a:spcPct val="0"/>
              </a:spcBef>
              <a:buFontTx/>
              <a:buNone/>
            </a:pPr>
            <a:r>
              <a:rPr lang="en-US" altLang="zh-TW" i="1" dirty="0"/>
              <a:t>	Q</a:t>
            </a:r>
            <a:r>
              <a:rPr lang="en-US" altLang="zh-TW" dirty="0"/>
              <a:t>(</a:t>
            </a:r>
            <a:r>
              <a:rPr lang="en-US" altLang="zh-TW" i="1" dirty="0"/>
              <a:t>x</a:t>
            </a:r>
            <a:r>
              <a:rPr lang="en-US" altLang="zh-TW" dirty="0"/>
              <a:t>): </a:t>
            </a:r>
            <a:r>
              <a:rPr lang="en-US" altLang="zh-TW" i="1" dirty="0"/>
              <a:t>x</a:t>
            </a:r>
            <a:r>
              <a:rPr lang="en-US" altLang="zh-TW" baseline="30000" dirty="0"/>
              <a:t>2</a:t>
            </a:r>
            <a:r>
              <a:rPr lang="en-US" altLang="zh-TW" i="1" baseline="30000" dirty="0"/>
              <a:t>  </a:t>
            </a:r>
            <a:r>
              <a:rPr lang="en-US" altLang="zh-TW" dirty="0"/>
              <a:t>&gt; 10. </a:t>
            </a:r>
          </a:p>
          <a:p>
            <a:pPr eaLnBrk="1" hangingPunct="1">
              <a:spcBef>
                <a:spcPct val="0"/>
              </a:spcBef>
              <a:buFontTx/>
              <a:buNone/>
            </a:pPr>
            <a:endParaRPr lang="en-US" altLang="zh-TW" sz="800" dirty="0"/>
          </a:p>
          <a:p>
            <a:pPr eaLnBrk="1" hangingPunct="1">
              <a:spcBef>
                <a:spcPct val="0"/>
              </a:spcBef>
              <a:buFontTx/>
              <a:buNone/>
            </a:pPr>
            <a:r>
              <a:rPr lang="en-US" altLang="zh-TW" dirty="0"/>
              <a:t>What is the truth value of </a:t>
            </a:r>
            <a:r>
              <a:rPr lang="en-US" altLang="zh-TW" dirty="0">
                <a:sym typeface="Symbol" pitchFamily="18" charset="2"/>
              </a:rPr>
              <a:t></a:t>
            </a:r>
            <a:r>
              <a:rPr lang="en-US" altLang="zh-TW" i="1" dirty="0"/>
              <a:t>x Q</a:t>
            </a:r>
            <a:r>
              <a:rPr lang="en-US" altLang="zh-TW" dirty="0"/>
              <a:t>(</a:t>
            </a:r>
            <a:r>
              <a:rPr lang="en-US" altLang="zh-TW" i="1" dirty="0"/>
              <a:t>x</a:t>
            </a:r>
            <a:r>
              <a:rPr lang="en-US" altLang="zh-TW" dirty="0"/>
              <a:t>), if the domain of discourse consists the numbers of 0, 1, 2, 3, and 4?</a:t>
            </a:r>
          </a:p>
        </p:txBody>
      </p:sp>
      <p:sp>
        <p:nvSpPr>
          <p:cNvPr id="8" name="Text Box 13"/>
          <p:cNvSpPr txBox="1">
            <a:spLocks noChangeArrowheads="1"/>
          </p:cNvSpPr>
          <p:nvPr/>
        </p:nvSpPr>
        <p:spPr bwMode="auto">
          <a:xfrm>
            <a:off x="838200" y="3048000"/>
            <a:ext cx="7467600" cy="707886"/>
          </a:xfrm>
          <a:prstGeom prst="rect">
            <a:avLst/>
          </a:prstGeom>
          <a:noFill/>
          <a:ln w="12700" algn="ctr">
            <a:solidFill>
              <a:srgbClr val="000000"/>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dirty="0">
                <a:latin typeface="Calibri" pitchFamily="34" charset="0"/>
              </a:rPr>
              <a:t>The universe of discourse contains the number 4. Since </a:t>
            </a:r>
            <a:r>
              <a:rPr lang="en-US" altLang="zh-TW" sz="2000" i="1" dirty="0">
                <a:latin typeface="Calibri" pitchFamily="34" charset="0"/>
              </a:rPr>
              <a:t>Q</a:t>
            </a:r>
            <a:r>
              <a:rPr lang="en-US" altLang="zh-TW" sz="2000" dirty="0">
                <a:latin typeface="Calibri" pitchFamily="34" charset="0"/>
              </a:rPr>
              <a:t>(4), which is the statement “16 &gt; 10” is true, therefore </a:t>
            </a:r>
            <a:r>
              <a:rPr lang="en-US" altLang="zh-TW" sz="2000" dirty="0">
                <a:sym typeface="Symbol" pitchFamily="18" charset="2"/>
              </a:rPr>
              <a:t></a:t>
            </a:r>
            <a:r>
              <a:rPr lang="en-US" altLang="zh-TW" sz="2000" i="1" dirty="0">
                <a:latin typeface="Calibri" pitchFamily="34" charset="0"/>
              </a:rPr>
              <a:t>x</a:t>
            </a:r>
            <a:r>
              <a:rPr lang="en-US" altLang="zh-TW" sz="2000" dirty="0">
                <a:latin typeface="Calibri" pitchFamily="34" charset="0"/>
              </a:rPr>
              <a:t>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is true. </a:t>
            </a:r>
            <a:endParaRPr lang="en-US" altLang="zh-TW" sz="800" dirty="0">
              <a:latin typeface="Calibri" pitchFamily="34" charset="0"/>
            </a:endParaRPr>
          </a:p>
        </p:txBody>
      </p:sp>
      <p:sp>
        <p:nvSpPr>
          <p:cNvPr id="2" name="Rectangle 1"/>
          <p:cNvSpPr/>
          <p:nvPr/>
        </p:nvSpPr>
        <p:spPr>
          <a:xfrm>
            <a:off x="4591385" y="5181600"/>
            <a:ext cx="3714415" cy="923330"/>
          </a:xfrm>
          <a:prstGeom prst="rect">
            <a:avLst/>
          </a:prstGeom>
          <a:solidFill>
            <a:schemeClr val="accent1"/>
          </a:solidFill>
          <a:ln>
            <a:solidFill>
              <a:schemeClr val="tx1"/>
            </a:solidFill>
          </a:ln>
        </p:spPr>
        <p:txBody>
          <a:bodyPr wrap="none">
            <a:spAutoFit/>
          </a:bodyPr>
          <a:lstStyle/>
          <a:p>
            <a:pPr fontAlgn="auto">
              <a:spcBef>
                <a:spcPts val="0"/>
              </a:spcBef>
              <a:spcAft>
                <a:spcPts val="0"/>
              </a:spcAft>
              <a:defRPr/>
            </a:pPr>
            <a:r>
              <a:rPr lang="en-US" altLang="zh-TW" dirty="0">
                <a:latin typeface="+mn-lt"/>
                <a:sym typeface="Symbol" pitchFamily="18" charset="2"/>
              </a:rPr>
              <a:t>How about the statement </a:t>
            </a:r>
            <a:r>
              <a:rPr lang="en-US" altLang="zh-TW" dirty="0">
                <a:sym typeface="Symbol" pitchFamily="18" charset="2"/>
              </a:rPr>
              <a:t></a:t>
            </a:r>
            <a:r>
              <a:rPr lang="en-US" altLang="zh-TW" i="1" dirty="0">
                <a:latin typeface="+mn-lt"/>
              </a:rPr>
              <a:t>x Q</a:t>
            </a:r>
            <a:r>
              <a:rPr lang="en-US" altLang="zh-TW" dirty="0">
                <a:latin typeface="+mn-lt"/>
              </a:rPr>
              <a:t>(</a:t>
            </a:r>
            <a:r>
              <a:rPr lang="en-US" altLang="zh-TW" i="1" dirty="0">
                <a:latin typeface="+mn-lt"/>
              </a:rPr>
              <a:t>x</a:t>
            </a:r>
            <a:r>
              <a:rPr lang="en-US" altLang="zh-TW" dirty="0">
                <a:latin typeface="+mn-lt"/>
              </a:rPr>
              <a:t>)? </a:t>
            </a:r>
          </a:p>
          <a:p>
            <a:pPr fontAlgn="auto">
              <a:spcBef>
                <a:spcPts val="0"/>
              </a:spcBef>
              <a:spcAft>
                <a:spcPts val="0"/>
              </a:spcAft>
              <a:defRPr/>
            </a:pPr>
            <a:r>
              <a:rPr lang="en-US" altLang="zh-TW" dirty="0">
                <a:latin typeface="+mn-lt"/>
              </a:rPr>
              <a:t>Is it True or False?</a:t>
            </a:r>
          </a:p>
          <a:p>
            <a:pPr fontAlgn="auto">
              <a:spcBef>
                <a:spcPts val="0"/>
              </a:spcBef>
              <a:spcAft>
                <a:spcPts val="0"/>
              </a:spcAft>
              <a:defRPr/>
            </a:pPr>
            <a:r>
              <a:rPr lang="en-US" altLang="zh-TW" dirty="0">
                <a:latin typeface="+mn-lt"/>
              </a:rPr>
              <a:t>If False, what is the counter example?</a:t>
            </a:r>
          </a:p>
        </p:txBody>
      </p:sp>
      <p:sp>
        <p:nvSpPr>
          <p:cNvPr id="9" name="Rectangle 8"/>
          <p:cNvSpPr/>
          <p:nvPr/>
        </p:nvSpPr>
        <p:spPr>
          <a:xfrm>
            <a:off x="1219200" y="3962400"/>
            <a:ext cx="6858000" cy="923330"/>
          </a:xfrm>
          <a:prstGeom prst="rect">
            <a:avLst/>
          </a:prstGeom>
          <a:solidFill>
            <a:schemeClr val="accent2"/>
          </a:solidFill>
          <a:ln>
            <a:solidFill>
              <a:schemeClr val="tx1"/>
            </a:solidFill>
          </a:ln>
        </p:spPr>
        <p:txBody>
          <a:bodyPr wrap="square">
            <a:spAutoFit/>
          </a:bodyPr>
          <a:lstStyle/>
          <a:p>
            <a:pPr fontAlgn="auto">
              <a:spcBef>
                <a:spcPts val="0"/>
              </a:spcBef>
              <a:spcAft>
                <a:spcPts val="0"/>
              </a:spcAft>
              <a:defRPr/>
            </a:pPr>
            <a:r>
              <a:rPr lang="en-US" altLang="zh-TW" dirty="0">
                <a:latin typeface="+mn-lt"/>
                <a:sym typeface="Symbol" pitchFamily="18" charset="2"/>
              </a:rPr>
              <a:t>This is an evaluation for truth value of an existential statement.</a:t>
            </a:r>
          </a:p>
          <a:p>
            <a:pPr fontAlgn="auto">
              <a:spcBef>
                <a:spcPts val="0"/>
              </a:spcBef>
              <a:spcAft>
                <a:spcPts val="0"/>
              </a:spcAft>
              <a:defRPr/>
            </a:pPr>
            <a:r>
              <a:rPr lang="en-US" altLang="zh-TW" dirty="0">
                <a:latin typeface="+mn-lt"/>
                <a:sym typeface="Symbol" pitchFamily="18" charset="2"/>
              </a:rPr>
              <a:t>So </a:t>
            </a:r>
            <a:r>
              <a:rPr lang="en-US" altLang="zh-TW" u="sng" dirty="0">
                <a:latin typeface="+mn-lt"/>
                <a:sym typeface="Symbol" pitchFamily="18" charset="2"/>
              </a:rPr>
              <a:t>find one x value</a:t>
            </a:r>
            <a:r>
              <a:rPr lang="en-US" altLang="zh-TW" dirty="0">
                <a:latin typeface="+mn-lt"/>
                <a:sym typeface="Symbol" pitchFamily="18" charset="2"/>
              </a:rPr>
              <a:t> that makes  the predicate statement to be true to show that the quantified statement as a whole to be true.</a:t>
            </a:r>
            <a:endParaRPr lang="en-US" altLang="zh-TW" dirty="0">
              <a:latin typeface="+mn-lt"/>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457200" y="609600"/>
            <a:ext cx="7353300" cy="1143000"/>
          </a:xfrm>
        </p:spPr>
        <p:txBody>
          <a:bodyPr>
            <a:normAutofit/>
          </a:bodyPr>
          <a:lstStyle/>
          <a:p>
            <a:pPr algn="l" eaLnBrk="1" hangingPunct="1">
              <a:defRPr/>
            </a:pPr>
            <a:r>
              <a:rPr lang="en-US" dirty="0">
                <a:solidFill>
                  <a:schemeClr val="tx1"/>
                </a:solidFill>
                <a:effectLst/>
              </a:rPr>
              <a:t>Example 3</a:t>
            </a:r>
          </a:p>
        </p:txBody>
      </p:sp>
      <p:sp>
        <p:nvSpPr>
          <p:cNvPr id="34819"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4820"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D9410A04-857C-4916-AE6C-09E80681B71A}" type="slidenum">
              <a:rPr lang="en-US" altLang="en-US" sz="1200"/>
              <a:pPr eaLnBrk="1" hangingPunct="1">
                <a:spcBef>
                  <a:spcPct val="0"/>
                </a:spcBef>
                <a:buFontTx/>
                <a:buNone/>
              </a:pPr>
              <a:t>11</a:t>
            </a:fld>
            <a:endParaRPr lang="en-US" altLang="en-US" sz="1200"/>
          </a:p>
        </p:txBody>
      </p:sp>
      <p:sp>
        <p:nvSpPr>
          <p:cNvPr id="33797" name="Text Box 12"/>
          <p:cNvSpPr txBox="1">
            <a:spLocks noChangeArrowheads="1"/>
          </p:cNvSpPr>
          <p:nvPr/>
        </p:nvSpPr>
        <p:spPr bwMode="auto">
          <a:xfrm>
            <a:off x="533400" y="1828800"/>
            <a:ext cx="7848600" cy="132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dirty="0"/>
              <a:t>Given that the domain of discourse consists of all integers, what is the truth value of </a:t>
            </a:r>
            <a:r>
              <a:rPr lang="en-US" altLang="zh-TW" dirty="0">
                <a:sym typeface="Symbol" pitchFamily="18" charset="2"/>
              </a:rPr>
              <a:t></a:t>
            </a:r>
            <a:r>
              <a:rPr lang="en-US" altLang="zh-TW" i="1" dirty="0">
                <a:sym typeface="Symbol" pitchFamily="18" charset="2"/>
              </a:rPr>
              <a:t>x</a:t>
            </a:r>
            <a:r>
              <a:rPr lang="en-US" altLang="zh-TW" dirty="0">
                <a:sym typeface="Symbol" pitchFamily="18" charset="2"/>
              </a:rPr>
              <a:t> (</a:t>
            </a:r>
            <a:r>
              <a:rPr lang="en-US" altLang="zh-TW" i="1" dirty="0">
                <a:sym typeface="Symbol" pitchFamily="18" charset="2"/>
              </a:rPr>
              <a:t>x</a:t>
            </a:r>
            <a:r>
              <a:rPr lang="en-US" altLang="zh-TW" dirty="0">
                <a:sym typeface="Symbol" pitchFamily="18" charset="2"/>
              </a:rPr>
              <a:t> is even)?</a:t>
            </a:r>
            <a:endParaRPr lang="en-US" altLang="zh-TW" dirty="0"/>
          </a:p>
          <a:p>
            <a:pPr>
              <a:spcBef>
                <a:spcPct val="0"/>
              </a:spcBef>
              <a:buFontTx/>
              <a:buNone/>
            </a:pPr>
            <a:endParaRPr lang="en-US" altLang="zh-TW" dirty="0"/>
          </a:p>
          <a:p>
            <a:pPr>
              <a:spcBef>
                <a:spcPct val="0"/>
              </a:spcBef>
              <a:buFontTx/>
              <a:buNone/>
            </a:pPr>
            <a:r>
              <a:rPr lang="en-US" altLang="zh-TW" dirty="0"/>
              <a:t>If your answer is false, give a counter example.</a:t>
            </a:r>
            <a:r>
              <a:rPr lang="en-US" altLang="zh-TW" dirty="0">
                <a:sym typeface="Symbol" pitchFamily="18" charset="2"/>
              </a:rPr>
              <a:t>	</a:t>
            </a:r>
            <a:endParaRPr lang="en-US" altLang="zh-TW" dirty="0"/>
          </a:p>
        </p:txBody>
      </p:sp>
      <p:sp>
        <p:nvSpPr>
          <p:cNvPr id="9" name="TextBox 8"/>
          <p:cNvSpPr txBox="1">
            <a:spLocks noChangeArrowheads="1"/>
          </p:cNvSpPr>
          <p:nvPr/>
        </p:nvSpPr>
        <p:spPr bwMode="auto">
          <a:xfrm>
            <a:off x="1905000" y="3505200"/>
            <a:ext cx="4800600" cy="1323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ms-MY" dirty="0"/>
              <a:t>Statement is false.</a:t>
            </a:r>
          </a:p>
          <a:p>
            <a:pPr>
              <a:spcBef>
                <a:spcPct val="0"/>
              </a:spcBef>
              <a:buFontTx/>
              <a:buNone/>
            </a:pPr>
            <a:r>
              <a:rPr lang="en-US" altLang="ms-MY" dirty="0"/>
              <a:t>Counter example: </a:t>
            </a:r>
            <a:r>
              <a:rPr lang="en-US" altLang="ms-MY" i="1" dirty="0"/>
              <a:t>x</a:t>
            </a:r>
            <a:r>
              <a:rPr lang="en-US" altLang="ms-MY" dirty="0"/>
              <a:t> = 1.</a:t>
            </a:r>
          </a:p>
          <a:p>
            <a:pPr>
              <a:spcBef>
                <a:spcPct val="0"/>
              </a:spcBef>
              <a:buFontTx/>
              <a:buNone/>
            </a:pPr>
            <a:endParaRPr lang="en-US" altLang="ms-MY" dirty="0"/>
          </a:p>
          <a:p>
            <a:pPr>
              <a:spcBef>
                <a:spcPct val="0"/>
              </a:spcBef>
              <a:buFontTx/>
              <a:buNone/>
            </a:pPr>
            <a:r>
              <a:rPr lang="en-US" altLang="ms-MY" dirty="0"/>
              <a:t>Can you think of other counterexamples?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457200" y="0"/>
            <a:ext cx="8229600" cy="1143000"/>
          </a:xfrm>
        </p:spPr>
        <p:txBody>
          <a:bodyPr>
            <a:normAutofit/>
          </a:bodyPr>
          <a:lstStyle/>
          <a:p>
            <a:pPr algn="l" eaLnBrk="1" hangingPunct="1">
              <a:defRPr/>
            </a:pPr>
            <a:r>
              <a:rPr lang="en-US" dirty="0">
                <a:solidFill>
                  <a:schemeClr val="tx1"/>
                </a:solidFill>
                <a:effectLst/>
              </a:rPr>
              <a:t>Example 4</a:t>
            </a:r>
          </a:p>
        </p:txBody>
      </p:sp>
      <p:sp>
        <p:nvSpPr>
          <p:cNvPr id="35843"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5844"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35308768-E36F-4D8E-9F39-741F8A072896}" type="slidenum">
              <a:rPr lang="en-US" altLang="en-US" sz="1200"/>
              <a:pPr eaLnBrk="1" hangingPunct="1">
                <a:spcBef>
                  <a:spcPct val="0"/>
                </a:spcBef>
                <a:buFontTx/>
                <a:buNone/>
              </a:pPr>
              <a:t>12</a:t>
            </a:fld>
            <a:endParaRPr lang="en-US" altLang="en-US" sz="1200"/>
          </a:p>
        </p:txBody>
      </p:sp>
      <p:sp>
        <p:nvSpPr>
          <p:cNvPr id="34821" name="Text Box 15"/>
          <p:cNvSpPr txBox="1">
            <a:spLocks noChangeArrowheads="1"/>
          </p:cNvSpPr>
          <p:nvPr/>
        </p:nvSpPr>
        <p:spPr bwMode="auto">
          <a:xfrm>
            <a:off x="539750" y="1143000"/>
            <a:ext cx="7869238" cy="2586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95300" indent="-4953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sz="1800" dirty="0"/>
              <a:t>Determine the truth value of the following statements. </a:t>
            </a:r>
          </a:p>
          <a:p>
            <a:pPr eaLnBrk="1" hangingPunct="1">
              <a:spcBef>
                <a:spcPct val="0"/>
              </a:spcBef>
              <a:buFontTx/>
              <a:buNone/>
            </a:pPr>
            <a:r>
              <a:rPr lang="en-US" altLang="zh-TW" sz="1800" dirty="0"/>
              <a:t>If the statement is false, explain why. </a:t>
            </a:r>
          </a:p>
          <a:p>
            <a:pPr eaLnBrk="1" hangingPunct="1">
              <a:spcBef>
                <a:spcPct val="0"/>
              </a:spcBef>
              <a:buFontTx/>
              <a:buNone/>
            </a:pPr>
            <a:r>
              <a:rPr lang="en-US" altLang="zh-TW" sz="1800" dirty="0"/>
              <a:t>Assume that: </a:t>
            </a:r>
          </a:p>
          <a:p>
            <a:pPr eaLnBrk="1" hangingPunct="1">
              <a:spcBef>
                <a:spcPct val="0"/>
              </a:spcBef>
              <a:buFontTx/>
              <a:buAutoNum type="romanLcParenBoth"/>
            </a:pPr>
            <a:r>
              <a:rPr lang="en-US" altLang="zh-TW" sz="1800" dirty="0"/>
              <a:t>the domain of discourse for </a:t>
            </a:r>
            <a:r>
              <a:rPr lang="en-US" altLang="zh-TW" sz="1800" i="1" dirty="0"/>
              <a:t>x</a:t>
            </a:r>
            <a:r>
              <a:rPr lang="en-US" altLang="zh-TW" sz="1800" dirty="0"/>
              <a:t> is the set of real numbers</a:t>
            </a:r>
          </a:p>
          <a:p>
            <a:pPr eaLnBrk="1" hangingPunct="1">
              <a:spcBef>
                <a:spcPct val="0"/>
              </a:spcBef>
              <a:buFontTx/>
              <a:buAutoNum type="romanLcParenBoth"/>
            </a:pPr>
            <a:r>
              <a:rPr lang="en-US" altLang="zh-TW" sz="1800" dirty="0">
                <a:cs typeface="Times New Roman" pitchFamily="18" charset="0"/>
                <a:sym typeface="Symbol" pitchFamily="18" charset="2"/>
              </a:rPr>
              <a:t>the set of all positive real numbers </a:t>
            </a:r>
          </a:p>
          <a:p>
            <a:pPr eaLnBrk="1" hangingPunct="1">
              <a:spcBef>
                <a:spcPct val="0"/>
              </a:spcBef>
              <a:buFontTx/>
              <a:buAutoNum type="romanLcParenBoth"/>
            </a:pPr>
            <a:r>
              <a:rPr lang="en-US" altLang="zh-TW" sz="1800" dirty="0">
                <a:cs typeface="Times New Roman" pitchFamily="18" charset="0"/>
                <a:sym typeface="Symbol" pitchFamily="18" charset="2"/>
              </a:rPr>
              <a:t>the set of integers </a:t>
            </a:r>
          </a:p>
          <a:p>
            <a:pPr eaLnBrk="1" hangingPunct="1">
              <a:spcBef>
                <a:spcPct val="0"/>
              </a:spcBef>
              <a:buFontTx/>
              <a:buAutoNum type="romanLcParenBoth"/>
            </a:pPr>
            <a:r>
              <a:rPr lang="en-US" altLang="zh-TW" sz="1800" dirty="0">
                <a:cs typeface="Times New Roman" pitchFamily="18" charset="0"/>
                <a:sym typeface="Symbol" pitchFamily="18" charset="2"/>
              </a:rPr>
              <a:t>the set of positive integers</a:t>
            </a:r>
          </a:p>
          <a:p>
            <a:pPr eaLnBrk="1" hangingPunct="1">
              <a:spcBef>
                <a:spcPct val="0"/>
              </a:spcBef>
              <a:buFontTx/>
              <a:buNone/>
            </a:pPr>
            <a:endParaRPr lang="en-US" altLang="zh-TW" sz="1800" dirty="0"/>
          </a:p>
          <a:p>
            <a:pPr eaLnBrk="1" hangingPunct="1">
              <a:spcBef>
                <a:spcPct val="0"/>
              </a:spcBef>
              <a:buFontTx/>
              <a:buAutoNum type="alphaLcParenBoth"/>
            </a:pPr>
            <a:r>
              <a:rPr lang="en-US" altLang="zh-TW" sz="1800" dirty="0">
                <a:sym typeface="Symbol" pitchFamily="18" charset="2"/>
              </a:rPr>
              <a:t></a:t>
            </a:r>
            <a:r>
              <a:rPr lang="en-US" altLang="zh-TW" sz="1800" i="1" dirty="0">
                <a:sym typeface="Symbol" pitchFamily="18" charset="2"/>
              </a:rPr>
              <a:t>x </a:t>
            </a:r>
            <a:r>
              <a:rPr lang="en-US" altLang="zh-TW" sz="1800" dirty="0">
                <a:sym typeface="Symbol" pitchFamily="18" charset="2"/>
              </a:rPr>
              <a:t>(2</a:t>
            </a:r>
            <a:r>
              <a:rPr lang="en-US" altLang="zh-TW" sz="1800" i="1" dirty="0">
                <a:sym typeface="Symbol" pitchFamily="18" charset="2"/>
              </a:rPr>
              <a:t>x ≥ x</a:t>
            </a:r>
            <a:r>
              <a:rPr lang="en-US" altLang="zh-TW" sz="1800" dirty="0">
                <a:sym typeface="Symbol" pitchFamily="18" charset="2"/>
              </a:rPr>
              <a:t>)           (b)   </a:t>
            </a:r>
            <a:r>
              <a:rPr lang="en-US" altLang="zh-TW" sz="1800" i="1" dirty="0">
                <a:sym typeface="Symbol" pitchFamily="18" charset="2"/>
              </a:rPr>
              <a:t>x </a:t>
            </a:r>
            <a:r>
              <a:rPr lang="en-US" altLang="zh-TW" sz="1800" dirty="0">
                <a:sym typeface="Symbol" pitchFamily="18" charset="2"/>
              </a:rPr>
              <a:t>(</a:t>
            </a:r>
            <a:r>
              <a:rPr lang="en-US" altLang="zh-TW" sz="1800" i="1" dirty="0">
                <a:sym typeface="Symbol" pitchFamily="18" charset="2"/>
              </a:rPr>
              <a:t>x</a:t>
            </a:r>
            <a:r>
              <a:rPr lang="en-US" altLang="zh-TW" sz="1800" baseline="30000" dirty="0">
                <a:sym typeface="Symbol" pitchFamily="18" charset="2"/>
              </a:rPr>
              <a:t>3</a:t>
            </a:r>
            <a:r>
              <a:rPr lang="en-US" altLang="zh-TW" sz="1800" i="1" dirty="0">
                <a:sym typeface="Symbol" pitchFamily="18" charset="2"/>
              </a:rPr>
              <a:t> </a:t>
            </a:r>
            <a:r>
              <a:rPr lang="en-US" altLang="zh-TW" sz="1800" dirty="0">
                <a:sym typeface="Symbol" pitchFamily="18" charset="2"/>
              </a:rPr>
              <a:t>= 1)            (c)    </a:t>
            </a:r>
            <a:r>
              <a:rPr lang="en-US" altLang="zh-TW" sz="1800" i="1" dirty="0">
                <a:sym typeface="Symbol" pitchFamily="18" charset="2"/>
              </a:rPr>
              <a:t>x </a:t>
            </a:r>
            <a:r>
              <a:rPr lang="en-US" altLang="zh-TW" sz="1800" dirty="0">
                <a:sym typeface="Symbol" pitchFamily="18" charset="2"/>
              </a:rPr>
              <a:t>(</a:t>
            </a:r>
            <a:r>
              <a:rPr lang="en-US" altLang="zh-TW" sz="1800" i="1" dirty="0">
                <a:sym typeface="Symbol" pitchFamily="18" charset="2"/>
              </a:rPr>
              <a:t>x</a:t>
            </a:r>
            <a:r>
              <a:rPr lang="en-US" altLang="zh-TW" sz="1800" baseline="30000" dirty="0">
                <a:sym typeface="Symbol" pitchFamily="18" charset="2"/>
              </a:rPr>
              <a:t>2</a:t>
            </a:r>
            <a:r>
              <a:rPr lang="en-US" altLang="zh-TW" sz="1800" dirty="0">
                <a:sym typeface="Symbol" pitchFamily="18" charset="2"/>
              </a:rPr>
              <a:t> = 1)</a:t>
            </a:r>
          </a:p>
        </p:txBody>
      </p:sp>
      <p:sp>
        <p:nvSpPr>
          <p:cNvPr id="34822" name="Text Box 16"/>
          <p:cNvSpPr txBox="1">
            <a:spLocks noChangeArrowheads="1"/>
          </p:cNvSpPr>
          <p:nvPr/>
        </p:nvSpPr>
        <p:spPr bwMode="auto">
          <a:xfrm>
            <a:off x="444500" y="3810000"/>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b="1" i="1"/>
              <a:t>Solution:</a:t>
            </a:r>
          </a:p>
        </p:txBody>
      </p:sp>
      <p:sp>
        <p:nvSpPr>
          <p:cNvPr id="14" name="Text Box 18"/>
          <p:cNvSpPr txBox="1">
            <a:spLocks noChangeArrowheads="1"/>
          </p:cNvSpPr>
          <p:nvPr/>
        </p:nvSpPr>
        <p:spPr bwMode="auto">
          <a:xfrm>
            <a:off x="971550" y="4157663"/>
            <a:ext cx="7200900" cy="2014537"/>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marL="457200" indent="-457200" fontAlgn="auto">
              <a:spcBef>
                <a:spcPts val="0"/>
              </a:spcBef>
              <a:spcAft>
                <a:spcPts val="0"/>
              </a:spcAft>
              <a:buFontTx/>
              <a:buAutoNum type="alphaLcParenBoth"/>
              <a:defRPr/>
            </a:pPr>
            <a:r>
              <a:rPr lang="en-US" altLang="zh-TW" dirty="0">
                <a:effectLst/>
                <a:latin typeface="+mn-lt"/>
                <a:cs typeface="+mn-cs"/>
              </a:rPr>
              <a:t>The statement is true for (ii) and (iv), false for (</a:t>
            </a:r>
            <a:r>
              <a:rPr lang="en-US" altLang="zh-TW" dirty="0" err="1">
                <a:effectLst/>
                <a:latin typeface="+mn-lt"/>
                <a:cs typeface="+mn-cs"/>
              </a:rPr>
              <a:t>i</a:t>
            </a:r>
            <a:r>
              <a:rPr lang="en-US" altLang="zh-TW" dirty="0">
                <a:effectLst/>
                <a:latin typeface="+mn-lt"/>
                <a:cs typeface="+mn-cs"/>
              </a:rPr>
              <a:t>) and (iii). Counterexample:  </a:t>
            </a:r>
            <a:r>
              <a:rPr lang="en-US" altLang="zh-TW" i="1" dirty="0">
                <a:effectLst/>
                <a:latin typeface="+mn-lt"/>
                <a:cs typeface="+mn-cs"/>
              </a:rPr>
              <a:t>x</a:t>
            </a:r>
            <a:r>
              <a:rPr lang="en-US" altLang="zh-TW" dirty="0">
                <a:effectLst/>
                <a:latin typeface="+mn-lt"/>
                <a:cs typeface="+mn-cs"/>
              </a:rPr>
              <a:t> = </a:t>
            </a:r>
            <a:r>
              <a:rPr lang="en-US" altLang="zh-TW" dirty="0">
                <a:effectLst/>
                <a:latin typeface="+mn-lt"/>
                <a:cs typeface="+mn-cs"/>
                <a:sym typeface="Symbol" pitchFamily="18" charset="2"/>
              </a:rPr>
              <a:t>1, 2</a:t>
            </a:r>
            <a:r>
              <a:rPr lang="en-US" altLang="zh-TW" i="1" dirty="0">
                <a:effectLst/>
                <a:latin typeface="+mn-lt"/>
                <a:cs typeface="+mn-cs"/>
                <a:sym typeface="Symbol" pitchFamily="18" charset="2"/>
              </a:rPr>
              <a:t>x</a:t>
            </a:r>
            <a:r>
              <a:rPr lang="en-US" altLang="zh-TW" dirty="0">
                <a:effectLst/>
                <a:latin typeface="+mn-lt"/>
                <a:cs typeface="+mn-cs"/>
                <a:sym typeface="Symbol" pitchFamily="18" charset="2"/>
              </a:rPr>
              <a:t> = 2 &lt; 1 = </a:t>
            </a:r>
            <a:r>
              <a:rPr lang="en-US" altLang="zh-TW" i="1" dirty="0">
                <a:effectLst/>
                <a:latin typeface="+mn-lt"/>
                <a:cs typeface="+mn-cs"/>
                <a:sym typeface="Symbol" pitchFamily="18" charset="2"/>
              </a:rPr>
              <a:t>x</a:t>
            </a:r>
            <a:r>
              <a:rPr lang="en-US" altLang="zh-TW" dirty="0">
                <a:effectLst/>
                <a:latin typeface="+mn-lt"/>
                <a:cs typeface="+mn-cs"/>
                <a:sym typeface="Symbol" pitchFamily="18" charset="2"/>
              </a:rPr>
              <a:t>.</a:t>
            </a:r>
          </a:p>
          <a:p>
            <a:pPr marL="457200" indent="-457200" fontAlgn="auto">
              <a:spcBef>
                <a:spcPts val="0"/>
              </a:spcBef>
              <a:spcAft>
                <a:spcPts val="0"/>
              </a:spcAft>
              <a:buFontTx/>
              <a:buAutoNum type="alphaLcParenBoth"/>
              <a:defRPr/>
            </a:pPr>
            <a:r>
              <a:rPr lang="en-US" altLang="zh-TW" dirty="0">
                <a:effectLst/>
                <a:latin typeface="+mn-lt"/>
              </a:rPr>
              <a:t>The statement </a:t>
            </a:r>
            <a:r>
              <a:rPr lang="en-US" altLang="zh-TW" dirty="0">
                <a:effectLst/>
                <a:latin typeface="+mn-lt"/>
                <a:cs typeface="+mn-cs"/>
                <a:sym typeface="Symbol" pitchFamily="18" charset="2"/>
              </a:rPr>
              <a:t>is true for (</a:t>
            </a:r>
            <a:r>
              <a:rPr lang="en-US" altLang="zh-TW" dirty="0" err="1">
                <a:effectLst/>
                <a:latin typeface="+mn-lt"/>
                <a:cs typeface="+mn-cs"/>
                <a:sym typeface="Symbol" pitchFamily="18" charset="2"/>
              </a:rPr>
              <a:t>i</a:t>
            </a:r>
            <a:r>
              <a:rPr lang="en-US" altLang="zh-TW" dirty="0">
                <a:effectLst/>
                <a:latin typeface="+mn-lt"/>
                <a:cs typeface="+mn-cs"/>
                <a:sym typeface="Symbol" pitchFamily="18" charset="2"/>
              </a:rPr>
              <a:t>) and (iii), false for (ii) and (iv), since the only solution (in real numbers) to the equation </a:t>
            </a:r>
            <a:r>
              <a:rPr lang="en-US" altLang="zh-TW" i="1" dirty="0">
                <a:effectLst/>
                <a:latin typeface="+mn-lt"/>
                <a:cs typeface="+mn-cs"/>
                <a:sym typeface="Symbol" pitchFamily="18" charset="2"/>
              </a:rPr>
              <a:t>x</a:t>
            </a:r>
            <a:r>
              <a:rPr lang="en-US" altLang="zh-TW" baseline="30000" dirty="0">
                <a:effectLst/>
                <a:latin typeface="+mn-lt"/>
                <a:cs typeface="+mn-cs"/>
                <a:sym typeface="Symbol" pitchFamily="18" charset="2"/>
              </a:rPr>
              <a:t>3</a:t>
            </a:r>
            <a:r>
              <a:rPr lang="en-US" altLang="zh-TW" dirty="0">
                <a:effectLst/>
                <a:latin typeface="+mn-lt"/>
                <a:cs typeface="+mn-cs"/>
                <a:sym typeface="Symbol" pitchFamily="18" charset="2"/>
              </a:rPr>
              <a:t> = 1 is </a:t>
            </a:r>
            <a:r>
              <a:rPr lang="en-US" altLang="zh-TW" i="1" dirty="0">
                <a:effectLst/>
                <a:latin typeface="+mn-lt"/>
                <a:cs typeface="+mn-cs"/>
                <a:sym typeface="Symbol" pitchFamily="18" charset="2"/>
              </a:rPr>
              <a:t>x</a:t>
            </a:r>
            <a:r>
              <a:rPr lang="en-US" altLang="zh-TW" dirty="0">
                <a:effectLst/>
                <a:latin typeface="+mn-lt"/>
                <a:cs typeface="+mn-cs"/>
                <a:sym typeface="Symbol" pitchFamily="18" charset="2"/>
              </a:rPr>
              <a:t> = 1 (integers are real numbers too).</a:t>
            </a:r>
          </a:p>
          <a:p>
            <a:pPr marL="457200" indent="-457200" fontAlgn="auto">
              <a:spcBef>
                <a:spcPts val="0"/>
              </a:spcBef>
              <a:spcAft>
                <a:spcPts val="0"/>
              </a:spcAft>
              <a:buFontTx/>
              <a:buAutoNum type="alphaLcParenBoth"/>
              <a:defRPr/>
            </a:pPr>
            <a:r>
              <a:rPr lang="en-US" altLang="zh-TW" dirty="0">
                <a:effectLst/>
                <a:latin typeface="+mn-lt"/>
              </a:rPr>
              <a:t>The statement </a:t>
            </a:r>
            <a:r>
              <a:rPr lang="en-US" altLang="zh-TW" dirty="0">
                <a:effectLst/>
                <a:latin typeface="+mn-lt"/>
                <a:cs typeface="+mn-cs"/>
                <a:sym typeface="Symbol" pitchFamily="18" charset="2"/>
              </a:rPr>
              <a:t>is always false, since for all real number s or integers, </a:t>
            </a:r>
            <a:r>
              <a:rPr lang="en-US" altLang="zh-TW" i="1" dirty="0">
                <a:effectLst/>
                <a:latin typeface="+mn-lt"/>
                <a:cs typeface="+mn-cs"/>
                <a:sym typeface="Symbol" pitchFamily="18" charset="2"/>
              </a:rPr>
              <a:t>x</a:t>
            </a:r>
            <a:r>
              <a:rPr lang="en-US" altLang="zh-TW" dirty="0">
                <a:effectLst/>
                <a:latin typeface="+mn-lt"/>
                <a:cs typeface="+mn-cs"/>
                <a:sym typeface="Symbol" pitchFamily="18" charset="2"/>
              </a:rPr>
              <a:t>, </a:t>
            </a:r>
            <a:r>
              <a:rPr lang="en-US" altLang="zh-TW" i="1" dirty="0">
                <a:effectLst/>
                <a:latin typeface="+mn-lt"/>
                <a:cs typeface="+mn-cs"/>
                <a:sym typeface="Symbol" pitchFamily="18" charset="2"/>
              </a:rPr>
              <a:t>x</a:t>
            </a:r>
            <a:r>
              <a:rPr lang="en-US" altLang="zh-TW" baseline="30000" dirty="0">
                <a:effectLst/>
                <a:latin typeface="+mn-lt"/>
                <a:cs typeface="+mn-cs"/>
                <a:sym typeface="Symbol" pitchFamily="18" charset="2"/>
              </a:rPr>
              <a:t>2</a:t>
            </a:r>
            <a:r>
              <a:rPr lang="en-US" altLang="zh-TW" dirty="0">
                <a:effectLst/>
                <a:latin typeface="+mn-lt"/>
                <a:cs typeface="+mn-cs"/>
                <a:sym typeface="Symbol" pitchFamily="18" charset="2"/>
              </a:rPr>
              <a:t> </a:t>
            </a:r>
            <a:r>
              <a:rPr lang="en-US" altLang="zh-TW" dirty="0">
                <a:effectLst/>
                <a:latin typeface="+mn-lt"/>
                <a:cs typeface="Times New Roman" pitchFamily="18" charset="0"/>
                <a:sym typeface="Symbol" pitchFamily="18" charset="2"/>
              </a:rPr>
              <a:t>≥ 0 (we can never get a negative value).</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04800" y="381000"/>
            <a:ext cx="8763000" cy="1143000"/>
          </a:xfrm>
        </p:spPr>
        <p:txBody>
          <a:bodyPr>
            <a:noAutofit/>
          </a:bodyPr>
          <a:lstStyle/>
          <a:p>
            <a:pPr algn="l" eaLnBrk="1" hangingPunct="1">
              <a:defRPr/>
            </a:pPr>
            <a:r>
              <a:rPr lang="en-US" sz="3600" dirty="0">
                <a:solidFill>
                  <a:schemeClr val="tx1"/>
                </a:solidFill>
                <a:effectLst/>
              </a:rPr>
              <a:t>Translate quantified English statements</a:t>
            </a:r>
          </a:p>
        </p:txBody>
      </p:sp>
      <p:sp>
        <p:nvSpPr>
          <p:cNvPr id="36867"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6868"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400E1CCA-5676-495A-8CC3-652F90F67814}" type="slidenum">
              <a:rPr lang="en-US" altLang="en-US" sz="1200"/>
              <a:pPr eaLnBrk="1" hangingPunct="1">
                <a:spcBef>
                  <a:spcPct val="0"/>
                </a:spcBef>
                <a:buFontTx/>
                <a:buNone/>
              </a:pPr>
              <a:t>13</a:t>
            </a:fld>
            <a:endParaRPr lang="en-US" altLang="en-US" sz="1200"/>
          </a:p>
        </p:txBody>
      </p:sp>
      <p:sp>
        <p:nvSpPr>
          <p:cNvPr id="6" name="Text Box 9"/>
          <p:cNvSpPr txBox="1">
            <a:spLocks noChangeArrowheads="1"/>
          </p:cNvSpPr>
          <p:nvPr/>
        </p:nvSpPr>
        <p:spPr bwMode="auto">
          <a:xfrm>
            <a:off x="533400" y="1371600"/>
            <a:ext cx="7924800" cy="4094163"/>
          </a:xfrm>
          <a:prstGeom prst="rect">
            <a:avLst/>
          </a:prstGeom>
          <a:noFill/>
          <a:ln w="22225">
            <a:noFill/>
            <a:miter lim="800000"/>
            <a:headEnd/>
            <a:tailEnd/>
          </a:ln>
          <a:effectLst/>
        </p:spPr>
        <p:txBody>
          <a:bodyPr anchor="ct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dirty="0">
                <a:latin typeface="Calibri" pitchFamily="34" charset="0"/>
              </a:rPr>
              <a:t>Quantified English statements can be translated into predicates with quantifiers </a:t>
            </a:r>
            <a:r>
              <a:rPr lang="zh-TW" altLang="en-US" sz="2000" dirty="0">
                <a:latin typeface="Times New Roman" pitchFamily="18" charset="0"/>
                <a:sym typeface="Symbol" pitchFamily="18" charset="2"/>
              </a:rPr>
              <a:t></a:t>
            </a:r>
            <a:r>
              <a:rPr lang="en-US" altLang="zh-TW" sz="2000" dirty="0">
                <a:latin typeface="Times New Roman" pitchFamily="18" charset="0"/>
                <a:sym typeface="Symbol" pitchFamily="18" charset="2"/>
              </a:rPr>
              <a:t>, </a:t>
            </a:r>
            <a:r>
              <a:rPr lang="zh-TW" altLang="en-US" sz="2000" dirty="0">
                <a:latin typeface="Times New Roman" pitchFamily="18" charset="0"/>
                <a:sym typeface="Symbol" pitchFamily="18" charset="2"/>
              </a:rPr>
              <a:t>  </a:t>
            </a:r>
            <a:r>
              <a:rPr lang="en-US" altLang="zh-TW" sz="2000" dirty="0">
                <a:latin typeface="Calibri" pitchFamily="34" charset="0"/>
                <a:sym typeface="Symbol" pitchFamily="18" charset="2"/>
              </a:rPr>
              <a:t>and </a:t>
            </a:r>
            <a:r>
              <a:rPr lang="en-US" altLang="zh-TW" sz="2000" dirty="0">
                <a:latin typeface="Calibri" pitchFamily="34" charset="0"/>
              </a:rPr>
              <a:t>with logical connectives such as </a:t>
            </a:r>
            <a:r>
              <a:rPr lang="en-US" altLang="zh-TW" sz="2000" dirty="0">
                <a:latin typeface="Calibri" pitchFamily="34" charset="0"/>
                <a:sym typeface="Symbol" pitchFamily="18" charset="2"/>
              </a:rPr>
              <a:t>, , ¬, , .</a:t>
            </a:r>
          </a:p>
          <a:p>
            <a:pPr eaLnBrk="1" hangingPunct="1"/>
            <a:endParaRPr lang="en-US" altLang="zh-TW" sz="2000" dirty="0">
              <a:latin typeface="Calibri" pitchFamily="34" charset="0"/>
              <a:sym typeface="Symbol" pitchFamily="18" charset="2"/>
            </a:endParaRPr>
          </a:p>
          <a:p>
            <a:pPr eaLnBrk="1" hangingPunct="1"/>
            <a:r>
              <a:rPr lang="en-US" altLang="zh-TW" sz="2000" dirty="0">
                <a:latin typeface="Calibri" pitchFamily="34" charset="0"/>
                <a:sym typeface="Symbol" pitchFamily="18" charset="2"/>
              </a:rPr>
              <a:t>There can be more than one variable for a predicate, such as </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 Q(</a:t>
            </a:r>
            <a:r>
              <a:rPr lang="en-US" altLang="zh-TW" sz="2000" dirty="0" err="1">
                <a:latin typeface="Calibri" pitchFamily="34" charset="0"/>
                <a:sym typeface="Symbol" pitchFamily="18" charset="2"/>
              </a:rPr>
              <a:t>x,y</a:t>
            </a:r>
            <a:r>
              <a:rPr lang="en-US" altLang="zh-TW" sz="2000" dirty="0">
                <a:latin typeface="Calibri" pitchFamily="34" charset="0"/>
                <a:sym typeface="Symbol" pitchFamily="18" charset="2"/>
              </a:rPr>
              <a:t>) or </a:t>
            </a:r>
            <a:r>
              <a:rPr lang="en-US" altLang="zh-TW" sz="2000" i="1" dirty="0">
                <a:latin typeface="Calibri" pitchFamily="34" charset="0"/>
                <a:sym typeface="Symbol" pitchFamily="18" charset="2"/>
              </a:rPr>
              <a:t>R</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y</a:t>
            </a:r>
            <a:r>
              <a:rPr lang="en-US" altLang="zh-TW" sz="2000" dirty="0">
                <a:latin typeface="Calibri" pitchFamily="34" charset="0"/>
                <a:sym typeface="Symbol" pitchFamily="18" charset="2"/>
              </a:rPr>
              <a:t>, z, </a:t>
            </a:r>
            <a:r>
              <a:rPr lang="en-US" altLang="zh-TW" sz="2000" i="1" dirty="0">
                <a:latin typeface="Calibri" pitchFamily="34" charset="0"/>
                <a:sym typeface="Symbol" pitchFamily="18" charset="2"/>
              </a:rPr>
              <a:t>…</a:t>
            </a:r>
            <a:r>
              <a:rPr lang="en-US" altLang="zh-TW" sz="2000" dirty="0">
                <a:latin typeface="Calibri" pitchFamily="34" charset="0"/>
                <a:sym typeface="Symbol" pitchFamily="18" charset="2"/>
              </a:rPr>
              <a:t>) depending on the English statements. </a:t>
            </a:r>
          </a:p>
          <a:p>
            <a:pPr eaLnBrk="1" hangingPunct="1"/>
            <a:endParaRPr lang="en-US" altLang="zh-TW" sz="2000" dirty="0">
              <a:latin typeface="Calibri" pitchFamily="34" charset="0"/>
              <a:sym typeface="Symbol" pitchFamily="18" charset="2"/>
            </a:endParaRPr>
          </a:p>
          <a:p>
            <a:pPr eaLnBrk="1" hangingPunct="1"/>
            <a:r>
              <a:rPr lang="en-US" altLang="zh-TW" sz="2000" dirty="0">
                <a:latin typeface="Calibri" pitchFamily="34" charset="0"/>
                <a:sym typeface="Symbol" pitchFamily="18" charset="2"/>
              </a:rPr>
              <a:t>Example</a:t>
            </a:r>
          </a:p>
          <a:p>
            <a:pPr eaLnBrk="1" hangingPunct="1"/>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y</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eats </a:t>
            </a:r>
            <a:r>
              <a:rPr lang="en-US" altLang="zh-TW" sz="2000" i="1" dirty="0">
                <a:latin typeface="Calibri" pitchFamily="34" charset="0"/>
                <a:sym typeface="Symbol" pitchFamily="18" charset="2"/>
              </a:rPr>
              <a:t>y</a:t>
            </a:r>
          </a:p>
          <a:p>
            <a:pPr eaLnBrk="1" hangingPunct="1"/>
            <a:r>
              <a:rPr lang="en-US" altLang="zh-TW" sz="2000" dirty="0">
                <a:latin typeface="Calibri" pitchFamily="34" charset="0"/>
                <a:sym typeface="Symbol" pitchFamily="18" charset="2"/>
              </a:rPr>
              <a:t>What is the truth value for </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(cow, grass)? How about </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(cow, cat)?</a:t>
            </a:r>
          </a:p>
          <a:p>
            <a:pPr eaLnBrk="1" hangingPunct="1"/>
            <a:endParaRPr lang="en-US" altLang="zh-TW" sz="2000" dirty="0">
              <a:latin typeface="Calibri" pitchFamily="34" charset="0"/>
              <a:sym typeface="Symbol" pitchFamily="18" charset="2"/>
            </a:endParaRPr>
          </a:p>
          <a:p>
            <a:pPr eaLnBrk="1" hangingPunct="1"/>
            <a:r>
              <a:rPr lang="en-US" altLang="zh-TW" sz="2000" dirty="0">
                <a:latin typeface="Calibri" pitchFamily="34" charset="0"/>
                <a:sym typeface="Symbol" pitchFamily="18" charset="2"/>
              </a:rPr>
              <a:t>Quantified statements for predicates with more that one variable may involve more that one quantifiers (more to come).</a:t>
            </a:r>
          </a:p>
          <a:p>
            <a:pPr eaLnBrk="1" hangingPunct="1"/>
            <a:endParaRPr lang="en-US" altLang="zh-TW" sz="2000" dirty="0">
              <a:latin typeface="Calibri" pitchFamily="34" charset="0"/>
            </a:endParaRPr>
          </a:p>
        </p:txBody>
      </p:sp>
    </p:spTree>
    <p:extLst>
      <p:ext uri="{BB962C8B-B14F-4D97-AF65-F5344CB8AC3E}">
        <p14:creationId xmlns:p14="http://schemas.microsoft.com/office/powerpoint/2010/main" val="30327458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dirty="0"/>
                  <a:t>Express the statement “Every student in this class has studied calculus” using predicates and quantiﬁers.</a:t>
                </a:r>
              </a:p>
              <a:p>
                <a:pPr marL="463550" indent="-463550">
                  <a:buNone/>
                </a:pPr>
                <a:r>
                  <a:rPr lang="en-US" dirty="0"/>
                  <a:t>1)  Rewrite the statement if necessary:</a:t>
                </a:r>
              </a:p>
              <a:p>
                <a:pPr marL="225425" indent="0">
                  <a:buNone/>
                </a:pPr>
                <a:r>
                  <a:rPr lang="en-US" dirty="0"/>
                  <a:t>“For every student in this class, that student has studied calculus.”</a:t>
                </a:r>
              </a:p>
              <a:p>
                <a:pPr marL="463550" indent="-463550">
                  <a:buNone/>
                </a:pPr>
                <a:r>
                  <a:rPr lang="en-US" dirty="0"/>
                  <a:t>2) Let the variable x be students in the class. We have</a:t>
                </a:r>
              </a:p>
              <a:p>
                <a:pPr marL="463550" indent="-463550">
                  <a:buNone/>
                </a:pPr>
                <a:r>
                  <a:rPr lang="en-US" dirty="0"/>
                  <a:t>          “For every student x in this class, x has studied calculus.”</a:t>
                </a:r>
              </a:p>
              <a:p>
                <a:pPr marL="285750" indent="-285750">
                  <a:buNone/>
                </a:pPr>
                <a:r>
                  <a:rPr lang="en-US" dirty="0"/>
                  <a:t>3) Introduce predicate(s). Let </a:t>
                </a:r>
                <a14:m>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x has studied calculus, we thus have </a:t>
                </a:r>
              </a:p>
              <a:p>
                <a:pPr marL="463550" indent="-463550">
                  <a:buNone/>
                </a:pPr>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a:latin typeface="Cambria Math" panose="02040503050406030204" pitchFamily="18" charset="0"/>
                      </a:rPr>
                      <m:t>)</m:t>
                    </m:r>
                    <m:r>
                      <a:rPr lang="en-US" i="1" dirty="0" smtClean="0">
                        <a:latin typeface="Cambria Math" panose="02040503050406030204" pitchFamily="18" charset="0"/>
                      </a:rPr>
                      <m:t>   </m:t>
                    </m:r>
                  </m:oMath>
                </a14:m>
                <a:endParaRPr lang="en-US" dirty="0"/>
              </a:p>
              <a:p>
                <a:pPr marL="0" indent="0">
                  <a:buNone/>
                </a:pPr>
                <a:endParaRPr lang="en-US" dirty="0"/>
              </a:p>
              <a:p>
                <a:pPr marL="0" indent="0">
                  <a:buNone/>
                </a:pPr>
                <a:r>
                  <a:rPr lang="en-US" dirty="0"/>
                  <a:t>Note: This statement however is </a:t>
                </a:r>
                <a:r>
                  <a:rPr lang="en-US" b="1" dirty="0"/>
                  <a:t>NOT GENERALLY  TRUE </a:t>
                </a:r>
                <a:r>
                  <a:rPr lang="en-US" dirty="0"/>
                  <a:t>if the domain of x contains any student NOT  in this class.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816" t="-867" r="-1306" b="-289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Example 5</a:t>
            </a:r>
          </a:p>
        </p:txBody>
      </p:sp>
      <p:sp>
        <p:nvSpPr>
          <p:cNvPr id="4" name="Slide Number Placeholder 3"/>
          <p:cNvSpPr>
            <a:spLocks noGrp="1"/>
          </p:cNvSpPr>
          <p:nvPr>
            <p:ph type="sldNum" sz="quarter" idx="11"/>
          </p:nvPr>
        </p:nvSpPr>
        <p:spPr/>
        <p:txBody>
          <a:bodyPr/>
          <a:lstStyle/>
          <a:p>
            <a:fld id="{DE193CBE-01C8-449A-9C03-131AD544FD59}" type="slidenum">
              <a:rPr lang="en-US" altLang="en-US" smtClean="0"/>
              <a:pPr/>
              <a:t>14</a:t>
            </a:fld>
            <a:endParaRPr lang="en-US" altLang="en-US"/>
          </a:p>
        </p:txBody>
      </p:sp>
      <p:sp>
        <p:nvSpPr>
          <p:cNvPr id="5" name="Footer Placeholder 4"/>
          <p:cNvSpPr>
            <a:spLocks noGrp="1"/>
          </p:cNvSpPr>
          <p:nvPr>
            <p:ph type="ftr" sz="quarter" idx="12"/>
          </p:nvPr>
        </p:nvSpPr>
        <p:spPr/>
        <p:txBody>
          <a:body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135702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dirty="0"/>
                  <a:t>In order to have correct statement for people other than those in this class, we rewrite the statement as</a:t>
                </a:r>
              </a:p>
              <a:p>
                <a:pPr marL="628650" indent="-628650">
                  <a:buNone/>
                </a:pPr>
                <a:r>
                  <a:rPr lang="en-US" dirty="0"/>
                  <a:t>         “For every person x, if person x is a student in this class then x has studied calculus.”</a:t>
                </a:r>
              </a:p>
              <a:p>
                <a:pPr marL="463550" indent="-463550">
                  <a:buNone/>
                </a:pPr>
                <a:endParaRPr lang="en-US" dirty="0"/>
              </a:p>
              <a:p>
                <a:pPr marL="285750" indent="-285750">
                  <a:buNone/>
                </a:pPr>
                <a:r>
                  <a:rPr lang="en-US" dirty="0"/>
                  <a:t>3)	Let S(x): x in this class and C(x): x has studied calculus. We thus have</a:t>
                </a:r>
              </a:p>
              <a:p>
                <a:pPr marL="463550" indent="-463550">
                  <a:buNone/>
                </a:pPr>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𝑆</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marL="463550" indent="-463550">
                  <a:buNone/>
                </a:pPr>
                <a:endParaRPr lang="en-US" dirty="0"/>
              </a:p>
              <a:p>
                <a:pPr marL="0" indent="0">
                  <a:buNone/>
                </a:pPr>
                <a:r>
                  <a:rPr lang="en-US" b="1" dirty="0"/>
                  <a:t>Caution</a:t>
                </a:r>
                <a:r>
                  <a:rPr lang="en-US" dirty="0"/>
                  <a:t>! The statement cannot be expressed as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m:t>
                    </m:r>
                    <m:r>
                      <a:rPr lang="en-US" i="1" dirty="0" smtClean="0">
                        <a:latin typeface="Cambria Math" panose="02040503050406030204" pitchFamily="18" charset="0"/>
                      </a:rPr>
                      <m:t>𝑥</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𝑆</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e>
                        </m:d>
                        <m:r>
                          <a:rPr lang="en-US" i="1" dirty="0" smtClean="0">
                            <a:latin typeface="Cambria Math" panose="02040503050406030204" pitchFamily="18" charset="0"/>
                          </a:rPr>
                          <m:t>∧</m:t>
                        </m:r>
                        <m:r>
                          <a:rPr lang="en-US" i="1" dirty="0" smtClean="0">
                            <a:latin typeface="Cambria Math" panose="02040503050406030204" pitchFamily="18" charset="0"/>
                          </a:rPr>
                          <m:t>𝐶</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e>
                        </m:d>
                      </m:e>
                    </m:d>
                    <m:r>
                      <a:rPr lang="en-US" b="0" i="1" dirty="0" smtClean="0">
                        <a:latin typeface="Cambria Math" panose="02040503050406030204" pitchFamily="18" charset="0"/>
                      </a:rPr>
                      <m:t>.</m:t>
                    </m:r>
                    <m:r>
                      <a:rPr lang="en-US" i="1" dirty="0" smtClean="0">
                        <a:latin typeface="Cambria Math" panose="02040503050406030204" pitchFamily="18" charset="0"/>
                      </a:rPr>
                      <m:t> </m:t>
                    </m:r>
                  </m:oMath>
                </a14:m>
                <a:r>
                  <a:rPr lang="en-US" dirty="0"/>
                  <a:t>This will means “all people are students in this class and have studied calculus!”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816" t="-867" r="-245" b="-1575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Example 5 (Cont.)</a:t>
            </a:r>
          </a:p>
        </p:txBody>
      </p:sp>
      <p:sp>
        <p:nvSpPr>
          <p:cNvPr id="4" name="Slide Number Placeholder 3"/>
          <p:cNvSpPr>
            <a:spLocks noGrp="1"/>
          </p:cNvSpPr>
          <p:nvPr>
            <p:ph type="sldNum" sz="quarter" idx="11"/>
          </p:nvPr>
        </p:nvSpPr>
        <p:spPr/>
        <p:txBody>
          <a:bodyPr/>
          <a:lstStyle/>
          <a:p>
            <a:fld id="{DE193CBE-01C8-449A-9C03-131AD544FD59}" type="slidenum">
              <a:rPr lang="en-US" altLang="en-US" smtClean="0"/>
              <a:pPr/>
              <a:t>15</a:t>
            </a:fld>
            <a:endParaRPr lang="en-US" altLang="en-US"/>
          </a:p>
        </p:txBody>
      </p:sp>
      <p:sp>
        <p:nvSpPr>
          <p:cNvPr id="5" name="Footer Placeholder 4"/>
          <p:cNvSpPr>
            <a:spLocks noGrp="1"/>
          </p:cNvSpPr>
          <p:nvPr>
            <p:ph type="ftr" sz="quarter" idx="12"/>
          </p:nvPr>
        </p:nvSpPr>
        <p:spPr/>
        <p:txBody>
          <a:body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37962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dirty="0"/>
                  <a:t>Express the statement “Some students in this class have studied calculus” using predicates and quantifiers.</a:t>
                </a:r>
              </a:p>
              <a:p>
                <a:pPr marL="285750" indent="-285750">
                  <a:buAutoNum type="arabicParenR"/>
                </a:pPr>
                <a:r>
                  <a:rPr lang="en-US" dirty="0"/>
                  <a:t>Rewrite the statement</a:t>
                </a:r>
              </a:p>
              <a:p>
                <a:pPr marL="285750" indent="0">
                  <a:buNone/>
                </a:pPr>
                <a:r>
                  <a:rPr lang="en-US" dirty="0"/>
                  <a:t>“There is a person x having the property that x is a student in this class and x has studied calculus.”</a:t>
                </a:r>
              </a:p>
              <a:p>
                <a:pPr marL="285750" indent="-285750">
                  <a:buNone/>
                </a:pPr>
                <a:r>
                  <a:rPr lang="en-US" dirty="0"/>
                  <a:t>2)	Let </a:t>
                </a:r>
                <a14:m>
                  <m:oMath xmlns:m="http://schemas.openxmlformats.org/officeDocument/2006/math">
                    <m:r>
                      <a:rPr lang="en-US" i="1" dirty="0" smtClean="0">
                        <a:latin typeface="Cambria Math" panose="02040503050406030204" pitchFamily="18" charset="0"/>
                      </a:rPr>
                      <m:t>𝑆</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x in this class and </a:t>
                </a:r>
                <a14:m>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x has studied calculus. We thus have</a:t>
                </a:r>
              </a:p>
              <a:p>
                <a:pPr marL="285750" indent="-285750">
                  <a:buNone/>
                </a:pPr>
                <a:r>
                  <a:rPr lang="en-US" dirty="0"/>
                  <a:t>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b="0" i="1" dirty="0" smtClean="0">
                        <a:latin typeface="Cambria Math" panose="02040503050406030204" pitchFamily="18" charset="0"/>
                      </a:rPr>
                      <m:t>𝑆</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b="0" i="1" dirty="0" smtClean="0">
                        <a:latin typeface="Cambria Math" panose="02040503050406030204" pitchFamily="18" charset="0"/>
                      </a:rPr>
                      <m:t>𝐶</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endParaRPr lang="en-US" dirty="0"/>
              </a:p>
              <a:p>
                <a:pPr marL="463550" indent="-463550">
                  <a:buNone/>
                </a:pPr>
                <a:endParaRPr lang="en-US" dirty="0"/>
              </a:p>
              <a:p>
                <a:pPr marL="0" indent="0">
                  <a:buNone/>
                </a:pPr>
                <a:r>
                  <a:rPr lang="en-US" b="1" dirty="0"/>
                  <a:t>Caution</a:t>
                </a:r>
                <a:r>
                  <a:rPr lang="en-US" dirty="0"/>
                  <a:t>! Our statement cannot be expressed as ∃x(S(x) → M(x)), which is true when there is someone not in the class because, in that case, for such a person x, </a:t>
                </a:r>
                <a14:m>
                  <m:oMath xmlns:m="http://schemas.openxmlformats.org/officeDocument/2006/math">
                    <m:r>
                      <a:rPr lang="en-US" i="1" dirty="0" smtClean="0">
                        <a:latin typeface="Cambria Math" panose="02040503050406030204" pitchFamily="18" charset="0"/>
                      </a:rPr>
                      <m:t>𝑆</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becomes either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 </m:t>
                    </m:r>
                    <m:r>
                      <a:rPr lang="en-US" i="1" dirty="0" smtClean="0">
                        <a:latin typeface="Cambria Math" panose="02040503050406030204" pitchFamily="18" charset="0"/>
                      </a:rPr>
                      <m:t>𝑇</m:t>
                    </m:r>
                  </m:oMath>
                </a14:m>
                <a:r>
                  <a:rPr lang="en-US" dirty="0"/>
                  <a:t> or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 </m:t>
                    </m:r>
                    <m:r>
                      <a:rPr lang="en-US" i="1" dirty="0">
                        <a:latin typeface="Cambria Math" panose="02040503050406030204" pitchFamily="18" charset="0"/>
                      </a:rPr>
                      <m:t>𝐹</m:t>
                    </m:r>
                  </m:oMath>
                </a14:m>
                <a:r>
                  <a:rPr lang="en-US" dirty="0"/>
                  <a:t>, both of which are true.</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898" t="-867" b="-7225"/>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Example 6</a:t>
            </a:r>
          </a:p>
        </p:txBody>
      </p:sp>
      <p:sp>
        <p:nvSpPr>
          <p:cNvPr id="4" name="Slide Number Placeholder 3"/>
          <p:cNvSpPr>
            <a:spLocks noGrp="1"/>
          </p:cNvSpPr>
          <p:nvPr>
            <p:ph type="sldNum" sz="quarter" idx="11"/>
          </p:nvPr>
        </p:nvSpPr>
        <p:spPr/>
        <p:txBody>
          <a:bodyPr/>
          <a:lstStyle/>
          <a:p>
            <a:fld id="{DE193CBE-01C8-449A-9C03-131AD544FD59}" type="slidenum">
              <a:rPr lang="en-US" altLang="en-US" smtClean="0"/>
              <a:pPr/>
              <a:t>16</a:t>
            </a:fld>
            <a:endParaRPr lang="en-US" altLang="en-US"/>
          </a:p>
        </p:txBody>
      </p:sp>
      <p:sp>
        <p:nvSpPr>
          <p:cNvPr id="5" name="Footer Placeholder 4"/>
          <p:cNvSpPr>
            <a:spLocks noGrp="1"/>
          </p:cNvSpPr>
          <p:nvPr>
            <p:ph type="ftr" sz="quarter" idx="12"/>
          </p:nvPr>
        </p:nvSpPr>
        <p:spPr/>
        <p:txBody>
          <a:body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3855148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381000" y="381000"/>
            <a:ext cx="7467600" cy="1143000"/>
          </a:xfrm>
        </p:spPr>
        <p:txBody>
          <a:bodyPr/>
          <a:lstStyle/>
          <a:p>
            <a:pPr algn="l" eaLnBrk="1" hangingPunct="1">
              <a:defRPr/>
            </a:pPr>
            <a:r>
              <a:rPr lang="en-US" dirty="0">
                <a:solidFill>
                  <a:schemeClr val="tx1"/>
                </a:solidFill>
                <a:effectLst/>
              </a:rPr>
              <a:t>Example 7</a:t>
            </a:r>
          </a:p>
        </p:txBody>
      </p:sp>
      <p:sp>
        <p:nvSpPr>
          <p:cNvPr id="39939" name="Footer Placeholder 1"/>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9940" name="Slide Number Placeholder 2"/>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870BCD7C-72AC-4DE0-8080-B41F76754E7E}" type="slidenum">
              <a:rPr lang="en-US" altLang="en-US" sz="1200"/>
              <a:pPr eaLnBrk="1" hangingPunct="1">
                <a:spcBef>
                  <a:spcPct val="0"/>
                </a:spcBef>
                <a:buFontTx/>
                <a:buNone/>
              </a:pPr>
              <a:t>17</a:t>
            </a:fld>
            <a:endParaRPr lang="en-US" altLang="en-US" sz="1200"/>
          </a:p>
        </p:txBody>
      </p:sp>
      <p:sp>
        <p:nvSpPr>
          <p:cNvPr id="37893" name="Text Box 11"/>
          <p:cNvSpPr txBox="1">
            <a:spLocks noChangeArrowheads="1"/>
          </p:cNvSpPr>
          <p:nvPr/>
        </p:nvSpPr>
        <p:spPr bwMode="auto">
          <a:xfrm>
            <a:off x="381000" y="2362200"/>
            <a:ext cx="8153400" cy="35401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Translation:</a:t>
            </a:r>
          </a:p>
          <a:p>
            <a:pPr eaLnBrk="1" hangingPunct="1">
              <a:spcBef>
                <a:spcPct val="0"/>
              </a:spcBef>
              <a:buFontTx/>
              <a:buNone/>
            </a:pPr>
            <a:endParaRPr lang="en-US" altLang="zh-TW" sz="1600" dirty="0"/>
          </a:p>
          <a:p>
            <a:pPr eaLnBrk="1" hangingPunct="1">
              <a:spcBef>
                <a:spcPct val="0"/>
              </a:spcBef>
              <a:buFontTx/>
              <a:buNone/>
            </a:pPr>
            <a:r>
              <a:rPr lang="en-US" altLang="zh-TW" dirty="0"/>
              <a:t>Some subjects in MMU is tough.		</a:t>
            </a:r>
            <a:r>
              <a:rPr lang="en-US" altLang="zh-TW" dirty="0">
                <a:latin typeface="Symbol" pitchFamily="18" charset="2"/>
              </a:rPr>
              <a:t>$</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Ù</a:t>
            </a:r>
            <a:r>
              <a:rPr lang="en-US" altLang="zh-TW" dirty="0"/>
              <a:t> </a:t>
            </a:r>
            <a:r>
              <a:rPr lang="en-US" altLang="zh-TW" i="1" dirty="0"/>
              <a:t>T</a:t>
            </a:r>
            <a:r>
              <a:rPr lang="en-US" altLang="zh-TW" dirty="0"/>
              <a:t>(</a:t>
            </a:r>
            <a:r>
              <a:rPr lang="en-US" altLang="zh-TW" i="1" dirty="0"/>
              <a:t>x</a:t>
            </a:r>
            <a:r>
              <a:rPr lang="en-US" altLang="zh-TW" dirty="0"/>
              <a:t>))</a:t>
            </a:r>
          </a:p>
          <a:p>
            <a:pPr eaLnBrk="1" hangingPunct="1">
              <a:spcBef>
                <a:spcPct val="0"/>
              </a:spcBef>
              <a:buFontTx/>
              <a:buNone/>
            </a:pPr>
            <a:endParaRPr lang="en-US" altLang="zh-TW" sz="1600" dirty="0"/>
          </a:p>
          <a:p>
            <a:pPr eaLnBrk="1" hangingPunct="1">
              <a:spcBef>
                <a:spcPct val="0"/>
              </a:spcBef>
              <a:buFontTx/>
              <a:buNone/>
            </a:pPr>
            <a:r>
              <a:rPr lang="en-US" altLang="zh-TW" dirty="0"/>
              <a:t>No subject in MMU is tough.		</a:t>
            </a:r>
            <a:r>
              <a:rPr lang="en-US" altLang="zh-TW" dirty="0">
                <a:latin typeface="Symbol" pitchFamily="18" charset="2"/>
              </a:rPr>
              <a:t>Ø $</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Ù</a:t>
            </a:r>
            <a:r>
              <a:rPr lang="en-US" altLang="zh-TW" dirty="0"/>
              <a:t> </a:t>
            </a:r>
            <a:r>
              <a:rPr lang="en-US" altLang="zh-TW" i="1" dirty="0"/>
              <a:t>T</a:t>
            </a:r>
            <a:r>
              <a:rPr lang="en-US" altLang="zh-TW" dirty="0"/>
              <a:t>(</a:t>
            </a:r>
            <a:r>
              <a:rPr lang="en-US" altLang="zh-TW" i="1" dirty="0"/>
              <a:t>x</a:t>
            </a:r>
            <a:r>
              <a:rPr lang="en-US" altLang="zh-TW" dirty="0"/>
              <a:t>))   </a:t>
            </a:r>
          </a:p>
          <a:p>
            <a:pPr eaLnBrk="1" hangingPunct="1">
              <a:spcBef>
                <a:spcPct val="0"/>
              </a:spcBef>
              <a:buFontTx/>
              <a:buNone/>
            </a:pPr>
            <a:r>
              <a:rPr lang="en-US" altLang="zh-TW" dirty="0"/>
              <a:t>					OR   </a:t>
            </a:r>
            <a:r>
              <a:rPr lang="en-US" altLang="zh-TW" dirty="0">
                <a:latin typeface="Symbol" pitchFamily="18" charset="2"/>
              </a:rPr>
              <a:t>"</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a:t>
            </a:r>
            <a:r>
              <a:rPr lang="en-US" altLang="zh-TW" dirty="0"/>
              <a:t> </a:t>
            </a:r>
            <a:r>
              <a:rPr lang="en-US" altLang="zh-TW" dirty="0">
                <a:latin typeface="Symbol" pitchFamily="18" charset="2"/>
              </a:rPr>
              <a:t>Ø </a:t>
            </a:r>
            <a:r>
              <a:rPr lang="en-US" altLang="zh-TW" i="1" dirty="0"/>
              <a:t>T</a:t>
            </a:r>
            <a:r>
              <a:rPr lang="en-US" altLang="zh-TW" dirty="0"/>
              <a:t>(</a:t>
            </a:r>
            <a:r>
              <a:rPr lang="en-US" altLang="zh-TW" i="1" dirty="0"/>
              <a:t>x</a:t>
            </a:r>
            <a:r>
              <a:rPr lang="en-US" altLang="zh-TW" dirty="0"/>
              <a:t>))</a:t>
            </a:r>
          </a:p>
          <a:p>
            <a:pPr eaLnBrk="1" hangingPunct="1">
              <a:spcBef>
                <a:spcPct val="0"/>
              </a:spcBef>
              <a:buFontTx/>
              <a:buNone/>
            </a:pPr>
            <a:endParaRPr lang="en-US" altLang="zh-TW" sz="1600" dirty="0"/>
          </a:p>
          <a:p>
            <a:pPr eaLnBrk="1" hangingPunct="1">
              <a:spcBef>
                <a:spcPct val="0"/>
              </a:spcBef>
              <a:buFontTx/>
              <a:buNone/>
            </a:pPr>
            <a:r>
              <a:rPr lang="en-US" altLang="zh-TW" dirty="0"/>
              <a:t>All subjects in MMU are tough.		</a:t>
            </a:r>
            <a:r>
              <a:rPr lang="en-US" altLang="zh-TW" dirty="0">
                <a:latin typeface="Symbol" pitchFamily="18" charset="2"/>
              </a:rPr>
              <a:t>"</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a:t>
            </a:r>
            <a:r>
              <a:rPr lang="en-US" altLang="zh-TW" dirty="0"/>
              <a:t> </a:t>
            </a:r>
            <a:r>
              <a:rPr lang="en-US" altLang="zh-TW" i="1" dirty="0"/>
              <a:t>T</a:t>
            </a:r>
            <a:r>
              <a:rPr lang="en-US" altLang="zh-TW" dirty="0"/>
              <a:t>(</a:t>
            </a:r>
            <a:r>
              <a:rPr lang="en-US" altLang="zh-TW" i="1" dirty="0"/>
              <a:t>x</a:t>
            </a:r>
            <a:r>
              <a:rPr lang="en-US" altLang="zh-TW" dirty="0"/>
              <a:t>))</a:t>
            </a:r>
          </a:p>
          <a:p>
            <a:pPr eaLnBrk="1" hangingPunct="1">
              <a:spcBef>
                <a:spcPct val="0"/>
              </a:spcBef>
              <a:buFontTx/>
              <a:buNone/>
            </a:pPr>
            <a:endParaRPr lang="en-US" altLang="zh-TW" sz="1600" dirty="0"/>
          </a:p>
          <a:p>
            <a:pPr eaLnBrk="1" hangingPunct="1">
              <a:spcBef>
                <a:spcPct val="0"/>
              </a:spcBef>
              <a:buFontTx/>
              <a:buNone/>
            </a:pPr>
            <a:r>
              <a:rPr lang="en-US" altLang="zh-TW" dirty="0"/>
              <a:t>Not all subjects in MMU are tough.		</a:t>
            </a:r>
            <a:r>
              <a:rPr lang="en-US" altLang="zh-TW" dirty="0">
                <a:latin typeface="Symbol" pitchFamily="18" charset="2"/>
              </a:rPr>
              <a:t> </a:t>
            </a:r>
            <a:r>
              <a:rPr lang="en-US" altLang="zh-TW" dirty="0">
                <a:sym typeface="Symbol" pitchFamily="18" charset="2"/>
              </a:rPr>
              <a:t> </a:t>
            </a:r>
            <a:r>
              <a:rPr lang="en-US" altLang="zh-TW" dirty="0">
                <a:latin typeface="Symbol" pitchFamily="18" charset="2"/>
              </a:rPr>
              <a:t>"</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a:t>
            </a:r>
            <a:r>
              <a:rPr lang="en-US" altLang="zh-TW" dirty="0"/>
              <a:t> </a:t>
            </a:r>
            <a:r>
              <a:rPr lang="en-US" altLang="zh-TW" i="1" dirty="0"/>
              <a:t>T</a:t>
            </a:r>
            <a:r>
              <a:rPr lang="en-US" altLang="zh-TW" dirty="0"/>
              <a:t>(</a:t>
            </a:r>
            <a:r>
              <a:rPr lang="en-US" altLang="zh-TW" i="1" dirty="0"/>
              <a:t>x</a:t>
            </a:r>
            <a:r>
              <a:rPr lang="en-US" altLang="zh-TW" dirty="0"/>
              <a:t>))     </a:t>
            </a:r>
          </a:p>
          <a:p>
            <a:pPr eaLnBrk="1" hangingPunct="1">
              <a:spcBef>
                <a:spcPct val="0"/>
              </a:spcBef>
              <a:buFontTx/>
              <a:buNone/>
            </a:pPr>
            <a:r>
              <a:rPr lang="en-US" altLang="zh-TW" dirty="0"/>
              <a:t>					OR    </a:t>
            </a:r>
            <a:r>
              <a:rPr lang="en-US" altLang="zh-TW" dirty="0">
                <a:latin typeface="Symbol" pitchFamily="18" charset="2"/>
              </a:rPr>
              <a:t>$</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Ù</a:t>
            </a:r>
            <a:r>
              <a:rPr lang="en-US" altLang="zh-TW" dirty="0"/>
              <a:t> </a:t>
            </a:r>
            <a:r>
              <a:rPr lang="en-US" altLang="zh-TW" dirty="0">
                <a:sym typeface="Symbol" pitchFamily="18" charset="2"/>
              </a:rPr>
              <a:t> </a:t>
            </a:r>
            <a:r>
              <a:rPr lang="en-US" altLang="zh-TW" i="1" dirty="0"/>
              <a:t>T</a:t>
            </a:r>
            <a:r>
              <a:rPr lang="en-US" altLang="zh-TW" dirty="0"/>
              <a:t>(</a:t>
            </a:r>
            <a:r>
              <a:rPr lang="en-US" altLang="zh-TW" i="1" dirty="0"/>
              <a:t>x</a:t>
            </a:r>
            <a:r>
              <a:rPr lang="en-US" altLang="zh-TW" dirty="0"/>
              <a:t>))</a:t>
            </a:r>
          </a:p>
          <a:p>
            <a:pPr eaLnBrk="1" hangingPunct="1">
              <a:spcBef>
                <a:spcPct val="0"/>
              </a:spcBef>
              <a:buFontTx/>
              <a:buNone/>
            </a:pPr>
            <a:r>
              <a:rPr lang="en-US" altLang="zh-TW" dirty="0"/>
              <a:t>	</a:t>
            </a:r>
          </a:p>
        </p:txBody>
      </p:sp>
      <p:sp>
        <p:nvSpPr>
          <p:cNvPr id="37894" name="Text Box 9"/>
          <p:cNvSpPr txBox="1">
            <a:spLocks noChangeArrowheads="1"/>
          </p:cNvSpPr>
          <p:nvPr/>
        </p:nvSpPr>
        <p:spPr bwMode="auto">
          <a:xfrm>
            <a:off x="457200" y="1600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Let </a:t>
            </a:r>
            <a:r>
              <a:rPr lang="en-US" altLang="zh-TW" i="1"/>
              <a:t>S</a:t>
            </a:r>
            <a:r>
              <a:rPr lang="en-US" altLang="zh-TW"/>
              <a:t>(</a:t>
            </a:r>
            <a:r>
              <a:rPr lang="en-US" altLang="zh-TW" i="1"/>
              <a:t>x</a:t>
            </a:r>
            <a:r>
              <a:rPr lang="en-US" altLang="zh-TW"/>
              <a:t>): </a:t>
            </a:r>
            <a:r>
              <a:rPr lang="en-US" altLang="zh-TW" i="1"/>
              <a:t>x</a:t>
            </a:r>
            <a:r>
              <a:rPr lang="en-US" altLang="zh-TW"/>
              <a:t> is a subject in MMU and </a:t>
            </a:r>
            <a:r>
              <a:rPr lang="en-US" altLang="zh-TW" i="1"/>
              <a:t>T</a:t>
            </a:r>
            <a:r>
              <a:rPr lang="en-US" altLang="zh-TW"/>
              <a:t>(</a:t>
            </a:r>
            <a:r>
              <a:rPr lang="en-US" altLang="zh-TW" i="1"/>
              <a:t>x</a:t>
            </a:r>
            <a:r>
              <a:rPr lang="en-US" altLang="zh-TW"/>
              <a:t>): </a:t>
            </a:r>
            <a:r>
              <a:rPr lang="en-US" altLang="zh-TW" i="1"/>
              <a:t>x</a:t>
            </a:r>
            <a:r>
              <a:rPr lang="en-US" altLang="zh-TW"/>
              <a:t> is a tough subject.</a:t>
            </a:r>
          </a:p>
        </p:txBody>
      </p:sp>
    </p:spTree>
    <p:extLst>
      <p:ext uri="{BB962C8B-B14F-4D97-AF65-F5344CB8AC3E}">
        <p14:creationId xmlns:p14="http://schemas.microsoft.com/office/powerpoint/2010/main" val="382574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Definition: </a:t>
            </a:r>
            <a:r>
              <a:rPr lang="en-US" b="1" dirty="0"/>
              <a:t>Logically equivalent</a:t>
            </a:r>
          </a:p>
          <a:p>
            <a:pPr marL="0" indent="0">
              <a:buNone/>
            </a:pPr>
            <a:r>
              <a:rPr lang="en-US" dirty="0"/>
              <a:t>Statements involving predicates and quantiﬁers are logically equivalent if and only if they have the same truth value no matter which predicates are substituted into these statements and which domain of discourse is used for the variables in these propositional functions. </a:t>
            </a:r>
          </a:p>
          <a:p>
            <a:pPr marL="0" indent="0">
              <a:buNone/>
            </a:pPr>
            <a:r>
              <a:rPr lang="en-US" dirty="0"/>
              <a:t>We use the notation S ≡ T to indicate that two statements S and T involving predicates and quantiﬁers are logically equivalent.</a:t>
            </a:r>
          </a:p>
          <a:p>
            <a:pPr marL="0" indent="0">
              <a:buNone/>
            </a:pPr>
            <a:endParaRPr lang="en-US" dirty="0"/>
          </a:p>
        </p:txBody>
      </p:sp>
      <p:sp>
        <p:nvSpPr>
          <p:cNvPr id="3" name="Title 2"/>
          <p:cNvSpPr>
            <a:spLocks noGrp="1"/>
          </p:cNvSpPr>
          <p:nvPr>
            <p:ph type="title"/>
          </p:nvPr>
        </p:nvSpPr>
        <p:spPr/>
        <p:txBody>
          <a:bodyPr/>
          <a:lstStyle/>
          <a:p>
            <a:r>
              <a:rPr lang="en-US" dirty="0"/>
              <a:t>Logically equivalent</a:t>
            </a:r>
          </a:p>
        </p:txBody>
      </p:sp>
      <p:sp>
        <p:nvSpPr>
          <p:cNvPr id="4" name="Slide Number Placeholder 3"/>
          <p:cNvSpPr>
            <a:spLocks noGrp="1"/>
          </p:cNvSpPr>
          <p:nvPr>
            <p:ph type="sldNum" sz="quarter" idx="11"/>
          </p:nvPr>
        </p:nvSpPr>
        <p:spPr/>
        <p:txBody>
          <a:bodyPr/>
          <a:lstStyle/>
          <a:p>
            <a:fld id="{DE193CBE-01C8-449A-9C03-131AD544FD59}" type="slidenum">
              <a:rPr lang="en-US" altLang="en-US" smtClean="0"/>
              <a:pPr/>
              <a:t>18</a:t>
            </a:fld>
            <a:endParaRPr lang="en-US" altLang="en-US"/>
          </a:p>
        </p:txBody>
      </p:sp>
      <p:sp>
        <p:nvSpPr>
          <p:cNvPr id="5" name="Footer Placeholder 4"/>
          <p:cNvSpPr>
            <a:spLocks noGrp="1"/>
          </p:cNvSpPr>
          <p:nvPr>
            <p:ph type="ftr" sz="quarter" idx="12"/>
          </p:nvPr>
        </p:nvSpPr>
        <p:spPr/>
        <p:txBody>
          <a:body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463721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dirty="0"/>
                  <a:t>Assume that the domain is nonempty. Show that </a:t>
                </a:r>
              </a:p>
              <a:p>
                <a:pPr marL="0" indent="0">
                  <a:buNone/>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𝑥</m:t>
                    </m:r>
                    <m:d>
                      <m:dPr>
                        <m:ctrlPr>
                          <a:rPr lang="en-US" i="1" dirty="0">
                            <a:latin typeface="Cambria Math" panose="02040503050406030204" pitchFamily="18" charset="0"/>
                          </a:rPr>
                        </m:ctrlPr>
                      </m:dPr>
                      <m:e>
                        <m:r>
                          <a:rPr lang="en-US" i="1" dirty="0">
                            <a:latin typeface="Cambria Math" panose="02040503050406030204" pitchFamily="18" charset="0"/>
                          </a:rPr>
                          <m:t>𝑃</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 </m:t>
                        </m:r>
                        <m:r>
                          <a:rPr lang="en-US" i="1" dirty="0">
                            <a:latin typeface="Cambria Math" panose="02040503050406030204" pitchFamily="18" charset="0"/>
                          </a:rPr>
                          <m:t>𝑄</m:t>
                        </m:r>
                        <m:d>
                          <m:dPr>
                            <m:ctrlPr>
                              <a:rPr lang="en-US" i="1" dirty="0">
                                <a:latin typeface="Cambria Math" panose="02040503050406030204" pitchFamily="18" charset="0"/>
                              </a:rPr>
                            </m:ctrlPr>
                          </m:dPr>
                          <m:e>
                            <m:r>
                              <a:rPr lang="en-US" i="1" dirty="0">
                                <a:latin typeface="Cambria Math" panose="02040503050406030204" pitchFamily="18" charset="0"/>
                              </a:rPr>
                              <m:t>𝑥</m:t>
                            </m:r>
                          </m:e>
                        </m:d>
                      </m:e>
                    </m:d>
                    <m:r>
                      <a:rPr lang="en-US" i="1" dirty="0">
                        <a:latin typeface="Cambria Math" panose="02040503050406030204" pitchFamily="18" charset="0"/>
                      </a:rPr>
                      <m:t>≡ ∀</m:t>
                    </m:r>
                    <m:r>
                      <a:rPr lang="en-US" i="1" dirty="0" err="1">
                        <a:latin typeface="Cambria Math" panose="02040503050406030204" pitchFamily="18" charset="0"/>
                      </a:rPr>
                      <m:t>𝑥𝑃</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 ∀</m:t>
                    </m:r>
                    <m:r>
                      <a:rPr lang="en-US" i="1" dirty="0" err="1">
                        <a:latin typeface="Cambria Math" panose="02040503050406030204" pitchFamily="18" charset="0"/>
                      </a:rPr>
                      <m:t>𝑥𝑄</m:t>
                    </m:r>
                    <m:d>
                      <m:dPr>
                        <m:ctrlPr>
                          <a:rPr lang="en-US" i="1" dirty="0">
                            <a:latin typeface="Cambria Math" panose="02040503050406030204" pitchFamily="18" charset="0"/>
                          </a:rPr>
                        </m:ctrlPr>
                      </m:dPr>
                      <m:e>
                        <m:r>
                          <a:rPr lang="en-US" i="1" dirty="0">
                            <a:latin typeface="Cambria Math" panose="02040503050406030204" pitchFamily="18" charset="0"/>
                          </a:rPr>
                          <m:t>𝑥</m:t>
                        </m:r>
                      </m:e>
                    </m:d>
                  </m:oMath>
                </a14:m>
                <a:r>
                  <a:rPr lang="en-US" dirty="0"/>
                  <a:t>  and</a:t>
                </a:r>
              </a:p>
              <a:p>
                <a:pPr marL="0" indent="0">
                  <a:buNone/>
                </a:pP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𝑥</m:t>
                    </m:r>
                    <m:d>
                      <m:dPr>
                        <m:ctrlPr>
                          <a:rPr lang="en-US" i="1" dirty="0">
                            <a:latin typeface="Cambria Math" panose="02040503050406030204" pitchFamily="18" charset="0"/>
                          </a:rPr>
                        </m:ctrlPr>
                      </m:dPr>
                      <m:e>
                        <m:r>
                          <a:rPr lang="en-US" i="1" dirty="0">
                            <a:latin typeface="Cambria Math" panose="02040503050406030204" pitchFamily="18" charset="0"/>
                          </a:rPr>
                          <m:t>𝑃</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 </m:t>
                        </m:r>
                        <m:r>
                          <a:rPr lang="en-US" i="1" dirty="0">
                            <a:latin typeface="Cambria Math" panose="02040503050406030204" pitchFamily="18" charset="0"/>
                          </a:rPr>
                          <m:t>𝑄</m:t>
                        </m:r>
                        <m:d>
                          <m:dPr>
                            <m:ctrlPr>
                              <a:rPr lang="en-US" i="1" dirty="0">
                                <a:latin typeface="Cambria Math" panose="02040503050406030204" pitchFamily="18" charset="0"/>
                              </a:rPr>
                            </m:ctrlPr>
                          </m:dPr>
                          <m:e>
                            <m:r>
                              <a:rPr lang="en-US" i="1" dirty="0">
                                <a:latin typeface="Cambria Math" panose="02040503050406030204" pitchFamily="18" charset="0"/>
                              </a:rPr>
                              <m:t>𝑥</m:t>
                            </m:r>
                          </m:e>
                        </m:d>
                      </m:e>
                    </m:d>
                    <m:r>
                      <a:rPr lang="en-US" i="1" dirty="0">
                        <a:latin typeface="Cambria Math" panose="02040503050406030204" pitchFamily="18" charset="0"/>
                      </a:rPr>
                      <m:t>≡∃</m:t>
                    </m:r>
                    <m:r>
                      <a:rPr lang="en-US" i="1" dirty="0" err="1">
                        <a:latin typeface="Cambria Math" panose="02040503050406030204" pitchFamily="18" charset="0"/>
                      </a:rPr>
                      <m:t>𝑥𝑃</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err="1">
                        <a:latin typeface="Cambria Math" panose="02040503050406030204" pitchFamily="18" charset="0"/>
                      </a:rPr>
                      <m:t>𝑥𝑄</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b="0" i="0" dirty="0" smtClean="0">
                        <a:latin typeface="Cambria Math" panose="02040503050406030204" pitchFamily="18" charset="0"/>
                      </a:rPr>
                      <m:t>.</m:t>
                    </m:r>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However</a:t>
                </a:r>
              </a:p>
              <a:p>
                <a:pPr marL="0" indent="0">
                  <a:buNone/>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𝑄</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 ∀</m:t>
                    </m:r>
                    <m:r>
                      <a:rPr lang="en-US" i="1" dirty="0" err="1">
                        <a:latin typeface="Cambria Math" panose="02040503050406030204" pitchFamily="18" charset="0"/>
                      </a:rPr>
                      <m:t>𝑥𝑃</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err="1">
                        <a:latin typeface="Cambria Math" panose="02040503050406030204" pitchFamily="18" charset="0"/>
                      </a:rPr>
                      <m:t>𝑥𝑄</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r>
                  <a:rPr lang="en-US" dirty="0"/>
                  <a:t>  and</a:t>
                </a:r>
              </a:p>
              <a:p>
                <a:pPr marL="0" indent="0">
                  <a:buNone/>
                </a:pP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𝑄</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err="1">
                        <a:latin typeface="Cambria Math" panose="02040503050406030204" pitchFamily="18" charset="0"/>
                      </a:rPr>
                      <m:t>𝑥𝑃</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err="1">
                        <a:latin typeface="Cambria Math" panose="02040503050406030204" pitchFamily="18" charset="0"/>
                      </a:rPr>
                      <m:t>𝑥𝑄</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endParaRPr lang="en-US" dirty="0"/>
              </a:p>
              <a:p>
                <a:pPr marL="0" indent="0">
                  <a:buNone/>
                </a:pPr>
                <a:r>
                  <a:rPr lang="en-US" dirty="0"/>
                  <a:t>Can you find some counter examples?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816" t="-867" b="-939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Example 8</a:t>
            </a:r>
          </a:p>
        </p:txBody>
      </p:sp>
      <p:sp>
        <p:nvSpPr>
          <p:cNvPr id="4" name="Slide Number Placeholder 3"/>
          <p:cNvSpPr>
            <a:spLocks noGrp="1"/>
          </p:cNvSpPr>
          <p:nvPr>
            <p:ph type="sldNum" sz="quarter" idx="11"/>
          </p:nvPr>
        </p:nvSpPr>
        <p:spPr/>
        <p:txBody>
          <a:bodyPr/>
          <a:lstStyle/>
          <a:p>
            <a:fld id="{DE193CBE-01C8-449A-9C03-131AD544FD59}" type="slidenum">
              <a:rPr lang="en-US" altLang="en-US" smtClean="0"/>
              <a:pPr/>
              <a:t>19</a:t>
            </a:fld>
            <a:endParaRPr lang="en-US" altLang="en-US"/>
          </a:p>
        </p:txBody>
      </p:sp>
      <p:sp>
        <p:nvSpPr>
          <p:cNvPr id="5" name="Footer Placeholder 4"/>
          <p:cNvSpPr>
            <a:spLocks noGrp="1"/>
          </p:cNvSpPr>
          <p:nvPr>
            <p:ph type="ftr" sz="quarter" idx="12"/>
          </p:nvPr>
        </p:nvSpPr>
        <p:spPr/>
        <p:txBody>
          <a:body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280862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4"/>
          <p:cNvSpPr txBox="1">
            <a:spLocks noChangeArrowheads="1"/>
          </p:cNvSpPr>
          <p:nvPr/>
        </p:nvSpPr>
        <p:spPr bwMode="auto">
          <a:xfrm>
            <a:off x="914400" y="1066800"/>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endParaRPr lang="en-US" altLang="ms-MY" sz="2800"/>
          </a:p>
        </p:txBody>
      </p:sp>
      <p:sp>
        <p:nvSpPr>
          <p:cNvPr id="25603" name="Rectangle 8"/>
          <p:cNvSpPr>
            <a:spLocks noGrp="1"/>
          </p:cNvSpPr>
          <p:nvPr>
            <p:ph idx="1"/>
          </p:nvPr>
        </p:nvSpPr>
        <p:spPr/>
        <p:txBody>
          <a:bodyPr/>
          <a:lstStyle/>
          <a:p>
            <a:pPr eaLnBrk="1" hangingPunct="1"/>
            <a:r>
              <a:rPr lang="en-US" altLang="ms-MY" dirty="0"/>
              <a:t>Predicates</a:t>
            </a:r>
          </a:p>
          <a:p>
            <a:pPr eaLnBrk="1" hangingPunct="1"/>
            <a:r>
              <a:rPr lang="en-US" altLang="ms-MY" dirty="0"/>
              <a:t>Quantifiers</a:t>
            </a:r>
          </a:p>
          <a:p>
            <a:pPr lvl="1" eaLnBrk="1" hangingPunct="1"/>
            <a:r>
              <a:rPr lang="en-US" altLang="ms-MY" dirty="0"/>
              <a:t>Universal Quantifier</a:t>
            </a:r>
          </a:p>
          <a:p>
            <a:pPr lvl="1" eaLnBrk="1" hangingPunct="1"/>
            <a:r>
              <a:rPr lang="en-US" altLang="ms-MY" dirty="0"/>
              <a:t>Existential Quantifier</a:t>
            </a:r>
          </a:p>
          <a:p>
            <a:pPr eaLnBrk="1" hangingPunct="1"/>
            <a:r>
              <a:rPr lang="en-US" altLang="ms-MY" dirty="0"/>
              <a:t>Translating from English into Logical Expressions</a:t>
            </a:r>
          </a:p>
          <a:p>
            <a:pPr eaLnBrk="1" hangingPunct="1"/>
            <a:r>
              <a:rPr lang="en-US" altLang="ms-MY" dirty="0"/>
              <a:t>Logical Equivalences Involving Quantifiers</a:t>
            </a:r>
          </a:p>
          <a:p>
            <a:pPr eaLnBrk="1" hangingPunct="1"/>
            <a:r>
              <a:rPr lang="en-US" altLang="ms-MY" dirty="0"/>
              <a:t>De Morgan’s Law for Quantified Statements </a:t>
            </a:r>
          </a:p>
          <a:p>
            <a:pPr eaLnBrk="1" hangingPunct="1"/>
            <a:r>
              <a:rPr lang="en-US" altLang="ms-MY" dirty="0"/>
              <a:t>Nested Quantifiers Expression</a:t>
            </a:r>
          </a:p>
        </p:txBody>
      </p:sp>
      <p:sp>
        <p:nvSpPr>
          <p:cNvPr id="25604" name="Rectangle 6"/>
          <p:cNvSpPr>
            <a:spLocks noGrp="1"/>
          </p:cNvSpPr>
          <p:nvPr>
            <p:ph type="title"/>
          </p:nvPr>
        </p:nvSpPr>
        <p:spPr/>
        <p:txBody>
          <a:bodyPr/>
          <a:lstStyle/>
          <a:p>
            <a:pPr eaLnBrk="1" hangingPunct="1"/>
            <a:r>
              <a:rPr lang="en-US" altLang="ms-MY"/>
              <a:t>What you will learn in this lecture:</a:t>
            </a:r>
          </a:p>
        </p:txBody>
      </p:sp>
      <p:sp>
        <p:nvSpPr>
          <p:cNvPr id="26629" name="Slide Number Placeholder 6"/>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1BBBAFBD-42D3-4E2A-9A4C-1F421512D9C1}" type="slidenum">
              <a:rPr lang="en-US" altLang="en-US" sz="1200"/>
              <a:pPr eaLnBrk="1" hangingPunct="1">
                <a:spcBef>
                  <a:spcPct val="0"/>
                </a:spcBef>
                <a:buFontTx/>
                <a:buNone/>
              </a:pPr>
              <a:t>2</a:t>
            </a:fld>
            <a:endParaRPr lang="en-US" altLang="en-US" sz="1200"/>
          </a:p>
        </p:txBody>
      </p:sp>
      <p:sp>
        <p:nvSpPr>
          <p:cNvPr id="26630" name="Footer Placeholder 5"/>
          <p:cNvSpPr>
            <a:spLocks noGrp="1"/>
          </p:cNvSpPr>
          <p:nvPr>
            <p:ph type="ftr" sz="quarter" idx="12"/>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6"/>
          <p:cNvSpPr>
            <a:spLocks noGrp="1"/>
          </p:cNvSpPr>
          <p:nvPr>
            <p:ph type="body" sz="quarter" idx="14"/>
          </p:nvPr>
        </p:nvSpPr>
        <p:spPr>
          <a:xfrm>
            <a:off x="457200" y="0"/>
            <a:ext cx="8229600" cy="1143000"/>
          </a:xfrm>
        </p:spPr>
        <p:txBody>
          <a:bodyPr>
            <a:normAutofit fontScale="85000" lnSpcReduction="20000"/>
          </a:bodyPr>
          <a:lstStyle/>
          <a:p>
            <a:pPr algn="l" eaLnBrk="1" hangingPunct="1">
              <a:defRPr/>
            </a:pPr>
            <a:r>
              <a:rPr lang="en-US" dirty="0">
                <a:solidFill>
                  <a:schemeClr val="tx1"/>
                </a:solidFill>
                <a:effectLst/>
              </a:rPr>
              <a:t>Negating quantified statements using De Morgan’s Law</a:t>
            </a:r>
          </a:p>
        </p:txBody>
      </p:sp>
      <p:sp>
        <p:nvSpPr>
          <p:cNvPr id="43011" name="Footer Placeholder 16"/>
          <p:cNvSpPr>
            <a:spLocks noGrp="1"/>
          </p:cNvSpPr>
          <p:nvPr>
            <p:ph type="ftr" sz="quarter" idx="17"/>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3012" name="Slide Number Placeholder 17"/>
          <p:cNvSpPr>
            <a:spLocks noGrp="1"/>
          </p:cNvSpPr>
          <p:nvPr>
            <p:ph type="sldNum" sz="quarter" idx="18"/>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B9833A0F-FBA4-4473-BA7E-AD6BB3A58AB1}" type="slidenum">
              <a:rPr lang="en-US" altLang="en-US" sz="1200"/>
              <a:pPr eaLnBrk="1" hangingPunct="1">
                <a:spcBef>
                  <a:spcPct val="0"/>
                </a:spcBef>
                <a:buFontTx/>
                <a:buNone/>
              </a:pPr>
              <a:t>20</a:t>
            </a:fld>
            <a:endParaRPr lang="en-US" altLang="en-US" sz="1200"/>
          </a:p>
        </p:txBody>
      </p:sp>
      <p:sp>
        <p:nvSpPr>
          <p:cNvPr id="39941" name="Text Box 10"/>
          <p:cNvSpPr txBox="1">
            <a:spLocks noChangeArrowheads="1"/>
          </p:cNvSpPr>
          <p:nvPr/>
        </p:nvSpPr>
        <p:spPr bwMode="auto">
          <a:xfrm>
            <a:off x="457200" y="1120775"/>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Whenever negation (¬) occurs before a quantified statement, the </a:t>
            </a:r>
            <a:r>
              <a:rPr lang="en-US" altLang="zh-TW" b="1" dirty="0"/>
              <a:t>De Morgan’s Law for Quantifiers</a:t>
            </a:r>
            <a:r>
              <a:rPr lang="en-US" altLang="zh-TW" dirty="0"/>
              <a:t> can be used to write an equivalent statement.</a:t>
            </a:r>
          </a:p>
        </p:txBody>
      </p:sp>
      <p:graphicFrame>
        <p:nvGraphicFramePr>
          <p:cNvPr id="7" name="Group 41"/>
          <p:cNvGraphicFramePr>
            <a:graphicFrameLocks noGrp="1"/>
          </p:cNvGraphicFramePr>
          <p:nvPr>
            <p:extLst>
              <p:ext uri="{D42A27DB-BD31-4B8C-83A1-F6EECF244321}">
                <p14:modId xmlns:p14="http://schemas.microsoft.com/office/powerpoint/2010/main" val="3615847915"/>
              </p:ext>
            </p:extLst>
          </p:nvPr>
        </p:nvGraphicFramePr>
        <p:xfrm>
          <a:off x="2286000" y="1981200"/>
          <a:ext cx="3889375" cy="2016126"/>
        </p:xfrm>
        <a:graphic>
          <a:graphicData uri="http://schemas.openxmlformats.org/drawingml/2006/table">
            <a:tbl>
              <a:tblPr/>
              <a:tblGrid>
                <a:gridCol w="1944688">
                  <a:extLst>
                    <a:ext uri="{9D8B030D-6E8A-4147-A177-3AD203B41FA5}">
                      <a16:colId xmlns:a16="http://schemas.microsoft.com/office/drawing/2014/main" val="20000"/>
                    </a:ext>
                  </a:extLst>
                </a:gridCol>
                <a:gridCol w="1944687">
                  <a:extLst>
                    <a:ext uri="{9D8B030D-6E8A-4147-A177-3AD203B41FA5}">
                      <a16:colId xmlns:a16="http://schemas.microsoft.com/office/drawing/2014/main" val="20001"/>
                    </a:ext>
                  </a:extLst>
                </a:gridCol>
              </a:tblGrid>
              <a:tr h="579438">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1600" b="1" i="0" u="none" strike="noStrike" cap="none" normalizeH="0" baseline="0" dirty="0">
                          <a:ln>
                            <a:noFill/>
                          </a:ln>
                          <a:solidFill>
                            <a:schemeClr val="tx1"/>
                          </a:solidFill>
                          <a:effectLst/>
                          <a:latin typeface="Times New Roman" pitchFamily="18" charset="0"/>
                          <a:ea typeface="新細明體" pitchFamily="18" charset="-120"/>
                          <a:cs typeface="Arial" charset="0"/>
                        </a:rPr>
                        <a:t>Negation</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0F0"/>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itchFamily="18" charset="0"/>
                          <a:ea typeface="新細明體" pitchFamily="18" charset="-120"/>
                          <a:cs typeface="Arial" charset="0"/>
                        </a:rPr>
                        <a:t>Equivalent Statement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0F0"/>
                    </a:solidFill>
                  </a:tcPr>
                </a:tc>
                <a:extLst>
                  <a:ext uri="{0D108BD9-81ED-4DB2-BD59-A6C34878D82A}">
                    <a16:rowId xmlns:a16="http://schemas.microsoft.com/office/drawing/2014/main" val="10000"/>
                  </a:ext>
                </a:extLst>
              </a:tr>
              <a:tr h="688975">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        </a:t>
                      </a:r>
                      <a:r>
                        <a:rPr kumimoji="0" lang="en-US" altLang="zh-TW"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a:t>
                      </a:r>
                      <a:r>
                        <a:rPr kumimoji="0" lang="en-US" altLang="zh-TW"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sym typeface="Symbol" pitchFamily="18" charset="2"/>
                        </a:rPr>
                        <a:t></a:t>
                      </a:r>
                      <a:r>
                        <a:rPr kumimoji="0" lang="en-US" altLang="zh-TW" sz="2000" b="0" i="1" u="none" strike="noStrike" cap="none" normalizeH="0" baseline="0">
                          <a:ln>
                            <a:noFill/>
                          </a:ln>
                          <a:solidFill>
                            <a:schemeClr val="tx1"/>
                          </a:solidFill>
                          <a:effectLst/>
                          <a:latin typeface="Times New Roman" pitchFamily="18" charset="0"/>
                          <a:ea typeface="新細明體" pitchFamily="18" charset="-120"/>
                          <a:cs typeface="Times New Roman" pitchFamily="18" charset="0"/>
                          <a:sym typeface="Symbol" pitchFamily="18" charset="2"/>
                        </a:rPr>
                        <a:t>x</a:t>
                      </a:r>
                      <a:r>
                        <a:rPr kumimoji="0" lang="en-US" altLang="zh-TW"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sym typeface="Symbol" pitchFamily="18" charset="2"/>
                        </a:rPr>
                        <a:t> </a:t>
                      </a:r>
                      <a:r>
                        <a:rPr kumimoji="0" lang="en-US" altLang="zh-TW" sz="2000" b="0" i="1" u="none" strike="noStrike" cap="none" normalizeH="0" baseline="0">
                          <a:ln>
                            <a:noFill/>
                          </a:ln>
                          <a:solidFill>
                            <a:schemeClr val="tx1"/>
                          </a:solidFill>
                          <a:effectLst/>
                          <a:latin typeface="Times New Roman" pitchFamily="18" charset="0"/>
                          <a:ea typeface="新細明體" pitchFamily="18" charset="-120"/>
                          <a:cs typeface="Times New Roman" pitchFamily="18" charset="0"/>
                          <a:sym typeface="Symbol" pitchFamily="18" charset="2"/>
                        </a:rPr>
                        <a:t>P(x)</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0F0"/>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TW" altLang="en-US" sz="2000" b="0" i="0" u="none" strike="noStrike" cap="none" normalizeH="0" baseline="0" dirty="0">
                          <a:ln>
                            <a:noFill/>
                          </a:ln>
                          <a:solidFill>
                            <a:schemeClr val="tx1"/>
                          </a:solidFill>
                          <a:effectLst/>
                          <a:latin typeface="Times New Roman" pitchFamily="18" charset="0"/>
                          <a:ea typeface="新細明體" pitchFamily="18" charset="-120"/>
                          <a:cs typeface="Arial" charset="0"/>
                          <a:sym typeface="Symbol" pitchFamily="18" charset="2"/>
                        </a:rPr>
                        <a:t>       </a:t>
                      </a:r>
                      <a:r>
                        <a:rPr kumimoji="0" lang="en-US" altLang="zh-TW" sz="2000" b="0" i="1" u="none" strike="noStrike" cap="none" normalizeH="0" baseline="0" dirty="0">
                          <a:ln>
                            <a:noFill/>
                          </a:ln>
                          <a:solidFill>
                            <a:schemeClr val="tx1"/>
                          </a:solidFill>
                          <a:effectLst/>
                          <a:latin typeface="Times New Roman" pitchFamily="18" charset="0"/>
                          <a:ea typeface="新細明體" pitchFamily="18" charset="-120"/>
                          <a:cs typeface="Arial" charset="0"/>
                          <a:sym typeface="Symbol" pitchFamily="18" charset="2"/>
                        </a:rPr>
                        <a:t>x</a:t>
                      </a:r>
                      <a:r>
                        <a:rPr kumimoji="0" lang="en-US" altLang="zh-TW" sz="2000" b="0" i="0" u="none" strike="noStrike" cap="none" normalizeH="0" baseline="0" dirty="0">
                          <a:ln>
                            <a:noFill/>
                          </a:ln>
                          <a:solidFill>
                            <a:schemeClr val="tx1"/>
                          </a:solidFill>
                          <a:effectLst/>
                          <a:latin typeface="Times New Roman" pitchFamily="18" charset="0"/>
                          <a:ea typeface="新細明體" pitchFamily="18" charset="-120"/>
                          <a:cs typeface="Arial" charset="0"/>
                          <a:sym typeface="Symbol" pitchFamily="18" charset="2"/>
                        </a:rPr>
                        <a:t> </a:t>
                      </a:r>
                      <a:r>
                        <a:rPr kumimoji="0" lang="en-US" altLang="zh-TW" sz="2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sym typeface="Symbol" pitchFamily="18" charset="2"/>
                        </a:rPr>
                        <a:t>¬</a:t>
                      </a:r>
                      <a:r>
                        <a:rPr kumimoji="0" lang="en-US" altLang="zh-TW" sz="2000" b="0" i="1"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sym typeface="Symbol" pitchFamily="18" charset="2"/>
                        </a:rPr>
                        <a:t>P(x)</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TW" altLang="en-US" sz="1600" b="0" i="0" u="none" strike="noStrike" cap="none" normalizeH="0" baseline="0" dirty="0">
                        <a:ln>
                          <a:noFill/>
                        </a:ln>
                        <a:solidFill>
                          <a:schemeClr val="tx1"/>
                        </a:solidFill>
                        <a:effectLst/>
                        <a:latin typeface="Times New Roman" pitchFamily="18" charset="0"/>
                        <a:ea typeface="新細明體" pitchFamily="18" charset="-120"/>
                        <a:cs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0F0"/>
                    </a:solidFill>
                  </a:tcPr>
                </a:tc>
                <a:extLst>
                  <a:ext uri="{0D108BD9-81ED-4DB2-BD59-A6C34878D82A}">
                    <a16:rowId xmlns:a16="http://schemas.microsoft.com/office/drawing/2014/main" val="10001"/>
                  </a:ext>
                </a:extLst>
              </a:tr>
              <a:tr h="747713">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      ¬</a:t>
                      </a:r>
                      <a:r>
                        <a:rPr kumimoji="0" lang="en-US" altLang="zh-TW"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sym typeface="Symbol" pitchFamily="18" charset="2"/>
                        </a:rPr>
                        <a:t></a:t>
                      </a:r>
                      <a:r>
                        <a:rPr kumimoji="0" lang="en-US" altLang="zh-TW" sz="2000" b="0" i="1" u="none" strike="noStrike" cap="none" normalizeH="0" baseline="0">
                          <a:ln>
                            <a:noFill/>
                          </a:ln>
                          <a:solidFill>
                            <a:schemeClr val="tx1"/>
                          </a:solidFill>
                          <a:effectLst/>
                          <a:latin typeface="Times New Roman" pitchFamily="18" charset="0"/>
                          <a:ea typeface="新細明體" pitchFamily="18" charset="-120"/>
                          <a:cs typeface="Times New Roman" pitchFamily="18" charset="0"/>
                          <a:sym typeface="Symbol" pitchFamily="18" charset="2"/>
                        </a:rPr>
                        <a:t>x P(x)</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0F0"/>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TW" altLang="en-US" sz="1600" b="0" i="0" u="none" strike="noStrike" cap="none" normalizeH="0" baseline="0" dirty="0">
                          <a:ln>
                            <a:noFill/>
                          </a:ln>
                          <a:solidFill>
                            <a:schemeClr val="tx1"/>
                          </a:solidFill>
                          <a:effectLst/>
                          <a:latin typeface="Times New Roman" pitchFamily="18" charset="0"/>
                          <a:ea typeface="新細明體" pitchFamily="18" charset="-120"/>
                          <a:cs typeface="Arial" charset="0"/>
                          <a:sym typeface="Symbol" pitchFamily="18" charset="2"/>
                        </a:rPr>
                        <a:t>         </a:t>
                      </a:r>
                      <a:r>
                        <a:rPr kumimoji="0" lang="zh-TW" altLang="en-US" sz="2000" b="0" i="0" u="none" strike="noStrike" cap="none" normalizeH="0" baseline="0" dirty="0">
                          <a:ln>
                            <a:noFill/>
                          </a:ln>
                          <a:solidFill>
                            <a:schemeClr val="tx1"/>
                          </a:solidFill>
                          <a:effectLst/>
                          <a:latin typeface="Times New Roman" pitchFamily="18" charset="0"/>
                          <a:ea typeface="新細明體" pitchFamily="18" charset="-120"/>
                          <a:cs typeface="Arial" charset="0"/>
                          <a:sym typeface="Symbol" pitchFamily="18" charset="2"/>
                        </a:rPr>
                        <a:t></a:t>
                      </a:r>
                      <a:r>
                        <a:rPr kumimoji="0" lang="en-US" altLang="zh-TW" sz="2000" b="0" i="1" u="none" strike="noStrike" cap="none" normalizeH="0" baseline="0" dirty="0">
                          <a:ln>
                            <a:noFill/>
                          </a:ln>
                          <a:solidFill>
                            <a:schemeClr val="tx1"/>
                          </a:solidFill>
                          <a:effectLst/>
                          <a:latin typeface="Times New Roman" pitchFamily="18" charset="0"/>
                          <a:ea typeface="新細明體" pitchFamily="18" charset="-120"/>
                          <a:cs typeface="Arial" charset="0"/>
                          <a:sym typeface="Symbol" pitchFamily="18" charset="2"/>
                        </a:rPr>
                        <a:t>x</a:t>
                      </a:r>
                      <a:r>
                        <a:rPr kumimoji="0" lang="en-US" altLang="zh-TW" sz="2000" b="0" i="0" u="none" strike="noStrike" cap="none" normalizeH="0" baseline="0" dirty="0">
                          <a:ln>
                            <a:noFill/>
                          </a:ln>
                          <a:solidFill>
                            <a:schemeClr val="tx1"/>
                          </a:solidFill>
                          <a:effectLst/>
                          <a:latin typeface="Times New Roman" pitchFamily="18" charset="0"/>
                          <a:ea typeface="新細明體" pitchFamily="18" charset="-120"/>
                          <a:cs typeface="Arial" charset="0"/>
                          <a:sym typeface="Symbol" pitchFamily="18" charset="2"/>
                        </a:rPr>
                        <a:t> </a:t>
                      </a:r>
                      <a:r>
                        <a:rPr kumimoji="0" lang="en-US" altLang="zh-TW" sz="2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sym typeface="Symbol" pitchFamily="18" charset="2"/>
                        </a:rPr>
                        <a:t>¬</a:t>
                      </a:r>
                      <a:r>
                        <a:rPr kumimoji="0" lang="en-US" altLang="zh-TW" sz="2000" b="0" i="1"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sym typeface="Symbol" pitchFamily="18" charset="2"/>
                        </a:rPr>
                        <a:t>P(x)</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0F0"/>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884875" y="4209871"/>
                <a:ext cx="7138493" cy="2031325"/>
              </a:xfrm>
              <a:prstGeom prst="rect">
                <a:avLst/>
              </a:prstGeom>
              <a:solidFill>
                <a:schemeClr val="accent2"/>
              </a:solidFill>
            </p:spPr>
            <p:txBody>
              <a:bodyPr wrap="none" rtlCol="0">
                <a:spAutoFit/>
              </a:bodyPr>
              <a:lstStyle/>
              <a:p>
                <a:r>
                  <a:rPr lang="en-US" altLang="zh-TW" dirty="0"/>
                  <a:t>RECALL:</a:t>
                </a:r>
              </a:p>
              <a:p>
                <a:endParaRPr lang="en-US" altLang="zh-TW" dirty="0"/>
              </a:p>
              <a:p>
                <a:r>
                  <a:rPr lang="en-US" altLang="zh-TW" dirty="0"/>
                  <a:t>No subject in MMU is tough.		</a:t>
                </a:r>
                <a:r>
                  <a:rPr lang="en-US" altLang="zh-TW" dirty="0">
                    <a:latin typeface="Symbol" pitchFamily="18" charset="2"/>
                  </a:rPr>
                  <a:t>Ø $</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Ù</a:t>
                </a:r>
                <a:r>
                  <a:rPr lang="en-US" altLang="zh-TW" dirty="0"/>
                  <a:t> </a:t>
                </a:r>
                <a:r>
                  <a:rPr lang="en-US" altLang="zh-TW" i="1" dirty="0"/>
                  <a:t>T</a:t>
                </a:r>
                <a:r>
                  <a:rPr lang="en-US" altLang="zh-TW" dirty="0"/>
                  <a:t>(</a:t>
                </a:r>
                <a:r>
                  <a:rPr lang="en-US" altLang="zh-TW" i="1" dirty="0"/>
                  <a:t>x</a:t>
                </a:r>
                <a:r>
                  <a:rPr lang="en-US" altLang="zh-TW" dirty="0"/>
                  <a:t>))   </a:t>
                </a:r>
              </a:p>
              <a:p>
                <a:r>
                  <a:rPr lang="en-US" altLang="zh-TW" dirty="0"/>
                  <a: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latin typeface="Symbol" pitchFamily="18" charset="2"/>
                  </a:rPr>
                  <a:t>"</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a:t>
                </a:r>
                <a:r>
                  <a:rPr lang="en-US" altLang="zh-TW" dirty="0"/>
                  <a:t> </a:t>
                </a:r>
                <a:r>
                  <a:rPr lang="en-US" altLang="zh-TW" dirty="0">
                    <a:latin typeface="Symbol" pitchFamily="18" charset="2"/>
                  </a:rPr>
                  <a:t>Ø </a:t>
                </a:r>
                <a:r>
                  <a:rPr lang="en-US" altLang="zh-TW" i="1" dirty="0"/>
                  <a:t>T</a:t>
                </a:r>
                <a:r>
                  <a:rPr lang="en-US" altLang="zh-TW" dirty="0"/>
                  <a:t>(</a:t>
                </a:r>
                <a:r>
                  <a:rPr lang="en-US" altLang="zh-TW" i="1" dirty="0"/>
                  <a:t>x</a:t>
                </a:r>
                <a:r>
                  <a:rPr lang="en-US" altLang="zh-TW" dirty="0"/>
                  <a:t>))</a:t>
                </a:r>
              </a:p>
              <a:p>
                <a:endParaRPr lang="en-US" altLang="zh-TW" dirty="0"/>
              </a:p>
              <a:p>
                <a:r>
                  <a:rPr lang="en-US" altLang="zh-TW" dirty="0"/>
                  <a:t>Not all subjects in MMU are tough.		</a:t>
                </a:r>
                <a:r>
                  <a:rPr lang="en-US" altLang="zh-TW" dirty="0">
                    <a:latin typeface="Symbol" pitchFamily="18" charset="2"/>
                  </a:rPr>
                  <a:t> </a:t>
                </a:r>
                <a:r>
                  <a:rPr lang="en-US" altLang="zh-TW" dirty="0">
                    <a:sym typeface="Symbol" pitchFamily="18" charset="2"/>
                  </a:rPr>
                  <a:t> </a:t>
                </a:r>
                <a:r>
                  <a:rPr lang="en-US" altLang="zh-TW" dirty="0">
                    <a:latin typeface="Symbol" pitchFamily="18" charset="2"/>
                  </a:rPr>
                  <a:t>"</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a:t>
                </a:r>
                <a:r>
                  <a:rPr lang="en-US" altLang="zh-TW" dirty="0"/>
                  <a:t> </a:t>
                </a:r>
                <a:r>
                  <a:rPr lang="en-US" altLang="zh-TW" i="1" dirty="0"/>
                  <a:t>T</a:t>
                </a:r>
                <a:r>
                  <a:rPr lang="en-US" altLang="zh-TW" dirty="0"/>
                  <a:t>(</a:t>
                </a:r>
                <a:r>
                  <a:rPr lang="en-US" altLang="zh-TW" i="1" dirty="0"/>
                  <a:t>x</a:t>
                </a:r>
                <a:r>
                  <a:rPr lang="en-US" altLang="zh-TW" dirty="0"/>
                  <a:t>))     </a:t>
                </a:r>
              </a:p>
              <a:p>
                <a:r>
                  <a:rPr lang="en-US" altLang="zh-TW" dirty="0"/>
                  <a: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latin typeface="Symbol" pitchFamily="18" charset="2"/>
                  </a:rPr>
                  <a:t>$</a:t>
                </a:r>
                <a:r>
                  <a:rPr lang="en-US" altLang="zh-TW" i="1" dirty="0"/>
                  <a:t>x </a:t>
                </a:r>
                <a:r>
                  <a:rPr lang="en-US" altLang="zh-TW" dirty="0"/>
                  <a:t>(</a:t>
                </a:r>
                <a:r>
                  <a:rPr lang="en-US" altLang="zh-TW" i="1" dirty="0"/>
                  <a:t>S</a:t>
                </a:r>
                <a:r>
                  <a:rPr lang="en-US" altLang="zh-TW" dirty="0"/>
                  <a:t>(</a:t>
                </a:r>
                <a:r>
                  <a:rPr lang="en-US" altLang="zh-TW" i="1" dirty="0"/>
                  <a:t>x</a:t>
                </a:r>
                <a:r>
                  <a:rPr lang="en-US" altLang="zh-TW" dirty="0"/>
                  <a:t>) </a:t>
                </a:r>
                <a:r>
                  <a:rPr lang="en-US" altLang="zh-TW" dirty="0">
                    <a:latin typeface="Symbol" pitchFamily="18" charset="2"/>
                  </a:rPr>
                  <a:t>Ù</a:t>
                </a:r>
                <a:r>
                  <a:rPr lang="en-US" altLang="zh-TW" dirty="0">
                    <a:sym typeface="Symbol" pitchFamily="18" charset="2"/>
                  </a:rPr>
                  <a:t> </a:t>
                </a:r>
                <a:r>
                  <a:rPr lang="en-US" altLang="zh-TW" dirty="0"/>
                  <a:t> </a:t>
                </a:r>
                <a:r>
                  <a:rPr lang="en-US" altLang="zh-TW" i="1" dirty="0"/>
                  <a:t>T</a:t>
                </a:r>
                <a:r>
                  <a:rPr lang="en-US" altLang="zh-TW" dirty="0"/>
                  <a:t>(</a:t>
                </a:r>
                <a:r>
                  <a:rPr lang="en-US" altLang="zh-TW" i="1" dirty="0"/>
                  <a:t>x</a:t>
                </a:r>
                <a:r>
                  <a:rPr lang="en-US" altLang="zh-TW"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884875" y="4209871"/>
                <a:ext cx="7138493" cy="2031325"/>
              </a:xfrm>
              <a:prstGeom prst="rect">
                <a:avLst/>
              </a:prstGeom>
              <a:blipFill rotWithShape="0">
                <a:blip r:embed="rId3"/>
                <a:stretch>
                  <a:fillRect l="-683" t="-2102" b="-3604"/>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609600"/>
            <a:ext cx="8229600" cy="1143000"/>
          </a:xfrm>
        </p:spPr>
        <p:txBody>
          <a:bodyPr>
            <a:normAutofit/>
          </a:bodyPr>
          <a:lstStyle/>
          <a:p>
            <a:pPr algn="l" eaLnBrk="1" hangingPunct="1">
              <a:defRPr/>
            </a:pPr>
            <a:r>
              <a:rPr lang="en-US" dirty="0">
                <a:solidFill>
                  <a:schemeClr val="tx1"/>
                </a:solidFill>
                <a:effectLst/>
              </a:rPr>
              <a:t>Example 9</a:t>
            </a:r>
          </a:p>
        </p:txBody>
      </p:sp>
      <p:sp>
        <p:nvSpPr>
          <p:cNvPr id="44035"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4036"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50F91989-45CA-474A-9202-2E140F64B1E7}" type="slidenum">
              <a:rPr lang="en-US" altLang="en-US" sz="1200"/>
              <a:pPr eaLnBrk="1" hangingPunct="1">
                <a:spcBef>
                  <a:spcPct val="0"/>
                </a:spcBef>
                <a:buFontTx/>
                <a:buNone/>
              </a:pPr>
              <a:t>21</a:t>
            </a:fld>
            <a:endParaRPr lang="en-US" altLang="en-US" sz="1200"/>
          </a:p>
        </p:txBody>
      </p:sp>
      <p:sp>
        <p:nvSpPr>
          <p:cNvPr id="40965" name="Text Box 13"/>
          <p:cNvSpPr txBox="1">
            <a:spLocks noChangeArrowheads="1"/>
          </p:cNvSpPr>
          <p:nvPr/>
        </p:nvSpPr>
        <p:spPr bwMode="auto">
          <a:xfrm>
            <a:off x="419100" y="1981200"/>
            <a:ext cx="5524500" cy="400050"/>
          </a:xfrm>
          <a:prstGeom prst="rect">
            <a:avLst/>
          </a:prstGeom>
          <a:solidFill>
            <a:schemeClr val="accent1"/>
          </a:solidFill>
          <a:ln>
            <a:noFill/>
          </a:ln>
        </p:spPr>
        <p:txBody>
          <a:bodyPr wrap="non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ms-MY" i="1" dirty="0">
                <a:solidFill>
                  <a:srgbClr val="000000"/>
                </a:solidFill>
                <a:ea typeface="新細明體" pitchFamily="18" charset="-120"/>
              </a:rPr>
              <a:t>P</a:t>
            </a:r>
            <a:r>
              <a:rPr lang="en-US" altLang="ms-MY" dirty="0">
                <a:solidFill>
                  <a:srgbClr val="000000"/>
                </a:solidFill>
                <a:ea typeface="新細明體" pitchFamily="18" charset="-120"/>
              </a:rPr>
              <a:t>(</a:t>
            </a:r>
            <a:r>
              <a:rPr lang="en-US" altLang="ms-MY" i="1" dirty="0">
                <a:solidFill>
                  <a:srgbClr val="000000"/>
                </a:solidFill>
                <a:ea typeface="新細明體" pitchFamily="18" charset="-120"/>
              </a:rPr>
              <a:t>x</a:t>
            </a:r>
            <a:r>
              <a:rPr lang="en-US" altLang="ms-MY" dirty="0">
                <a:solidFill>
                  <a:srgbClr val="000000"/>
                </a:solidFill>
                <a:ea typeface="新細明體" pitchFamily="18" charset="-120"/>
              </a:rPr>
              <a:t>): </a:t>
            </a:r>
            <a:r>
              <a:rPr lang="en-US" altLang="ms-MY" i="1" dirty="0">
                <a:solidFill>
                  <a:srgbClr val="000000"/>
                </a:solidFill>
                <a:ea typeface="新細明體" pitchFamily="18" charset="-120"/>
              </a:rPr>
              <a:t>x</a:t>
            </a:r>
            <a:r>
              <a:rPr lang="en-US" altLang="ms-MY" dirty="0">
                <a:solidFill>
                  <a:srgbClr val="000000"/>
                </a:solidFill>
                <a:ea typeface="新細明體" pitchFamily="18" charset="-120"/>
              </a:rPr>
              <a:t> is a student of TMA1201 from MMU’s </a:t>
            </a:r>
            <a:r>
              <a:rPr lang="en-US" altLang="ms-MY" dirty="0" err="1">
                <a:solidFill>
                  <a:srgbClr val="000000"/>
                </a:solidFill>
                <a:ea typeface="新細明體" pitchFamily="18" charset="-120"/>
              </a:rPr>
              <a:t>Fosee</a:t>
            </a:r>
            <a:r>
              <a:rPr lang="en-US" altLang="ms-MY" dirty="0">
                <a:solidFill>
                  <a:srgbClr val="000000"/>
                </a:solidFill>
                <a:ea typeface="新細明體" pitchFamily="18" charset="-120"/>
              </a:rPr>
              <a:t>.</a:t>
            </a:r>
          </a:p>
        </p:txBody>
      </p:sp>
      <p:sp>
        <p:nvSpPr>
          <p:cNvPr id="40966" name="Text Box 11"/>
          <p:cNvSpPr txBox="1">
            <a:spLocks noChangeArrowheads="1"/>
          </p:cNvSpPr>
          <p:nvPr/>
        </p:nvSpPr>
        <p:spPr bwMode="auto">
          <a:xfrm>
            <a:off x="457200" y="2743200"/>
            <a:ext cx="77724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“Every student of TMA1201 is from MMU’s </a:t>
            </a:r>
            <a:r>
              <a:rPr lang="en-US" altLang="zh-TW" dirty="0" err="1"/>
              <a:t>Fosee</a:t>
            </a:r>
            <a:r>
              <a:rPr lang="en-US" altLang="zh-TW" dirty="0"/>
              <a:t>.” </a:t>
            </a:r>
          </a:p>
          <a:p>
            <a:pPr eaLnBrk="1" hangingPunct="1">
              <a:spcBef>
                <a:spcPct val="0"/>
              </a:spcBef>
              <a:buNone/>
            </a:pPr>
            <a:r>
              <a:rPr lang="en-US" altLang="zh-TW" dirty="0"/>
              <a:t>The negation of the statement is</a:t>
            </a:r>
          </a:p>
          <a:p>
            <a:pPr eaLnBrk="1" hangingPunct="1">
              <a:spcBef>
                <a:spcPct val="0"/>
              </a:spcBef>
              <a:buFontTx/>
              <a:buNone/>
            </a:pPr>
            <a:r>
              <a:rPr lang="en-US" altLang="zh-TW" dirty="0"/>
              <a:t>“Not every student of TMA1201 is from MMU’s </a:t>
            </a:r>
            <a:r>
              <a:rPr lang="en-US" altLang="zh-TW" dirty="0" err="1"/>
              <a:t>Fosee</a:t>
            </a:r>
            <a:r>
              <a:rPr lang="en-US" altLang="zh-TW" dirty="0"/>
              <a:t>.”,</a:t>
            </a:r>
          </a:p>
          <a:p>
            <a:pPr eaLnBrk="1" hangingPunct="1">
              <a:spcBef>
                <a:spcPct val="0"/>
              </a:spcBef>
              <a:buFontTx/>
              <a:buNone/>
            </a:pPr>
            <a:r>
              <a:rPr lang="en-US" altLang="zh-TW" dirty="0"/>
              <a:t>which is the same as</a:t>
            </a:r>
          </a:p>
          <a:p>
            <a:pPr eaLnBrk="1" hangingPunct="1">
              <a:spcBef>
                <a:spcPct val="0"/>
              </a:spcBef>
              <a:buFontTx/>
              <a:buNone/>
            </a:pPr>
            <a:r>
              <a:rPr lang="en-US" altLang="zh-TW" dirty="0"/>
              <a:t>“There is a student of TMA1201 that is not from MMU’s </a:t>
            </a:r>
            <a:r>
              <a:rPr lang="en-US" altLang="zh-TW" dirty="0" err="1"/>
              <a:t>Fosee</a:t>
            </a:r>
            <a:r>
              <a:rPr lang="en-US" altLang="zh-TW" dirty="0"/>
              <a:t>”.</a:t>
            </a:r>
          </a:p>
        </p:txBody>
      </p:sp>
      <p:sp>
        <p:nvSpPr>
          <p:cNvPr id="40967" name="TextBox 15"/>
          <p:cNvSpPr txBox="1">
            <a:spLocks noChangeArrowheads="1"/>
          </p:cNvSpPr>
          <p:nvPr/>
        </p:nvSpPr>
        <p:spPr bwMode="auto">
          <a:xfrm>
            <a:off x="7239000" y="2713037"/>
            <a:ext cx="12477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zh-TW" altLang="en-US" dirty="0">
                <a:latin typeface="Times New Roman" pitchFamily="18" charset="0"/>
                <a:sym typeface="Symbol" pitchFamily="18" charset="2"/>
              </a:rPr>
              <a:t></a:t>
            </a:r>
            <a:r>
              <a:rPr lang="en-US" altLang="zh-TW" dirty="0" err="1">
                <a:sym typeface="Symbol" pitchFamily="18" charset="2"/>
              </a:rPr>
              <a:t>x</a:t>
            </a:r>
            <a:r>
              <a:rPr lang="en-US" altLang="ms-MY" dirty="0" err="1">
                <a:ea typeface="新細明體" pitchFamily="18" charset="-120"/>
              </a:rPr>
              <a:t>P</a:t>
            </a:r>
            <a:r>
              <a:rPr lang="en-US" altLang="ms-MY" dirty="0">
                <a:ea typeface="新細明體" pitchFamily="18" charset="-120"/>
              </a:rPr>
              <a:t>(x) </a:t>
            </a:r>
          </a:p>
          <a:p>
            <a:pPr>
              <a:spcBef>
                <a:spcPct val="0"/>
              </a:spcBef>
              <a:buFontTx/>
              <a:buNone/>
            </a:pPr>
            <a:endParaRPr lang="en-US" altLang="ms-MY" dirty="0">
              <a:ea typeface="新細明體" pitchFamily="18" charset="-120"/>
            </a:endParaRPr>
          </a:p>
          <a:p>
            <a:pPr>
              <a:spcBef>
                <a:spcPct val="0"/>
              </a:spcBef>
              <a:buFontTx/>
              <a:buNone/>
            </a:pPr>
            <a:r>
              <a:rPr lang="en-US" altLang="ms-MY" dirty="0">
                <a:ea typeface="新細明體" pitchFamily="18" charset="-120"/>
              </a:rPr>
              <a:t>¬</a:t>
            </a:r>
            <a:r>
              <a:rPr lang="zh-TW" altLang="en-US" dirty="0">
                <a:latin typeface="Times New Roman" pitchFamily="18" charset="0"/>
                <a:sym typeface="Symbol" pitchFamily="18" charset="2"/>
              </a:rPr>
              <a:t></a:t>
            </a:r>
            <a:r>
              <a:rPr lang="en-US" altLang="zh-TW" dirty="0" err="1">
                <a:sym typeface="Symbol" pitchFamily="18" charset="2"/>
              </a:rPr>
              <a:t>x</a:t>
            </a:r>
            <a:r>
              <a:rPr lang="en-US" altLang="ms-MY" dirty="0" err="1">
                <a:ea typeface="新細明體" pitchFamily="18" charset="-120"/>
              </a:rPr>
              <a:t>P</a:t>
            </a:r>
            <a:r>
              <a:rPr lang="en-US" altLang="ms-MY" dirty="0">
                <a:ea typeface="新細明體" pitchFamily="18" charset="-120"/>
              </a:rPr>
              <a:t>(x)</a:t>
            </a:r>
          </a:p>
          <a:p>
            <a:pPr>
              <a:spcBef>
                <a:spcPct val="0"/>
              </a:spcBef>
              <a:buFontTx/>
              <a:buNone/>
            </a:pPr>
            <a:endParaRPr lang="en-US" altLang="zh-TW" dirty="0">
              <a:latin typeface="Times New Roman" pitchFamily="18" charset="0"/>
              <a:sym typeface="Symbol" pitchFamily="18" charset="2"/>
            </a:endParaRPr>
          </a:p>
          <a:p>
            <a:pPr>
              <a:spcBef>
                <a:spcPct val="0"/>
              </a:spcBef>
              <a:buFontTx/>
              <a:buNone/>
            </a:pPr>
            <a:r>
              <a:rPr lang="zh-TW" altLang="en-US" dirty="0">
                <a:latin typeface="Times New Roman" pitchFamily="18" charset="0"/>
                <a:sym typeface="Symbol" pitchFamily="18" charset="2"/>
              </a:rPr>
              <a:t></a:t>
            </a:r>
            <a:r>
              <a:rPr lang="en-US" altLang="zh-TW" dirty="0">
                <a:sym typeface="Symbol" pitchFamily="18" charset="2"/>
              </a:rPr>
              <a:t>x</a:t>
            </a:r>
            <a:r>
              <a:rPr lang="en-US" altLang="ms-MY" dirty="0">
                <a:ea typeface="新細明體" pitchFamily="18" charset="-120"/>
              </a:rPr>
              <a:t> ¬P(x)</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609600" y="762000"/>
            <a:ext cx="7543800" cy="1143000"/>
          </a:xfrm>
        </p:spPr>
        <p:txBody>
          <a:bodyPr>
            <a:normAutofit/>
          </a:bodyPr>
          <a:lstStyle/>
          <a:p>
            <a:pPr algn="l" eaLnBrk="1" hangingPunct="1">
              <a:defRPr/>
            </a:pPr>
            <a:r>
              <a:rPr lang="en-US" dirty="0">
                <a:solidFill>
                  <a:schemeClr val="tx1"/>
                </a:solidFill>
                <a:effectLst/>
              </a:rPr>
              <a:t>Example 10</a:t>
            </a:r>
          </a:p>
        </p:txBody>
      </p:sp>
      <p:sp>
        <p:nvSpPr>
          <p:cNvPr id="45059"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45060"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C2866952-6609-4C97-AAF2-49FDB0F63E9B}" type="slidenum">
              <a:rPr lang="en-US" altLang="en-US" sz="1200"/>
              <a:pPr eaLnBrk="1" hangingPunct="1">
                <a:spcBef>
                  <a:spcPct val="0"/>
                </a:spcBef>
                <a:buFontTx/>
                <a:buNone/>
              </a:pPr>
              <a:t>22</a:t>
            </a:fld>
            <a:endParaRPr lang="en-US" altLang="en-US" sz="1200"/>
          </a:p>
        </p:txBody>
      </p:sp>
      <p:sp>
        <p:nvSpPr>
          <p:cNvPr id="41989" name="Text Box 13"/>
          <p:cNvSpPr txBox="1">
            <a:spLocks noChangeArrowheads="1"/>
          </p:cNvSpPr>
          <p:nvPr/>
        </p:nvSpPr>
        <p:spPr bwMode="auto">
          <a:xfrm>
            <a:off x="762000" y="2038350"/>
            <a:ext cx="3921125" cy="400050"/>
          </a:xfrm>
          <a:prstGeom prst="rect">
            <a:avLst/>
          </a:prstGeom>
          <a:solidFill>
            <a:schemeClr val="accent1"/>
          </a:solidFill>
          <a:ln>
            <a:noFill/>
          </a:ln>
        </p:spPr>
        <p:txBody>
          <a:bodyPr wrap="non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ms-MY" i="1" dirty="0">
                <a:solidFill>
                  <a:srgbClr val="000000"/>
                </a:solidFill>
                <a:ea typeface="新細明體" pitchFamily="18" charset="-120"/>
              </a:rPr>
              <a:t>P</a:t>
            </a:r>
            <a:r>
              <a:rPr lang="en-US" altLang="ms-MY" dirty="0">
                <a:solidFill>
                  <a:srgbClr val="000000"/>
                </a:solidFill>
                <a:ea typeface="新細明體" pitchFamily="18" charset="-120"/>
              </a:rPr>
              <a:t>(</a:t>
            </a:r>
            <a:r>
              <a:rPr lang="en-US" altLang="ms-MY" i="1" dirty="0">
                <a:solidFill>
                  <a:srgbClr val="000000"/>
                </a:solidFill>
                <a:ea typeface="新細明體" pitchFamily="18" charset="-120"/>
              </a:rPr>
              <a:t>x</a:t>
            </a:r>
            <a:r>
              <a:rPr lang="en-US" altLang="ms-MY" dirty="0">
                <a:solidFill>
                  <a:srgbClr val="000000"/>
                </a:solidFill>
                <a:ea typeface="新細明體" pitchFamily="18" charset="-120"/>
              </a:rPr>
              <a:t>): </a:t>
            </a:r>
            <a:r>
              <a:rPr lang="en-US" altLang="ms-MY" i="1" dirty="0">
                <a:solidFill>
                  <a:srgbClr val="000000"/>
                </a:solidFill>
                <a:ea typeface="新細明體" pitchFamily="18" charset="-120"/>
              </a:rPr>
              <a:t>x</a:t>
            </a:r>
            <a:r>
              <a:rPr lang="en-US" altLang="ms-MY" dirty="0">
                <a:solidFill>
                  <a:srgbClr val="000000"/>
                </a:solidFill>
                <a:ea typeface="新細明體" pitchFamily="18" charset="-120"/>
              </a:rPr>
              <a:t> is a man taller than 3 meters.</a:t>
            </a:r>
          </a:p>
        </p:txBody>
      </p:sp>
      <p:sp>
        <p:nvSpPr>
          <p:cNvPr id="41990" name="Text Box 11"/>
          <p:cNvSpPr txBox="1">
            <a:spLocks noChangeArrowheads="1"/>
          </p:cNvSpPr>
          <p:nvPr/>
        </p:nvSpPr>
        <p:spPr bwMode="auto">
          <a:xfrm>
            <a:off x="762000" y="2940784"/>
            <a:ext cx="8229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“There is a man taller than 3 meters.” </a:t>
            </a:r>
          </a:p>
          <a:p>
            <a:pPr eaLnBrk="1" hangingPunct="1">
              <a:spcBef>
                <a:spcPct val="0"/>
              </a:spcBef>
              <a:buNone/>
            </a:pPr>
            <a:r>
              <a:rPr lang="en-US" altLang="zh-TW" dirty="0"/>
              <a:t>The negation of the statement is</a:t>
            </a:r>
          </a:p>
          <a:p>
            <a:pPr eaLnBrk="1" hangingPunct="1">
              <a:spcBef>
                <a:spcPct val="0"/>
              </a:spcBef>
              <a:buFontTx/>
              <a:buNone/>
            </a:pPr>
            <a:r>
              <a:rPr lang="en-US" altLang="zh-TW" dirty="0"/>
              <a:t>“There does not exist a man taller than 3 meters.”,</a:t>
            </a:r>
          </a:p>
          <a:p>
            <a:pPr eaLnBrk="1" hangingPunct="1">
              <a:spcBef>
                <a:spcPct val="0"/>
              </a:spcBef>
              <a:buFontTx/>
              <a:buNone/>
            </a:pPr>
            <a:r>
              <a:rPr lang="en-US" altLang="zh-TW" dirty="0"/>
              <a:t>which is the same as </a:t>
            </a:r>
          </a:p>
          <a:p>
            <a:pPr eaLnBrk="1" hangingPunct="1">
              <a:spcBef>
                <a:spcPct val="0"/>
              </a:spcBef>
              <a:buFontTx/>
              <a:buNone/>
            </a:pPr>
            <a:r>
              <a:rPr lang="en-US" altLang="zh-TW" dirty="0"/>
              <a:t>“Every man is not taller than 3 meters.”.</a:t>
            </a:r>
          </a:p>
        </p:txBody>
      </p:sp>
      <p:sp>
        <p:nvSpPr>
          <p:cNvPr id="41991" name="TextBox 15"/>
          <p:cNvSpPr txBox="1">
            <a:spLocks noChangeArrowheads="1"/>
          </p:cNvSpPr>
          <p:nvPr/>
        </p:nvSpPr>
        <p:spPr bwMode="auto">
          <a:xfrm>
            <a:off x="6324600" y="2940050"/>
            <a:ext cx="12477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a:latin typeface="Times New Roman" pitchFamily="18" charset="0"/>
                <a:cs typeface="Times New Roman" pitchFamily="18" charset="0"/>
                <a:sym typeface="Symbol" pitchFamily="18" charset="2"/>
              </a:rPr>
              <a:t></a:t>
            </a:r>
            <a:r>
              <a:rPr lang="en-US" altLang="zh-TW">
                <a:cs typeface="Times New Roman" pitchFamily="18" charset="0"/>
                <a:sym typeface="Symbol" pitchFamily="18" charset="2"/>
              </a:rPr>
              <a:t>x</a:t>
            </a:r>
            <a:r>
              <a:rPr lang="en-US" altLang="ms-MY">
                <a:ea typeface="新細明體" pitchFamily="18" charset="-120"/>
                <a:cs typeface="Times New Roman" pitchFamily="18" charset="0"/>
              </a:rPr>
              <a:t>P(x) </a:t>
            </a:r>
          </a:p>
          <a:p>
            <a:pPr>
              <a:spcBef>
                <a:spcPct val="0"/>
              </a:spcBef>
              <a:buFontTx/>
              <a:buNone/>
            </a:pPr>
            <a:endParaRPr lang="en-US" altLang="ms-MY">
              <a:ea typeface="新細明體" pitchFamily="18" charset="-120"/>
              <a:cs typeface="Times New Roman" pitchFamily="18" charset="0"/>
            </a:endParaRPr>
          </a:p>
          <a:p>
            <a:pPr>
              <a:spcBef>
                <a:spcPct val="0"/>
              </a:spcBef>
              <a:buFontTx/>
              <a:buNone/>
            </a:pPr>
            <a:r>
              <a:rPr lang="en-US" altLang="ms-MY">
                <a:ea typeface="新細明體" pitchFamily="18" charset="-120"/>
                <a:cs typeface="Times New Roman" pitchFamily="18" charset="0"/>
              </a:rPr>
              <a:t>¬</a:t>
            </a:r>
            <a:r>
              <a:rPr lang="en-US" altLang="zh-TW">
                <a:latin typeface="Times New Roman" pitchFamily="18" charset="0"/>
                <a:cs typeface="Times New Roman" pitchFamily="18" charset="0"/>
                <a:sym typeface="Symbol" pitchFamily="18" charset="2"/>
              </a:rPr>
              <a:t></a:t>
            </a:r>
            <a:r>
              <a:rPr lang="en-US" altLang="zh-TW">
                <a:cs typeface="Times New Roman" pitchFamily="18" charset="0"/>
                <a:sym typeface="Symbol" pitchFamily="18" charset="2"/>
              </a:rPr>
              <a:t>x</a:t>
            </a:r>
            <a:r>
              <a:rPr lang="en-US" altLang="ms-MY">
                <a:ea typeface="新細明體" pitchFamily="18" charset="-120"/>
                <a:cs typeface="Times New Roman" pitchFamily="18" charset="0"/>
              </a:rPr>
              <a:t>P(x)</a:t>
            </a:r>
          </a:p>
          <a:p>
            <a:pPr>
              <a:spcBef>
                <a:spcPct val="0"/>
              </a:spcBef>
              <a:buFontTx/>
              <a:buNone/>
            </a:pPr>
            <a:endParaRPr lang="en-US" altLang="zh-TW">
              <a:latin typeface="Times New Roman" pitchFamily="18" charset="0"/>
              <a:cs typeface="Times New Roman" pitchFamily="18" charset="0"/>
              <a:sym typeface="Symbol" pitchFamily="18" charset="2"/>
            </a:endParaRPr>
          </a:p>
          <a:p>
            <a:pPr>
              <a:spcBef>
                <a:spcPct val="0"/>
              </a:spcBef>
              <a:buFontTx/>
              <a:buNone/>
            </a:pPr>
            <a:r>
              <a:rPr lang="zh-TW" altLang="en-US">
                <a:latin typeface="Times New Roman" pitchFamily="18" charset="0"/>
                <a:cs typeface="Times New Roman" pitchFamily="18" charset="0"/>
                <a:sym typeface="Symbol" pitchFamily="18" charset="2"/>
              </a:rPr>
              <a:t></a:t>
            </a:r>
            <a:r>
              <a:rPr lang="en-US" altLang="zh-TW">
                <a:cs typeface="Times New Roman" pitchFamily="18" charset="0"/>
                <a:sym typeface="Symbol" pitchFamily="18" charset="2"/>
              </a:rPr>
              <a:t>x</a:t>
            </a:r>
            <a:r>
              <a:rPr lang="en-US" altLang="ms-MY">
                <a:ea typeface="新細明體" pitchFamily="18" charset="-120"/>
                <a:cs typeface="Times New Roman" pitchFamily="18" charset="0"/>
              </a:rPr>
              <a:t> ¬ P(x)</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p:cNvSpPr>
          <p:nvPr>
            <p:ph type="title"/>
          </p:nvPr>
        </p:nvSpPr>
        <p:spPr>
          <a:xfrm>
            <a:off x="609600" y="76200"/>
            <a:ext cx="8229600" cy="1143000"/>
          </a:xfrm>
        </p:spPr>
        <p:txBody>
          <a:bodyPr/>
          <a:lstStyle/>
          <a:p>
            <a:pPr eaLnBrk="1" hangingPunct="1">
              <a:defRPr/>
            </a:pPr>
            <a:r>
              <a:rPr lang="en-US" dirty="0">
                <a:solidFill>
                  <a:schemeClr val="tx1"/>
                </a:solidFill>
                <a:effectLst/>
                <a:latin typeface="+mj-lt"/>
              </a:rPr>
              <a:t>Nested Quantifiers</a:t>
            </a:r>
          </a:p>
        </p:txBody>
      </p:sp>
      <p:sp>
        <p:nvSpPr>
          <p:cNvPr id="4" name="Rectangle 25"/>
          <p:cNvSpPr txBox="1">
            <a:spLocks/>
          </p:cNvSpPr>
          <p:nvPr/>
        </p:nvSpPr>
        <p:spPr>
          <a:xfrm>
            <a:off x="762000" y="1143000"/>
            <a:ext cx="7924800" cy="1219200"/>
          </a:xfrm>
          <a:prstGeom prst="rect">
            <a:avLst/>
          </a:prstGeom>
        </p:spPr>
        <p:txBody>
          <a:bodyPr>
            <a:norm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spcBef>
                <a:spcPct val="20000"/>
              </a:spcBef>
            </a:pPr>
            <a:r>
              <a:rPr lang="en-US" altLang="en-US" sz="2000" dirty="0">
                <a:latin typeface="Calibri" pitchFamily="34" charset="0"/>
              </a:rPr>
              <a:t>For a predicate with two or more variables, we can have two or more quantifiers to describe the quantity of these variables.  There can be 6 possible combinations as below:</a:t>
            </a:r>
          </a:p>
          <a:p>
            <a:pPr eaLnBrk="1" hangingPunct="1">
              <a:spcBef>
                <a:spcPct val="20000"/>
              </a:spcBef>
            </a:pPr>
            <a:endParaRPr lang="en-US" altLang="en-US" sz="2000" dirty="0">
              <a:latin typeface="Calibri" pitchFamily="34" charset="0"/>
            </a:endParaRPr>
          </a:p>
          <a:p>
            <a:pPr eaLnBrk="1" hangingPunct="1">
              <a:spcBef>
                <a:spcPct val="20000"/>
              </a:spcBef>
              <a:buFont typeface="Arial" charset="0"/>
              <a:buChar char="•"/>
            </a:pPr>
            <a:endParaRPr lang="en-US" altLang="en-US" sz="2000" dirty="0">
              <a:latin typeface="Calibri" pitchFamily="34" charset="0"/>
            </a:endParaRPr>
          </a:p>
        </p:txBody>
      </p:sp>
      <p:graphicFrame>
        <p:nvGraphicFramePr>
          <p:cNvPr id="5" name="Group 37"/>
          <p:cNvGraphicFramePr>
            <a:graphicFrameLocks noGrp="1"/>
          </p:cNvGraphicFramePr>
          <p:nvPr/>
        </p:nvGraphicFramePr>
        <p:xfrm>
          <a:off x="990600" y="2438400"/>
          <a:ext cx="6934200" cy="3848101"/>
        </p:xfrm>
        <a:graphic>
          <a:graphicData uri="http://schemas.openxmlformats.org/drawingml/2006/table">
            <a:tbl>
              <a:tblPr/>
              <a:tblGrid>
                <a:gridCol w="2755900">
                  <a:extLst>
                    <a:ext uri="{9D8B030D-6E8A-4147-A177-3AD203B41FA5}">
                      <a16:colId xmlns:a16="http://schemas.microsoft.com/office/drawing/2014/main" val="20000"/>
                    </a:ext>
                  </a:extLst>
                </a:gridCol>
                <a:gridCol w="4178300">
                  <a:extLst>
                    <a:ext uri="{9D8B030D-6E8A-4147-A177-3AD203B41FA5}">
                      <a16:colId xmlns:a16="http://schemas.microsoft.com/office/drawing/2014/main" val="20001"/>
                    </a:ext>
                  </a:extLst>
                </a:gridCol>
              </a:tblGrid>
              <a:tr h="503238">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alibri" pitchFamily="34" charset="0"/>
                          <a:ea typeface="新細明體" pitchFamily="18" charset="-120"/>
                          <a:cs typeface="Arial" charset="0"/>
                        </a:rPr>
                        <a:t>Statement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2000" b="1" i="0" u="none" strike="noStrike" cap="none" normalizeH="0" baseline="0">
                          <a:ln>
                            <a:noFill/>
                          </a:ln>
                          <a:solidFill>
                            <a:schemeClr val="tx1"/>
                          </a:solidFill>
                          <a:effectLst/>
                          <a:latin typeface="Calibri" pitchFamily="34" charset="0"/>
                          <a:ea typeface="新細明體" pitchFamily="18" charset="-120"/>
                          <a:cs typeface="Arial" charset="0"/>
                        </a:rPr>
                        <a:t>Meaning</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4550">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TW" altLang="en-US"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P</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P</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P</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 </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is true for every pair of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1213">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TW" altLang="en-US"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y P</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For every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x</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 there is a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 for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P</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 to be true</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a:t>
                      </a:r>
                      <a:endPar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4550">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TW" altLang="en-US" sz="2000" b="0" i="0" u="none" strike="noStrike" cap="none" normalizeH="0" baseline="0">
                          <a:ln>
                            <a:noFill/>
                          </a:ln>
                          <a:solidFill>
                            <a:schemeClr val="tx1"/>
                          </a:solidFill>
                          <a:effectLst/>
                          <a:latin typeface="Calibri" pitchFamily="34" charset="0"/>
                          <a:ea typeface="新細明體" pitchFamily="18" charset="-120"/>
                          <a:cs typeface="Arial" charset="0"/>
                        </a:rPr>
                        <a:t>     </a:t>
                      </a:r>
                      <a:r>
                        <a:rPr kumimoji="0" lang="zh-TW" altLang="en-US"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y P</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There is an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x</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 for every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y </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for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P</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rPr>
                        <a:t>) to be true</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4550">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TW" altLang="en-US" sz="2000" b="0" i="0" u="none" strike="noStrike" cap="none" normalizeH="0" baseline="0">
                          <a:ln>
                            <a:noFill/>
                          </a:ln>
                          <a:solidFill>
                            <a:schemeClr val="tx1"/>
                          </a:solidFill>
                          <a:effectLst/>
                          <a:latin typeface="Calibri" pitchFamily="34" charset="0"/>
                          <a:ea typeface="新細明體" pitchFamily="18" charset="-120"/>
                          <a:cs typeface="Arial" charset="0"/>
                        </a:rPr>
                        <a:t>     </a:t>
                      </a:r>
                      <a:r>
                        <a:rPr kumimoji="0" lang="zh-TW" altLang="en-US"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y P</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     </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y </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 P</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r>
                        <a:rPr kumimoji="0" lang="en-US" altLang="zh-TW" sz="2000" b="0" i="1"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x, y</a:t>
                      </a:r>
                      <a:r>
                        <a:rPr kumimoji="0" lang="en-US" altLang="zh-TW" sz="2000" b="0" i="0" u="none" strike="noStrike" cap="none" normalizeH="0" baseline="0">
                          <a:ln>
                            <a:noFill/>
                          </a:ln>
                          <a:solidFill>
                            <a:schemeClr val="tx1"/>
                          </a:solidFill>
                          <a:effectLst/>
                          <a:latin typeface="Calibri" pitchFamily="34" charset="0"/>
                          <a:ea typeface="新細明體" pitchFamily="18" charset="-120"/>
                          <a:cs typeface="Arial" charset="0"/>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There exist at least a pair of </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x, y </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for </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P</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x, y</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 to be true</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a:t>
                      </a:r>
                      <a:endPar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Footer Placeholder 4"/>
          <p:cNvSpPr>
            <a:spLocks noGrp="1"/>
          </p:cNvSpPr>
          <p:nvPr>
            <p:ph type="ftr" sz="quarter" idx="11"/>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7"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B80B03A0-D880-486C-A1DD-0E7D731B1AF4}" type="slidenum">
              <a:rPr lang="en-US" altLang="en-US" sz="1200"/>
              <a:pPr eaLnBrk="1" hangingPunct="1">
                <a:spcBef>
                  <a:spcPct val="0"/>
                </a:spcBef>
                <a:buFontTx/>
                <a:buNone/>
              </a:pPr>
              <a:t>23</a:t>
            </a:fld>
            <a:endParaRPr lang="en-US" altLang="en-US" sz="120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2"/>
          <p:cNvSpPr>
            <a:spLocks noGrp="1"/>
          </p:cNvSpPr>
          <p:nvPr>
            <p:ph type="title"/>
          </p:nvPr>
        </p:nvSpPr>
        <p:spPr>
          <a:xfrm>
            <a:off x="381000" y="533400"/>
            <a:ext cx="8229600" cy="1143000"/>
          </a:xfrm>
        </p:spPr>
        <p:txBody>
          <a:bodyPr/>
          <a:lstStyle/>
          <a:p>
            <a:pPr eaLnBrk="1" hangingPunct="1"/>
            <a:r>
              <a:rPr lang="en-US" altLang="ms-MY" sz="4800" b="1" i="0" dirty="0">
                <a:solidFill>
                  <a:schemeClr val="tx1"/>
                </a:solidFill>
              </a:rPr>
              <a:t>Order of Quantifiers</a:t>
            </a:r>
          </a:p>
        </p:txBody>
      </p:sp>
      <p:sp>
        <p:nvSpPr>
          <p:cNvPr id="44035" name="Text Box 7"/>
          <p:cNvSpPr txBox="1">
            <a:spLocks noChangeArrowheads="1"/>
          </p:cNvSpPr>
          <p:nvPr/>
        </p:nvSpPr>
        <p:spPr bwMode="auto">
          <a:xfrm>
            <a:off x="914400" y="3505200"/>
            <a:ext cx="6019800" cy="16319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Translate the following statements into English.</a:t>
            </a:r>
          </a:p>
          <a:p>
            <a:pPr eaLnBrk="1" hangingPunct="1">
              <a:spcBef>
                <a:spcPct val="0"/>
              </a:spcBef>
              <a:buFontTx/>
              <a:buAutoNum type="alphaLcParenR"/>
            </a:pPr>
            <a:r>
              <a:rPr lang="en-US" altLang="zh-TW" dirty="0">
                <a:cs typeface="Times New Roman" pitchFamily="18" charset="0"/>
                <a:sym typeface="Symbol" pitchFamily="18" charset="2"/>
              </a:rPr>
              <a:t> </a:t>
            </a:r>
            <a:r>
              <a:rPr lang="en-US" altLang="zh-TW" i="1" dirty="0">
                <a:cs typeface="Times New Roman" pitchFamily="18" charset="0"/>
                <a:sym typeface="Symbol" pitchFamily="18" charset="2"/>
              </a:rPr>
              <a:t>x</a:t>
            </a:r>
            <a:r>
              <a:rPr lang="en-US" altLang="zh-TW" dirty="0">
                <a:cs typeface="Times New Roman" pitchFamily="18" charset="0"/>
                <a:sym typeface="Symbol" pitchFamily="18" charset="2"/>
              </a:rPr>
              <a:t> </a:t>
            </a:r>
            <a:r>
              <a:rPr lang="en-US" altLang="zh-TW" i="1" dirty="0">
                <a:cs typeface="Times New Roman" pitchFamily="18" charset="0"/>
                <a:sym typeface="Symbol" pitchFamily="18" charset="2"/>
              </a:rPr>
              <a:t>y</a:t>
            </a:r>
            <a:r>
              <a:rPr lang="en-US" altLang="zh-TW" dirty="0">
                <a:cs typeface="Times New Roman" pitchFamily="18" charset="0"/>
                <a:sym typeface="Symbol" pitchFamily="18" charset="2"/>
              </a:rPr>
              <a:t> </a:t>
            </a:r>
            <a:r>
              <a:rPr lang="en-US" altLang="zh-TW" i="1" dirty="0">
                <a:cs typeface="Times New Roman" pitchFamily="18" charset="0"/>
                <a:sym typeface="Symbol" pitchFamily="18" charset="2"/>
              </a:rPr>
              <a:t>F</a:t>
            </a:r>
            <a:r>
              <a:rPr lang="en-US" altLang="zh-TW" dirty="0">
                <a:cs typeface="Times New Roman" pitchFamily="18" charset="0"/>
                <a:sym typeface="Symbol" pitchFamily="18" charset="2"/>
              </a:rPr>
              <a:t>(</a:t>
            </a:r>
            <a:r>
              <a:rPr lang="en-US" altLang="zh-TW" i="1" dirty="0">
                <a:cs typeface="Times New Roman" pitchFamily="18" charset="0"/>
                <a:sym typeface="Symbol" pitchFamily="18" charset="2"/>
              </a:rPr>
              <a:t>x, y</a:t>
            </a:r>
            <a:r>
              <a:rPr lang="en-US" altLang="zh-TW" dirty="0">
                <a:cs typeface="Times New Roman" pitchFamily="18" charset="0"/>
                <a:sym typeface="Symbol" pitchFamily="18" charset="2"/>
              </a:rPr>
              <a:t>)</a:t>
            </a:r>
          </a:p>
          <a:p>
            <a:pPr eaLnBrk="1" hangingPunct="1">
              <a:spcBef>
                <a:spcPct val="0"/>
              </a:spcBef>
              <a:buFontTx/>
              <a:buAutoNum type="alphaLcParenR"/>
            </a:pPr>
            <a:r>
              <a:rPr lang="en-US" altLang="zh-TW" dirty="0">
                <a:cs typeface="Times New Roman" pitchFamily="18" charset="0"/>
                <a:sym typeface="Symbol" pitchFamily="18" charset="2"/>
              </a:rPr>
              <a:t> </a:t>
            </a:r>
            <a:r>
              <a:rPr lang="en-US" altLang="zh-TW" i="1" dirty="0">
                <a:cs typeface="Times New Roman" pitchFamily="18" charset="0"/>
                <a:sym typeface="Symbol" pitchFamily="18" charset="2"/>
              </a:rPr>
              <a:t>x</a:t>
            </a:r>
            <a:r>
              <a:rPr lang="en-US" altLang="zh-TW" dirty="0">
                <a:cs typeface="Times New Roman" pitchFamily="18" charset="0"/>
                <a:sym typeface="Symbol" pitchFamily="18" charset="2"/>
              </a:rPr>
              <a:t> </a:t>
            </a:r>
            <a:r>
              <a:rPr lang="en-US" altLang="zh-TW" i="1" dirty="0">
                <a:cs typeface="Times New Roman" pitchFamily="18" charset="0"/>
                <a:sym typeface="Symbol" pitchFamily="18" charset="2"/>
              </a:rPr>
              <a:t>y F</a:t>
            </a:r>
            <a:r>
              <a:rPr lang="en-US" altLang="zh-TW" dirty="0">
                <a:cs typeface="Times New Roman" pitchFamily="18" charset="0"/>
                <a:sym typeface="Symbol" pitchFamily="18" charset="2"/>
              </a:rPr>
              <a:t>(</a:t>
            </a:r>
            <a:r>
              <a:rPr lang="en-US" altLang="zh-TW" i="1" dirty="0">
                <a:cs typeface="Times New Roman" pitchFamily="18" charset="0"/>
                <a:sym typeface="Symbol" pitchFamily="18" charset="2"/>
              </a:rPr>
              <a:t>x, y</a:t>
            </a:r>
            <a:r>
              <a:rPr lang="en-US" altLang="zh-TW" dirty="0">
                <a:cs typeface="Times New Roman" pitchFamily="18" charset="0"/>
                <a:sym typeface="Symbol" pitchFamily="18" charset="2"/>
              </a:rPr>
              <a:t>)</a:t>
            </a:r>
          </a:p>
          <a:p>
            <a:pPr eaLnBrk="1" hangingPunct="1">
              <a:spcBef>
                <a:spcPct val="0"/>
              </a:spcBef>
              <a:buFontTx/>
              <a:buAutoNum type="alphaLcParenR"/>
            </a:pP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i="1" dirty="0">
                <a:sym typeface="Symbol" pitchFamily="18" charset="2"/>
              </a:rPr>
              <a:t>y</a:t>
            </a:r>
            <a:r>
              <a:rPr lang="en-US" altLang="zh-TW" dirty="0">
                <a:sym typeface="Symbol" pitchFamily="18" charset="2"/>
              </a:rPr>
              <a:t> </a:t>
            </a:r>
            <a:r>
              <a:rPr lang="en-US" altLang="zh-TW" i="1" dirty="0">
                <a:sym typeface="Symbol" pitchFamily="18" charset="2"/>
              </a:rPr>
              <a:t>z </a:t>
            </a:r>
            <a:r>
              <a:rPr lang="en-US" altLang="zh-TW" dirty="0">
                <a:sym typeface="Symbol" pitchFamily="18" charset="2"/>
              </a:rPr>
              <a:t>(</a:t>
            </a:r>
            <a:r>
              <a:rPr lang="en-US" altLang="zh-TW" i="1" dirty="0">
                <a:sym typeface="Symbol" pitchFamily="18" charset="2"/>
              </a:rPr>
              <a:t>F</a:t>
            </a:r>
            <a:r>
              <a:rPr lang="en-US" altLang="zh-TW" dirty="0">
                <a:sym typeface="Symbol" pitchFamily="18" charset="2"/>
              </a:rPr>
              <a:t>(</a:t>
            </a:r>
            <a:r>
              <a:rPr lang="en-US" altLang="zh-TW" i="1" dirty="0">
                <a:sym typeface="Symbol" pitchFamily="18" charset="2"/>
              </a:rPr>
              <a:t>x, y</a:t>
            </a:r>
            <a:r>
              <a:rPr lang="en-US" altLang="zh-TW" dirty="0">
                <a:sym typeface="Symbol" pitchFamily="18" charset="2"/>
              </a:rPr>
              <a:t>)</a:t>
            </a:r>
            <a:r>
              <a:rPr lang="en-US" altLang="zh-TW" i="1" dirty="0">
                <a:sym typeface="Symbol" pitchFamily="18" charset="2"/>
              </a:rPr>
              <a:t> </a:t>
            </a:r>
            <a:r>
              <a:rPr lang="en-US" altLang="zh-TW" dirty="0">
                <a:sym typeface="Symbol" pitchFamily="18" charset="2"/>
              </a:rPr>
              <a:t> </a:t>
            </a:r>
            <a:r>
              <a:rPr lang="en-US" altLang="zh-TW" i="1" dirty="0">
                <a:sym typeface="Symbol" pitchFamily="18" charset="2"/>
              </a:rPr>
              <a:t>F</a:t>
            </a:r>
            <a:r>
              <a:rPr lang="en-US" altLang="zh-TW" dirty="0">
                <a:sym typeface="Symbol" pitchFamily="18" charset="2"/>
              </a:rPr>
              <a:t>(</a:t>
            </a:r>
            <a:r>
              <a:rPr lang="en-US" altLang="zh-TW" i="1" dirty="0">
                <a:sym typeface="Symbol" pitchFamily="18" charset="2"/>
              </a:rPr>
              <a:t>x, z</a:t>
            </a:r>
            <a:r>
              <a:rPr lang="en-US" altLang="zh-TW" dirty="0">
                <a:sym typeface="Symbol" pitchFamily="18" charset="2"/>
              </a:rPr>
              <a:t>)  (</a:t>
            </a:r>
            <a:r>
              <a:rPr lang="en-US" altLang="zh-TW" i="1" dirty="0">
                <a:sym typeface="Symbol" pitchFamily="18" charset="2"/>
              </a:rPr>
              <a:t>y</a:t>
            </a:r>
            <a:r>
              <a:rPr lang="en-US" altLang="zh-TW" dirty="0">
                <a:sym typeface="Symbol" pitchFamily="18" charset="2"/>
              </a:rPr>
              <a:t> ≠ </a:t>
            </a:r>
            <a:r>
              <a:rPr lang="en-US" altLang="zh-TW" i="1" dirty="0">
                <a:sym typeface="Symbol" pitchFamily="18" charset="2"/>
              </a:rPr>
              <a:t>z</a:t>
            </a:r>
            <a:r>
              <a:rPr lang="en-US" altLang="zh-TW" dirty="0">
                <a:sym typeface="Symbol" pitchFamily="18" charset="2"/>
              </a:rPr>
              <a:t>)  ¬</a:t>
            </a:r>
            <a:r>
              <a:rPr lang="en-US" altLang="zh-TW" i="1" dirty="0">
                <a:sym typeface="Symbol" pitchFamily="18" charset="2"/>
              </a:rPr>
              <a:t>F</a:t>
            </a:r>
            <a:r>
              <a:rPr lang="en-US" altLang="zh-TW" dirty="0">
                <a:sym typeface="Symbol" pitchFamily="18" charset="2"/>
              </a:rPr>
              <a:t>(</a:t>
            </a:r>
            <a:r>
              <a:rPr lang="en-US" altLang="zh-TW" i="1" dirty="0">
                <a:sym typeface="Symbol" pitchFamily="18" charset="2"/>
              </a:rPr>
              <a:t>y, z</a:t>
            </a:r>
            <a:r>
              <a:rPr lang="en-US" altLang="zh-TW" dirty="0">
                <a:sym typeface="Symbol" pitchFamily="18" charset="2"/>
              </a:rPr>
              <a:t>))</a:t>
            </a:r>
          </a:p>
          <a:p>
            <a:pPr eaLnBrk="1" hangingPunct="1">
              <a:spcBef>
                <a:spcPct val="0"/>
              </a:spcBef>
              <a:buFontTx/>
              <a:buAutoNum type="alphaLcParenR"/>
            </a:pP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i="1" dirty="0">
                <a:sym typeface="Symbol" pitchFamily="18" charset="2"/>
              </a:rPr>
              <a:t>y</a:t>
            </a:r>
            <a:r>
              <a:rPr lang="en-US" altLang="zh-TW" dirty="0">
                <a:sym typeface="Symbol" pitchFamily="18" charset="2"/>
              </a:rPr>
              <a:t> </a:t>
            </a:r>
            <a:r>
              <a:rPr lang="en-US" altLang="zh-TW" i="1" dirty="0">
                <a:sym typeface="Symbol" pitchFamily="18" charset="2"/>
              </a:rPr>
              <a:t>z </a:t>
            </a:r>
            <a:r>
              <a:rPr lang="en-US" altLang="zh-TW" dirty="0">
                <a:sym typeface="Symbol" pitchFamily="18" charset="2"/>
              </a:rPr>
              <a:t>(</a:t>
            </a:r>
            <a:r>
              <a:rPr lang="en-US" altLang="zh-TW" i="1" dirty="0">
                <a:sym typeface="Symbol" pitchFamily="18" charset="2"/>
              </a:rPr>
              <a:t>F</a:t>
            </a:r>
            <a:r>
              <a:rPr lang="en-US" altLang="zh-TW" dirty="0">
                <a:sym typeface="Symbol" pitchFamily="18" charset="2"/>
              </a:rPr>
              <a:t>(</a:t>
            </a:r>
            <a:r>
              <a:rPr lang="en-US" altLang="zh-TW" i="1" dirty="0">
                <a:sym typeface="Symbol" pitchFamily="18" charset="2"/>
              </a:rPr>
              <a:t>x, y</a:t>
            </a:r>
            <a:r>
              <a:rPr lang="en-US" altLang="zh-TW" dirty="0">
                <a:sym typeface="Symbol" pitchFamily="18" charset="2"/>
              </a:rPr>
              <a:t>)</a:t>
            </a:r>
            <a:r>
              <a:rPr lang="en-US" altLang="zh-TW" i="1" dirty="0">
                <a:sym typeface="Symbol" pitchFamily="18" charset="2"/>
              </a:rPr>
              <a:t> </a:t>
            </a:r>
            <a:r>
              <a:rPr lang="en-US" altLang="zh-TW" dirty="0">
                <a:sym typeface="Symbol" pitchFamily="18" charset="2"/>
              </a:rPr>
              <a:t> </a:t>
            </a:r>
            <a:r>
              <a:rPr lang="en-US" altLang="zh-TW" i="1" dirty="0">
                <a:sym typeface="Symbol" pitchFamily="18" charset="2"/>
              </a:rPr>
              <a:t>F</a:t>
            </a:r>
            <a:r>
              <a:rPr lang="en-US" altLang="zh-TW" dirty="0">
                <a:sym typeface="Symbol" pitchFamily="18" charset="2"/>
              </a:rPr>
              <a:t>(</a:t>
            </a:r>
            <a:r>
              <a:rPr lang="en-US" altLang="zh-TW" i="1" dirty="0">
                <a:sym typeface="Symbol" pitchFamily="18" charset="2"/>
              </a:rPr>
              <a:t>x, z</a:t>
            </a:r>
            <a:r>
              <a:rPr lang="en-US" altLang="zh-TW" dirty="0">
                <a:sym typeface="Symbol" pitchFamily="18" charset="2"/>
              </a:rPr>
              <a:t>)</a:t>
            </a:r>
            <a:r>
              <a:rPr lang="en-US" altLang="zh-TW" i="1" dirty="0">
                <a:sym typeface="Symbol" pitchFamily="18" charset="2"/>
              </a:rPr>
              <a:t> </a:t>
            </a:r>
            <a:r>
              <a:rPr lang="en-US" altLang="zh-TW" dirty="0">
                <a:sym typeface="Symbol" pitchFamily="18" charset="2"/>
              </a:rPr>
              <a:t> (</a:t>
            </a:r>
            <a:r>
              <a:rPr lang="en-US" altLang="zh-TW" i="1" dirty="0">
                <a:sym typeface="Symbol" pitchFamily="18" charset="2"/>
              </a:rPr>
              <a:t>y</a:t>
            </a:r>
            <a:r>
              <a:rPr lang="en-US" altLang="zh-TW" dirty="0">
                <a:sym typeface="Symbol" pitchFamily="18" charset="2"/>
              </a:rPr>
              <a:t> ≠ </a:t>
            </a:r>
            <a:r>
              <a:rPr lang="en-US" altLang="zh-TW" i="1" dirty="0">
                <a:sym typeface="Symbol" pitchFamily="18" charset="2"/>
              </a:rPr>
              <a:t>z</a:t>
            </a:r>
            <a:r>
              <a:rPr lang="en-US" altLang="zh-TW" dirty="0">
                <a:sym typeface="Symbol" pitchFamily="18" charset="2"/>
              </a:rPr>
              <a:t>)  ¬</a:t>
            </a:r>
            <a:r>
              <a:rPr lang="en-US" altLang="zh-TW" i="1" dirty="0">
                <a:sym typeface="Symbol" pitchFamily="18" charset="2"/>
              </a:rPr>
              <a:t>F</a:t>
            </a:r>
            <a:r>
              <a:rPr lang="en-US" altLang="zh-TW" dirty="0">
                <a:sym typeface="Symbol" pitchFamily="18" charset="2"/>
              </a:rPr>
              <a:t>(</a:t>
            </a:r>
            <a:r>
              <a:rPr lang="en-US" altLang="zh-TW" i="1" dirty="0">
                <a:sym typeface="Symbol" pitchFamily="18" charset="2"/>
              </a:rPr>
              <a:t>y, z</a:t>
            </a:r>
            <a:r>
              <a:rPr lang="en-US" altLang="zh-TW" dirty="0">
                <a:sym typeface="Symbol" pitchFamily="18" charset="2"/>
              </a:rPr>
              <a:t>))</a:t>
            </a:r>
          </a:p>
        </p:txBody>
      </p:sp>
      <p:sp>
        <p:nvSpPr>
          <p:cNvPr id="44036" name="Rectangle 4"/>
          <p:cNvSpPr>
            <a:spLocks noChangeArrowheads="1"/>
          </p:cNvSpPr>
          <p:nvPr/>
        </p:nvSpPr>
        <p:spPr bwMode="auto">
          <a:xfrm>
            <a:off x="946150" y="2514600"/>
            <a:ext cx="7359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sym typeface="Symbol" pitchFamily="18" charset="2"/>
              </a:rPr>
              <a:t>Given that </a:t>
            </a:r>
            <a:r>
              <a:rPr lang="en-US" altLang="zh-TW" i="1">
                <a:sym typeface="Symbol" pitchFamily="18" charset="2"/>
              </a:rPr>
              <a:t>F</a:t>
            </a:r>
            <a:r>
              <a:rPr lang="en-US" altLang="zh-TW">
                <a:sym typeface="Symbol" pitchFamily="18" charset="2"/>
              </a:rPr>
              <a:t>(</a:t>
            </a:r>
            <a:r>
              <a:rPr lang="en-US" altLang="zh-TW" i="1">
                <a:sym typeface="Symbol" pitchFamily="18" charset="2"/>
              </a:rPr>
              <a:t>x, y</a:t>
            </a:r>
            <a:r>
              <a:rPr lang="en-US" altLang="zh-TW">
                <a:sym typeface="Symbol" pitchFamily="18" charset="2"/>
              </a:rPr>
              <a:t>)</a:t>
            </a:r>
            <a:r>
              <a:rPr lang="en-US" altLang="zh-TW" i="1">
                <a:sym typeface="Symbol" pitchFamily="18" charset="2"/>
              </a:rPr>
              <a:t>: x </a:t>
            </a:r>
            <a:r>
              <a:rPr lang="en-US" altLang="zh-TW">
                <a:sym typeface="Symbol" pitchFamily="18" charset="2"/>
              </a:rPr>
              <a:t>and</a:t>
            </a:r>
            <a:r>
              <a:rPr lang="en-US" altLang="zh-TW" i="1">
                <a:sym typeface="Symbol" pitchFamily="18" charset="2"/>
              </a:rPr>
              <a:t> y </a:t>
            </a:r>
            <a:r>
              <a:rPr lang="en-US" altLang="zh-TW">
                <a:sym typeface="Symbol" pitchFamily="18" charset="2"/>
              </a:rPr>
              <a:t>are friends</a:t>
            </a:r>
            <a:r>
              <a:rPr lang="en-US" altLang="zh-TW" i="1">
                <a:sym typeface="Symbol" pitchFamily="18" charset="2"/>
              </a:rPr>
              <a:t>.</a:t>
            </a:r>
          </a:p>
          <a:p>
            <a:pPr eaLnBrk="1" hangingPunct="1">
              <a:spcBef>
                <a:spcPct val="0"/>
              </a:spcBef>
              <a:buFontTx/>
              <a:buNone/>
            </a:pPr>
            <a:r>
              <a:rPr lang="en-US" altLang="zh-TW">
                <a:sym typeface="Symbol" pitchFamily="18" charset="2"/>
              </a:rPr>
              <a:t>The domain of discourse is all the students in MMU.</a:t>
            </a:r>
            <a:endParaRPr lang="en-US" altLang="zh-TW"/>
          </a:p>
        </p:txBody>
      </p:sp>
      <p:sp>
        <p:nvSpPr>
          <p:cNvPr id="44037" name="Rectangle 2"/>
          <p:cNvSpPr>
            <a:spLocks noChangeArrowheads="1"/>
          </p:cNvSpPr>
          <p:nvPr/>
        </p:nvSpPr>
        <p:spPr bwMode="auto">
          <a:xfrm>
            <a:off x="457200" y="1916113"/>
            <a:ext cx="807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en-US" sz="2000">
                <a:latin typeface="Calibri" pitchFamily="34" charset="0"/>
              </a:rPr>
              <a:t>The order of these quantifiers gives different meaning to the statement.</a:t>
            </a:r>
            <a:endParaRPr lang="ms-MY" altLang="en-US" sz="2000">
              <a:latin typeface="Calibri" pitchFamily="34" charset="0"/>
            </a:endParaRPr>
          </a:p>
        </p:txBody>
      </p:sp>
      <p:sp>
        <p:nvSpPr>
          <p:cNvPr id="8"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9"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8AC48814-7D8B-4698-B593-AD7C4A26F08B}" type="slidenum">
              <a:rPr lang="en-US" altLang="en-US" sz="1200"/>
              <a:pPr eaLnBrk="1" hangingPunct="1">
                <a:spcBef>
                  <a:spcPct val="0"/>
                </a:spcBef>
                <a:buFontTx/>
                <a:buNone/>
              </a:pPr>
              <a:t>24</a:t>
            </a:fld>
            <a:endParaRPr lang="en-US" altLang="en-US" sz="120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2"/>
          <p:cNvSpPr>
            <a:spLocks noGrp="1"/>
          </p:cNvSpPr>
          <p:nvPr>
            <p:ph type="title"/>
          </p:nvPr>
        </p:nvSpPr>
        <p:spPr>
          <a:xfrm>
            <a:off x="228600" y="228600"/>
            <a:ext cx="8229600" cy="1143000"/>
          </a:xfrm>
        </p:spPr>
        <p:txBody>
          <a:bodyPr/>
          <a:lstStyle/>
          <a:p>
            <a:pPr eaLnBrk="1" hangingPunct="1"/>
            <a:r>
              <a:rPr lang="en-US" altLang="ms-MY" b="1" i="0">
                <a:solidFill>
                  <a:schemeClr val="tx1"/>
                </a:solidFill>
              </a:rPr>
              <a:t>Solution:</a:t>
            </a:r>
          </a:p>
        </p:txBody>
      </p:sp>
      <p:sp>
        <p:nvSpPr>
          <p:cNvPr id="4" name="Text Box 7"/>
          <p:cNvSpPr txBox="1">
            <a:spLocks noChangeArrowheads="1"/>
          </p:cNvSpPr>
          <p:nvPr/>
        </p:nvSpPr>
        <p:spPr bwMode="auto">
          <a:xfrm>
            <a:off x="304800" y="2201863"/>
            <a:ext cx="8305800" cy="3970337"/>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a:latin typeface="Calibri" pitchFamily="34" charset="0"/>
              </a:rPr>
              <a:t>Translate the following statements into English.</a:t>
            </a:r>
          </a:p>
          <a:p>
            <a:pPr eaLnBrk="1" hangingPunct="1"/>
            <a:endParaRPr lang="en-US" altLang="zh-TW" sz="800">
              <a:latin typeface="Calibri" pitchFamily="34" charset="0"/>
            </a:endParaRPr>
          </a:p>
          <a:p>
            <a:pPr eaLnBrk="1" hangingPunct="1">
              <a:buFontTx/>
              <a:buAutoNum type="alphaLcParenR"/>
            </a:pPr>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x</a:t>
            </a:r>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y</a:t>
            </a:r>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F</a:t>
            </a:r>
            <a:r>
              <a:rPr lang="en-US" altLang="zh-TW" sz="2000">
                <a:latin typeface="Calibri" pitchFamily="34" charset="0"/>
                <a:cs typeface="Times New Roman" pitchFamily="18" charset="0"/>
                <a:sym typeface="Symbol" pitchFamily="18" charset="2"/>
              </a:rPr>
              <a:t>(</a:t>
            </a:r>
            <a:r>
              <a:rPr lang="en-US" altLang="zh-TW" sz="2000" i="1">
                <a:latin typeface="Calibri" pitchFamily="34" charset="0"/>
                <a:cs typeface="Times New Roman" pitchFamily="18" charset="0"/>
                <a:sym typeface="Symbol" pitchFamily="18" charset="2"/>
              </a:rPr>
              <a:t>x, y</a:t>
            </a:r>
            <a:r>
              <a:rPr lang="en-US" altLang="zh-TW" sz="2000">
                <a:latin typeface="Calibri" pitchFamily="34" charset="0"/>
                <a:cs typeface="Times New Roman" pitchFamily="18" charset="0"/>
                <a:sym typeface="Symbol" pitchFamily="18" charset="2"/>
              </a:rPr>
              <a:t>)</a:t>
            </a:r>
          </a:p>
          <a:p>
            <a:pPr eaLnBrk="1" hangingPunct="1"/>
            <a:r>
              <a:rPr lang="en-US" altLang="zh-TW" sz="2000" i="1">
                <a:latin typeface="Calibri" pitchFamily="34" charset="0"/>
                <a:cs typeface="Times New Roman" pitchFamily="18" charset="0"/>
                <a:sym typeface="Symbol" pitchFamily="18" charset="2"/>
              </a:rPr>
              <a:t>Every students in MMU has some friends.</a:t>
            </a:r>
          </a:p>
          <a:p>
            <a:pPr eaLnBrk="1" hangingPunct="1"/>
            <a:endParaRPr lang="en-US" altLang="zh-TW" sz="800" i="1">
              <a:latin typeface="Calibri" pitchFamily="34" charset="0"/>
              <a:cs typeface="Times New Roman" pitchFamily="18" charset="0"/>
              <a:sym typeface="Symbol" pitchFamily="18" charset="2"/>
            </a:endParaRPr>
          </a:p>
          <a:p>
            <a:pPr eaLnBrk="1" hangingPunct="1">
              <a:buFont typeface="Calibri" pitchFamily="34" charset="0"/>
              <a:buAutoNum type="alphaLcParenR" startAt="2"/>
            </a:pPr>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x</a:t>
            </a:r>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y F</a:t>
            </a:r>
            <a:r>
              <a:rPr lang="en-US" altLang="zh-TW" sz="2000">
                <a:latin typeface="Calibri" pitchFamily="34" charset="0"/>
                <a:cs typeface="Times New Roman" pitchFamily="18" charset="0"/>
                <a:sym typeface="Symbol" pitchFamily="18" charset="2"/>
              </a:rPr>
              <a:t>(</a:t>
            </a:r>
            <a:r>
              <a:rPr lang="en-US" altLang="zh-TW" sz="2000" i="1">
                <a:latin typeface="Calibri" pitchFamily="34" charset="0"/>
                <a:cs typeface="Times New Roman" pitchFamily="18" charset="0"/>
                <a:sym typeface="Symbol" pitchFamily="18" charset="2"/>
              </a:rPr>
              <a:t>x, y</a:t>
            </a:r>
            <a:r>
              <a:rPr lang="en-US" altLang="zh-TW" sz="2000">
                <a:latin typeface="Calibri" pitchFamily="34" charset="0"/>
                <a:cs typeface="Times New Roman" pitchFamily="18" charset="0"/>
                <a:sym typeface="Symbol" pitchFamily="18" charset="2"/>
              </a:rPr>
              <a:t>)</a:t>
            </a:r>
          </a:p>
          <a:p>
            <a:pPr eaLnBrk="1" hangingPunct="1"/>
            <a:r>
              <a:rPr lang="en-US" altLang="zh-TW" sz="2000" i="1">
                <a:latin typeface="Calibri" pitchFamily="34" charset="0"/>
                <a:cs typeface="Times New Roman" pitchFamily="18" charset="0"/>
                <a:sym typeface="Symbol" pitchFamily="18" charset="2"/>
              </a:rPr>
              <a:t>There is a student in MMU who is a friend to all students in MMU.</a:t>
            </a:r>
          </a:p>
          <a:p>
            <a:pPr eaLnBrk="1" hangingPunct="1"/>
            <a:endParaRPr lang="en-US" altLang="zh-TW" sz="800" i="1">
              <a:latin typeface="Calibri" pitchFamily="34" charset="0"/>
              <a:cs typeface="Times New Roman" pitchFamily="18" charset="0"/>
              <a:sym typeface="Symbol" pitchFamily="18" charset="2"/>
            </a:endParaRPr>
          </a:p>
          <a:p>
            <a:pPr eaLnBrk="1" hangingPunct="1">
              <a:buFont typeface="Calibri" pitchFamily="34" charset="0"/>
              <a:buAutoNum type="alphaLcParenR" startAt="3"/>
            </a:pPr>
            <a:r>
              <a:rPr lang="en-US" altLang="zh-TW" sz="2000">
                <a:latin typeface="Calibri" pitchFamily="34" charset="0"/>
                <a:sym typeface="Symbol" pitchFamily="18" charset="2"/>
              </a:rPr>
              <a:t> </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y</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z </a:t>
            </a:r>
            <a:r>
              <a:rPr lang="en-US" altLang="zh-TW" sz="2000">
                <a:latin typeface="Calibri" pitchFamily="34" charset="0"/>
                <a:sym typeface="Symbol" pitchFamily="18" charset="2"/>
              </a:rPr>
              <a:t>(</a:t>
            </a:r>
            <a:r>
              <a:rPr lang="en-US" altLang="zh-TW" sz="2000" i="1">
                <a:latin typeface="Calibri" pitchFamily="34" charset="0"/>
                <a:sym typeface="Symbol" pitchFamily="18" charset="2"/>
              </a:rPr>
              <a:t>F</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 y</a:t>
            </a:r>
            <a:r>
              <a:rPr lang="en-US" altLang="zh-TW" sz="2000">
                <a:latin typeface="Calibri" pitchFamily="34" charset="0"/>
                <a:sym typeface="Symbol" pitchFamily="18" charset="2"/>
              </a:rPr>
              <a:t>)</a:t>
            </a:r>
            <a:r>
              <a:rPr lang="en-US" altLang="zh-TW" sz="2000" i="1">
                <a:latin typeface="Calibri" pitchFamily="34" charset="0"/>
                <a:sym typeface="Symbol" pitchFamily="18" charset="2"/>
              </a:rPr>
              <a:t> </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F</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 z</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y</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z</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F</a:t>
            </a:r>
            <a:r>
              <a:rPr lang="en-US" altLang="zh-TW" sz="2000">
                <a:latin typeface="Calibri" pitchFamily="34" charset="0"/>
                <a:sym typeface="Symbol" pitchFamily="18" charset="2"/>
              </a:rPr>
              <a:t>(</a:t>
            </a:r>
            <a:r>
              <a:rPr lang="en-US" altLang="zh-TW" sz="2000" i="1">
                <a:latin typeface="Calibri" pitchFamily="34" charset="0"/>
                <a:sym typeface="Symbol" pitchFamily="18" charset="2"/>
              </a:rPr>
              <a:t>y, z</a:t>
            </a:r>
            <a:r>
              <a:rPr lang="en-US" altLang="zh-TW" sz="2000">
                <a:latin typeface="Calibri" pitchFamily="34" charset="0"/>
                <a:sym typeface="Symbol" pitchFamily="18" charset="2"/>
              </a:rPr>
              <a:t>))</a:t>
            </a:r>
          </a:p>
          <a:p>
            <a:pPr eaLnBrk="1" hangingPunct="1"/>
            <a:r>
              <a:rPr lang="en-US" altLang="zh-TW" sz="2000" i="1">
                <a:latin typeface="Calibri" pitchFamily="34" charset="0"/>
                <a:sym typeface="Symbol" pitchFamily="18" charset="2"/>
              </a:rPr>
              <a:t>There is a student in MMU where none of his/her friends are friends to each other.</a:t>
            </a:r>
          </a:p>
          <a:p>
            <a:pPr eaLnBrk="1" hangingPunct="1"/>
            <a:endParaRPr lang="en-US" altLang="zh-TW" sz="800" i="1">
              <a:latin typeface="Calibri" pitchFamily="34" charset="0"/>
              <a:sym typeface="Symbol" pitchFamily="18" charset="2"/>
            </a:endParaRPr>
          </a:p>
          <a:p>
            <a:pPr eaLnBrk="1" hangingPunct="1">
              <a:buFont typeface="Calibri" pitchFamily="34" charset="0"/>
              <a:buAutoNum type="alphaLcParenR" startAt="4"/>
            </a:pPr>
            <a:r>
              <a:rPr lang="en-US" altLang="zh-TW" sz="2000">
                <a:latin typeface="Calibri" pitchFamily="34" charset="0"/>
                <a:sym typeface="Symbol" pitchFamily="18" charset="2"/>
              </a:rPr>
              <a:t> </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y</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z </a:t>
            </a:r>
            <a:r>
              <a:rPr lang="en-US" altLang="zh-TW" sz="2000">
                <a:latin typeface="Calibri" pitchFamily="34" charset="0"/>
                <a:sym typeface="Symbol" pitchFamily="18" charset="2"/>
              </a:rPr>
              <a:t>(</a:t>
            </a:r>
            <a:r>
              <a:rPr lang="en-US" altLang="zh-TW" sz="2000" i="1">
                <a:latin typeface="Calibri" pitchFamily="34" charset="0"/>
                <a:sym typeface="Symbol" pitchFamily="18" charset="2"/>
              </a:rPr>
              <a:t>F</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 y</a:t>
            </a:r>
            <a:r>
              <a:rPr lang="en-US" altLang="zh-TW" sz="2000">
                <a:latin typeface="Calibri" pitchFamily="34" charset="0"/>
                <a:sym typeface="Symbol" pitchFamily="18" charset="2"/>
              </a:rPr>
              <a:t>)</a:t>
            </a:r>
            <a:r>
              <a:rPr lang="en-US" altLang="zh-TW" sz="2000" i="1">
                <a:latin typeface="Calibri" pitchFamily="34" charset="0"/>
                <a:sym typeface="Symbol" pitchFamily="18" charset="2"/>
              </a:rPr>
              <a:t> </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F</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 z</a:t>
            </a:r>
            <a:r>
              <a:rPr lang="en-US" altLang="zh-TW" sz="2000">
                <a:latin typeface="Calibri" pitchFamily="34" charset="0"/>
                <a:sym typeface="Symbol" pitchFamily="18" charset="2"/>
              </a:rPr>
              <a:t>)</a:t>
            </a:r>
            <a:r>
              <a:rPr lang="en-US" altLang="zh-TW" sz="2000" i="1">
                <a:latin typeface="Calibri" pitchFamily="34" charset="0"/>
                <a:sym typeface="Symbol" pitchFamily="18" charset="2"/>
              </a:rPr>
              <a:t> </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y</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z</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F</a:t>
            </a:r>
            <a:r>
              <a:rPr lang="en-US" altLang="zh-TW" sz="2000">
                <a:latin typeface="Calibri" pitchFamily="34" charset="0"/>
                <a:sym typeface="Symbol" pitchFamily="18" charset="2"/>
              </a:rPr>
              <a:t>(</a:t>
            </a:r>
            <a:r>
              <a:rPr lang="en-US" altLang="zh-TW" sz="2000" i="1">
                <a:latin typeface="Calibri" pitchFamily="34" charset="0"/>
                <a:sym typeface="Symbol" pitchFamily="18" charset="2"/>
              </a:rPr>
              <a:t>y, z</a:t>
            </a:r>
            <a:r>
              <a:rPr lang="en-US" altLang="zh-TW" sz="2000">
                <a:latin typeface="Calibri" pitchFamily="34" charset="0"/>
                <a:sym typeface="Symbol" pitchFamily="18" charset="2"/>
              </a:rPr>
              <a:t>))</a:t>
            </a:r>
          </a:p>
          <a:p>
            <a:pPr eaLnBrk="1" hangingPunct="1"/>
            <a:r>
              <a:rPr lang="en-US" altLang="zh-TW" sz="2000" i="1">
                <a:latin typeface="Calibri" pitchFamily="34" charset="0"/>
                <a:sym typeface="Symbol" pitchFamily="18" charset="2"/>
              </a:rPr>
              <a:t>Every students in MMU has at least two friends where these two friends are not friends to each other.</a:t>
            </a:r>
          </a:p>
        </p:txBody>
      </p:sp>
      <p:sp>
        <p:nvSpPr>
          <p:cNvPr id="45060" name="Rectangle 4"/>
          <p:cNvSpPr>
            <a:spLocks noChangeArrowheads="1"/>
          </p:cNvSpPr>
          <p:nvPr/>
        </p:nvSpPr>
        <p:spPr bwMode="auto">
          <a:xfrm>
            <a:off x="312738" y="1273175"/>
            <a:ext cx="8297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sym typeface="Symbol" pitchFamily="18" charset="2"/>
              </a:rPr>
              <a:t>Given that </a:t>
            </a:r>
            <a:r>
              <a:rPr lang="en-US" altLang="zh-TW" i="1">
                <a:sym typeface="Symbol" pitchFamily="18" charset="2"/>
              </a:rPr>
              <a:t>F</a:t>
            </a:r>
            <a:r>
              <a:rPr lang="en-US" altLang="zh-TW">
                <a:sym typeface="Symbol" pitchFamily="18" charset="2"/>
              </a:rPr>
              <a:t>(</a:t>
            </a:r>
            <a:r>
              <a:rPr lang="en-US" altLang="zh-TW" i="1">
                <a:sym typeface="Symbol" pitchFamily="18" charset="2"/>
              </a:rPr>
              <a:t>x, y</a:t>
            </a:r>
            <a:r>
              <a:rPr lang="en-US" altLang="zh-TW">
                <a:sym typeface="Symbol" pitchFamily="18" charset="2"/>
              </a:rPr>
              <a:t>)</a:t>
            </a:r>
            <a:r>
              <a:rPr lang="en-US" altLang="zh-TW" i="1">
                <a:sym typeface="Symbol" pitchFamily="18" charset="2"/>
              </a:rPr>
              <a:t>: x </a:t>
            </a:r>
            <a:r>
              <a:rPr lang="en-US" altLang="zh-TW">
                <a:sym typeface="Symbol" pitchFamily="18" charset="2"/>
              </a:rPr>
              <a:t>and</a:t>
            </a:r>
            <a:r>
              <a:rPr lang="en-US" altLang="zh-TW" i="1">
                <a:sym typeface="Symbol" pitchFamily="18" charset="2"/>
              </a:rPr>
              <a:t> y </a:t>
            </a:r>
            <a:r>
              <a:rPr lang="en-US" altLang="zh-TW">
                <a:sym typeface="Symbol" pitchFamily="18" charset="2"/>
              </a:rPr>
              <a:t>are friends</a:t>
            </a:r>
            <a:r>
              <a:rPr lang="en-US" altLang="zh-TW" i="1">
                <a:sym typeface="Symbol" pitchFamily="18" charset="2"/>
              </a:rPr>
              <a:t>.</a:t>
            </a:r>
          </a:p>
          <a:p>
            <a:pPr eaLnBrk="1" hangingPunct="1">
              <a:spcBef>
                <a:spcPct val="0"/>
              </a:spcBef>
              <a:buFontTx/>
              <a:buNone/>
            </a:pPr>
            <a:r>
              <a:rPr lang="en-US" altLang="zh-TW">
                <a:sym typeface="Symbol" pitchFamily="18" charset="2"/>
              </a:rPr>
              <a:t>The domain of discourse is all the students in MMU.</a:t>
            </a:r>
            <a:endParaRPr lang="en-US" altLang="zh-TW"/>
          </a:p>
        </p:txBody>
      </p:sp>
      <p:sp>
        <p:nvSpPr>
          <p:cNvPr id="5"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6"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D25C5DC1-D779-4926-BFDC-3E6A5E2DB3DC}" type="slidenum">
              <a:rPr lang="en-US" altLang="en-US" sz="1200"/>
              <a:pPr eaLnBrk="1" hangingPunct="1">
                <a:spcBef>
                  <a:spcPct val="0"/>
                </a:spcBef>
                <a:buFontTx/>
                <a:buNone/>
              </a:pPr>
              <a:t>25</a:t>
            </a:fld>
            <a:endParaRPr lang="en-US" altLang="en-US" sz="120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8"/>
          <p:cNvSpPr txBox="1">
            <a:spLocks noChangeArrowheads="1"/>
          </p:cNvSpPr>
          <p:nvPr/>
        </p:nvSpPr>
        <p:spPr bwMode="auto">
          <a:xfrm>
            <a:off x="609600" y="1947208"/>
            <a:ext cx="7467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b="1" dirty="0"/>
              <a:t>Example</a:t>
            </a:r>
            <a:endParaRPr lang="en-US" altLang="zh-TW" dirty="0"/>
          </a:p>
          <a:p>
            <a:pPr eaLnBrk="1" hangingPunct="1">
              <a:spcBef>
                <a:spcPct val="0"/>
              </a:spcBef>
              <a:buFontTx/>
              <a:buNone/>
            </a:pPr>
            <a:r>
              <a:rPr lang="en-US" altLang="zh-TW" dirty="0"/>
              <a:t>Translate the following two statements into English</a:t>
            </a:r>
          </a:p>
          <a:p>
            <a:pPr eaLnBrk="1" hangingPunct="1">
              <a:spcBef>
                <a:spcPct val="0"/>
              </a:spcBef>
              <a:buFontTx/>
              <a:buNone/>
            </a:pPr>
            <a:r>
              <a:rPr lang="en-US" altLang="zh-TW" dirty="0"/>
              <a:t>	a) </a:t>
            </a:r>
            <a:r>
              <a:rPr lang="en-US" altLang="zh-TW" dirty="0">
                <a:sym typeface="Symbol" pitchFamily="18" charset="2"/>
              </a:rPr>
              <a:t></a:t>
            </a:r>
            <a:r>
              <a:rPr lang="en-US" altLang="zh-TW" i="1" dirty="0">
                <a:sym typeface="Symbol" pitchFamily="18" charset="2"/>
              </a:rPr>
              <a:t>x</a:t>
            </a:r>
            <a:r>
              <a:rPr lang="en-US" altLang="zh-TW" dirty="0">
                <a:sym typeface="Symbol" pitchFamily="18" charset="2"/>
              </a:rPr>
              <a:t> </a:t>
            </a:r>
            <a:r>
              <a:rPr lang="en-US" altLang="zh-TW" i="1" dirty="0">
                <a:sym typeface="Symbol" pitchFamily="18" charset="2"/>
              </a:rPr>
              <a:t>y</a:t>
            </a:r>
            <a:r>
              <a:rPr lang="en-US" altLang="zh-TW" dirty="0">
                <a:sym typeface="Symbol" pitchFamily="18" charset="2"/>
              </a:rPr>
              <a:t> (</a:t>
            </a:r>
            <a:r>
              <a:rPr lang="en-US" altLang="zh-TW" i="1" dirty="0">
                <a:sym typeface="Symbol" pitchFamily="18" charset="2"/>
              </a:rPr>
              <a:t>x</a:t>
            </a:r>
            <a:r>
              <a:rPr lang="en-US" altLang="zh-TW" dirty="0">
                <a:sym typeface="Symbol" pitchFamily="18" charset="2"/>
              </a:rPr>
              <a:t> + </a:t>
            </a:r>
            <a:r>
              <a:rPr lang="en-US" altLang="zh-TW" i="1" dirty="0">
                <a:sym typeface="Symbol" pitchFamily="18" charset="2"/>
              </a:rPr>
              <a:t>y</a:t>
            </a:r>
            <a:r>
              <a:rPr lang="en-US" altLang="zh-TW" dirty="0">
                <a:sym typeface="Symbol" pitchFamily="18" charset="2"/>
              </a:rPr>
              <a:t> = 0)</a:t>
            </a:r>
          </a:p>
          <a:p>
            <a:pPr eaLnBrk="1" hangingPunct="1">
              <a:spcBef>
                <a:spcPct val="0"/>
              </a:spcBef>
              <a:buFontTx/>
              <a:buNone/>
            </a:pPr>
            <a:r>
              <a:rPr lang="en-US" altLang="zh-TW" dirty="0">
                <a:sym typeface="Symbol" pitchFamily="18" charset="2"/>
              </a:rPr>
              <a:t>	b) </a:t>
            </a:r>
            <a:r>
              <a:rPr lang="en-US" altLang="zh-TW" i="1" dirty="0">
                <a:sym typeface="Symbol" pitchFamily="18" charset="2"/>
              </a:rPr>
              <a:t>y</a:t>
            </a: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i="1" dirty="0">
                <a:sym typeface="Symbol" pitchFamily="18" charset="2"/>
              </a:rPr>
              <a:t>x</a:t>
            </a:r>
            <a:r>
              <a:rPr lang="en-US" altLang="zh-TW" dirty="0">
                <a:sym typeface="Symbol" pitchFamily="18" charset="2"/>
              </a:rPr>
              <a:t> + </a:t>
            </a:r>
            <a:r>
              <a:rPr lang="en-US" altLang="zh-TW" i="1" dirty="0">
                <a:sym typeface="Symbol" pitchFamily="18" charset="2"/>
              </a:rPr>
              <a:t>y</a:t>
            </a:r>
            <a:r>
              <a:rPr lang="en-US" altLang="zh-TW" dirty="0">
                <a:sym typeface="Symbol" pitchFamily="18" charset="2"/>
              </a:rPr>
              <a:t> = 0)</a:t>
            </a:r>
          </a:p>
          <a:p>
            <a:pPr eaLnBrk="1" hangingPunct="1">
              <a:spcBef>
                <a:spcPct val="0"/>
              </a:spcBef>
              <a:buFontTx/>
              <a:buNone/>
            </a:pPr>
            <a:r>
              <a:rPr lang="en-US" altLang="zh-TW" dirty="0">
                <a:sym typeface="Symbol" pitchFamily="18" charset="2"/>
              </a:rPr>
              <a:t>Do they express the same thing?</a:t>
            </a:r>
            <a:r>
              <a:rPr lang="en-US" altLang="zh-TW" dirty="0"/>
              <a:t> Here the domain of discourse is the set of real numbers.</a:t>
            </a:r>
          </a:p>
        </p:txBody>
      </p:sp>
      <p:sp>
        <p:nvSpPr>
          <p:cNvPr id="7" name="Text Box 12"/>
          <p:cNvSpPr txBox="1">
            <a:spLocks noChangeArrowheads="1"/>
          </p:cNvSpPr>
          <p:nvPr/>
        </p:nvSpPr>
        <p:spPr bwMode="auto">
          <a:xfrm>
            <a:off x="533400" y="4002088"/>
            <a:ext cx="8077200" cy="2246312"/>
          </a:xfrm>
          <a:prstGeom prst="rect">
            <a:avLst/>
          </a:prstGeom>
          <a:noFill/>
          <a:ln>
            <a:noFill/>
          </a:ln>
          <a:effectLst>
            <a:outerShdw dist="107763" dir="18900000" algn="ctr" rotWithShape="0">
              <a:schemeClr val="bg2">
                <a:alpha val="50000"/>
              </a:schemeClr>
            </a:outerShdw>
          </a:effectLst>
        </p:spPr>
        <p:txBody>
          <a:bodyPr>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AutoNum type="alphaLcParenR"/>
            </a:pPr>
            <a:r>
              <a:rPr lang="en-US" altLang="zh-TW"/>
              <a:t>For every real number </a:t>
            </a:r>
            <a:r>
              <a:rPr lang="en-US" altLang="zh-TW" i="1"/>
              <a:t>x</a:t>
            </a:r>
            <a:r>
              <a:rPr lang="en-US" altLang="zh-TW"/>
              <a:t>, there exists a real number </a:t>
            </a:r>
            <a:r>
              <a:rPr lang="en-US" altLang="zh-TW" i="1"/>
              <a:t>y</a:t>
            </a:r>
            <a:r>
              <a:rPr lang="en-US" altLang="zh-TW"/>
              <a:t> such that their sum </a:t>
            </a:r>
            <a:r>
              <a:rPr lang="en-US" altLang="zh-TW" i="1"/>
              <a:t>x</a:t>
            </a:r>
            <a:r>
              <a:rPr lang="en-US" altLang="zh-TW"/>
              <a:t> + </a:t>
            </a:r>
            <a:r>
              <a:rPr lang="en-US" altLang="zh-TW" i="1"/>
              <a:t>y</a:t>
            </a:r>
            <a:r>
              <a:rPr lang="en-US" altLang="zh-TW"/>
              <a:t>  is zero.</a:t>
            </a:r>
          </a:p>
          <a:p>
            <a:pPr eaLnBrk="1" hangingPunct="1">
              <a:spcBef>
                <a:spcPct val="0"/>
              </a:spcBef>
              <a:buFontTx/>
              <a:buAutoNum type="alphaLcParenR"/>
            </a:pPr>
            <a:r>
              <a:rPr lang="en-US" altLang="zh-TW"/>
              <a:t>There exists a real number </a:t>
            </a:r>
            <a:r>
              <a:rPr lang="en-US" altLang="zh-TW" i="1"/>
              <a:t>y</a:t>
            </a:r>
            <a:r>
              <a:rPr lang="en-US" altLang="zh-TW"/>
              <a:t>, such that its sum with any real number </a:t>
            </a:r>
            <a:r>
              <a:rPr lang="en-US" altLang="zh-TW" i="1"/>
              <a:t>x</a:t>
            </a:r>
            <a:r>
              <a:rPr lang="en-US" altLang="zh-TW"/>
              <a:t> is zero.</a:t>
            </a:r>
          </a:p>
          <a:p>
            <a:pPr eaLnBrk="1" hangingPunct="1">
              <a:spcBef>
                <a:spcPct val="0"/>
              </a:spcBef>
              <a:buFontTx/>
              <a:buNone/>
            </a:pPr>
            <a:endParaRPr lang="en-US" altLang="zh-TW"/>
          </a:p>
          <a:p>
            <a:pPr eaLnBrk="1" hangingPunct="1">
              <a:spcBef>
                <a:spcPct val="0"/>
              </a:spcBef>
              <a:buFontTx/>
              <a:buNone/>
            </a:pPr>
            <a:r>
              <a:rPr lang="en-US" altLang="zh-TW"/>
              <a:t>The two statements do not express the same thing. In fact, the first one is true, and the second one is false.  </a:t>
            </a:r>
          </a:p>
        </p:txBody>
      </p:sp>
      <p:sp>
        <p:nvSpPr>
          <p:cNvPr id="6" name="Rectangle 22"/>
          <p:cNvSpPr txBox="1">
            <a:spLocks/>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85000" lnSpcReduction="10000"/>
          </a:bodyPr>
          <a:lstStyle>
            <a:lvl1pPr algn="l" rtl="0" eaLnBrk="0" fontAlgn="base" hangingPunct="0">
              <a:spcBef>
                <a:spcPct val="0"/>
              </a:spcBef>
              <a:spcAft>
                <a:spcPct val="0"/>
              </a:spcAft>
              <a:defRPr sz="3600" i="1">
                <a:solidFill>
                  <a:schemeClr val="tx1">
                    <a:shade val="75000"/>
                  </a:schemeClr>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a:lstStyle>
          <a:p>
            <a:pPr eaLnBrk="1" hangingPunct="1">
              <a:defRPr/>
            </a:pPr>
            <a:r>
              <a:rPr lang="en-US" sz="4800" b="1" i="0" kern="0" dirty="0">
                <a:solidFill>
                  <a:schemeClr val="tx1"/>
                </a:solidFill>
              </a:rPr>
              <a:t>Order of Quantifiers and Truth Value</a:t>
            </a:r>
          </a:p>
        </p:txBody>
      </p:sp>
      <p:sp>
        <p:nvSpPr>
          <p:cNvPr id="46085" name="Rectangle 2"/>
          <p:cNvSpPr>
            <a:spLocks noChangeArrowheads="1"/>
          </p:cNvSpPr>
          <p:nvPr/>
        </p:nvSpPr>
        <p:spPr bwMode="auto">
          <a:xfrm>
            <a:off x="533400" y="1066799"/>
            <a:ext cx="68310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ms-MY" sz="1800" dirty="0">
                <a:latin typeface="Trebuchet MS" pitchFamily="34" charset="0"/>
              </a:rPr>
              <a:t>The order of these quantifiers whenever they differ gives different truth values.</a:t>
            </a:r>
            <a:endParaRPr lang="ms-MY" altLang="ms-MY" sz="1800" dirty="0">
              <a:latin typeface="Trebuchet MS" pitchFamily="34" charset="0"/>
            </a:endParaRPr>
          </a:p>
        </p:txBody>
      </p:sp>
      <p:sp>
        <p:nvSpPr>
          <p:cNvPr id="9"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10"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4709E852-6279-4D7A-A23B-FA85A98F54DB}" type="slidenum">
              <a:rPr lang="en-US" altLang="en-US" sz="1200"/>
              <a:pPr eaLnBrk="1" hangingPunct="1">
                <a:spcBef>
                  <a:spcPct val="0"/>
                </a:spcBef>
                <a:buFontTx/>
                <a:buNone/>
              </a:pPr>
              <a:t>26</a:t>
            </a:fld>
            <a:endParaRPr lang="en-US" altLang="en-US" sz="12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304800"/>
            <a:ext cx="7391400" cy="1143000"/>
          </a:xfrm>
        </p:spPr>
        <p:txBody>
          <a:bodyPr/>
          <a:lstStyle/>
          <a:p>
            <a:pPr algn="l" eaLnBrk="1" hangingPunct="1">
              <a:defRPr/>
            </a:pPr>
            <a:r>
              <a:rPr lang="en-US" dirty="0">
                <a:solidFill>
                  <a:schemeClr val="tx1"/>
                </a:solidFill>
                <a:effectLst/>
              </a:rPr>
              <a:t>Example 11</a:t>
            </a:r>
          </a:p>
        </p:txBody>
      </p:sp>
      <p:sp>
        <p:nvSpPr>
          <p:cNvPr id="47107"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7108"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6A1C2D1A-249D-4AA2-8174-E61C82838A2A}" type="slidenum">
              <a:rPr lang="en-US" altLang="en-US" sz="1200"/>
              <a:pPr eaLnBrk="1" hangingPunct="1">
                <a:spcBef>
                  <a:spcPct val="0"/>
                </a:spcBef>
                <a:buFontTx/>
                <a:buNone/>
              </a:pPr>
              <a:t>27</a:t>
            </a:fld>
            <a:endParaRPr lang="en-US" altLang="en-US" sz="1200"/>
          </a:p>
        </p:txBody>
      </p:sp>
      <p:sp>
        <p:nvSpPr>
          <p:cNvPr id="47109" name="Text Box 21"/>
          <p:cNvSpPr txBox="1">
            <a:spLocks noChangeArrowheads="1"/>
          </p:cNvSpPr>
          <p:nvPr/>
        </p:nvSpPr>
        <p:spPr bwMode="auto">
          <a:xfrm>
            <a:off x="457200" y="1789113"/>
            <a:ext cx="7869238"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If the domain of discourse is the set of real numbers, determine the truth value of the  following statements:</a:t>
            </a: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i="1" dirty="0">
                <a:sym typeface="Symbol" pitchFamily="18" charset="2"/>
              </a:rPr>
              <a:t>y x</a:t>
            </a:r>
            <a:r>
              <a:rPr lang="en-US" altLang="zh-TW" baseline="30000" dirty="0">
                <a:sym typeface="Symbol" pitchFamily="18" charset="2"/>
              </a:rPr>
              <a:t>2</a:t>
            </a:r>
            <a:r>
              <a:rPr lang="en-US" altLang="zh-TW" dirty="0">
                <a:sym typeface="Symbol" pitchFamily="18" charset="2"/>
              </a:rPr>
              <a:t> = </a:t>
            </a:r>
            <a:r>
              <a:rPr lang="en-US" altLang="zh-TW" i="1" dirty="0">
                <a:sym typeface="Symbol" pitchFamily="18" charset="2"/>
              </a:rPr>
              <a:t>y</a:t>
            </a:r>
            <a:r>
              <a:rPr lang="en-US" altLang="zh-TW" dirty="0">
                <a:sym typeface="Symbol" pitchFamily="18" charset="2"/>
              </a:rPr>
              <a:t>                 </a:t>
            </a: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i="1" dirty="0">
                <a:sym typeface="Symbol" pitchFamily="18" charset="2"/>
              </a:rPr>
              <a:t>y</a:t>
            </a:r>
            <a:r>
              <a:rPr lang="en-US" altLang="zh-TW" dirty="0">
                <a:sym typeface="Symbol" pitchFamily="18" charset="2"/>
              </a:rPr>
              <a:t> (</a:t>
            </a:r>
            <a:r>
              <a:rPr lang="en-US" altLang="zh-TW" i="1" dirty="0" err="1">
                <a:sym typeface="Symbol" pitchFamily="18" charset="2"/>
              </a:rPr>
              <a:t>xy</a:t>
            </a:r>
            <a:r>
              <a:rPr lang="en-US" altLang="zh-TW" dirty="0">
                <a:sym typeface="Symbol" pitchFamily="18" charset="2"/>
              </a:rPr>
              <a:t> = 0)</a:t>
            </a: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i="1" dirty="0">
                <a:sym typeface="Symbol" pitchFamily="18" charset="2"/>
              </a:rPr>
              <a:t>y</a:t>
            </a:r>
            <a:r>
              <a:rPr lang="en-US" altLang="zh-TW" dirty="0">
                <a:sym typeface="Symbol" pitchFamily="18" charset="2"/>
              </a:rPr>
              <a:t> (</a:t>
            </a:r>
            <a:r>
              <a:rPr lang="en-US" altLang="zh-TW" i="1" dirty="0">
                <a:sym typeface="Symbol" pitchFamily="18" charset="2"/>
              </a:rPr>
              <a:t>x</a:t>
            </a:r>
            <a:r>
              <a:rPr lang="en-US" altLang="zh-TW" dirty="0">
                <a:sym typeface="Symbol" pitchFamily="18" charset="2"/>
              </a:rPr>
              <a:t> + 2</a:t>
            </a:r>
            <a:r>
              <a:rPr lang="en-US" altLang="zh-TW" i="1" dirty="0">
                <a:sym typeface="Symbol" pitchFamily="18" charset="2"/>
              </a:rPr>
              <a:t>y</a:t>
            </a:r>
            <a:r>
              <a:rPr lang="en-US" altLang="zh-TW" dirty="0">
                <a:sym typeface="Symbol" pitchFamily="18" charset="2"/>
              </a:rPr>
              <a:t> = 3)  </a:t>
            </a:r>
          </a:p>
        </p:txBody>
      </p:sp>
      <p:sp>
        <p:nvSpPr>
          <p:cNvPr id="8" name="Text Box 12"/>
          <p:cNvSpPr txBox="1">
            <a:spLocks noChangeArrowheads="1"/>
          </p:cNvSpPr>
          <p:nvPr/>
        </p:nvSpPr>
        <p:spPr bwMode="auto">
          <a:xfrm>
            <a:off x="3719513" y="3160713"/>
            <a:ext cx="4302125" cy="1477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lnSpc>
                <a:spcPct val="150000"/>
              </a:lnSpc>
              <a:spcBef>
                <a:spcPct val="0"/>
              </a:spcBef>
              <a:buFontTx/>
              <a:buNone/>
            </a:pPr>
            <a:r>
              <a:rPr lang="en-US" altLang="zh-TW" dirty="0"/>
              <a:t>a) True. Why?</a:t>
            </a:r>
          </a:p>
          <a:p>
            <a:pPr eaLnBrk="1" hangingPunct="1">
              <a:lnSpc>
                <a:spcPct val="150000"/>
              </a:lnSpc>
              <a:spcBef>
                <a:spcPct val="0"/>
              </a:spcBef>
              <a:buFontTx/>
              <a:buNone/>
            </a:pPr>
            <a:r>
              <a:rPr lang="en-US" altLang="zh-TW" dirty="0"/>
              <a:t>b) True. </a:t>
            </a:r>
            <a:r>
              <a:rPr lang="en-US" altLang="zh-TW" i="1" dirty="0"/>
              <a:t>x</a:t>
            </a:r>
            <a:r>
              <a:rPr lang="en-US" altLang="zh-TW" dirty="0"/>
              <a:t> = 0.</a:t>
            </a:r>
          </a:p>
          <a:p>
            <a:pPr eaLnBrk="1" hangingPunct="1">
              <a:lnSpc>
                <a:spcPct val="150000"/>
              </a:lnSpc>
              <a:spcBef>
                <a:spcPct val="0"/>
              </a:spcBef>
              <a:buFontTx/>
              <a:buNone/>
            </a:pPr>
            <a:r>
              <a:rPr lang="en-US" altLang="zh-TW" dirty="0"/>
              <a:t>d) True. </a:t>
            </a:r>
            <a:r>
              <a:rPr lang="en-US" altLang="zh-TW" i="1" dirty="0"/>
              <a:t>y</a:t>
            </a:r>
            <a:r>
              <a:rPr lang="en-US" altLang="zh-TW" dirty="0"/>
              <a:t> = (3−</a:t>
            </a:r>
            <a:r>
              <a:rPr lang="en-US" altLang="zh-TW" i="1" dirty="0"/>
              <a:t>x</a:t>
            </a:r>
            <a:r>
              <a:rPr lang="en-US" altLang="zh-TW" dirty="0"/>
              <a:t>)/2.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04800" y="152400"/>
            <a:ext cx="7391400" cy="1143000"/>
          </a:xfrm>
        </p:spPr>
        <p:txBody>
          <a:bodyPr/>
          <a:lstStyle/>
          <a:p>
            <a:pPr algn="l" eaLnBrk="1" hangingPunct="1">
              <a:defRPr/>
            </a:pPr>
            <a:r>
              <a:rPr lang="en-US" altLang="ms-MY" dirty="0">
                <a:solidFill>
                  <a:schemeClr val="tx1"/>
                </a:solidFill>
              </a:rPr>
              <a:t>In Class Exercise</a:t>
            </a:r>
            <a:endParaRPr lang="en-US" dirty="0">
              <a:solidFill>
                <a:schemeClr val="tx1"/>
              </a:solidFill>
              <a:effectLst/>
            </a:endParaRPr>
          </a:p>
        </p:txBody>
      </p:sp>
      <p:sp>
        <p:nvSpPr>
          <p:cNvPr id="47107"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7108"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6A1C2D1A-249D-4AA2-8174-E61C82838A2A}" type="slidenum">
              <a:rPr lang="en-US" altLang="en-US" sz="1200"/>
              <a:pPr eaLnBrk="1" hangingPunct="1">
                <a:spcBef>
                  <a:spcPct val="0"/>
                </a:spcBef>
                <a:buFontTx/>
                <a:buNone/>
              </a:pPr>
              <a:t>28</a:t>
            </a:fld>
            <a:endParaRPr lang="en-US" altLang="en-US" sz="1200"/>
          </a:p>
        </p:txBody>
      </p:sp>
      <p:sp>
        <p:nvSpPr>
          <p:cNvPr id="47109" name="Text Box 21"/>
          <p:cNvSpPr txBox="1">
            <a:spLocks noChangeArrowheads="1"/>
          </p:cNvSpPr>
          <p:nvPr/>
        </p:nvSpPr>
        <p:spPr bwMode="auto">
          <a:xfrm>
            <a:off x="457200" y="1295400"/>
            <a:ext cx="786923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Given that  Q(</a:t>
            </a:r>
            <a:r>
              <a:rPr lang="en-US" altLang="zh-TW" i="1" dirty="0"/>
              <a:t>x</a:t>
            </a:r>
            <a:r>
              <a:rPr lang="en-US" altLang="zh-TW" dirty="0"/>
              <a:t>, </a:t>
            </a:r>
            <a:r>
              <a:rPr lang="en-US" altLang="zh-TW" i="1" dirty="0"/>
              <a:t>y</a:t>
            </a:r>
            <a:r>
              <a:rPr lang="en-US" altLang="zh-TW" dirty="0"/>
              <a:t>) : </a:t>
            </a:r>
            <a:r>
              <a:rPr lang="en-US" altLang="zh-TW" i="1" dirty="0">
                <a:sym typeface="Symbol" pitchFamily="18" charset="2"/>
              </a:rPr>
              <a:t>x </a:t>
            </a:r>
            <a:r>
              <a:rPr lang="en-US" altLang="zh-TW" dirty="0">
                <a:sym typeface="Symbol" pitchFamily="18" charset="2"/>
              </a:rPr>
              <a:t>= </a:t>
            </a:r>
            <a:r>
              <a:rPr lang="en-US" altLang="zh-TW" i="1" dirty="0">
                <a:sym typeface="Symbol" pitchFamily="18" charset="2"/>
              </a:rPr>
              <a:t>y</a:t>
            </a:r>
            <a:r>
              <a:rPr lang="en-US" altLang="zh-TW" baseline="30000" dirty="0">
                <a:sym typeface="Symbol" pitchFamily="18" charset="2"/>
              </a:rPr>
              <a:t>2</a:t>
            </a:r>
            <a:r>
              <a:rPr lang="en-US" altLang="zh-TW" dirty="0"/>
              <a:t> where the domain of discourse is the set of integer, determine the truth value of the  following statements and Justify each of your answer.</a:t>
            </a: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y</a:t>
            </a:r>
            <a:r>
              <a:rPr lang="en-US" altLang="zh-TW" dirty="0">
                <a:sym typeface="Symbol" pitchFamily="18" charset="2"/>
              </a:rPr>
              <a:t> </a:t>
            </a:r>
            <a:r>
              <a:rPr lang="en-US" altLang="zh-TW" dirty="0"/>
              <a:t>Q(3, </a:t>
            </a:r>
            <a:r>
              <a:rPr lang="en-US" altLang="zh-TW" i="1" dirty="0"/>
              <a:t>y</a:t>
            </a:r>
            <a:r>
              <a:rPr lang="en-US" altLang="zh-TW" dirty="0"/>
              <a:t>)</a:t>
            </a:r>
            <a:r>
              <a:rPr lang="en-US" altLang="zh-TW" dirty="0">
                <a:sym typeface="Symbol" pitchFamily="18" charset="2"/>
              </a:rPr>
              <a:t>                 </a:t>
            </a: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y</a:t>
            </a:r>
            <a:r>
              <a:rPr lang="en-US" altLang="zh-TW" dirty="0">
                <a:sym typeface="Symbol" pitchFamily="18" charset="2"/>
              </a:rPr>
              <a:t> </a:t>
            </a:r>
            <a:r>
              <a:rPr lang="en-US" altLang="zh-TW" dirty="0"/>
              <a:t>Q(3, </a:t>
            </a:r>
            <a:r>
              <a:rPr lang="en-US" altLang="zh-TW" i="1" dirty="0"/>
              <a:t>y</a:t>
            </a:r>
            <a:r>
              <a:rPr lang="en-US" altLang="zh-TW" dirty="0"/>
              <a:t>)</a:t>
            </a: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y</a:t>
            </a:r>
            <a:r>
              <a:rPr lang="en-US" altLang="zh-TW" dirty="0">
                <a:sym typeface="Symbol" pitchFamily="18" charset="2"/>
              </a:rPr>
              <a:t> </a:t>
            </a:r>
            <a:r>
              <a:rPr lang="en-US" altLang="zh-TW" dirty="0"/>
              <a:t>Q(3, </a:t>
            </a:r>
            <a:r>
              <a:rPr lang="en-US" altLang="zh-TW" i="1" dirty="0"/>
              <a:t>y</a:t>
            </a:r>
            <a:r>
              <a:rPr lang="en-US" altLang="zh-TW" dirty="0"/>
              <a:t>) </a:t>
            </a:r>
            <a:r>
              <a:rPr lang="en-US" altLang="zh-TW" dirty="0">
                <a:sym typeface="Symbol" pitchFamily="18" charset="2"/>
              </a:rPr>
              <a:t> </a:t>
            </a:r>
            <a:r>
              <a:rPr lang="en-US" altLang="zh-TW" i="1" dirty="0">
                <a:sym typeface="Symbol" pitchFamily="18" charset="2"/>
              </a:rPr>
              <a:t>y</a:t>
            </a:r>
            <a:r>
              <a:rPr lang="en-US" altLang="zh-TW" dirty="0">
                <a:sym typeface="Symbol" pitchFamily="18" charset="2"/>
              </a:rPr>
              <a:t> </a:t>
            </a:r>
            <a:r>
              <a:rPr lang="en-US" altLang="zh-TW" dirty="0"/>
              <a:t>Q(3, </a:t>
            </a:r>
            <a:r>
              <a:rPr lang="en-US" altLang="zh-TW" i="1" dirty="0"/>
              <a:t>y</a:t>
            </a:r>
            <a:r>
              <a:rPr lang="en-US" altLang="zh-TW" dirty="0"/>
              <a:t>)</a:t>
            </a: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dirty="0"/>
              <a:t>Q(</a:t>
            </a:r>
            <a:r>
              <a:rPr lang="en-US" altLang="zh-TW" i="1" dirty="0"/>
              <a:t>x</a:t>
            </a:r>
            <a:r>
              <a:rPr lang="en-US" altLang="zh-TW" dirty="0"/>
              <a:t>, 3)</a:t>
            </a:r>
          </a:p>
          <a:p>
            <a:pPr eaLnBrk="1" hangingPunct="1">
              <a:lnSpc>
                <a:spcPct val="150000"/>
              </a:lnSpc>
              <a:spcBef>
                <a:spcPct val="0"/>
              </a:spcBef>
              <a:buFontTx/>
              <a:buAutoNum type="alphaLcParenR"/>
            </a:pPr>
            <a:r>
              <a:rPr lang="en-US" altLang="zh-TW" dirty="0"/>
              <a:t> </a:t>
            </a:r>
            <a:r>
              <a:rPr lang="en-US" altLang="zh-TW" dirty="0">
                <a:sym typeface="Symbol" pitchFamily="18" charset="2"/>
              </a:rPr>
              <a:t></a:t>
            </a:r>
            <a:r>
              <a:rPr lang="en-US" altLang="zh-TW" i="1" dirty="0">
                <a:sym typeface="Symbol" pitchFamily="18" charset="2"/>
              </a:rPr>
              <a:t>x</a:t>
            </a:r>
            <a:r>
              <a:rPr lang="en-US" altLang="zh-TW" dirty="0">
                <a:sym typeface="Symbol" pitchFamily="18" charset="2"/>
              </a:rPr>
              <a:t> </a:t>
            </a:r>
            <a:r>
              <a:rPr lang="en-US" altLang="zh-TW" dirty="0"/>
              <a:t>Q(</a:t>
            </a:r>
            <a:r>
              <a:rPr lang="en-US" altLang="zh-TW" i="1" dirty="0"/>
              <a:t>x</a:t>
            </a:r>
            <a:r>
              <a:rPr lang="en-US" altLang="zh-TW" dirty="0"/>
              <a:t>, 3)</a:t>
            </a: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dirty="0"/>
              <a:t>Q(</a:t>
            </a:r>
            <a:r>
              <a:rPr lang="en-US" altLang="zh-TW" i="1" dirty="0"/>
              <a:t>x</a:t>
            </a:r>
            <a:r>
              <a:rPr lang="en-US" altLang="zh-TW" dirty="0"/>
              <a:t>, 3) </a:t>
            </a: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dirty="0"/>
              <a:t>Q(</a:t>
            </a:r>
            <a:r>
              <a:rPr lang="en-US" altLang="zh-TW" i="1" dirty="0"/>
              <a:t>x</a:t>
            </a:r>
            <a:r>
              <a:rPr lang="en-US" altLang="zh-TW" dirty="0"/>
              <a:t>, 3)</a:t>
            </a:r>
          </a:p>
          <a:p>
            <a:pPr eaLnBrk="1" hangingPunct="1">
              <a:lnSpc>
                <a:spcPct val="150000"/>
              </a:lnSpc>
              <a:spcBef>
                <a:spcPct val="0"/>
              </a:spcBef>
              <a:buFontTx/>
              <a:buAutoNum type="alphaLcParenR"/>
            </a:pPr>
            <a:r>
              <a:rPr lang="en-US" altLang="zh-TW" dirty="0"/>
              <a:t> </a:t>
            </a:r>
            <a:r>
              <a:rPr lang="en-US" altLang="zh-TW" dirty="0">
                <a:sym typeface="Symbol" pitchFamily="18" charset="2"/>
              </a:rPr>
              <a:t></a:t>
            </a:r>
            <a:r>
              <a:rPr lang="en-US" altLang="zh-TW" i="1" dirty="0">
                <a:sym typeface="Symbol" pitchFamily="18" charset="2"/>
              </a:rPr>
              <a:t>x</a:t>
            </a:r>
            <a:r>
              <a:rPr lang="en-US" altLang="zh-TW" dirty="0">
                <a:sym typeface="Symbol" pitchFamily="18" charset="2"/>
              </a:rPr>
              <a:t> </a:t>
            </a:r>
            <a:r>
              <a:rPr lang="en-US" altLang="zh-TW" dirty="0"/>
              <a:t>Q(</a:t>
            </a:r>
            <a:r>
              <a:rPr lang="en-US" altLang="zh-TW" i="1" dirty="0"/>
              <a:t>x</a:t>
            </a:r>
            <a:r>
              <a:rPr lang="en-US" altLang="zh-TW" dirty="0"/>
              <a:t>, 3) </a:t>
            </a: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dirty="0"/>
              <a:t>Q(</a:t>
            </a:r>
            <a:r>
              <a:rPr lang="en-US" altLang="zh-TW" i="1" dirty="0"/>
              <a:t>x</a:t>
            </a:r>
            <a:r>
              <a:rPr lang="en-US" altLang="zh-TW" dirty="0"/>
              <a:t>, 3)</a:t>
            </a: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x</a:t>
            </a:r>
            <a:r>
              <a:rPr lang="en-US" altLang="zh-TW" dirty="0">
                <a:sym typeface="Symbol" pitchFamily="18" charset="2"/>
              </a:rPr>
              <a:t> </a:t>
            </a:r>
            <a:r>
              <a:rPr lang="en-US" altLang="zh-TW" i="1" dirty="0">
                <a:sym typeface="Symbol" pitchFamily="18" charset="2"/>
              </a:rPr>
              <a:t>y </a:t>
            </a:r>
            <a:r>
              <a:rPr lang="en-US" altLang="zh-TW" dirty="0"/>
              <a:t>Q(</a:t>
            </a:r>
            <a:r>
              <a:rPr lang="en-US" altLang="zh-TW" i="1" dirty="0"/>
              <a:t>x</a:t>
            </a:r>
            <a:r>
              <a:rPr lang="en-US" altLang="zh-TW" dirty="0"/>
              <a:t>, </a:t>
            </a:r>
            <a:r>
              <a:rPr lang="en-US" altLang="zh-TW" i="1" dirty="0"/>
              <a:t>y</a:t>
            </a:r>
            <a:r>
              <a:rPr lang="en-US" altLang="zh-TW" dirty="0"/>
              <a:t>)</a:t>
            </a:r>
            <a:endParaRPr lang="en-US" altLang="zh-TW" baseline="30000" dirty="0">
              <a:sym typeface="Symbol" pitchFamily="18" charset="2"/>
            </a:endParaRPr>
          </a:p>
          <a:p>
            <a:pPr eaLnBrk="1" hangingPunct="1">
              <a:lnSpc>
                <a:spcPct val="150000"/>
              </a:lnSpc>
              <a:spcBef>
                <a:spcPct val="0"/>
              </a:spcBef>
              <a:buFontTx/>
              <a:buAutoNum type="alphaLcParenR"/>
            </a:pPr>
            <a:r>
              <a:rPr lang="en-US" altLang="zh-TW" dirty="0">
                <a:sym typeface="Symbol" pitchFamily="18" charset="2"/>
              </a:rPr>
              <a:t> </a:t>
            </a:r>
            <a:r>
              <a:rPr lang="en-US" altLang="zh-TW" i="1" dirty="0">
                <a:sym typeface="Symbol" pitchFamily="18" charset="2"/>
              </a:rPr>
              <a:t>x </a:t>
            </a:r>
            <a:r>
              <a:rPr lang="en-US" altLang="zh-TW" dirty="0">
                <a:sym typeface="Symbol" pitchFamily="18" charset="2"/>
              </a:rPr>
              <a:t></a:t>
            </a:r>
            <a:r>
              <a:rPr lang="en-US" altLang="zh-TW" i="1" dirty="0">
                <a:sym typeface="Symbol" pitchFamily="18" charset="2"/>
              </a:rPr>
              <a:t>y </a:t>
            </a:r>
            <a:r>
              <a:rPr lang="en-US" altLang="zh-TW" dirty="0"/>
              <a:t>Q(</a:t>
            </a:r>
            <a:r>
              <a:rPr lang="en-US" altLang="zh-TW" i="1" dirty="0"/>
              <a:t>x</a:t>
            </a:r>
            <a:r>
              <a:rPr lang="en-US" altLang="zh-TW" dirty="0"/>
              <a:t>, </a:t>
            </a:r>
            <a:r>
              <a:rPr lang="en-US" altLang="zh-TW" i="1" dirty="0"/>
              <a:t>y</a:t>
            </a:r>
            <a:r>
              <a:rPr lang="en-US" altLang="zh-TW" dirty="0"/>
              <a:t>)</a:t>
            </a:r>
            <a:endParaRPr lang="en-US" altLang="zh-TW" dirty="0">
              <a:sym typeface="Symbol" pitchFamily="18" charset="2"/>
            </a:endParaRPr>
          </a:p>
        </p:txBody>
      </p:sp>
    </p:spTree>
    <p:extLst>
      <p:ext uri="{BB962C8B-B14F-4D97-AF65-F5344CB8AC3E}">
        <p14:creationId xmlns:p14="http://schemas.microsoft.com/office/powerpoint/2010/main" val="15110879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533400" y="304800"/>
            <a:ext cx="7391400" cy="1143000"/>
          </a:xfrm>
        </p:spPr>
        <p:txBody>
          <a:bodyPr/>
          <a:lstStyle/>
          <a:p>
            <a:pPr algn="l" eaLnBrk="1" hangingPunct="1">
              <a:defRPr/>
            </a:pPr>
            <a:r>
              <a:rPr lang="en-US" dirty="0">
                <a:solidFill>
                  <a:schemeClr val="tx1"/>
                </a:solidFill>
                <a:effectLst/>
              </a:rPr>
              <a:t>Summary</a:t>
            </a:r>
          </a:p>
        </p:txBody>
      </p:sp>
      <p:sp>
        <p:nvSpPr>
          <p:cNvPr id="47107"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7108"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8C17801B-C367-4F14-BFC6-DEA97F512896}" type="slidenum">
              <a:rPr lang="en-US" altLang="en-US" sz="1200"/>
              <a:pPr eaLnBrk="1" hangingPunct="1">
                <a:spcBef>
                  <a:spcPct val="0"/>
                </a:spcBef>
                <a:buFontTx/>
                <a:buNone/>
              </a:pPr>
              <a:t>29</a:t>
            </a:fld>
            <a:endParaRPr lang="en-US" altLang="en-US" sz="1200"/>
          </a:p>
        </p:txBody>
      </p:sp>
      <p:sp>
        <p:nvSpPr>
          <p:cNvPr id="6" name="Text Box 9"/>
          <p:cNvSpPr txBox="1">
            <a:spLocks noChangeArrowheads="1"/>
          </p:cNvSpPr>
          <p:nvPr/>
        </p:nvSpPr>
        <p:spPr bwMode="auto">
          <a:xfrm>
            <a:off x="533400" y="1671638"/>
            <a:ext cx="7543800" cy="3416300"/>
          </a:xfrm>
          <a:prstGeom prst="rect">
            <a:avLst/>
          </a:prstGeom>
          <a:noFill/>
          <a:ln w="22225">
            <a:noFill/>
            <a:miter lim="800000"/>
            <a:headEnd/>
            <a:tailEnd/>
          </a:ln>
          <a:effectLst/>
        </p:spPr>
        <p:txBody>
          <a:bodyPr anchor="ctr">
            <a:spAutoFit/>
          </a:bodyPr>
          <a:lstStyle>
            <a:lvl1pPr eaLnBrk="0" hangingPunct="0">
              <a:defRPr>
                <a:solidFill>
                  <a:schemeClr val="tx1"/>
                </a:solidFill>
                <a:latin typeface="Trebuchet MS" pitchFamily="34" charset="0"/>
                <a:cs typeface="Arial" charset="0"/>
              </a:defRPr>
            </a:lvl1pPr>
            <a:lvl2pPr marL="804863" indent="-341313"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dirty="0">
                <a:latin typeface="Calibri" pitchFamily="34" charset="0"/>
              </a:rPr>
              <a:t>We have discussed the following concepts related to predicate logic:</a:t>
            </a:r>
          </a:p>
          <a:p>
            <a:pPr eaLnBrk="1" hangingPunct="1"/>
            <a:endParaRPr lang="en-US" altLang="zh-TW" sz="1600" dirty="0">
              <a:effectLst>
                <a:outerShdw blurRad="38100" dist="38100" dir="2700000" algn="tl">
                  <a:srgbClr val="C0C0C0"/>
                </a:outerShdw>
              </a:effectLst>
              <a:latin typeface="Calibri" pitchFamily="34" charset="0"/>
            </a:endParaRPr>
          </a:p>
          <a:p>
            <a:pPr lvl="1" eaLnBrk="1" hangingPunct="1">
              <a:buFontTx/>
              <a:buChar char="•"/>
            </a:pPr>
            <a:r>
              <a:rPr lang="en-US" altLang="zh-TW" sz="2000" dirty="0">
                <a:latin typeface="Calibri" pitchFamily="34" charset="0"/>
              </a:rPr>
              <a:t>Meaning of predicates with universal quantifiers and existential quantifiers </a:t>
            </a:r>
          </a:p>
          <a:p>
            <a:pPr lvl="1" eaLnBrk="1" hangingPunct="1">
              <a:buFontTx/>
              <a:buChar char="•"/>
            </a:pPr>
            <a:r>
              <a:rPr lang="en-US" altLang="zh-TW" sz="2000" dirty="0">
                <a:latin typeface="Calibri" pitchFamily="34" charset="0"/>
              </a:rPr>
              <a:t>Evaluating the truth values of statements with predicates.</a:t>
            </a:r>
          </a:p>
          <a:p>
            <a:pPr lvl="1" eaLnBrk="1" hangingPunct="1">
              <a:buFontTx/>
              <a:buChar char="•"/>
            </a:pPr>
            <a:r>
              <a:rPr lang="en-US" altLang="zh-TW" sz="2000" dirty="0">
                <a:latin typeface="Calibri" pitchFamily="34" charset="0"/>
              </a:rPr>
              <a:t>Translation of quantified English statements into predicates with quantifiers and logical connectives. </a:t>
            </a:r>
          </a:p>
          <a:p>
            <a:pPr lvl="1" eaLnBrk="1" hangingPunct="1">
              <a:buFontTx/>
              <a:buChar char="•"/>
            </a:pPr>
            <a:r>
              <a:rPr lang="en-US" altLang="zh-TW" sz="2000" dirty="0">
                <a:latin typeface="Calibri" pitchFamily="34" charset="0"/>
                <a:sym typeface="Symbol" pitchFamily="18" charset="2"/>
              </a:rPr>
              <a:t>Conversion of a negated predicate statements by De Morgan’s Law.</a:t>
            </a:r>
          </a:p>
          <a:p>
            <a:pPr lvl="1" eaLnBrk="1" hangingPunct="1">
              <a:buFontTx/>
              <a:buChar char="•"/>
            </a:pPr>
            <a:r>
              <a:rPr lang="en-US" altLang="zh-TW" sz="2000" dirty="0">
                <a:latin typeface="Calibri" pitchFamily="34" charset="0"/>
              </a:rPr>
              <a:t>Order of quantifiers are important whenever two or more quantifiers are involved.</a:t>
            </a:r>
            <a:endParaRPr lang="en-US" altLang="zh-TW" sz="2000" dirty="0">
              <a:latin typeface="Calibri" pitchFamily="34" charset="0"/>
              <a:sym typeface="Symbol" pitchFamily="18" charset="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0"/>
            <a:ext cx="6324600" cy="1143000"/>
          </a:xfrm>
        </p:spPr>
        <p:txBody>
          <a:bodyPr>
            <a:normAutofit fontScale="92500"/>
          </a:bodyPr>
          <a:lstStyle/>
          <a:p>
            <a:pPr algn="l" eaLnBrk="1" hangingPunct="1">
              <a:defRPr/>
            </a:pPr>
            <a:r>
              <a:rPr lang="en-US" dirty="0">
                <a:solidFill>
                  <a:schemeClr val="tx1"/>
                </a:solidFill>
                <a:effectLst/>
              </a:rPr>
              <a:t>What is Predicate Logic?</a:t>
            </a:r>
          </a:p>
        </p:txBody>
      </p:sp>
      <p:sp>
        <p:nvSpPr>
          <p:cNvPr id="28675" name="Footer Placeholder 5"/>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28676" name="Slide Number Placeholder 6"/>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7C74CA73-6B87-4550-90A2-692AB1F0D2A0}" type="slidenum">
              <a:rPr lang="en-US" altLang="en-US" sz="1200"/>
              <a:pPr eaLnBrk="1" hangingPunct="1">
                <a:spcBef>
                  <a:spcPct val="0"/>
                </a:spcBef>
                <a:buFontTx/>
                <a:buNone/>
              </a:pPr>
              <a:t>3</a:t>
            </a:fld>
            <a:endParaRPr lang="en-US" altLang="en-US" sz="1200"/>
          </a:p>
        </p:txBody>
      </p:sp>
      <p:sp>
        <p:nvSpPr>
          <p:cNvPr id="27653" name="Text Box 11"/>
          <p:cNvSpPr txBox="1">
            <a:spLocks noChangeArrowheads="1"/>
          </p:cNvSpPr>
          <p:nvPr/>
        </p:nvSpPr>
        <p:spPr bwMode="auto">
          <a:xfrm>
            <a:off x="381000" y="935772"/>
            <a:ext cx="8305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Predicate logic is also known as first order logic.</a:t>
            </a:r>
          </a:p>
          <a:p>
            <a:pPr eaLnBrk="1" hangingPunct="1">
              <a:spcBef>
                <a:spcPct val="0"/>
              </a:spcBef>
              <a:buFontTx/>
              <a:buNone/>
            </a:pPr>
            <a:endParaRPr lang="en-US" altLang="zh-TW" dirty="0"/>
          </a:p>
          <a:p>
            <a:pPr eaLnBrk="1" hangingPunct="1">
              <a:spcBef>
                <a:spcPct val="0"/>
              </a:spcBef>
              <a:buFontTx/>
              <a:buNone/>
            </a:pPr>
            <a:r>
              <a:rPr lang="en-US" altLang="zh-TW" dirty="0"/>
              <a:t>Recall that in English, when you have a sentence, it can be divided into two components: a subject and a predicate, where the predicate describes the subject.</a:t>
            </a:r>
          </a:p>
          <a:p>
            <a:pPr eaLnBrk="1" hangingPunct="1">
              <a:spcBef>
                <a:spcPct val="0"/>
              </a:spcBef>
              <a:buFontTx/>
              <a:buNone/>
            </a:pPr>
            <a:endParaRPr lang="en-US" altLang="zh-TW" dirty="0"/>
          </a:p>
          <a:p>
            <a:pPr eaLnBrk="1" hangingPunct="1">
              <a:spcBef>
                <a:spcPct val="0"/>
              </a:spcBef>
              <a:buFontTx/>
              <a:buNone/>
            </a:pPr>
            <a:r>
              <a:rPr lang="en-US" altLang="zh-TW" dirty="0"/>
              <a:t>In predicate logic, the predicate can be used to express the meaning and relationship of mathematical/computer science statements.  </a:t>
            </a:r>
          </a:p>
          <a:p>
            <a:pPr eaLnBrk="1" hangingPunct="1">
              <a:spcBef>
                <a:spcPct val="0"/>
              </a:spcBef>
              <a:buFontTx/>
              <a:buNone/>
            </a:pPr>
            <a:endParaRPr lang="en-US" altLang="zh-TW" dirty="0"/>
          </a:p>
          <a:p>
            <a:pPr eaLnBrk="1" hangingPunct="1">
              <a:spcBef>
                <a:spcPct val="0"/>
              </a:spcBef>
              <a:buFontTx/>
              <a:buNone/>
            </a:pPr>
            <a:r>
              <a:rPr lang="en-US" altLang="zh-TW" dirty="0"/>
              <a:t>Quantification phrases are involved in a predicate for it to have a truth value.</a:t>
            </a:r>
          </a:p>
          <a:p>
            <a:pPr eaLnBrk="1" hangingPunct="1">
              <a:spcBef>
                <a:spcPct val="0"/>
              </a:spcBef>
              <a:buFontTx/>
              <a:buNone/>
            </a:pPr>
            <a:endParaRPr lang="en-US" altLang="zh-TW" dirty="0"/>
          </a:p>
          <a:p>
            <a:pPr eaLnBrk="1" hangingPunct="1">
              <a:spcBef>
                <a:spcPct val="0"/>
              </a:spcBef>
              <a:buFontTx/>
              <a:buNone/>
            </a:pPr>
            <a:r>
              <a:rPr lang="en-US" altLang="zh-TW" dirty="0"/>
              <a:t>The word </a:t>
            </a:r>
            <a:r>
              <a:rPr lang="en-US" altLang="zh-TW" i="1" dirty="0"/>
              <a:t>some</a:t>
            </a:r>
            <a:r>
              <a:rPr lang="en-US" altLang="zh-TW" dirty="0"/>
              <a:t>, </a:t>
            </a:r>
            <a:r>
              <a:rPr lang="en-US" altLang="zh-TW" i="1" dirty="0"/>
              <a:t>all</a:t>
            </a:r>
            <a:r>
              <a:rPr lang="en-US" altLang="zh-TW" dirty="0"/>
              <a:t>, </a:t>
            </a:r>
            <a:r>
              <a:rPr lang="en-US" altLang="zh-TW" i="1" dirty="0"/>
              <a:t>every</a:t>
            </a:r>
            <a:r>
              <a:rPr lang="en-US" altLang="zh-TW" dirty="0"/>
              <a:t>, </a:t>
            </a:r>
            <a:r>
              <a:rPr lang="en-US" altLang="zh-TW" i="1" dirty="0"/>
              <a:t>each one</a:t>
            </a:r>
            <a:r>
              <a:rPr lang="en-US" altLang="zh-TW" dirty="0"/>
              <a:t> are examples of quantification phrases in English. </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685800" y="381000"/>
            <a:ext cx="6858000" cy="1143000"/>
          </a:xfrm>
        </p:spPr>
        <p:txBody>
          <a:bodyPr/>
          <a:lstStyle/>
          <a:p>
            <a:pPr algn="l" eaLnBrk="1" hangingPunct="1">
              <a:defRPr/>
            </a:pPr>
            <a:r>
              <a:rPr lang="en-US" dirty="0">
                <a:solidFill>
                  <a:schemeClr val="tx1"/>
                </a:solidFill>
                <a:effectLst/>
              </a:rPr>
              <a:t>Exercise 1</a:t>
            </a:r>
          </a:p>
        </p:txBody>
      </p:sp>
      <p:sp>
        <p:nvSpPr>
          <p:cNvPr id="48131" name="Footer Placeholder 5"/>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48132"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D67D3CE4-AFE4-4F75-A463-0BD650CDA063}" type="slidenum">
              <a:rPr lang="en-US" altLang="en-US" sz="1200"/>
              <a:pPr eaLnBrk="1" hangingPunct="1">
                <a:spcBef>
                  <a:spcPct val="0"/>
                </a:spcBef>
                <a:buFontTx/>
                <a:buNone/>
              </a:pPr>
              <a:t>30</a:t>
            </a:fld>
            <a:endParaRPr lang="en-US" altLang="en-US" sz="1200"/>
          </a:p>
        </p:txBody>
      </p:sp>
      <p:sp>
        <p:nvSpPr>
          <p:cNvPr id="49157" name="Text Box 10"/>
          <p:cNvSpPr txBox="1">
            <a:spLocks noChangeArrowheads="1"/>
          </p:cNvSpPr>
          <p:nvPr/>
        </p:nvSpPr>
        <p:spPr bwMode="auto">
          <a:xfrm>
            <a:off x="1143000" y="1573213"/>
            <a:ext cx="62484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lnSpc>
                <a:spcPct val="150000"/>
              </a:lnSpc>
              <a:spcBef>
                <a:spcPct val="0"/>
              </a:spcBef>
              <a:buFontTx/>
              <a:buNone/>
            </a:pPr>
            <a:r>
              <a:rPr lang="en-US" altLang="zh-TW" dirty="0"/>
              <a:t>Lets define the following predicate on the set of integer,</a:t>
            </a:r>
          </a:p>
          <a:p>
            <a:pPr eaLnBrk="1" hangingPunct="1">
              <a:lnSpc>
                <a:spcPct val="150000"/>
              </a:lnSpc>
              <a:spcBef>
                <a:spcPct val="0"/>
              </a:spcBef>
              <a:buFontTx/>
              <a:buNone/>
            </a:pPr>
            <a:r>
              <a:rPr lang="en-US" altLang="zh-TW" dirty="0"/>
              <a:t>	</a:t>
            </a:r>
            <a:r>
              <a:rPr lang="en-US" altLang="zh-TW" i="1" dirty="0"/>
              <a:t>P</a:t>
            </a:r>
            <a:r>
              <a:rPr lang="en-US" altLang="zh-TW" dirty="0"/>
              <a:t>(</a:t>
            </a:r>
            <a:r>
              <a:rPr lang="en-US" altLang="zh-TW" i="1" dirty="0"/>
              <a:t>x</a:t>
            </a:r>
            <a:r>
              <a:rPr lang="en-US" altLang="zh-TW" dirty="0"/>
              <a:t>): “</a:t>
            </a:r>
            <a:r>
              <a:rPr lang="en-US" altLang="zh-TW" i="1" dirty="0"/>
              <a:t>x</a:t>
            </a:r>
            <a:r>
              <a:rPr lang="en-US" altLang="zh-TW" dirty="0"/>
              <a:t> % 4 == 0”</a:t>
            </a:r>
          </a:p>
          <a:p>
            <a:pPr eaLnBrk="1" hangingPunct="1">
              <a:lnSpc>
                <a:spcPct val="150000"/>
              </a:lnSpc>
              <a:spcBef>
                <a:spcPct val="0"/>
              </a:spcBef>
              <a:buFontTx/>
              <a:buNone/>
            </a:pPr>
            <a:r>
              <a:rPr lang="en-US" altLang="zh-TW" dirty="0"/>
              <a:t>Evaluate</a:t>
            </a:r>
          </a:p>
          <a:p>
            <a:pPr eaLnBrk="1" hangingPunct="1">
              <a:lnSpc>
                <a:spcPct val="150000"/>
              </a:lnSpc>
              <a:spcBef>
                <a:spcPct val="0"/>
              </a:spcBef>
              <a:buFontTx/>
              <a:buAutoNum type="alphaLcParenBoth"/>
            </a:pPr>
            <a:r>
              <a:rPr lang="en-US" altLang="zh-TW" i="1" dirty="0"/>
              <a:t>P</a:t>
            </a:r>
            <a:r>
              <a:rPr lang="en-US" altLang="zh-TW" dirty="0"/>
              <a:t>(</a:t>
            </a:r>
            <a:r>
              <a:rPr lang="en-US" altLang="zh-TW" i="1" dirty="0"/>
              <a:t>8</a:t>
            </a:r>
            <a:r>
              <a:rPr lang="en-US" altLang="zh-TW" dirty="0"/>
              <a:t>)</a:t>
            </a:r>
          </a:p>
          <a:p>
            <a:pPr eaLnBrk="1" hangingPunct="1">
              <a:lnSpc>
                <a:spcPct val="150000"/>
              </a:lnSpc>
              <a:spcBef>
                <a:spcPct val="0"/>
              </a:spcBef>
              <a:buFontTx/>
              <a:buAutoNum type="alphaLcParenBoth"/>
            </a:pPr>
            <a:r>
              <a:rPr lang="en-US" altLang="zh-TW" i="1" dirty="0"/>
              <a:t>P</a:t>
            </a:r>
            <a:r>
              <a:rPr lang="en-US" altLang="zh-TW" dirty="0"/>
              <a:t>(</a:t>
            </a:r>
            <a:r>
              <a:rPr lang="en-US" altLang="zh-TW" i="1" dirty="0"/>
              <a:t>9</a:t>
            </a:r>
            <a:r>
              <a:rPr lang="en-US" altLang="zh-TW" dirty="0"/>
              <a:t>)</a:t>
            </a:r>
          </a:p>
          <a:p>
            <a:pPr eaLnBrk="1" hangingPunct="1">
              <a:lnSpc>
                <a:spcPct val="150000"/>
              </a:lnSpc>
              <a:spcBef>
                <a:spcPct val="0"/>
              </a:spcBef>
              <a:buFontTx/>
              <a:buNone/>
            </a:pPr>
            <a:r>
              <a:rPr lang="en-US" altLang="zh-TW" dirty="0"/>
              <a:t>(c)	</a:t>
            </a:r>
            <a:r>
              <a:rPr lang="en-US" altLang="zh-TW" i="1" dirty="0"/>
              <a:t>P</a:t>
            </a:r>
            <a:r>
              <a:rPr lang="en-US" altLang="zh-TW" dirty="0"/>
              <a:t>(</a:t>
            </a:r>
            <a:r>
              <a:rPr lang="en-US" altLang="zh-TW" i="1" dirty="0"/>
              <a:t>123464</a:t>
            </a:r>
            <a:r>
              <a:rPr lang="en-US" altLang="zh-TW" dirty="0"/>
              <a:t>)</a:t>
            </a:r>
          </a:p>
          <a:p>
            <a:pPr eaLnBrk="1" hangingPunct="1">
              <a:lnSpc>
                <a:spcPct val="150000"/>
              </a:lnSpc>
              <a:spcBef>
                <a:spcPct val="0"/>
              </a:spcBef>
              <a:buFontTx/>
              <a:buNone/>
            </a:pPr>
            <a:r>
              <a:rPr lang="en-US" altLang="zh-TW" dirty="0"/>
              <a:t>(d)	</a:t>
            </a:r>
            <a:r>
              <a:rPr lang="en-US" altLang="zh-TW" dirty="0">
                <a:latin typeface="Symbol" pitchFamily="18" charset="2"/>
              </a:rPr>
              <a:t>"</a:t>
            </a:r>
            <a:r>
              <a:rPr lang="en-US" altLang="zh-TW" i="1" dirty="0"/>
              <a:t>x</a:t>
            </a:r>
            <a:r>
              <a:rPr lang="en-US" altLang="zh-TW" dirty="0"/>
              <a:t> </a:t>
            </a:r>
            <a:r>
              <a:rPr lang="en-US" altLang="zh-TW" i="1" dirty="0"/>
              <a:t>P</a:t>
            </a:r>
            <a:r>
              <a:rPr lang="en-US" altLang="zh-TW" dirty="0"/>
              <a:t>(</a:t>
            </a:r>
            <a:r>
              <a:rPr lang="en-US" altLang="zh-TW" i="1" dirty="0"/>
              <a:t>x</a:t>
            </a:r>
            <a:r>
              <a:rPr lang="en-US" altLang="zh-TW" dirty="0"/>
              <a:t>)</a:t>
            </a:r>
          </a:p>
          <a:p>
            <a:pPr eaLnBrk="1" hangingPunct="1">
              <a:lnSpc>
                <a:spcPct val="150000"/>
              </a:lnSpc>
              <a:spcBef>
                <a:spcPct val="0"/>
              </a:spcBef>
              <a:buFontTx/>
              <a:buNone/>
            </a:pPr>
            <a:r>
              <a:rPr lang="en-US" altLang="zh-TW" dirty="0"/>
              <a:t>(e)	</a:t>
            </a:r>
            <a:r>
              <a:rPr lang="en-US" altLang="zh-TW" dirty="0">
                <a:latin typeface="Symbol" pitchFamily="18" charset="2"/>
              </a:rPr>
              <a:t>$</a:t>
            </a:r>
            <a:r>
              <a:rPr lang="en-US" altLang="zh-TW" i="1" dirty="0"/>
              <a:t>x</a:t>
            </a:r>
            <a:r>
              <a:rPr lang="en-US" altLang="zh-TW" dirty="0"/>
              <a:t> </a:t>
            </a:r>
            <a:r>
              <a:rPr lang="en-US" altLang="zh-TW" i="1" dirty="0"/>
              <a:t>P</a:t>
            </a:r>
            <a:r>
              <a:rPr lang="en-US" altLang="zh-TW" dirty="0"/>
              <a:t>(</a:t>
            </a:r>
            <a:r>
              <a:rPr lang="en-US" altLang="zh-TW" i="1" dirty="0"/>
              <a:t>x</a:t>
            </a:r>
            <a:r>
              <a:rPr lang="en-US" altLang="zh-TW" dirty="0"/>
              <a:t>)</a:t>
            </a:r>
          </a:p>
        </p:txBody>
      </p:sp>
      <p:sp>
        <p:nvSpPr>
          <p:cNvPr id="49158" name="Text Box 13"/>
          <p:cNvSpPr txBox="1">
            <a:spLocks noChangeArrowheads="1"/>
          </p:cNvSpPr>
          <p:nvPr/>
        </p:nvSpPr>
        <p:spPr bwMode="auto">
          <a:xfrm>
            <a:off x="4343400" y="5483225"/>
            <a:ext cx="4416425" cy="369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sz="1800"/>
              <a:t>a % b is the remainder when a is divided by b</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04800" y="381000"/>
            <a:ext cx="7391400" cy="1143000"/>
          </a:xfrm>
        </p:spPr>
        <p:txBody>
          <a:bodyPr/>
          <a:lstStyle/>
          <a:p>
            <a:pPr algn="l" eaLnBrk="1" hangingPunct="1">
              <a:defRPr/>
            </a:pPr>
            <a:r>
              <a:rPr lang="en-US" dirty="0">
                <a:solidFill>
                  <a:schemeClr val="tx1"/>
                </a:solidFill>
                <a:effectLst/>
              </a:rPr>
              <a:t>Exercise 2</a:t>
            </a:r>
          </a:p>
        </p:txBody>
      </p:sp>
      <p:sp>
        <p:nvSpPr>
          <p:cNvPr id="49155"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9156"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335917EA-E09E-45CA-BA1A-4AD4F0D74266}" type="slidenum">
              <a:rPr lang="en-US" altLang="en-US" sz="1200"/>
              <a:pPr eaLnBrk="1" hangingPunct="1">
                <a:spcBef>
                  <a:spcPct val="0"/>
                </a:spcBef>
                <a:buFontTx/>
                <a:buNone/>
              </a:pPr>
              <a:t>31</a:t>
            </a:fld>
            <a:endParaRPr lang="en-US" altLang="en-US" sz="1200"/>
          </a:p>
        </p:txBody>
      </p:sp>
      <p:sp>
        <p:nvSpPr>
          <p:cNvPr id="49157" name="Text Box 10"/>
          <p:cNvSpPr txBox="1">
            <a:spLocks noChangeArrowheads="1"/>
          </p:cNvSpPr>
          <p:nvPr/>
        </p:nvSpPr>
        <p:spPr bwMode="auto">
          <a:xfrm>
            <a:off x="304800" y="1573213"/>
            <a:ext cx="7913688"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lnSpc>
                <a:spcPct val="150000"/>
              </a:lnSpc>
              <a:spcBef>
                <a:spcPct val="0"/>
              </a:spcBef>
              <a:buFontTx/>
              <a:buNone/>
            </a:pPr>
            <a:r>
              <a:rPr lang="en-US" altLang="zh-TW" sz="1800"/>
              <a:t>Determine the truth value of each of the following statements. </a:t>
            </a:r>
          </a:p>
          <a:p>
            <a:pPr eaLnBrk="1" hangingPunct="1">
              <a:lnSpc>
                <a:spcPct val="150000"/>
              </a:lnSpc>
              <a:spcBef>
                <a:spcPct val="0"/>
              </a:spcBef>
              <a:buFontTx/>
              <a:buNone/>
            </a:pPr>
            <a:r>
              <a:rPr lang="en-US" altLang="zh-TW" sz="1800"/>
              <a:t>If it is false, find a counterexample. Consider the case where the domain of discourse is </a:t>
            </a:r>
          </a:p>
          <a:p>
            <a:pPr eaLnBrk="1" hangingPunct="1">
              <a:lnSpc>
                <a:spcPct val="150000"/>
              </a:lnSpc>
              <a:spcBef>
                <a:spcPct val="0"/>
              </a:spcBef>
              <a:buFontTx/>
              <a:buAutoNum type="romanLcParenBoth"/>
            </a:pPr>
            <a:r>
              <a:rPr lang="en-US" altLang="zh-TW" sz="1800"/>
              <a:t>the set of real numbers</a:t>
            </a:r>
          </a:p>
          <a:p>
            <a:pPr eaLnBrk="1" hangingPunct="1">
              <a:lnSpc>
                <a:spcPct val="150000"/>
              </a:lnSpc>
              <a:spcBef>
                <a:spcPct val="0"/>
              </a:spcBef>
              <a:buFontTx/>
              <a:buAutoNum type="romanLcParenBoth"/>
            </a:pPr>
            <a:r>
              <a:rPr lang="en-US" altLang="zh-TW" sz="1800"/>
              <a:t>the set of integers for</a:t>
            </a:r>
          </a:p>
          <a:p>
            <a:pPr eaLnBrk="1" hangingPunct="1">
              <a:lnSpc>
                <a:spcPct val="150000"/>
              </a:lnSpc>
              <a:spcBef>
                <a:spcPct val="0"/>
              </a:spcBef>
              <a:buFontTx/>
              <a:buNone/>
            </a:pPr>
            <a:endParaRPr lang="en-US" altLang="zh-TW" sz="1800"/>
          </a:p>
          <a:p>
            <a:pPr eaLnBrk="1" hangingPunct="1">
              <a:lnSpc>
                <a:spcPct val="150000"/>
              </a:lnSpc>
              <a:spcBef>
                <a:spcPct val="0"/>
              </a:spcBef>
              <a:buFontTx/>
              <a:buNone/>
            </a:pPr>
            <a:r>
              <a:rPr lang="en-US" altLang="zh-TW" sz="1800"/>
              <a:t>(a) </a:t>
            </a:r>
            <a:r>
              <a:rPr lang="en-US" altLang="zh-TW" sz="1800">
                <a:sym typeface="Symbol" pitchFamily="18" charset="2"/>
              </a:rPr>
              <a:t></a:t>
            </a:r>
            <a:r>
              <a:rPr lang="en-US" altLang="zh-TW" sz="1800" i="1">
                <a:sym typeface="Symbol" pitchFamily="18" charset="2"/>
              </a:rPr>
              <a:t>x</a:t>
            </a:r>
            <a:r>
              <a:rPr lang="en-US" altLang="zh-TW" sz="1800">
                <a:sym typeface="Symbol" pitchFamily="18" charset="2"/>
              </a:rPr>
              <a:t> (</a:t>
            </a:r>
            <a:r>
              <a:rPr lang="en-US" altLang="zh-TW" sz="1800" i="1">
                <a:sym typeface="Symbol" pitchFamily="18" charset="2"/>
              </a:rPr>
              <a:t>x</a:t>
            </a:r>
            <a:r>
              <a:rPr lang="en-US" altLang="zh-TW" sz="1800" baseline="30000">
                <a:sym typeface="Symbol" pitchFamily="18" charset="2"/>
              </a:rPr>
              <a:t>2</a:t>
            </a:r>
            <a:r>
              <a:rPr lang="en-US" altLang="zh-TW" sz="1800">
                <a:sym typeface="Symbol" pitchFamily="18" charset="2"/>
              </a:rPr>
              <a:t> </a:t>
            </a:r>
            <a:r>
              <a:rPr lang="en-US" altLang="zh-TW" sz="1800">
                <a:cs typeface="Times New Roman" pitchFamily="18" charset="0"/>
                <a:sym typeface="Symbol" pitchFamily="18" charset="2"/>
              </a:rPr>
              <a:t>≠ </a:t>
            </a:r>
            <a:r>
              <a:rPr lang="en-US" altLang="zh-TW" sz="1800" i="1">
                <a:cs typeface="Times New Roman" pitchFamily="18" charset="0"/>
                <a:sym typeface="Symbol" pitchFamily="18" charset="2"/>
              </a:rPr>
              <a:t>x</a:t>
            </a:r>
            <a:r>
              <a:rPr lang="en-US" altLang="zh-TW" sz="1800">
                <a:cs typeface="Times New Roman" pitchFamily="18" charset="0"/>
                <a:sym typeface="Symbol" pitchFamily="18" charset="2"/>
              </a:rPr>
              <a:t>)                (b) </a:t>
            </a:r>
            <a:r>
              <a:rPr lang="en-US" altLang="zh-TW" sz="1800" i="1">
                <a:cs typeface="Times New Roman" pitchFamily="18" charset="0"/>
                <a:sym typeface="Symbol" pitchFamily="18" charset="2"/>
              </a:rPr>
              <a:t>x</a:t>
            </a:r>
            <a:r>
              <a:rPr lang="en-US" altLang="zh-TW" sz="1800">
                <a:cs typeface="Times New Roman" pitchFamily="18" charset="0"/>
                <a:sym typeface="Symbol" pitchFamily="18" charset="2"/>
              </a:rPr>
              <a:t> (</a:t>
            </a:r>
            <a:r>
              <a:rPr lang="en-US" altLang="zh-TW" sz="1800" i="1">
                <a:cs typeface="Times New Roman" pitchFamily="18" charset="0"/>
                <a:sym typeface="Symbol" pitchFamily="18" charset="2"/>
              </a:rPr>
              <a:t>x</a:t>
            </a:r>
            <a:r>
              <a:rPr lang="en-US" altLang="zh-TW" sz="1800" baseline="30000">
                <a:cs typeface="Times New Roman" pitchFamily="18" charset="0"/>
                <a:sym typeface="Symbol" pitchFamily="18" charset="2"/>
              </a:rPr>
              <a:t>2</a:t>
            </a:r>
            <a:r>
              <a:rPr lang="en-US" altLang="zh-TW" sz="1800">
                <a:cs typeface="Times New Roman" pitchFamily="18" charset="0"/>
                <a:sym typeface="Symbol" pitchFamily="18" charset="2"/>
              </a:rPr>
              <a:t> ≠ 2)        (c) </a:t>
            </a:r>
            <a:r>
              <a:rPr lang="en-US" altLang="zh-TW" sz="1800" i="1">
                <a:cs typeface="Times New Roman" pitchFamily="18" charset="0"/>
                <a:sym typeface="Symbol" pitchFamily="18" charset="2"/>
              </a:rPr>
              <a:t>x</a:t>
            </a:r>
            <a:r>
              <a:rPr lang="en-US" altLang="zh-TW" sz="1800">
                <a:cs typeface="Times New Roman" pitchFamily="18" charset="0"/>
                <a:sym typeface="Symbol" pitchFamily="18" charset="2"/>
              </a:rPr>
              <a:t> (|</a:t>
            </a:r>
            <a:r>
              <a:rPr lang="en-US" altLang="zh-TW" sz="1800" i="1">
                <a:cs typeface="Times New Roman" pitchFamily="18" charset="0"/>
                <a:sym typeface="Symbol" pitchFamily="18" charset="2"/>
              </a:rPr>
              <a:t>x</a:t>
            </a:r>
            <a:r>
              <a:rPr lang="en-US" altLang="zh-TW" sz="1800">
                <a:cs typeface="Times New Roman" pitchFamily="18" charset="0"/>
                <a:sym typeface="Symbol" pitchFamily="18" charset="2"/>
              </a:rPr>
              <a:t>| &gt; 0).</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Establish these logical equivalences, where x does not occur as a free variable in A. Assume that the domain is nonempty.</a:t>
            </a:r>
          </a:p>
          <a:p>
            <a:pPr marL="0" indent="0">
              <a:buNone/>
            </a:pPr>
            <a:r>
              <a:rPr lang="en-US" dirty="0"/>
              <a:t>a) ∀x(A → P(x))≡ A →∀</a:t>
            </a:r>
            <a:r>
              <a:rPr lang="en-US" dirty="0" err="1"/>
              <a:t>xP</a:t>
            </a:r>
            <a:r>
              <a:rPr lang="en-US" dirty="0"/>
              <a:t>(x)</a:t>
            </a:r>
          </a:p>
          <a:p>
            <a:pPr marL="0" indent="0">
              <a:buNone/>
            </a:pPr>
            <a:r>
              <a:rPr lang="en-US" dirty="0"/>
              <a:t>b) ∀x(P(x) → A) ≡∃</a:t>
            </a:r>
            <a:r>
              <a:rPr lang="en-US" dirty="0" err="1"/>
              <a:t>xP</a:t>
            </a:r>
            <a:r>
              <a:rPr lang="en-US" dirty="0"/>
              <a:t>(x) → A</a:t>
            </a:r>
          </a:p>
        </p:txBody>
      </p:sp>
      <p:sp>
        <p:nvSpPr>
          <p:cNvPr id="3" name="Title 2"/>
          <p:cNvSpPr>
            <a:spLocks noGrp="1"/>
          </p:cNvSpPr>
          <p:nvPr>
            <p:ph type="title"/>
          </p:nvPr>
        </p:nvSpPr>
        <p:spPr/>
        <p:txBody>
          <a:bodyPr/>
          <a:lstStyle/>
          <a:p>
            <a:r>
              <a:rPr lang="en-US" dirty="0"/>
              <a:t>Exercise 3</a:t>
            </a:r>
          </a:p>
        </p:txBody>
      </p:sp>
      <p:sp>
        <p:nvSpPr>
          <p:cNvPr id="4" name="Slide Number Placeholder 3"/>
          <p:cNvSpPr>
            <a:spLocks noGrp="1"/>
          </p:cNvSpPr>
          <p:nvPr>
            <p:ph type="sldNum" sz="quarter" idx="11"/>
          </p:nvPr>
        </p:nvSpPr>
        <p:spPr/>
        <p:txBody>
          <a:bodyPr/>
          <a:lstStyle/>
          <a:p>
            <a:fld id="{DE193CBE-01C8-449A-9C03-131AD544FD59}" type="slidenum">
              <a:rPr lang="en-US" altLang="en-US" smtClean="0"/>
              <a:pPr/>
              <a:t>32</a:t>
            </a:fld>
            <a:endParaRPr lang="en-US" altLang="en-US"/>
          </a:p>
        </p:txBody>
      </p:sp>
      <p:sp>
        <p:nvSpPr>
          <p:cNvPr id="5" name="Footer Placeholder 4"/>
          <p:cNvSpPr>
            <a:spLocks noGrp="1"/>
          </p:cNvSpPr>
          <p:nvPr>
            <p:ph type="ftr" sz="quarter" idx="12"/>
          </p:nvPr>
        </p:nvSpPr>
        <p:spPr/>
        <p:txBody>
          <a:body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2525562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228600" y="304800"/>
            <a:ext cx="8229600" cy="1143000"/>
          </a:xfrm>
        </p:spPr>
        <p:txBody>
          <a:bodyPr/>
          <a:lstStyle/>
          <a:p>
            <a:pPr algn="l" eaLnBrk="1" hangingPunct="1">
              <a:defRPr/>
            </a:pPr>
            <a:r>
              <a:rPr lang="en-US" dirty="0">
                <a:solidFill>
                  <a:schemeClr val="tx1"/>
                </a:solidFill>
                <a:effectLst/>
              </a:rPr>
              <a:t>Exercise 4</a:t>
            </a:r>
          </a:p>
        </p:txBody>
      </p:sp>
      <p:sp>
        <p:nvSpPr>
          <p:cNvPr id="45059"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8061FF71-FFDE-443C-B233-27D0DD17F8F2}" type="slidenum">
              <a:rPr lang="en-US" altLang="en-US" sz="1200"/>
              <a:pPr eaLnBrk="1" hangingPunct="1">
                <a:spcBef>
                  <a:spcPct val="0"/>
                </a:spcBef>
                <a:buFontTx/>
                <a:buNone/>
              </a:pPr>
              <a:t>33</a:t>
            </a:fld>
            <a:endParaRPr lang="en-US" altLang="en-US" sz="1200"/>
          </a:p>
        </p:txBody>
      </p:sp>
      <p:sp>
        <p:nvSpPr>
          <p:cNvPr id="53252" name="Text Box 16"/>
          <p:cNvSpPr txBox="1">
            <a:spLocks noChangeArrowheads="1"/>
          </p:cNvSpPr>
          <p:nvPr/>
        </p:nvSpPr>
        <p:spPr bwMode="auto">
          <a:xfrm>
            <a:off x="611188" y="1608138"/>
            <a:ext cx="7913687"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95300" indent="-4953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sz="1800" dirty="0"/>
              <a:t>Use the following predicates</a:t>
            </a:r>
          </a:p>
          <a:p>
            <a:pPr eaLnBrk="1" hangingPunct="1">
              <a:spcBef>
                <a:spcPct val="0"/>
              </a:spcBef>
              <a:buFontTx/>
              <a:buNone/>
            </a:pPr>
            <a:r>
              <a:rPr lang="en-US" altLang="zh-TW" sz="1800" dirty="0"/>
              <a:t>	</a:t>
            </a:r>
            <a:r>
              <a:rPr lang="en-US" altLang="zh-TW" sz="1800" i="1" dirty="0"/>
              <a:t>S</a:t>
            </a:r>
            <a:r>
              <a:rPr lang="en-US" altLang="zh-TW" sz="1800" dirty="0"/>
              <a:t>(</a:t>
            </a:r>
            <a:r>
              <a:rPr lang="en-US" altLang="zh-TW" sz="1800" i="1" dirty="0"/>
              <a:t>x</a:t>
            </a:r>
            <a:r>
              <a:rPr lang="en-US" altLang="zh-TW" sz="1800" dirty="0"/>
              <a:t>): “</a:t>
            </a:r>
            <a:r>
              <a:rPr lang="en-US" altLang="zh-TW" sz="1800" i="1" dirty="0"/>
              <a:t>x</a:t>
            </a:r>
            <a:r>
              <a:rPr lang="en-US" altLang="zh-TW" sz="1800" dirty="0"/>
              <a:t> is student”</a:t>
            </a:r>
          </a:p>
          <a:p>
            <a:pPr eaLnBrk="1" hangingPunct="1">
              <a:spcBef>
                <a:spcPct val="0"/>
              </a:spcBef>
              <a:buFontTx/>
              <a:buNone/>
            </a:pPr>
            <a:r>
              <a:rPr lang="en-US" altLang="zh-TW" sz="1800" i="1" dirty="0"/>
              <a:t>	P</a:t>
            </a:r>
            <a:r>
              <a:rPr lang="en-US" altLang="zh-TW" sz="1800" dirty="0"/>
              <a:t>(</a:t>
            </a:r>
            <a:r>
              <a:rPr lang="en-US" altLang="zh-TW" sz="1800" i="1" dirty="0"/>
              <a:t>x</a:t>
            </a:r>
            <a:r>
              <a:rPr lang="en-US" altLang="zh-TW" sz="1800" dirty="0"/>
              <a:t>): “</a:t>
            </a:r>
            <a:r>
              <a:rPr lang="en-US" altLang="zh-TW" sz="1800" i="1" dirty="0"/>
              <a:t>x</a:t>
            </a:r>
            <a:r>
              <a:rPr lang="en-US" altLang="zh-TW" sz="1800" dirty="0"/>
              <a:t> is always punctual”</a:t>
            </a:r>
          </a:p>
          <a:p>
            <a:pPr eaLnBrk="1" hangingPunct="1">
              <a:spcBef>
                <a:spcPct val="0"/>
              </a:spcBef>
              <a:buFontTx/>
              <a:buNone/>
            </a:pPr>
            <a:r>
              <a:rPr lang="en-US" altLang="zh-TW" sz="1800" dirty="0"/>
              <a:t>	</a:t>
            </a:r>
            <a:r>
              <a:rPr lang="en-US" altLang="zh-TW" sz="1800" i="1" dirty="0"/>
              <a:t>L</a:t>
            </a:r>
            <a:r>
              <a:rPr lang="en-US" altLang="zh-TW" sz="1800" dirty="0"/>
              <a:t>(</a:t>
            </a:r>
            <a:r>
              <a:rPr lang="en-US" altLang="zh-TW" sz="1800" i="1" dirty="0"/>
              <a:t>x, y</a:t>
            </a:r>
            <a:r>
              <a:rPr lang="en-US" altLang="zh-TW" sz="1800" dirty="0"/>
              <a:t>): “</a:t>
            </a:r>
            <a:r>
              <a:rPr lang="en-US" altLang="zh-TW" sz="1800" i="1" dirty="0"/>
              <a:t>x</a:t>
            </a:r>
            <a:r>
              <a:rPr lang="en-US" altLang="zh-TW" sz="1800" dirty="0"/>
              <a:t> likes </a:t>
            </a:r>
            <a:r>
              <a:rPr lang="en-US" altLang="zh-TW" sz="1800" i="1" dirty="0"/>
              <a:t>y</a:t>
            </a:r>
            <a:r>
              <a:rPr lang="en-US" altLang="zh-TW" sz="1800" dirty="0"/>
              <a:t>”</a:t>
            </a:r>
          </a:p>
          <a:p>
            <a:pPr eaLnBrk="1" hangingPunct="1">
              <a:spcBef>
                <a:spcPct val="0"/>
              </a:spcBef>
              <a:buFontTx/>
              <a:buNone/>
            </a:pPr>
            <a:r>
              <a:rPr lang="en-US" altLang="zh-TW" sz="1800" dirty="0"/>
              <a:t>to express these sentences in first order logic.</a:t>
            </a:r>
          </a:p>
          <a:p>
            <a:pPr eaLnBrk="1" hangingPunct="1">
              <a:spcBef>
                <a:spcPct val="0"/>
              </a:spcBef>
              <a:buFontTx/>
              <a:buNone/>
            </a:pPr>
            <a:endParaRPr lang="en-US" altLang="zh-TW" sz="1800" dirty="0"/>
          </a:p>
          <a:p>
            <a:pPr eaLnBrk="1" hangingPunct="1">
              <a:spcBef>
                <a:spcPct val="0"/>
              </a:spcBef>
              <a:buFontTx/>
              <a:buNone/>
            </a:pPr>
            <a:r>
              <a:rPr lang="en-US" altLang="zh-TW" sz="1800" dirty="0"/>
              <a:t>a) There is a student who is always punctual. </a:t>
            </a:r>
          </a:p>
          <a:p>
            <a:pPr eaLnBrk="1" hangingPunct="1">
              <a:spcBef>
                <a:spcPct val="0"/>
              </a:spcBef>
              <a:buFontTx/>
              <a:buNone/>
            </a:pPr>
            <a:r>
              <a:rPr lang="en-US" altLang="zh-TW" sz="1800" dirty="0"/>
              <a:t>b) All students are always punctual. </a:t>
            </a:r>
          </a:p>
          <a:p>
            <a:pPr eaLnBrk="1" hangingPunct="1">
              <a:spcBef>
                <a:spcPct val="0"/>
              </a:spcBef>
              <a:buFontTx/>
              <a:buNone/>
            </a:pPr>
            <a:r>
              <a:rPr lang="en-US" altLang="zh-TW" sz="1800" dirty="0"/>
              <a:t>c) Some students are not always punctual. </a:t>
            </a:r>
          </a:p>
          <a:p>
            <a:pPr eaLnBrk="1" hangingPunct="1">
              <a:spcBef>
                <a:spcPct val="0"/>
              </a:spcBef>
              <a:buFontTx/>
              <a:buNone/>
            </a:pPr>
            <a:r>
              <a:rPr lang="en-US" altLang="zh-TW" sz="1800" dirty="0"/>
              <a:t>d) There is a student who does not like punctual students.</a:t>
            </a:r>
          </a:p>
          <a:p>
            <a:pPr eaLnBrk="1" hangingPunct="1">
              <a:spcBef>
                <a:spcPct val="0"/>
              </a:spcBef>
              <a:buFontTx/>
              <a:buNone/>
            </a:pPr>
            <a:endParaRPr lang="el-GR" altLang="ms-MY" sz="1800" dirty="0">
              <a:ea typeface="新細明體" pitchFamily="18" charset="-120"/>
              <a:cs typeface="Times New Roman" pitchFamily="18" charset="0"/>
            </a:endParaRPr>
          </a:p>
          <a:p>
            <a:pPr eaLnBrk="1" hangingPunct="1">
              <a:spcBef>
                <a:spcPct val="0"/>
              </a:spcBef>
              <a:buFontTx/>
              <a:buNone/>
            </a:pPr>
            <a:endParaRPr lang="en-US" altLang="zh-TW" sz="1600" i="1" dirty="0"/>
          </a:p>
          <a:p>
            <a:pPr eaLnBrk="1" hangingPunct="1">
              <a:spcBef>
                <a:spcPct val="0"/>
              </a:spcBef>
              <a:buFontTx/>
              <a:buNone/>
            </a:pPr>
            <a:r>
              <a:rPr lang="en-US" altLang="zh-TW" sz="1600" i="1" dirty="0"/>
              <a:t>The last one is trickier, but the first three you should have correctly. </a:t>
            </a:r>
          </a:p>
          <a:p>
            <a:pPr eaLnBrk="1" hangingPunct="1">
              <a:spcBef>
                <a:spcPct val="0"/>
              </a:spcBef>
              <a:buFontTx/>
              <a:buNone/>
            </a:pPr>
            <a:r>
              <a:rPr lang="en-US" altLang="zh-TW" sz="1600" i="1" dirty="0"/>
              <a:t>Remember the clear rule about </a:t>
            </a:r>
            <a:r>
              <a:rPr lang="en-US" altLang="zh-TW" sz="1600" dirty="0">
                <a:latin typeface="Symbol" pitchFamily="18" charset="2"/>
              </a:rPr>
              <a:t>$</a:t>
            </a:r>
            <a:r>
              <a:rPr lang="en-US" altLang="zh-TW" sz="1600" i="1" dirty="0"/>
              <a:t> and </a:t>
            </a:r>
            <a:r>
              <a:rPr lang="en-US" altLang="zh-TW" sz="1600" dirty="0">
                <a:latin typeface="Symbol" pitchFamily="18" charset="2"/>
              </a:rPr>
              <a:t>"</a:t>
            </a:r>
            <a:r>
              <a:rPr lang="en-US" altLang="zh-TW" sz="1600" i="1" dirty="0"/>
              <a:t>.</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304800"/>
            <a:ext cx="5791200" cy="1143000"/>
          </a:xfrm>
        </p:spPr>
        <p:txBody>
          <a:bodyPr/>
          <a:lstStyle/>
          <a:p>
            <a:pPr algn="l" eaLnBrk="1" hangingPunct="1">
              <a:defRPr/>
            </a:pPr>
            <a:r>
              <a:rPr lang="en-US" dirty="0">
                <a:solidFill>
                  <a:schemeClr val="tx1"/>
                </a:solidFill>
                <a:effectLst/>
              </a:rPr>
              <a:t>Exercise 5</a:t>
            </a:r>
          </a:p>
        </p:txBody>
      </p:sp>
      <p:sp>
        <p:nvSpPr>
          <p:cNvPr id="50179" name="Footer Placeholder 5"/>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50180"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886B149C-23F4-4777-9B05-E3050952F415}" type="slidenum">
              <a:rPr lang="en-US" altLang="en-US" sz="1200"/>
              <a:pPr eaLnBrk="1" hangingPunct="1">
                <a:spcBef>
                  <a:spcPct val="0"/>
                </a:spcBef>
                <a:buFontTx/>
                <a:buNone/>
              </a:pPr>
              <a:t>34</a:t>
            </a:fld>
            <a:endParaRPr lang="en-US" altLang="en-US" sz="1200"/>
          </a:p>
        </p:txBody>
      </p:sp>
      <p:sp>
        <p:nvSpPr>
          <p:cNvPr id="51205" name="Text Box 10"/>
          <p:cNvSpPr txBox="1">
            <a:spLocks noChangeArrowheads="1"/>
          </p:cNvSpPr>
          <p:nvPr/>
        </p:nvSpPr>
        <p:spPr bwMode="auto">
          <a:xfrm>
            <a:off x="457200" y="1573213"/>
            <a:ext cx="7913688"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lnSpc>
                <a:spcPct val="150000"/>
              </a:lnSpc>
              <a:spcBef>
                <a:spcPct val="0"/>
              </a:spcBef>
              <a:buFontTx/>
              <a:buNone/>
            </a:pPr>
            <a:r>
              <a:rPr lang="en-US" altLang="zh-TW" dirty="0">
                <a:sym typeface="Wingdings" pitchFamily="2" charset="2"/>
              </a:rPr>
              <a:t>Translate each of the following statements into logical expressions using predicates, quantifiers, and logical connectives. The domain of discourse is all the people in this world</a:t>
            </a:r>
          </a:p>
          <a:p>
            <a:pPr eaLnBrk="1" hangingPunct="1">
              <a:lnSpc>
                <a:spcPct val="150000"/>
              </a:lnSpc>
              <a:spcBef>
                <a:spcPct val="0"/>
              </a:spcBef>
              <a:buFontTx/>
              <a:buAutoNum type="alphaLcParenBoth"/>
            </a:pPr>
            <a:r>
              <a:rPr lang="en-US" altLang="zh-TW" dirty="0">
                <a:sym typeface="Wingdings" pitchFamily="2" charset="2"/>
              </a:rPr>
              <a:t>  No one is perfect.</a:t>
            </a:r>
          </a:p>
          <a:p>
            <a:pPr eaLnBrk="1" hangingPunct="1">
              <a:lnSpc>
                <a:spcPct val="150000"/>
              </a:lnSpc>
              <a:spcBef>
                <a:spcPct val="0"/>
              </a:spcBef>
              <a:buFontTx/>
              <a:buAutoNum type="alphaLcParenBoth"/>
            </a:pPr>
            <a:r>
              <a:rPr lang="en-US" altLang="zh-TW" dirty="0">
                <a:sym typeface="Wingdings" pitchFamily="2" charset="2"/>
              </a:rPr>
              <a:t>  Not everyone is perfect.</a:t>
            </a:r>
          </a:p>
          <a:p>
            <a:pPr eaLnBrk="1" hangingPunct="1">
              <a:lnSpc>
                <a:spcPct val="150000"/>
              </a:lnSpc>
              <a:spcBef>
                <a:spcPct val="0"/>
              </a:spcBef>
              <a:buFontTx/>
              <a:buAutoNum type="alphaLcParenBoth"/>
            </a:pPr>
            <a:r>
              <a:rPr lang="en-US" altLang="zh-TW" dirty="0">
                <a:sym typeface="Wingdings" pitchFamily="2" charset="2"/>
              </a:rPr>
              <a:t>  All your friends are perfect.</a:t>
            </a:r>
          </a:p>
          <a:p>
            <a:pPr eaLnBrk="1" hangingPunct="1">
              <a:lnSpc>
                <a:spcPct val="150000"/>
              </a:lnSpc>
              <a:spcBef>
                <a:spcPct val="0"/>
              </a:spcBef>
              <a:buFontTx/>
              <a:buAutoNum type="alphaLcParenBoth"/>
            </a:pPr>
            <a:r>
              <a:rPr lang="en-US" altLang="zh-TW" dirty="0">
                <a:sym typeface="Wingdings" pitchFamily="2" charset="2"/>
              </a:rPr>
              <a:t>  One of your friends is perfect.</a:t>
            </a:r>
          </a:p>
          <a:p>
            <a:pPr eaLnBrk="1" hangingPunct="1">
              <a:lnSpc>
                <a:spcPct val="150000"/>
              </a:lnSpc>
              <a:spcBef>
                <a:spcPct val="0"/>
              </a:spcBef>
              <a:buFontTx/>
              <a:buAutoNum type="alphaLcParenBoth"/>
            </a:pPr>
            <a:r>
              <a:rPr lang="en-US" altLang="zh-TW" dirty="0">
                <a:sym typeface="Wingdings" pitchFamily="2" charset="2"/>
              </a:rPr>
              <a:t>  Everyone is your friend and is perfect.</a:t>
            </a:r>
          </a:p>
          <a:p>
            <a:pPr eaLnBrk="1" hangingPunct="1">
              <a:lnSpc>
                <a:spcPct val="150000"/>
              </a:lnSpc>
              <a:spcBef>
                <a:spcPct val="0"/>
              </a:spcBef>
              <a:buFontTx/>
              <a:buAutoNum type="alphaLcParenBoth"/>
            </a:pPr>
            <a:r>
              <a:rPr lang="en-US" altLang="zh-TW" dirty="0">
                <a:sym typeface="Wingdings" pitchFamily="2" charset="2"/>
              </a:rPr>
              <a:t>  Not everyone is your friend or someone is not perfect.</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57200"/>
            <a:ext cx="8229600" cy="5638800"/>
          </a:xfrm>
        </p:spPr>
        <p:txBody>
          <a:bodyPr>
            <a:normAutofit/>
          </a:bodyPr>
          <a:lstStyle/>
          <a:p>
            <a:pPr eaLnBrk="1" hangingPunct="1"/>
            <a:r>
              <a:rPr lang="en-US" altLang="en-US" sz="2000" i="0" dirty="0">
                <a:solidFill>
                  <a:srgbClr val="000000"/>
                </a:solidFill>
              </a:rPr>
              <a:t>Let </a:t>
            </a:r>
            <a:r>
              <a:rPr lang="en-US" altLang="en-US"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en-US" sz="2000" dirty="0">
                <a:solidFill>
                  <a:srgbClr val="000000"/>
                </a:solidFill>
              </a:rPr>
              <a:t>x</a:t>
            </a:r>
            <a:r>
              <a:rPr lang="en-US" altLang="en-US" sz="2000" i="0" dirty="0">
                <a:solidFill>
                  <a:srgbClr val="000000"/>
                </a:solidFill>
              </a:rPr>
              <a:t> is perfect, </a:t>
            </a:r>
            <a:r>
              <a:rPr lang="en-US" altLang="en-US" sz="2000" dirty="0">
                <a:solidFill>
                  <a:srgbClr val="000000"/>
                </a:solidFill>
              </a:rPr>
              <a:t>F</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en-US" sz="2000" dirty="0">
                <a:solidFill>
                  <a:srgbClr val="000000"/>
                </a:solidFill>
              </a:rPr>
              <a:t>x</a:t>
            </a:r>
            <a:r>
              <a:rPr lang="en-US" altLang="en-US" sz="2000" i="0" dirty="0">
                <a:solidFill>
                  <a:srgbClr val="000000"/>
                </a:solidFill>
              </a:rPr>
              <a:t> is your friend.</a:t>
            </a:r>
            <a:br>
              <a:rPr lang="en-US" altLang="en-US" sz="2000" i="0" dirty="0">
                <a:solidFill>
                  <a:srgbClr val="000000"/>
                </a:solidFill>
              </a:rPr>
            </a:br>
            <a:br>
              <a:rPr lang="en-US" altLang="en-US" sz="2000" i="0" dirty="0">
                <a:solidFill>
                  <a:srgbClr val="000000"/>
                </a:solidFill>
              </a:rPr>
            </a:br>
            <a:r>
              <a:rPr lang="en-US" altLang="en-US" sz="2000" i="0" dirty="0">
                <a:solidFill>
                  <a:srgbClr val="000000"/>
                </a:solidFill>
              </a:rPr>
              <a:t>(a)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zh-TW"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i="0" dirty="0">
                <a:solidFill>
                  <a:srgbClr val="000000"/>
                </a:solidFill>
              </a:rPr>
              <a:t>¬</a:t>
            </a:r>
            <a:r>
              <a:rPr lang="en-US" altLang="en-US"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a:t>
            </a:r>
            <a:br>
              <a:rPr lang="en-US" altLang="en-US" sz="2000" i="0" dirty="0">
                <a:solidFill>
                  <a:srgbClr val="000000"/>
                </a:solidFill>
              </a:rPr>
            </a:br>
            <a:br>
              <a:rPr lang="en-US" altLang="en-US" sz="2000" i="0" dirty="0">
                <a:solidFill>
                  <a:srgbClr val="000000"/>
                </a:solidFill>
              </a:rPr>
            </a:br>
            <a:r>
              <a:rPr lang="en-US" altLang="en-US" sz="2000" i="0" dirty="0">
                <a:solidFill>
                  <a:srgbClr val="000000"/>
                </a:solidFill>
              </a:rPr>
              <a:t>(b)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i="0" dirty="0">
                <a:solidFill>
                  <a:srgbClr val="000000"/>
                </a:solidFill>
              </a:rPr>
              <a:t>¬</a:t>
            </a:r>
            <a:r>
              <a:rPr lang="en-US" altLang="zh-TW"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a:t>
            </a:r>
            <a:br>
              <a:rPr lang="en-US" altLang="en-US" sz="2000" i="0" dirty="0">
                <a:solidFill>
                  <a:srgbClr val="000000"/>
                </a:solidFill>
              </a:rPr>
            </a:br>
            <a:br>
              <a:rPr lang="en-US" altLang="en-US" sz="2000" i="0" dirty="0">
                <a:solidFill>
                  <a:srgbClr val="000000"/>
                </a:solidFill>
              </a:rPr>
            </a:br>
            <a:r>
              <a:rPr lang="en-US" altLang="en-US" sz="2000" i="0" dirty="0">
                <a:solidFill>
                  <a:srgbClr val="000000"/>
                </a:solidFill>
              </a:rPr>
              <a:t>(c)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dirty="0">
                <a:solidFill>
                  <a:srgbClr val="000000"/>
                </a:solidFill>
              </a:rPr>
              <a:t>F</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en-US" sz="2000" i="0" dirty="0">
                <a:solidFill>
                  <a:srgbClr val="000000"/>
                </a:solidFill>
                <a:sym typeface="Symbol" pitchFamily="18" charset="2"/>
              </a:rPr>
              <a:t> </a:t>
            </a:r>
            <a:r>
              <a:rPr lang="en-US" altLang="en-US" sz="2000" dirty="0">
                <a:solidFill>
                  <a:srgbClr val="000000"/>
                </a:solidFill>
                <a:sym typeface="Symbol" pitchFamily="18" charset="2"/>
              </a:rPr>
              <a:t>P</a:t>
            </a:r>
            <a:r>
              <a:rPr lang="en-US" altLang="en-US" sz="2000" i="0" dirty="0">
                <a:solidFill>
                  <a:srgbClr val="000000"/>
                </a:solidFill>
                <a:sym typeface="Symbol" pitchFamily="18" charset="2"/>
              </a:rPr>
              <a:t>(</a:t>
            </a:r>
            <a:r>
              <a:rPr lang="en-US" altLang="en-US" sz="2000" dirty="0">
                <a:solidFill>
                  <a:srgbClr val="000000"/>
                </a:solidFill>
                <a:sym typeface="Symbol" pitchFamily="18" charset="2"/>
              </a:rPr>
              <a:t>x</a:t>
            </a:r>
            <a:r>
              <a:rPr lang="en-US" altLang="en-US" sz="2000" i="0" dirty="0">
                <a:solidFill>
                  <a:srgbClr val="000000"/>
                </a:solidFill>
                <a:sym typeface="Symbol" pitchFamily="18" charset="2"/>
              </a:rPr>
              <a:t>))</a:t>
            </a:r>
            <a:br>
              <a:rPr lang="en-US" altLang="en-US" sz="2000" i="0" dirty="0">
                <a:solidFill>
                  <a:srgbClr val="000000"/>
                </a:solidFill>
                <a:sym typeface="Symbol" pitchFamily="18" charset="2"/>
              </a:rPr>
            </a:br>
            <a:br>
              <a:rPr lang="en-US" altLang="en-US" sz="2000" i="0" dirty="0">
                <a:solidFill>
                  <a:srgbClr val="000000"/>
                </a:solidFill>
                <a:sym typeface="Symbol" pitchFamily="18" charset="2"/>
              </a:rPr>
            </a:br>
            <a:r>
              <a:rPr lang="en-US" altLang="en-US" sz="2000" i="0" dirty="0">
                <a:solidFill>
                  <a:srgbClr val="000000"/>
                </a:solidFill>
                <a:sym typeface="Symbol" pitchFamily="18" charset="2"/>
              </a:rPr>
              <a:t>(d) </a:t>
            </a:r>
            <a:r>
              <a:rPr lang="en-US" altLang="zh-TW" sz="2000" i="0" dirty="0">
                <a:solidFill>
                  <a:srgbClr val="000000"/>
                </a:solidFill>
                <a:latin typeface="Symbol" pitchFamily="18" charset="2"/>
              </a:rPr>
              <a:t>$</a:t>
            </a:r>
            <a:r>
              <a:rPr lang="en-US" altLang="zh-TW" sz="2000" i="0" dirty="0">
                <a:solidFill>
                  <a:srgbClr val="000000"/>
                </a:solidFill>
              </a:rPr>
              <a:t>x (</a:t>
            </a:r>
            <a:r>
              <a:rPr lang="en-US" altLang="zh-TW" sz="2000" dirty="0">
                <a:solidFill>
                  <a:srgbClr val="000000"/>
                </a:solidFill>
              </a:rPr>
              <a:t>F</a:t>
            </a:r>
            <a:r>
              <a:rPr lang="en-US" altLang="zh-TW" sz="2000" i="0" dirty="0">
                <a:solidFill>
                  <a:srgbClr val="000000"/>
                </a:solidFill>
              </a:rPr>
              <a:t>(</a:t>
            </a:r>
            <a:r>
              <a:rPr lang="en-US" altLang="zh-TW" sz="2000" dirty="0">
                <a:solidFill>
                  <a:srgbClr val="000000"/>
                </a:solidFill>
              </a:rPr>
              <a:t>x</a:t>
            </a:r>
            <a:r>
              <a:rPr lang="en-US" altLang="zh-TW" sz="2000" i="0" dirty="0">
                <a:solidFill>
                  <a:srgbClr val="000000"/>
                </a:solidFill>
              </a:rPr>
              <a:t>) </a:t>
            </a:r>
            <a:r>
              <a:rPr lang="en-US" altLang="zh-TW" sz="2000" i="0" dirty="0">
                <a:solidFill>
                  <a:srgbClr val="000000"/>
                </a:solidFill>
                <a:sym typeface="Symbol" pitchFamily="18" charset="2"/>
              </a:rPr>
              <a:t> </a:t>
            </a:r>
            <a:r>
              <a:rPr lang="en-US" altLang="zh-TW"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a:t>
            </a:r>
            <a:br>
              <a:rPr lang="en-US" altLang="en-US" sz="2000" i="0" dirty="0">
                <a:solidFill>
                  <a:srgbClr val="000000"/>
                </a:solidFill>
              </a:rPr>
            </a:br>
            <a:br>
              <a:rPr lang="en-US" altLang="en-US" sz="2000" i="0" dirty="0">
                <a:solidFill>
                  <a:srgbClr val="000000"/>
                </a:solidFill>
              </a:rPr>
            </a:br>
            <a:r>
              <a:rPr lang="en-US" altLang="en-US" sz="2000" i="0" dirty="0">
                <a:solidFill>
                  <a:srgbClr val="000000"/>
                </a:solidFill>
              </a:rPr>
              <a:t>(e) </a:t>
            </a:r>
            <a:r>
              <a:rPr lang="en-US" altLang="zh-TW" sz="2000" i="0" dirty="0">
                <a:solidFill>
                  <a:srgbClr val="000000"/>
                </a:solidFill>
                <a:latin typeface="Symbol" pitchFamily="18" charset="2"/>
              </a:rPr>
              <a:t>"</a:t>
            </a:r>
            <a:r>
              <a:rPr lang="en-US" altLang="zh-TW" sz="2000" i="0" dirty="0">
                <a:solidFill>
                  <a:srgbClr val="000000"/>
                </a:solidFill>
              </a:rPr>
              <a:t>x </a:t>
            </a:r>
            <a:r>
              <a:rPr lang="en-US" altLang="en-US" sz="2000" dirty="0">
                <a:solidFill>
                  <a:srgbClr val="000000"/>
                </a:solidFill>
              </a:rPr>
              <a:t>F</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zh-TW" sz="2000" i="0" dirty="0">
                <a:solidFill>
                  <a:srgbClr val="000000"/>
                </a:solidFill>
                <a:sym typeface="Symbol" pitchFamily="18" charset="2"/>
              </a:rPr>
              <a:t>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zh-TW" sz="2000" dirty="0">
                <a:solidFill>
                  <a:srgbClr val="000000"/>
                </a:solidFill>
              </a:rPr>
              <a:t>F</a:t>
            </a:r>
            <a:r>
              <a:rPr lang="en-US" altLang="zh-TW" sz="2000" i="0" dirty="0">
                <a:solidFill>
                  <a:srgbClr val="000000"/>
                </a:solidFill>
              </a:rPr>
              <a:t>(</a:t>
            </a:r>
            <a:r>
              <a:rPr lang="en-US" altLang="zh-TW" sz="2000" dirty="0">
                <a:solidFill>
                  <a:srgbClr val="000000"/>
                </a:solidFill>
              </a:rPr>
              <a:t>x</a:t>
            </a:r>
            <a:r>
              <a:rPr lang="en-US" altLang="zh-TW" sz="2000" i="0" dirty="0">
                <a:solidFill>
                  <a:srgbClr val="000000"/>
                </a:solidFill>
              </a:rPr>
              <a:t>) </a:t>
            </a:r>
            <a:r>
              <a:rPr lang="en-US" altLang="zh-TW" sz="2000" i="0" dirty="0">
                <a:solidFill>
                  <a:srgbClr val="000000"/>
                </a:solidFill>
                <a:sym typeface="Symbol" pitchFamily="18" charset="2"/>
              </a:rPr>
              <a:t> </a:t>
            </a:r>
            <a:r>
              <a:rPr lang="en-US" altLang="en-US"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br>
              <a:rPr lang="en-US" altLang="en-US" sz="2000" i="0" dirty="0">
                <a:solidFill>
                  <a:srgbClr val="000000"/>
                </a:solidFill>
              </a:rPr>
            </a:br>
            <a:br>
              <a:rPr lang="en-US" altLang="en-US" sz="2000" i="0" dirty="0">
                <a:solidFill>
                  <a:srgbClr val="000000"/>
                </a:solidFill>
              </a:rPr>
            </a:br>
            <a:r>
              <a:rPr lang="en-US" altLang="en-US" sz="2000" i="0" dirty="0">
                <a:solidFill>
                  <a:srgbClr val="000000"/>
                </a:solidFill>
              </a:rPr>
              <a:t>(f)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dirty="0">
                <a:solidFill>
                  <a:srgbClr val="000000"/>
                </a:solidFill>
              </a:rPr>
              <a:t>F</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en-US" sz="2000" i="0" dirty="0">
                <a:solidFill>
                  <a:srgbClr val="000000"/>
                </a:solidFill>
                <a:sym typeface="Symbol" pitchFamily="18" charset="2"/>
              </a:rPr>
              <a:t>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i="0" dirty="0">
                <a:solidFill>
                  <a:srgbClr val="000000"/>
                </a:solidFill>
              </a:rPr>
              <a:t>¬</a:t>
            </a:r>
            <a:r>
              <a:rPr lang="en-US" altLang="zh-TW"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br>
              <a:rPr lang="en-US" altLang="en-US" sz="2000" i="0" dirty="0">
                <a:solidFill>
                  <a:srgbClr val="000000"/>
                </a:solidFill>
              </a:rPr>
            </a:br>
            <a:r>
              <a:rPr lang="en-US" altLang="en-US" sz="2000" i="0" dirty="0">
                <a:solidFill>
                  <a:srgbClr val="000000"/>
                </a:solidFill>
              </a:rPr>
              <a:t>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i="0" dirty="0">
                <a:solidFill>
                  <a:srgbClr val="000000"/>
                </a:solidFill>
              </a:rPr>
              <a:t>¬</a:t>
            </a:r>
            <a:r>
              <a:rPr lang="en-US" altLang="zh-TW" sz="2000" dirty="0">
                <a:solidFill>
                  <a:srgbClr val="000000"/>
                </a:solidFill>
              </a:rPr>
              <a:t>F</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en-US" sz="2000" i="0" dirty="0">
                <a:solidFill>
                  <a:srgbClr val="000000"/>
                </a:solidFill>
                <a:sym typeface="Symbol" pitchFamily="18" charset="2"/>
              </a:rPr>
              <a:t>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i="0" dirty="0">
                <a:solidFill>
                  <a:srgbClr val="000000"/>
                </a:solidFill>
              </a:rPr>
              <a:t>¬</a:t>
            </a:r>
            <a:r>
              <a:rPr lang="en-US" altLang="zh-TW"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br>
              <a:rPr lang="en-US" altLang="en-US" sz="2000" i="0" dirty="0">
                <a:solidFill>
                  <a:srgbClr val="000000"/>
                </a:solidFill>
              </a:rPr>
            </a:br>
            <a:r>
              <a:rPr lang="en-US" altLang="en-US" sz="2000" i="0" dirty="0">
                <a:solidFill>
                  <a:srgbClr val="000000"/>
                </a:solidFill>
              </a:rPr>
              <a:t>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i="0" dirty="0">
                <a:solidFill>
                  <a:srgbClr val="000000"/>
                </a:solidFill>
              </a:rPr>
              <a:t>¬</a:t>
            </a:r>
            <a:r>
              <a:rPr lang="en-US" altLang="en-US" sz="2000" dirty="0">
                <a:solidFill>
                  <a:srgbClr val="000000"/>
                </a:solidFill>
              </a:rPr>
              <a:t>F</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r>
              <a:rPr lang="en-US" altLang="en-US" sz="2000" i="0" dirty="0">
                <a:solidFill>
                  <a:srgbClr val="000000"/>
                </a:solidFill>
                <a:sym typeface="Symbol" pitchFamily="18" charset="2"/>
              </a:rPr>
              <a:t> </a:t>
            </a:r>
            <a:r>
              <a:rPr lang="en-US" altLang="en-US" sz="2000" i="0" dirty="0">
                <a:solidFill>
                  <a:srgbClr val="000000"/>
                </a:solidFill>
              </a:rPr>
              <a:t>¬</a:t>
            </a:r>
            <a:r>
              <a:rPr lang="en-US" altLang="en-US"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a:t>
            </a:r>
            <a:br>
              <a:rPr lang="en-US" altLang="en-US" sz="2000" i="0" dirty="0">
                <a:solidFill>
                  <a:srgbClr val="000000"/>
                </a:solidFill>
              </a:rPr>
            </a:br>
            <a:r>
              <a:rPr lang="en-US" altLang="en-US" sz="2000" i="0" dirty="0">
                <a:solidFill>
                  <a:srgbClr val="000000"/>
                </a:solidFill>
              </a:rPr>
              <a:t>         </a:t>
            </a:r>
            <a:r>
              <a:rPr lang="en-US" altLang="zh-TW" sz="2000" i="0" dirty="0">
                <a:solidFill>
                  <a:srgbClr val="000000"/>
                </a:solidFill>
                <a:latin typeface="Symbol" pitchFamily="18" charset="2"/>
              </a:rPr>
              <a:t>$</a:t>
            </a:r>
            <a:r>
              <a:rPr lang="en-US" altLang="zh-TW" sz="2000" dirty="0">
                <a:solidFill>
                  <a:srgbClr val="000000"/>
                </a:solidFill>
              </a:rPr>
              <a:t>x</a:t>
            </a:r>
            <a:r>
              <a:rPr lang="en-US" altLang="zh-TW" sz="2000" i="0" dirty="0">
                <a:solidFill>
                  <a:srgbClr val="000000"/>
                </a:solidFill>
              </a:rPr>
              <a:t> </a:t>
            </a:r>
            <a:r>
              <a:rPr lang="en-US" altLang="en-US" sz="2000" i="0" dirty="0">
                <a:solidFill>
                  <a:srgbClr val="000000"/>
                </a:solidFill>
              </a:rPr>
              <a:t>¬</a:t>
            </a:r>
            <a:r>
              <a:rPr lang="en-US" altLang="zh-TW" sz="2000" i="0" dirty="0">
                <a:solidFill>
                  <a:srgbClr val="000000"/>
                </a:solidFill>
              </a:rPr>
              <a:t>(</a:t>
            </a:r>
            <a:r>
              <a:rPr lang="en-US" altLang="zh-TW" sz="2000" dirty="0">
                <a:solidFill>
                  <a:srgbClr val="000000"/>
                </a:solidFill>
              </a:rPr>
              <a:t>F</a:t>
            </a:r>
            <a:r>
              <a:rPr lang="en-US" altLang="zh-TW" sz="2000" i="0" dirty="0">
                <a:solidFill>
                  <a:srgbClr val="000000"/>
                </a:solidFill>
              </a:rPr>
              <a:t>(</a:t>
            </a:r>
            <a:r>
              <a:rPr lang="en-US" altLang="zh-TW" sz="2000" dirty="0">
                <a:solidFill>
                  <a:srgbClr val="000000"/>
                </a:solidFill>
              </a:rPr>
              <a:t>x</a:t>
            </a:r>
            <a:r>
              <a:rPr lang="en-US" altLang="zh-TW" sz="2000" i="0" dirty="0">
                <a:solidFill>
                  <a:srgbClr val="000000"/>
                </a:solidFill>
              </a:rPr>
              <a:t>) </a:t>
            </a:r>
            <a:r>
              <a:rPr lang="en-US" altLang="zh-TW" sz="2000" i="0" dirty="0">
                <a:solidFill>
                  <a:srgbClr val="000000"/>
                </a:solidFill>
                <a:sym typeface="Symbol" pitchFamily="18" charset="2"/>
              </a:rPr>
              <a:t> </a:t>
            </a:r>
            <a:r>
              <a:rPr lang="en-US" altLang="en-US" sz="2000" dirty="0">
                <a:solidFill>
                  <a:srgbClr val="000000"/>
                </a:solidFill>
              </a:rPr>
              <a:t>P</a:t>
            </a:r>
            <a:r>
              <a:rPr lang="en-US" altLang="en-US" sz="2000" i="0" dirty="0">
                <a:solidFill>
                  <a:srgbClr val="000000"/>
                </a:solidFill>
              </a:rPr>
              <a:t>(</a:t>
            </a:r>
            <a:r>
              <a:rPr lang="en-US" altLang="en-US" sz="2000" dirty="0">
                <a:solidFill>
                  <a:srgbClr val="000000"/>
                </a:solidFill>
              </a:rPr>
              <a:t>x</a:t>
            </a:r>
            <a:r>
              <a:rPr lang="en-US" altLang="en-US" sz="2000" i="0" dirty="0">
                <a:solidFill>
                  <a:srgbClr val="000000"/>
                </a:solidFill>
              </a:rPr>
              <a:t>)) </a:t>
            </a:r>
            <a:br>
              <a:rPr lang="en-US" altLang="en-US" sz="2000" i="0" dirty="0">
                <a:solidFill>
                  <a:srgbClr val="000000"/>
                </a:solidFill>
              </a:rPr>
            </a:br>
            <a:endParaRPr lang="en-US" altLang="en-US" sz="2000" i="0" dirty="0">
              <a:solidFill>
                <a:srgbClr val="000000"/>
              </a:solidFill>
            </a:endParaRPr>
          </a:p>
        </p:txBody>
      </p:sp>
      <p:sp>
        <p:nvSpPr>
          <p:cNvPr id="51203" name="Footer Placeholder 1"/>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51204" name="Slide Number Placeholder 2"/>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202FBC3B-F0F0-4407-B3DA-56CF14BFEDF6}" type="slidenum">
              <a:rPr lang="en-US" altLang="en-US" sz="1200"/>
              <a:pPr eaLnBrk="1" hangingPunct="1">
                <a:spcBef>
                  <a:spcPct val="0"/>
                </a:spcBef>
                <a:buFontTx/>
                <a:buNone/>
              </a:pPr>
              <a:t>35</a:t>
            </a:fld>
            <a:endParaRPr lang="en-US" altLang="en-US" sz="1200"/>
          </a:p>
        </p:txBody>
      </p:sp>
      <p:graphicFrame>
        <p:nvGraphicFramePr>
          <p:cNvPr id="52229" name="Object 1"/>
          <p:cNvGraphicFramePr>
            <a:graphicFrameLocks noChangeAspect="1"/>
          </p:cNvGraphicFramePr>
          <p:nvPr>
            <p:extLst>
              <p:ext uri="{D42A27DB-BD31-4B8C-83A1-F6EECF244321}">
                <p14:modId xmlns:p14="http://schemas.microsoft.com/office/powerpoint/2010/main" val="781148592"/>
              </p:ext>
            </p:extLst>
          </p:nvPr>
        </p:nvGraphicFramePr>
        <p:xfrm>
          <a:off x="533400" y="4648200"/>
          <a:ext cx="501650" cy="285750"/>
        </p:xfrm>
        <a:graphic>
          <a:graphicData uri="http://schemas.openxmlformats.org/presentationml/2006/ole">
            <mc:AlternateContent xmlns:mc="http://schemas.openxmlformats.org/markup-compatibility/2006">
              <mc:Choice xmlns:v="urn:schemas-microsoft-com:vml" Requires="v">
                <p:oleObj name="Equation" r:id="rId2" imgW="126780" imgH="114102" progId="Equation.3">
                  <p:embed/>
                </p:oleObj>
              </mc:Choice>
              <mc:Fallback>
                <p:oleObj name="Equation" r:id="rId2" imgW="126780" imgH="114102" progId="Equation.3">
                  <p:embed/>
                  <p:pic>
                    <p:nvPicPr>
                      <p:cNvPr id="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482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2"/>
          <p:cNvGraphicFramePr>
            <a:graphicFrameLocks noChangeAspect="1"/>
          </p:cNvGraphicFramePr>
          <p:nvPr>
            <p:extLst>
              <p:ext uri="{D42A27DB-BD31-4B8C-83A1-F6EECF244321}">
                <p14:modId xmlns:p14="http://schemas.microsoft.com/office/powerpoint/2010/main" val="3760304396"/>
              </p:ext>
            </p:extLst>
          </p:nvPr>
        </p:nvGraphicFramePr>
        <p:xfrm>
          <a:off x="533400" y="4953000"/>
          <a:ext cx="501650" cy="285750"/>
        </p:xfrm>
        <a:graphic>
          <a:graphicData uri="http://schemas.openxmlformats.org/presentationml/2006/ole">
            <mc:AlternateContent xmlns:mc="http://schemas.openxmlformats.org/markup-compatibility/2006">
              <mc:Choice xmlns:v="urn:schemas-microsoft-com:vml" Requires="v">
                <p:oleObj name="Equation" r:id="rId4" imgW="126780" imgH="114102" progId="Equation.3">
                  <p:embed/>
                </p:oleObj>
              </mc:Choice>
              <mc:Fallback>
                <p:oleObj name="Equation" r:id="rId4" imgW="126780" imgH="114102" progId="Equation.3">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9530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1" name="Object 4"/>
          <p:cNvGraphicFramePr>
            <a:graphicFrameLocks noChangeAspect="1"/>
          </p:cNvGraphicFramePr>
          <p:nvPr>
            <p:extLst>
              <p:ext uri="{D42A27DB-BD31-4B8C-83A1-F6EECF244321}">
                <p14:modId xmlns:p14="http://schemas.microsoft.com/office/powerpoint/2010/main" val="266588645"/>
              </p:ext>
            </p:extLst>
          </p:nvPr>
        </p:nvGraphicFramePr>
        <p:xfrm>
          <a:off x="533400" y="5257800"/>
          <a:ext cx="501650" cy="285750"/>
        </p:xfrm>
        <a:graphic>
          <a:graphicData uri="http://schemas.openxmlformats.org/presentationml/2006/ole">
            <mc:AlternateContent xmlns:mc="http://schemas.openxmlformats.org/markup-compatibility/2006">
              <mc:Choice xmlns:v="urn:schemas-microsoft-com:vml" Requires="v">
                <p:oleObj name="Equation" r:id="rId5" imgW="126780" imgH="114102" progId="Equation.3">
                  <p:embed/>
                </p:oleObj>
              </mc:Choice>
              <mc:Fallback>
                <p:oleObj name="Equation" r:id="rId5" imgW="126780" imgH="114102" progId="Equation.3">
                  <p:embed/>
                  <p:pic>
                    <p:nvPicPr>
                      <p:cNvPr id="0"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2578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2" name="Object 5"/>
          <p:cNvGraphicFramePr>
            <a:graphicFrameLocks noChangeAspect="1"/>
          </p:cNvGraphicFramePr>
          <p:nvPr>
            <p:extLst>
              <p:ext uri="{D42A27DB-BD31-4B8C-83A1-F6EECF244321}">
                <p14:modId xmlns:p14="http://schemas.microsoft.com/office/powerpoint/2010/main" val="94464628"/>
              </p:ext>
            </p:extLst>
          </p:nvPr>
        </p:nvGraphicFramePr>
        <p:xfrm>
          <a:off x="1708150" y="1295400"/>
          <a:ext cx="501650" cy="285750"/>
        </p:xfrm>
        <a:graphic>
          <a:graphicData uri="http://schemas.openxmlformats.org/presentationml/2006/ole">
            <mc:AlternateContent xmlns:mc="http://schemas.openxmlformats.org/markup-compatibility/2006">
              <mc:Choice xmlns:v="urn:schemas-microsoft-com:vml" Requires="v">
                <p:oleObj name="Equation" r:id="rId6" imgW="126780" imgH="114102" progId="Equation.3">
                  <p:embed/>
                </p:oleObj>
              </mc:Choice>
              <mc:Fallback>
                <p:oleObj name="Equation" r:id="rId6" imgW="126780" imgH="114102" progId="Equation.3">
                  <p:embed/>
                  <p:pic>
                    <p:nvPicPr>
                      <p:cNvPr id="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12954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3" name="Object 6"/>
          <p:cNvGraphicFramePr>
            <a:graphicFrameLocks noChangeAspect="1"/>
          </p:cNvGraphicFramePr>
          <p:nvPr>
            <p:extLst>
              <p:ext uri="{D42A27DB-BD31-4B8C-83A1-F6EECF244321}">
                <p14:modId xmlns:p14="http://schemas.microsoft.com/office/powerpoint/2010/main" val="1167952917"/>
              </p:ext>
            </p:extLst>
          </p:nvPr>
        </p:nvGraphicFramePr>
        <p:xfrm>
          <a:off x="1752600" y="1924050"/>
          <a:ext cx="501650" cy="285750"/>
        </p:xfrm>
        <a:graphic>
          <a:graphicData uri="http://schemas.openxmlformats.org/presentationml/2006/ole">
            <mc:AlternateContent xmlns:mc="http://schemas.openxmlformats.org/markup-compatibility/2006">
              <mc:Choice xmlns:v="urn:schemas-microsoft-com:vml" Requires="v">
                <p:oleObj name="Equation" r:id="rId7" imgW="126780" imgH="114102" progId="Equation.3">
                  <p:embed/>
                </p:oleObj>
              </mc:Choice>
              <mc:Fallback>
                <p:oleObj name="Equation" r:id="rId7" imgW="126780" imgH="114102" progId="Equation.3">
                  <p:embed/>
                  <p:pic>
                    <p:nvPicPr>
                      <p:cNvPr id="0"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2405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4" name="Object 7"/>
          <p:cNvGraphicFramePr>
            <a:graphicFrameLocks noChangeAspect="1"/>
          </p:cNvGraphicFramePr>
          <p:nvPr>
            <p:extLst>
              <p:ext uri="{D42A27DB-BD31-4B8C-83A1-F6EECF244321}">
                <p14:modId xmlns:p14="http://schemas.microsoft.com/office/powerpoint/2010/main" val="1611874153"/>
              </p:ext>
            </p:extLst>
          </p:nvPr>
        </p:nvGraphicFramePr>
        <p:xfrm>
          <a:off x="2743200" y="3733800"/>
          <a:ext cx="501650" cy="285750"/>
        </p:xfrm>
        <a:graphic>
          <a:graphicData uri="http://schemas.openxmlformats.org/presentationml/2006/ole">
            <mc:AlternateContent xmlns:mc="http://schemas.openxmlformats.org/markup-compatibility/2006">
              <mc:Choice xmlns:v="urn:schemas-microsoft-com:vml" Requires="v">
                <p:oleObj name="Equation" r:id="rId8" imgW="126780" imgH="114102" progId="Equation.3">
                  <p:embed/>
                </p:oleObj>
              </mc:Choice>
              <mc:Fallback>
                <p:oleObj name="Equation" r:id="rId8" imgW="126780" imgH="114102" progId="Equation.3">
                  <p:embed/>
                  <p:pic>
                    <p:nvPicPr>
                      <p:cNvPr id="0"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7338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415159" y="381000"/>
            <a:ext cx="5486400" cy="1143000"/>
          </a:xfrm>
        </p:spPr>
        <p:txBody>
          <a:bodyPr>
            <a:normAutofit/>
          </a:bodyPr>
          <a:lstStyle/>
          <a:p>
            <a:pPr algn="l" eaLnBrk="1" hangingPunct="1">
              <a:defRPr/>
            </a:pPr>
            <a:r>
              <a:rPr lang="en-US" dirty="0">
                <a:solidFill>
                  <a:schemeClr val="tx1"/>
                </a:solidFill>
                <a:effectLst/>
              </a:rPr>
              <a:t>The Quantifiers</a:t>
            </a:r>
          </a:p>
        </p:txBody>
      </p:sp>
      <p:sp>
        <p:nvSpPr>
          <p:cNvPr id="29699" name="Footer Placeholder 5"/>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29700" name="Slide Number Placeholder 6"/>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A0717466-F59B-493D-A4D4-F13C630ACC7C}" type="slidenum">
              <a:rPr lang="en-US" altLang="en-US" sz="1200"/>
              <a:pPr eaLnBrk="1" hangingPunct="1">
                <a:spcBef>
                  <a:spcPct val="0"/>
                </a:spcBef>
                <a:buFontTx/>
                <a:buNone/>
              </a:pPr>
              <a:t>4</a:t>
            </a:fld>
            <a:endParaRPr lang="en-US" altLang="en-US" sz="1200"/>
          </a:p>
        </p:txBody>
      </p:sp>
      <p:sp>
        <p:nvSpPr>
          <p:cNvPr id="28677" name="Rectangle 11"/>
          <p:cNvSpPr>
            <a:spLocks noChangeArrowheads="1"/>
          </p:cNvSpPr>
          <p:nvPr/>
        </p:nvSpPr>
        <p:spPr bwMode="auto">
          <a:xfrm>
            <a:off x="381000" y="2165350"/>
            <a:ext cx="80660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endParaRPr lang="en-US" altLang="ms-MY" sz="1800"/>
          </a:p>
        </p:txBody>
      </p:sp>
      <p:sp>
        <p:nvSpPr>
          <p:cNvPr id="15" name="Text Placeholder 4"/>
          <p:cNvSpPr txBox="1">
            <a:spLocks/>
          </p:cNvSpPr>
          <p:nvPr/>
        </p:nvSpPr>
        <p:spPr>
          <a:xfrm>
            <a:off x="590550" y="2895600"/>
            <a:ext cx="4040188" cy="639763"/>
          </a:xfrm>
          <a:prstGeom prst="rect">
            <a:avLst/>
          </a:prstGeom>
        </p:spPr>
        <p:txBody>
          <a:bodyPr/>
          <a:lstStyle/>
          <a:p>
            <a:pPr marL="342900" indent="-342900" algn="ctr" fontAlgn="auto">
              <a:spcBef>
                <a:spcPct val="20000"/>
              </a:spcBef>
              <a:spcAft>
                <a:spcPts val="0"/>
              </a:spcAft>
              <a:defRPr/>
            </a:pPr>
            <a:r>
              <a:rPr lang="en-US" sz="2800" kern="0" dirty="0">
                <a:latin typeface="+mn-lt"/>
                <a:cs typeface="+mn-cs"/>
              </a:rPr>
              <a:t>Universal Quantifier</a:t>
            </a:r>
          </a:p>
        </p:txBody>
      </p:sp>
      <p:sp>
        <p:nvSpPr>
          <p:cNvPr id="16" name="Text Placeholder 6"/>
          <p:cNvSpPr txBox="1">
            <a:spLocks/>
          </p:cNvSpPr>
          <p:nvPr/>
        </p:nvSpPr>
        <p:spPr>
          <a:xfrm>
            <a:off x="4572000" y="2895600"/>
            <a:ext cx="4041775" cy="639763"/>
          </a:xfrm>
          <a:prstGeom prst="rect">
            <a:avLst/>
          </a:prstGeom>
        </p:spPr>
        <p:txBody>
          <a:bodyPr/>
          <a:lstStyle/>
          <a:p>
            <a:pPr marL="342900" indent="-342900" algn="ctr" fontAlgn="auto">
              <a:spcBef>
                <a:spcPct val="20000"/>
              </a:spcBef>
              <a:spcAft>
                <a:spcPts val="0"/>
              </a:spcAft>
              <a:defRPr/>
            </a:pPr>
            <a:r>
              <a:rPr lang="en-US" sz="2800" kern="0" dirty="0">
                <a:latin typeface="+mn-lt"/>
                <a:cs typeface="+mn-cs"/>
              </a:rPr>
              <a:t>Existential Quantifier</a:t>
            </a:r>
          </a:p>
        </p:txBody>
      </p:sp>
      <p:graphicFrame>
        <p:nvGraphicFramePr>
          <p:cNvPr id="28680" name="Content Placeholder 8"/>
          <p:cNvGraphicFramePr>
            <a:graphicFrameLocks noChangeAspect="1"/>
          </p:cNvGraphicFramePr>
          <p:nvPr/>
        </p:nvGraphicFramePr>
        <p:xfrm>
          <a:off x="6361113" y="3565525"/>
          <a:ext cx="654050" cy="800100"/>
        </p:xfrm>
        <a:graphic>
          <a:graphicData uri="http://schemas.openxmlformats.org/presentationml/2006/ole">
            <mc:AlternateContent xmlns:mc="http://schemas.openxmlformats.org/markup-compatibility/2006">
              <mc:Choice xmlns:v="urn:schemas-microsoft-com:vml" Requires="v">
                <p:oleObj name="Equation" r:id="rId3" imgW="114201" imgH="139579" progId="Equation.DSMT4">
                  <p:embed/>
                </p:oleObj>
              </mc:Choice>
              <mc:Fallback>
                <p:oleObj name="Equation" r:id="rId3" imgW="114201" imgH="139579"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113" y="3565525"/>
                        <a:ext cx="65405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1" name="Content Placeholder 9"/>
          <p:cNvGraphicFramePr>
            <a:graphicFrameLocks noChangeAspect="1"/>
          </p:cNvGraphicFramePr>
          <p:nvPr/>
        </p:nvGraphicFramePr>
        <p:xfrm>
          <a:off x="2185988" y="3565525"/>
          <a:ext cx="800100" cy="800100"/>
        </p:xfrm>
        <a:graphic>
          <a:graphicData uri="http://schemas.openxmlformats.org/presentationml/2006/ole">
            <mc:AlternateContent xmlns:mc="http://schemas.openxmlformats.org/markup-compatibility/2006">
              <mc:Choice xmlns:v="urn:schemas-microsoft-com:vml" Requires="v">
                <p:oleObj name="Equation" r:id="rId5" imgW="139700" imgH="139700" progId="Equation.DSMT4">
                  <p:embed/>
                </p:oleObj>
              </mc:Choice>
              <mc:Fallback>
                <p:oleObj name="Equation" r:id="rId5" imgW="139700" imgH="13970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5988" y="3565525"/>
                        <a:ext cx="8001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0"/>
          <p:cNvSpPr txBox="1">
            <a:spLocks noChangeArrowheads="1"/>
          </p:cNvSpPr>
          <p:nvPr/>
        </p:nvSpPr>
        <p:spPr bwMode="auto">
          <a:xfrm>
            <a:off x="152400" y="1447800"/>
            <a:ext cx="8382000" cy="2554288"/>
          </a:xfrm>
          <a:prstGeom prst="rect">
            <a:avLst/>
          </a:prstGeom>
          <a:noFill/>
          <a:ln w="25400">
            <a:solidFill>
              <a:schemeClr val="tx1"/>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r>
              <a:rPr lang="en-US" altLang="zh-TW" sz="2000" dirty="0">
                <a:latin typeface="Calibri" pitchFamily="34" charset="0"/>
              </a:rPr>
              <a:t>For any predicate, a universal quantifier expresses the English word “for every”, “for all”, or “for any”.</a:t>
            </a:r>
          </a:p>
          <a:p>
            <a:endParaRPr lang="en-US" altLang="zh-TW" sz="2000" dirty="0">
              <a:latin typeface="Calibri" pitchFamily="34" charset="0"/>
            </a:endParaRPr>
          </a:p>
          <a:p>
            <a:r>
              <a:rPr lang="en-US" altLang="zh-TW" sz="2000" b="1" i="1" dirty="0">
                <a:latin typeface="Calibri" pitchFamily="34" charset="0"/>
              </a:rPr>
              <a:t>Example</a:t>
            </a:r>
            <a:r>
              <a:rPr lang="en-US" altLang="zh-TW" sz="2000" b="1" dirty="0">
                <a:latin typeface="Calibri" pitchFamily="34" charset="0"/>
              </a:rPr>
              <a:t>:</a:t>
            </a:r>
          </a:p>
          <a:p>
            <a:pPr eaLnBrk="1" hangingPunct="1"/>
            <a:r>
              <a:rPr lang="en-US" altLang="zh-TW" sz="2000" dirty="0">
                <a:latin typeface="Calibri" pitchFamily="34" charset="0"/>
                <a:sym typeface="Symbol" pitchFamily="18" charset="2"/>
              </a:rPr>
              <a:t></a:t>
            </a:r>
            <a:r>
              <a:rPr lang="en-US" altLang="zh-TW" sz="2000" i="1" dirty="0">
                <a:latin typeface="Calibri" pitchFamily="34" charset="0"/>
              </a:rPr>
              <a:t>x 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means “for all </a:t>
            </a:r>
            <a:r>
              <a:rPr lang="en-US" altLang="zh-TW" sz="2000" i="1" dirty="0">
                <a:latin typeface="Calibri" pitchFamily="34" charset="0"/>
              </a:rPr>
              <a:t>x , 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is true” or “for every </a:t>
            </a:r>
            <a:r>
              <a:rPr lang="en-US" altLang="zh-TW" sz="2000" i="1" dirty="0">
                <a:latin typeface="Calibri" pitchFamily="34" charset="0"/>
              </a:rPr>
              <a:t>x , 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is true”</a:t>
            </a:r>
          </a:p>
          <a:p>
            <a:pPr eaLnBrk="1" hangingPunct="1"/>
            <a:r>
              <a:rPr lang="en-US" altLang="zh-TW" sz="2000" dirty="0">
                <a:latin typeface="Calibri" pitchFamily="34" charset="0"/>
                <a:sym typeface="Symbol" pitchFamily="18" charset="2"/>
              </a:rPr>
              <a:t></a:t>
            </a:r>
            <a:r>
              <a:rPr lang="en-US" altLang="zh-TW" sz="2000" i="1" dirty="0">
                <a:latin typeface="Calibri" pitchFamily="34" charset="0"/>
              </a:rPr>
              <a:t>x 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is the same as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i="1" baseline="-25000" dirty="0">
                <a:latin typeface="Calibri" pitchFamily="34" charset="0"/>
              </a:rPr>
              <a:t>1</a:t>
            </a:r>
            <a:r>
              <a:rPr lang="en-US" altLang="zh-TW" sz="2000" dirty="0">
                <a:latin typeface="Calibri" pitchFamily="34" charset="0"/>
              </a:rPr>
              <a:t>)</a:t>
            </a:r>
            <a:r>
              <a:rPr lang="en-US" altLang="zh-TW" sz="2000" i="1" dirty="0">
                <a:latin typeface="Calibri" pitchFamily="34" charset="0"/>
              </a:rPr>
              <a:t> </a:t>
            </a:r>
            <a:r>
              <a:rPr lang="el-GR" altLang="en-US" sz="2000" dirty="0">
                <a:latin typeface="Calibri" pitchFamily="34" charset="0"/>
                <a:cs typeface="Times New Roman" pitchFamily="18" charset="0"/>
                <a:sym typeface="Symbol" pitchFamily="18" charset="2"/>
              </a:rPr>
              <a:t></a:t>
            </a:r>
            <a:r>
              <a:rPr lang="el-GR" altLang="en-US" sz="2000" i="1" dirty="0">
                <a:latin typeface="Calibri" pitchFamily="34" charset="0"/>
                <a:cs typeface="Times New Roman" pitchFamily="18" charset="0"/>
              </a:rPr>
              <a:t>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i="1" baseline="-25000" dirty="0">
                <a:latin typeface="Calibri" pitchFamily="34" charset="0"/>
              </a:rPr>
              <a:t>2</a:t>
            </a:r>
            <a:r>
              <a:rPr lang="en-US" altLang="zh-TW" sz="2000" dirty="0">
                <a:latin typeface="Calibri" pitchFamily="34" charset="0"/>
              </a:rPr>
              <a:t>)</a:t>
            </a:r>
            <a:r>
              <a:rPr lang="en-US" altLang="zh-TW" sz="2000" i="1" dirty="0">
                <a:latin typeface="Calibri" pitchFamily="34" charset="0"/>
              </a:rPr>
              <a:t> </a:t>
            </a:r>
            <a:r>
              <a:rPr lang="el-GR" altLang="zh-TW" sz="2000" dirty="0">
                <a:latin typeface="Calibri" pitchFamily="34" charset="0"/>
                <a:sym typeface="Symbol" pitchFamily="18" charset="2"/>
              </a:rPr>
              <a:t></a:t>
            </a:r>
            <a:r>
              <a:rPr lang="el-GR" altLang="en-US" sz="2000" i="1" dirty="0">
                <a:latin typeface="Calibri" pitchFamily="34" charset="0"/>
              </a:rPr>
              <a:t>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i="1" baseline="-25000" dirty="0">
                <a:latin typeface="Calibri" pitchFamily="34" charset="0"/>
              </a:rPr>
              <a:t>3</a:t>
            </a:r>
            <a:r>
              <a:rPr lang="en-US" altLang="zh-TW" sz="2000" dirty="0">
                <a:latin typeface="Calibri" pitchFamily="34" charset="0"/>
              </a:rPr>
              <a:t>)</a:t>
            </a:r>
            <a:r>
              <a:rPr lang="en-US" altLang="zh-TW" sz="2000" i="1" dirty="0">
                <a:latin typeface="Calibri" pitchFamily="34" charset="0"/>
              </a:rPr>
              <a:t> </a:t>
            </a:r>
            <a:r>
              <a:rPr lang="el-GR" altLang="en-US" sz="2000" dirty="0">
                <a:latin typeface="Calibri" pitchFamily="34" charset="0"/>
                <a:sym typeface="Symbol" pitchFamily="18" charset="2"/>
              </a:rPr>
              <a:t></a:t>
            </a:r>
            <a:r>
              <a:rPr lang="el-GR" altLang="en-US" sz="2000" i="1" dirty="0">
                <a:latin typeface="Calibri" pitchFamily="34" charset="0"/>
              </a:rPr>
              <a:t>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i="1" baseline="-25000" dirty="0">
                <a:latin typeface="Calibri" pitchFamily="34" charset="0"/>
              </a:rPr>
              <a:t>4</a:t>
            </a:r>
            <a:r>
              <a:rPr lang="en-US" altLang="zh-TW" sz="2000" dirty="0">
                <a:latin typeface="Calibri" pitchFamily="34" charset="0"/>
              </a:rPr>
              <a:t>)</a:t>
            </a:r>
            <a:r>
              <a:rPr lang="en-US" altLang="zh-TW" sz="2000" i="1" dirty="0">
                <a:latin typeface="Calibri" pitchFamily="34" charset="0"/>
              </a:rPr>
              <a:t> </a:t>
            </a:r>
            <a:r>
              <a:rPr lang="el-GR" altLang="en-US" sz="2000" dirty="0">
                <a:latin typeface="Calibri" pitchFamily="34" charset="0"/>
                <a:sym typeface="Symbol" pitchFamily="18" charset="2"/>
              </a:rPr>
              <a:t></a:t>
            </a:r>
            <a:r>
              <a:rPr lang="en-US" altLang="zh-TW" sz="2000" i="1" dirty="0">
                <a:latin typeface="Calibri" pitchFamily="34" charset="0"/>
              </a:rPr>
              <a:t> … </a:t>
            </a:r>
            <a:r>
              <a:rPr lang="el-GR" altLang="en-US" sz="2000" dirty="0">
                <a:latin typeface="Calibri" pitchFamily="34" charset="0"/>
                <a:sym typeface="Symbol" pitchFamily="18" charset="2"/>
              </a:rPr>
              <a:t></a:t>
            </a:r>
            <a:r>
              <a:rPr lang="en-US" altLang="zh-TW" sz="2000" i="1" dirty="0">
                <a:latin typeface="Calibri" pitchFamily="34" charset="0"/>
              </a:rPr>
              <a:t> Q</a:t>
            </a:r>
            <a:r>
              <a:rPr lang="en-US" altLang="zh-TW" sz="2000" dirty="0">
                <a:latin typeface="Calibri" pitchFamily="34" charset="0"/>
              </a:rPr>
              <a:t>(</a:t>
            </a:r>
            <a:r>
              <a:rPr lang="en-US" altLang="zh-TW" sz="2000" i="1" dirty="0" err="1">
                <a:latin typeface="Calibri" pitchFamily="34" charset="0"/>
              </a:rPr>
              <a:t>x</a:t>
            </a:r>
            <a:r>
              <a:rPr lang="en-US" altLang="zh-TW" sz="2000" i="1" baseline="-25000" dirty="0" err="1">
                <a:latin typeface="Calibri" pitchFamily="34" charset="0"/>
              </a:rPr>
              <a:t>n</a:t>
            </a:r>
            <a:r>
              <a:rPr lang="en-US" altLang="zh-TW" sz="2000" dirty="0">
                <a:latin typeface="Calibri" pitchFamily="34" charset="0"/>
              </a:rPr>
              <a:t>) </a:t>
            </a:r>
          </a:p>
          <a:p>
            <a:pPr eaLnBrk="1" hangingPunct="1"/>
            <a:r>
              <a:rPr lang="en-US" altLang="zh-TW" sz="2000" dirty="0">
                <a:latin typeface="Calibri" pitchFamily="34" charset="0"/>
              </a:rPr>
              <a:t>(if the </a:t>
            </a:r>
            <a:r>
              <a:rPr lang="en-US" altLang="zh-TW" sz="2000" b="1" dirty="0">
                <a:latin typeface="Calibri" pitchFamily="34" charset="0"/>
              </a:rPr>
              <a:t>domain of discourse </a:t>
            </a:r>
            <a:r>
              <a:rPr lang="en-US" altLang="zh-TW" sz="2000" dirty="0">
                <a:latin typeface="Calibri" pitchFamily="34" charset="0"/>
              </a:rPr>
              <a:t>contains only </a:t>
            </a:r>
            <a:r>
              <a:rPr lang="en-US" altLang="zh-TW" sz="2000" i="1" dirty="0">
                <a:latin typeface="Calibri" pitchFamily="34" charset="0"/>
              </a:rPr>
              <a:t>x</a:t>
            </a:r>
            <a:r>
              <a:rPr lang="en-US" altLang="zh-TW" sz="2000" i="1" baseline="-25000" dirty="0">
                <a:latin typeface="Calibri" pitchFamily="34" charset="0"/>
              </a:rPr>
              <a:t>1</a:t>
            </a:r>
            <a:r>
              <a:rPr lang="en-US" altLang="zh-TW" sz="2000" i="1" dirty="0">
                <a:latin typeface="Calibri" pitchFamily="34" charset="0"/>
              </a:rPr>
              <a:t>, x</a:t>
            </a:r>
            <a:r>
              <a:rPr lang="en-US" altLang="zh-TW" sz="2000" i="1" baseline="-25000" dirty="0">
                <a:latin typeface="Calibri" pitchFamily="34" charset="0"/>
              </a:rPr>
              <a:t>2</a:t>
            </a:r>
            <a:r>
              <a:rPr lang="en-US" altLang="zh-TW" sz="2000" i="1" dirty="0">
                <a:latin typeface="Calibri" pitchFamily="34" charset="0"/>
              </a:rPr>
              <a:t>, …., </a:t>
            </a:r>
            <a:r>
              <a:rPr lang="en-US" altLang="zh-TW" sz="2000" i="1" dirty="0" err="1">
                <a:latin typeface="Calibri" pitchFamily="34" charset="0"/>
              </a:rPr>
              <a:t>x</a:t>
            </a:r>
            <a:r>
              <a:rPr lang="en-US" altLang="zh-TW" sz="2000" i="1" baseline="-25000" dirty="0" err="1">
                <a:latin typeface="Calibri" pitchFamily="34" charset="0"/>
              </a:rPr>
              <a:t>n</a:t>
            </a:r>
            <a:r>
              <a:rPr lang="en-US" altLang="zh-TW" sz="2000" dirty="0">
                <a:latin typeface="Calibri" pitchFamily="34" charset="0"/>
              </a:rPr>
              <a:t>)</a:t>
            </a:r>
          </a:p>
          <a:p>
            <a:pPr eaLnBrk="1" hangingPunct="1"/>
            <a:r>
              <a:rPr lang="en-US" altLang="zh-TW" sz="2000" dirty="0">
                <a:latin typeface="Calibri" pitchFamily="34" charset="0"/>
              </a:rPr>
              <a:t>If </a:t>
            </a:r>
            <a:r>
              <a:rPr lang="en-US" altLang="zh-TW" sz="2000" u="sng" dirty="0">
                <a:latin typeface="Calibri" pitchFamily="34" charset="0"/>
              </a:rPr>
              <a:t>an </a:t>
            </a:r>
            <a:r>
              <a:rPr lang="en-US" altLang="zh-TW" sz="2000" i="1" u="sng" dirty="0">
                <a:latin typeface="Calibri" pitchFamily="34" charset="0"/>
              </a:rPr>
              <a:t>x</a:t>
            </a:r>
            <a:r>
              <a:rPr lang="en-US" altLang="zh-TW" sz="2000" i="1" dirty="0">
                <a:latin typeface="Calibri" pitchFamily="34" charset="0"/>
              </a:rPr>
              <a:t> </a:t>
            </a:r>
            <a:r>
              <a:rPr lang="en-US" altLang="zh-TW" sz="2000" dirty="0">
                <a:latin typeface="Calibri" pitchFamily="34" charset="0"/>
              </a:rPr>
              <a:t>is causing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a:t>
            </a:r>
            <a:r>
              <a:rPr lang="en-US" altLang="zh-TW" sz="2000" i="1" dirty="0">
                <a:latin typeface="Calibri" pitchFamily="34" charset="0"/>
              </a:rPr>
              <a:t> </a:t>
            </a:r>
            <a:r>
              <a:rPr lang="en-US" altLang="zh-TW" sz="2000" dirty="0">
                <a:latin typeface="Calibri" pitchFamily="34" charset="0"/>
              </a:rPr>
              <a:t>to be false, then the statement </a:t>
            </a:r>
            <a:r>
              <a:rPr lang="en-US" altLang="zh-TW" sz="2000" dirty="0">
                <a:latin typeface="Calibri" pitchFamily="34" charset="0"/>
                <a:sym typeface="Symbol" pitchFamily="18" charset="2"/>
              </a:rPr>
              <a:t></a:t>
            </a:r>
            <a:r>
              <a:rPr lang="en-US" altLang="zh-TW" sz="2000" i="1" dirty="0">
                <a:latin typeface="Calibri" pitchFamily="34" charset="0"/>
              </a:rPr>
              <a:t>x 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a:t>
            </a:r>
            <a:r>
              <a:rPr lang="en-US" altLang="zh-TW" sz="2000" i="1" dirty="0">
                <a:latin typeface="Calibri" pitchFamily="34" charset="0"/>
              </a:rPr>
              <a:t> </a:t>
            </a:r>
            <a:r>
              <a:rPr lang="en-US" altLang="zh-TW" sz="2000" dirty="0">
                <a:latin typeface="Calibri" pitchFamily="34" charset="0"/>
              </a:rPr>
              <a:t>is false.</a:t>
            </a:r>
          </a:p>
        </p:txBody>
      </p:sp>
      <p:sp>
        <p:nvSpPr>
          <p:cNvPr id="24" name="Rectangle 6"/>
          <p:cNvSpPr>
            <a:spLocks noGrp="1"/>
          </p:cNvSpPr>
          <p:nvPr>
            <p:ph type="body" sz="quarter" idx="14"/>
          </p:nvPr>
        </p:nvSpPr>
        <p:spPr>
          <a:xfrm>
            <a:off x="76200" y="304800"/>
            <a:ext cx="8229600" cy="1143000"/>
          </a:xfrm>
        </p:spPr>
        <p:txBody>
          <a:bodyPr>
            <a:normAutofit/>
          </a:bodyPr>
          <a:lstStyle/>
          <a:p>
            <a:pPr algn="l" eaLnBrk="1" hangingPunct="1">
              <a:defRPr/>
            </a:pPr>
            <a:r>
              <a:rPr lang="en-US" dirty="0">
                <a:solidFill>
                  <a:schemeClr val="tx1"/>
                </a:solidFill>
                <a:effectLst/>
              </a:rPr>
              <a:t>Universal Quantifiers, </a:t>
            </a:r>
          </a:p>
        </p:txBody>
      </p:sp>
      <p:sp>
        <p:nvSpPr>
          <p:cNvPr id="30724" name="Footer Placeholder 16"/>
          <p:cNvSpPr>
            <a:spLocks noGrp="1"/>
          </p:cNvSpPr>
          <p:nvPr>
            <p:ph type="ftr" sz="quarter" idx="17"/>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0725" name="Slide Number Placeholder 17"/>
          <p:cNvSpPr>
            <a:spLocks noGrp="1"/>
          </p:cNvSpPr>
          <p:nvPr>
            <p:ph type="sldNum" sz="quarter" idx="18"/>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39DE03A6-D73D-4C56-A295-B10CBA7503EC}" type="slidenum">
              <a:rPr lang="en-US" altLang="en-US" sz="1200"/>
              <a:pPr eaLnBrk="1" hangingPunct="1">
                <a:spcBef>
                  <a:spcPct val="0"/>
                </a:spcBef>
                <a:buFontTx/>
                <a:buNone/>
              </a:pPr>
              <a:t>5</a:t>
            </a:fld>
            <a:endParaRPr lang="en-US" altLang="en-US" sz="1200"/>
          </a:p>
        </p:txBody>
      </p:sp>
      <p:sp>
        <p:nvSpPr>
          <p:cNvPr id="29702" name="Rectangle 17"/>
          <p:cNvSpPr>
            <a:spLocks noChangeArrowheads="1"/>
          </p:cNvSpPr>
          <p:nvPr/>
        </p:nvSpPr>
        <p:spPr bwMode="auto">
          <a:xfrm>
            <a:off x="5334000" y="4316413"/>
            <a:ext cx="2868613" cy="1322387"/>
          </a:xfrm>
          <a:prstGeom prst="rect">
            <a:avLst/>
          </a:prstGeom>
          <a:solidFill>
            <a:schemeClr val="accent1"/>
          </a:solidFill>
          <a:ln w="25400">
            <a:solidFill>
              <a:schemeClr val="tx1"/>
            </a:solidFill>
            <a:miter lim="800000"/>
            <a:headEnd/>
            <a:tailEnd/>
          </a:ln>
        </p:spPr>
        <p:txBody>
          <a:bodyPr wrap="none"/>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sz="1600"/>
              <a:t>A domain of discourse</a:t>
            </a:r>
          </a:p>
          <a:p>
            <a:pPr>
              <a:spcBef>
                <a:spcPct val="0"/>
              </a:spcBef>
              <a:buFontTx/>
              <a:buNone/>
            </a:pPr>
            <a:r>
              <a:rPr lang="en-US" altLang="zh-TW" sz="1600"/>
              <a:t>is the universal set </a:t>
            </a:r>
          </a:p>
          <a:p>
            <a:pPr>
              <a:spcBef>
                <a:spcPct val="0"/>
              </a:spcBef>
              <a:buFontTx/>
              <a:buNone/>
            </a:pPr>
            <a:r>
              <a:rPr lang="en-US" altLang="zh-TW" sz="1600"/>
              <a:t>where the variable </a:t>
            </a:r>
            <a:r>
              <a:rPr lang="en-US" altLang="zh-TW" sz="1600" i="1"/>
              <a:t>x</a:t>
            </a:r>
            <a:r>
              <a:rPr lang="en-US" altLang="zh-TW" sz="1600"/>
              <a:t> lies, which </a:t>
            </a:r>
          </a:p>
          <a:p>
            <a:pPr>
              <a:spcBef>
                <a:spcPct val="0"/>
              </a:spcBef>
              <a:buFontTx/>
              <a:buNone/>
            </a:pPr>
            <a:r>
              <a:rPr lang="en-US" altLang="zh-TW" sz="1600"/>
              <a:t>is also known as universe </a:t>
            </a:r>
          </a:p>
          <a:p>
            <a:pPr>
              <a:spcBef>
                <a:spcPct val="0"/>
              </a:spcBef>
              <a:buFontTx/>
              <a:buNone/>
            </a:pPr>
            <a:r>
              <a:rPr lang="en-US" altLang="zh-TW" sz="1600"/>
              <a:t>of discourse.</a:t>
            </a:r>
          </a:p>
        </p:txBody>
      </p:sp>
      <p:sp>
        <p:nvSpPr>
          <p:cNvPr id="19" name="Text Box 13"/>
          <p:cNvSpPr txBox="1">
            <a:spLocks noChangeArrowheads="1"/>
          </p:cNvSpPr>
          <p:nvPr/>
        </p:nvSpPr>
        <p:spPr bwMode="auto">
          <a:xfrm>
            <a:off x="838200" y="4364904"/>
            <a:ext cx="4183062" cy="1200150"/>
          </a:xfrm>
          <a:prstGeom prst="rect">
            <a:avLst/>
          </a:prstGeom>
          <a:solidFill>
            <a:schemeClr val="accent2"/>
          </a:solidFill>
          <a:ln w="12700" algn="ctr">
            <a:solidFill>
              <a:srgbClr val="000000"/>
            </a:solidFill>
            <a:miter lim="800000"/>
            <a:headEnd/>
            <a:tailEnd/>
          </a:ln>
        </p:spPr>
        <p:txBody>
          <a:bodyPr wrap="square">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r>
              <a:rPr lang="en-US" altLang="zh-TW">
                <a:latin typeface="Calibri" pitchFamily="34" charset="0"/>
              </a:rPr>
              <a:t>The symbol</a:t>
            </a:r>
            <a:r>
              <a:rPr lang="en-US" altLang="zh-TW" b="1" i="1">
                <a:latin typeface="Calibri" pitchFamily="34" charset="0"/>
              </a:rPr>
              <a:t> </a:t>
            </a:r>
            <a:r>
              <a:rPr lang="en-US" altLang="zh-TW">
                <a:latin typeface="Calibri" pitchFamily="34" charset="0"/>
                <a:sym typeface="Symbol" pitchFamily="18" charset="2"/>
              </a:rPr>
              <a:t> is the universal quantifier.</a:t>
            </a:r>
          </a:p>
          <a:p>
            <a:r>
              <a:rPr lang="en-US" altLang="zh-TW" i="1">
                <a:latin typeface="Calibri" pitchFamily="34" charset="0"/>
              </a:rPr>
              <a:t>Q</a:t>
            </a:r>
            <a:r>
              <a:rPr lang="en-US" altLang="zh-TW">
                <a:latin typeface="Calibri" pitchFamily="34" charset="0"/>
              </a:rPr>
              <a:t>(</a:t>
            </a:r>
            <a:r>
              <a:rPr lang="en-US" altLang="zh-TW" i="1">
                <a:latin typeface="Calibri" pitchFamily="34" charset="0"/>
              </a:rPr>
              <a:t>x</a:t>
            </a:r>
            <a:r>
              <a:rPr lang="en-US" altLang="zh-TW">
                <a:latin typeface="Calibri" pitchFamily="34" charset="0"/>
              </a:rPr>
              <a:t>)</a:t>
            </a:r>
            <a:r>
              <a:rPr lang="en-US" altLang="zh-TW" i="1">
                <a:latin typeface="Calibri" pitchFamily="34" charset="0"/>
              </a:rPr>
              <a:t> </a:t>
            </a:r>
            <a:r>
              <a:rPr lang="en-US" altLang="zh-TW">
                <a:latin typeface="Calibri" pitchFamily="34" charset="0"/>
              </a:rPr>
              <a:t>is the predicate.</a:t>
            </a:r>
            <a:endParaRPr lang="en-US" altLang="zh-TW">
              <a:latin typeface="Calibri" pitchFamily="34" charset="0"/>
              <a:sym typeface="Symbol" pitchFamily="18" charset="2"/>
            </a:endParaRPr>
          </a:p>
          <a:p>
            <a:r>
              <a:rPr lang="en-US" altLang="zh-TW" i="1">
                <a:latin typeface="Calibri" pitchFamily="34" charset="0"/>
              </a:rPr>
              <a:t>x </a:t>
            </a:r>
            <a:r>
              <a:rPr lang="en-US" altLang="zh-TW">
                <a:latin typeface="Calibri" pitchFamily="34" charset="0"/>
              </a:rPr>
              <a:t>is the variable (subject).</a:t>
            </a:r>
          </a:p>
          <a:p>
            <a:r>
              <a:rPr lang="en-US" altLang="zh-TW">
                <a:latin typeface="Calibri" pitchFamily="34" charset="0"/>
              </a:rPr>
              <a:t>Both alphabets of</a:t>
            </a:r>
            <a:r>
              <a:rPr lang="en-US" altLang="zh-TW" i="1">
                <a:latin typeface="Calibri" pitchFamily="34" charset="0"/>
              </a:rPr>
              <a:t> Q </a:t>
            </a:r>
            <a:r>
              <a:rPr lang="en-US" altLang="zh-TW">
                <a:latin typeface="Calibri" pitchFamily="34" charset="0"/>
              </a:rPr>
              <a:t>and</a:t>
            </a:r>
            <a:r>
              <a:rPr lang="en-US" altLang="zh-TW" i="1">
                <a:latin typeface="Calibri" pitchFamily="34" charset="0"/>
              </a:rPr>
              <a:t> x </a:t>
            </a:r>
            <a:r>
              <a:rPr lang="en-US" altLang="zh-TW">
                <a:latin typeface="Calibri" pitchFamily="34" charset="0"/>
              </a:rPr>
              <a:t>can be changed.</a:t>
            </a:r>
            <a:endParaRPr lang="en-US" altLang="zh-TW" sz="1600" b="1">
              <a:latin typeface="Calibri" pitchFamily="34" charset="0"/>
            </a:endParaRPr>
          </a:p>
        </p:txBody>
      </p:sp>
      <p:graphicFrame>
        <p:nvGraphicFramePr>
          <p:cNvPr id="29704" name="Object 1"/>
          <p:cNvGraphicFramePr>
            <a:graphicFrameLocks noChangeAspect="1"/>
          </p:cNvGraphicFramePr>
          <p:nvPr>
            <p:extLst>
              <p:ext uri="{D42A27DB-BD31-4B8C-83A1-F6EECF244321}">
                <p14:modId xmlns:p14="http://schemas.microsoft.com/office/powerpoint/2010/main" val="4110834759"/>
              </p:ext>
            </p:extLst>
          </p:nvPr>
        </p:nvGraphicFramePr>
        <p:xfrm>
          <a:off x="5676900" y="457200"/>
          <a:ext cx="800100" cy="800100"/>
        </p:xfrm>
        <a:graphic>
          <a:graphicData uri="http://schemas.openxmlformats.org/presentationml/2006/ole">
            <mc:AlternateContent xmlns:mc="http://schemas.openxmlformats.org/markup-compatibility/2006">
              <mc:Choice xmlns:v="urn:schemas-microsoft-com:vml" Requires="v">
                <p:oleObj name="Equation" r:id="rId3" imgW="139700" imgH="139700" progId="Equation.DSMT4">
                  <p:embed/>
                </p:oleObj>
              </mc:Choice>
              <mc:Fallback>
                <p:oleObj name="Equation" r:id="rId3" imgW="139700" imgH="139700"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900" y="457200"/>
                        <a:ext cx="8001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0"/>
          <p:cNvSpPr txBox="1">
            <a:spLocks noChangeArrowheads="1"/>
          </p:cNvSpPr>
          <p:nvPr/>
        </p:nvSpPr>
        <p:spPr bwMode="auto">
          <a:xfrm>
            <a:off x="304800" y="1481138"/>
            <a:ext cx="7848600" cy="2862322"/>
          </a:xfrm>
          <a:prstGeom prst="rect">
            <a:avLst/>
          </a:prstGeom>
          <a:noFill/>
          <a:ln w="25400">
            <a:solidFill>
              <a:schemeClr val="tx1"/>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r>
              <a:rPr lang="en-US" altLang="zh-TW" sz="2000" dirty="0">
                <a:latin typeface="Calibri" pitchFamily="34" charset="0"/>
              </a:rPr>
              <a:t>For any predicate, an existential quantifier expresses the English word “for some”, “there exist at least” , “for at least one”, or “there is”.</a:t>
            </a:r>
          </a:p>
          <a:p>
            <a:endParaRPr lang="en-US" altLang="zh-TW" sz="2000" dirty="0">
              <a:latin typeface="Calibri" pitchFamily="34" charset="0"/>
            </a:endParaRPr>
          </a:p>
          <a:p>
            <a:r>
              <a:rPr lang="en-US" altLang="zh-TW" sz="2000" b="1" i="1" dirty="0">
                <a:latin typeface="Calibri" pitchFamily="34" charset="0"/>
              </a:rPr>
              <a:t>Example</a:t>
            </a:r>
            <a:r>
              <a:rPr lang="en-US" altLang="zh-TW" sz="2000" b="1" dirty="0">
                <a:latin typeface="Calibri" pitchFamily="34" charset="0"/>
              </a:rPr>
              <a:t>:</a:t>
            </a:r>
          </a:p>
          <a:p>
            <a:pPr eaLnBrk="1" hangingPunct="1"/>
            <a:r>
              <a:rPr lang="en-US" altLang="zh-TW" sz="2000" dirty="0">
                <a:latin typeface="Calibri" pitchFamily="34" charset="0"/>
                <a:sym typeface="Symbol" pitchFamily="18" charset="2"/>
              </a:rPr>
              <a:t></a:t>
            </a:r>
            <a:r>
              <a:rPr lang="en-US" altLang="zh-TW" sz="2000" i="1" dirty="0">
                <a:latin typeface="Calibri" pitchFamily="34" charset="0"/>
              </a:rPr>
              <a:t>x 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means “for some </a:t>
            </a:r>
            <a:r>
              <a:rPr lang="en-US" altLang="zh-TW" sz="2000" i="1" dirty="0">
                <a:latin typeface="Calibri" pitchFamily="34" charset="0"/>
              </a:rPr>
              <a:t>x , 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is true” or “there is at least one </a:t>
            </a:r>
            <a:r>
              <a:rPr lang="en-US" altLang="zh-TW" sz="2000" i="1" dirty="0">
                <a:latin typeface="Calibri" pitchFamily="34" charset="0"/>
              </a:rPr>
              <a:t>x </a:t>
            </a:r>
            <a:r>
              <a:rPr lang="en-US" altLang="zh-TW" sz="2000" dirty="0">
                <a:latin typeface="Calibri" pitchFamily="34" charset="0"/>
              </a:rPr>
              <a:t>such that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is true”</a:t>
            </a:r>
          </a:p>
          <a:p>
            <a:pPr eaLnBrk="1" hangingPunct="1"/>
            <a:r>
              <a:rPr lang="en-US" altLang="zh-TW" sz="2000" dirty="0">
                <a:latin typeface="Calibri" pitchFamily="34" charset="0"/>
                <a:sym typeface="Symbol" pitchFamily="18" charset="2"/>
              </a:rPr>
              <a:t></a:t>
            </a:r>
            <a:r>
              <a:rPr lang="en-US" altLang="zh-TW" sz="2000" i="1" dirty="0">
                <a:latin typeface="Calibri" pitchFamily="34" charset="0"/>
              </a:rPr>
              <a:t>x 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is the same as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i="1" baseline="-25000" dirty="0">
                <a:latin typeface="Calibri" pitchFamily="34" charset="0"/>
              </a:rPr>
              <a:t>1</a:t>
            </a:r>
            <a:r>
              <a:rPr lang="en-US" altLang="zh-TW" sz="2000" dirty="0">
                <a:latin typeface="Calibri" pitchFamily="34" charset="0"/>
              </a:rPr>
              <a:t>)</a:t>
            </a:r>
            <a:r>
              <a:rPr lang="en-US" altLang="zh-TW" sz="2000" i="1" dirty="0">
                <a:latin typeface="Calibri" pitchFamily="34" charset="0"/>
              </a:rPr>
              <a:t> </a:t>
            </a:r>
            <a:r>
              <a:rPr lang="en-US" altLang="zh-TW" sz="2000" dirty="0">
                <a:sym typeface="Symbol" pitchFamily="18" charset="2"/>
              </a:rPr>
              <a:t></a:t>
            </a:r>
            <a:r>
              <a:rPr lang="el-GR" altLang="en-US" sz="2000" i="1" dirty="0">
                <a:latin typeface="Calibri" pitchFamily="34" charset="0"/>
                <a:cs typeface="Times New Roman" pitchFamily="18" charset="0"/>
              </a:rPr>
              <a:t>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i="1" baseline="-25000" dirty="0">
                <a:latin typeface="Calibri" pitchFamily="34" charset="0"/>
              </a:rPr>
              <a:t>2</a:t>
            </a:r>
            <a:r>
              <a:rPr lang="en-US" altLang="zh-TW" sz="2000" dirty="0">
                <a:latin typeface="Calibri" pitchFamily="34" charset="0"/>
              </a:rPr>
              <a:t>)</a:t>
            </a:r>
            <a:r>
              <a:rPr lang="en-US" altLang="zh-TW" sz="2000" i="1" dirty="0">
                <a:latin typeface="Calibri" pitchFamily="34" charset="0"/>
              </a:rPr>
              <a:t> </a:t>
            </a:r>
            <a:r>
              <a:rPr lang="en-US" altLang="zh-TW" sz="2000" dirty="0">
                <a:sym typeface="Symbol" pitchFamily="18" charset="2"/>
              </a:rPr>
              <a:t></a:t>
            </a:r>
            <a:r>
              <a:rPr lang="el-GR" altLang="en-US" sz="2000" i="1" dirty="0">
                <a:latin typeface="Calibri" pitchFamily="34" charset="0"/>
              </a:rPr>
              <a:t>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i="1" baseline="-25000" dirty="0">
                <a:latin typeface="Calibri" pitchFamily="34" charset="0"/>
              </a:rPr>
              <a:t>3</a:t>
            </a:r>
            <a:r>
              <a:rPr lang="en-US" altLang="zh-TW" sz="2000" dirty="0">
                <a:latin typeface="Calibri" pitchFamily="34" charset="0"/>
              </a:rPr>
              <a:t>)</a:t>
            </a:r>
            <a:r>
              <a:rPr lang="en-US" altLang="zh-TW" sz="2000" i="1" dirty="0">
                <a:latin typeface="Calibri" pitchFamily="34" charset="0"/>
              </a:rPr>
              <a:t> </a:t>
            </a:r>
            <a:r>
              <a:rPr lang="en-US" altLang="zh-TW" sz="2000" dirty="0">
                <a:sym typeface="Symbol" pitchFamily="18" charset="2"/>
              </a:rPr>
              <a:t></a:t>
            </a:r>
            <a:r>
              <a:rPr lang="el-GR" altLang="en-US" sz="2000" i="1" dirty="0">
                <a:latin typeface="Calibri" pitchFamily="34" charset="0"/>
              </a:rPr>
              <a:t>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i="1" baseline="-25000" dirty="0">
                <a:latin typeface="Calibri" pitchFamily="34" charset="0"/>
              </a:rPr>
              <a:t>4</a:t>
            </a:r>
            <a:r>
              <a:rPr lang="en-US" altLang="zh-TW" sz="2000" dirty="0">
                <a:latin typeface="Calibri" pitchFamily="34" charset="0"/>
              </a:rPr>
              <a:t>)</a:t>
            </a:r>
            <a:r>
              <a:rPr lang="en-US" altLang="zh-TW" sz="2000" i="1" dirty="0">
                <a:latin typeface="Calibri" pitchFamily="34" charset="0"/>
              </a:rPr>
              <a:t> </a:t>
            </a:r>
            <a:r>
              <a:rPr lang="en-US" altLang="zh-TW" sz="2000" dirty="0">
                <a:sym typeface="Symbol" pitchFamily="18" charset="2"/>
              </a:rPr>
              <a:t></a:t>
            </a:r>
            <a:r>
              <a:rPr lang="en-US" altLang="zh-TW" sz="2000" i="1" dirty="0">
                <a:latin typeface="Calibri" pitchFamily="34" charset="0"/>
              </a:rPr>
              <a:t> … </a:t>
            </a:r>
            <a:r>
              <a:rPr lang="en-US" altLang="zh-TW" sz="2000" dirty="0">
                <a:sym typeface="Symbol" pitchFamily="18" charset="2"/>
              </a:rPr>
              <a:t></a:t>
            </a:r>
            <a:r>
              <a:rPr lang="en-US" altLang="zh-TW" sz="2000" i="1" dirty="0">
                <a:latin typeface="Calibri" pitchFamily="34" charset="0"/>
              </a:rPr>
              <a:t> Q</a:t>
            </a:r>
            <a:r>
              <a:rPr lang="en-US" altLang="zh-TW" sz="2000" dirty="0">
                <a:latin typeface="Calibri" pitchFamily="34" charset="0"/>
              </a:rPr>
              <a:t>(</a:t>
            </a:r>
            <a:r>
              <a:rPr lang="en-US" altLang="zh-TW" sz="2000" i="1" dirty="0" err="1">
                <a:latin typeface="Calibri" pitchFamily="34" charset="0"/>
              </a:rPr>
              <a:t>x</a:t>
            </a:r>
            <a:r>
              <a:rPr lang="en-US" altLang="zh-TW" sz="2000" i="1" baseline="-25000" dirty="0" err="1">
                <a:latin typeface="Calibri" pitchFamily="34" charset="0"/>
              </a:rPr>
              <a:t>n</a:t>
            </a:r>
            <a:r>
              <a:rPr lang="en-US" altLang="zh-TW" sz="2000" dirty="0">
                <a:latin typeface="Calibri" pitchFamily="34" charset="0"/>
              </a:rPr>
              <a:t>) </a:t>
            </a:r>
          </a:p>
          <a:p>
            <a:pPr eaLnBrk="1" hangingPunct="1"/>
            <a:r>
              <a:rPr lang="en-US" altLang="zh-TW" sz="2000" dirty="0">
                <a:latin typeface="Calibri" pitchFamily="34" charset="0"/>
              </a:rPr>
              <a:t>(if the </a:t>
            </a:r>
            <a:r>
              <a:rPr lang="en-US" altLang="zh-TW" sz="2000" b="1" dirty="0">
                <a:latin typeface="Calibri" pitchFamily="34" charset="0"/>
              </a:rPr>
              <a:t>domain of discourse</a:t>
            </a:r>
            <a:r>
              <a:rPr lang="en-US" altLang="zh-TW" sz="2000" dirty="0">
                <a:latin typeface="Calibri" pitchFamily="34" charset="0"/>
              </a:rPr>
              <a:t> contains  only </a:t>
            </a:r>
            <a:r>
              <a:rPr lang="en-US" altLang="zh-TW" sz="2000" i="1" dirty="0">
                <a:latin typeface="Calibri" pitchFamily="34" charset="0"/>
              </a:rPr>
              <a:t>x</a:t>
            </a:r>
            <a:r>
              <a:rPr lang="en-US" altLang="zh-TW" sz="2000" i="1" baseline="-25000" dirty="0">
                <a:latin typeface="Calibri" pitchFamily="34" charset="0"/>
              </a:rPr>
              <a:t>1</a:t>
            </a:r>
            <a:r>
              <a:rPr lang="en-US" altLang="zh-TW" sz="2000" i="1" dirty="0">
                <a:latin typeface="Calibri" pitchFamily="34" charset="0"/>
              </a:rPr>
              <a:t>, x</a:t>
            </a:r>
            <a:r>
              <a:rPr lang="en-US" altLang="zh-TW" sz="2000" i="1" baseline="-25000" dirty="0">
                <a:latin typeface="Calibri" pitchFamily="34" charset="0"/>
              </a:rPr>
              <a:t>2</a:t>
            </a:r>
            <a:r>
              <a:rPr lang="en-US" altLang="zh-TW" sz="2000" i="1" dirty="0">
                <a:latin typeface="Calibri" pitchFamily="34" charset="0"/>
              </a:rPr>
              <a:t>, …., </a:t>
            </a:r>
            <a:r>
              <a:rPr lang="en-US" altLang="zh-TW" sz="2000" i="1" dirty="0" err="1">
                <a:latin typeface="Calibri" pitchFamily="34" charset="0"/>
              </a:rPr>
              <a:t>x</a:t>
            </a:r>
            <a:r>
              <a:rPr lang="en-US" altLang="zh-TW" sz="2000" i="1" baseline="-25000" dirty="0" err="1">
                <a:latin typeface="Calibri" pitchFamily="34" charset="0"/>
              </a:rPr>
              <a:t>n</a:t>
            </a:r>
            <a:r>
              <a:rPr lang="en-US" altLang="zh-TW" sz="2000" dirty="0">
                <a:latin typeface="Calibri" pitchFamily="34" charset="0"/>
              </a:rPr>
              <a:t>)</a:t>
            </a:r>
          </a:p>
          <a:p>
            <a:pPr eaLnBrk="1" hangingPunct="1"/>
            <a:r>
              <a:rPr lang="en-US" altLang="zh-TW" sz="2000" dirty="0">
                <a:latin typeface="Calibri" pitchFamily="34" charset="0"/>
              </a:rPr>
              <a:t>If </a:t>
            </a:r>
            <a:r>
              <a:rPr lang="en-US" altLang="zh-TW" sz="2000" u="sng" dirty="0">
                <a:latin typeface="Calibri" pitchFamily="34" charset="0"/>
              </a:rPr>
              <a:t>at least one </a:t>
            </a:r>
            <a:r>
              <a:rPr lang="en-US" altLang="zh-TW" sz="2000" i="1" dirty="0">
                <a:latin typeface="Calibri" pitchFamily="34" charset="0"/>
              </a:rPr>
              <a:t>x</a:t>
            </a:r>
            <a:r>
              <a:rPr lang="en-US" altLang="zh-TW" sz="2000" dirty="0">
                <a:latin typeface="Calibri" pitchFamily="34" charset="0"/>
              </a:rPr>
              <a:t> is causing </a:t>
            </a:r>
            <a:r>
              <a:rPr lang="en-US" altLang="zh-TW" sz="2000" i="1" dirty="0">
                <a:latin typeface="Calibri" pitchFamily="34" charset="0"/>
              </a:rPr>
              <a:t>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a:t>
            </a:r>
            <a:r>
              <a:rPr lang="en-US" altLang="zh-TW" sz="2000" i="1" dirty="0">
                <a:latin typeface="Calibri" pitchFamily="34" charset="0"/>
              </a:rPr>
              <a:t> </a:t>
            </a:r>
            <a:r>
              <a:rPr lang="en-US" altLang="zh-TW" sz="2000" dirty="0">
                <a:latin typeface="Calibri" pitchFamily="34" charset="0"/>
              </a:rPr>
              <a:t>to be true, then </a:t>
            </a:r>
            <a:r>
              <a:rPr lang="en-US" altLang="zh-TW" sz="2000" dirty="0">
                <a:latin typeface="Calibri" pitchFamily="34" charset="0"/>
                <a:sym typeface="Symbol" pitchFamily="18" charset="2"/>
              </a:rPr>
              <a:t></a:t>
            </a:r>
            <a:r>
              <a:rPr lang="en-US" altLang="zh-TW" sz="2000" i="1" dirty="0">
                <a:latin typeface="Calibri" pitchFamily="34" charset="0"/>
              </a:rPr>
              <a:t>x Q</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a:t>
            </a:r>
            <a:r>
              <a:rPr lang="en-US" altLang="zh-TW" sz="2000" i="1" dirty="0">
                <a:latin typeface="Calibri" pitchFamily="34" charset="0"/>
              </a:rPr>
              <a:t> </a:t>
            </a:r>
            <a:r>
              <a:rPr lang="en-US" altLang="zh-TW" sz="2000" dirty="0">
                <a:latin typeface="Calibri" pitchFamily="34" charset="0"/>
              </a:rPr>
              <a:t>is true.</a:t>
            </a:r>
          </a:p>
        </p:txBody>
      </p:sp>
      <p:sp>
        <p:nvSpPr>
          <p:cNvPr id="24" name="Rectangle 6"/>
          <p:cNvSpPr>
            <a:spLocks noGrp="1"/>
          </p:cNvSpPr>
          <p:nvPr>
            <p:ph type="body" sz="quarter" idx="14"/>
          </p:nvPr>
        </p:nvSpPr>
        <p:spPr>
          <a:xfrm>
            <a:off x="228600" y="381000"/>
            <a:ext cx="8229600" cy="1143000"/>
          </a:xfrm>
        </p:spPr>
        <p:txBody>
          <a:bodyPr>
            <a:normAutofit/>
          </a:bodyPr>
          <a:lstStyle/>
          <a:p>
            <a:pPr algn="l" eaLnBrk="1" hangingPunct="1">
              <a:defRPr/>
            </a:pPr>
            <a:r>
              <a:rPr lang="en-US" dirty="0">
                <a:solidFill>
                  <a:schemeClr val="tx1"/>
                </a:solidFill>
                <a:effectLst/>
              </a:rPr>
              <a:t>Existential Quantifiers, </a:t>
            </a:r>
          </a:p>
        </p:txBody>
      </p:sp>
      <p:sp>
        <p:nvSpPr>
          <p:cNvPr id="31748" name="Footer Placeholder 16"/>
          <p:cNvSpPr>
            <a:spLocks noGrp="1"/>
          </p:cNvSpPr>
          <p:nvPr>
            <p:ph type="ftr" sz="quarter" idx="17"/>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1749" name="Slide Number Placeholder 17"/>
          <p:cNvSpPr>
            <a:spLocks noGrp="1"/>
          </p:cNvSpPr>
          <p:nvPr>
            <p:ph type="sldNum" sz="quarter" idx="18"/>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852A2D20-225C-4C14-8125-4665D1435C36}" type="slidenum">
              <a:rPr lang="en-US" altLang="en-US" sz="1200"/>
              <a:pPr eaLnBrk="1" hangingPunct="1">
                <a:spcBef>
                  <a:spcPct val="0"/>
                </a:spcBef>
                <a:buFontTx/>
                <a:buNone/>
              </a:pPr>
              <a:t>6</a:t>
            </a:fld>
            <a:endParaRPr lang="en-US" altLang="en-US" sz="1200"/>
          </a:p>
        </p:txBody>
      </p:sp>
      <p:sp>
        <p:nvSpPr>
          <p:cNvPr id="19" name="Text Box 13"/>
          <p:cNvSpPr txBox="1">
            <a:spLocks noChangeArrowheads="1"/>
          </p:cNvSpPr>
          <p:nvPr/>
        </p:nvSpPr>
        <p:spPr bwMode="auto">
          <a:xfrm>
            <a:off x="1066800" y="4637088"/>
            <a:ext cx="5410200" cy="1230312"/>
          </a:xfrm>
          <a:prstGeom prst="rect">
            <a:avLst/>
          </a:prstGeom>
          <a:solidFill>
            <a:schemeClr val="accent2"/>
          </a:solidFill>
          <a:ln w="12700" algn="ctr">
            <a:solidFill>
              <a:srgbClr val="000000"/>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r>
              <a:rPr lang="en-US" altLang="zh-TW">
                <a:latin typeface="Calibri" pitchFamily="34" charset="0"/>
              </a:rPr>
              <a:t>The symbol</a:t>
            </a:r>
            <a:r>
              <a:rPr lang="en-US" altLang="zh-TW" b="1" i="1">
                <a:latin typeface="Calibri" pitchFamily="34" charset="0"/>
              </a:rPr>
              <a:t> </a:t>
            </a:r>
            <a:r>
              <a:rPr lang="en-US" altLang="zh-TW">
                <a:latin typeface="Calibri" pitchFamily="34" charset="0"/>
                <a:sym typeface="Symbol" pitchFamily="18" charset="2"/>
              </a:rPr>
              <a:t> is the existential quantifier.</a:t>
            </a:r>
          </a:p>
          <a:p>
            <a:r>
              <a:rPr lang="en-US" altLang="zh-TW" i="1">
                <a:latin typeface="Calibri" pitchFamily="34" charset="0"/>
              </a:rPr>
              <a:t>Q</a:t>
            </a:r>
            <a:r>
              <a:rPr lang="en-US" altLang="zh-TW">
                <a:latin typeface="Calibri" pitchFamily="34" charset="0"/>
              </a:rPr>
              <a:t>(</a:t>
            </a:r>
            <a:r>
              <a:rPr lang="en-US" altLang="zh-TW" i="1">
                <a:latin typeface="Calibri" pitchFamily="34" charset="0"/>
              </a:rPr>
              <a:t>x</a:t>
            </a:r>
            <a:r>
              <a:rPr lang="en-US" altLang="zh-TW">
                <a:latin typeface="Calibri" pitchFamily="34" charset="0"/>
              </a:rPr>
              <a:t>)</a:t>
            </a:r>
            <a:r>
              <a:rPr lang="en-US" altLang="zh-TW" i="1">
                <a:latin typeface="Calibri" pitchFamily="34" charset="0"/>
              </a:rPr>
              <a:t> </a:t>
            </a:r>
            <a:r>
              <a:rPr lang="en-US" altLang="zh-TW">
                <a:latin typeface="Calibri" pitchFamily="34" charset="0"/>
              </a:rPr>
              <a:t>is the predicate .</a:t>
            </a:r>
            <a:endParaRPr lang="en-US" altLang="zh-TW">
              <a:latin typeface="Calibri" pitchFamily="34" charset="0"/>
              <a:sym typeface="Symbol" pitchFamily="18" charset="2"/>
            </a:endParaRPr>
          </a:p>
          <a:p>
            <a:r>
              <a:rPr lang="en-US" altLang="zh-TW" i="1">
                <a:latin typeface="Calibri" pitchFamily="34" charset="0"/>
              </a:rPr>
              <a:t>x </a:t>
            </a:r>
            <a:r>
              <a:rPr lang="en-US" altLang="zh-TW">
                <a:latin typeface="Calibri" pitchFamily="34" charset="0"/>
              </a:rPr>
              <a:t>is the variable (subject)</a:t>
            </a:r>
          </a:p>
          <a:p>
            <a:r>
              <a:rPr lang="en-US" altLang="zh-TW">
                <a:latin typeface="Calibri" pitchFamily="34" charset="0"/>
              </a:rPr>
              <a:t>Both alphabets of</a:t>
            </a:r>
            <a:r>
              <a:rPr lang="en-US" altLang="zh-TW" i="1">
                <a:latin typeface="Calibri" pitchFamily="34" charset="0"/>
              </a:rPr>
              <a:t> Q </a:t>
            </a:r>
            <a:r>
              <a:rPr lang="en-US" altLang="zh-TW">
                <a:latin typeface="Calibri" pitchFamily="34" charset="0"/>
              </a:rPr>
              <a:t>and</a:t>
            </a:r>
            <a:r>
              <a:rPr lang="en-US" altLang="zh-TW" i="1">
                <a:latin typeface="Calibri" pitchFamily="34" charset="0"/>
              </a:rPr>
              <a:t> x </a:t>
            </a:r>
            <a:r>
              <a:rPr lang="en-US" altLang="zh-TW">
                <a:latin typeface="Calibri" pitchFamily="34" charset="0"/>
              </a:rPr>
              <a:t>can be changed.</a:t>
            </a:r>
            <a:endParaRPr lang="en-US" altLang="zh-TW" sz="1600" b="1">
              <a:latin typeface="Calibri" pitchFamily="34" charset="0"/>
            </a:endParaRPr>
          </a:p>
        </p:txBody>
      </p:sp>
      <p:graphicFrame>
        <p:nvGraphicFramePr>
          <p:cNvPr id="30729" name="Object 1"/>
          <p:cNvGraphicFramePr>
            <a:graphicFrameLocks noChangeAspect="1"/>
          </p:cNvGraphicFramePr>
          <p:nvPr>
            <p:extLst>
              <p:ext uri="{D42A27DB-BD31-4B8C-83A1-F6EECF244321}">
                <p14:modId xmlns:p14="http://schemas.microsoft.com/office/powerpoint/2010/main" val="1347208655"/>
              </p:ext>
            </p:extLst>
          </p:nvPr>
        </p:nvGraphicFramePr>
        <p:xfrm>
          <a:off x="6051550" y="495300"/>
          <a:ext cx="654050" cy="800100"/>
        </p:xfrm>
        <a:graphic>
          <a:graphicData uri="http://schemas.openxmlformats.org/presentationml/2006/ole">
            <mc:AlternateContent xmlns:mc="http://schemas.openxmlformats.org/markup-compatibility/2006">
              <mc:Choice xmlns:v="urn:schemas-microsoft-com:vml" Requires="v">
                <p:oleObj name="Equation" r:id="rId3" imgW="114201" imgH="139579" progId="Equation.DSMT4">
                  <p:embed/>
                </p:oleObj>
              </mc:Choice>
              <mc:Fallback>
                <p:oleObj name="Equation" r:id="rId3" imgW="114201" imgH="139579" progId="Equation.DSMT4">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1550" y="495300"/>
                        <a:ext cx="65405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z="2400" dirty="0"/>
                  <a:t>The quantiﬁers ∀ and ∃ have higher precedence than all logical operators from propositional calculus. </a:t>
                </a:r>
              </a:p>
              <a:p>
                <a:r>
                  <a:rPr lang="en-US" sz="2400" dirty="0"/>
                  <a:t>For example, </a:t>
                </a:r>
                <a14:m>
                  <m:oMath xmlns:m="http://schemas.openxmlformats.org/officeDocument/2006/math">
                    <m:r>
                      <a:rPr lang="en-US" sz="2400" i="1" dirty="0" smtClean="0">
                        <a:latin typeface="Cambria Math" panose="02040503050406030204" pitchFamily="18" charset="0"/>
                      </a:rPr>
                      <m:t>∀</m:t>
                    </m:r>
                    <m:r>
                      <a:rPr lang="en-US" sz="2400" i="1" dirty="0" err="1">
                        <a:latin typeface="Cambria Math" panose="02040503050406030204" pitchFamily="18" charset="0"/>
                      </a:rPr>
                      <m:t>𝑥𝑃</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 </m:t>
                    </m:r>
                    <m:r>
                      <a:rPr lang="en-US" sz="2400" i="1" dirty="0">
                        <a:latin typeface="Cambria Math" panose="02040503050406030204" pitchFamily="18" charset="0"/>
                      </a:rPr>
                      <m:t>𝑄</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oMath>
                </a14:m>
                <a:r>
                  <a:rPr lang="en-US" sz="2400" dirty="0"/>
                  <a:t>is the disjunction of </a:t>
                </a:r>
                <a14:m>
                  <m:oMath xmlns:m="http://schemas.openxmlformats.org/officeDocument/2006/math">
                    <m:r>
                      <a:rPr lang="en-US" sz="2400" i="1" dirty="0" smtClean="0">
                        <a:latin typeface="Cambria Math" panose="02040503050406030204" pitchFamily="18" charset="0"/>
                      </a:rPr>
                      <m:t>∀</m:t>
                    </m:r>
                    <m:r>
                      <a:rPr lang="en-US" sz="2400" i="1" dirty="0" err="1">
                        <a:latin typeface="Cambria Math" panose="02040503050406030204" pitchFamily="18" charset="0"/>
                      </a:rPr>
                      <m:t>𝑥𝑃</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oMath>
                </a14:m>
                <a:r>
                  <a:rPr lang="en-US" sz="2400" dirty="0"/>
                  <a:t>and </a:t>
                </a:r>
                <a14:m>
                  <m:oMath xmlns:m="http://schemas.openxmlformats.org/officeDocument/2006/math">
                    <m:r>
                      <a:rPr lang="en-US" sz="2400" i="1" dirty="0" smtClean="0">
                        <a:latin typeface="Cambria Math" panose="02040503050406030204" pitchFamily="18" charset="0"/>
                      </a:rPr>
                      <m:t>𝑄</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m:t>
                    </m:r>
                  </m:oMath>
                </a14:m>
                <a:r>
                  <a:rPr lang="en-US" sz="2400" dirty="0"/>
                  <a:t>. In other words, it means </a:t>
                </a:r>
                <a14:m>
                  <m:oMath xmlns:m="http://schemas.openxmlformats.org/officeDocument/2006/math">
                    <m:r>
                      <a:rPr lang="en-US" sz="2400" i="1" dirty="0" smtClean="0">
                        <a:latin typeface="Cambria Math" panose="02040503050406030204" pitchFamily="18" charset="0"/>
                      </a:rPr>
                      <m:t>(∀</m:t>
                    </m:r>
                    <m:r>
                      <a:rPr lang="en-US" sz="2400" i="1" dirty="0" err="1">
                        <a:latin typeface="Cambria Math" panose="02040503050406030204" pitchFamily="18" charset="0"/>
                      </a:rPr>
                      <m:t>𝑥𝑃</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 </m:t>
                    </m:r>
                    <m:r>
                      <a:rPr lang="en-US" sz="2400" i="1" dirty="0">
                        <a:latin typeface="Cambria Math" panose="02040503050406030204" pitchFamily="18" charset="0"/>
                      </a:rPr>
                      <m:t>𝑄</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oMath>
                </a14:m>
                <a:r>
                  <a:rPr lang="en-US" sz="2400" dirty="0"/>
                  <a:t>rather than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m:t>
                    </m:r>
                    <m:r>
                      <a:rPr lang="en-US" sz="2400" i="1" dirty="0" smtClean="0">
                        <a:latin typeface="Cambria Math" panose="02040503050406030204" pitchFamily="18" charset="0"/>
                      </a:rPr>
                      <m:t>𝑃</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𝑄</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m:t>
                    </m:r>
                  </m:oMath>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06" t="-1445"/>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Precedence of Quantifiers</a:t>
            </a:r>
          </a:p>
        </p:txBody>
      </p:sp>
      <p:sp>
        <p:nvSpPr>
          <p:cNvPr id="4" name="Slide Number Placeholder 3"/>
          <p:cNvSpPr>
            <a:spLocks noGrp="1"/>
          </p:cNvSpPr>
          <p:nvPr>
            <p:ph type="sldNum" sz="quarter" idx="11"/>
          </p:nvPr>
        </p:nvSpPr>
        <p:spPr/>
        <p:txBody>
          <a:bodyPr/>
          <a:lstStyle/>
          <a:p>
            <a:fld id="{DE193CBE-01C8-449A-9C03-131AD544FD59}" type="slidenum">
              <a:rPr lang="en-US" altLang="en-US" smtClean="0"/>
              <a:pPr/>
              <a:t>7</a:t>
            </a:fld>
            <a:endParaRPr lang="en-US" altLang="en-US"/>
          </a:p>
        </p:txBody>
      </p:sp>
      <p:sp>
        <p:nvSpPr>
          <p:cNvPr id="5" name="Footer Placeholder 4"/>
          <p:cNvSpPr>
            <a:spLocks noGrp="1"/>
          </p:cNvSpPr>
          <p:nvPr>
            <p:ph type="ftr" sz="quarter" idx="12"/>
          </p:nvPr>
        </p:nvSpPr>
        <p:spPr/>
        <p:txBody>
          <a:body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23518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14400" y="1116014"/>
                <a:ext cx="7467600" cy="5010150"/>
              </a:xfrm>
            </p:spPr>
            <p:txBody>
              <a:bodyPr/>
              <a:lstStyle/>
              <a:p>
                <a:r>
                  <a:rPr lang="en-US" dirty="0"/>
                  <a:t>When a quantiﬁer is used on the variable x, we say that this occurrence of the variable is </a:t>
                </a:r>
                <a:r>
                  <a:rPr lang="en-US" b="1" dirty="0"/>
                  <a:t>bound</a:t>
                </a:r>
                <a:r>
                  <a:rPr lang="en-US" dirty="0"/>
                  <a:t>.</a:t>
                </a:r>
              </a:p>
              <a:p>
                <a:r>
                  <a:rPr lang="en-US" dirty="0"/>
                  <a:t>An occurrence of a variable that is not bound by a quantiﬁer or set equal to a particular value is said to be </a:t>
                </a:r>
                <a:r>
                  <a:rPr lang="en-US" b="1" dirty="0"/>
                  <a:t>free</a:t>
                </a:r>
                <a:r>
                  <a:rPr lang="en-US" dirty="0"/>
                  <a:t>.</a:t>
                </a:r>
              </a:p>
              <a:p>
                <a:endParaRPr lang="en-US" dirty="0"/>
              </a:p>
              <a:p>
                <a:pPr marL="0" indent="0">
                  <a:buNone/>
                </a:pPr>
                <a:r>
                  <a:rPr lang="en-US" b="1" dirty="0"/>
                  <a:t>Example 1</a:t>
                </a:r>
              </a:p>
              <a:p>
                <a:pPr marL="0" indent="0">
                  <a:buNone/>
                </a:pPr>
                <a:r>
                  <a:rPr lang="en-US" dirty="0"/>
                  <a:t>a) In the statement: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𝑥</m:t>
                    </m:r>
                    <m:r>
                      <a:rPr lang="en-US" i="1" dirty="0" smtClean="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 1),</m:t>
                    </m:r>
                  </m:oMath>
                </a14:m>
                <a:endParaRPr lang="en-US" dirty="0"/>
              </a:p>
              <a:p>
                <a:pPr marL="0" indent="0">
                  <a:buNone/>
                </a:pPr>
                <a:r>
                  <a:rPr lang="en-US" dirty="0"/>
                  <a:t>           x and y are bounded variable and free variable, respectively.</a:t>
                </a:r>
              </a:p>
              <a:p>
                <a:pPr marL="0" indent="0">
                  <a:buNone/>
                </a:pPr>
                <a:r>
                  <a:rPr lang="en-US" dirty="0"/>
                  <a:t>b) In the statement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𝑄</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err="1">
                        <a:latin typeface="Cambria Math" panose="02040503050406030204" pitchFamily="18" charset="0"/>
                      </a:rPr>
                      <m:t>𝑥𝑅</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oMath>
                </a14:m>
                <a:endParaRPr lang="en-US" dirty="0"/>
              </a:p>
              <a:p>
                <a:pPr marL="463550" indent="0">
                  <a:buNone/>
                </a:pPr>
                <a:r>
                  <a:rPr lang="en-US" dirty="0"/>
                  <a:t>all variables are bound. Furthermore the existential quantiﬁer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oMath>
                </a14:m>
                <a:r>
                  <a:rPr lang="en-US" dirty="0"/>
                  <a:t>binds the variable x in P(x)∧ Q(x) and the universal quantiﬁer ∀x binds the variable x in R(x). Which also means the statement equal to </a:t>
                </a:r>
                <a14:m>
                  <m:oMath xmlns:m="http://schemas.openxmlformats.org/officeDocument/2006/math">
                    <m:r>
                      <m:rPr>
                        <m:nor/>
                      </m:rPr>
                      <a:rPr lang="en-US" dirty="0" smtClean="0"/>
                      <m:t>∃</m:t>
                    </m:r>
                    <m:r>
                      <m:rPr>
                        <m:nor/>
                      </m:rPr>
                      <a:rPr lang="en-US" dirty="0" smtClean="0"/>
                      <m:t>x</m:t>
                    </m:r>
                    <m:r>
                      <m:rPr>
                        <m:nor/>
                      </m:rPr>
                      <a:rPr lang="en-US" dirty="0" smtClean="0"/>
                      <m:t>(</m:t>
                    </m:r>
                    <m:r>
                      <m:rPr>
                        <m:nor/>
                      </m:rPr>
                      <a:rPr lang="en-US" dirty="0" smtClean="0"/>
                      <m:t>P</m:t>
                    </m:r>
                    <m:r>
                      <m:rPr>
                        <m:nor/>
                      </m:rPr>
                      <a:rPr lang="en-US" dirty="0" smtClean="0"/>
                      <m:t>(</m:t>
                    </m:r>
                    <m:r>
                      <m:rPr>
                        <m:nor/>
                      </m:rPr>
                      <a:rPr lang="en-US" dirty="0" smtClean="0"/>
                      <m:t>x</m:t>
                    </m:r>
                    <m:r>
                      <m:rPr>
                        <m:nor/>
                      </m:rPr>
                      <a:rPr lang="en-US" dirty="0" smtClean="0"/>
                      <m:t>)∧ </m:t>
                    </m:r>
                    <m:r>
                      <m:rPr>
                        <m:nor/>
                      </m:rPr>
                      <a:rPr lang="en-US" dirty="0" smtClean="0"/>
                      <m:t>Q</m:t>
                    </m:r>
                    <m:r>
                      <m:rPr>
                        <m:nor/>
                      </m:rPr>
                      <a:rPr lang="en-US" dirty="0" smtClean="0"/>
                      <m:t>(</m:t>
                    </m:r>
                    <m:r>
                      <m:rPr>
                        <m:nor/>
                      </m:rPr>
                      <a:rPr lang="en-US" dirty="0" smtClean="0"/>
                      <m:t>x</m:t>
                    </m:r>
                    <m:r>
                      <m:rPr>
                        <m:nor/>
                      </m:rPr>
                      <a:rPr lang="en-US" dirty="0" smtClean="0"/>
                      <m:t>)) ∨∀</m:t>
                    </m:r>
                    <m:r>
                      <m:rPr>
                        <m:nor/>
                      </m:rPr>
                      <a:rPr lang="en-US" b="0" i="0" dirty="0" smtClean="0"/>
                      <m:t>y</m:t>
                    </m:r>
                    <m:r>
                      <m:rPr>
                        <m:nor/>
                      </m:rPr>
                      <a:rPr lang="en-US" dirty="0" smtClean="0"/>
                      <m:t>R</m:t>
                    </m:r>
                    <m:r>
                      <m:rPr>
                        <m:nor/>
                      </m:rPr>
                      <a:rPr lang="en-US" dirty="0" smtClean="0"/>
                      <m:t>(</m:t>
                    </m:r>
                    <m:r>
                      <m:rPr>
                        <m:nor/>
                      </m:rPr>
                      <a:rPr lang="en-US" b="0" i="0" dirty="0" smtClean="0"/>
                      <m:t>y</m:t>
                    </m:r>
                    <m:r>
                      <m:rPr>
                        <m:nor/>
                      </m:rPr>
                      <a:rPr lang="en-US" dirty="0" smtClean="0"/>
                      <m:t>)</m:t>
                    </m:r>
                    <m:r>
                      <m:rPr>
                        <m:nor/>
                      </m:rPr>
                      <a:rPr lang="en-US" b="0" i="0" dirty="0" smtClean="0"/>
                      <m:t>.</m:t>
                    </m:r>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914400" y="1116014"/>
                <a:ext cx="7467600" cy="5010150"/>
              </a:xfrm>
              <a:blipFill rotWithShape="0">
                <a:blip r:embed="rId2"/>
                <a:stretch>
                  <a:fillRect l="-898" t="-852" r="-571"/>
                </a:stretch>
              </a:blipFill>
            </p:spPr>
            <p:txBody>
              <a:bodyPr/>
              <a:lstStyle/>
              <a:p>
                <a:r>
                  <a:rPr lang="en-US">
                    <a:noFill/>
                  </a:rPr>
                  <a:t> </a:t>
                </a:r>
              </a:p>
            </p:txBody>
          </p:sp>
        </mc:Fallback>
      </mc:AlternateContent>
      <p:sp>
        <p:nvSpPr>
          <p:cNvPr id="3" name="Title 2"/>
          <p:cNvSpPr>
            <a:spLocks noGrp="1"/>
          </p:cNvSpPr>
          <p:nvPr>
            <p:ph type="title"/>
          </p:nvPr>
        </p:nvSpPr>
        <p:spPr>
          <a:xfrm>
            <a:off x="800100" y="152400"/>
            <a:ext cx="7696200" cy="963613"/>
          </a:xfrm>
        </p:spPr>
        <p:txBody>
          <a:bodyPr/>
          <a:lstStyle/>
          <a:p>
            <a:r>
              <a:rPr lang="en-US" dirty="0"/>
              <a:t>Binding Variables</a:t>
            </a:r>
          </a:p>
        </p:txBody>
      </p:sp>
      <p:sp>
        <p:nvSpPr>
          <p:cNvPr id="4" name="Slide Number Placeholder 3"/>
          <p:cNvSpPr>
            <a:spLocks noGrp="1"/>
          </p:cNvSpPr>
          <p:nvPr>
            <p:ph type="sldNum" sz="quarter" idx="11"/>
          </p:nvPr>
        </p:nvSpPr>
        <p:spPr/>
        <p:txBody>
          <a:bodyPr/>
          <a:lstStyle/>
          <a:p>
            <a:fld id="{DE193CBE-01C8-449A-9C03-131AD544FD59}" type="slidenum">
              <a:rPr lang="en-US" altLang="en-US" smtClean="0"/>
              <a:pPr/>
              <a:t>8</a:t>
            </a:fld>
            <a:endParaRPr lang="en-US" altLang="en-US"/>
          </a:p>
        </p:txBody>
      </p:sp>
      <p:sp>
        <p:nvSpPr>
          <p:cNvPr id="5" name="Footer Placeholder 4"/>
          <p:cNvSpPr>
            <a:spLocks noGrp="1"/>
          </p:cNvSpPr>
          <p:nvPr>
            <p:ph type="ftr" sz="quarter" idx="12"/>
          </p:nvPr>
        </p:nvSpPr>
        <p:spPr/>
        <p:txBody>
          <a:body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233769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6"/>
          <p:cNvSpPr>
            <a:spLocks noGrp="1"/>
          </p:cNvSpPr>
          <p:nvPr>
            <p:ph type="body" sz="quarter" idx="14"/>
          </p:nvPr>
        </p:nvSpPr>
        <p:spPr>
          <a:xfrm>
            <a:off x="381000" y="649014"/>
            <a:ext cx="6477000" cy="1143000"/>
          </a:xfrm>
        </p:spPr>
        <p:txBody>
          <a:bodyPr>
            <a:normAutofit/>
          </a:bodyPr>
          <a:lstStyle/>
          <a:p>
            <a:pPr algn="l" eaLnBrk="1" hangingPunct="1">
              <a:defRPr/>
            </a:pPr>
            <a:r>
              <a:rPr lang="en-US" dirty="0">
                <a:solidFill>
                  <a:schemeClr val="tx1"/>
                </a:solidFill>
                <a:effectLst/>
              </a:rPr>
              <a:t>Truth Value</a:t>
            </a:r>
          </a:p>
        </p:txBody>
      </p:sp>
      <p:sp>
        <p:nvSpPr>
          <p:cNvPr id="32771" name="Footer Placeholder 16"/>
          <p:cNvSpPr>
            <a:spLocks noGrp="1"/>
          </p:cNvSpPr>
          <p:nvPr>
            <p:ph type="ftr" sz="quarter" idx="17"/>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2772" name="Slide Number Placeholder 17"/>
          <p:cNvSpPr>
            <a:spLocks noGrp="1"/>
          </p:cNvSpPr>
          <p:nvPr>
            <p:ph type="sldNum" sz="quarter" idx="18"/>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B7967FE3-C8A0-4EC3-A6EF-8A308B40DFBE}" type="slidenum">
              <a:rPr lang="en-US" altLang="en-US" sz="1200"/>
              <a:pPr eaLnBrk="1" hangingPunct="1">
                <a:spcBef>
                  <a:spcPct val="0"/>
                </a:spcBef>
                <a:buFontTx/>
                <a:buNone/>
              </a:pPr>
              <a:t>9</a:t>
            </a:fld>
            <a:endParaRPr lang="en-US" altLang="en-US" sz="1200"/>
          </a:p>
        </p:txBody>
      </p:sp>
      <p:sp>
        <p:nvSpPr>
          <p:cNvPr id="31749" name="Text Box 10"/>
          <p:cNvSpPr txBox="1">
            <a:spLocks noChangeArrowheads="1"/>
          </p:cNvSpPr>
          <p:nvPr/>
        </p:nvSpPr>
        <p:spPr bwMode="auto">
          <a:xfrm>
            <a:off x="381000" y="1828800"/>
            <a:ext cx="8153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As with propositions, the truth value for the predicates can be evaluated.  </a:t>
            </a:r>
          </a:p>
          <a:p>
            <a:pPr eaLnBrk="1" hangingPunct="1">
              <a:spcBef>
                <a:spcPct val="0"/>
              </a:spcBef>
              <a:buFontTx/>
              <a:buNone/>
            </a:pPr>
            <a:endParaRPr lang="en-US" altLang="zh-TW" dirty="0"/>
          </a:p>
          <a:p>
            <a:pPr eaLnBrk="1" hangingPunct="1">
              <a:spcBef>
                <a:spcPct val="0"/>
              </a:spcBef>
              <a:buFontTx/>
              <a:buNone/>
            </a:pPr>
            <a:r>
              <a:rPr lang="en-US" altLang="zh-TW" dirty="0"/>
              <a:t>To conclude that a statement of the form </a:t>
            </a:r>
            <a:r>
              <a:rPr lang="en-US" altLang="zh-TW" b="1" dirty="0">
                <a:sym typeface="Symbol" pitchFamily="18" charset="2"/>
              </a:rPr>
              <a:t></a:t>
            </a:r>
            <a:r>
              <a:rPr lang="en-US" altLang="zh-TW" b="1" i="1" dirty="0"/>
              <a:t>x Q</a:t>
            </a:r>
            <a:r>
              <a:rPr lang="en-US" altLang="zh-TW" b="1" dirty="0"/>
              <a:t>(</a:t>
            </a:r>
            <a:r>
              <a:rPr lang="en-US" altLang="zh-TW" b="1" i="1" dirty="0"/>
              <a:t>x</a:t>
            </a:r>
            <a:r>
              <a:rPr lang="en-US" altLang="zh-TW" b="1" dirty="0"/>
              <a:t>)</a:t>
            </a:r>
            <a:r>
              <a:rPr lang="en-US" altLang="zh-TW" b="1" i="1" dirty="0"/>
              <a:t> </a:t>
            </a:r>
            <a:r>
              <a:rPr lang="en-US" altLang="zh-TW" b="1" dirty="0"/>
              <a:t>is true</a:t>
            </a:r>
            <a:r>
              <a:rPr lang="en-US" altLang="zh-TW" dirty="0"/>
              <a:t>, we need to </a:t>
            </a:r>
            <a:r>
              <a:rPr lang="en-US" altLang="zh-TW" u="sng" dirty="0"/>
              <a:t>only find one value</a:t>
            </a:r>
            <a:r>
              <a:rPr lang="en-US" altLang="zh-TW" dirty="0"/>
              <a:t> of </a:t>
            </a:r>
            <a:r>
              <a:rPr lang="en-US" altLang="zh-TW" i="1" dirty="0"/>
              <a:t>x</a:t>
            </a:r>
            <a:r>
              <a:rPr lang="en-US" altLang="zh-TW" dirty="0"/>
              <a:t> in the universe of discourse for which </a:t>
            </a:r>
            <a:r>
              <a:rPr lang="en-US" altLang="zh-TW" i="1" dirty="0"/>
              <a:t>Q</a:t>
            </a:r>
            <a:r>
              <a:rPr lang="en-US" altLang="zh-TW" dirty="0"/>
              <a:t>(</a:t>
            </a:r>
            <a:r>
              <a:rPr lang="en-US" altLang="zh-TW" i="1" dirty="0"/>
              <a:t>x</a:t>
            </a:r>
            <a:r>
              <a:rPr lang="en-US" altLang="zh-TW" dirty="0"/>
              <a:t>)</a:t>
            </a:r>
            <a:r>
              <a:rPr lang="en-US" altLang="zh-TW" i="1" dirty="0"/>
              <a:t> </a:t>
            </a:r>
            <a:r>
              <a:rPr lang="en-US" altLang="zh-TW" dirty="0"/>
              <a:t>is </a:t>
            </a:r>
            <a:r>
              <a:rPr lang="en-US" altLang="zh-TW" b="1" dirty="0"/>
              <a:t>true</a:t>
            </a:r>
            <a:r>
              <a:rPr lang="en-US" altLang="zh-TW" dirty="0"/>
              <a:t>.  </a:t>
            </a:r>
          </a:p>
          <a:p>
            <a:pPr eaLnBrk="1" hangingPunct="1">
              <a:spcBef>
                <a:spcPct val="0"/>
              </a:spcBef>
              <a:buFontTx/>
              <a:buNone/>
            </a:pPr>
            <a:endParaRPr lang="en-US" altLang="zh-TW" dirty="0"/>
          </a:p>
          <a:p>
            <a:pPr eaLnBrk="1" hangingPunct="1">
              <a:spcBef>
                <a:spcPct val="0"/>
              </a:spcBef>
              <a:buFontTx/>
              <a:buNone/>
            </a:pPr>
            <a:r>
              <a:rPr lang="en-US" altLang="zh-TW" dirty="0"/>
              <a:t>To conclude that a statement of the form </a:t>
            </a:r>
            <a:r>
              <a:rPr lang="en-US" altLang="zh-TW" b="1" dirty="0">
                <a:sym typeface="Symbol" pitchFamily="18" charset="2"/>
              </a:rPr>
              <a:t></a:t>
            </a:r>
            <a:r>
              <a:rPr lang="en-US" altLang="zh-TW" b="1" i="1" dirty="0">
                <a:sym typeface="Symbol" pitchFamily="18" charset="2"/>
              </a:rPr>
              <a:t>x P</a:t>
            </a:r>
            <a:r>
              <a:rPr lang="en-US" altLang="zh-TW" b="1" dirty="0">
                <a:sym typeface="Symbol" pitchFamily="18" charset="2"/>
              </a:rPr>
              <a:t>(</a:t>
            </a:r>
            <a:r>
              <a:rPr lang="en-US" altLang="zh-TW" b="1" i="1" dirty="0">
                <a:sym typeface="Symbol" pitchFamily="18" charset="2"/>
              </a:rPr>
              <a:t>x</a:t>
            </a:r>
            <a:r>
              <a:rPr lang="en-US" altLang="zh-TW" b="1" dirty="0">
                <a:sym typeface="Symbol" pitchFamily="18" charset="2"/>
              </a:rPr>
              <a:t>) is false</a:t>
            </a:r>
            <a:r>
              <a:rPr lang="en-US" altLang="zh-TW" dirty="0">
                <a:sym typeface="Symbol" pitchFamily="18" charset="2"/>
              </a:rPr>
              <a:t>, we need to </a:t>
            </a:r>
            <a:r>
              <a:rPr lang="en-US" altLang="zh-TW" u="sng" dirty="0">
                <a:sym typeface="Symbol" pitchFamily="18" charset="2"/>
              </a:rPr>
              <a:t>only find one value</a:t>
            </a:r>
            <a:r>
              <a:rPr lang="en-US" altLang="zh-TW" dirty="0">
                <a:sym typeface="Symbol" pitchFamily="18" charset="2"/>
              </a:rPr>
              <a:t> of </a:t>
            </a:r>
            <a:r>
              <a:rPr lang="en-US" altLang="zh-TW" i="1" dirty="0">
                <a:sym typeface="Symbol" pitchFamily="18" charset="2"/>
              </a:rPr>
              <a:t>x</a:t>
            </a:r>
            <a:r>
              <a:rPr lang="en-US" altLang="zh-TW" dirty="0">
                <a:sym typeface="Symbol" pitchFamily="18" charset="2"/>
              </a:rPr>
              <a:t> in the universe of discourse for which </a:t>
            </a:r>
            <a:r>
              <a:rPr lang="en-US" altLang="zh-TW" i="1" dirty="0">
                <a:sym typeface="Symbol" pitchFamily="18" charset="2"/>
              </a:rPr>
              <a:t>P</a:t>
            </a:r>
            <a:r>
              <a:rPr lang="en-US" altLang="zh-TW" dirty="0">
                <a:sym typeface="Symbol" pitchFamily="18" charset="2"/>
              </a:rPr>
              <a:t>(</a:t>
            </a:r>
            <a:r>
              <a:rPr lang="en-US" altLang="zh-TW" i="1" dirty="0">
                <a:sym typeface="Symbol" pitchFamily="18" charset="2"/>
              </a:rPr>
              <a:t>x</a:t>
            </a:r>
            <a:r>
              <a:rPr lang="en-US" altLang="zh-TW" dirty="0">
                <a:sym typeface="Symbol" pitchFamily="18" charset="2"/>
              </a:rPr>
              <a:t>) is </a:t>
            </a:r>
            <a:r>
              <a:rPr lang="en-US" altLang="zh-TW" b="1" dirty="0">
                <a:sym typeface="Symbol" pitchFamily="18" charset="2"/>
              </a:rPr>
              <a:t>false</a:t>
            </a:r>
            <a:r>
              <a:rPr lang="en-US" altLang="zh-TW" dirty="0">
                <a:sym typeface="Symbol" pitchFamily="18" charset="2"/>
              </a:rPr>
              <a:t>. Such a value of </a:t>
            </a:r>
            <a:r>
              <a:rPr lang="en-US" altLang="zh-TW" i="1" dirty="0">
                <a:sym typeface="Symbol" pitchFamily="18" charset="2"/>
              </a:rPr>
              <a:t>x</a:t>
            </a:r>
            <a:r>
              <a:rPr lang="en-US" altLang="zh-TW" dirty="0">
                <a:sym typeface="Symbol" pitchFamily="18" charset="2"/>
              </a:rPr>
              <a:t> is called the </a:t>
            </a:r>
            <a:r>
              <a:rPr lang="en-US" altLang="zh-TW" b="1" dirty="0">
                <a:sym typeface="Symbol" pitchFamily="18" charset="2"/>
              </a:rPr>
              <a:t>counter example</a:t>
            </a:r>
            <a:r>
              <a:rPr lang="en-US" altLang="zh-TW" dirty="0">
                <a:sym typeface="Symbol" pitchFamily="18" charset="2"/>
              </a:rPr>
              <a:t> to the statement </a:t>
            </a:r>
            <a:r>
              <a:rPr lang="en-US" altLang="zh-TW" i="1" dirty="0">
                <a:sym typeface="Symbol" pitchFamily="18" charset="2"/>
              </a:rPr>
              <a:t>x P</a:t>
            </a:r>
            <a:r>
              <a:rPr lang="en-US" altLang="zh-TW" dirty="0">
                <a:sym typeface="Symbol" pitchFamily="18" charset="2"/>
              </a:rPr>
              <a:t>(</a:t>
            </a:r>
            <a:r>
              <a:rPr lang="en-US" altLang="zh-TW" i="1" dirty="0">
                <a:sym typeface="Symbol" pitchFamily="18" charset="2"/>
              </a:rPr>
              <a:t>x</a:t>
            </a:r>
            <a:r>
              <a:rPr lang="en-US" altLang="zh-TW" dirty="0">
                <a:sym typeface="Symbol" pitchFamily="18" charset="2"/>
              </a:rPr>
              <a:t>)</a:t>
            </a:r>
            <a:r>
              <a:rPr lang="en-US" altLang="zh-TW" i="1" dirty="0">
                <a:sym typeface="Symbol" pitchFamily="18" charset="2"/>
              </a:rPr>
              <a:t>.</a:t>
            </a:r>
          </a:p>
          <a:p>
            <a:pPr>
              <a:spcBef>
                <a:spcPct val="0"/>
              </a:spcBef>
              <a:buFontTx/>
              <a:buNone/>
            </a:pPr>
            <a:endParaRPr lang="en-US" altLang="zh-TW" dirty="0">
              <a:sym typeface="Symbol" pitchFamily="18" charset="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Them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4430</Words>
  <Application>Microsoft Office PowerPoint</Application>
  <PresentationFormat>On-screen Show (4:3)</PresentationFormat>
  <Paragraphs>424</Paragraphs>
  <Slides>35</Slides>
  <Notes>25</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4" baseType="lpstr">
      <vt:lpstr>Arial</vt:lpstr>
      <vt:lpstr>Calibri</vt:lpstr>
      <vt:lpstr>Cambria Math</vt:lpstr>
      <vt:lpstr>Symbol</vt:lpstr>
      <vt:lpstr>Times New Roman</vt:lpstr>
      <vt:lpstr>Trebuchet MS</vt:lpstr>
      <vt:lpstr>QuizShow</vt:lpstr>
      <vt:lpstr>Theme1</vt:lpstr>
      <vt:lpstr>Equation</vt:lpstr>
      <vt:lpstr>PowerPoint Presentation</vt:lpstr>
      <vt:lpstr>What you will learn in this lecture:</vt:lpstr>
      <vt:lpstr>PowerPoint Presentation</vt:lpstr>
      <vt:lpstr>PowerPoint Presentation</vt:lpstr>
      <vt:lpstr>PowerPoint Presentation</vt:lpstr>
      <vt:lpstr>PowerPoint Presentation</vt:lpstr>
      <vt:lpstr>Precedence of Quantifiers</vt:lpstr>
      <vt:lpstr>Binding Variables</vt:lpstr>
      <vt:lpstr>PowerPoint Presentation</vt:lpstr>
      <vt:lpstr>PowerPoint Presentation</vt:lpstr>
      <vt:lpstr>PowerPoint Presentation</vt:lpstr>
      <vt:lpstr>PowerPoint Presentation</vt:lpstr>
      <vt:lpstr>PowerPoint Presentation</vt:lpstr>
      <vt:lpstr>Example 5</vt:lpstr>
      <vt:lpstr>Example 5 (Cont.)</vt:lpstr>
      <vt:lpstr>Example 6</vt:lpstr>
      <vt:lpstr>PowerPoint Presentation</vt:lpstr>
      <vt:lpstr>Logically equivalent</vt:lpstr>
      <vt:lpstr>Example 8</vt:lpstr>
      <vt:lpstr>PowerPoint Presentation</vt:lpstr>
      <vt:lpstr>PowerPoint Presentation</vt:lpstr>
      <vt:lpstr>PowerPoint Presentation</vt:lpstr>
      <vt:lpstr>Nested Quantifiers</vt:lpstr>
      <vt:lpstr>Order of Quantifiers</vt:lpstr>
      <vt:lpstr>Solution:</vt:lpstr>
      <vt:lpstr>PowerPoint Presentation</vt:lpstr>
      <vt:lpstr>PowerPoint Presentation</vt:lpstr>
      <vt:lpstr>PowerPoint Presentation</vt:lpstr>
      <vt:lpstr>PowerPoint Presentation</vt:lpstr>
      <vt:lpstr>PowerPoint Presentation</vt:lpstr>
      <vt:lpstr>PowerPoint Presentation</vt:lpstr>
      <vt:lpstr>Exercise 3</vt:lpstr>
      <vt:lpstr>PowerPoint Presentation</vt:lpstr>
      <vt:lpstr>PowerPoint Presentation</vt:lpstr>
      <vt:lpstr>Let P(x): x is perfect, F(x): x is your friend.  (a) ¬$x P(x)  "x ¬P(x)  (b) ¬"x P(x)  $x ¬P(x)  (c) "x (F(x)  P(x))  (d) $x (F(x)  P(x))  (e) "x F(x)  "x P(x)      "x (F(x)  P(x))   (f) ¬"x F(x)  $x ¬P(x)           $x ¬F(x)  $x ¬P(x)           $x (¬F(x)  ¬P(x))          $x ¬(F(x)  P(x))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 FIRST ORDER LOGIC</dc:title>
  <dc:subject>TMA1201</dc:subject>
  <dc:creator/>
  <cp:lastModifiedBy/>
  <cp:revision>1</cp:revision>
  <dcterms:created xsi:type="dcterms:W3CDTF">2012-05-22T01:27:05Z</dcterms:created>
  <dcterms:modified xsi:type="dcterms:W3CDTF">2022-10-14T14:02:24Z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