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58" r:id="rId2"/>
  </p:sldMasterIdLst>
  <p:notesMasterIdLst>
    <p:notesMasterId r:id="rId48"/>
  </p:notesMasterIdLst>
  <p:handoutMasterIdLst>
    <p:handoutMasterId r:id="rId49"/>
  </p:handoutMasterIdLst>
  <p:sldIdLst>
    <p:sldId id="257" r:id="rId3"/>
    <p:sldId id="258" r:id="rId4"/>
    <p:sldId id="260" r:id="rId5"/>
    <p:sldId id="311" r:id="rId6"/>
    <p:sldId id="274" r:id="rId7"/>
    <p:sldId id="272" r:id="rId8"/>
    <p:sldId id="290" r:id="rId9"/>
    <p:sldId id="273" r:id="rId10"/>
    <p:sldId id="309" r:id="rId11"/>
    <p:sldId id="291" r:id="rId12"/>
    <p:sldId id="275" r:id="rId13"/>
    <p:sldId id="297" r:id="rId14"/>
    <p:sldId id="292" r:id="rId15"/>
    <p:sldId id="294" r:id="rId16"/>
    <p:sldId id="295" r:id="rId17"/>
    <p:sldId id="293" r:id="rId18"/>
    <p:sldId id="298" r:id="rId19"/>
    <p:sldId id="299" r:id="rId20"/>
    <p:sldId id="300" r:id="rId21"/>
    <p:sldId id="301" r:id="rId22"/>
    <p:sldId id="302" r:id="rId23"/>
    <p:sldId id="303" r:id="rId24"/>
    <p:sldId id="304" r:id="rId25"/>
    <p:sldId id="276" r:id="rId26"/>
    <p:sldId id="262" r:id="rId27"/>
    <p:sldId id="305" r:id="rId28"/>
    <p:sldId id="320" r:id="rId29"/>
    <p:sldId id="321" r:id="rId30"/>
    <p:sldId id="322" r:id="rId31"/>
    <p:sldId id="323" r:id="rId32"/>
    <p:sldId id="324" r:id="rId33"/>
    <p:sldId id="325" r:id="rId34"/>
    <p:sldId id="326" r:id="rId35"/>
    <p:sldId id="327" r:id="rId36"/>
    <p:sldId id="277" r:id="rId37"/>
    <p:sldId id="328" r:id="rId38"/>
    <p:sldId id="332" r:id="rId39"/>
    <p:sldId id="287" r:id="rId40"/>
    <p:sldId id="334" r:id="rId41"/>
    <p:sldId id="288" r:id="rId42"/>
    <p:sldId id="289" r:id="rId43"/>
    <p:sldId id="333" r:id="rId44"/>
    <p:sldId id="310" r:id="rId45"/>
    <p:sldId id="296" r:id="rId46"/>
    <p:sldId id="329" r:id="rId47"/>
  </p:sldIdLst>
  <p:sldSz cx="9144000" cy="6858000" type="screen4x3"/>
  <p:notesSz cx="9947275" cy="6858000"/>
  <p:defaultTextStyle>
    <a:defPPr>
      <a:defRPr lang="ms-MY"/>
    </a:defPPr>
    <a:lvl1pPr algn="l" rtl="0" fontAlgn="base">
      <a:spcBef>
        <a:spcPct val="0"/>
      </a:spcBef>
      <a:spcAft>
        <a:spcPct val="0"/>
      </a:spcAft>
      <a:defRPr kern="1200">
        <a:solidFill>
          <a:schemeClr val="tx1"/>
        </a:solidFill>
        <a:latin typeface="Trebuchet MS" pitchFamily="34" charset="0"/>
        <a:ea typeface="+mn-ea"/>
        <a:cs typeface="Arial" charset="0"/>
      </a:defRPr>
    </a:lvl1pPr>
    <a:lvl2pPr marL="457200" algn="l" rtl="0" fontAlgn="base">
      <a:spcBef>
        <a:spcPct val="0"/>
      </a:spcBef>
      <a:spcAft>
        <a:spcPct val="0"/>
      </a:spcAft>
      <a:defRPr kern="1200">
        <a:solidFill>
          <a:schemeClr val="tx1"/>
        </a:solidFill>
        <a:latin typeface="Trebuchet MS" pitchFamily="34" charset="0"/>
        <a:ea typeface="+mn-ea"/>
        <a:cs typeface="Arial" charset="0"/>
      </a:defRPr>
    </a:lvl2pPr>
    <a:lvl3pPr marL="914400" algn="l" rtl="0" fontAlgn="base">
      <a:spcBef>
        <a:spcPct val="0"/>
      </a:spcBef>
      <a:spcAft>
        <a:spcPct val="0"/>
      </a:spcAft>
      <a:defRPr kern="1200">
        <a:solidFill>
          <a:schemeClr val="tx1"/>
        </a:solidFill>
        <a:latin typeface="Trebuchet MS" pitchFamily="34" charset="0"/>
        <a:ea typeface="+mn-ea"/>
        <a:cs typeface="Arial" charset="0"/>
      </a:defRPr>
    </a:lvl3pPr>
    <a:lvl4pPr marL="1371600" algn="l" rtl="0" fontAlgn="base">
      <a:spcBef>
        <a:spcPct val="0"/>
      </a:spcBef>
      <a:spcAft>
        <a:spcPct val="0"/>
      </a:spcAft>
      <a:defRPr kern="1200">
        <a:solidFill>
          <a:schemeClr val="tx1"/>
        </a:solidFill>
        <a:latin typeface="Trebuchet MS" pitchFamily="34" charset="0"/>
        <a:ea typeface="+mn-ea"/>
        <a:cs typeface="Arial" charset="0"/>
      </a:defRPr>
    </a:lvl4pPr>
    <a:lvl5pPr marL="1828800" algn="l" rtl="0" fontAlgn="base">
      <a:spcBef>
        <a:spcPct val="0"/>
      </a:spcBef>
      <a:spcAft>
        <a:spcPct val="0"/>
      </a:spcAft>
      <a:defRPr kern="1200">
        <a:solidFill>
          <a:schemeClr val="tx1"/>
        </a:solidFill>
        <a:latin typeface="Trebuchet MS" pitchFamily="34" charset="0"/>
        <a:ea typeface="+mn-ea"/>
        <a:cs typeface="Arial" charset="0"/>
      </a:defRPr>
    </a:lvl5pPr>
    <a:lvl6pPr marL="2286000" algn="l" defTabSz="914400" rtl="0" eaLnBrk="1" latinLnBrk="0" hangingPunct="1">
      <a:defRPr kern="1200">
        <a:solidFill>
          <a:schemeClr val="tx1"/>
        </a:solidFill>
        <a:latin typeface="Trebuchet MS" pitchFamily="34" charset="0"/>
        <a:ea typeface="+mn-ea"/>
        <a:cs typeface="Arial" charset="0"/>
      </a:defRPr>
    </a:lvl6pPr>
    <a:lvl7pPr marL="2743200" algn="l" defTabSz="914400" rtl="0" eaLnBrk="1" latinLnBrk="0" hangingPunct="1">
      <a:defRPr kern="1200">
        <a:solidFill>
          <a:schemeClr val="tx1"/>
        </a:solidFill>
        <a:latin typeface="Trebuchet MS" pitchFamily="34" charset="0"/>
        <a:ea typeface="+mn-ea"/>
        <a:cs typeface="Arial" charset="0"/>
      </a:defRPr>
    </a:lvl7pPr>
    <a:lvl8pPr marL="3200400" algn="l" defTabSz="914400" rtl="0" eaLnBrk="1" latinLnBrk="0" hangingPunct="1">
      <a:defRPr kern="1200">
        <a:solidFill>
          <a:schemeClr val="tx1"/>
        </a:solidFill>
        <a:latin typeface="Trebuchet MS" pitchFamily="34" charset="0"/>
        <a:ea typeface="+mn-ea"/>
        <a:cs typeface="Arial" charset="0"/>
      </a:defRPr>
    </a:lvl8pPr>
    <a:lvl9pPr marL="3657600" algn="l" defTabSz="914400" rtl="0" eaLnBrk="1" latinLnBrk="0" hangingPunct="1">
      <a:defRPr kern="1200">
        <a:solidFill>
          <a:schemeClr val="tx1"/>
        </a:solidFill>
        <a:latin typeface="Trebuchet MS"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06" autoAdjust="0"/>
    <p:restoredTop sz="93969" autoAdjust="0"/>
  </p:normalViewPr>
  <p:slideViewPr>
    <p:cSldViewPr>
      <p:cViewPr varScale="1">
        <p:scale>
          <a:sx n="104" d="100"/>
          <a:sy n="104" d="100"/>
        </p:scale>
        <p:origin x="142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4310063" cy="3429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3" name="Rectangle 3"/>
          <p:cNvSpPr>
            <a:spLocks noGrp="1"/>
          </p:cNvSpPr>
          <p:nvPr>
            <p:ph type="dt" sz="quarter" idx="1"/>
          </p:nvPr>
        </p:nvSpPr>
        <p:spPr>
          <a:xfrm>
            <a:off x="5634038" y="0"/>
            <a:ext cx="4311650"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A9E98CEB-53F4-4C34-9FB7-DB55A428C83F}" type="datetimeFigureOut">
              <a:rPr lang="en-US" altLang="en-US"/>
              <a:pPr/>
              <a:t>10/17/2022</a:t>
            </a:fld>
            <a:endParaRPr lang="en-US" altLang="en-US"/>
          </a:p>
        </p:txBody>
      </p:sp>
      <p:sp>
        <p:nvSpPr>
          <p:cNvPr id="4" name="Rectangle 4"/>
          <p:cNvSpPr>
            <a:spLocks noGrp="1"/>
          </p:cNvSpPr>
          <p:nvPr>
            <p:ph type="ftr" sz="quarter" idx="2"/>
          </p:nvPr>
        </p:nvSpPr>
        <p:spPr>
          <a:xfrm>
            <a:off x="0" y="6513513"/>
            <a:ext cx="4310063" cy="3429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5" name="Rectangle 5"/>
          <p:cNvSpPr>
            <a:spLocks noGrp="1"/>
          </p:cNvSpPr>
          <p:nvPr>
            <p:ph type="sldNum" sz="quarter" idx="3"/>
          </p:nvPr>
        </p:nvSpPr>
        <p:spPr>
          <a:xfrm>
            <a:off x="5634038" y="6513513"/>
            <a:ext cx="4311650"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B8A97A50-1E56-443A-8757-3622D95E8808}" type="slidenum">
              <a:rPr lang="en-US" altLang="en-US"/>
              <a:pPr/>
              <a:t>‹#›</a:t>
            </a:fld>
            <a:endParaRPr lang="en-US" altLang="en-US"/>
          </a:p>
        </p:txBody>
      </p:sp>
    </p:spTree>
    <p:extLst>
      <p:ext uri="{BB962C8B-B14F-4D97-AF65-F5344CB8AC3E}">
        <p14:creationId xmlns:p14="http://schemas.microsoft.com/office/powerpoint/2010/main" val="22604965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4310063" cy="3429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ltLang="en-US"/>
          </a:p>
        </p:txBody>
      </p:sp>
      <p:sp>
        <p:nvSpPr>
          <p:cNvPr id="3" name="Rectangle 3"/>
          <p:cNvSpPr>
            <a:spLocks noGrp="1"/>
          </p:cNvSpPr>
          <p:nvPr>
            <p:ph type="dt" idx="1"/>
          </p:nvPr>
        </p:nvSpPr>
        <p:spPr>
          <a:xfrm>
            <a:off x="5634038" y="0"/>
            <a:ext cx="4311650"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BD2523F3-9CEC-4192-9D08-C4F4C35202A5}" type="datetimeFigureOut">
              <a:rPr lang="en-US" altLang="en-US"/>
              <a:pPr/>
              <a:t>10/17/2022</a:t>
            </a:fld>
            <a:endParaRPr lang="en-US" altLang="en-US"/>
          </a:p>
        </p:txBody>
      </p:sp>
      <p:sp>
        <p:nvSpPr>
          <p:cNvPr id="4" name="Rectangle 4"/>
          <p:cNvSpPr>
            <a:spLocks noGrp="1" noRot="1" noChangeAspect="1"/>
          </p:cNvSpPr>
          <p:nvPr>
            <p:ph type="sldImg" idx="2"/>
          </p:nvPr>
        </p:nvSpPr>
        <p:spPr>
          <a:xfrm>
            <a:off x="3259138" y="514350"/>
            <a:ext cx="3429000" cy="2571750"/>
          </a:xfrm>
          <a:prstGeom prst="rect">
            <a:avLst/>
          </a:prstGeom>
          <a:noFill/>
          <a:ln w="12700">
            <a:solidFill>
              <a:prstClr val="black"/>
            </a:solidFill>
          </a:ln>
        </p:spPr>
        <p:txBody>
          <a:bodyPr vert="horz" rtlCol="0" anchor="ctr"/>
          <a:lstStyle/>
          <a:p>
            <a:pPr lvl="0"/>
            <a:endParaRPr lang="en-US" noProof="0"/>
          </a:p>
        </p:txBody>
      </p:sp>
      <p:sp>
        <p:nvSpPr>
          <p:cNvPr id="5" name="Rectangle 5"/>
          <p:cNvSpPr>
            <a:spLocks noGrp="1"/>
          </p:cNvSpPr>
          <p:nvPr>
            <p:ph type="body" sz="quarter" idx="3"/>
          </p:nvPr>
        </p:nvSpPr>
        <p:spPr>
          <a:xfrm>
            <a:off x="995363" y="3257550"/>
            <a:ext cx="7956550" cy="30861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6513513"/>
            <a:ext cx="4310063" cy="3429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ltLang="en-US"/>
          </a:p>
        </p:txBody>
      </p:sp>
      <p:sp>
        <p:nvSpPr>
          <p:cNvPr id="7" name="Rectangle 7"/>
          <p:cNvSpPr>
            <a:spLocks noGrp="1"/>
          </p:cNvSpPr>
          <p:nvPr>
            <p:ph type="sldNum" sz="quarter" idx="5"/>
          </p:nvPr>
        </p:nvSpPr>
        <p:spPr>
          <a:xfrm>
            <a:off x="5634038" y="6513513"/>
            <a:ext cx="4311650" cy="3429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E6AEF78A-34C0-48FF-BFB3-6B046B8FC30D}" type="slidenum">
              <a:rPr lang="en-US" altLang="en-US"/>
              <a:pPr/>
              <a:t>‹#›</a:t>
            </a:fld>
            <a:endParaRPr lang="en-US" altLang="en-US"/>
          </a:p>
        </p:txBody>
      </p:sp>
    </p:spTree>
    <p:extLst>
      <p:ext uri="{BB962C8B-B14F-4D97-AF65-F5344CB8AC3E}">
        <p14:creationId xmlns:p14="http://schemas.microsoft.com/office/powerpoint/2010/main" val="10232037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5837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C33D9A16-89D5-421F-8BC3-1B34287F89D3}" type="slidenum">
              <a:rPr lang="en-US" altLang="en-US"/>
              <a:pPr eaLnBrk="1" hangingPunct="1">
                <a:spcBef>
                  <a:spcPct val="0"/>
                </a:spcBef>
              </a:pPr>
              <a:t>1</a:t>
            </a:fld>
            <a:endParaRPr lang="en-US" altLang="en-US"/>
          </a:p>
        </p:txBody>
      </p:sp>
    </p:spTree>
    <p:extLst>
      <p:ext uri="{BB962C8B-B14F-4D97-AF65-F5344CB8AC3E}">
        <p14:creationId xmlns:p14="http://schemas.microsoft.com/office/powerpoint/2010/main" val="2260101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66564"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27B347C-E035-494F-8895-2ADD4C945FBE}" type="slidenum">
              <a:rPr lang="en-US" altLang="en-US"/>
              <a:pPr eaLnBrk="1" hangingPunct="1">
                <a:spcBef>
                  <a:spcPct val="0"/>
                </a:spcBef>
              </a:pPr>
              <a:t>10</a:t>
            </a:fld>
            <a:endParaRPr lang="en-US" altLang="en-US"/>
          </a:p>
        </p:txBody>
      </p:sp>
    </p:spTree>
    <p:extLst>
      <p:ext uri="{BB962C8B-B14F-4D97-AF65-F5344CB8AC3E}">
        <p14:creationId xmlns:p14="http://schemas.microsoft.com/office/powerpoint/2010/main" val="86295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67588"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EE4BFAC3-786C-4A43-B9DA-E68BDCC401B6}" type="slidenum">
              <a:rPr lang="en-US" altLang="en-US"/>
              <a:pPr eaLnBrk="1" hangingPunct="1">
                <a:spcBef>
                  <a:spcPct val="0"/>
                </a:spcBef>
              </a:pPr>
              <a:t>11</a:t>
            </a:fld>
            <a:endParaRPr lang="en-US" altLang="en-US"/>
          </a:p>
        </p:txBody>
      </p:sp>
    </p:spTree>
    <p:extLst>
      <p:ext uri="{BB962C8B-B14F-4D97-AF65-F5344CB8AC3E}">
        <p14:creationId xmlns:p14="http://schemas.microsoft.com/office/powerpoint/2010/main" val="4291110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6861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2157956-4190-4BFF-B704-6FC6F7D96DBC}" type="slidenum">
              <a:rPr lang="en-US" altLang="en-US"/>
              <a:pPr eaLnBrk="1" hangingPunct="1">
                <a:spcBef>
                  <a:spcPct val="0"/>
                </a:spcBef>
              </a:pPr>
              <a:t>12</a:t>
            </a:fld>
            <a:endParaRPr lang="en-US" altLang="en-US"/>
          </a:p>
        </p:txBody>
      </p:sp>
    </p:spTree>
    <p:extLst>
      <p:ext uri="{BB962C8B-B14F-4D97-AF65-F5344CB8AC3E}">
        <p14:creationId xmlns:p14="http://schemas.microsoft.com/office/powerpoint/2010/main" val="1967582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69636"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7E2A12F-C655-4878-97D5-A4DDD271B538}" type="slidenum">
              <a:rPr lang="en-US" altLang="en-US"/>
              <a:pPr eaLnBrk="1" hangingPunct="1">
                <a:spcBef>
                  <a:spcPct val="0"/>
                </a:spcBef>
              </a:pPr>
              <a:t>13</a:t>
            </a:fld>
            <a:endParaRPr lang="en-US" altLang="en-US"/>
          </a:p>
        </p:txBody>
      </p:sp>
    </p:spTree>
    <p:extLst>
      <p:ext uri="{BB962C8B-B14F-4D97-AF65-F5344CB8AC3E}">
        <p14:creationId xmlns:p14="http://schemas.microsoft.com/office/powerpoint/2010/main" val="1040193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70660"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7FD51F9-A305-49C0-8DE3-776FB6E8F842}" type="slidenum">
              <a:rPr lang="en-US" altLang="en-US"/>
              <a:pPr eaLnBrk="1" hangingPunct="1">
                <a:spcBef>
                  <a:spcPct val="0"/>
                </a:spcBef>
              </a:pPr>
              <a:t>16</a:t>
            </a:fld>
            <a:endParaRPr lang="en-US" altLang="en-US"/>
          </a:p>
        </p:txBody>
      </p:sp>
    </p:spTree>
    <p:extLst>
      <p:ext uri="{BB962C8B-B14F-4D97-AF65-F5344CB8AC3E}">
        <p14:creationId xmlns:p14="http://schemas.microsoft.com/office/powerpoint/2010/main" val="4163051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71684"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BE8D6D78-0E37-4B1D-9A0F-87030DB1490E}" type="slidenum">
              <a:rPr lang="en-US" altLang="en-US"/>
              <a:pPr eaLnBrk="1" hangingPunct="1">
                <a:spcBef>
                  <a:spcPct val="0"/>
                </a:spcBef>
              </a:pPr>
              <a:t>17</a:t>
            </a:fld>
            <a:endParaRPr lang="en-US" altLang="en-US"/>
          </a:p>
        </p:txBody>
      </p:sp>
    </p:spTree>
    <p:extLst>
      <p:ext uri="{BB962C8B-B14F-4D97-AF65-F5344CB8AC3E}">
        <p14:creationId xmlns:p14="http://schemas.microsoft.com/office/powerpoint/2010/main" val="1995531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72708"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76835B3-5EDB-4AAE-89F8-775C316B6ED0}" type="slidenum">
              <a:rPr lang="en-US" altLang="en-US"/>
              <a:pPr eaLnBrk="1" hangingPunct="1">
                <a:spcBef>
                  <a:spcPct val="0"/>
                </a:spcBef>
              </a:pPr>
              <a:t>18</a:t>
            </a:fld>
            <a:endParaRPr lang="en-US" altLang="en-US"/>
          </a:p>
        </p:txBody>
      </p:sp>
    </p:spTree>
    <p:extLst>
      <p:ext uri="{BB962C8B-B14F-4D97-AF65-F5344CB8AC3E}">
        <p14:creationId xmlns:p14="http://schemas.microsoft.com/office/powerpoint/2010/main" val="3420482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7373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F12B281-5053-48F3-BCC2-B68394C99D86}" type="slidenum">
              <a:rPr lang="en-US" altLang="en-US"/>
              <a:pPr eaLnBrk="1" hangingPunct="1">
                <a:spcBef>
                  <a:spcPct val="0"/>
                </a:spcBef>
              </a:pPr>
              <a:t>19</a:t>
            </a:fld>
            <a:endParaRPr lang="en-US" altLang="en-US"/>
          </a:p>
        </p:txBody>
      </p:sp>
    </p:spTree>
    <p:extLst>
      <p:ext uri="{BB962C8B-B14F-4D97-AF65-F5344CB8AC3E}">
        <p14:creationId xmlns:p14="http://schemas.microsoft.com/office/powerpoint/2010/main" val="3536633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74756"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8B57F1C-15DD-4543-83A6-5E8C6B5739DE}" type="slidenum">
              <a:rPr lang="en-US" altLang="en-US"/>
              <a:pPr eaLnBrk="1" hangingPunct="1">
                <a:spcBef>
                  <a:spcPct val="0"/>
                </a:spcBef>
              </a:pPr>
              <a:t>20</a:t>
            </a:fld>
            <a:endParaRPr lang="en-US" altLang="en-US"/>
          </a:p>
        </p:txBody>
      </p:sp>
    </p:spTree>
    <p:extLst>
      <p:ext uri="{BB962C8B-B14F-4D97-AF65-F5344CB8AC3E}">
        <p14:creationId xmlns:p14="http://schemas.microsoft.com/office/powerpoint/2010/main" val="2874776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75780"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E8A439A-A8D7-4750-B7B5-20F71E6FB32A}" type="slidenum">
              <a:rPr lang="en-US" altLang="en-US"/>
              <a:pPr eaLnBrk="1" hangingPunct="1">
                <a:spcBef>
                  <a:spcPct val="0"/>
                </a:spcBef>
              </a:pPr>
              <a:t>21</a:t>
            </a:fld>
            <a:endParaRPr lang="en-US" altLang="en-US"/>
          </a:p>
        </p:txBody>
      </p:sp>
    </p:spTree>
    <p:extLst>
      <p:ext uri="{BB962C8B-B14F-4D97-AF65-F5344CB8AC3E}">
        <p14:creationId xmlns:p14="http://schemas.microsoft.com/office/powerpoint/2010/main" val="143758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59396"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2B72BF5-39A9-4889-9E28-C7DE7CA14B2E}" type="slidenum">
              <a:rPr lang="en-US" altLang="en-US"/>
              <a:pPr eaLnBrk="1" hangingPunct="1">
                <a:spcBef>
                  <a:spcPct val="0"/>
                </a:spcBef>
              </a:pPr>
              <a:t>2</a:t>
            </a:fld>
            <a:endParaRPr lang="en-US" altLang="en-US"/>
          </a:p>
        </p:txBody>
      </p:sp>
    </p:spTree>
    <p:extLst>
      <p:ext uri="{BB962C8B-B14F-4D97-AF65-F5344CB8AC3E}">
        <p14:creationId xmlns:p14="http://schemas.microsoft.com/office/powerpoint/2010/main" val="4175360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76804"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D6C83F9-651D-4619-8A82-467EB3D25487}" type="slidenum">
              <a:rPr lang="en-US" altLang="en-US"/>
              <a:pPr eaLnBrk="1" hangingPunct="1">
                <a:spcBef>
                  <a:spcPct val="0"/>
                </a:spcBef>
              </a:pPr>
              <a:t>22</a:t>
            </a:fld>
            <a:endParaRPr lang="en-US" altLang="en-US"/>
          </a:p>
        </p:txBody>
      </p:sp>
    </p:spTree>
    <p:extLst>
      <p:ext uri="{BB962C8B-B14F-4D97-AF65-F5344CB8AC3E}">
        <p14:creationId xmlns:p14="http://schemas.microsoft.com/office/powerpoint/2010/main" val="2907751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77828"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ED0D2E0-8A32-4CC9-AE97-43CB48B4C078}" type="slidenum">
              <a:rPr lang="en-US" altLang="en-US"/>
              <a:pPr eaLnBrk="1" hangingPunct="1">
                <a:spcBef>
                  <a:spcPct val="0"/>
                </a:spcBef>
              </a:pPr>
              <a:t>23</a:t>
            </a:fld>
            <a:endParaRPr lang="en-US" altLang="en-US"/>
          </a:p>
        </p:txBody>
      </p:sp>
    </p:spTree>
    <p:extLst>
      <p:ext uri="{BB962C8B-B14F-4D97-AF65-F5344CB8AC3E}">
        <p14:creationId xmlns:p14="http://schemas.microsoft.com/office/powerpoint/2010/main" val="27862285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7885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3553F8F-DF0D-4ADE-997A-617FDB890D8D}" type="slidenum">
              <a:rPr lang="en-US" altLang="en-US"/>
              <a:pPr eaLnBrk="1" hangingPunct="1">
                <a:spcBef>
                  <a:spcPct val="0"/>
                </a:spcBef>
              </a:pPr>
              <a:t>24</a:t>
            </a:fld>
            <a:endParaRPr lang="en-US" altLang="en-US"/>
          </a:p>
        </p:txBody>
      </p:sp>
    </p:spTree>
    <p:extLst>
      <p:ext uri="{BB962C8B-B14F-4D97-AF65-F5344CB8AC3E}">
        <p14:creationId xmlns:p14="http://schemas.microsoft.com/office/powerpoint/2010/main" val="783121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79876"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04C8852-8ACB-459D-93EF-7A45EF5E6F9F}" type="slidenum">
              <a:rPr lang="en-US" altLang="en-US"/>
              <a:pPr eaLnBrk="1" hangingPunct="1">
                <a:spcBef>
                  <a:spcPct val="0"/>
                </a:spcBef>
              </a:pPr>
              <a:t>25</a:t>
            </a:fld>
            <a:endParaRPr lang="en-US" altLang="en-US"/>
          </a:p>
        </p:txBody>
      </p:sp>
    </p:spTree>
    <p:extLst>
      <p:ext uri="{BB962C8B-B14F-4D97-AF65-F5344CB8AC3E}">
        <p14:creationId xmlns:p14="http://schemas.microsoft.com/office/powerpoint/2010/main" val="4181697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80900"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2424F0A-7801-487E-86F2-7F4F230E9376}" type="slidenum">
              <a:rPr lang="en-US" altLang="en-US"/>
              <a:pPr eaLnBrk="1" hangingPunct="1">
                <a:spcBef>
                  <a:spcPct val="0"/>
                </a:spcBef>
              </a:pPr>
              <a:t>26</a:t>
            </a:fld>
            <a:endParaRPr lang="en-US" altLang="en-US"/>
          </a:p>
        </p:txBody>
      </p:sp>
    </p:spTree>
    <p:extLst>
      <p:ext uri="{BB962C8B-B14F-4D97-AF65-F5344CB8AC3E}">
        <p14:creationId xmlns:p14="http://schemas.microsoft.com/office/powerpoint/2010/main" val="3769475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55300"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188C5B7-9CF9-43C0-873A-01339BE85644}" type="slidenum">
              <a:rPr lang="en-US"/>
              <a:pPr/>
              <a:t>27</a:t>
            </a:fld>
            <a:endParaRPr lang="en-US"/>
          </a:p>
        </p:txBody>
      </p:sp>
    </p:spTree>
    <p:extLst>
      <p:ext uri="{BB962C8B-B14F-4D97-AF65-F5344CB8AC3E}">
        <p14:creationId xmlns:p14="http://schemas.microsoft.com/office/powerpoint/2010/main" val="541420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82948"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5AFF865-63F8-4CC5-BBCD-E7441F66BAB7}" type="slidenum">
              <a:rPr lang="en-US" altLang="en-US"/>
              <a:pPr eaLnBrk="1" hangingPunct="1">
                <a:spcBef>
                  <a:spcPct val="0"/>
                </a:spcBef>
              </a:pPr>
              <a:t>35</a:t>
            </a:fld>
            <a:endParaRPr lang="en-US" altLang="en-US"/>
          </a:p>
        </p:txBody>
      </p:sp>
    </p:spTree>
    <p:extLst>
      <p:ext uri="{BB962C8B-B14F-4D97-AF65-F5344CB8AC3E}">
        <p14:creationId xmlns:p14="http://schemas.microsoft.com/office/powerpoint/2010/main" val="1513523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86020"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05AF903-6740-42B9-B673-B03D6D9B7B04}" type="slidenum">
              <a:rPr lang="en-US" altLang="en-US"/>
              <a:pPr eaLnBrk="1" hangingPunct="1">
                <a:spcBef>
                  <a:spcPct val="0"/>
                </a:spcBef>
              </a:pPr>
              <a:t>38</a:t>
            </a:fld>
            <a:endParaRPr lang="en-US" altLang="en-US"/>
          </a:p>
        </p:txBody>
      </p:sp>
    </p:spTree>
    <p:extLst>
      <p:ext uri="{BB962C8B-B14F-4D97-AF65-F5344CB8AC3E}">
        <p14:creationId xmlns:p14="http://schemas.microsoft.com/office/powerpoint/2010/main" val="41271876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59396"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2B72BF5-39A9-4889-9E28-C7DE7CA14B2E}" type="slidenum">
              <a:rPr lang="en-US" altLang="en-US"/>
              <a:pPr eaLnBrk="1" hangingPunct="1">
                <a:spcBef>
                  <a:spcPct val="0"/>
                </a:spcBef>
              </a:pPr>
              <a:t>39</a:t>
            </a:fld>
            <a:endParaRPr lang="en-US" altLang="en-US"/>
          </a:p>
        </p:txBody>
      </p:sp>
    </p:spTree>
    <p:extLst>
      <p:ext uri="{BB962C8B-B14F-4D97-AF65-F5344CB8AC3E}">
        <p14:creationId xmlns:p14="http://schemas.microsoft.com/office/powerpoint/2010/main" val="4175360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87044"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67B989D-C1A1-4C5E-A525-52931119C521}" type="slidenum">
              <a:rPr lang="en-US" altLang="en-US"/>
              <a:pPr eaLnBrk="1" hangingPunct="1">
                <a:spcBef>
                  <a:spcPct val="0"/>
                </a:spcBef>
              </a:pPr>
              <a:t>40</a:t>
            </a:fld>
            <a:endParaRPr lang="en-US" altLang="en-US"/>
          </a:p>
        </p:txBody>
      </p:sp>
    </p:spTree>
    <p:extLst>
      <p:ext uri="{BB962C8B-B14F-4D97-AF65-F5344CB8AC3E}">
        <p14:creationId xmlns:p14="http://schemas.microsoft.com/office/powerpoint/2010/main" val="3366490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60420"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7F58765-098B-4A05-B037-5D409EA301E9}" type="slidenum">
              <a:rPr lang="en-US" altLang="en-US"/>
              <a:pPr eaLnBrk="1" hangingPunct="1">
                <a:spcBef>
                  <a:spcPct val="0"/>
                </a:spcBef>
              </a:pPr>
              <a:t>3</a:t>
            </a:fld>
            <a:endParaRPr lang="en-US" altLang="en-US"/>
          </a:p>
        </p:txBody>
      </p:sp>
    </p:spTree>
    <p:extLst>
      <p:ext uri="{BB962C8B-B14F-4D97-AF65-F5344CB8AC3E}">
        <p14:creationId xmlns:p14="http://schemas.microsoft.com/office/powerpoint/2010/main" val="22056940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88068"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ECF2496-B6D2-4783-B9D0-A82344C0744D}" type="slidenum">
              <a:rPr lang="en-US" altLang="en-US"/>
              <a:pPr eaLnBrk="1" hangingPunct="1">
                <a:spcBef>
                  <a:spcPct val="0"/>
                </a:spcBef>
              </a:pPr>
              <a:t>41</a:t>
            </a:fld>
            <a:endParaRPr lang="en-US" altLang="en-US"/>
          </a:p>
        </p:txBody>
      </p:sp>
    </p:spTree>
    <p:extLst>
      <p:ext uri="{BB962C8B-B14F-4D97-AF65-F5344CB8AC3E}">
        <p14:creationId xmlns:p14="http://schemas.microsoft.com/office/powerpoint/2010/main" val="2125822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8397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7335FF69-D03F-4867-9357-101E2B471F33}" type="slidenum">
              <a:rPr lang="en-US" altLang="en-US"/>
              <a:pPr eaLnBrk="1" hangingPunct="1">
                <a:spcBef>
                  <a:spcPct val="0"/>
                </a:spcBef>
              </a:pPr>
              <a:t>43</a:t>
            </a:fld>
            <a:endParaRPr lang="en-US" altLang="en-US"/>
          </a:p>
        </p:txBody>
      </p:sp>
    </p:spTree>
    <p:extLst>
      <p:ext uri="{BB962C8B-B14F-4D97-AF65-F5344CB8AC3E}">
        <p14:creationId xmlns:p14="http://schemas.microsoft.com/office/powerpoint/2010/main" val="4122904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8909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19D1CE52-3F88-4BFF-8493-A2697F2E73D4}" type="slidenum">
              <a:rPr lang="en-US" altLang="en-US"/>
              <a:pPr eaLnBrk="1" hangingPunct="1">
                <a:spcBef>
                  <a:spcPct val="0"/>
                </a:spcBef>
              </a:pPr>
              <a:t>44</a:t>
            </a:fld>
            <a:endParaRPr lang="en-US" altLang="en-US"/>
          </a:p>
        </p:txBody>
      </p:sp>
    </p:spTree>
    <p:extLst>
      <p:ext uri="{BB962C8B-B14F-4D97-AF65-F5344CB8AC3E}">
        <p14:creationId xmlns:p14="http://schemas.microsoft.com/office/powerpoint/2010/main" val="10842443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8397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9EFD8CA9-4519-4DDC-B4C9-409E223BF750}" type="slidenum">
              <a:rPr lang="en-US" altLang="en-US"/>
              <a:pPr eaLnBrk="1" hangingPunct="1">
                <a:spcBef>
                  <a:spcPct val="0"/>
                </a:spcBef>
              </a:pPr>
              <a:t>45</a:t>
            </a:fld>
            <a:endParaRPr lang="en-US" altLang="en-US"/>
          </a:p>
        </p:txBody>
      </p:sp>
    </p:spTree>
    <p:extLst>
      <p:ext uri="{BB962C8B-B14F-4D97-AF65-F5344CB8AC3E}">
        <p14:creationId xmlns:p14="http://schemas.microsoft.com/office/powerpoint/2010/main" val="2220561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4</a:t>
            </a:fld>
            <a:endParaRPr lang="en-US"/>
          </a:p>
        </p:txBody>
      </p:sp>
    </p:spTree>
    <p:extLst>
      <p:ext uri="{BB962C8B-B14F-4D97-AF65-F5344CB8AC3E}">
        <p14:creationId xmlns:p14="http://schemas.microsoft.com/office/powerpoint/2010/main" val="2386662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61444"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84FBB51-3118-4AF5-BA0F-50090F71A90D}" type="slidenum">
              <a:rPr lang="en-US" altLang="en-US"/>
              <a:pPr eaLnBrk="1" hangingPunct="1">
                <a:spcBef>
                  <a:spcPct val="0"/>
                </a:spcBef>
              </a:pPr>
              <a:t>5</a:t>
            </a:fld>
            <a:endParaRPr lang="en-US" altLang="en-US"/>
          </a:p>
        </p:txBody>
      </p:sp>
    </p:spTree>
    <p:extLst>
      <p:ext uri="{BB962C8B-B14F-4D97-AF65-F5344CB8AC3E}">
        <p14:creationId xmlns:p14="http://schemas.microsoft.com/office/powerpoint/2010/main" val="110723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62468"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1693635-1309-4BAC-AE54-ABA3D3EFF239}" type="slidenum">
              <a:rPr lang="en-US" altLang="en-US"/>
              <a:pPr eaLnBrk="1" hangingPunct="1">
                <a:spcBef>
                  <a:spcPct val="0"/>
                </a:spcBef>
              </a:pPr>
              <a:t>6</a:t>
            </a:fld>
            <a:endParaRPr lang="en-US" altLang="en-US"/>
          </a:p>
        </p:txBody>
      </p:sp>
    </p:spTree>
    <p:extLst>
      <p:ext uri="{BB962C8B-B14F-4D97-AF65-F5344CB8AC3E}">
        <p14:creationId xmlns:p14="http://schemas.microsoft.com/office/powerpoint/2010/main" val="2201073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63492"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593F71F6-2299-498C-96C6-7482F1151ACA}" type="slidenum">
              <a:rPr lang="en-US" altLang="en-US"/>
              <a:pPr eaLnBrk="1" hangingPunct="1">
                <a:spcBef>
                  <a:spcPct val="0"/>
                </a:spcBef>
              </a:pPr>
              <a:t>7</a:t>
            </a:fld>
            <a:endParaRPr lang="en-US" altLang="en-US"/>
          </a:p>
        </p:txBody>
      </p:sp>
    </p:spTree>
    <p:extLst>
      <p:ext uri="{BB962C8B-B14F-4D97-AF65-F5344CB8AC3E}">
        <p14:creationId xmlns:p14="http://schemas.microsoft.com/office/powerpoint/2010/main" val="207940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64516"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8F5FAE6-FEF9-4553-AEA6-0665219D12DC}" type="slidenum">
              <a:rPr lang="en-US" altLang="en-US"/>
              <a:pPr eaLnBrk="1" hangingPunct="1">
                <a:spcBef>
                  <a:spcPct val="0"/>
                </a:spcBef>
              </a:pPr>
              <a:t>8</a:t>
            </a:fld>
            <a:endParaRPr lang="en-US" altLang="en-US"/>
          </a:p>
        </p:txBody>
      </p:sp>
    </p:spTree>
    <p:extLst>
      <p:ext uri="{BB962C8B-B14F-4D97-AF65-F5344CB8AC3E}">
        <p14:creationId xmlns:p14="http://schemas.microsoft.com/office/powerpoint/2010/main" val="1252238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altLang="ms-MY"/>
          </a:p>
        </p:txBody>
      </p:sp>
      <p:sp>
        <p:nvSpPr>
          <p:cNvPr id="65540" name="Rectangle 4"/>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45E1DAA7-2000-4777-8F35-974F1091B6B8}" type="slidenum">
              <a:rPr lang="en-US" altLang="en-US"/>
              <a:pPr eaLnBrk="1" hangingPunct="1">
                <a:spcBef>
                  <a:spcPct val="0"/>
                </a:spcBef>
              </a:pPr>
              <a:t>9</a:t>
            </a:fld>
            <a:endParaRPr lang="en-US" altLang="en-US"/>
          </a:p>
        </p:txBody>
      </p:sp>
    </p:spTree>
    <p:extLst>
      <p:ext uri="{BB962C8B-B14F-4D97-AF65-F5344CB8AC3E}">
        <p14:creationId xmlns:p14="http://schemas.microsoft.com/office/powerpoint/2010/main" val="299594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23"/>
          <p:cNvGrpSpPr>
            <a:grpSpLocks/>
          </p:cNvGrpSpPr>
          <p:nvPr/>
        </p:nvGrpSpPr>
        <p:grpSpPr bwMode="auto">
          <a:xfrm>
            <a:off x="14288" y="1976438"/>
            <a:ext cx="2043112" cy="533400"/>
            <a:chOff x="0" y="2000250"/>
            <a:chExt cx="3733800" cy="533400"/>
          </a:xfrm>
        </p:grpSpPr>
        <p:sp>
          <p:nvSpPr>
            <p:cNvPr id="5"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6"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7"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grpSp>
      <p:grpSp>
        <p:nvGrpSpPr>
          <p:cNvPr id="13" name="Group 35"/>
          <p:cNvGrpSpPr>
            <a:grpSpLocks/>
          </p:cNvGrpSpPr>
          <p:nvPr/>
        </p:nvGrpSpPr>
        <p:grpSpPr bwMode="auto">
          <a:xfrm>
            <a:off x="8583613" y="1976438"/>
            <a:ext cx="552450" cy="542925"/>
            <a:chOff x="8667750" y="2000250"/>
            <a:chExt cx="476250" cy="542925"/>
          </a:xfrm>
        </p:grpSpPr>
        <p:sp>
          <p:nvSpPr>
            <p:cNvPr id="14"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5"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6"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7"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8" name="Rectangle 17"/>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9"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0"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grpSp>
      <p:sp>
        <p:nvSpPr>
          <p:cNvPr id="21"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2"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3"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5" name="Rectangle 25"/>
          <p:cNvSpPr txBox="1">
            <a:spLocks/>
          </p:cNvSpPr>
          <p:nvPr userDrawn="1"/>
        </p:nvSpPr>
        <p:spPr>
          <a:xfrm>
            <a:off x="381000" y="5638800"/>
            <a:ext cx="8097838" cy="762000"/>
          </a:xfrm>
          <a:prstGeom prst="rect">
            <a:avLst/>
          </a:prstGeom>
        </p:spPr>
        <p:txBody>
          <a:bodyPr>
            <a:normAutofit fontScale="70000" lnSpcReduction="20000"/>
          </a:bodyPr>
          <a:lstStyle/>
          <a:p>
            <a:pPr marL="342900" indent="-342900" algn="r" fontAlgn="auto">
              <a:spcBef>
                <a:spcPct val="20000"/>
              </a:spcBef>
              <a:spcAft>
                <a:spcPts val="0"/>
              </a:spcAft>
              <a:defRPr/>
            </a:pPr>
            <a:r>
              <a:rPr lang="en-US" sz="2000" kern="0" dirty="0">
                <a:latin typeface="+mn-lt"/>
                <a:cs typeface="+mn-cs"/>
              </a:rPr>
              <a:t>TMA1201 Discrete Structures &amp; Probability </a:t>
            </a:r>
          </a:p>
          <a:p>
            <a:pPr marL="342900" indent="-342900" algn="r" fontAlgn="auto">
              <a:spcBef>
                <a:spcPct val="20000"/>
              </a:spcBef>
              <a:spcAft>
                <a:spcPts val="0"/>
              </a:spcAft>
              <a:defRPr/>
            </a:pPr>
            <a:r>
              <a:rPr lang="en-US" sz="2000" kern="0" dirty="0">
                <a:latin typeface="+mn-lt"/>
                <a:cs typeface="+mn-cs"/>
              </a:rPr>
              <a:t>Faculty of Computing &amp; Informatics</a:t>
            </a:r>
          </a:p>
          <a:p>
            <a:pPr marL="342900" indent="-342900" algn="r" fontAlgn="auto">
              <a:spcBef>
                <a:spcPct val="20000"/>
              </a:spcBef>
              <a:spcAft>
                <a:spcPts val="0"/>
              </a:spcAft>
              <a:defRPr/>
            </a:pPr>
            <a:r>
              <a:rPr lang="en-US" sz="2000" kern="0" dirty="0">
                <a:latin typeface="+mn-lt"/>
                <a:cs typeface="+mn-cs"/>
              </a:rPr>
              <a:t>Multimedia University </a:t>
            </a:r>
          </a:p>
        </p:txBody>
      </p:sp>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33" name="Rectangle 32"/>
          <p:cNvSpPr>
            <a:spLocks noGrp="1"/>
          </p:cNvSpPr>
          <p:nvPr>
            <p:ph type="title"/>
          </p:nvPr>
        </p:nvSpPr>
        <p:spPr>
          <a:xfrm>
            <a:off x="2057400" y="281352"/>
            <a:ext cx="6509239" cy="3886200"/>
          </a:xfrm>
          <a:effectLst/>
          <a:scene3d>
            <a:camera prst="orthographicFront"/>
            <a:lightRig rig="threePt" dir="t"/>
          </a:scene3d>
          <a:sp3d/>
        </p:spPr>
        <p:txBody>
          <a:bodyPr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extLst/>
          </a:lstStyle>
          <a:p>
            <a:r>
              <a:rPr lang="en-US" dirty="0"/>
              <a:t>Click to edit Master title style</a:t>
            </a:r>
          </a:p>
        </p:txBody>
      </p:sp>
      <p:sp>
        <p:nvSpPr>
          <p:cNvPr id="26" name="Rectangle 34"/>
          <p:cNvSpPr>
            <a:spLocks noGrp="1"/>
          </p:cNvSpPr>
          <p:nvPr>
            <p:ph type="dt" sz="half" idx="10"/>
          </p:nvPr>
        </p:nvSpPr>
        <p:spPr/>
        <p:txBody>
          <a:bodyPr/>
          <a:lstStyle>
            <a:lvl1pPr>
              <a:defRPr/>
            </a:lvl1pPr>
          </a:lstStyle>
          <a:p>
            <a:fld id="{DC0D8F61-B9BE-4758-8C51-1B624E0A5408}" type="datetime1">
              <a:rPr lang="en-US" altLang="en-US"/>
              <a:pPr/>
              <a:t>10/17/2022</a:t>
            </a:fld>
            <a:endParaRPr lang="en-US" altLang="en-US"/>
          </a:p>
        </p:txBody>
      </p:sp>
      <p:sp>
        <p:nvSpPr>
          <p:cNvPr id="27" name="Rectangle 35"/>
          <p:cNvSpPr>
            <a:spLocks noGrp="1"/>
          </p:cNvSpPr>
          <p:nvPr>
            <p:ph type="sldNum" sz="quarter" idx="11"/>
          </p:nvPr>
        </p:nvSpPr>
        <p:spPr/>
        <p:txBody>
          <a:bodyPr/>
          <a:lstStyle>
            <a:lvl1pPr>
              <a:defRPr/>
            </a:lvl1pPr>
          </a:lstStyle>
          <a:p>
            <a:fld id="{873BB82E-D258-47D1-A895-E91D71432817}" type="slidenum">
              <a:rPr lang="en-US" altLang="en-US"/>
              <a:pPr/>
              <a:t>‹#›</a:t>
            </a:fld>
            <a:endParaRPr lang="en-US" altLang="en-US"/>
          </a:p>
        </p:txBody>
      </p:sp>
      <p:sp>
        <p:nvSpPr>
          <p:cNvPr id="28" name="Rectangle 36"/>
          <p:cNvSpPr>
            <a:spLocks noGrp="1"/>
          </p:cNvSpPr>
          <p:nvPr>
            <p:ph type="ftr" sz="quarter" idx="12"/>
          </p:nvPr>
        </p:nvSpPr>
        <p:spPr/>
        <p:txBody>
          <a:bodyPr rtlCol="0"/>
          <a:lstStyle>
            <a:lvl1pPr>
              <a:defRPr/>
            </a:lvl1pPr>
            <a:extLst/>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65032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23"/>
          <p:cNvGrpSpPr>
            <a:grpSpLocks/>
          </p:cNvGrpSpPr>
          <p:nvPr/>
        </p:nvGrpSpPr>
        <p:grpSpPr bwMode="auto">
          <a:xfrm>
            <a:off x="14288" y="1976438"/>
            <a:ext cx="2043112" cy="533400"/>
            <a:chOff x="0" y="2000250"/>
            <a:chExt cx="3733800" cy="533400"/>
          </a:xfrm>
        </p:grpSpPr>
        <p:sp>
          <p:nvSpPr>
            <p:cNvPr id="5"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6"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7"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35"/>
          <p:cNvGrpSpPr>
            <a:grpSpLocks/>
          </p:cNvGrpSpPr>
          <p:nvPr/>
        </p:nvGrpSpPr>
        <p:grpSpPr bwMode="auto">
          <a:xfrm>
            <a:off x="8583613" y="1976438"/>
            <a:ext cx="552450" cy="542925"/>
            <a:chOff x="8667750" y="2000250"/>
            <a:chExt cx="476250" cy="542925"/>
          </a:xfrm>
        </p:grpSpPr>
        <p:sp>
          <p:nvSpPr>
            <p:cNvPr id="14"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6"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17"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9"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1" name="Oval 28"/>
          <p:cNvSpPr/>
          <p:nvPr/>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22"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23" name="Oval 28"/>
          <p:cNvSpPr/>
          <p:nvPr/>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8"/>
          <p:cNvSpPr/>
          <p:nvPr/>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25" name="Rectangle 25"/>
          <p:cNvSpPr txBox="1">
            <a:spLocks/>
          </p:cNvSpPr>
          <p:nvPr/>
        </p:nvSpPr>
        <p:spPr>
          <a:xfrm>
            <a:off x="381000" y="5638800"/>
            <a:ext cx="8097838" cy="762000"/>
          </a:xfrm>
          <a:prstGeom prst="rect">
            <a:avLst/>
          </a:prstGeom>
        </p:spPr>
        <p:txBody>
          <a:bodyPr>
            <a:normAutofit fontScale="70000" lnSpcReduction="20000"/>
          </a:bodyPr>
          <a:lstStyle/>
          <a:p>
            <a:pPr marL="342900" indent="-342900" algn="r" fontAlgn="auto">
              <a:spcBef>
                <a:spcPct val="20000"/>
              </a:spcBef>
              <a:spcAft>
                <a:spcPts val="0"/>
              </a:spcAft>
              <a:defRPr/>
            </a:pPr>
            <a:r>
              <a:rPr lang="en-US" sz="2000" kern="0" dirty="0">
                <a:latin typeface="+mn-lt"/>
                <a:cs typeface="+mn-cs"/>
              </a:rPr>
              <a:t>TMA1201 Discrete Structures &amp; Probability </a:t>
            </a:r>
          </a:p>
          <a:p>
            <a:pPr marL="342900" indent="-342900" algn="r" fontAlgn="auto">
              <a:spcBef>
                <a:spcPct val="20000"/>
              </a:spcBef>
              <a:spcAft>
                <a:spcPts val="0"/>
              </a:spcAft>
              <a:defRPr/>
            </a:pPr>
            <a:r>
              <a:rPr lang="en-US" sz="2000" kern="0" dirty="0">
                <a:latin typeface="+mn-lt"/>
                <a:cs typeface="+mn-cs"/>
              </a:rPr>
              <a:t>Faculty of Computing &amp; Informatics</a:t>
            </a:r>
          </a:p>
          <a:p>
            <a:pPr marL="342900" indent="-342900" algn="r" fontAlgn="auto">
              <a:spcBef>
                <a:spcPct val="20000"/>
              </a:spcBef>
              <a:spcAft>
                <a:spcPts val="0"/>
              </a:spcAft>
              <a:defRPr/>
            </a:pPr>
            <a:r>
              <a:rPr lang="en-US" sz="2000" kern="0" dirty="0">
                <a:latin typeface="+mn-lt"/>
                <a:cs typeface="+mn-cs"/>
              </a:rPr>
              <a:t>Multimedia University </a:t>
            </a:r>
          </a:p>
        </p:txBody>
      </p:sp>
      <p:sp>
        <p:nvSpPr>
          <p:cNvPr id="26" name="Oval 25"/>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27"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28"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30" name="Rectangle 25"/>
          <p:cNvSpPr txBox="1">
            <a:spLocks/>
          </p:cNvSpPr>
          <p:nvPr userDrawn="1"/>
        </p:nvSpPr>
        <p:spPr>
          <a:xfrm>
            <a:off x="381000" y="5638800"/>
            <a:ext cx="8097838" cy="762000"/>
          </a:xfrm>
          <a:prstGeom prst="rect">
            <a:avLst/>
          </a:prstGeom>
        </p:spPr>
        <p:txBody>
          <a:bodyPr>
            <a:normAutofit fontScale="70000" lnSpcReduction="20000"/>
          </a:bodyPr>
          <a:lstStyle/>
          <a:p>
            <a:pPr marL="342900" indent="-342900" algn="r" fontAlgn="auto">
              <a:spcBef>
                <a:spcPct val="20000"/>
              </a:spcBef>
              <a:spcAft>
                <a:spcPts val="0"/>
              </a:spcAft>
              <a:defRPr/>
            </a:pPr>
            <a:r>
              <a:rPr lang="en-US" sz="2000" kern="0" dirty="0">
                <a:latin typeface="+mn-lt"/>
                <a:cs typeface="+mn-cs"/>
              </a:rPr>
              <a:t>TMA1201 Discrete Structures &amp; Probability </a:t>
            </a:r>
          </a:p>
          <a:p>
            <a:pPr marL="342900" indent="-342900" algn="r" fontAlgn="auto">
              <a:spcBef>
                <a:spcPct val="20000"/>
              </a:spcBef>
              <a:spcAft>
                <a:spcPts val="0"/>
              </a:spcAft>
              <a:defRPr/>
            </a:pPr>
            <a:r>
              <a:rPr lang="en-US" sz="2000" kern="0" dirty="0">
                <a:latin typeface="+mn-lt"/>
                <a:cs typeface="+mn-cs"/>
              </a:rPr>
              <a:t>Faculty of Computing &amp; Informatics</a:t>
            </a:r>
          </a:p>
          <a:p>
            <a:pPr marL="342900" indent="-342900" algn="r" fontAlgn="auto">
              <a:spcBef>
                <a:spcPct val="20000"/>
              </a:spcBef>
              <a:spcAft>
                <a:spcPts val="0"/>
              </a:spcAft>
              <a:defRPr/>
            </a:pPr>
            <a:r>
              <a:rPr lang="en-US" sz="2000" kern="0" dirty="0">
                <a:latin typeface="+mn-lt"/>
                <a:cs typeface="+mn-cs"/>
              </a:rPr>
              <a:t>Multimedia University </a:t>
            </a:r>
          </a:p>
        </p:txBody>
      </p:sp>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33" name="Rectangle 32"/>
          <p:cNvSpPr>
            <a:spLocks noGrp="1"/>
          </p:cNvSpPr>
          <p:nvPr>
            <p:ph type="title"/>
          </p:nvPr>
        </p:nvSpPr>
        <p:spPr>
          <a:xfrm>
            <a:off x="2057400" y="281352"/>
            <a:ext cx="6509239" cy="3886200"/>
          </a:xfrm>
          <a:effectLst/>
          <a:scene3d>
            <a:camera prst="orthographicFront"/>
            <a:lightRig rig="threePt" dir="t"/>
          </a:scene3d>
          <a:sp3d/>
        </p:spPr>
        <p:txBody>
          <a:bodyPr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extLst/>
          </a:lstStyle>
          <a:p>
            <a:r>
              <a:rPr lang="en-US" dirty="0"/>
              <a:t>Click to edit Master title style</a:t>
            </a:r>
          </a:p>
        </p:txBody>
      </p:sp>
      <p:sp>
        <p:nvSpPr>
          <p:cNvPr id="31" name="Rectangle 34"/>
          <p:cNvSpPr>
            <a:spLocks noGrp="1"/>
          </p:cNvSpPr>
          <p:nvPr>
            <p:ph type="dt" sz="half" idx="10"/>
          </p:nvPr>
        </p:nvSpPr>
        <p:spPr/>
        <p:txBody>
          <a:bodyPr/>
          <a:lstStyle>
            <a:lvl1pPr>
              <a:defRPr/>
            </a:lvl1pPr>
          </a:lstStyle>
          <a:p>
            <a:fld id="{9D0FD333-0391-4484-ACC0-19A5B823389B}" type="datetime1">
              <a:rPr lang="en-US" altLang="en-US"/>
              <a:pPr/>
              <a:t>10/17/2022</a:t>
            </a:fld>
            <a:endParaRPr lang="en-US" altLang="en-US"/>
          </a:p>
        </p:txBody>
      </p:sp>
      <p:sp>
        <p:nvSpPr>
          <p:cNvPr id="32" name="Rectangle 35"/>
          <p:cNvSpPr>
            <a:spLocks noGrp="1"/>
          </p:cNvSpPr>
          <p:nvPr>
            <p:ph type="sldNum" sz="quarter" idx="11"/>
          </p:nvPr>
        </p:nvSpPr>
        <p:spPr/>
        <p:txBody>
          <a:bodyPr/>
          <a:lstStyle>
            <a:lvl1pPr>
              <a:defRPr/>
            </a:lvl1pPr>
          </a:lstStyle>
          <a:p>
            <a:fld id="{8823621B-79CB-4C07-A1DC-7E8CB25B49A1}" type="slidenum">
              <a:rPr lang="en-US" altLang="en-US"/>
              <a:pPr/>
              <a:t>‹#›</a:t>
            </a:fld>
            <a:endParaRPr lang="en-US" altLang="en-US"/>
          </a:p>
        </p:txBody>
      </p:sp>
      <p:sp>
        <p:nvSpPr>
          <p:cNvPr id="34" name="Rectangle 36"/>
          <p:cNvSpPr>
            <a:spLocks noGrp="1"/>
          </p:cNvSpPr>
          <p:nvPr>
            <p:ph type="ftr" sz="quarter" idx="12"/>
          </p:nvPr>
        </p:nvSpPr>
        <p:spPr/>
        <p:txBody>
          <a:bodyPr rtlCol="0"/>
          <a:lstStyle>
            <a:lvl1pPr>
              <a:defRPr/>
            </a:lvl1pPr>
            <a:extLst/>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383485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Rectangle 14"/>
          <p:cNvSpPr>
            <a:spLocks noGrp="1"/>
          </p:cNvSpPr>
          <p:nvPr>
            <p:ph type="title"/>
          </p:nvPr>
        </p:nvSpPr>
        <p:spPr/>
        <p:txBody>
          <a:bodyPr rtlCol="0"/>
          <a:lstStyle/>
          <a:p>
            <a:r>
              <a:rPr lang="en-US"/>
              <a:t>Click to edit Master title style</a:t>
            </a:r>
            <a:endParaRPr lang="en-US" dirty="0"/>
          </a:p>
        </p:txBody>
      </p:sp>
      <p:sp>
        <p:nvSpPr>
          <p:cNvPr id="4" name="Rectangle 10"/>
          <p:cNvSpPr>
            <a:spLocks noGrp="1"/>
          </p:cNvSpPr>
          <p:nvPr>
            <p:ph type="dt" sz="half" idx="10"/>
          </p:nvPr>
        </p:nvSpPr>
        <p:spPr/>
        <p:txBody>
          <a:bodyPr/>
          <a:lstStyle>
            <a:lvl1pPr>
              <a:defRPr/>
            </a:lvl1pPr>
          </a:lstStyle>
          <a:p>
            <a:fld id="{E20B5C34-DD9E-43EE-AE77-31C1181B9CF8}" type="datetime1">
              <a:rPr lang="en-US" altLang="en-US"/>
              <a:pPr/>
              <a:t>10/17/2022</a:t>
            </a:fld>
            <a:endParaRPr lang="en-US" altLang="en-US"/>
          </a:p>
        </p:txBody>
      </p:sp>
      <p:sp>
        <p:nvSpPr>
          <p:cNvPr id="5" name="Rectangle 11"/>
          <p:cNvSpPr>
            <a:spLocks noGrp="1"/>
          </p:cNvSpPr>
          <p:nvPr>
            <p:ph type="sldNum" sz="quarter" idx="11"/>
          </p:nvPr>
        </p:nvSpPr>
        <p:spPr/>
        <p:txBody>
          <a:bodyPr/>
          <a:lstStyle>
            <a:lvl1pPr>
              <a:defRPr/>
            </a:lvl1pPr>
          </a:lstStyle>
          <a:p>
            <a:fld id="{0CAB9EB8-B544-4299-B7A5-DD3CD98A7249}" type="slidenum">
              <a:rPr lang="en-US" altLang="en-US"/>
              <a:pPr/>
              <a:t>‹#›</a:t>
            </a:fld>
            <a:endParaRPr lang="en-US" altLang="en-US"/>
          </a:p>
        </p:txBody>
      </p:sp>
      <p:sp>
        <p:nvSpPr>
          <p:cNvPr id="6" name="Rectangle 12"/>
          <p:cNvSpPr>
            <a:spLocks noGrp="1"/>
          </p:cNvSpPr>
          <p:nvPr>
            <p:ph type="ftr" sz="quarter" idx="12"/>
          </p:nvPr>
        </p:nvSpPr>
        <p:spPr/>
        <p:txBody>
          <a:bodyPr rtlCol="0"/>
          <a:lstStyle>
            <a:lvl1pPr>
              <a:defRPr/>
            </a:lvl1pPr>
            <a:extLst/>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2537306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a:lstStyle>
            <a:lvl1pPr>
              <a:defRPr/>
            </a:lvl1pPr>
          </a:lstStyle>
          <a:p>
            <a:fld id="{596B15DA-52CE-4CD8-ADD0-7B859CCB0916}" type="datetime1">
              <a:rPr lang="en-US" altLang="en-US"/>
              <a:pPr/>
              <a:t>10/17/2022</a:t>
            </a:fld>
            <a:endParaRPr lang="en-US" altLang="en-US"/>
          </a:p>
        </p:txBody>
      </p:sp>
      <p:sp>
        <p:nvSpPr>
          <p:cNvPr id="4" name="Rectangle 4"/>
          <p:cNvSpPr>
            <a:spLocks noGrp="1"/>
          </p:cNvSpPr>
          <p:nvPr>
            <p:ph type="ftr" sz="quarter" idx="11"/>
          </p:nvPr>
        </p:nvSpPr>
        <p:spPr/>
        <p:txBody>
          <a:bodyPr rtlCol="0"/>
          <a:lstStyle>
            <a:lvl1pPr>
              <a:defRPr/>
            </a:lvl1pPr>
            <a:extLst/>
          </a:lstStyle>
          <a:p>
            <a:pPr>
              <a:defRPr/>
            </a:pPr>
            <a:r>
              <a:rPr lang="en-US"/>
              <a:t>TMA1201 Discrete Structures &amp; Probability, Faculty of Computing &amp; Informatics, MMU</a:t>
            </a:r>
          </a:p>
        </p:txBody>
      </p:sp>
      <p:sp>
        <p:nvSpPr>
          <p:cNvPr id="5" name="Rectangle 5"/>
          <p:cNvSpPr>
            <a:spLocks noGrp="1"/>
          </p:cNvSpPr>
          <p:nvPr>
            <p:ph type="sldNum" sz="quarter" idx="12"/>
          </p:nvPr>
        </p:nvSpPr>
        <p:spPr/>
        <p:txBody>
          <a:bodyPr/>
          <a:lstStyle>
            <a:lvl1pPr>
              <a:defRPr/>
            </a:lvl1pPr>
          </a:lstStyle>
          <a:p>
            <a:fld id="{272DF378-71EB-4CA3-B785-495026C6E830}" type="slidenum">
              <a:rPr lang="en-US" altLang="en-US"/>
              <a:pPr/>
              <a:t>‹#›</a:t>
            </a:fld>
            <a:endParaRPr lang="en-US" altLang="en-US"/>
          </a:p>
        </p:txBody>
      </p:sp>
    </p:spTree>
    <p:extLst>
      <p:ext uri="{BB962C8B-B14F-4D97-AF65-F5344CB8AC3E}">
        <p14:creationId xmlns:p14="http://schemas.microsoft.com/office/powerpoint/2010/main" val="2653547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4" name="Rectangle 8"/>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13" name="Rectangle 13"/>
          <p:cNvSpPr>
            <a:spLocks noGrp="1"/>
          </p:cNvSpPr>
          <p:nvPr>
            <p:ph type="body" sz="quarter" idx="14"/>
          </p:nvPr>
        </p:nvSpPr>
        <p:spPr>
          <a:xfrm>
            <a:off x="228600" y="1676400"/>
            <a:ext cx="8229600" cy="1143000"/>
          </a:xfrm>
          <a:noFill/>
          <a:ln>
            <a:noFill/>
          </a:ln>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extLst/>
          </a:lstStyle>
          <a:p>
            <a:pPr lvl="0"/>
            <a:r>
              <a:rPr lang="en-US"/>
              <a:t>Click to edit Master text styles</a:t>
            </a:r>
          </a:p>
        </p:txBody>
      </p:sp>
      <p:sp>
        <p:nvSpPr>
          <p:cNvPr id="5" name="Rectangle 3"/>
          <p:cNvSpPr>
            <a:spLocks noGrp="1"/>
          </p:cNvSpPr>
          <p:nvPr>
            <p:ph type="dt" sz="half" idx="15"/>
          </p:nvPr>
        </p:nvSpPr>
        <p:spPr/>
        <p:txBody>
          <a:bodyPr/>
          <a:lstStyle>
            <a:lvl1pPr>
              <a:defRPr/>
            </a:lvl1pPr>
          </a:lstStyle>
          <a:p>
            <a:fld id="{15AE2443-34EA-4FD7-8547-AEEE356E7E14}" type="datetime1">
              <a:rPr lang="en-US" altLang="en-US"/>
              <a:pPr/>
              <a:t>10/17/2022</a:t>
            </a:fld>
            <a:endParaRPr lang="en-US" altLang="en-US"/>
          </a:p>
        </p:txBody>
      </p:sp>
      <p:sp>
        <p:nvSpPr>
          <p:cNvPr id="6" name="Rectangle 4"/>
          <p:cNvSpPr>
            <a:spLocks noGrp="1"/>
          </p:cNvSpPr>
          <p:nvPr>
            <p:ph type="ftr" sz="quarter" idx="16"/>
          </p:nvPr>
        </p:nvSpPr>
        <p:spPr/>
        <p:txBody>
          <a:bodyPr/>
          <a:lstStyle>
            <a:lvl1pPr>
              <a:defRPr/>
            </a:lvl1pPr>
            <a:extLst/>
          </a:lstStyle>
          <a:p>
            <a:pPr>
              <a:defRPr/>
            </a:pPr>
            <a:r>
              <a:rPr lang="en-US"/>
              <a:t>TMA1201 Discrete Structures &amp; Probability, Faculty of Computing &amp; Informatics, MMU</a:t>
            </a:r>
            <a:endParaRPr lang="en-US" dirty="0"/>
          </a:p>
        </p:txBody>
      </p:sp>
      <p:sp>
        <p:nvSpPr>
          <p:cNvPr id="7" name="Rectangle 5"/>
          <p:cNvSpPr>
            <a:spLocks noGrp="1"/>
          </p:cNvSpPr>
          <p:nvPr>
            <p:ph type="sldNum" sz="quarter" idx="17"/>
          </p:nvPr>
        </p:nvSpPr>
        <p:spPr/>
        <p:txBody>
          <a:bodyPr/>
          <a:lstStyle>
            <a:lvl1pPr>
              <a:defRPr/>
            </a:lvl1pPr>
          </a:lstStyle>
          <a:p>
            <a:fld id="{ED317351-005D-4E0B-88EC-7F1BF41CEFAE}" type="slidenum">
              <a:rPr lang="en-US" altLang="en-US"/>
              <a:pPr/>
              <a:t>‹#›</a:t>
            </a:fld>
            <a:endParaRPr lang="en-US" altLang="en-US"/>
          </a:p>
        </p:txBody>
      </p:sp>
    </p:spTree>
    <p:extLst>
      <p:ext uri="{BB962C8B-B14F-4D97-AF65-F5344CB8AC3E}">
        <p14:creationId xmlns:p14="http://schemas.microsoft.com/office/powerpoint/2010/main" val="3787565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31" name="Rectangle 8"/>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25" name="Rectangle 13"/>
          <p:cNvSpPr>
            <a:spLocks noGrp="1"/>
          </p:cNvSpPr>
          <p:nvPr>
            <p:ph type="body" sz="quarter" idx="14"/>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extLst/>
          </a:lstStyle>
          <a:p>
            <a:pPr lvl="0"/>
            <a:r>
              <a:rPr lang="en-US"/>
              <a:t>Click to edit Master text styles</a:t>
            </a:r>
          </a:p>
        </p:txBody>
      </p:sp>
      <p:sp>
        <p:nvSpPr>
          <p:cNvPr id="22" name="Rectangle 9"/>
          <p:cNvSpPr>
            <a:spLocks noGrp="1"/>
          </p:cNvSpPr>
          <p:nvPr>
            <p:ph type="body" sz="quarter" idx="15"/>
          </p:nvPr>
        </p:nvSpPr>
        <p:spPr>
          <a:xfrm>
            <a:off x="1828800" y="3124200"/>
            <a:ext cx="5105400" cy="1981200"/>
          </a:xfrm>
        </p:spPr>
        <p:txBody>
          <a:bodyPr/>
          <a:lstStyle>
            <a:lvl1pPr algn="ctr">
              <a:buFontTx/>
              <a:buNone/>
              <a:defRPr i="1" baseline="0"/>
            </a:lvl1pPr>
            <a:extLst/>
          </a:lstStyle>
          <a:p>
            <a:pPr lvl="0"/>
            <a:r>
              <a:rPr lang="en-US"/>
              <a:t>Click to edit Master text styles</a:t>
            </a:r>
          </a:p>
        </p:txBody>
      </p:sp>
      <p:sp>
        <p:nvSpPr>
          <p:cNvPr id="5" name="Rectangle 3"/>
          <p:cNvSpPr>
            <a:spLocks noGrp="1"/>
          </p:cNvSpPr>
          <p:nvPr>
            <p:ph type="dt" sz="half" idx="16"/>
          </p:nvPr>
        </p:nvSpPr>
        <p:spPr/>
        <p:txBody>
          <a:bodyPr/>
          <a:lstStyle>
            <a:lvl1pPr>
              <a:defRPr/>
            </a:lvl1pPr>
          </a:lstStyle>
          <a:p>
            <a:fld id="{ADD397DF-888B-4831-9262-3F6A8D788474}" type="datetime1">
              <a:rPr lang="en-US" altLang="en-US"/>
              <a:pPr/>
              <a:t>10/17/2022</a:t>
            </a:fld>
            <a:endParaRPr lang="en-US" altLang="en-US"/>
          </a:p>
        </p:txBody>
      </p:sp>
      <p:sp>
        <p:nvSpPr>
          <p:cNvPr id="6" name="Rectangle 4"/>
          <p:cNvSpPr>
            <a:spLocks noGrp="1"/>
          </p:cNvSpPr>
          <p:nvPr>
            <p:ph type="ftr" sz="quarter" idx="17"/>
          </p:nvPr>
        </p:nvSpPr>
        <p:spPr/>
        <p:txBody>
          <a:bodyPr/>
          <a:lstStyle>
            <a:lvl1pPr>
              <a:defRPr/>
            </a:lvl1pPr>
            <a:extLst/>
          </a:lstStyle>
          <a:p>
            <a:pPr>
              <a:defRPr/>
            </a:pPr>
            <a:r>
              <a:rPr lang="en-US"/>
              <a:t>TMA1201 Discrete Structures &amp; Probability, Faculty of Computing &amp; Informatics, MMU</a:t>
            </a:r>
          </a:p>
        </p:txBody>
      </p:sp>
      <p:sp>
        <p:nvSpPr>
          <p:cNvPr id="7" name="Rectangle 5"/>
          <p:cNvSpPr>
            <a:spLocks noGrp="1"/>
          </p:cNvSpPr>
          <p:nvPr>
            <p:ph type="sldNum" sz="quarter" idx="18"/>
          </p:nvPr>
        </p:nvSpPr>
        <p:spPr/>
        <p:txBody>
          <a:bodyPr/>
          <a:lstStyle>
            <a:lvl1pPr>
              <a:defRPr/>
            </a:lvl1pPr>
          </a:lstStyle>
          <a:p>
            <a:fld id="{84706C9D-5D27-4F72-B8C9-69C818B22459}" type="slidenum">
              <a:rPr lang="en-US" altLang="en-US"/>
              <a:pPr/>
              <a:t>‹#›</a:t>
            </a:fld>
            <a:endParaRPr lang="en-US" altLang="en-US"/>
          </a:p>
        </p:txBody>
      </p:sp>
    </p:spTree>
    <p:extLst>
      <p:ext uri="{BB962C8B-B14F-4D97-AF65-F5344CB8AC3E}">
        <p14:creationId xmlns:p14="http://schemas.microsoft.com/office/powerpoint/2010/main" val="326718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3" name="Answer Base"/>
          <p:cNvSpPr txBox="1"/>
          <p:nvPr userDrawn="1"/>
        </p:nvSpPr>
        <p:spPr>
          <a:xfrm>
            <a:off x="182880" y="1676400"/>
            <a:ext cx="8321040" cy="1828800"/>
          </a:xfrm>
          <a:prstGeom prst="rect">
            <a:avLst/>
          </a:prstGeom>
          <a:noFill/>
        </p:spPr>
        <p:txBody>
          <a:bodyPr/>
          <a:lstStyle/>
          <a:p>
            <a:pPr algn="ctr" fontAlgn="auto">
              <a:spcBef>
                <a:spcPct val="20000"/>
              </a:spcBef>
              <a:spcAft>
                <a:spcPts val="0"/>
              </a:spcAft>
              <a:defRPr/>
            </a:pPr>
            <a:r>
              <a:rPr lang="en-US" sz="7200" dirty="0">
                <a:solidFill>
                  <a:schemeClr val="tx1">
                    <a:alpha val="40000"/>
                  </a:schemeClr>
                </a:solidFill>
                <a:effectLst/>
                <a:latin typeface="+mn-lt"/>
                <a:cs typeface="+mn-cs"/>
              </a:rPr>
              <a:t>TRUE or FALSE?</a:t>
            </a:r>
          </a:p>
        </p:txBody>
      </p:sp>
      <p:sp>
        <p:nvSpPr>
          <p:cNvPr id="4" name="Answer"/>
          <p:cNvSpPr/>
          <p:nvPr userDrawn="1"/>
        </p:nvSpPr>
        <p:spPr>
          <a:xfrm>
            <a:off x="182880" y="1676400"/>
            <a:ext cx="8321040" cy="1200329"/>
          </a:xfrm>
          <a:prstGeom prst="rect">
            <a:avLst/>
          </a:prstGeom>
        </p:spPr>
        <p:txBody>
          <a:bodyPr>
            <a:spAutoFit/>
          </a:bodyPr>
          <a:lstStyle/>
          <a:p>
            <a:pPr algn="ctr" fontAlgn="auto">
              <a:spcBef>
                <a:spcPct val="20000"/>
              </a:spcBef>
              <a:spcAft>
                <a:spcPts val="0"/>
              </a:spcAft>
              <a:defRPr/>
            </a:pP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TRUE </a:t>
            </a:r>
            <a:r>
              <a:rPr lang="en-US" sz="7200" dirty="0">
                <a:solidFill>
                  <a:prstClr val="white">
                    <a:alpha val="40000"/>
                  </a:prstClr>
                </a:solidFill>
                <a:latin typeface="+mn-lt"/>
                <a:cs typeface="+mn-cs"/>
              </a:rPr>
              <a:t>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FALSE</a:t>
            </a:r>
            <a:r>
              <a:rPr lang="en-US" sz="7200" dirty="0">
                <a:solidFill>
                  <a:prstClr val="white">
                    <a:alpha val="40000"/>
                  </a:prstClr>
                </a:solidFill>
                <a:latin typeface="+mn-lt"/>
                <a:cs typeface="+mn-cs"/>
              </a:rPr>
              <a:t>?</a:t>
            </a:r>
            <a:endParaRPr lang="en-US" dirty="0">
              <a:latin typeface="+mn-lt"/>
              <a:cs typeface="+mn-cs"/>
            </a:endParaRPr>
          </a:p>
        </p:txBody>
      </p:sp>
      <p:sp>
        <p:nvSpPr>
          <p:cNvPr id="27" name="Question"/>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5" name="Rectangle 3"/>
          <p:cNvSpPr>
            <a:spLocks noGrp="1"/>
          </p:cNvSpPr>
          <p:nvPr>
            <p:ph type="dt" sz="half" idx="10"/>
          </p:nvPr>
        </p:nvSpPr>
        <p:spPr/>
        <p:txBody>
          <a:bodyPr/>
          <a:lstStyle>
            <a:lvl1pPr>
              <a:defRPr/>
            </a:lvl1pPr>
          </a:lstStyle>
          <a:p>
            <a:fld id="{5FB52D98-3AF9-4A89-91F8-4851422C0144}" type="datetime1">
              <a:rPr lang="en-US" altLang="en-US"/>
              <a:pPr/>
              <a:t>10/17/2022</a:t>
            </a:fld>
            <a:endParaRPr lang="en-US" altLang="en-US"/>
          </a:p>
        </p:txBody>
      </p:sp>
      <p:sp>
        <p:nvSpPr>
          <p:cNvPr id="6" name="Rectangle 4"/>
          <p:cNvSpPr>
            <a:spLocks noGrp="1"/>
          </p:cNvSpPr>
          <p:nvPr>
            <p:ph type="ftr" sz="quarter" idx="11"/>
          </p:nvPr>
        </p:nvSpPr>
        <p:spPr/>
        <p:txBody>
          <a:bodyPr/>
          <a:lstStyle>
            <a:lvl1pPr>
              <a:defRPr/>
            </a:lvl1pPr>
            <a:extLst/>
          </a:lstStyle>
          <a:p>
            <a:pPr>
              <a:defRPr/>
            </a:pPr>
            <a:r>
              <a:rPr lang="en-US"/>
              <a:t>TMA1201 Discrete Structures &amp; Probability, Faculty of Computing &amp; Informatics, MMU</a:t>
            </a:r>
          </a:p>
        </p:txBody>
      </p:sp>
      <p:sp>
        <p:nvSpPr>
          <p:cNvPr id="7" name="Rectangle 5"/>
          <p:cNvSpPr>
            <a:spLocks noGrp="1"/>
          </p:cNvSpPr>
          <p:nvPr>
            <p:ph type="sldNum" sz="quarter" idx="12"/>
          </p:nvPr>
        </p:nvSpPr>
        <p:spPr/>
        <p:txBody>
          <a:bodyPr/>
          <a:lstStyle>
            <a:lvl1pPr>
              <a:defRPr/>
            </a:lvl1pPr>
          </a:lstStyle>
          <a:p>
            <a:fld id="{64D56640-9A7B-4F3F-95D0-EAADA30B7C5D}" type="slidenum">
              <a:rPr lang="en-US" altLang="en-US"/>
              <a:pPr/>
              <a:t>‹#›</a:t>
            </a:fld>
            <a:endParaRPr lang="en-US" altLang="en-US"/>
          </a:p>
        </p:txBody>
      </p:sp>
    </p:spTree>
    <p:extLst>
      <p:ext uri="{BB962C8B-B14F-4D97-AF65-F5344CB8AC3E}">
        <p14:creationId xmlns:p14="http://schemas.microsoft.com/office/powerpoint/2010/main" val="233680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 name="Answer Base"/>
          <p:cNvSpPr txBox="1"/>
          <p:nvPr/>
        </p:nvSpPr>
        <p:spPr>
          <a:xfrm>
            <a:off x="228600" y="1600200"/>
            <a:ext cx="8229600" cy="1293926"/>
          </a:xfrm>
          <a:prstGeom prst="rect">
            <a:avLst/>
          </a:prstGeom>
          <a:noFill/>
        </p:spPr>
        <p:txBody>
          <a:bodyPr/>
          <a:lstStyle/>
          <a:p>
            <a:pPr algn="ctr" fontAlgn="auto">
              <a:spcBef>
                <a:spcPct val="20000"/>
              </a:spcBef>
              <a:spcAft>
                <a:spcPts val="0"/>
              </a:spcAft>
              <a:defRPr/>
            </a:pPr>
            <a:r>
              <a:rPr lang="en-US" sz="7200" dirty="0">
                <a:solidFill>
                  <a:schemeClr val="tx1">
                    <a:alpha val="40000"/>
                  </a:schemeClr>
                </a:solidFill>
                <a:latin typeface="+mn-lt"/>
                <a:cs typeface="+mn-cs"/>
              </a:rPr>
              <a:t>TRUE or FALSE?</a:t>
            </a:r>
          </a:p>
        </p:txBody>
      </p:sp>
      <p:sp>
        <p:nvSpPr>
          <p:cNvPr id="4" name="Answer"/>
          <p:cNvSpPr/>
          <p:nvPr/>
        </p:nvSpPr>
        <p:spPr>
          <a:xfrm>
            <a:off x="228600" y="1600200"/>
            <a:ext cx="8229600" cy="1200329"/>
          </a:xfrm>
          <a:prstGeom prst="rect">
            <a:avLst/>
          </a:prstGeom>
        </p:spPr>
        <p:txBody>
          <a:bodyPr>
            <a:spAutoFit/>
          </a:bodyPr>
          <a:lstStyle/>
          <a:p>
            <a:pPr algn="ctr" fontAlgn="auto">
              <a:spcBef>
                <a:spcPts val="0"/>
              </a:spcBef>
              <a:spcAft>
                <a:spcPts val="0"/>
              </a:spcAft>
              <a:defRPr/>
            </a:pPr>
            <a:r>
              <a:rPr lang="en-US" sz="7200" dirty="0">
                <a:solidFill>
                  <a:prstClr val="white">
                    <a:alpha val="40000"/>
                  </a:prstClr>
                </a:solidFill>
                <a:latin typeface="+mn-lt"/>
                <a:cs typeface="+mn-cs"/>
              </a:rPr>
              <a:t>TRUE 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FALSE</a:t>
            </a:r>
            <a:r>
              <a:rPr lang="en-US" sz="7200" dirty="0">
                <a:solidFill>
                  <a:prstClr val="white">
                    <a:alpha val="40000"/>
                  </a:prstClr>
                </a:solidFill>
                <a:latin typeface="+mn-lt"/>
                <a:cs typeface="+mn-cs"/>
              </a:rPr>
              <a:t>?</a:t>
            </a:r>
            <a:endParaRPr lang="en-US" dirty="0">
              <a:latin typeface="+mn-lt"/>
              <a:cs typeface="+mn-cs"/>
            </a:endParaRPr>
          </a:p>
        </p:txBody>
      </p:sp>
      <p:sp>
        <p:nvSpPr>
          <p:cNvPr id="5" name="Answer Base"/>
          <p:cNvSpPr txBox="1"/>
          <p:nvPr userDrawn="1"/>
        </p:nvSpPr>
        <p:spPr>
          <a:xfrm>
            <a:off x="228600" y="1600200"/>
            <a:ext cx="8229600" cy="1293926"/>
          </a:xfrm>
          <a:prstGeom prst="rect">
            <a:avLst/>
          </a:prstGeom>
          <a:noFill/>
        </p:spPr>
        <p:txBody>
          <a:bodyPr/>
          <a:lstStyle/>
          <a:p>
            <a:pPr algn="ctr" fontAlgn="auto">
              <a:spcBef>
                <a:spcPct val="20000"/>
              </a:spcBef>
              <a:spcAft>
                <a:spcPts val="0"/>
              </a:spcAft>
              <a:defRPr/>
            </a:pPr>
            <a:r>
              <a:rPr lang="en-US" sz="7200" dirty="0">
                <a:solidFill>
                  <a:schemeClr val="tx1">
                    <a:alpha val="40000"/>
                  </a:schemeClr>
                </a:solidFill>
                <a:latin typeface="+mn-lt"/>
                <a:cs typeface="+mn-cs"/>
              </a:rPr>
              <a:t>TRUE or FALSE?</a:t>
            </a:r>
          </a:p>
        </p:txBody>
      </p:sp>
      <p:sp>
        <p:nvSpPr>
          <p:cNvPr id="7" name="Answer"/>
          <p:cNvSpPr/>
          <p:nvPr userDrawn="1"/>
        </p:nvSpPr>
        <p:spPr>
          <a:xfrm>
            <a:off x="228600" y="1600200"/>
            <a:ext cx="8229600" cy="1200329"/>
          </a:xfrm>
          <a:prstGeom prst="rect">
            <a:avLst/>
          </a:prstGeom>
        </p:spPr>
        <p:txBody>
          <a:bodyPr>
            <a:spAutoFit/>
          </a:bodyPr>
          <a:lstStyle/>
          <a:p>
            <a:pPr algn="ctr" fontAlgn="auto">
              <a:spcBef>
                <a:spcPts val="0"/>
              </a:spcBef>
              <a:spcAft>
                <a:spcPts val="0"/>
              </a:spcAft>
              <a:defRPr/>
            </a:pPr>
            <a:r>
              <a:rPr lang="en-US" sz="7200" dirty="0">
                <a:solidFill>
                  <a:prstClr val="white">
                    <a:alpha val="40000"/>
                  </a:prstClr>
                </a:solidFill>
                <a:latin typeface="+mn-lt"/>
                <a:cs typeface="+mn-cs"/>
              </a:rPr>
              <a:t>TRUE 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FALSE</a:t>
            </a:r>
            <a:r>
              <a:rPr lang="en-US" sz="7200" dirty="0">
                <a:solidFill>
                  <a:prstClr val="white">
                    <a:alpha val="40000"/>
                  </a:prstClr>
                </a:solidFill>
                <a:latin typeface="+mn-lt"/>
                <a:cs typeface="+mn-cs"/>
              </a:rPr>
              <a:t>?</a:t>
            </a:r>
            <a:endParaRPr lang="en-US" dirty="0">
              <a:latin typeface="+mn-lt"/>
              <a:cs typeface="+mn-cs"/>
            </a:endParaRPr>
          </a:p>
        </p:txBody>
      </p:sp>
      <p:sp>
        <p:nvSpPr>
          <p:cNvPr id="6" name="Question"/>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8" name="Rectangle 3"/>
          <p:cNvSpPr>
            <a:spLocks noGrp="1"/>
          </p:cNvSpPr>
          <p:nvPr>
            <p:ph type="dt" sz="half" idx="10"/>
          </p:nvPr>
        </p:nvSpPr>
        <p:spPr/>
        <p:txBody>
          <a:bodyPr/>
          <a:lstStyle>
            <a:lvl1pPr>
              <a:defRPr/>
            </a:lvl1pPr>
          </a:lstStyle>
          <a:p>
            <a:fld id="{2DEB5CA0-2230-4977-8E00-102A6728E516}" type="datetime1">
              <a:rPr lang="en-US" altLang="en-US"/>
              <a:pPr/>
              <a:t>10/17/2022</a:t>
            </a:fld>
            <a:endParaRPr lang="en-US" altLang="en-US"/>
          </a:p>
        </p:txBody>
      </p:sp>
      <p:sp>
        <p:nvSpPr>
          <p:cNvPr id="9" name="Rectangle 4"/>
          <p:cNvSpPr>
            <a:spLocks noGrp="1"/>
          </p:cNvSpPr>
          <p:nvPr>
            <p:ph type="ftr" sz="quarter" idx="11"/>
          </p:nvPr>
        </p:nvSpPr>
        <p:spPr/>
        <p:txBody>
          <a:bodyPr/>
          <a:lstStyle>
            <a:lvl1pPr>
              <a:defRPr/>
            </a:lvl1pPr>
            <a:extLst/>
          </a:lstStyle>
          <a:p>
            <a:pPr>
              <a:defRPr/>
            </a:pPr>
            <a:r>
              <a:rPr lang="en-US"/>
              <a:t>TMA1201 Discrete Structures &amp; Probability, Faculty of Computing &amp; Informatics, MMU</a:t>
            </a:r>
          </a:p>
        </p:txBody>
      </p:sp>
      <p:sp>
        <p:nvSpPr>
          <p:cNvPr id="10" name="Rectangle 5"/>
          <p:cNvSpPr>
            <a:spLocks noGrp="1"/>
          </p:cNvSpPr>
          <p:nvPr>
            <p:ph type="sldNum" sz="quarter" idx="12"/>
          </p:nvPr>
        </p:nvSpPr>
        <p:spPr/>
        <p:txBody>
          <a:bodyPr/>
          <a:lstStyle>
            <a:lvl1pPr>
              <a:defRPr/>
            </a:lvl1pPr>
          </a:lstStyle>
          <a:p>
            <a:fld id="{C82A039F-1647-4A6A-AFF2-BA4822F05E51}" type="slidenum">
              <a:rPr lang="en-US" altLang="en-US"/>
              <a:pPr/>
              <a:t>‹#›</a:t>
            </a:fld>
            <a:endParaRPr lang="en-US" altLang="en-US"/>
          </a:p>
        </p:txBody>
      </p:sp>
    </p:spTree>
    <p:extLst>
      <p:ext uri="{BB962C8B-B14F-4D97-AF65-F5344CB8AC3E}">
        <p14:creationId xmlns:p14="http://schemas.microsoft.com/office/powerpoint/2010/main" val="392071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3000"/>
                                        <p:tgtEl>
                                          <p:spTgt spid="5"/>
                                        </p:tgtEl>
                                      </p:cBhvr>
                                    </p:animEffect>
                                    <p:set>
                                      <p:cBhvr>
                                        <p:cTn id="15" dur="1" fill="hold">
                                          <p:stCondLst>
                                            <p:cond delay="2999"/>
                                          </p:stCondLst>
                                        </p:cTn>
                                        <p:tgtEl>
                                          <p:spTgt spid="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Multiple Choice">
    <p:spTree>
      <p:nvGrpSpPr>
        <p:cNvPr id="1" name=""/>
        <p:cNvGrpSpPr/>
        <p:nvPr/>
      </p:nvGrpSpPr>
      <p:grpSpPr>
        <a:xfrm>
          <a:off x="0" y="0"/>
          <a:ext cx="0" cy="0"/>
          <a:chOff x="0" y="0"/>
          <a:chExt cx="0" cy="0"/>
        </a:xfrm>
      </p:grpSpPr>
      <p:sp>
        <p:nvSpPr>
          <p:cNvPr id="8" name="Rectangle 10"/>
          <p:cNvSpPr txBox="1"/>
          <p:nvPr/>
        </p:nvSpPr>
        <p:spPr>
          <a:xfrm>
            <a:off x="457200" y="20574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A.</a:t>
            </a:r>
          </a:p>
        </p:txBody>
      </p:sp>
      <p:sp>
        <p:nvSpPr>
          <p:cNvPr id="9" name="TextBox 8"/>
          <p:cNvSpPr txBox="1"/>
          <p:nvPr/>
        </p:nvSpPr>
        <p:spPr>
          <a:xfrm>
            <a:off x="457200" y="2707957"/>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B.</a:t>
            </a:r>
          </a:p>
        </p:txBody>
      </p:sp>
      <p:sp>
        <p:nvSpPr>
          <p:cNvPr id="10" name="TextBox 9"/>
          <p:cNvSpPr txBox="1"/>
          <p:nvPr/>
        </p:nvSpPr>
        <p:spPr>
          <a:xfrm>
            <a:off x="457200" y="34290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C.</a:t>
            </a:r>
          </a:p>
        </p:txBody>
      </p:sp>
      <p:sp>
        <p:nvSpPr>
          <p:cNvPr id="12" name="TextBox 11"/>
          <p:cNvSpPr txBox="1"/>
          <p:nvPr/>
        </p:nvSpPr>
        <p:spPr>
          <a:xfrm>
            <a:off x="457200" y="41148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D.</a:t>
            </a:r>
          </a:p>
        </p:txBody>
      </p:sp>
      <p:sp>
        <p:nvSpPr>
          <p:cNvPr id="13" name="TextBox 12"/>
          <p:cNvSpPr txBox="1"/>
          <p:nvPr/>
        </p:nvSpPr>
        <p:spPr>
          <a:xfrm>
            <a:off x="457200" y="48006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E.</a:t>
            </a:r>
          </a:p>
        </p:txBody>
      </p:sp>
      <p:sp>
        <p:nvSpPr>
          <p:cNvPr id="14" name="Rectangle 10"/>
          <p:cNvSpPr txBox="1"/>
          <p:nvPr userDrawn="1"/>
        </p:nvSpPr>
        <p:spPr>
          <a:xfrm>
            <a:off x="457200" y="20574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A.</a:t>
            </a:r>
          </a:p>
        </p:txBody>
      </p:sp>
      <p:sp>
        <p:nvSpPr>
          <p:cNvPr id="20" name="TextBox 19"/>
          <p:cNvSpPr txBox="1"/>
          <p:nvPr userDrawn="1"/>
        </p:nvSpPr>
        <p:spPr>
          <a:xfrm>
            <a:off x="457200" y="2707957"/>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B.</a:t>
            </a:r>
          </a:p>
        </p:txBody>
      </p:sp>
      <p:sp>
        <p:nvSpPr>
          <p:cNvPr id="21" name="TextBox 20"/>
          <p:cNvSpPr txBox="1"/>
          <p:nvPr userDrawn="1"/>
        </p:nvSpPr>
        <p:spPr>
          <a:xfrm>
            <a:off x="457200" y="34290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C.</a:t>
            </a:r>
          </a:p>
        </p:txBody>
      </p:sp>
      <p:sp>
        <p:nvSpPr>
          <p:cNvPr id="22" name="TextBox 21"/>
          <p:cNvSpPr txBox="1"/>
          <p:nvPr userDrawn="1"/>
        </p:nvSpPr>
        <p:spPr>
          <a:xfrm>
            <a:off x="457200" y="41148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D.</a:t>
            </a:r>
          </a:p>
        </p:txBody>
      </p:sp>
      <p:sp>
        <p:nvSpPr>
          <p:cNvPr id="23" name="TextBox 22"/>
          <p:cNvSpPr txBox="1"/>
          <p:nvPr userDrawn="1"/>
        </p:nvSpPr>
        <p:spPr>
          <a:xfrm>
            <a:off x="457200" y="48006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E.</a:t>
            </a:r>
          </a:p>
        </p:txBody>
      </p:sp>
      <p:sp>
        <p:nvSpPr>
          <p:cNvPr id="11" name="Rectangle 2"/>
          <p:cNvSpPr>
            <a:spLocks noGrp="1"/>
          </p:cNvSpPr>
          <p:nvPr>
            <p:ph type="title"/>
          </p:nvPr>
        </p:nvSpPr>
        <p:spPr>
          <a:xfrm>
            <a:off x="685800" y="228600"/>
            <a:ext cx="7696200" cy="1371600"/>
          </a:xfrm>
        </p:spPr>
        <p:txBody>
          <a:bodyPr/>
          <a:lstStyle>
            <a:lvl1pPr algn="l">
              <a:defRPr i="1" baseline="0"/>
            </a:lvl1pPr>
            <a:extLst/>
          </a:lstStyle>
          <a:p>
            <a:r>
              <a:rPr lang="en-US"/>
              <a:t>Click to edit Master title style</a:t>
            </a:r>
            <a:endParaRPr lang="en-US" dirty="0"/>
          </a:p>
        </p:txBody>
      </p:sp>
      <p:sp>
        <p:nvSpPr>
          <p:cNvPr id="15" name="Rectangle 13"/>
          <p:cNvSpPr>
            <a:spLocks noGrp="1"/>
          </p:cNvSpPr>
          <p:nvPr>
            <p:ph type="body" sz="quarter" idx="17"/>
          </p:nvPr>
        </p:nvSpPr>
        <p:spPr>
          <a:xfrm>
            <a:off x="1143000" y="4800600"/>
            <a:ext cx="7086600" cy="457200"/>
          </a:xfrm>
        </p:spPr>
        <p:txBody>
          <a:bodyPr rtlCol="0" anchor="ctr"/>
          <a:lstStyle>
            <a:lvl1pPr marL="0" indent="0">
              <a:buFontTx/>
              <a:buNone/>
              <a:defRPr i="0" baseline="0"/>
            </a:lvl1pPr>
            <a:extLst/>
          </a:lstStyle>
          <a:p>
            <a:pPr lvl="0"/>
            <a:r>
              <a:rPr lang="en-US"/>
              <a:t>Click to edit Master text styles</a:t>
            </a:r>
          </a:p>
        </p:txBody>
      </p:sp>
      <p:sp>
        <p:nvSpPr>
          <p:cNvPr id="16" name="Rectangle 13"/>
          <p:cNvSpPr>
            <a:spLocks noGrp="1"/>
          </p:cNvSpPr>
          <p:nvPr>
            <p:ph type="body" sz="quarter" idx="18"/>
          </p:nvPr>
        </p:nvSpPr>
        <p:spPr>
          <a:xfrm>
            <a:off x="1143000" y="4114800"/>
            <a:ext cx="7086600" cy="457200"/>
          </a:xfrm>
        </p:spPr>
        <p:txBody>
          <a:bodyPr rtlCol="0" anchor="ctr"/>
          <a:lstStyle>
            <a:lvl1pPr marL="0" indent="0">
              <a:buFontTx/>
              <a:buNone/>
              <a:defRPr i="0" baseline="0"/>
            </a:lvl1pPr>
            <a:extLst/>
          </a:lstStyle>
          <a:p>
            <a:pPr lvl="0"/>
            <a:r>
              <a:rPr lang="en-US"/>
              <a:t>Click to edit Master text styles</a:t>
            </a:r>
          </a:p>
        </p:txBody>
      </p:sp>
      <p:sp>
        <p:nvSpPr>
          <p:cNvPr id="17" name="Rectangle 13"/>
          <p:cNvSpPr>
            <a:spLocks noGrp="1"/>
          </p:cNvSpPr>
          <p:nvPr>
            <p:ph type="body" sz="quarter" idx="19"/>
          </p:nvPr>
        </p:nvSpPr>
        <p:spPr>
          <a:xfrm>
            <a:off x="1143000" y="3429000"/>
            <a:ext cx="7086600" cy="457200"/>
          </a:xfrm>
        </p:spPr>
        <p:txBody>
          <a:bodyPr rtlCol="0" anchor="ctr"/>
          <a:lstStyle>
            <a:lvl1pPr marL="0" indent="0">
              <a:buFontTx/>
              <a:buNone/>
              <a:defRPr i="0" baseline="0"/>
            </a:lvl1pPr>
            <a:extLst/>
          </a:lstStyle>
          <a:p>
            <a:pPr lvl="0"/>
            <a:r>
              <a:rPr lang="en-US"/>
              <a:t>Click to edit Master text styles</a:t>
            </a:r>
          </a:p>
        </p:txBody>
      </p:sp>
      <p:sp>
        <p:nvSpPr>
          <p:cNvPr id="18" name="Rectangle 13"/>
          <p:cNvSpPr>
            <a:spLocks noGrp="1"/>
          </p:cNvSpPr>
          <p:nvPr>
            <p:ph type="body" sz="quarter" idx="20"/>
          </p:nvPr>
        </p:nvSpPr>
        <p:spPr>
          <a:xfrm>
            <a:off x="1143000" y="2743200"/>
            <a:ext cx="7086600" cy="457200"/>
          </a:xfrm>
        </p:spPr>
        <p:txBody>
          <a:bodyPr rtlCol="0" anchor="ctr"/>
          <a:lstStyle>
            <a:lvl1pPr marL="0" indent="0">
              <a:buFontTx/>
              <a:buNone/>
              <a:defRPr i="0" baseline="0"/>
            </a:lvl1pPr>
            <a:extLst/>
          </a:lstStyle>
          <a:p>
            <a:pPr lvl="0"/>
            <a:r>
              <a:rPr lang="en-US"/>
              <a:t>Click to edit Master text styles</a:t>
            </a:r>
          </a:p>
        </p:txBody>
      </p:sp>
      <p:sp>
        <p:nvSpPr>
          <p:cNvPr id="19" name="Rectangle 13"/>
          <p:cNvSpPr>
            <a:spLocks noGrp="1"/>
          </p:cNvSpPr>
          <p:nvPr>
            <p:ph type="body" sz="quarter" idx="21"/>
          </p:nvPr>
        </p:nvSpPr>
        <p:spPr>
          <a:xfrm>
            <a:off x="1143000" y="2057400"/>
            <a:ext cx="7086600" cy="457200"/>
          </a:xfrm>
        </p:spPr>
        <p:txBody>
          <a:bodyPr rtlCol="0" anchor="ctr"/>
          <a:lstStyle>
            <a:lvl1pPr marL="0" indent="0">
              <a:buFontTx/>
              <a:buNone/>
              <a:defRPr i="0" baseline="0"/>
            </a:lvl1pPr>
            <a:extLst/>
          </a:lstStyle>
          <a:p>
            <a:pPr lvl="0"/>
            <a:r>
              <a:rPr lang="en-US"/>
              <a:t>Click to edit Master text styles</a:t>
            </a:r>
          </a:p>
        </p:txBody>
      </p:sp>
      <p:sp>
        <p:nvSpPr>
          <p:cNvPr id="24" name="Rectangle 3"/>
          <p:cNvSpPr>
            <a:spLocks noGrp="1"/>
          </p:cNvSpPr>
          <p:nvPr>
            <p:ph type="dt" sz="half" idx="22"/>
          </p:nvPr>
        </p:nvSpPr>
        <p:spPr/>
        <p:txBody>
          <a:bodyPr/>
          <a:lstStyle>
            <a:lvl1pPr>
              <a:defRPr/>
            </a:lvl1pPr>
          </a:lstStyle>
          <a:p>
            <a:fld id="{F0E19EFF-2A84-443D-AFD7-DA45F1899590}" type="datetime1">
              <a:rPr lang="en-US" altLang="en-US"/>
              <a:pPr/>
              <a:t>10/17/2022</a:t>
            </a:fld>
            <a:endParaRPr lang="en-US" altLang="en-US"/>
          </a:p>
        </p:txBody>
      </p:sp>
      <p:sp>
        <p:nvSpPr>
          <p:cNvPr id="25" name="Rectangle 4"/>
          <p:cNvSpPr>
            <a:spLocks noGrp="1"/>
          </p:cNvSpPr>
          <p:nvPr>
            <p:ph type="ftr" sz="quarter" idx="23"/>
          </p:nvPr>
        </p:nvSpPr>
        <p:spPr/>
        <p:txBody>
          <a:bodyPr/>
          <a:lstStyle>
            <a:lvl1pPr>
              <a:defRPr/>
            </a:lvl1pPr>
            <a:extLst/>
          </a:lstStyle>
          <a:p>
            <a:pPr>
              <a:defRPr/>
            </a:pPr>
            <a:r>
              <a:rPr lang="en-US"/>
              <a:t>TMA1201 Discrete Structures &amp; Probability, Faculty of Computing &amp; Informatics, MMU</a:t>
            </a:r>
          </a:p>
        </p:txBody>
      </p:sp>
      <p:sp>
        <p:nvSpPr>
          <p:cNvPr id="26" name="Rectangle 5"/>
          <p:cNvSpPr>
            <a:spLocks noGrp="1"/>
          </p:cNvSpPr>
          <p:nvPr>
            <p:ph type="sldNum" sz="quarter" idx="24"/>
          </p:nvPr>
        </p:nvSpPr>
        <p:spPr/>
        <p:txBody>
          <a:bodyPr/>
          <a:lstStyle>
            <a:lvl1pPr>
              <a:defRPr/>
            </a:lvl1pPr>
          </a:lstStyle>
          <a:p>
            <a:fld id="{AD7EA494-62D7-4275-B147-5B0F11F65551}" type="slidenum">
              <a:rPr lang="en-US" altLang="en-US"/>
              <a:pPr/>
              <a:t>‹#›</a:t>
            </a:fld>
            <a:endParaRPr lang="en-US" altLang="en-US"/>
          </a:p>
        </p:txBody>
      </p:sp>
    </p:spTree>
    <p:extLst>
      <p:ext uri="{BB962C8B-B14F-4D97-AF65-F5344CB8AC3E}">
        <p14:creationId xmlns:p14="http://schemas.microsoft.com/office/powerpoint/2010/main" val="1947974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cxnSp>
        <p:nvCxnSpPr>
          <p:cNvPr id="20" name="Straight Connector 23"/>
          <p:cNvCxnSpPr>
            <a:stCxn id="16" idx="3"/>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2" name="Straight Connector 21"/>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3"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5"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7"/>
          <p:cNvSpPr>
            <a:spLocks noGrp="1"/>
          </p:cNvSpPr>
          <p:nvPr>
            <p:ph type="body" sz="quarter" idx="13"/>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2" name="Rectangle 7"/>
          <p:cNvSpPr>
            <a:spLocks noGrp="1"/>
          </p:cNvSpPr>
          <p:nvPr>
            <p:ph type="body" sz="quarter" idx="14"/>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3" name="Rectangle 7"/>
          <p:cNvSpPr>
            <a:spLocks noGrp="1"/>
          </p:cNvSpPr>
          <p:nvPr>
            <p:ph type="body" sz="quarter" idx="15"/>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4" name="Rectangle 7"/>
          <p:cNvSpPr>
            <a:spLocks noGrp="1"/>
          </p:cNvSpPr>
          <p:nvPr>
            <p:ph type="body" sz="quarter" idx="16"/>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0" name="Rectangle 7"/>
          <p:cNvSpPr>
            <a:spLocks noGrp="1"/>
          </p:cNvSpPr>
          <p:nvPr>
            <p:ph type="body" sz="quarter" idx="17"/>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5" name="Rectangle 7"/>
          <p:cNvSpPr>
            <a:spLocks noGrp="1"/>
          </p:cNvSpPr>
          <p:nvPr>
            <p:ph type="body" sz="quarter" idx="18"/>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7" name="Rectangle 7"/>
          <p:cNvSpPr>
            <a:spLocks noGrp="1"/>
          </p:cNvSpPr>
          <p:nvPr>
            <p:ph type="body" sz="quarter" idx="19"/>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8" name="Rectangle 7"/>
          <p:cNvSpPr>
            <a:spLocks noGrp="1"/>
          </p:cNvSpPr>
          <p:nvPr>
            <p:ph type="body" sz="quarter" idx="20"/>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9" name="Rectangle 7"/>
          <p:cNvSpPr>
            <a:spLocks noGrp="1"/>
          </p:cNvSpPr>
          <p:nvPr>
            <p:ph type="body" sz="quarter" idx="2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21" name="Rectangle 7"/>
          <p:cNvSpPr>
            <a:spLocks noGrp="1"/>
          </p:cNvSpPr>
          <p:nvPr>
            <p:ph type="body" sz="quarter" idx="22"/>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1" name="Rectangle 2"/>
          <p:cNvSpPr>
            <a:spLocks noGrp="1"/>
          </p:cNvSpPr>
          <p:nvPr>
            <p:ph type="title"/>
          </p:nvPr>
        </p:nvSpPr>
        <p:spPr/>
        <p:txBody>
          <a:bodyPr/>
          <a:lstStyle>
            <a:lvl1pPr algn="l">
              <a:defRPr i="1" baseline="0"/>
            </a:lvl1pPr>
            <a:extLst/>
          </a:lstStyle>
          <a:p>
            <a:r>
              <a:rPr lang="en-US"/>
              <a:t>Click to edit Master title style</a:t>
            </a:r>
            <a:endParaRPr lang="en-US" dirty="0"/>
          </a:p>
        </p:txBody>
      </p:sp>
      <p:sp>
        <p:nvSpPr>
          <p:cNvPr id="26" name="Rectangle 4"/>
          <p:cNvSpPr>
            <a:spLocks noGrp="1"/>
          </p:cNvSpPr>
          <p:nvPr>
            <p:ph type="ftr" sz="quarter" idx="23"/>
          </p:nvPr>
        </p:nvSpPr>
        <p:spPr/>
        <p:txBody>
          <a:bodyPr/>
          <a:lstStyle>
            <a:lvl1pPr>
              <a:defRPr/>
            </a:lvl1pPr>
            <a:extLst/>
          </a:lstStyle>
          <a:p>
            <a:pPr>
              <a:defRPr/>
            </a:pPr>
            <a:r>
              <a:rPr lang="en-US"/>
              <a:t>TMA1201 Discrete Structures &amp; Probability, Faculty of Computing &amp; Informatics, MMU</a:t>
            </a:r>
          </a:p>
        </p:txBody>
      </p:sp>
      <p:sp>
        <p:nvSpPr>
          <p:cNvPr id="27" name="Rectangle 3"/>
          <p:cNvSpPr>
            <a:spLocks noGrp="1"/>
          </p:cNvSpPr>
          <p:nvPr>
            <p:ph type="dt" sz="half" idx="24"/>
          </p:nvPr>
        </p:nvSpPr>
        <p:spPr/>
        <p:txBody>
          <a:bodyPr/>
          <a:lstStyle>
            <a:lvl1pPr>
              <a:defRPr/>
            </a:lvl1pPr>
          </a:lstStyle>
          <a:p>
            <a:fld id="{88379806-54E1-4F25-95DC-9474128DD322}" type="datetime1">
              <a:rPr lang="en-US" altLang="en-US"/>
              <a:pPr/>
              <a:t>10/17/2022</a:t>
            </a:fld>
            <a:endParaRPr lang="en-US" altLang="en-US"/>
          </a:p>
        </p:txBody>
      </p:sp>
      <p:sp>
        <p:nvSpPr>
          <p:cNvPr id="28" name="Rectangle 5"/>
          <p:cNvSpPr>
            <a:spLocks noGrp="1"/>
          </p:cNvSpPr>
          <p:nvPr>
            <p:ph type="sldNum" sz="quarter" idx="25"/>
          </p:nvPr>
        </p:nvSpPr>
        <p:spPr/>
        <p:txBody>
          <a:bodyPr/>
          <a:lstStyle>
            <a:lvl1pPr>
              <a:defRPr/>
            </a:lvl1pPr>
          </a:lstStyle>
          <a:p>
            <a:fld id="{85EC5EC0-8127-41E8-B5AE-76A1419CF8C9}" type="slidenum">
              <a:rPr lang="en-US" altLang="en-US"/>
              <a:pPr/>
              <a:t>‹#›</a:t>
            </a:fld>
            <a:endParaRPr lang="en-US" altLang="en-US"/>
          </a:p>
        </p:txBody>
      </p:sp>
    </p:spTree>
    <p:extLst>
      <p:ext uri="{BB962C8B-B14F-4D97-AF65-F5344CB8AC3E}">
        <p14:creationId xmlns:p14="http://schemas.microsoft.com/office/powerpoint/2010/main" val="3772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a:lstStyle>
            <a:lvl1pPr>
              <a:defRPr/>
            </a:lvl1pPr>
          </a:lstStyle>
          <a:p>
            <a:fld id="{E9A3DD2E-9DE2-49AF-81B9-341BAE4FF80B}" type="datetime1">
              <a:rPr lang="en-US" altLang="en-US"/>
              <a:pPr/>
              <a:t>10/17/2022</a:t>
            </a:fld>
            <a:endParaRPr lang="en-US" altLang="en-US" sz="1000"/>
          </a:p>
        </p:txBody>
      </p:sp>
      <p:sp>
        <p:nvSpPr>
          <p:cNvPr id="4" name="Rectangle 4"/>
          <p:cNvSpPr>
            <a:spLocks noGrp="1"/>
          </p:cNvSpPr>
          <p:nvPr>
            <p:ph type="ftr" sz="quarter" idx="11"/>
          </p:nvPr>
        </p:nvSpPr>
        <p:spPr/>
        <p:txBody>
          <a:bodyPr rtlCol="0"/>
          <a:lstStyle>
            <a:lvl1pPr>
              <a:defRPr/>
            </a:lvl1pPr>
            <a:extLst/>
          </a:lstStyle>
          <a:p>
            <a:pPr>
              <a:defRPr/>
            </a:pPr>
            <a:r>
              <a:rPr lang="en-US"/>
              <a:t>TMA1201 Discrete Structures &amp; Probability, Faculty of Computing &amp; Informatics, MMU</a:t>
            </a:r>
            <a:endParaRPr lang="en-US" dirty="0"/>
          </a:p>
        </p:txBody>
      </p:sp>
      <p:sp>
        <p:nvSpPr>
          <p:cNvPr id="5" name="Rectangle 5"/>
          <p:cNvSpPr>
            <a:spLocks noGrp="1"/>
          </p:cNvSpPr>
          <p:nvPr>
            <p:ph type="sldNum" sz="quarter" idx="12"/>
          </p:nvPr>
        </p:nvSpPr>
        <p:spPr/>
        <p:txBody>
          <a:bodyPr/>
          <a:lstStyle>
            <a:lvl1pPr>
              <a:defRPr/>
            </a:lvl1pPr>
          </a:lstStyle>
          <a:p>
            <a:fld id="{70ED05DB-C727-494F-9A40-A4CD99B42162}" type="slidenum">
              <a:rPr lang="en-US" altLang="en-US"/>
              <a:pPr/>
              <a:t>‹#›</a:t>
            </a:fld>
            <a:endParaRPr lang="en-US" altLang="en-US"/>
          </a:p>
        </p:txBody>
      </p:sp>
    </p:spTree>
    <p:extLst>
      <p:ext uri="{BB962C8B-B14F-4D97-AF65-F5344CB8AC3E}">
        <p14:creationId xmlns:p14="http://schemas.microsoft.com/office/powerpoint/2010/main" val="340951460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Rectangle 14"/>
          <p:cNvSpPr>
            <a:spLocks noGrp="1"/>
          </p:cNvSpPr>
          <p:nvPr>
            <p:ph type="title"/>
          </p:nvPr>
        </p:nvSpPr>
        <p:spPr/>
        <p:txBody>
          <a:bodyPr rtlCol="0"/>
          <a:lstStyle/>
          <a:p>
            <a:r>
              <a:rPr lang="en-US"/>
              <a:t>Click to edit Master title style</a:t>
            </a:r>
          </a:p>
        </p:txBody>
      </p:sp>
      <p:sp>
        <p:nvSpPr>
          <p:cNvPr id="4" name="Rectangle 10"/>
          <p:cNvSpPr>
            <a:spLocks noGrp="1"/>
          </p:cNvSpPr>
          <p:nvPr>
            <p:ph type="dt" sz="half" idx="10"/>
          </p:nvPr>
        </p:nvSpPr>
        <p:spPr/>
        <p:txBody>
          <a:bodyPr/>
          <a:lstStyle>
            <a:lvl1pPr>
              <a:defRPr/>
            </a:lvl1pPr>
          </a:lstStyle>
          <a:p>
            <a:fld id="{1D3C428A-1B09-4FC0-B872-8DCE4579B5BE}" type="datetime1">
              <a:rPr lang="en-US" altLang="en-US"/>
              <a:pPr/>
              <a:t>10/17/2022</a:t>
            </a:fld>
            <a:endParaRPr lang="en-US" altLang="en-US"/>
          </a:p>
        </p:txBody>
      </p:sp>
      <p:sp>
        <p:nvSpPr>
          <p:cNvPr id="5" name="Rectangle 11"/>
          <p:cNvSpPr>
            <a:spLocks noGrp="1"/>
          </p:cNvSpPr>
          <p:nvPr>
            <p:ph type="sldNum" sz="quarter" idx="11"/>
          </p:nvPr>
        </p:nvSpPr>
        <p:spPr/>
        <p:txBody>
          <a:bodyPr/>
          <a:lstStyle>
            <a:lvl1pPr>
              <a:defRPr/>
            </a:lvl1pPr>
          </a:lstStyle>
          <a:p>
            <a:fld id="{761024AD-D5D2-428C-BF2B-A172C812E557}" type="slidenum">
              <a:rPr lang="en-US" altLang="en-US"/>
              <a:pPr/>
              <a:t>‹#›</a:t>
            </a:fld>
            <a:endParaRPr lang="en-US" altLang="en-US"/>
          </a:p>
        </p:txBody>
      </p:sp>
      <p:sp>
        <p:nvSpPr>
          <p:cNvPr id="6" name="Rectangle 12"/>
          <p:cNvSpPr>
            <a:spLocks noGrp="1"/>
          </p:cNvSpPr>
          <p:nvPr>
            <p:ph type="ftr" sz="quarter" idx="12"/>
          </p:nvPr>
        </p:nvSpPr>
        <p:spPr/>
        <p:txBody>
          <a:bodyPr rtlCol="0"/>
          <a:lstStyle>
            <a:lvl1pPr>
              <a:defRPr/>
            </a:lvl1pPr>
            <a:extLst/>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24341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a:lstStyle>
            <a:lvl1pPr>
              <a:defRPr/>
            </a:lvl1pPr>
          </a:lstStyle>
          <a:p>
            <a:fld id="{F253C1B8-61A2-400C-A357-938B9F1A15DB}" type="datetime1">
              <a:rPr lang="en-US" altLang="en-US"/>
              <a:pPr/>
              <a:t>10/17/2022</a:t>
            </a:fld>
            <a:endParaRPr lang="en-US" altLang="en-US" sz="1000"/>
          </a:p>
        </p:txBody>
      </p:sp>
      <p:sp>
        <p:nvSpPr>
          <p:cNvPr id="4" name="Rectangle 4"/>
          <p:cNvSpPr>
            <a:spLocks noGrp="1"/>
          </p:cNvSpPr>
          <p:nvPr>
            <p:ph type="ftr" sz="quarter" idx="11"/>
          </p:nvPr>
        </p:nvSpPr>
        <p:spPr/>
        <p:txBody>
          <a:bodyPr rtlCol="0"/>
          <a:lstStyle>
            <a:lvl1pPr>
              <a:defRPr/>
            </a:lvl1pPr>
            <a:extLst/>
          </a:lstStyle>
          <a:p>
            <a:pPr>
              <a:defRPr/>
            </a:pPr>
            <a:r>
              <a:rPr lang="en-US"/>
              <a:t>TMA1201 Discrete Structures &amp; Probability, Faculty of Computing &amp; Informatics, MMU</a:t>
            </a:r>
            <a:endParaRPr lang="en-US" dirty="0"/>
          </a:p>
        </p:txBody>
      </p:sp>
      <p:sp>
        <p:nvSpPr>
          <p:cNvPr id="5" name="Rectangle 5"/>
          <p:cNvSpPr>
            <a:spLocks noGrp="1"/>
          </p:cNvSpPr>
          <p:nvPr>
            <p:ph type="sldNum" sz="quarter" idx="12"/>
          </p:nvPr>
        </p:nvSpPr>
        <p:spPr/>
        <p:txBody>
          <a:bodyPr/>
          <a:lstStyle>
            <a:lvl1pPr>
              <a:defRPr/>
            </a:lvl1pPr>
          </a:lstStyle>
          <a:p>
            <a:fld id="{203DECC6-0D2A-470A-B490-D45195FEBD02}" type="slidenum">
              <a:rPr lang="en-US" altLang="en-US"/>
              <a:pPr/>
              <a:t>‹#›</a:t>
            </a:fld>
            <a:endParaRPr lang="en-US" altLang="en-US"/>
          </a:p>
        </p:txBody>
      </p:sp>
    </p:spTree>
    <p:extLst>
      <p:ext uri="{BB962C8B-B14F-4D97-AF65-F5344CB8AC3E}">
        <p14:creationId xmlns:p14="http://schemas.microsoft.com/office/powerpoint/2010/main" val="81871786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a:lstStyle>
            <a:lvl1pPr>
              <a:defRPr/>
            </a:lvl1pPr>
          </a:lstStyle>
          <a:p>
            <a:fld id="{D10373ED-958B-4242-8C1A-1E294FA9A665}" type="datetime1">
              <a:rPr lang="en-US" altLang="en-US"/>
              <a:pPr/>
              <a:t>10/17/2022</a:t>
            </a:fld>
            <a:endParaRPr lang="en-US" altLang="en-US"/>
          </a:p>
        </p:txBody>
      </p:sp>
      <p:sp>
        <p:nvSpPr>
          <p:cNvPr id="4" name="Rectangle 4"/>
          <p:cNvSpPr>
            <a:spLocks noGrp="1"/>
          </p:cNvSpPr>
          <p:nvPr>
            <p:ph type="ftr" sz="quarter" idx="11"/>
          </p:nvPr>
        </p:nvSpPr>
        <p:spPr/>
        <p:txBody>
          <a:bodyPr rtlCol="0"/>
          <a:lstStyle>
            <a:lvl1pPr>
              <a:defRPr/>
            </a:lvl1pPr>
            <a:extLst/>
          </a:lstStyle>
          <a:p>
            <a:pPr>
              <a:defRPr/>
            </a:pPr>
            <a:r>
              <a:rPr lang="en-US"/>
              <a:t>TMA1201 Discrete Structures &amp; Probability, Faculty of Computing &amp; Informatics, MMU</a:t>
            </a:r>
          </a:p>
        </p:txBody>
      </p:sp>
      <p:sp>
        <p:nvSpPr>
          <p:cNvPr id="5" name="Rectangle 5"/>
          <p:cNvSpPr>
            <a:spLocks noGrp="1"/>
          </p:cNvSpPr>
          <p:nvPr>
            <p:ph type="sldNum" sz="quarter" idx="12"/>
          </p:nvPr>
        </p:nvSpPr>
        <p:spPr/>
        <p:txBody>
          <a:bodyPr/>
          <a:lstStyle>
            <a:lvl1pPr>
              <a:defRPr/>
            </a:lvl1pPr>
          </a:lstStyle>
          <a:p>
            <a:fld id="{D362DD5D-CB21-4D15-9678-01FFE9AB30D6}" type="slidenum">
              <a:rPr lang="en-US" altLang="en-US"/>
              <a:pPr/>
              <a:t>‹#›</a:t>
            </a:fld>
            <a:endParaRPr lang="en-US" altLang="en-US"/>
          </a:p>
        </p:txBody>
      </p:sp>
    </p:spTree>
    <p:extLst>
      <p:ext uri="{BB962C8B-B14F-4D97-AF65-F5344CB8AC3E}">
        <p14:creationId xmlns:p14="http://schemas.microsoft.com/office/powerpoint/2010/main" val="300552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4" name="Rectangle 8"/>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13" name="Rectangle 13"/>
          <p:cNvSpPr>
            <a:spLocks noGrp="1"/>
          </p:cNvSpPr>
          <p:nvPr>
            <p:ph type="body" sz="quarter" idx="14"/>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a:t>Click to edit Master text styles</a:t>
            </a:r>
          </a:p>
        </p:txBody>
      </p:sp>
      <p:sp>
        <p:nvSpPr>
          <p:cNvPr id="5" name="Rectangle 3"/>
          <p:cNvSpPr>
            <a:spLocks noGrp="1"/>
          </p:cNvSpPr>
          <p:nvPr>
            <p:ph type="dt" sz="half" idx="15"/>
          </p:nvPr>
        </p:nvSpPr>
        <p:spPr/>
        <p:txBody>
          <a:bodyPr/>
          <a:lstStyle>
            <a:lvl1pPr>
              <a:defRPr/>
            </a:lvl1pPr>
          </a:lstStyle>
          <a:p>
            <a:fld id="{97C2D533-5D36-47A9-B0D4-0C65854CD8ED}" type="datetime1">
              <a:rPr lang="en-US" altLang="en-US"/>
              <a:pPr/>
              <a:t>10/17/2022</a:t>
            </a:fld>
            <a:endParaRPr lang="en-US" altLang="en-US"/>
          </a:p>
        </p:txBody>
      </p:sp>
      <p:sp>
        <p:nvSpPr>
          <p:cNvPr id="6" name="Rectangle 4"/>
          <p:cNvSpPr>
            <a:spLocks noGrp="1"/>
          </p:cNvSpPr>
          <p:nvPr>
            <p:ph type="ftr" sz="quarter" idx="16"/>
          </p:nvPr>
        </p:nvSpPr>
        <p:spPr/>
        <p:txBody>
          <a:bodyPr/>
          <a:lstStyle>
            <a:lvl1pPr>
              <a:defRPr/>
            </a:lvl1pPr>
            <a:extLst/>
          </a:lstStyle>
          <a:p>
            <a:pPr>
              <a:defRPr/>
            </a:pPr>
            <a:r>
              <a:rPr lang="en-US"/>
              <a:t>TMA1201 Discrete Structures &amp; Probability, Faculty of Computing &amp; Informatics, MMU</a:t>
            </a:r>
          </a:p>
        </p:txBody>
      </p:sp>
      <p:sp>
        <p:nvSpPr>
          <p:cNvPr id="7" name="Rectangle 5"/>
          <p:cNvSpPr>
            <a:spLocks noGrp="1"/>
          </p:cNvSpPr>
          <p:nvPr>
            <p:ph type="sldNum" sz="quarter" idx="17"/>
          </p:nvPr>
        </p:nvSpPr>
        <p:spPr/>
        <p:txBody>
          <a:bodyPr/>
          <a:lstStyle>
            <a:lvl1pPr>
              <a:defRPr/>
            </a:lvl1pPr>
          </a:lstStyle>
          <a:p>
            <a:fld id="{68EA3CC6-6242-4F41-BA54-98AF8A7E2725}" type="slidenum">
              <a:rPr lang="en-US" altLang="en-US"/>
              <a:pPr/>
              <a:t>‹#›</a:t>
            </a:fld>
            <a:endParaRPr lang="en-US" altLang="en-US"/>
          </a:p>
        </p:txBody>
      </p:sp>
    </p:spTree>
    <p:extLst>
      <p:ext uri="{BB962C8B-B14F-4D97-AF65-F5344CB8AC3E}">
        <p14:creationId xmlns:p14="http://schemas.microsoft.com/office/powerpoint/2010/main" val="44538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31" name="Rectangle 8"/>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25" name="Rectangle 13"/>
          <p:cNvSpPr>
            <a:spLocks noGrp="1"/>
          </p:cNvSpPr>
          <p:nvPr>
            <p:ph type="body" sz="quarter" idx="14"/>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a:t>Click to edit Master text styles</a:t>
            </a:r>
          </a:p>
        </p:txBody>
      </p:sp>
      <p:sp>
        <p:nvSpPr>
          <p:cNvPr id="22" name="Rectangle 9"/>
          <p:cNvSpPr>
            <a:spLocks noGrp="1"/>
          </p:cNvSpPr>
          <p:nvPr>
            <p:ph type="body" sz="quarter" idx="15"/>
          </p:nvPr>
        </p:nvSpPr>
        <p:spPr>
          <a:xfrm>
            <a:off x="1828800" y="3124200"/>
            <a:ext cx="5105400" cy="1981200"/>
          </a:xfrm>
        </p:spPr>
        <p:txBody>
          <a:bodyPr/>
          <a:lstStyle>
            <a:lvl1pPr algn="ctr">
              <a:buFontTx/>
              <a:buNone/>
              <a:defRPr i="1" baseline="0"/>
            </a:lvl1pPr>
            <a:extLst/>
          </a:lstStyle>
          <a:p>
            <a:pPr lvl="0"/>
            <a:r>
              <a:rPr lang="en-US"/>
              <a:t>Click to edit Master text styles</a:t>
            </a:r>
          </a:p>
        </p:txBody>
      </p:sp>
      <p:sp>
        <p:nvSpPr>
          <p:cNvPr id="5" name="Rectangle 3"/>
          <p:cNvSpPr>
            <a:spLocks noGrp="1"/>
          </p:cNvSpPr>
          <p:nvPr>
            <p:ph type="dt" sz="half" idx="16"/>
          </p:nvPr>
        </p:nvSpPr>
        <p:spPr/>
        <p:txBody>
          <a:bodyPr/>
          <a:lstStyle>
            <a:lvl1pPr>
              <a:defRPr/>
            </a:lvl1pPr>
          </a:lstStyle>
          <a:p>
            <a:fld id="{10F6E2BC-0A07-424E-BBBE-60B6CCDDE54E}" type="datetime1">
              <a:rPr lang="en-US" altLang="en-US"/>
              <a:pPr/>
              <a:t>10/17/2022</a:t>
            </a:fld>
            <a:endParaRPr lang="en-US" altLang="en-US"/>
          </a:p>
        </p:txBody>
      </p:sp>
      <p:sp>
        <p:nvSpPr>
          <p:cNvPr id="6" name="Rectangle 4"/>
          <p:cNvSpPr>
            <a:spLocks noGrp="1"/>
          </p:cNvSpPr>
          <p:nvPr>
            <p:ph type="ftr" sz="quarter" idx="17"/>
          </p:nvPr>
        </p:nvSpPr>
        <p:spPr/>
        <p:txBody>
          <a:bodyPr/>
          <a:lstStyle>
            <a:lvl1pPr>
              <a:defRPr/>
            </a:lvl1pPr>
            <a:extLst/>
          </a:lstStyle>
          <a:p>
            <a:pPr>
              <a:defRPr/>
            </a:pPr>
            <a:r>
              <a:rPr lang="en-US"/>
              <a:t>TMA1201 Discrete Structures &amp; Probability, Faculty of Computing &amp; Informatics, MMU</a:t>
            </a:r>
          </a:p>
        </p:txBody>
      </p:sp>
      <p:sp>
        <p:nvSpPr>
          <p:cNvPr id="7" name="Rectangle 5"/>
          <p:cNvSpPr>
            <a:spLocks noGrp="1"/>
          </p:cNvSpPr>
          <p:nvPr>
            <p:ph type="sldNum" sz="quarter" idx="18"/>
          </p:nvPr>
        </p:nvSpPr>
        <p:spPr/>
        <p:txBody>
          <a:bodyPr/>
          <a:lstStyle>
            <a:lvl1pPr>
              <a:defRPr/>
            </a:lvl1pPr>
          </a:lstStyle>
          <a:p>
            <a:fld id="{82BCBB12-3121-4E56-847B-6EBA1915144F}" type="slidenum">
              <a:rPr lang="en-US" altLang="en-US"/>
              <a:pPr/>
              <a:t>‹#›</a:t>
            </a:fld>
            <a:endParaRPr lang="en-US" altLang="en-US"/>
          </a:p>
        </p:txBody>
      </p:sp>
    </p:spTree>
    <p:extLst>
      <p:ext uri="{BB962C8B-B14F-4D97-AF65-F5344CB8AC3E}">
        <p14:creationId xmlns:p14="http://schemas.microsoft.com/office/powerpoint/2010/main" val="218882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3" name="Answer Base"/>
          <p:cNvSpPr txBox="1"/>
          <p:nvPr userDrawn="1"/>
        </p:nvSpPr>
        <p:spPr>
          <a:xfrm>
            <a:off x="182880" y="1676400"/>
            <a:ext cx="8321040" cy="1828800"/>
          </a:xfrm>
          <a:prstGeom prst="rect">
            <a:avLst/>
          </a:prstGeom>
          <a:noFill/>
        </p:spPr>
        <p:txBody>
          <a:bodyPr/>
          <a:lstStyle/>
          <a:p>
            <a:pPr algn="ctr" fontAlgn="auto">
              <a:spcBef>
                <a:spcPct val="20000"/>
              </a:spcBef>
              <a:spcAft>
                <a:spcPts val="0"/>
              </a:spcAft>
              <a:defRPr/>
            </a:pPr>
            <a:r>
              <a:rPr lang="en-US" sz="7200" dirty="0">
                <a:solidFill>
                  <a:schemeClr val="tx1">
                    <a:alpha val="40000"/>
                  </a:schemeClr>
                </a:solidFill>
                <a:latin typeface="+mn-lt"/>
                <a:cs typeface="+mn-cs"/>
              </a:rPr>
              <a:t>TRUE or FALSE?</a:t>
            </a:r>
          </a:p>
        </p:txBody>
      </p:sp>
      <p:sp>
        <p:nvSpPr>
          <p:cNvPr id="4" name="Answer"/>
          <p:cNvSpPr/>
          <p:nvPr userDrawn="1"/>
        </p:nvSpPr>
        <p:spPr>
          <a:xfrm>
            <a:off x="182880" y="1676400"/>
            <a:ext cx="8321040" cy="1200329"/>
          </a:xfrm>
          <a:prstGeom prst="rect">
            <a:avLst/>
          </a:prstGeom>
        </p:spPr>
        <p:txBody>
          <a:bodyPr>
            <a:spAutoFit/>
          </a:bodyPr>
          <a:lstStyle/>
          <a:p>
            <a:pPr algn="ctr" fontAlgn="auto">
              <a:spcBef>
                <a:spcPct val="20000"/>
              </a:spcBef>
              <a:spcAft>
                <a:spcPts val="0"/>
              </a:spcAft>
              <a:defRPr/>
            </a:pP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TRUE </a:t>
            </a:r>
            <a:r>
              <a:rPr lang="en-US" sz="7200" dirty="0">
                <a:solidFill>
                  <a:prstClr val="white">
                    <a:alpha val="40000"/>
                  </a:prstClr>
                </a:solidFill>
                <a:latin typeface="+mn-lt"/>
                <a:cs typeface="+mn-cs"/>
              </a:rPr>
              <a:t>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FALSE</a:t>
            </a:r>
            <a:r>
              <a:rPr lang="en-US" sz="7200" dirty="0">
                <a:solidFill>
                  <a:prstClr val="white">
                    <a:alpha val="40000"/>
                  </a:prstClr>
                </a:solidFill>
                <a:latin typeface="+mn-lt"/>
                <a:cs typeface="+mn-cs"/>
              </a:rPr>
              <a:t>?</a:t>
            </a:r>
            <a:endParaRPr lang="en-US" dirty="0">
              <a:latin typeface="+mn-lt"/>
              <a:cs typeface="+mn-cs"/>
            </a:endParaRPr>
          </a:p>
        </p:txBody>
      </p:sp>
      <p:sp>
        <p:nvSpPr>
          <p:cNvPr id="27" name="Question"/>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5" name="Rectangle 3"/>
          <p:cNvSpPr>
            <a:spLocks noGrp="1"/>
          </p:cNvSpPr>
          <p:nvPr>
            <p:ph type="dt" sz="half" idx="10"/>
          </p:nvPr>
        </p:nvSpPr>
        <p:spPr/>
        <p:txBody>
          <a:bodyPr/>
          <a:lstStyle>
            <a:lvl1pPr>
              <a:defRPr/>
            </a:lvl1pPr>
          </a:lstStyle>
          <a:p>
            <a:fld id="{5E800903-0AA5-4D50-BC8F-2A97690EF886}" type="datetime1">
              <a:rPr lang="en-US" altLang="en-US"/>
              <a:pPr/>
              <a:t>10/17/2022</a:t>
            </a:fld>
            <a:endParaRPr lang="en-US" altLang="en-US"/>
          </a:p>
        </p:txBody>
      </p:sp>
      <p:sp>
        <p:nvSpPr>
          <p:cNvPr id="6" name="Rectangle 4"/>
          <p:cNvSpPr>
            <a:spLocks noGrp="1"/>
          </p:cNvSpPr>
          <p:nvPr>
            <p:ph type="ftr" sz="quarter" idx="11"/>
          </p:nvPr>
        </p:nvSpPr>
        <p:spPr/>
        <p:txBody>
          <a:bodyPr/>
          <a:lstStyle>
            <a:lvl1pPr>
              <a:defRPr/>
            </a:lvl1pPr>
            <a:extLst/>
          </a:lstStyle>
          <a:p>
            <a:pPr>
              <a:defRPr/>
            </a:pPr>
            <a:r>
              <a:rPr lang="en-US"/>
              <a:t>TMA1201 Discrete Structures &amp; Probability, Faculty of Computing &amp; Informatics, MMU</a:t>
            </a:r>
          </a:p>
        </p:txBody>
      </p:sp>
      <p:sp>
        <p:nvSpPr>
          <p:cNvPr id="7" name="Rectangle 5"/>
          <p:cNvSpPr>
            <a:spLocks noGrp="1"/>
          </p:cNvSpPr>
          <p:nvPr>
            <p:ph type="sldNum" sz="quarter" idx="12"/>
          </p:nvPr>
        </p:nvSpPr>
        <p:spPr/>
        <p:txBody>
          <a:bodyPr/>
          <a:lstStyle>
            <a:lvl1pPr>
              <a:defRPr/>
            </a:lvl1pPr>
          </a:lstStyle>
          <a:p>
            <a:fld id="{2418BE18-B07A-4F8E-BAFE-DDB360ACC027}" type="slidenum">
              <a:rPr lang="en-US" altLang="en-US"/>
              <a:pPr/>
              <a:t>‹#›</a:t>
            </a:fld>
            <a:endParaRPr lang="en-US" altLang="en-US"/>
          </a:p>
        </p:txBody>
      </p:sp>
    </p:spTree>
    <p:extLst>
      <p:ext uri="{BB962C8B-B14F-4D97-AF65-F5344CB8AC3E}">
        <p14:creationId xmlns:p14="http://schemas.microsoft.com/office/powerpoint/2010/main" val="404503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 name="Answer Base"/>
          <p:cNvSpPr txBox="1"/>
          <p:nvPr userDrawn="1"/>
        </p:nvSpPr>
        <p:spPr>
          <a:xfrm>
            <a:off x="228600" y="1600200"/>
            <a:ext cx="8229600" cy="1293926"/>
          </a:xfrm>
          <a:prstGeom prst="rect">
            <a:avLst/>
          </a:prstGeom>
          <a:noFill/>
        </p:spPr>
        <p:txBody>
          <a:bodyPr/>
          <a:lstStyle/>
          <a:p>
            <a:pPr algn="ctr" fontAlgn="auto">
              <a:spcBef>
                <a:spcPct val="20000"/>
              </a:spcBef>
              <a:spcAft>
                <a:spcPts val="0"/>
              </a:spcAft>
              <a:defRPr/>
            </a:pPr>
            <a:r>
              <a:rPr lang="en-US" sz="7200" dirty="0">
                <a:solidFill>
                  <a:schemeClr val="tx1">
                    <a:alpha val="40000"/>
                  </a:schemeClr>
                </a:solidFill>
                <a:latin typeface="+mn-lt"/>
                <a:cs typeface="+mn-cs"/>
              </a:rPr>
              <a:t>TRUE or FALSE?</a:t>
            </a:r>
          </a:p>
        </p:txBody>
      </p:sp>
      <p:sp>
        <p:nvSpPr>
          <p:cNvPr id="4" name="Answer"/>
          <p:cNvSpPr/>
          <p:nvPr userDrawn="1"/>
        </p:nvSpPr>
        <p:spPr>
          <a:xfrm>
            <a:off x="228600" y="1600200"/>
            <a:ext cx="8229600" cy="1200329"/>
          </a:xfrm>
          <a:prstGeom prst="rect">
            <a:avLst/>
          </a:prstGeom>
        </p:spPr>
        <p:txBody>
          <a:bodyPr>
            <a:spAutoFit/>
          </a:bodyPr>
          <a:lstStyle/>
          <a:p>
            <a:pPr algn="ctr" fontAlgn="auto">
              <a:spcBef>
                <a:spcPts val="0"/>
              </a:spcBef>
              <a:spcAft>
                <a:spcPts val="0"/>
              </a:spcAft>
              <a:defRPr/>
            </a:pPr>
            <a:r>
              <a:rPr lang="en-US" sz="7200" dirty="0">
                <a:solidFill>
                  <a:prstClr val="white">
                    <a:alpha val="40000"/>
                  </a:prstClr>
                </a:solidFill>
                <a:latin typeface="+mn-lt"/>
                <a:cs typeface="+mn-cs"/>
              </a:rPr>
              <a:t>TRUE 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FALSE</a:t>
            </a:r>
            <a:r>
              <a:rPr lang="en-US" sz="7200" dirty="0">
                <a:solidFill>
                  <a:prstClr val="white">
                    <a:alpha val="40000"/>
                  </a:prstClr>
                </a:solidFill>
                <a:latin typeface="+mn-lt"/>
                <a:cs typeface="+mn-cs"/>
              </a:rPr>
              <a:t>?</a:t>
            </a:r>
            <a:endParaRPr lang="en-US" dirty="0">
              <a:latin typeface="+mn-lt"/>
              <a:cs typeface="+mn-cs"/>
            </a:endParaRPr>
          </a:p>
        </p:txBody>
      </p:sp>
      <p:sp>
        <p:nvSpPr>
          <p:cNvPr id="6" name="Question"/>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5" name="Rectangle 3"/>
          <p:cNvSpPr>
            <a:spLocks noGrp="1"/>
          </p:cNvSpPr>
          <p:nvPr>
            <p:ph type="dt" sz="half" idx="10"/>
          </p:nvPr>
        </p:nvSpPr>
        <p:spPr/>
        <p:txBody>
          <a:bodyPr/>
          <a:lstStyle>
            <a:lvl1pPr>
              <a:defRPr/>
            </a:lvl1pPr>
          </a:lstStyle>
          <a:p>
            <a:fld id="{93848010-78BD-4879-AFAD-070D3C1F384C}" type="datetime1">
              <a:rPr lang="en-US" altLang="en-US"/>
              <a:pPr/>
              <a:t>10/17/2022</a:t>
            </a:fld>
            <a:endParaRPr lang="en-US" altLang="en-US"/>
          </a:p>
        </p:txBody>
      </p:sp>
      <p:sp>
        <p:nvSpPr>
          <p:cNvPr id="7" name="Rectangle 4"/>
          <p:cNvSpPr>
            <a:spLocks noGrp="1"/>
          </p:cNvSpPr>
          <p:nvPr>
            <p:ph type="ftr" sz="quarter" idx="11"/>
          </p:nvPr>
        </p:nvSpPr>
        <p:spPr/>
        <p:txBody>
          <a:bodyPr/>
          <a:lstStyle>
            <a:lvl1pPr>
              <a:defRPr/>
            </a:lvl1pPr>
            <a:extLst/>
          </a:lstStyle>
          <a:p>
            <a:pPr>
              <a:defRPr/>
            </a:pPr>
            <a:r>
              <a:rPr lang="en-US"/>
              <a:t>TMA1201 Discrete Structures &amp; Probability, Faculty of Computing &amp; Informatics, MMU</a:t>
            </a:r>
          </a:p>
        </p:txBody>
      </p:sp>
      <p:sp>
        <p:nvSpPr>
          <p:cNvPr id="8" name="Rectangle 5"/>
          <p:cNvSpPr>
            <a:spLocks noGrp="1"/>
          </p:cNvSpPr>
          <p:nvPr>
            <p:ph type="sldNum" sz="quarter" idx="12"/>
          </p:nvPr>
        </p:nvSpPr>
        <p:spPr/>
        <p:txBody>
          <a:bodyPr/>
          <a:lstStyle>
            <a:lvl1pPr>
              <a:defRPr/>
            </a:lvl1pPr>
          </a:lstStyle>
          <a:p>
            <a:fld id="{5B739ED2-7215-456D-BBFE-32AF79392626}" type="slidenum">
              <a:rPr lang="en-US" altLang="en-US"/>
              <a:pPr/>
              <a:t>‹#›</a:t>
            </a:fld>
            <a:endParaRPr lang="en-US" altLang="en-US"/>
          </a:p>
        </p:txBody>
      </p:sp>
    </p:spTree>
    <p:extLst>
      <p:ext uri="{BB962C8B-B14F-4D97-AF65-F5344CB8AC3E}">
        <p14:creationId xmlns:p14="http://schemas.microsoft.com/office/powerpoint/2010/main" val="412868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ultiple Choice">
    <p:spTree>
      <p:nvGrpSpPr>
        <p:cNvPr id="1" name=""/>
        <p:cNvGrpSpPr/>
        <p:nvPr/>
      </p:nvGrpSpPr>
      <p:grpSpPr>
        <a:xfrm>
          <a:off x="0" y="0"/>
          <a:ext cx="0" cy="0"/>
          <a:chOff x="0" y="0"/>
          <a:chExt cx="0" cy="0"/>
        </a:xfrm>
      </p:grpSpPr>
      <p:sp>
        <p:nvSpPr>
          <p:cNvPr id="8" name="Rectangle 10"/>
          <p:cNvSpPr txBox="1"/>
          <p:nvPr userDrawn="1"/>
        </p:nvSpPr>
        <p:spPr>
          <a:xfrm>
            <a:off x="457200" y="20574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A.</a:t>
            </a:r>
          </a:p>
        </p:txBody>
      </p:sp>
      <p:sp>
        <p:nvSpPr>
          <p:cNvPr id="9" name="TextBox 8"/>
          <p:cNvSpPr txBox="1"/>
          <p:nvPr userDrawn="1"/>
        </p:nvSpPr>
        <p:spPr>
          <a:xfrm>
            <a:off x="457200" y="2707957"/>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B.</a:t>
            </a:r>
          </a:p>
        </p:txBody>
      </p:sp>
      <p:sp>
        <p:nvSpPr>
          <p:cNvPr id="10" name="TextBox 9"/>
          <p:cNvSpPr txBox="1"/>
          <p:nvPr userDrawn="1"/>
        </p:nvSpPr>
        <p:spPr>
          <a:xfrm>
            <a:off x="457200" y="34290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C.</a:t>
            </a:r>
          </a:p>
        </p:txBody>
      </p:sp>
      <p:sp>
        <p:nvSpPr>
          <p:cNvPr id="12" name="TextBox 11"/>
          <p:cNvSpPr txBox="1"/>
          <p:nvPr userDrawn="1"/>
        </p:nvSpPr>
        <p:spPr>
          <a:xfrm>
            <a:off x="457200" y="41148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D.</a:t>
            </a:r>
          </a:p>
        </p:txBody>
      </p:sp>
      <p:sp>
        <p:nvSpPr>
          <p:cNvPr id="13" name="TextBox 12"/>
          <p:cNvSpPr txBox="1"/>
          <p:nvPr userDrawn="1"/>
        </p:nvSpPr>
        <p:spPr>
          <a:xfrm>
            <a:off x="457200" y="48006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E.</a:t>
            </a:r>
          </a:p>
        </p:txBody>
      </p:sp>
      <p:sp>
        <p:nvSpPr>
          <p:cNvPr id="11" name="Rectangle 2"/>
          <p:cNvSpPr>
            <a:spLocks noGrp="1"/>
          </p:cNvSpPr>
          <p:nvPr>
            <p:ph type="title"/>
          </p:nvPr>
        </p:nvSpPr>
        <p:spPr>
          <a:xfrm>
            <a:off x="685800" y="228600"/>
            <a:ext cx="7696200" cy="1371600"/>
          </a:xfrm>
        </p:spPr>
        <p:txBody>
          <a:bodyPr/>
          <a:lstStyle>
            <a:lvl1pPr algn="l">
              <a:defRPr i="1" baseline="0"/>
            </a:lvl1pPr>
            <a:extLst/>
          </a:lstStyle>
          <a:p>
            <a:r>
              <a:rPr lang="en-US"/>
              <a:t>Click to edit Master title style</a:t>
            </a:r>
            <a:endParaRPr lang="en-US" dirty="0"/>
          </a:p>
        </p:txBody>
      </p:sp>
      <p:sp>
        <p:nvSpPr>
          <p:cNvPr id="15" name="Rectangle 13"/>
          <p:cNvSpPr>
            <a:spLocks noGrp="1"/>
          </p:cNvSpPr>
          <p:nvPr>
            <p:ph type="body" sz="quarter" idx="17"/>
          </p:nvPr>
        </p:nvSpPr>
        <p:spPr>
          <a:xfrm>
            <a:off x="1143000" y="4800600"/>
            <a:ext cx="7086600" cy="457200"/>
          </a:xfrm>
        </p:spPr>
        <p:txBody>
          <a:bodyPr rtlCol="0" anchor="ctr"/>
          <a:lstStyle>
            <a:lvl1pPr marL="0" indent="0">
              <a:buFontTx/>
              <a:buNone/>
              <a:defRPr i="0" baseline="0"/>
            </a:lvl1pPr>
            <a:extLst/>
          </a:lstStyle>
          <a:p>
            <a:pPr lvl="0"/>
            <a:r>
              <a:rPr lang="en-US"/>
              <a:t>Click to edit Master text styles</a:t>
            </a:r>
          </a:p>
        </p:txBody>
      </p:sp>
      <p:sp>
        <p:nvSpPr>
          <p:cNvPr id="16" name="Rectangle 13"/>
          <p:cNvSpPr>
            <a:spLocks noGrp="1"/>
          </p:cNvSpPr>
          <p:nvPr>
            <p:ph type="body" sz="quarter" idx="18"/>
          </p:nvPr>
        </p:nvSpPr>
        <p:spPr>
          <a:xfrm>
            <a:off x="1143000" y="4114800"/>
            <a:ext cx="7086600" cy="457200"/>
          </a:xfrm>
        </p:spPr>
        <p:txBody>
          <a:bodyPr rtlCol="0" anchor="ctr"/>
          <a:lstStyle>
            <a:lvl1pPr marL="0" indent="0">
              <a:buFontTx/>
              <a:buNone/>
              <a:defRPr i="0" baseline="0"/>
            </a:lvl1pPr>
            <a:extLst/>
          </a:lstStyle>
          <a:p>
            <a:pPr lvl="0"/>
            <a:r>
              <a:rPr lang="en-US"/>
              <a:t>Click to edit Master text styles</a:t>
            </a:r>
          </a:p>
        </p:txBody>
      </p:sp>
      <p:sp>
        <p:nvSpPr>
          <p:cNvPr id="17" name="Rectangle 13"/>
          <p:cNvSpPr>
            <a:spLocks noGrp="1"/>
          </p:cNvSpPr>
          <p:nvPr>
            <p:ph type="body" sz="quarter" idx="19"/>
          </p:nvPr>
        </p:nvSpPr>
        <p:spPr>
          <a:xfrm>
            <a:off x="1143000" y="3429000"/>
            <a:ext cx="7086600" cy="457200"/>
          </a:xfrm>
        </p:spPr>
        <p:txBody>
          <a:bodyPr rtlCol="0" anchor="ctr"/>
          <a:lstStyle>
            <a:lvl1pPr marL="0" indent="0">
              <a:buFontTx/>
              <a:buNone/>
              <a:defRPr i="0" baseline="0"/>
            </a:lvl1pPr>
            <a:extLst/>
          </a:lstStyle>
          <a:p>
            <a:pPr lvl="0"/>
            <a:r>
              <a:rPr lang="en-US"/>
              <a:t>Click to edit Master text styles</a:t>
            </a:r>
          </a:p>
        </p:txBody>
      </p:sp>
      <p:sp>
        <p:nvSpPr>
          <p:cNvPr id="18" name="Rectangle 13"/>
          <p:cNvSpPr>
            <a:spLocks noGrp="1"/>
          </p:cNvSpPr>
          <p:nvPr>
            <p:ph type="body" sz="quarter" idx="20"/>
          </p:nvPr>
        </p:nvSpPr>
        <p:spPr>
          <a:xfrm>
            <a:off x="1143000" y="2743200"/>
            <a:ext cx="7086600" cy="457200"/>
          </a:xfrm>
        </p:spPr>
        <p:txBody>
          <a:bodyPr rtlCol="0" anchor="ctr"/>
          <a:lstStyle>
            <a:lvl1pPr marL="0" indent="0">
              <a:buFontTx/>
              <a:buNone/>
              <a:defRPr i="0" baseline="0"/>
            </a:lvl1pPr>
            <a:extLst/>
          </a:lstStyle>
          <a:p>
            <a:pPr lvl="0"/>
            <a:r>
              <a:rPr lang="en-US"/>
              <a:t>Click to edit Master text styles</a:t>
            </a:r>
          </a:p>
        </p:txBody>
      </p:sp>
      <p:sp>
        <p:nvSpPr>
          <p:cNvPr id="19" name="Rectangle 13"/>
          <p:cNvSpPr>
            <a:spLocks noGrp="1"/>
          </p:cNvSpPr>
          <p:nvPr>
            <p:ph type="body" sz="quarter" idx="21"/>
          </p:nvPr>
        </p:nvSpPr>
        <p:spPr>
          <a:xfrm>
            <a:off x="1143000" y="2057400"/>
            <a:ext cx="7086600" cy="457200"/>
          </a:xfrm>
        </p:spPr>
        <p:txBody>
          <a:bodyPr rtlCol="0" anchor="ctr"/>
          <a:lstStyle>
            <a:lvl1pPr marL="0" indent="0">
              <a:buFontTx/>
              <a:buNone/>
              <a:defRPr i="0" baseline="0"/>
            </a:lvl1pPr>
            <a:extLst/>
          </a:lstStyle>
          <a:p>
            <a:pPr lvl="0"/>
            <a:r>
              <a:rPr lang="en-US"/>
              <a:t>Click to edit Master text styles</a:t>
            </a:r>
          </a:p>
        </p:txBody>
      </p:sp>
      <p:sp>
        <p:nvSpPr>
          <p:cNvPr id="14" name="Rectangle 3"/>
          <p:cNvSpPr>
            <a:spLocks noGrp="1"/>
          </p:cNvSpPr>
          <p:nvPr>
            <p:ph type="dt" sz="half" idx="22"/>
          </p:nvPr>
        </p:nvSpPr>
        <p:spPr/>
        <p:txBody>
          <a:bodyPr/>
          <a:lstStyle>
            <a:lvl1pPr>
              <a:defRPr/>
            </a:lvl1pPr>
          </a:lstStyle>
          <a:p>
            <a:fld id="{CDF2B1AE-5434-48D3-A4A8-71EC47F257CA}" type="datetime1">
              <a:rPr lang="en-US" altLang="en-US"/>
              <a:pPr/>
              <a:t>10/17/2022</a:t>
            </a:fld>
            <a:endParaRPr lang="en-US" altLang="en-US"/>
          </a:p>
        </p:txBody>
      </p:sp>
      <p:sp>
        <p:nvSpPr>
          <p:cNvPr id="20" name="Rectangle 4"/>
          <p:cNvSpPr>
            <a:spLocks noGrp="1"/>
          </p:cNvSpPr>
          <p:nvPr>
            <p:ph type="ftr" sz="quarter" idx="23"/>
          </p:nvPr>
        </p:nvSpPr>
        <p:spPr/>
        <p:txBody>
          <a:bodyPr/>
          <a:lstStyle>
            <a:lvl1pPr>
              <a:defRPr/>
            </a:lvl1pPr>
            <a:extLst/>
          </a:lstStyle>
          <a:p>
            <a:pPr>
              <a:defRPr/>
            </a:pPr>
            <a:r>
              <a:rPr lang="en-US"/>
              <a:t>TMA1201 Discrete Structures &amp; Probability, Faculty of Computing &amp; Informatics, MMU</a:t>
            </a:r>
          </a:p>
        </p:txBody>
      </p:sp>
      <p:sp>
        <p:nvSpPr>
          <p:cNvPr id="21" name="Rectangle 5"/>
          <p:cNvSpPr>
            <a:spLocks noGrp="1"/>
          </p:cNvSpPr>
          <p:nvPr>
            <p:ph type="sldNum" sz="quarter" idx="24"/>
          </p:nvPr>
        </p:nvSpPr>
        <p:spPr/>
        <p:txBody>
          <a:bodyPr/>
          <a:lstStyle>
            <a:lvl1pPr>
              <a:defRPr/>
            </a:lvl1pPr>
          </a:lstStyle>
          <a:p>
            <a:fld id="{DF0B6332-31A0-481E-AE48-6A2584E7E44F}" type="slidenum">
              <a:rPr lang="en-US" altLang="en-US"/>
              <a:pPr/>
              <a:t>‹#›</a:t>
            </a:fld>
            <a:endParaRPr lang="en-US" altLang="en-US"/>
          </a:p>
        </p:txBody>
      </p:sp>
    </p:spTree>
    <p:extLst>
      <p:ext uri="{BB962C8B-B14F-4D97-AF65-F5344CB8AC3E}">
        <p14:creationId xmlns:p14="http://schemas.microsoft.com/office/powerpoint/2010/main" val="354370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cxnSp>
        <p:nvCxnSpPr>
          <p:cNvPr id="20" name="Straight Connector 23"/>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3" name="Straight Connector 23"/>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5" name="Straight Connector 23"/>
          <p:cNvCxnSpPr>
            <a:stCxn id="10" idx="3"/>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7"/>
          <p:cNvSpPr>
            <a:spLocks noGrp="1"/>
          </p:cNvSpPr>
          <p:nvPr>
            <p:ph type="body" sz="quarter" idx="13"/>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2" name="Rectangle 7"/>
          <p:cNvSpPr>
            <a:spLocks noGrp="1"/>
          </p:cNvSpPr>
          <p:nvPr>
            <p:ph type="body" sz="quarter" idx="14"/>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3" name="Rectangle 7"/>
          <p:cNvSpPr>
            <a:spLocks noGrp="1"/>
          </p:cNvSpPr>
          <p:nvPr>
            <p:ph type="body" sz="quarter" idx="15"/>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4" name="Rectangle 7"/>
          <p:cNvSpPr>
            <a:spLocks noGrp="1"/>
          </p:cNvSpPr>
          <p:nvPr>
            <p:ph type="body" sz="quarter" idx="16"/>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0" name="Rectangle 7"/>
          <p:cNvSpPr>
            <a:spLocks noGrp="1"/>
          </p:cNvSpPr>
          <p:nvPr>
            <p:ph type="body" sz="quarter" idx="17"/>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5" name="Rectangle 7"/>
          <p:cNvSpPr>
            <a:spLocks noGrp="1"/>
          </p:cNvSpPr>
          <p:nvPr>
            <p:ph type="body" sz="quarter" idx="18"/>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7" name="Rectangle 7"/>
          <p:cNvSpPr>
            <a:spLocks noGrp="1"/>
          </p:cNvSpPr>
          <p:nvPr>
            <p:ph type="body" sz="quarter" idx="19"/>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8" name="Rectangle 7"/>
          <p:cNvSpPr>
            <a:spLocks noGrp="1"/>
          </p:cNvSpPr>
          <p:nvPr>
            <p:ph type="body" sz="quarter" idx="20"/>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9" name="Rectangle 7"/>
          <p:cNvSpPr>
            <a:spLocks noGrp="1"/>
          </p:cNvSpPr>
          <p:nvPr>
            <p:ph type="body" sz="quarter" idx="2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21" name="Rectangle 7"/>
          <p:cNvSpPr>
            <a:spLocks noGrp="1"/>
          </p:cNvSpPr>
          <p:nvPr>
            <p:ph type="body" sz="quarter" idx="22"/>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1" name="Rectangle 2"/>
          <p:cNvSpPr>
            <a:spLocks noGrp="1"/>
          </p:cNvSpPr>
          <p:nvPr>
            <p:ph type="title"/>
          </p:nvPr>
        </p:nvSpPr>
        <p:spPr/>
        <p:txBody>
          <a:bodyPr/>
          <a:lstStyle>
            <a:lvl1pPr algn="l">
              <a:defRPr i="1" baseline="0"/>
            </a:lvl1pPr>
            <a:extLst/>
          </a:lstStyle>
          <a:p>
            <a:r>
              <a:rPr lang="en-US"/>
              <a:t>Click to edit Master title style</a:t>
            </a:r>
            <a:endParaRPr lang="en-US" dirty="0"/>
          </a:p>
        </p:txBody>
      </p:sp>
      <p:sp>
        <p:nvSpPr>
          <p:cNvPr id="26" name="Rectangle 4"/>
          <p:cNvSpPr>
            <a:spLocks noGrp="1"/>
          </p:cNvSpPr>
          <p:nvPr>
            <p:ph type="ftr" sz="quarter" idx="23"/>
          </p:nvPr>
        </p:nvSpPr>
        <p:spPr/>
        <p:txBody>
          <a:bodyPr/>
          <a:lstStyle>
            <a:lvl1pPr>
              <a:defRPr/>
            </a:lvl1pPr>
            <a:extLst/>
          </a:lstStyle>
          <a:p>
            <a:pPr>
              <a:defRPr/>
            </a:pPr>
            <a:r>
              <a:rPr lang="en-US"/>
              <a:t>TMA1201 Discrete Structures &amp; Probability, Faculty of Computing &amp; Informatics, MMU</a:t>
            </a:r>
          </a:p>
        </p:txBody>
      </p:sp>
      <p:sp>
        <p:nvSpPr>
          <p:cNvPr id="27" name="Rectangle 3"/>
          <p:cNvSpPr>
            <a:spLocks noGrp="1"/>
          </p:cNvSpPr>
          <p:nvPr>
            <p:ph type="dt" sz="half" idx="24"/>
          </p:nvPr>
        </p:nvSpPr>
        <p:spPr/>
        <p:txBody>
          <a:bodyPr/>
          <a:lstStyle>
            <a:lvl1pPr>
              <a:defRPr/>
            </a:lvl1pPr>
          </a:lstStyle>
          <a:p>
            <a:fld id="{EEDD32D9-F683-4021-9ACE-85110B621BDF}" type="datetime1">
              <a:rPr lang="en-US" altLang="en-US"/>
              <a:pPr/>
              <a:t>10/17/2022</a:t>
            </a:fld>
            <a:endParaRPr lang="en-US" altLang="en-US"/>
          </a:p>
        </p:txBody>
      </p:sp>
      <p:sp>
        <p:nvSpPr>
          <p:cNvPr id="28" name="Rectangle 5"/>
          <p:cNvSpPr>
            <a:spLocks noGrp="1"/>
          </p:cNvSpPr>
          <p:nvPr>
            <p:ph type="sldNum" sz="quarter" idx="25"/>
          </p:nvPr>
        </p:nvSpPr>
        <p:spPr/>
        <p:txBody>
          <a:bodyPr/>
          <a:lstStyle>
            <a:lvl1pPr>
              <a:defRPr/>
            </a:lvl1pPr>
          </a:lstStyle>
          <a:p>
            <a:fld id="{C91875E4-D8D6-4225-A47E-97E7F96D40D0}" type="slidenum">
              <a:rPr lang="en-US" altLang="en-US"/>
              <a:pPr/>
              <a:t>‹#›</a:t>
            </a:fld>
            <a:endParaRPr lang="en-US" altLang="en-US"/>
          </a:p>
        </p:txBody>
      </p:sp>
    </p:spTree>
    <p:extLst>
      <p:ext uri="{BB962C8B-B14F-4D97-AF65-F5344CB8AC3E}">
        <p14:creationId xmlns:p14="http://schemas.microsoft.com/office/powerpoint/2010/main" val="358083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p:cNvSpPr>
          <p:nvPr>
            <p:ph type="title"/>
          </p:nvPr>
        </p:nvSpPr>
        <p:spPr bwMode="auto">
          <a:xfrm>
            <a:off x="914400" y="4572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ms-MY"/>
              <a:t>Click to edit Master title style</a:t>
            </a:r>
          </a:p>
        </p:txBody>
      </p:sp>
      <p:sp>
        <p:nvSpPr>
          <p:cNvPr id="1027" name="Rectangle 3"/>
          <p:cNvSpPr>
            <a:spLocks noGrp="1"/>
          </p:cNvSpPr>
          <p:nvPr>
            <p:ph type="body" idx="1"/>
          </p:nvPr>
        </p:nvSpPr>
        <p:spPr bwMode="auto">
          <a:xfrm>
            <a:off x="914400" y="1905000"/>
            <a:ext cx="7467600"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ms-MY"/>
              <a:t>Click to edit Master text styles</a:t>
            </a:r>
          </a:p>
          <a:p>
            <a:pPr lvl="1"/>
            <a:r>
              <a:rPr lang="en-US" altLang="ms-MY"/>
              <a:t>Second level</a:t>
            </a:r>
          </a:p>
          <a:p>
            <a:pPr lvl="2"/>
            <a:r>
              <a:rPr lang="en-US" altLang="ms-MY"/>
              <a:t>Third level</a:t>
            </a:r>
          </a:p>
          <a:p>
            <a:pPr lvl="3"/>
            <a:r>
              <a:rPr lang="en-US" altLang="ms-MY"/>
              <a:t>Fourth level</a:t>
            </a:r>
          </a:p>
          <a:p>
            <a:pPr lvl="4"/>
            <a:r>
              <a:rPr lang="en-US" altLang="ms-MY"/>
              <a:t>Fifth level</a:t>
            </a:r>
          </a:p>
        </p:txBody>
      </p:sp>
      <p:sp>
        <p:nvSpPr>
          <p:cNvPr id="29" name="Rectangle 4"/>
          <p:cNvSpPr>
            <a:spLocks noGrp="1"/>
          </p:cNvSpPr>
          <p:nvPr>
            <p:ph type="dt" sz="half" idx="2"/>
          </p:nvPr>
        </p:nvSpPr>
        <p:spPr>
          <a:xfrm>
            <a:off x="6705600" y="6248400"/>
            <a:ext cx="1828800" cy="323850"/>
          </a:xfrm>
          <a:prstGeom prst="rect">
            <a:avLst/>
          </a:prstGeom>
        </p:spPr>
        <p:txBody>
          <a:bodyPr vert="horz" wrap="square" lIns="91440" tIns="45720" rIns="91440" bIns="45720" numCol="1" anchor="ctr" anchorCtr="0" compatLnSpc="1">
            <a:prstTxWarp prst="textNoShape">
              <a:avLst/>
            </a:prstTxWarp>
          </a:bodyPr>
          <a:lstStyle>
            <a:lvl1pPr algn="r">
              <a:defRPr sz="1100"/>
            </a:lvl1pPr>
          </a:lstStyle>
          <a:p>
            <a:fld id="{143BF93D-D9F7-4A21-B43F-6DBECAA27A8C}" type="datetime1">
              <a:rPr lang="en-US" altLang="en-US"/>
              <a:pPr/>
              <a:t>10/17/2022</a:t>
            </a:fld>
            <a:endParaRPr lang="en-US" altLang="en-US" sz="1000"/>
          </a:p>
        </p:txBody>
      </p:sp>
      <p:sp>
        <p:nvSpPr>
          <p:cNvPr id="18" name="Rectangle 5"/>
          <p:cNvSpPr>
            <a:spLocks noGrp="1"/>
          </p:cNvSpPr>
          <p:nvPr>
            <p:ph type="ftr" sz="quarter" idx="3"/>
          </p:nvPr>
        </p:nvSpPr>
        <p:spPr>
          <a:xfrm>
            <a:off x="3581400" y="6610350"/>
            <a:ext cx="5562600" cy="247650"/>
          </a:xfrm>
          <a:prstGeom prst="rect">
            <a:avLst/>
          </a:prstGeom>
          <a:solidFill>
            <a:schemeClr val="tx1"/>
          </a:solidFill>
        </p:spPr>
        <p:txBody>
          <a:bodyPr vert="horz"/>
          <a:lstStyle>
            <a:lvl1pPr algn="l" fontAlgn="auto">
              <a:spcBef>
                <a:spcPts val="0"/>
              </a:spcBef>
              <a:spcAft>
                <a:spcPts val="0"/>
              </a:spcAft>
              <a:defRPr sz="1100">
                <a:solidFill>
                  <a:schemeClr val="bg1"/>
                </a:solidFill>
                <a:latin typeface="+mn-lt"/>
                <a:cs typeface="+mn-cs"/>
              </a:defRPr>
            </a:lvl1pPr>
            <a:extLst/>
          </a:lstStyle>
          <a:p>
            <a:pPr>
              <a:defRPr/>
            </a:pPr>
            <a:r>
              <a:rPr lang="en-US"/>
              <a:t>TMA1201 Discrete Structures &amp; Probability, Faculty of Computing &amp; Informatics, MMU</a:t>
            </a:r>
            <a:endParaRPr lang="en-US" dirty="0"/>
          </a:p>
        </p:txBody>
      </p:sp>
      <p:sp>
        <p:nvSpPr>
          <p:cNvPr id="7" name="Slide Number Placeholder 6"/>
          <p:cNvSpPr>
            <a:spLocks noGrp="1"/>
          </p:cNvSpPr>
          <p:nvPr>
            <p:ph type="sldNum" sz="quarter" idx="4"/>
          </p:nvPr>
        </p:nvSpPr>
        <p:spPr>
          <a:xfrm>
            <a:off x="8715375" y="6151563"/>
            <a:ext cx="428625" cy="457200"/>
          </a:xfrm>
          <a:prstGeom prst="rect">
            <a:avLst/>
          </a:prstGeom>
        </p:spPr>
        <p:txBody>
          <a:bodyPr vert="horz" wrap="square" lIns="91440" tIns="45720" rIns="91440" bIns="45720" numCol="1" anchor="ctr" anchorCtr="0" compatLnSpc="1">
            <a:prstTxWarp prst="textNoShape">
              <a:avLst/>
            </a:prstTxWarp>
          </a:bodyPr>
          <a:lstStyle>
            <a:lvl1pPr>
              <a:defRPr sz="1200"/>
            </a:lvl1pPr>
          </a:lstStyle>
          <a:p>
            <a:fld id="{8F641568-4497-410F-A8DE-0A21A3888F27}" type="slidenum">
              <a:rPr lang="en-US" altLang="en-US"/>
              <a:pPr/>
              <a:t>‹#›</a:t>
            </a:fld>
            <a:endParaRPr lang="en-US" altLang="en-US"/>
          </a:p>
        </p:txBody>
      </p:sp>
      <p:grpSp>
        <p:nvGrpSpPr>
          <p:cNvPr id="1031" name="Group 23"/>
          <p:cNvGrpSpPr>
            <a:grpSpLocks/>
          </p:cNvGrpSpPr>
          <p:nvPr/>
        </p:nvGrpSpPr>
        <p:grpSpPr bwMode="auto">
          <a:xfrm>
            <a:off x="11113"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grpSp>
      <p:grpSp>
        <p:nvGrpSpPr>
          <p:cNvPr id="1032" name="Group 35"/>
          <p:cNvGrpSpPr>
            <a:grpSpLocks/>
          </p:cNvGrpSpPr>
          <p:nvPr/>
        </p:nvGrpSpPr>
        <p:grpSpPr bwMode="auto">
          <a:xfrm>
            <a:off x="8583613"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Lst>
  <p:hf hd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Trebuchet MS" pitchFamily="34" charset="0"/>
        </a:defRPr>
      </a:lvl2pPr>
      <a:lvl3pPr algn="l" rtl="0" eaLnBrk="0" fontAlgn="base" hangingPunct="0">
        <a:spcBef>
          <a:spcPct val="0"/>
        </a:spcBef>
        <a:spcAft>
          <a:spcPct val="0"/>
        </a:spcAft>
        <a:defRPr sz="3600">
          <a:solidFill>
            <a:schemeClr val="tx1"/>
          </a:solidFill>
          <a:latin typeface="Trebuchet MS" pitchFamily="34" charset="0"/>
        </a:defRPr>
      </a:lvl3pPr>
      <a:lvl4pPr algn="l" rtl="0" eaLnBrk="0" fontAlgn="base" hangingPunct="0">
        <a:spcBef>
          <a:spcPct val="0"/>
        </a:spcBef>
        <a:spcAft>
          <a:spcPct val="0"/>
        </a:spcAft>
        <a:defRPr sz="3600">
          <a:solidFill>
            <a:schemeClr val="tx1"/>
          </a:solidFill>
          <a:latin typeface="Trebuchet MS" pitchFamily="34" charset="0"/>
        </a:defRPr>
      </a:lvl4pPr>
      <a:lvl5pPr algn="l" rtl="0" eaLnBrk="0" fontAlgn="base" hangingPunct="0">
        <a:spcBef>
          <a:spcPct val="0"/>
        </a:spcBef>
        <a:spcAft>
          <a:spcPct val="0"/>
        </a:spcAft>
        <a:defRPr sz="3600">
          <a:solidFill>
            <a:schemeClr val="tx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Rectangle 2"/>
          <p:cNvSpPr>
            <a:spLocks noGrp="1"/>
          </p:cNvSpPr>
          <p:nvPr>
            <p:ph type="title"/>
          </p:nvPr>
        </p:nvSpPr>
        <p:spPr bwMode="auto">
          <a:xfrm>
            <a:off x="914400" y="4572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ms-MY"/>
              <a:t>Click to edit Master title style</a:t>
            </a:r>
          </a:p>
        </p:txBody>
      </p:sp>
      <p:sp>
        <p:nvSpPr>
          <p:cNvPr id="2051" name="Rectangle 3"/>
          <p:cNvSpPr>
            <a:spLocks noGrp="1"/>
          </p:cNvSpPr>
          <p:nvPr>
            <p:ph type="body" idx="1"/>
          </p:nvPr>
        </p:nvSpPr>
        <p:spPr bwMode="auto">
          <a:xfrm>
            <a:off x="914400" y="1905000"/>
            <a:ext cx="7467600"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ms-MY"/>
              <a:t>Click to edit Master text styles</a:t>
            </a:r>
          </a:p>
          <a:p>
            <a:pPr lvl="1"/>
            <a:r>
              <a:rPr lang="en-US" altLang="ms-MY"/>
              <a:t>Second level</a:t>
            </a:r>
          </a:p>
          <a:p>
            <a:pPr lvl="2"/>
            <a:r>
              <a:rPr lang="en-US" altLang="ms-MY"/>
              <a:t>Third level</a:t>
            </a:r>
          </a:p>
          <a:p>
            <a:pPr lvl="3"/>
            <a:r>
              <a:rPr lang="en-US" altLang="ms-MY"/>
              <a:t>Fourth level</a:t>
            </a:r>
          </a:p>
          <a:p>
            <a:pPr lvl="4"/>
            <a:r>
              <a:rPr lang="en-US" altLang="ms-MY"/>
              <a:t>Fifth level</a:t>
            </a:r>
          </a:p>
        </p:txBody>
      </p:sp>
      <p:sp>
        <p:nvSpPr>
          <p:cNvPr id="29" name="Rectangle 4"/>
          <p:cNvSpPr>
            <a:spLocks noGrp="1"/>
          </p:cNvSpPr>
          <p:nvPr>
            <p:ph type="dt" sz="half" idx="2"/>
          </p:nvPr>
        </p:nvSpPr>
        <p:spPr>
          <a:xfrm>
            <a:off x="6705600" y="6248400"/>
            <a:ext cx="1828800" cy="323850"/>
          </a:xfrm>
          <a:prstGeom prst="rect">
            <a:avLst/>
          </a:prstGeom>
        </p:spPr>
        <p:txBody>
          <a:bodyPr vert="horz" wrap="square" lIns="91440" tIns="45720" rIns="91440" bIns="45720" numCol="1" anchor="ctr" anchorCtr="0" compatLnSpc="1">
            <a:prstTxWarp prst="textNoShape">
              <a:avLst/>
            </a:prstTxWarp>
          </a:bodyPr>
          <a:lstStyle>
            <a:lvl1pPr algn="r">
              <a:defRPr sz="1100">
                <a:latin typeface="Calibri" pitchFamily="34" charset="0"/>
              </a:defRPr>
            </a:lvl1pPr>
          </a:lstStyle>
          <a:p>
            <a:fld id="{9F1BE460-9DB8-4419-A01E-6914B2DAF299}" type="datetime1">
              <a:rPr lang="en-US" altLang="en-US"/>
              <a:pPr/>
              <a:t>10/17/2022</a:t>
            </a:fld>
            <a:endParaRPr lang="en-US" altLang="en-US" sz="1000"/>
          </a:p>
        </p:txBody>
      </p:sp>
      <p:sp>
        <p:nvSpPr>
          <p:cNvPr id="18" name="Rectangle 5"/>
          <p:cNvSpPr>
            <a:spLocks noGrp="1"/>
          </p:cNvSpPr>
          <p:nvPr>
            <p:ph type="ftr" sz="quarter" idx="3"/>
          </p:nvPr>
        </p:nvSpPr>
        <p:spPr>
          <a:xfrm>
            <a:off x="3581400" y="6610350"/>
            <a:ext cx="5562600" cy="247650"/>
          </a:xfrm>
          <a:prstGeom prst="rect">
            <a:avLst/>
          </a:prstGeom>
          <a:solidFill>
            <a:schemeClr val="tx1"/>
          </a:solidFill>
        </p:spPr>
        <p:txBody>
          <a:bodyPr vert="horz"/>
          <a:lstStyle>
            <a:lvl1pPr algn="l" fontAlgn="auto">
              <a:spcBef>
                <a:spcPts val="0"/>
              </a:spcBef>
              <a:spcAft>
                <a:spcPts val="0"/>
              </a:spcAft>
              <a:defRPr sz="1100">
                <a:solidFill>
                  <a:schemeClr val="bg1"/>
                </a:solidFill>
                <a:latin typeface="+mn-lt"/>
                <a:cs typeface="+mn-cs"/>
              </a:defRPr>
            </a:lvl1pPr>
            <a:extLst/>
          </a:lstStyle>
          <a:p>
            <a:pPr>
              <a:defRPr/>
            </a:pPr>
            <a:r>
              <a:rPr lang="en-US"/>
              <a:t>TMA1201 Discrete Structures &amp; Probability, Faculty of Computing &amp; Informatics, MMU</a:t>
            </a:r>
            <a:endParaRPr lang="en-US" dirty="0"/>
          </a:p>
        </p:txBody>
      </p:sp>
      <p:sp>
        <p:nvSpPr>
          <p:cNvPr id="7" name="Slide Number Placeholder 6"/>
          <p:cNvSpPr>
            <a:spLocks noGrp="1"/>
          </p:cNvSpPr>
          <p:nvPr>
            <p:ph type="sldNum" sz="quarter" idx="4"/>
          </p:nvPr>
        </p:nvSpPr>
        <p:spPr>
          <a:xfrm>
            <a:off x="8715375" y="6151563"/>
            <a:ext cx="428625" cy="457200"/>
          </a:xfrm>
          <a:prstGeom prst="rect">
            <a:avLst/>
          </a:prstGeom>
        </p:spPr>
        <p:txBody>
          <a:bodyPr vert="horz" wrap="square" lIns="91440" tIns="45720" rIns="91440" bIns="45720" numCol="1" anchor="ctr" anchorCtr="0" compatLnSpc="1">
            <a:prstTxWarp prst="textNoShape">
              <a:avLst/>
            </a:prstTxWarp>
          </a:bodyPr>
          <a:lstStyle>
            <a:lvl1pPr>
              <a:defRPr sz="1200">
                <a:latin typeface="Calibri" pitchFamily="34" charset="0"/>
              </a:defRPr>
            </a:lvl1pPr>
          </a:lstStyle>
          <a:p>
            <a:fld id="{BCF97162-4F4C-467F-AF50-0B1895B0C771}" type="slidenum">
              <a:rPr lang="en-US" altLang="en-US"/>
              <a:pPr/>
              <a:t>‹#›</a:t>
            </a:fld>
            <a:endParaRPr lang="en-US" altLang="en-US"/>
          </a:p>
        </p:txBody>
      </p:sp>
      <p:grpSp>
        <p:nvGrpSpPr>
          <p:cNvPr id="2055" name="Group 23"/>
          <p:cNvGrpSpPr>
            <a:grpSpLocks/>
          </p:cNvGrpSpPr>
          <p:nvPr/>
        </p:nvGrpSpPr>
        <p:grpSpPr bwMode="auto">
          <a:xfrm>
            <a:off x="11113"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2056" name="Group 35"/>
          <p:cNvGrpSpPr>
            <a:grpSpLocks/>
          </p:cNvGrpSpPr>
          <p:nvPr/>
        </p:nvGrpSpPr>
        <p:grpSpPr bwMode="auto">
          <a:xfrm>
            <a:off x="8583613"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hf hdr="0" dt="0"/>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3.wmf"/><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9.wmf"/><Relationship Id="rId18" Type="http://schemas.openxmlformats.org/officeDocument/2006/relationships/oleObject" Target="../embeddings/oleObject15.bin"/><Relationship Id="rId3" Type="http://schemas.openxmlformats.org/officeDocument/2006/relationships/image" Target="../media/image4.wmf"/><Relationship Id="rId21" Type="http://schemas.openxmlformats.org/officeDocument/2006/relationships/image" Target="../media/image13.wmf"/><Relationship Id="rId7" Type="http://schemas.openxmlformats.org/officeDocument/2006/relationships/image" Target="../media/image6.wmf"/><Relationship Id="rId12" Type="http://schemas.openxmlformats.org/officeDocument/2006/relationships/oleObject" Target="../embeddings/oleObject12.bin"/><Relationship Id="rId17" Type="http://schemas.openxmlformats.org/officeDocument/2006/relationships/image" Target="../media/image11.wmf"/><Relationship Id="rId25" Type="http://schemas.openxmlformats.org/officeDocument/2006/relationships/image" Target="../media/image15.wmf"/><Relationship Id="rId2" Type="http://schemas.openxmlformats.org/officeDocument/2006/relationships/oleObject" Target="../embeddings/oleObject7.bin"/><Relationship Id="rId16" Type="http://schemas.openxmlformats.org/officeDocument/2006/relationships/oleObject" Target="../embeddings/oleObject14.bin"/><Relationship Id="rId20" Type="http://schemas.openxmlformats.org/officeDocument/2006/relationships/oleObject" Target="../embeddings/oleObject16.bin"/><Relationship Id="rId1" Type="http://schemas.openxmlformats.org/officeDocument/2006/relationships/slideLayout" Target="../slideLayouts/slideLayout12.xml"/><Relationship Id="rId6" Type="http://schemas.openxmlformats.org/officeDocument/2006/relationships/oleObject" Target="../embeddings/oleObject9.bin"/><Relationship Id="rId11" Type="http://schemas.openxmlformats.org/officeDocument/2006/relationships/image" Target="../media/image8.wmf"/><Relationship Id="rId24" Type="http://schemas.openxmlformats.org/officeDocument/2006/relationships/oleObject" Target="../embeddings/oleObject18.bin"/><Relationship Id="rId5" Type="http://schemas.openxmlformats.org/officeDocument/2006/relationships/image" Target="../media/image5.wmf"/><Relationship Id="rId15" Type="http://schemas.openxmlformats.org/officeDocument/2006/relationships/image" Target="../media/image10.wmf"/><Relationship Id="rId23" Type="http://schemas.openxmlformats.org/officeDocument/2006/relationships/image" Target="../media/image14.wmf"/><Relationship Id="rId10" Type="http://schemas.openxmlformats.org/officeDocument/2006/relationships/oleObject" Target="../embeddings/oleObject11.bin"/><Relationship Id="rId19" Type="http://schemas.openxmlformats.org/officeDocument/2006/relationships/image" Target="../media/image12.wmf"/><Relationship Id="rId4" Type="http://schemas.openxmlformats.org/officeDocument/2006/relationships/oleObject" Target="../embeddings/oleObject8.bin"/><Relationship Id="rId9" Type="http://schemas.openxmlformats.org/officeDocument/2006/relationships/image" Target="../media/image7.wmf"/><Relationship Id="rId14" Type="http://schemas.openxmlformats.org/officeDocument/2006/relationships/oleObject" Target="../embeddings/oleObject13.bin"/><Relationship Id="rId22"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1.wmf"/><Relationship Id="rId18" Type="http://schemas.openxmlformats.org/officeDocument/2006/relationships/oleObject" Target="../embeddings/oleObject27.bin"/><Relationship Id="rId3" Type="http://schemas.openxmlformats.org/officeDocument/2006/relationships/image" Target="../media/image16.wmf"/><Relationship Id="rId21" Type="http://schemas.openxmlformats.org/officeDocument/2006/relationships/image" Target="../media/image25.wmf"/><Relationship Id="rId7" Type="http://schemas.openxmlformats.org/officeDocument/2006/relationships/image" Target="../media/image18.wmf"/><Relationship Id="rId12" Type="http://schemas.openxmlformats.org/officeDocument/2006/relationships/oleObject" Target="../embeddings/oleObject24.bin"/><Relationship Id="rId17" Type="http://schemas.openxmlformats.org/officeDocument/2006/relationships/image" Target="../media/image23.wmf"/><Relationship Id="rId25" Type="http://schemas.openxmlformats.org/officeDocument/2006/relationships/image" Target="../media/image27.wmf"/><Relationship Id="rId2" Type="http://schemas.openxmlformats.org/officeDocument/2006/relationships/oleObject" Target="../embeddings/oleObject19.bin"/><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slideLayout" Target="../slideLayouts/slideLayout12.xml"/><Relationship Id="rId6" Type="http://schemas.openxmlformats.org/officeDocument/2006/relationships/oleObject" Target="../embeddings/oleObject21.bin"/><Relationship Id="rId11" Type="http://schemas.openxmlformats.org/officeDocument/2006/relationships/image" Target="../media/image20.wmf"/><Relationship Id="rId24" Type="http://schemas.openxmlformats.org/officeDocument/2006/relationships/oleObject" Target="../embeddings/oleObject30.bin"/><Relationship Id="rId5" Type="http://schemas.openxmlformats.org/officeDocument/2006/relationships/image" Target="../media/image17.wmf"/><Relationship Id="rId15" Type="http://schemas.openxmlformats.org/officeDocument/2006/relationships/image" Target="../media/image22.wmf"/><Relationship Id="rId23" Type="http://schemas.openxmlformats.org/officeDocument/2006/relationships/image" Target="../media/image26.wmf"/><Relationship Id="rId10" Type="http://schemas.openxmlformats.org/officeDocument/2006/relationships/oleObject" Target="../embeddings/oleObject23.bin"/><Relationship Id="rId19" Type="http://schemas.openxmlformats.org/officeDocument/2006/relationships/image" Target="../media/image24.wmf"/><Relationship Id="rId4" Type="http://schemas.openxmlformats.org/officeDocument/2006/relationships/oleObject" Target="../embeddings/oleObject20.bin"/><Relationship Id="rId9" Type="http://schemas.openxmlformats.org/officeDocument/2006/relationships/image" Target="../media/image19.wmf"/><Relationship Id="rId14" Type="http://schemas.openxmlformats.org/officeDocument/2006/relationships/oleObject" Target="../embeddings/oleObject25.bin"/><Relationship Id="rId22" Type="http://schemas.openxmlformats.org/officeDocument/2006/relationships/oleObject" Target="../embeddings/oleObject29.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s://www.whitman.edu/mathematics/higher_math_online/chapter02.html" TargetMode="External"/><Relationship Id="rId2" Type="http://schemas.openxmlformats.org/officeDocument/2006/relationships/notesSlide" Target="../notesSlides/notesSlide28.xml"/><Relationship Id="rId1" Type="http://schemas.openxmlformats.org/officeDocument/2006/relationships/slideLayout" Target="../slideLayouts/slideLayout11.xml"/><Relationship Id="rId4" Type="http://schemas.openxmlformats.org/officeDocument/2006/relationships/hyperlink" Target="https://www.whitman.edu/mathematics/higher_math/higher_math.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7" name="Rectangle 24"/>
          <p:cNvSpPr txBox="1">
            <a:spLocks/>
          </p:cNvSpPr>
          <p:nvPr/>
        </p:nvSpPr>
        <p:spPr bwMode="auto">
          <a:xfrm>
            <a:off x="1371600" y="1219200"/>
            <a:ext cx="7772400" cy="2819401"/>
          </a:xfrm>
          <a:prstGeom prst="rect">
            <a:avLst/>
          </a:prstGeom>
          <a:noFill/>
          <a:ln>
            <a:noFill/>
          </a:ln>
          <a:effectLst/>
          <a:scene3d>
            <a:camera prst="orthographicFront"/>
            <a:lightRig rig="threePt" dir="t"/>
          </a:scene3d>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ctr" rtl="0" eaLnBrk="0" fontAlgn="base" hangingPunct="0">
              <a:lnSpc>
                <a:spcPct val="100000"/>
              </a:lnSpc>
              <a:spcBef>
                <a:spcPct val="0"/>
              </a:spcBef>
              <a:spcAft>
                <a:spcPct val="0"/>
              </a:spcAft>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a:lstStyle>
          <a:p>
            <a:pPr fontAlgn="auto">
              <a:spcAft>
                <a:spcPts val="0"/>
              </a:spcAft>
              <a:defRPr/>
            </a:pPr>
            <a:r>
              <a:rPr lang="ms-MY" sz="6000">
                <a:solidFill>
                  <a:schemeClr val="tx1"/>
                </a:solidFill>
                <a:effectLst>
                  <a:reflection blurRad="12700" stA="25000" endPos="55000" dist="5000" dir="5400000" sy="-100000" algn="bl" rotWithShape="0"/>
                </a:effectLst>
              </a:rPr>
              <a:t>LECTURE 03 </a:t>
            </a:r>
            <a:br>
              <a:rPr lang="ms-MY" dirty="0">
                <a:solidFill>
                  <a:schemeClr val="tx1"/>
                </a:solidFill>
                <a:effectLst>
                  <a:reflection blurRad="12700" stA="25000" endPos="55000" dist="5000" dir="5400000" sy="-100000" algn="bl" rotWithShape="0"/>
                </a:effectLst>
              </a:rPr>
            </a:br>
            <a:r>
              <a:rPr lang="ms-MY" sz="5400" dirty="0">
                <a:solidFill>
                  <a:schemeClr val="tx1"/>
                </a:solidFill>
                <a:effectLst>
                  <a:reflection blurRad="12700" stA="25000" endPos="55000" dist="5000" dir="5400000" sy="-100000" algn="bl" rotWithShape="0"/>
                </a:effectLst>
              </a:rPr>
              <a:t>Formal Reasoning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81000" y="990600"/>
            <a:ext cx="8229600" cy="1676400"/>
          </a:xfrm>
        </p:spPr>
        <p:txBody>
          <a:bodyPr>
            <a:noAutofit/>
          </a:bodyPr>
          <a:lstStyle/>
          <a:p>
            <a:pPr marL="1435100" indent="-1435100" algn="l" eaLnBrk="1" hangingPunct="1">
              <a:defRPr/>
            </a:pPr>
            <a:r>
              <a:rPr lang="en-US" sz="3600" dirty="0">
                <a:solidFill>
                  <a:schemeClr val="tx1"/>
                </a:solidFill>
                <a:effectLst/>
              </a:rPr>
              <a:t>Step 4: Show that the ARGUMENT is a TAUTOLOGY</a:t>
            </a:r>
          </a:p>
        </p:txBody>
      </p:sp>
      <p:sp>
        <p:nvSpPr>
          <p:cNvPr id="31747"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31748"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B1310229-7A9F-4C4B-B537-5B79A6B4AC72}" type="slidenum">
              <a:rPr lang="en-US" altLang="en-US" sz="1200"/>
              <a:pPr eaLnBrk="1" hangingPunct="1">
                <a:spcBef>
                  <a:spcPct val="0"/>
                </a:spcBef>
                <a:buFontTx/>
                <a:buNone/>
              </a:pPr>
              <a:t>10</a:t>
            </a:fld>
            <a:endParaRPr lang="en-US" altLang="en-US" sz="1200"/>
          </a:p>
        </p:txBody>
      </p:sp>
      <p:sp>
        <p:nvSpPr>
          <p:cNvPr id="10" name="Text Box 11"/>
          <p:cNvSpPr txBox="1">
            <a:spLocks noChangeArrowheads="1"/>
          </p:cNvSpPr>
          <p:nvPr/>
        </p:nvSpPr>
        <p:spPr bwMode="auto">
          <a:xfrm>
            <a:off x="1905000" y="2590800"/>
            <a:ext cx="5715000" cy="1878013"/>
          </a:xfrm>
          <a:prstGeom prst="rect">
            <a:avLst/>
          </a:prstGeom>
          <a:noFill/>
          <a:ln w="25400">
            <a:noFill/>
            <a:miter lim="800000"/>
            <a:headEnd/>
            <a:tailEnd/>
          </a:ln>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spcBef>
                <a:spcPct val="20000"/>
              </a:spcBef>
            </a:pPr>
            <a:r>
              <a:rPr lang="en-US" altLang="zh-TW" sz="2000" dirty="0">
                <a:latin typeface="Calibri" pitchFamily="34" charset="0"/>
              </a:rPr>
              <a:t>There are 3 methods:</a:t>
            </a:r>
          </a:p>
          <a:p>
            <a:pPr eaLnBrk="1" hangingPunct="1">
              <a:spcBef>
                <a:spcPct val="20000"/>
              </a:spcBef>
              <a:buFont typeface="Calibri" pitchFamily="34" charset="0"/>
              <a:buAutoNum type="arabicPeriod"/>
            </a:pPr>
            <a:r>
              <a:rPr lang="en-US" altLang="zh-TW" sz="2000" dirty="0">
                <a:latin typeface="Calibri" pitchFamily="34" charset="0"/>
              </a:rPr>
              <a:t> Truth Table</a:t>
            </a:r>
          </a:p>
          <a:p>
            <a:pPr eaLnBrk="1" hangingPunct="1">
              <a:spcBef>
                <a:spcPct val="20000"/>
              </a:spcBef>
              <a:buFont typeface="Calibri" pitchFamily="34" charset="0"/>
              <a:buAutoNum type="arabicPeriod"/>
            </a:pPr>
            <a:r>
              <a:rPr lang="en-US" altLang="zh-TW" sz="2000" dirty="0">
                <a:latin typeface="Calibri" pitchFamily="34" charset="0"/>
              </a:rPr>
              <a:t> Logical Equivalences Simplification</a:t>
            </a:r>
          </a:p>
          <a:p>
            <a:pPr eaLnBrk="1" hangingPunct="1">
              <a:spcBef>
                <a:spcPct val="20000"/>
              </a:spcBef>
              <a:buFont typeface="Calibri" pitchFamily="34" charset="0"/>
              <a:buAutoNum type="arabicPeriod"/>
            </a:pPr>
            <a:r>
              <a:rPr lang="en-US" altLang="zh-TW" sz="2000" dirty="0">
                <a:latin typeface="Calibri" pitchFamily="34" charset="0"/>
              </a:rPr>
              <a:t> Rules of Inference</a:t>
            </a:r>
            <a:endParaRPr lang="en-US" altLang="zh-TW" sz="2000" dirty="0">
              <a:latin typeface="Calibri" pitchFamily="34" charset="0"/>
              <a:sym typeface="Symbol" pitchFamily="18" charset="2"/>
            </a:endParaRPr>
          </a:p>
          <a:p>
            <a:pPr eaLnBrk="1" hangingPunct="1">
              <a:spcBef>
                <a:spcPct val="20000"/>
              </a:spcBef>
            </a:pPr>
            <a:endParaRPr lang="en-US" altLang="zh-TW" sz="2000" dirty="0">
              <a:latin typeface="Calibri" pitchFamily="34" charset="0"/>
              <a:sym typeface="Symbol" pitchFamily="18" charset="2"/>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228600" y="304800"/>
            <a:ext cx="8229600" cy="1143000"/>
          </a:xfrm>
        </p:spPr>
        <p:txBody>
          <a:bodyPr>
            <a:normAutofit/>
          </a:bodyPr>
          <a:lstStyle/>
          <a:p>
            <a:pPr algn="l" eaLnBrk="1" hangingPunct="1">
              <a:defRPr/>
            </a:pPr>
            <a:r>
              <a:rPr lang="en-US" sz="4000" dirty="0">
                <a:solidFill>
                  <a:schemeClr val="tx1"/>
                </a:solidFill>
                <a:effectLst/>
              </a:rPr>
              <a:t>Method 1: Truth Table</a:t>
            </a:r>
          </a:p>
        </p:txBody>
      </p:sp>
      <p:sp>
        <p:nvSpPr>
          <p:cNvPr id="32771" name="Footer Placeholder 16"/>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32772" name="Slide Number Placeholder 1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DD997D62-44EE-4271-998F-1D0652CDBABD}" type="slidenum">
              <a:rPr lang="en-US" altLang="en-US" sz="1200"/>
              <a:pPr eaLnBrk="1" hangingPunct="1">
                <a:spcBef>
                  <a:spcPct val="0"/>
                </a:spcBef>
                <a:buFontTx/>
                <a:buNone/>
              </a:pPr>
              <a:t>11</a:t>
            </a:fld>
            <a:endParaRPr lang="en-US" altLang="en-US" sz="1200"/>
          </a:p>
        </p:txBody>
      </p:sp>
      <p:sp>
        <p:nvSpPr>
          <p:cNvPr id="32773" name="Rectangle 14"/>
          <p:cNvSpPr>
            <a:spLocks noChangeArrowheads="1"/>
          </p:cNvSpPr>
          <p:nvPr/>
        </p:nvSpPr>
        <p:spPr bwMode="auto">
          <a:xfrm>
            <a:off x="381000" y="5029200"/>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marL="342900" indent="-3429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buFontTx/>
              <a:buNone/>
            </a:pPr>
            <a:r>
              <a:rPr lang="en-US" altLang="zh-TW" dirty="0">
                <a:sym typeface="Symbol" pitchFamily="18" charset="2"/>
              </a:rPr>
              <a:t>An argument is said to be VALID if whenever all the PREMISES are TRUE, </a:t>
            </a:r>
          </a:p>
          <a:p>
            <a:pPr eaLnBrk="1" hangingPunct="1">
              <a:buFontTx/>
              <a:buNone/>
            </a:pPr>
            <a:r>
              <a:rPr lang="en-US" altLang="zh-TW" dirty="0">
                <a:sym typeface="Symbol" pitchFamily="18" charset="2"/>
              </a:rPr>
              <a:t>then the CONCLUSION is also TRUE</a:t>
            </a:r>
            <a:r>
              <a:rPr lang="en-US" altLang="zh-TW" sz="2400" dirty="0">
                <a:sym typeface="Symbol" pitchFamily="18" charset="2"/>
              </a:rPr>
              <a:t>.</a:t>
            </a:r>
          </a:p>
        </p:txBody>
      </p:sp>
      <p:grpSp>
        <p:nvGrpSpPr>
          <p:cNvPr id="32775" name="Group 1"/>
          <p:cNvGrpSpPr>
            <a:grpSpLocks/>
          </p:cNvGrpSpPr>
          <p:nvPr/>
        </p:nvGrpSpPr>
        <p:grpSpPr bwMode="auto">
          <a:xfrm>
            <a:off x="381000" y="1600200"/>
            <a:ext cx="7967662" cy="3165475"/>
            <a:chOff x="385763" y="1371600"/>
            <a:chExt cx="8377237" cy="3165475"/>
          </a:xfrm>
        </p:grpSpPr>
        <p:pic>
          <p:nvPicPr>
            <p:cNvPr id="32776" name="Picture 55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63" y="1371600"/>
              <a:ext cx="8377237"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12"/>
            <p:cNvSpPr txBox="1">
              <a:spLocks noChangeArrowheads="1"/>
            </p:cNvSpPr>
            <p:nvPr/>
          </p:nvSpPr>
          <p:spPr bwMode="auto">
            <a:xfrm>
              <a:off x="4423316" y="3829050"/>
              <a:ext cx="3092863" cy="708025"/>
            </a:xfrm>
            <a:prstGeom prst="rect">
              <a:avLst/>
            </a:prstGeom>
            <a:noFill/>
            <a:ln w="285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en-US" altLang="zh-TW" dirty="0"/>
                <a:t>This column shows that the ARGUMENT is VALID.</a:t>
              </a:r>
            </a:p>
          </p:txBody>
        </p:sp>
        <p:cxnSp>
          <p:nvCxnSpPr>
            <p:cNvPr id="10" name="Straight Arrow Connector 9"/>
            <p:cNvCxnSpPr/>
            <p:nvPr/>
          </p:nvCxnSpPr>
          <p:spPr>
            <a:xfrm flipV="1">
              <a:off x="7516179" y="3829050"/>
              <a:ext cx="581025" cy="33496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2774" name="Rectangle 6"/>
          <p:cNvSpPr>
            <a:spLocks noChangeArrowheads="1"/>
          </p:cNvSpPr>
          <p:nvPr/>
        </p:nvSpPr>
        <p:spPr bwMode="auto">
          <a:xfrm>
            <a:off x="7715418" y="2438400"/>
            <a:ext cx="304800" cy="1417638"/>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endParaRPr lang="en-US" altLang="ms-MY" sz="180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228600" y="457200"/>
            <a:ext cx="8763000" cy="1143000"/>
          </a:xfrm>
        </p:spPr>
        <p:txBody>
          <a:bodyPr>
            <a:noAutofit/>
          </a:bodyPr>
          <a:lstStyle/>
          <a:p>
            <a:pPr algn="l" eaLnBrk="1" hangingPunct="1">
              <a:defRPr/>
            </a:pPr>
            <a:r>
              <a:rPr lang="en-US" sz="3500" dirty="0">
                <a:solidFill>
                  <a:schemeClr val="tx1"/>
                </a:solidFill>
                <a:effectLst/>
              </a:rPr>
              <a:t>Method 2: Logical Equivalences Simplification</a:t>
            </a:r>
          </a:p>
        </p:txBody>
      </p:sp>
      <p:sp>
        <p:nvSpPr>
          <p:cNvPr id="33795" name="Footer Placeholder 16"/>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33796" name="Slide Number Placeholder 1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D32CB106-1786-40E6-980F-4EA702E516EF}" type="slidenum">
              <a:rPr lang="en-US" altLang="en-US" sz="1200"/>
              <a:pPr eaLnBrk="1" hangingPunct="1">
                <a:spcBef>
                  <a:spcPct val="0"/>
                </a:spcBef>
                <a:buFontTx/>
                <a:buNone/>
              </a:pPr>
              <a:t>12</a:t>
            </a:fld>
            <a:endParaRPr lang="en-US" altLang="en-US" sz="1200"/>
          </a:p>
        </p:txBody>
      </p:sp>
      <p:grpSp>
        <p:nvGrpSpPr>
          <p:cNvPr id="4" name="Group 3"/>
          <p:cNvGrpSpPr/>
          <p:nvPr/>
        </p:nvGrpSpPr>
        <p:grpSpPr>
          <a:xfrm>
            <a:off x="1600200" y="3810000"/>
            <a:ext cx="4495800" cy="708025"/>
            <a:chOff x="1600200" y="3810000"/>
            <a:chExt cx="4495800" cy="708025"/>
          </a:xfrm>
        </p:grpSpPr>
        <p:sp>
          <p:nvSpPr>
            <p:cNvPr id="33797" name="Text Box 12"/>
            <p:cNvSpPr txBox="1">
              <a:spLocks noChangeArrowheads="1"/>
            </p:cNvSpPr>
            <p:nvPr/>
          </p:nvSpPr>
          <p:spPr bwMode="auto">
            <a:xfrm>
              <a:off x="2362200" y="3810000"/>
              <a:ext cx="3733800" cy="708025"/>
            </a:xfrm>
            <a:prstGeom prst="rect">
              <a:avLst/>
            </a:prstGeom>
            <a:noFill/>
            <a:ln w="285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en-US" altLang="zh-TW"/>
                <a:t>This T shows that the ARGUMENT is VALID.</a:t>
              </a:r>
            </a:p>
          </p:txBody>
        </p:sp>
        <p:cxnSp>
          <p:nvCxnSpPr>
            <p:cNvPr id="10" name="Straight Arrow Connector 9"/>
            <p:cNvCxnSpPr/>
            <p:nvPr/>
          </p:nvCxnSpPr>
          <p:spPr>
            <a:xfrm flipH="1" flipV="1">
              <a:off x="1600200" y="3886200"/>
              <a:ext cx="714375"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1022350" y="1828800"/>
            <a:ext cx="6445250" cy="2246769"/>
            <a:chOff x="1022350" y="1828800"/>
            <a:chExt cx="6445250" cy="2246769"/>
          </a:xfrm>
        </p:grpSpPr>
        <p:sp>
          <p:nvSpPr>
            <p:cNvPr id="33799" name="Rectangle 11"/>
            <p:cNvSpPr>
              <a:spLocks noChangeArrowheads="1"/>
            </p:cNvSpPr>
            <p:nvPr/>
          </p:nvSpPr>
          <p:spPr bwMode="auto">
            <a:xfrm>
              <a:off x="1295400" y="1828800"/>
              <a:ext cx="61722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a:t>
              </a:r>
              <a:r>
                <a:rPr lang="en-US" altLang="zh-TW" i="1" dirty="0"/>
                <a:t>p</a:t>
              </a:r>
              <a:r>
                <a:rPr lang="en-US" altLang="zh-TW" dirty="0"/>
                <a:t> </a:t>
              </a:r>
              <a:r>
                <a:rPr lang="en-US" altLang="zh-TW" dirty="0">
                  <a:latin typeface="Symbol" pitchFamily="18" charset="2"/>
                </a:rPr>
                <a:t>Ú</a:t>
              </a:r>
              <a:r>
                <a:rPr lang="en-US" altLang="zh-TW" dirty="0"/>
                <a:t> ¬</a:t>
              </a:r>
              <a:r>
                <a:rPr lang="en-US" altLang="zh-TW" i="1" dirty="0"/>
                <a:t>p</a:t>
              </a:r>
              <a:r>
                <a:rPr lang="en-US" altLang="zh-TW" dirty="0"/>
                <a:t>) </a:t>
              </a:r>
              <a:r>
                <a:rPr lang="en-US" altLang="zh-TW" dirty="0">
                  <a:latin typeface="Symbol" pitchFamily="18" charset="2"/>
                </a:rPr>
                <a:t>Ù</a:t>
              </a:r>
              <a:r>
                <a:rPr lang="en-US" altLang="zh-TW" dirty="0"/>
                <a:t> (</a:t>
              </a:r>
              <a:r>
                <a:rPr lang="en-US" altLang="zh-TW" i="1" dirty="0"/>
                <a:t>p</a:t>
              </a:r>
              <a:r>
                <a:rPr lang="en-US" altLang="zh-TW" dirty="0"/>
                <a:t> </a:t>
              </a:r>
              <a:r>
                <a:rPr lang="en-US" altLang="zh-TW" dirty="0">
                  <a:latin typeface="Symbol" pitchFamily="18" charset="2"/>
                </a:rPr>
                <a:t>®</a:t>
              </a:r>
              <a:r>
                <a:rPr lang="en-US" altLang="zh-TW" dirty="0"/>
                <a:t> </a:t>
              </a:r>
              <a:r>
                <a:rPr lang="en-US" altLang="zh-TW" i="1" dirty="0"/>
                <a:t>q</a:t>
              </a:r>
              <a:r>
                <a:rPr lang="en-US" altLang="zh-TW" dirty="0"/>
                <a:t>) </a:t>
              </a:r>
              <a:r>
                <a:rPr lang="en-US" altLang="zh-TW" dirty="0">
                  <a:latin typeface="Symbol" pitchFamily="18" charset="2"/>
                </a:rPr>
                <a:t>Ù</a:t>
              </a:r>
              <a:r>
                <a:rPr lang="en-US" altLang="zh-TW" dirty="0"/>
                <a:t> (¬</a:t>
              </a:r>
              <a:r>
                <a:rPr lang="en-US" altLang="zh-TW" i="1" dirty="0"/>
                <a:t>p</a:t>
              </a:r>
              <a:r>
                <a:rPr lang="en-US" altLang="zh-TW" dirty="0"/>
                <a:t> </a:t>
              </a:r>
              <a:r>
                <a:rPr lang="en-US" altLang="zh-TW" dirty="0">
                  <a:latin typeface="Symbol" pitchFamily="18" charset="2"/>
                </a:rPr>
                <a:t>®</a:t>
              </a:r>
              <a:r>
                <a:rPr lang="en-US" altLang="zh-TW" dirty="0"/>
                <a:t> ¬</a:t>
              </a:r>
              <a:r>
                <a:rPr lang="en-US" altLang="zh-TW" i="1" dirty="0"/>
                <a:t>q</a:t>
              </a:r>
              <a:r>
                <a:rPr lang="en-US" altLang="zh-TW" dirty="0"/>
                <a:t>) </a:t>
              </a:r>
              <a:r>
                <a:rPr lang="en-US" altLang="zh-TW" dirty="0">
                  <a:latin typeface="Symbol" pitchFamily="18" charset="2"/>
                </a:rPr>
                <a:t>®</a:t>
              </a:r>
              <a:r>
                <a:rPr lang="en-US" altLang="zh-TW" dirty="0"/>
                <a:t> (</a:t>
              </a:r>
              <a:r>
                <a:rPr lang="en-US" altLang="zh-TW" i="1" dirty="0"/>
                <a:t>p</a:t>
              </a:r>
              <a:r>
                <a:rPr lang="en-US" altLang="zh-TW" dirty="0"/>
                <a:t> </a:t>
              </a:r>
              <a:r>
                <a:rPr lang="en-US" altLang="zh-TW" dirty="0">
                  <a:latin typeface="Symbol" pitchFamily="18" charset="2"/>
                </a:rPr>
                <a:t>« </a:t>
              </a:r>
              <a:r>
                <a:rPr lang="en-US" altLang="zh-TW" i="1" dirty="0"/>
                <a:t>q</a:t>
              </a:r>
              <a:r>
                <a:rPr lang="en-US" altLang="zh-TW" dirty="0"/>
                <a:t>) </a:t>
              </a:r>
            </a:p>
            <a:p>
              <a:pPr eaLnBrk="1" hangingPunct="1">
                <a:spcBef>
                  <a:spcPct val="0"/>
                </a:spcBef>
                <a:buFontTx/>
                <a:buNone/>
              </a:pPr>
              <a:r>
                <a:rPr lang="en-US" altLang="zh-TW" dirty="0"/>
                <a:t>T </a:t>
              </a:r>
              <a:r>
                <a:rPr lang="en-US" altLang="zh-TW" dirty="0">
                  <a:latin typeface="Symbol" pitchFamily="18" charset="2"/>
                </a:rPr>
                <a:t>Ù</a:t>
              </a:r>
              <a:r>
                <a:rPr lang="en-US" altLang="zh-TW" dirty="0"/>
                <a:t> (</a:t>
              </a:r>
              <a:r>
                <a:rPr lang="en-US" altLang="zh-TW" i="1" dirty="0"/>
                <a:t>p</a:t>
              </a:r>
              <a:r>
                <a:rPr lang="en-US" altLang="zh-TW" dirty="0"/>
                <a:t> </a:t>
              </a:r>
              <a:r>
                <a:rPr lang="en-US" altLang="zh-TW" dirty="0">
                  <a:latin typeface="Symbol" pitchFamily="18" charset="2"/>
                </a:rPr>
                <a:t>®</a:t>
              </a:r>
              <a:r>
                <a:rPr lang="en-US" altLang="zh-TW" dirty="0"/>
                <a:t> </a:t>
              </a:r>
              <a:r>
                <a:rPr lang="en-US" altLang="zh-TW" i="1" dirty="0"/>
                <a:t>q</a:t>
              </a:r>
              <a:r>
                <a:rPr lang="en-US" altLang="zh-TW" dirty="0"/>
                <a:t>) </a:t>
              </a:r>
              <a:r>
                <a:rPr lang="en-US" altLang="zh-TW" dirty="0">
                  <a:latin typeface="Symbol" pitchFamily="18" charset="2"/>
                </a:rPr>
                <a:t>Ù</a:t>
              </a:r>
              <a:r>
                <a:rPr lang="en-US" altLang="zh-TW" dirty="0"/>
                <a:t> (¬</a:t>
              </a:r>
              <a:r>
                <a:rPr lang="en-US" altLang="zh-TW" i="1" dirty="0"/>
                <a:t>p</a:t>
              </a:r>
              <a:r>
                <a:rPr lang="en-US" altLang="zh-TW" dirty="0"/>
                <a:t> </a:t>
              </a:r>
              <a:r>
                <a:rPr lang="en-US" altLang="zh-TW" dirty="0">
                  <a:latin typeface="Symbol" pitchFamily="18" charset="2"/>
                </a:rPr>
                <a:t>®</a:t>
              </a:r>
              <a:r>
                <a:rPr lang="en-US" altLang="zh-TW" dirty="0"/>
                <a:t> ¬</a:t>
              </a:r>
              <a:r>
                <a:rPr lang="en-US" altLang="zh-TW" i="1" dirty="0"/>
                <a:t>q</a:t>
              </a:r>
              <a:r>
                <a:rPr lang="en-US" altLang="zh-TW" dirty="0"/>
                <a:t>) </a:t>
              </a:r>
              <a:r>
                <a:rPr lang="en-US" altLang="zh-TW" dirty="0">
                  <a:latin typeface="Symbol" pitchFamily="18" charset="2"/>
                </a:rPr>
                <a:t>®</a:t>
              </a:r>
              <a:r>
                <a:rPr lang="en-US" altLang="zh-TW" dirty="0"/>
                <a:t> (</a:t>
              </a:r>
              <a:r>
                <a:rPr lang="en-US" altLang="zh-TW" i="1" dirty="0"/>
                <a:t>p</a:t>
              </a:r>
              <a:r>
                <a:rPr lang="en-US" altLang="zh-TW" dirty="0"/>
                <a:t> </a:t>
              </a:r>
              <a:r>
                <a:rPr lang="en-US" altLang="zh-TW" dirty="0">
                  <a:latin typeface="Symbol" pitchFamily="18" charset="2"/>
                </a:rPr>
                <a:t>« </a:t>
              </a:r>
              <a:r>
                <a:rPr lang="en-US" altLang="zh-TW" i="1" dirty="0"/>
                <a:t>q</a:t>
              </a:r>
              <a:r>
                <a:rPr lang="en-US" altLang="zh-TW" dirty="0"/>
                <a:t>) 	</a:t>
              </a:r>
            </a:p>
            <a:p>
              <a:pPr eaLnBrk="1" hangingPunct="1">
                <a:spcBef>
                  <a:spcPct val="0"/>
                </a:spcBef>
                <a:buFontTx/>
                <a:buNone/>
              </a:pPr>
              <a:r>
                <a:rPr lang="en-US" altLang="zh-TW" dirty="0"/>
                <a:t>(</a:t>
              </a:r>
              <a:r>
                <a:rPr lang="en-US" altLang="zh-TW" i="1" dirty="0"/>
                <a:t>p</a:t>
              </a:r>
              <a:r>
                <a:rPr lang="en-US" altLang="zh-TW" dirty="0"/>
                <a:t> </a:t>
              </a:r>
              <a:r>
                <a:rPr lang="en-US" altLang="zh-TW" dirty="0">
                  <a:latin typeface="Symbol" pitchFamily="18" charset="2"/>
                </a:rPr>
                <a:t>®</a:t>
              </a:r>
              <a:r>
                <a:rPr lang="en-US" altLang="zh-TW" dirty="0"/>
                <a:t> </a:t>
              </a:r>
              <a:r>
                <a:rPr lang="en-US" altLang="zh-TW" i="1" dirty="0"/>
                <a:t>q</a:t>
              </a:r>
              <a:r>
                <a:rPr lang="en-US" altLang="zh-TW" dirty="0"/>
                <a:t>) </a:t>
              </a:r>
              <a:r>
                <a:rPr lang="en-US" altLang="zh-TW" dirty="0">
                  <a:latin typeface="Symbol" pitchFamily="18" charset="2"/>
                </a:rPr>
                <a:t>Ù</a:t>
              </a:r>
              <a:r>
                <a:rPr lang="en-US" altLang="zh-TW" dirty="0"/>
                <a:t> (¬</a:t>
              </a:r>
              <a:r>
                <a:rPr lang="en-US" altLang="zh-TW" i="1" dirty="0"/>
                <a:t>p</a:t>
              </a:r>
              <a:r>
                <a:rPr lang="en-US" altLang="zh-TW" dirty="0"/>
                <a:t> </a:t>
              </a:r>
              <a:r>
                <a:rPr lang="en-US" altLang="zh-TW" dirty="0">
                  <a:latin typeface="Symbol" pitchFamily="18" charset="2"/>
                </a:rPr>
                <a:t>®</a:t>
              </a:r>
              <a:r>
                <a:rPr lang="en-US" altLang="zh-TW" dirty="0"/>
                <a:t> ¬</a:t>
              </a:r>
              <a:r>
                <a:rPr lang="en-US" altLang="zh-TW" i="1" dirty="0"/>
                <a:t>q</a:t>
              </a:r>
              <a:r>
                <a:rPr lang="en-US" altLang="zh-TW" dirty="0"/>
                <a:t>) </a:t>
              </a:r>
              <a:r>
                <a:rPr lang="en-US" altLang="zh-TW" dirty="0">
                  <a:latin typeface="Symbol" pitchFamily="18" charset="2"/>
                </a:rPr>
                <a:t>®</a:t>
              </a:r>
              <a:r>
                <a:rPr lang="en-US" altLang="zh-TW" dirty="0"/>
                <a:t> (</a:t>
              </a:r>
              <a:r>
                <a:rPr lang="en-US" altLang="zh-TW" i="1" dirty="0"/>
                <a:t>p</a:t>
              </a:r>
              <a:r>
                <a:rPr lang="en-US" altLang="zh-TW" dirty="0"/>
                <a:t> </a:t>
              </a:r>
              <a:r>
                <a:rPr lang="en-US" altLang="zh-TW" dirty="0">
                  <a:latin typeface="Symbol" pitchFamily="18" charset="2"/>
                </a:rPr>
                <a:t>« </a:t>
              </a:r>
              <a:r>
                <a:rPr lang="en-US" altLang="zh-TW" i="1" dirty="0"/>
                <a:t>q</a:t>
              </a:r>
              <a:r>
                <a:rPr lang="en-US" altLang="zh-TW" dirty="0"/>
                <a:t>) 	</a:t>
              </a:r>
            </a:p>
            <a:p>
              <a:pPr eaLnBrk="1" hangingPunct="1">
                <a:spcBef>
                  <a:spcPct val="0"/>
                </a:spcBef>
                <a:buFontTx/>
                <a:buNone/>
              </a:pPr>
              <a:r>
                <a:rPr lang="en-US" altLang="zh-TW" dirty="0"/>
                <a:t>(</a:t>
              </a:r>
              <a:r>
                <a:rPr lang="en-US" altLang="zh-TW" i="1" dirty="0"/>
                <a:t>p</a:t>
              </a:r>
              <a:r>
                <a:rPr lang="en-US" altLang="zh-TW" dirty="0"/>
                <a:t> </a:t>
              </a:r>
              <a:r>
                <a:rPr lang="en-US" altLang="zh-TW" dirty="0">
                  <a:latin typeface="Symbol" pitchFamily="18" charset="2"/>
                </a:rPr>
                <a:t>®</a:t>
              </a:r>
              <a:r>
                <a:rPr lang="en-US" altLang="zh-TW" dirty="0"/>
                <a:t> </a:t>
              </a:r>
              <a:r>
                <a:rPr lang="en-US" altLang="zh-TW" i="1" dirty="0"/>
                <a:t>q</a:t>
              </a:r>
              <a:r>
                <a:rPr lang="en-US" altLang="zh-TW" dirty="0"/>
                <a:t>) </a:t>
              </a:r>
              <a:r>
                <a:rPr lang="en-US" altLang="zh-TW" dirty="0">
                  <a:latin typeface="Symbol" pitchFamily="18" charset="2"/>
                </a:rPr>
                <a:t>Ù</a:t>
              </a:r>
              <a:r>
                <a:rPr lang="en-US" altLang="zh-TW" dirty="0"/>
                <a:t> (</a:t>
              </a:r>
              <a:r>
                <a:rPr lang="en-US" altLang="zh-TW" i="1" dirty="0"/>
                <a:t>q</a:t>
              </a:r>
              <a:r>
                <a:rPr lang="en-US" altLang="zh-TW" dirty="0"/>
                <a:t> </a:t>
              </a:r>
              <a:r>
                <a:rPr lang="en-US" altLang="zh-TW" dirty="0">
                  <a:latin typeface="Symbol" pitchFamily="18" charset="2"/>
                </a:rPr>
                <a:t>®</a:t>
              </a:r>
              <a:r>
                <a:rPr lang="en-US" altLang="zh-TW" dirty="0"/>
                <a:t> </a:t>
              </a:r>
              <a:r>
                <a:rPr lang="en-US" altLang="zh-TW" i="1" dirty="0"/>
                <a:t>p</a:t>
              </a:r>
              <a:r>
                <a:rPr lang="en-US" altLang="zh-TW" dirty="0"/>
                <a:t>) </a:t>
              </a:r>
              <a:r>
                <a:rPr lang="en-US" altLang="zh-TW" dirty="0">
                  <a:latin typeface="Symbol" pitchFamily="18" charset="2"/>
                </a:rPr>
                <a:t>®</a:t>
              </a:r>
              <a:r>
                <a:rPr lang="en-US" altLang="zh-TW" dirty="0"/>
                <a:t> (</a:t>
              </a:r>
              <a:r>
                <a:rPr lang="en-US" altLang="zh-TW" i="1" dirty="0"/>
                <a:t>p</a:t>
              </a:r>
              <a:r>
                <a:rPr lang="en-US" altLang="zh-TW" dirty="0"/>
                <a:t> </a:t>
              </a:r>
              <a:r>
                <a:rPr lang="en-US" altLang="zh-TW" dirty="0">
                  <a:latin typeface="Symbol" pitchFamily="18" charset="2"/>
                </a:rPr>
                <a:t>« </a:t>
              </a:r>
              <a:r>
                <a:rPr lang="en-US" altLang="zh-TW" i="1" dirty="0"/>
                <a:t>q</a:t>
              </a:r>
              <a:r>
                <a:rPr lang="en-US" altLang="zh-TW" dirty="0"/>
                <a:t>) 		</a:t>
              </a:r>
            </a:p>
            <a:p>
              <a:pPr eaLnBrk="1" hangingPunct="1">
                <a:spcBef>
                  <a:spcPct val="0"/>
                </a:spcBef>
                <a:buFontTx/>
                <a:buNone/>
              </a:pPr>
              <a:r>
                <a:rPr lang="en-US" altLang="zh-TW" dirty="0"/>
                <a:t>(</a:t>
              </a:r>
              <a:r>
                <a:rPr lang="en-US" altLang="zh-TW" i="1" dirty="0"/>
                <a:t>p</a:t>
              </a:r>
              <a:r>
                <a:rPr lang="en-US" altLang="zh-TW" dirty="0"/>
                <a:t> </a:t>
              </a:r>
              <a:r>
                <a:rPr lang="en-US" altLang="zh-TW" dirty="0">
                  <a:sym typeface="Symbol" pitchFamily="18" charset="2"/>
                </a:rPr>
                <a:t></a:t>
              </a:r>
              <a:r>
                <a:rPr lang="en-US" altLang="zh-TW" dirty="0"/>
                <a:t> </a:t>
              </a:r>
              <a:r>
                <a:rPr lang="en-US" altLang="zh-TW" i="1" dirty="0"/>
                <a:t>q</a:t>
              </a:r>
              <a:r>
                <a:rPr lang="en-US" altLang="zh-TW" dirty="0"/>
                <a:t>) </a:t>
              </a:r>
              <a:r>
                <a:rPr lang="en-US" altLang="zh-TW" dirty="0">
                  <a:sym typeface="Symbol" pitchFamily="18" charset="2"/>
                </a:rPr>
                <a:t></a:t>
              </a:r>
              <a:r>
                <a:rPr lang="en-US" altLang="zh-TW" dirty="0"/>
                <a:t> (</a:t>
              </a:r>
              <a:r>
                <a:rPr lang="en-US" altLang="zh-TW" i="1" dirty="0"/>
                <a:t>p</a:t>
              </a:r>
              <a:r>
                <a:rPr lang="en-US" altLang="zh-TW" dirty="0"/>
                <a:t> </a:t>
              </a:r>
              <a:r>
                <a:rPr lang="en-US" altLang="zh-TW" dirty="0">
                  <a:sym typeface="Symbol" pitchFamily="18" charset="2"/>
                </a:rPr>
                <a:t></a:t>
              </a:r>
              <a:r>
                <a:rPr lang="en-US" altLang="zh-TW" dirty="0"/>
                <a:t> </a:t>
              </a:r>
              <a:r>
                <a:rPr lang="en-US" altLang="zh-TW" i="1" dirty="0"/>
                <a:t>q</a:t>
              </a:r>
              <a:r>
                <a:rPr lang="en-US" altLang="zh-TW" dirty="0"/>
                <a:t>)			</a:t>
              </a:r>
            </a:p>
            <a:p>
              <a:pPr eaLnBrk="1" hangingPunct="1">
                <a:spcBef>
                  <a:spcPct val="0"/>
                </a:spcBef>
                <a:buFontTx/>
                <a:buNone/>
              </a:pPr>
              <a:r>
                <a:rPr lang="en-US" altLang="zh-TW" dirty="0"/>
                <a:t>¬(</a:t>
              </a:r>
              <a:r>
                <a:rPr lang="en-US" altLang="zh-TW" i="1" dirty="0"/>
                <a:t>p</a:t>
              </a:r>
              <a:r>
                <a:rPr lang="en-US" altLang="zh-TW" dirty="0"/>
                <a:t> </a:t>
              </a:r>
              <a:r>
                <a:rPr lang="en-US" altLang="zh-TW" dirty="0">
                  <a:sym typeface="Symbol" pitchFamily="18" charset="2"/>
                </a:rPr>
                <a:t> </a:t>
              </a:r>
              <a:r>
                <a:rPr lang="en-US" altLang="zh-TW" i="1" dirty="0">
                  <a:sym typeface="Symbol" pitchFamily="18" charset="2"/>
                </a:rPr>
                <a:t>q</a:t>
              </a:r>
              <a:r>
                <a:rPr lang="en-US" altLang="zh-TW" dirty="0">
                  <a:sym typeface="Symbol" pitchFamily="18" charset="2"/>
                </a:rPr>
                <a:t>)  (</a:t>
              </a:r>
              <a:r>
                <a:rPr lang="en-US" altLang="zh-TW" i="1" dirty="0">
                  <a:sym typeface="Symbol" pitchFamily="18" charset="2"/>
                </a:rPr>
                <a:t>p</a:t>
              </a:r>
              <a:r>
                <a:rPr lang="en-US" altLang="zh-TW" dirty="0">
                  <a:sym typeface="Symbol" pitchFamily="18" charset="2"/>
                </a:rPr>
                <a:t>  </a:t>
              </a:r>
              <a:r>
                <a:rPr lang="en-US" altLang="zh-TW" i="1" dirty="0">
                  <a:sym typeface="Symbol" pitchFamily="18" charset="2"/>
                </a:rPr>
                <a:t>q</a:t>
              </a:r>
              <a:r>
                <a:rPr lang="en-US" altLang="zh-TW" dirty="0">
                  <a:sym typeface="Symbol" pitchFamily="18" charset="2"/>
                </a:rPr>
                <a:t>)</a:t>
              </a:r>
            </a:p>
            <a:p>
              <a:pPr eaLnBrk="1" hangingPunct="1">
                <a:spcBef>
                  <a:spcPct val="0"/>
                </a:spcBef>
                <a:buFontTx/>
                <a:buNone/>
              </a:pPr>
              <a:r>
                <a:rPr lang="en-US" altLang="zh-TW" dirty="0">
                  <a:sym typeface="Symbol" pitchFamily="18" charset="2"/>
                </a:rPr>
                <a:t>T</a:t>
              </a:r>
            </a:p>
          </p:txBody>
        </p:sp>
        <p:graphicFrame>
          <p:nvGraphicFramePr>
            <p:cNvPr id="33800" name="Object 1"/>
            <p:cNvGraphicFramePr>
              <a:graphicFrameLocks noChangeAspect="1"/>
            </p:cNvGraphicFramePr>
            <p:nvPr>
              <p:extLst>
                <p:ext uri="{D42A27DB-BD31-4B8C-83A1-F6EECF244321}">
                  <p14:modId xmlns:p14="http://schemas.microsoft.com/office/powerpoint/2010/main" val="2077054129"/>
                </p:ext>
              </p:extLst>
            </p:nvPr>
          </p:nvGraphicFramePr>
          <p:xfrm>
            <a:off x="1022350" y="2209800"/>
            <a:ext cx="501650" cy="285750"/>
          </p:xfrm>
          <a:graphic>
            <a:graphicData uri="http://schemas.openxmlformats.org/presentationml/2006/ole">
              <mc:AlternateContent xmlns:mc="http://schemas.openxmlformats.org/markup-compatibility/2006">
                <mc:Choice xmlns:v="urn:schemas-microsoft-com:vml" Requires="v">
                  <p:oleObj name="Equation" r:id="rId3" imgW="126780" imgH="114102" progId="Equation.3">
                    <p:embed/>
                  </p:oleObj>
                </mc:Choice>
                <mc:Fallback>
                  <p:oleObj name="Equation" r:id="rId3" imgW="126780" imgH="114102" progId="Equation.3">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2209800"/>
                          <a:ext cx="5016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1" name="Object 2"/>
            <p:cNvGraphicFramePr>
              <a:graphicFrameLocks noChangeAspect="1"/>
            </p:cNvGraphicFramePr>
            <p:nvPr>
              <p:extLst>
                <p:ext uri="{D42A27DB-BD31-4B8C-83A1-F6EECF244321}">
                  <p14:modId xmlns:p14="http://schemas.microsoft.com/office/powerpoint/2010/main" val="4173004377"/>
                </p:ext>
              </p:extLst>
            </p:nvPr>
          </p:nvGraphicFramePr>
          <p:xfrm>
            <a:off x="1022350" y="2819400"/>
            <a:ext cx="501650" cy="285750"/>
          </p:xfrm>
          <a:graphic>
            <a:graphicData uri="http://schemas.openxmlformats.org/presentationml/2006/ole">
              <mc:AlternateContent xmlns:mc="http://schemas.openxmlformats.org/markup-compatibility/2006">
                <mc:Choice xmlns:v="urn:schemas-microsoft-com:vml" Requires="v">
                  <p:oleObj name="Equation" r:id="rId5" imgW="126780" imgH="114102" progId="Equation.3">
                    <p:embed/>
                  </p:oleObj>
                </mc:Choice>
                <mc:Fallback>
                  <p:oleObj name="Equation" r:id="rId5" imgW="126780" imgH="114102" progId="Equation.3">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2819400"/>
                          <a:ext cx="5016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2" name="Object 3"/>
            <p:cNvGraphicFramePr>
              <a:graphicFrameLocks noChangeAspect="1"/>
            </p:cNvGraphicFramePr>
            <p:nvPr>
              <p:extLst>
                <p:ext uri="{D42A27DB-BD31-4B8C-83A1-F6EECF244321}">
                  <p14:modId xmlns:p14="http://schemas.microsoft.com/office/powerpoint/2010/main" val="1187806672"/>
                </p:ext>
              </p:extLst>
            </p:nvPr>
          </p:nvGraphicFramePr>
          <p:xfrm>
            <a:off x="1022350" y="3124200"/>
            <a:ext cx="501650" cy="285750"/>
          </p:xfrm>
          <a:graphic>
            <a:graphicData uri="http://schemas.openxmlformats.org/presentationml/2006/ole">
              <mc:AlternateContent xmlns:mc="http://schemas.openxmlformats.org/markup-compatibility/2006">
                <mc:Choice xmlns:v="urn:schemas-microsoft-com:vml" Requires="v">
                  <p:oleObj name="Equation" r:id="rId6" imgW="126780" imgH="114102" progId="Equation.3">
                    <p:embed/>
                  </p:oleObj>
                </mc:Choice>
                <mc:Fallback>
                  <p:oleObj name="Equation" r:id="rId6" imgW="126780" imgH="114102" progId="Equation.3">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24200"/>
                          <a:ext cx="5016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3" name="Object 4"/>
            <p:cNvGraphicFramePr>
              <a:graphicFrameLocks noChangeAspect="1"/>
            </p:cNvGraphicFramePr>
            <p:nvPr>
              <p:extLst>
                <p:ext uri="{D42A27DB-BD31-4B8C-83A1-F6EECF244321}">
                  <p14:modId xmlns:p14="http://schemas.microsoft.com/office/powerpoint/2010/main" val="3979496471"/>
                </p:ext>
              </p:extLst>
            </p:nvPr>
          </p:nvGraphicFramePr>
          <p:xfrm>
            <a:off x="1022350" y="3429000"/>
            <a:ext cx="501650" cy="285750"/>
          </p:xfrm>
          <a:graphic>
            <a:graphicData uri="http://schemas.openxmlformats.org/presentationml/2006/ole">
              <mc:AlternateContent xmlns:mc="http://schemas.openxmlformats.org/markup-compatibility/2006">
                <mc:Choice xmlns:v="urn:schemas-microsoft-com:vml" Requires="v">
                  <p:oleObj name="Equation" r:id="rId7" imgW="126780" imgH="114102" progId="Equation.3">
                    <p:embed/>
                  </p:oleObj>
                </mc:Choice>
                <mc:Fallback>
                  <p:oleObj name="Equation" r:id="rId7" imgW="126780" imgH="114102" progId="Equation.3">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429000"/>
                          <a:ext cx="5016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4" name="Object 5"/>
            <p:cNvGraphicFramePr>
              <a:graphicFrameLocks noChangeAspect="1"/>
            </p:cNvGraphicFramePr>
            <p:nvPr>
              <p:extLst>
                <p:ext uri="{D42A27DB-BD31-4B8C-83A1-F6EECF244321}">
                  <p14:modId xmlns:p14="http://schemas.microsoft.com/office/powerpoint/2010/main" val="942357961"/>
                </p:ext>
              </p:extLst>
            </p:nvPr>
          </p:nvGraphicFramePr>
          <p:xfrm>
            <a:off x="1022350" y="3733800"/>
            <a:ext cx="501650" cy="285750"/>
          </p:xfrm>
          <a:graphic>
            <a:graphicData uri="http://schemas.openxmlformats.org/presentationml/2006/ole">
              <mc:AlternateContent xmlns:mc="http://schemas.openxmlformats.org/markup-compatibility/2006">
                <mc:Choice xmlns:v="urn:schemas-microsoft-com:vml" Requires="v">
                  <p:oleObj name="Equation" r:id="rId8" imgW="126780" imgH="114102" progId="Equation.3">
                    <p:embed/>
                  </p:oleObj>
                </mc:Choice>
                <mc:Fallback>
                  <p:oleObj name="Equation" r:id="rId8" imgW="126780" imgH="114102"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733800"/>
                          <a:ext cx="5016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5" name="Object 6"/>
            <p:cNvGraphicFramePr>
              <a:graphicFrameLocks noChangeAspect="1"/>
            </p:cNvGraphicFramePr>
            <p:nvPr>
              <p:extLst>
                <p:ext uri="{D42A27DB-BD31-4B8C-83A1-F6EECF244321}">
                  <p14:modId xmlns:p14="http://schemas.microsoft.com/office/powerpoint/2010/main" val="1707476882"/>
                </p:ext>
              </p:extLst>
            </p:nvPr>
          </p:nvGraphicFramePr>
          <p:xfrm>
            <a:off x="1022350" y="2514600"/>
            <a:ext cx="501650" cy="285750"/>
          </p:xfrm>
          <a:graphic>
            <a:graphicData uri="http://schemas.openxmlformats.org/presentationml/2006/ole">
              <mc:AlternateContent xmlns:mc="http://schemas.openxmlformats.org/markup-compatibility/2006">
                <mc:Choice xmlns:v="urn:schemas-microsoft-com:vml" Requires="v">
                  <p:oleObj name="Equation" r:id="rId9" imgW="126780" imgH="114102" progId="Equation.3">
                    <p:embed/>
                  </p:oleObj>
                </mc:Choice>
                <mc:Fallback>
                  <p:oleObj name="Equation" r:id="rId9" imgW="126780" imgH="114102" progId="Equation.3">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2514600"/>
                          <a:ext cx="50165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81000" y="685800"/>
            <a:ext cx="8229600" cy="1143000"/>
          </a:xfrm>
        </p:spPr>
        <p:txBody>
          <a:bodyPr>
            <a:normAutofit/>
          </a:bodyPr>
          <a:lstStyle/>
          <a:p>
            <a:pPr algn="l" eaLnBrk="1" hangingPunct="1">
              <a:defRPr/>
            </a:pPr>
            <a:r>
              <a:rPr lang="en-US" sz="4400" dirty="0">
                <a:solidFill>
                  <a:schemeClr val="tx1"/>
                </a:solidFill>
                <a:effectLst/>
              </a:rPr>
              <a:t>Method 3: Rules of Inference</a:t>
            </a:r>
          </a:p>
        </p:txBody>
      </p:sp>
      <p:sp>
        <p:nvSpPr>
          <p:cNvPr id="34819"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34820"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0C3E3F6E-4BE8-472E-8E36-BCF0C623C228}" type="slidenum">
              <a:rPr lang="en-US" altLang="en-US" sz="1200"/>
              <a:pPr eaLnBrk="1" hangingPunct="1">
                <a:spcBef>
                  <a:spcPct val="0"/>
                </a:spcBef>
                <a:buFontTx/>
                <a:buNone/>
              </a:pPr>
              <a:t>13</a:t>
            </a:fld>
            <a:endParaRPr lang="en-US" altLang="en-US" sz="1200"/>
          </a:p>
        </p:txBody>
      </p:sp>
      <p:sp>
        <p:nvSpPr>
          <p:cNvPr id="34821" name="Text Box 11"/>
          <p:cNvSpPr txBox="1">
            <a:spLocks noChangeArrowheads="1"/>
          </p:cNvSpPr>
          <p:nvPr/>
        </p:nvSpPr>
        <p:spPr bwMode="auto">
          <a:xfrm>
            <a:off x="457200" y="1905000"/>
            <a:ext cx="7543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buFontTx/>
              <a:buNone/>
            </a:pPr>
            <a:r>
              <a:rPr lang="en-US" altLang="zh-TW" dirty="0"/>
              <a:t>Rules of Inference are common sense rules that provide the justification of the steps used to show that a CONCLUSION follows logically from a set of PREMISES.</a:t>
            </a:r>
          </a:p>
          <a:p>
            <a:pPr eaLnBrk="1" hangingPunct="1">
              <a:buFontTx/>
              <a:buNone/>
            </a:pPr>
            <a:endParaRPr lang="en-US" altLang="zh-TW" dirty="0"/>
          </a:p>
          <a:p>
            <a:pPr eaLnBrk="1" hangingPunct="1">
              <a:buFontTx/>
              <a:buNone/>
            </a:pPr>
            <a:r>
              <a:rPr lang="en-US" altLang="zh-TW" dirty="0">
                <a:sym typeface="Symbol" pitchFamily="18" charset="2"/>
              </a:rPr>
              <a:t>There are ONLY 8 Rules to Remember!</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1"/>
          <p:cNvSpPr>
            <a:spLocks noGrp="1"/>
          </p:cNvSpPr>
          <p:nvPr>
            <p:ph type="ftr" sz="quarter" idx="11"/>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35843" name="Slide Number Placeholder 2"/>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AE6BD30F-1EEC-4B2A-9E85-0FC727B0225A}" type="slidenum">
              <a:rPr lang="en-US" altLang="en-US" sz="1200"/>
              <a:pPr eaLnBrk="1" hangingPunct="1">
                <a:spcBef>
                  <a:spcPct val="0"/>
                </a:spcBef>
                <a:buFontTx/>
                <a:buNone/>
              </a:pPr>
              <a:t>14</a:t>
            </a:fld>
            <a:endParaRPr lang="en-US" altLang="en-US" sz="1200"/>
          </a:p>
        </p:txBody>
      </p:sp>
      <p:graphicFrame>
        <p:nvGraphicFramePr>
          <p:cNvPr id="11" name="Table 10"/>
          <p:cNvGraphicFramePr>
            <a:graphicFrameLocks noGrp="1"/>
          </p:cNvGraphicFramePr>
          <p:nvPr/>
        </p:nvGraphicFramePr>
        <p:xfrm>
          <a:off x="457200" y="762000"/>
          <a:ext cx="8153400" cy="4421189"/>
        </p:xfrm>
        <a:graphic>
          <a:graphicData uri="http://schemas.openxmlformats.org/drawingml/2006/table">
            <a:tbl>
              <a:tblPr/>
              <a:tblGrid>
                <a:gridCol w="1676400">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804863">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pitchFamily="34" charset="0"/>
                          <a:cs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pitchFamily="34" charset="0"/>
                          <a:cs typeface="Arial" charset="0"/>
                        </a:rPr>
                        <a:t>Tautological Arguments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pitchFamily="34" charset="0"/>
                          <a:cs typeface="Arial" charset="0"/>
                        </a:rPr>
                        <a:t>Premises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pitchFamily="34" charset="0"/>
                          <a:cs typeface="Arial" charset="0"/>
                        </a:rPr>
                        <a:t>Conclusion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04863">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itchFamily="34" charset="0"/>
                          <a:cs typeface="Arial" charset="0"/>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830263">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itchFamily="34" charset="0"/>
                          <a:cs typeface="Arial" charset="0"/>
                        </a:rPr>
                        <a:t>Simplification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990600">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itchFamily="34" charset="0"/>
                          <a:cs typeface="Arial" charset="0"/>
                        </a:rPr>
                        <a:t>Modus Ponens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990600">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itchFamily="34" charset="0"/>
                          <a:cs typeface="Arial" charset="0"/>
                        </a:rPr>
                        <a:t>Modus Tollens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bl>
          </a:graphicData>
        </a:graphic>
      </p:graphicFrame>
      <p:graphicFrame>
        <p:nvGraphicFramePr>
          <p:cNvPr id="35876" name="Object 11"/>
          <p:cNvGraphicFramePr>
            <a:graphicFrameLocks noChangeAspect="1"/>
          </p:cNvGraphicFramePr>
          <p:nvPr/>
        </p:nvGraphicFramePr>
        <p:xfrm>
          <a:off x="2859088" y="1804988"/>
          <a:ext cx="1168400" cy="303212"/>
        </p:xfrm>
        <a:graphic>
          <a:graphicData uri="http://schemas.openxmlformats.org/presentationml/2006/ole">
            <mc:AlternateContent xmlns:mc="http://schemas.openxmlformats.org/markup-compatibility/2006">
              <mc:Choice xmlns:v="urn:schemas-microsoft-com:vml" Requires="v">
                <p:oleObj name="Equation" r:id="rId2" imgW="685502" imgH="177723" progId="Equation.BREE4">
                  <p:embed/>
                </p:oleObj>
              </mc:Choice>
              <mc:Fallback>
                <p:oleObj name="Equation" r:id="rId2" imgW="685502" imgH="177723" progId="Equation.BREE4">
                  <p:embed/>
                  <p:pic>
                    <p:nvPicPr>
                      <p:cNvPr id="0"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9088" y="1804988"/>
                        <a:ext cx="1168400" cy="30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77" name="Object 3"/>
          <p:cNvGraphicFramePr>
            <a:graphicFrameLocks noChangeAspect="1"/>
          </p:cNvGraphicFramePr>
          <p:nvPr/>
        </p:nvGraphicFramePr>
        <p:xfrm>
          <a:off x="4845050" y="1873250"/>
          <a:ext cx="715963" cy="346075"/>
        </p:xfrm>
        <a:graphic>
          <a:graphicData uri="http://schemas.openxmlformats.org/presentationml/2006/ole">
            <mc:AlternateContent xmlns:mc="http://schemas.openxmlformats.org/markup-compatibility/2006">
              <mc:Choice xmlns:v="urn:schemas-microsoft-com:vml" Requires="v">
                <p:oleObj name="Equation" r:id="rId4" imgW="418918" imgH="203112" progId="Equation.BREE4">
                  <p:embed/>
                </p:oleObj>
              </mc:Choice>
              <mc:Fallback>
                <p:oleObj name="Equation" r:id="rId4" imgW="418918" imgH="203112" progId="Equation.BREE4">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5050" y="1873250"/>
                        <a:ext cx="715963"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78" name="Object 4"/>
          <p:cNvGraphicFramePr>
            <a:graphicFrameLocks noChangeAspect="1"/>
          </p:cNvGraphicFramePr>
          <p:nvPr/>
        </p:nvGraphicFramePr>
        <p:xfrm>
          <a:off x="7297738" y="1851025"/>
          <a:ext cx="627062" cy="282575"/>
        </p:xfrm>
        <a:graphic>
          <a:graphicData uri="http://schemas.openxmlformats.org/presentationml/2006/ole">
            <mc:AlternateContent xmlns:mc="http://schemas.openxmlformats.org/markup-compatibility/2006">
              <mc:Choice xmlns:v="urn:schemas-microsoft-com:vml" Requires="v">
                <p:oleObj name="Equation" r:id="rId6" imgW="368140" imgH="165028" progId="Equation.BREE4">
                  <p:embed/>
                </p:oleObj>
              </mc:Choice>
              <mc:Fallback>
                <p:oleObj name="Equation" r:id="rId6" imgW="368140" imgH="165028" progId="Equation.BREE4">
                  <p:embed/>
                  <p:pic>
                    <p:nvPicPr>
                      <p:cNvPr id="0" name="Picture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7738" y="1851025"/>
                        <a:ext cx="62706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79" name="Object 5"/>
          <p:cNvGraphicFramePr>
            <a:graphicFrameLocks noChangeAspect="1"/>
          </p:cNvGraphicFramePr>
          <p:nvPr/>
        </p:nvGraphicFramePr>
        <p:xfrm>
          <a:off x="2744788" y="2549525"/>
          <a:ext cx="1341437" cy="346075"/>
        </p:xfrm>
        <a:graphic>
          <a:graphicData uri="http://schemas.openxmlformats.org/presentationml/2006/ole">
            <mc:AlternateContent xmlns:mc="http://schemas.openxmlformats.org/markup-compatibility/2006">
              <mc:Choice xmlns:v="urn:schemas-microsoft-com:vml" Requires="v">
                <p:oleObj name="Equation" r:id="rId8" imgW="787058" imgH="203112" progId="Equation.BREE4">
                  <p:embed/>
                </p:oleObj>
              </mc:Choice>
              <mc:Fallback>
                <p:oleObj name="Equation" r:id="rId8" imgW="787058" imgH="203112" progId="Equation.BREE4">
                  <p:embed/>
                  <p:pic>
                    <p:nvPicPr>
                      <p:cNvPr id="0" name="Picture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788" y="2549525"/>
                        <a:ext cx="1341437"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80" name="Object 6"/>
          <p:cNvGraphicFramePr>
            <a:graphicFrameLocks noChangeAspect="1"/>
          </p:cNvGraphicFramePr>
          <p:nvPr/>
        </p:nvGraphicFramePr>
        <p:xfrm>
          <a:off x="4856163" y="2465388"/>
          <a:ext cx="712787" cy="735012"/>
        </p:xfrm>
        <a:graphic>
          <a:graphicData uri="http://schemas.openxmlformats.org/presentationml/2006/ole">
            <mc:AlternateContent xmlns:mc="http://schemas.openxmlformats.org/markup-compatibility/2006">
              <mc:Choice xmlns:v="urn:schemas-microsoft-com:vml" Requires="v">
                <p:oleObj name="Equation" r:id="rId10" imgW="418918" imgH="431613" progId="Equation.BREE4">
                  <p:embed/>
                </p:oleObj>
              </mc:Choice>
              <mc:Fallback>
                <p:oleObj name="Equation" r:id="rId10" imgW="418918" imgH="431613" progId="Equation.BREE4">
                  <p:embed/>
                  <p:pic>
                    <p:nvPicPr>
                      <p:cNvPr id="0" name="Picture 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6163" y="2465388"/>
                        <a:ext cx="712787"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81" name="Object 7"/>
          <p:cNvGraphicFramePr>
            <a:graphicFrameLocks noChangeAspect="1"/>
          </p:cNvGraphicFramePr>
          <p:nvPr/>
        </p:nvGraphicFramePr>
        <p:xfrm>
          <a:off x="7504113" y="2667000"/>
          <a:ext cx="260350" cy="280988"/>
        </p:xfrm>
        <a:graphic>
          <a:graphicData uri="http://schemas.openxmlformats.org/presentationml/2006/ole">
            <mc:AlternateContent xmlns:mc="http://schemas.openxmlformats.org/markup-compatibility/2006">
              <mc:Choice xmlns:v="urn:schemas-microsoft-com:vml" Requires="v">
                <p:oleObj name="Equation" r:id="rId12" imgW="152268" imgH="164957" progId="Equation.BREE4">
                  <p:embed/>
                </p:oleObj>
              </mc:Choice>
              <mc:Fallback>
                <p:oleObj name="Equation" r:id="rId12" imgW="152268" imgH="164957" progId="Equation.BREE4">
                  <p:embed/>
                  <p:pic>
                    <p:nvPicPr>
                      <p:cNvPr id="0" name="Picture 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04113" y="2667000"/>
                        <a:ext cx="260350" cy="28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82" name="Object 11"/>
          <p:cNvGraphicFramePr>
            <a:graphicFrameLocks noChangeAspect="1"/>
          </p:cNvGraphicFramePr>
          <p:nvPr/>
        </p:nvGraphicFramePr>
        <p:xfrm>
          <a:off x="2362200" y="3463925"/>
          <a:ext cx="1990725" cy="346075"/>
        </p:xfrm>
        <a:graphic>
          <a:graphicData uri="http://schemas.openxmlformats.org/presentationml/2006/ole">
            <mc:AlternateContent xmlns:mc="http://schemas.openxmlformats.org/markup-compatibility/2006">
              <mc:Choice xmlns:v="urn:schemas-microsoft-com:vml" Requires="v">
                <p:oleObj name="Equation" r:id="rId14" imgW="1167893" imgH="203112" progId="Equation.BREE4">
                  <p:embed/>
                </p:oleObj>
              </mc:Choice>
              <mc:Fallback>
                <p:oleObj name="Equation" r:id="rId14" imgW="1167893" imgH="203112" progId="Equation.BREE4">
                  <p:embed/>
                  <p:pic>
                    <p:nvPicPr>
                      <p:cNvPr id="0" name="Picture 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62200" y="3463925"/>
                        <a:ext cx="19907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83" name="Object 12"/>
          <p:cNvGraphicFramePr>
            <a:graphicFrameLocks noChangeAspect="1"/>
          </p:cNvGraphicFramePr>
          <p:nvPr/>
        </p:nvGraphicFramePr>
        <p:xfrm>
          <a:off x="4895850" y="3379788"/>
          <a:ext cx="1233488" cy="735012"/>
        </p:xfrm>
        <a:graphic>
          <a:graphicData uri="http://schemas.openxmlformats.org/presentationml/2006/ole">
            <mc:AlternateContent xmlns:mc="http://schemas.openxmlformats.org/markup-compatibility/2006">
              <mc:Choice xmlns:v="urn:schemas-microsoft-com:vml" Requires="v">
                <p:oleObj name="Equation" r:id="rId16" imgW="723586" imgH="431613" progId="Equation.BREE4">
                  <p:embed/>
                </p:oleObj>
              </mc:Choice>
              <mc:Fallback>
                <p:oleObj name="Equation" r:id="rId16" imgW="723586" imgH="431613" progId="Equation.BREE4">
                  <p:embed/>
                  <p:pic>
                    <p:nvPicPr>
                      <p:cNvPr id="0" name="Picture 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95850" y="3379788"/>
                        <a:ext cx="1233488"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84" name="Object 13"/>
          <p:cNvGraphicFramePr>
            <a:graphicFrameLocks noChangeAspect="1"/>
          </p:cNvGraphicFramePr>
          <p:nvPr/>
        </p:nvGraphicFramePr>
        <p:xfrm>
          <a:off x="7543800" y="3529013"/>
          <a:ext cx="217488" cy="280987"/>
        </p:xfrm>
        <a:graphic>
          <a:graphicData uri="http://schemas.openxmlformats.org/presentationml/2006/ole">
            <mc:AlternateContent xmlns:mc="http://schemas.openxmlformats.org/markup-compatibility/2006">
              <mc:Choice xmlns:v="urn:schemas-microsoft-com:vml" Requires="v">
                <p:oleObj name="Equation" r:id="rId18" imgW="126780" imgH="164814" progId="Equation.BREE4">
                  <p:embed/>
                </p:oleObj>
              </mc:Choice>
              <mc:Fallback>
                <p:oleObj name="Equation" r:id="rId18" imgW="126780" imgH="164814" progId="Equation.BREE4">
                  <p:embed/>
                  <p:pic>
                    <p:nvPicPr>
                      <p:cNvPr id="0" name="Picture 8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43800" y="3529013"/>
                        <a:ext cx="217488" cy="28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85" name="Object 14"/>
          <p:cNvGraphicFramePr>
            <a:graphicFrameLocks noChangeAspect="1"/>
          </p:cNvGraphicFramePr>
          <p:nvPr/>
        </p:nvGraphicFramePr>
        <p:xfrm>
          <a:off x="2179638" y="4454525"/>
          <a:ext cx="2336800" cy="346075"/>
        </p:xfrm>
        <a:graphic>
          <a:graphicData uri="http://schemas.openxmlformats.org/presentationml/2006/ole">
            <mc:AlternateContent xmlns:mc="http://schemas.openxmlformats.org/markup-compatibility/2006">
              <mc:Choice xmlns:v="urn:schemas-microsoft-com:vml" Requires="v">
                <p:oleObj name="Equation" r:id="rId20" imgW="1371600" imgH="203200" progId="Equation.BREE4">
                  <p:embed/>
                </p:oleObj>
              </mc:Choice>
              <mc:Fallback>
                <p:oleObj name="Equation" r:id="rId20" imgW="1371600" imgH="203200" progId="Equation.BREE4">
                  <p:embed/>
                  <p:pic>
                    <p:nvPicPr>
                      <p:cNvPr id="0" name="Picture 8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79638" y="4454525"/>
                        <a:ext cx="2336800"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86" name="Object 15"/>
          <p:cNvGraphicFramePr>
            <a:graphicFrameLocks noChangeAspect="1"/>
          </p:cNvGraphicFramePr>
          <p:nvPr/>
        </p:nvGraphicFramePr>
        <p:xfrm>
          <a:off x="4919663" y="4370388"/>
          <a:ext cx="1235075" cy="735012"/>
        </p:xfrm>
        <a:graphic>
          <a:graphicData uri="http://schemas.openxmlformats.org/presentationml/2006/ole">
            <mc:AlternateContent xmlns:mc="http://schemas.openxmlformats.org/markup-compatibility/2006">
              <mc:Choice xmlns:v="urn:schemas-microsoft-com:vml" Requires="v">
                <p:oleObj name="Equation" r:id="rId22" imgW="723586" imgH="431613" progId="Equation.BREE4">
                  <p:embed/>
                </p:oleObj>
              </mc:Choice>
              <mc:Fallback>
                <p:oleObj name="Equation" r:id="rId22" imgW="723586" imgH="431613" progId="Equation.BREE4">
                  <p:embed/>
                  <p:pic>
                    <p:nvPicPr>
                      <p:cNvPr id="0" name="Picture 8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19663" y="4370388"/>
                        <a:ext cx="1235075"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87" name="Object 16"/>
          <p:cNvGraphicFramePr>
            <a:graphicFrameLocks noChangeAspect="1"/>
          </p:cNvGraphicFramePr>
          <p:nvPr/>
        </p:nvGraphicFramePr>
        <p:xfrm>
          <a:off x="7388225" y="4519613"/>
          <a:ext cx="411163" cy="280987"/>
        </p:xfrm>
        <a:graphic>
          <a:graphicData uri="http://schemas.openxmlformats.org/presentationml/2006/ole">
            <mc:AlternateContent xmlns:mc="http://schemas.openxmlformats.org/markup-compatibility/2006">
              <mc:Choice xmlns:v="urn:schemas-microsoft-com:vml" Requires="v">
                <p:oleObj name="Equation" r:id="rId24" imgW="241091" imgH="164957" progId="Equation.BREE4">
                  <p:embed/>
                </p:oleObj>
              </mc:Choice>
              <mc:Fallback>
                <p:oleObj name="Equation" r:id="rId24" imgW="241091" imgH="164957" progId="Equation.BREE4">
                  <p:embed/>
                  <p:pic>
                    <p:nvPicPr>
                      <p:cNvPr id="0" name="Picture 8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388225" y="4519613"/>
                        <a:ext cx="411163" cy="28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1"/>
          <p:cNvSpPr>
            <a:spLocks noGrp="1"/>
          </p:cNvSpPr>
          <p:nvPr>
            <p:ph type="ftr" sz="quarter" idx="11"/>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36867" name="Slide Number Placeholder 2"/>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1BBEF5F3-5E83-4589-93B9-6942A7EE11DC}" type="slidenum">
              <a:rPr lang="en-US" altLang="en-US" sz="1200"/>
              <a:pPr eaLnBrk="1" hangingPunct="1">
                <a:spcBef>
                  <a:spcPct val="0"/>
                </a:spcBef>
                <a:buFontTx/>
                <a:buNone/>
              </a:pPr>
              <a:t>15</a:t>
            </a:fld>
            <a:endParaRPr lang="en-US" altLang="en-US" sz="1200"/>
          </a:p>
        </p:txBody>
      </p:sp>
      <p:graphicFrame>
        <p:nvGraphicFramePr>
          <p:cNvPr id="8" name="Table 7"/>
          <p:cNvGraphicFramePr>
            <a:graphicFrameLocks noGrp="1"/>
          </p:cNvGraphicFramePr>
          <p:nvPr/>
        </p:nvGraphicFramePr>
        <p:xfrm>
          <a:off x="457200" y="762000"/>
          <a:ext cx="8153400" cy="4724402"/>
        </p:xfrm>
        <a:graphic>
          <a:graphicData uri="http://schemas.openxmlformats.org/drawingml/2006/table">
            <a:tbl>
              <a:tblPr/>
              <a:tblGrid>
                <a:gridCol w="1676400">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gridCol w="20383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804863">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itchFamily="34" charset="0"/>
                          <a:cs typeface="Arial"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pitchFamily="34" charset="0"/>
                          <a:cs typeface="Arial" charset="0"/>
                        </a:rPr>
                        <a:t>Tautological Arguments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pitchFamily="34" charset="0"/>
                          <a:cs typeface="Arial" charset="0"/>
                        </a:rPr>
                        <a:t>Premises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pitchFamily="34" charset="0"/>
                          <a:cs typeface="Arial" charset="0"/>
                        </a:rPr>
                        <a:t>Conclusion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23938">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itchFamily="34" charset="0"/>
                          <a:cs typeface="Arial" charset="0"/>
                        </a:rPr>
                        <a:t>Hypothetical Syllogism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1"/>
                  </a:ext>
                </a:extLst>
              </a:tr>
              <a:tr h="990600">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itchFamily="34" charset="0"/>
                          <a:cs typeface="Arial" charset="0"/>
                        </a:rPr>
                        <a:t>Disjunctive Syllogism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2"/>
                  </a:ext>
                </a:extLst>
              </a:tr>
              <a:tr h="998538">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itchFamily="34" charset="0"/>
                          <a:cs typeface="Arial" charset="0"/>
                        </a:rPr>
                        <a:t>Resolution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3"/>
                  </a:ext>
                </a:extLst>
              </a:tr>
              <a:tr h="906463">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itchFamily="34" charset="0"/>
                          <a:cs typeface="Arial" charset="0"/>
                        </a:rPr>
                        <a:t>Conjunction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tc>
                  <a:txBody>
                    <a:bodyPr/>
                    <a:lstStyle>
                      <a:lvl1pPr eaLnBrk="0" hangingPunct="0">
                        <a:spcBef>
                          <a:spcPct val="20000"/>
                        </a:spcBef>
                        <a:defRPr>
                          <a:solidFill>
                            <a:schemeClr val="tx1"/>
                          </a:solidFill>
                          <a:latin typeface="Calibri" pitchFamily="34" charset="0"/>
                        </a:defRPr>
                      </a:lvl1pPr>
                      <a:lvl2pPr marL="742950" indent="-285750" eaLnBrk="0" hangingPunct="0">
                        <a:spcBef>
                          <a:spcPct val="20000"/>
                        </a:spcBef>
                        <a:defRPr>
                          <a:solidFill>
                            <a:schemeClr val="tx1"/>
                          </a:solidFill>
                          <a:latin typeface="Calibri" pitchFamily="34" charset="0"/>
                        </a:defRPr>
                      </a:lvl2pPr>
                      <a:lvl3pPr marL="1143000" indent="-228600" eaLnBrk="0" hangingPunct="0">
                        <a:spcBef>
                          <a:spcPct val="20000"/>
                        </a:spcBef>
                        <a:defRPr>
                          <a:solidFill>
                            <a:schemeClr val="tx1"/>
                          </a:solidFill>
                          <a:latin typeface="Calibri" pitchFamily="34" charset="0"/>
                        </a:defRPr>
                      </a:lvl3pPr>
                      <a:lvl4pPr marL="1600200" indent="-228600" eaLnBrk="0" hangingPunct="0">
                        <a:spcBef>
                          <a:spcPct val="20000"/>
                        </a:spcBef>
                        <a:defRPr>
                          <a:solidFill>
                            <a:schemeClr val="tx1"/>
                          </a:solidFill>
                          <a:latin typeface="Calibri" pitchFamily="34" charset="0"/>
                        </a:defRPr>
                      </a:lvl4pPr>
                      <a:lvl5pPr marL="2057400" indent="-228600" eaLnBrk="0" hangingPunct="0">
                        <a:spcBef>
                          <a:spcPct val="20000"/>
                        </a:spcBef>
                        <a:defRPr>
                          <a:solidFill>
                            <a:schemeClr val="tx1"/>
                          </a:solidFill>
                          <a:latin typeface="Calibri" pitchFamily="34" charset="0"/>
                        </a:defRPr>
                      </a:lvl5pPr>
                      <a:lvl6pPr marL="2514600" indent="-228600" eaLnBrk="0" fontAlgn="base" hangingPunct="0">
                        <a:spcBef>
                          <a:spcPct val="20000"/>
                        </a:spcBef>
                        <a:spcAft>
                          <a:spcPct val="0"/>
                        </a:spcAft>
                        <a:defRPr>
                          <a:solidFill>
                            <a:schemeClr val="tx1"/>
                          </a:solidFill>
                          <a:latin typeface="Calibri" pitchFamily="34" charset="0"/>
                        </a:defRPr>
                      </a:lvl6pPr>
                      <a:lvl7pPr marL="2971800" indent="-228600" eaLnBrk="0" fontAlgn="base" hangingPunct="0">
                        <a:spcBef>
                          <a:spcPct val="20000"/>
                        </a:spcBef>
                        <a:spcAft>
                          <a:spcPct val="0"/>
                        </a:spcAft>
                        <a:defRPr>
                          <a:solidFill>
                            <a:schemeClr val="tx1"/>
                          </a:solidFill>
                          <a:latin typeface="Calibri" pitchFamily="34" charset="0"/>
                        </a:defRPr>
                      </a:lvl7pPr>
                      <a:lvl8pPr marL="3429000" indent="-228600" eaLnBrk="0" fontAlgn="base" hangingPunct="0">
                        <a:spcBef>
                          <a:spcPct val="20000"/>
                        </a:spcBef>
                        <a:spcAft>
                          <a:spcPct val="0"/>
                        </a:spcAft>
                        <a:defRPr>
                          <a:solidFill>
                            <a:schemeClr val="tx1"/>
                          </a:solidFill>
                          <a:latin typeface="Calibri" pitchFamily="34" charset="0"/>
                        </a:defRPr>
                      </a:lvl8pPr>
                      <a:lvl9pPr marL="3886200" indent="-228600" eaLnBrk="0" fontAlgn="base" hangingPunct="0">
                        <a:spcBef>
                          <a:spcPct val="20000"/>
                        </a:spcBef>
                        <a:spcAft>
                          <a:spcPct val="0"/>
                        </a:spcAft>
                        <a:defRPr>
                          <a:solidFill>
                            <a:schemeClr val="tx1"/>
                          </a:solidFill>
                          <a:latin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F9F9"/>
                    </a:solidFill>
                  </a:tcPr>
                </a:tc>
                <a:extLst>
                  <a:ext uri="{0D108BD9-81ED-4DB2-BD59-A6C34878D82A}">
                    <a16:rowId xmlns:a16="http://schemas.microsoft.com/office/drawing/2014/main" val="10004"/>
                  </a:ext>
                </a:extLst>
              </a:tr>
            </a:tbl>
          </a:graphicData>
        </a:graphic>
      </p:graphicFrame>
      <p:graphicFrame>
        <p:nvGraphicFramePr>
          <p:cNvPr id="36900" name="Object 2"/>
          <p:cNvGraphicFramePr>
            <a:graphicFrameLocks noChangeAspect="1"/>
          </p:cNvGraphicFramePr>
          <p:nvPr/>
        </p:nvGraphicFramePr>
        <p:xfrm>
          <a:off x="2514600" y="4835525"/>
          <a:ext cx="1730375" cy="346075"/>
        </p:xfrm>
        <a:graphic>
          <a:graphicData uri="http://schemas.openxmlformats.org/presentationml/2006/ole">
            <mc:AlternateContent xmlns:mc="http://schemas.openxmlformats.org/markup-compatibility/2006">
              <mc:Choice xmlns:v="urn:schemas-microsoft-com:vml" Requires="v">
                <p:oleObj name="Equation" r:id="rId2" imgW="1016000" imgH="203200" progId="Equation.BREE4">
                  <p:embed/>
                </p:oleObj>
              </mc:Choice>
              <mc:Fallback>
                <p:oleObj name="Equation" r:id="rId2" imgW="1016000" imgH="203200" progId="Equation.BREE4">
                  <p:embed/>
                  <p:pic>
                    <p:nvPicPr>
                      <p:cNvPr id="0"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835525"/>
                        <a:ext cx="173037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1" name="Object 3"/>
          <p:cNvGraphicFramePr>
            <a:graphicFrameLocks noChangeAspect="1"/>
          </p:cNvGraphicFramePr>
          <p:nvPr/>
        </p:nvGraphicFramePr>
        <p:xfrm>
          <a:off x="5029200" y="4673600"/>
          <a:ext cx="712788" cy="735013"/>
        </p:xfrm>
        <a:graphic>
          <a:graphicData uri="http://schemas.openxmlformats.org/presentationml/2006/ole">
            <mc:AlternateContent xmlns:mc="http://schemas.openxmlformats.org/markup-compatibility/2006">
              <mc:Choice xmlns:v="urn:schemas-microsoft-com:vml" Requires="v">
                <p:oleObj name="Equation" r:id="rId4" imgW="418918" imgH="431613" progId="Equation.BREE4">
                  <p:embed/>
                </p:oleObj>
              </mc:Choice>
              <mc:Fallback>
                <p:oleObj name="Equation" r:id="rId4" imgW="418918" imgH="431613" progId="Equation.BREE4">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4673600"/>
                        <a:ext cx="712788"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2" name="Object 4"/>
          <p:cNvGraphicFramePr>
            <a:graphicFrameLocks noChangeAspect="1"/>
          </p:cNvGraphicFramePr>
          <p:nvPr/>
        </p:nvGraphicFramePr>
        <p:xfrm>
          <a:off x="7202488" y="4908550"/>
          <a:ext cx="627062" cy="280988"/>
        </p:xfrm>
        <a:graphic>
          <a:graphicData uri="http://schemas.openxmlformats.org/presentationml/2006/ole">
            <mc:AlternateContent xmlns:mc="http://schemas.openxmlformats.org/markup-compatibility/2006">
              <mc:Choice xmlns:v="urn:schemas-microsoft-com:vml" Requires="v">
                <p:oleObj name="Equation" r:id="rId6" imgW="368140" imgH="165028" progId="Equation.BREE4">
                  <p:embed/>
                </p:oleObj>
              </mc:Choice>
              <mc:Fallback>
                <p:oleObj name="Equation" r:id="rId6" imgW="368140" imgH="165028" progId="Equation.BREE4">
                  <p:embed/>
                  <p:pic>
                    <p:nvPicPr>
                      <p:cNvPr id="0" name="Picture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2488" y="4908550"/>
                        <a:ext cx="627062" cy="28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3" name="Object 5"/>
          <p:cNvGraphicFramePr>
            <a:graphicFrameLocks noChangeAspect="1"/>
          </p:cNvGraphicFramePr>
          <p:nvPr/>
        </p:nvGraphicFramePr>
        <p:xfrm>
          <a:off x="2286000" y="1703388"/>
          <a:ext cx="2120900" cy="735012"/>
        </p:xfrm>
        <a:graphic>
          <a:graphicData uri="http://schemas.openxmlformats.org/presentationml/2006/ole">
            <mc:AlternateContent xmlns:mc="http://schemas.openxmlformats.org/markup-compatibility/2006">
              <mc:Choice xmlns:v="urn:schemas-microsoft-com:vml" Requires="v">
                <p:oleObj name="Equation" r:id="rId8" imgW="1244600" imgH="431800" progId="Equation.BREE4">
                  <p:embed/>
                </p:oleObj>
              </mc:Choice>
              <mc:Fallback>
                <p:oleObj name="Equation" r:id="rId8" imgW="1244600" imgH="431800" progId="Equation.BREE4">
                  <p:embed/>
                  <p:pic>
                    <p:nvPicPr>
                      <p:cNvPr id="0" name="Picture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1703388"/>
                        <a:ext cx="2120900"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4" name="Object 6"/>
          <p:cNvGraphicFramePr>
            <a:graphicFrameLocks noChangeAspect="1"/>
          </p:cNvGraphicFramePr>
          <p:nvPr/>
        </p:nvGraphicFramePr>
        <p:xfrm>
          <a:off x="4962525" y="1701800"/>
          <a:ext cx="1211263" cy="736600"/>
        </p:xfrm>
        <a:graphic>
          <a:graphicData uri="http://schemas.openxmlformats.org/presentationml/2006/ole">
            <mc:AlternateContent xmlns:mc="http://schemas.openxmlformats.org/markup-compatibility/2006">
              <mc:Choice xmlns:v="urn:schemas-microsoft-com:vml" Requires="v">
                <p:oleObj name="Equation" r:id="rId10" imgW="710891" imgH="431613" progId="Equation.BREE4">
                  <p:embed/>
                </p:oleObj>
              </mc:Choice>
              <mc:Fallback>
                <p:oleObj name="Equation" r:id="rId10" imgW="710891" imgH="431613" progId="Equation.BREE4">
                  <p:embed/>
                  <p:pic>
                    <p:nvPicPr>
                      <p:cNvPr id="0" name="Picture 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2525" y="1701800"/>
                        <a:ext cx="1211263"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5" name="Object 7"/>
          <p:cNvGraphicFramePr>
            <a:graphicFrameLocks noChangeAspect="1"/>
          </p:cNvGraphicFramePr>
          <p:nvPr/>
        </p:nvGraphicFramePr>
        <p:xfrm>
          <a:off x="7180263" y="1979613"/>
          <a:ext cx="736600" cy="279400"/>
        </p:xfrm>
        <a:graphic>
          <a:graphicData uri="http://schemas.openxmlformats.org/presentationml/2006/ole">
            <mc:AlternateContent xmlns:mc="http://schemas.openxmlformats.org/markup-compatibility/2006">
              <mc:Choice xmlns:v="urn:schemas-microsoft-com:vml" Requires="v">
                <p:oleObj name="Equation" r:id="rId12" imgW="431613" imgH="165028" progId="Equation.BREE4">
                  <p:embed/>
                </p:oleObj>
              </mc:Choice>
              <mc:Fallback>
                <p:oleObj name="Equation" r:id="rId12" imgW="431613" imgH="165028" progId="Equation.BREE4">
                  <p:embed/>
                  <p:pic>
                    <p:nvPicPr>
                      <p:cNvPr id="0" name="Picture 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80263" y="1979613"/>
                        <a:ext cx="7366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6" name="Object 8"/>
          <p:cNvGraphicFramePr>
            <a:graphicFrameLocks noChangeAspect="1"/>
          </p:cNvGraphicFramePr>
          <p:nvPr/>
        </p:nvGraphicFramePr>
        <p:xfrm>
          <a:off x="2363788" y="2895600"/>
          <a:ext cx="2033587" cy="346075"/>
        </p:xfrm>
        <a:graphic>
          <a:graphicData uri="http://schemas.openxmlformats.org/presentationml/2006/ole">
            <mc:AlternateContent xmlns:mc="http://schemas.openxmlformats.org/markup-compatibility/2006">
              <mc:Choice xmlns:v="urn:schemas-microsoft-com:vml" Requires="v">
                <p:oleObj name="Equation" r:id="rId14" imgW="1193800" imgH="203200" progId="Equation.BREE4">
                  <p:embed/>
                </p:oleObj>
              </mc:Choice>
              <mc:Fallback>
                <p:oleObj name="Equation" r:id="rId14" imgW="1193800" imgH="203200" progId="Equation.BREE4">
                  <p:embed/>
                  <p:pic>
                    <p:nvPicPr>
                      <p:cNvPr id="0" name="Picture 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63788" y="2895600"/>
                        <a:ext cx="2033587"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7" name="Object 9"/>
          <p:cNvGraphicFramePr>
            <a:graphicFrameLocks noChangeAspect="1"/>
          </p:cNvGraphicFramePr>
          <p:nvPr/>
        </p:nvGraphicFramePr>
        <p:xfrm>
          <a:off x="5014913" y="2693988"/>
          <a:ext cx="1081087" cy="735012"/>
        </p:xfrm>
        <a:graphic>
          <a:graphicData uri="http://schemas.openxmlformats.org/presentationml/2006/ole">
            <mc:AlternateContent xmlns:mc="http://schemas.openxmlformats.org/markup-compatibility/2006">
              <mc:Choice xmlns:v="urn:schemas-microsoft-com:vml" Requires="v">
                <p:oleObj name="Equation" r:id="rId16" imgW="634725" imgH="431613" progId="Equation.BREE4">
                  <p:embed/>
                </p:oleObj>
              </mc:Choice>
              <mc:Fallback>
                <p:oleObj name="Equation" r:id="rId16" imgW="634725" imgH="431613" progId="Equation.BREE4">
                  <p:embed/>
                  <p:pic>
                    <p:nvPicPr>
                      <p:cNvPr id="0" name="Picture 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14913" y="2693988"/>
                        <a:ext cx="1081087"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8" name="Object 10"/>
          <p:cNvGraphicFramePr>
            <a:graphicFrameLocks noChangeAspect="1"/>
          </p:cNvGraphicFramePr>
          <p:nvPr/>
        </p:nvGraphicFramePr>
        <p:xfrm>
          <a:off x="7485063" y="2919413"/>
          <a:ext cx="215900" cy="280987"/>
        </p:xfrm>
        <a:graphic>
          <a:graphicData uri="http://schemas.openxmlformats.org/presentationml/2006/ole">
            <mc:AlternateContent xmlns:mc="http://schemas.openxmlformats.org/markup-compatibility/2006">
              <mc:Choice xmlns:v="urn:schemas-microsoft-com:vml" Requires="v">
                <p:oleObj name="Equation" r:id="rId18" imgW="126780" imgH="164814" progId="Equation.BREE4">
                  <p:embed/>
                </p:oleObj>
              </mc:Choice>
              <mc:Fallback>
                <p:oleObj name="Equation" r:id="rId18" imgW="126780" imgH="164814" progId="Equation.BREE4">
                  <p:embed/>
                  <p:pic>
                    <p:nvPicPr>
                      <p:cNvPr id="0" name="Picture 8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485063" y="2919413"/>
                        <a:ext cx="215900" cy="28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09" name="Object 11"/>
          <p:cNvGraphicFramePr>
            <a:graphicFrameLocks noChangeAspect="1"/>
          </p:cNvGraphicFramePr>
          <p:nvPr/>
        </p:nvGraphicFramePr>
        <p:xfrm>
          <a:off x="2317750" y="3684588"/>
          <a:ext cx="2057400" cy="735012"/>
        </p:xfrm>
        <a:graphic>
          <a:graphicData uri="http://schemas.openxmlformats.org/presentationml/2006/ole">
            <mc:AlternateContent xmlns:mc="http://schemas.openxmlformats.org/markup-compatibility/2006">
              <mc:Choice xmlns:v="urn:schemas-microsoft-com:vml" Requires="v">
                <p:oleObj name="Equation" r:id="rId20" imgW="1206500" imgH="431800" progId="Equation.BREE4">
                  <p:embed/>
                </p:oleObj>
              </mc:Choice>
              <mc:Fallback>
                <p:oleObj name="Equation" r:id="rId20" imgW="1206500" imgH="431800" progId="Equation.BREE4">
                  <p:embed/>
                  <p:pic>
                    <p:nvPicPr>
                      <p:cNvPr id="0" name="Picture 8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17750" y="3684588"/>
                        <a:ext cx="2057400"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10" name="Object 12"/>
          <p:cNvGraphicFramePr>
            <a:graphicFrameLocks noChangeAspect="1"/>
          </p:cNvGraphicFramePr>
          <p:nvPr/>
        </p:nvGraphicFramePr>
        <p:xfrm>
          <a:off x="5046663" y="3733800"/>
          <a:ext cx="1277937" cy="736600"/>
        </p:xfrm>
        <a:graphic>
          <a:graphicData uri="http://schemas.openxmlformats.org/presentationml/2006/ole">
            <mc:AlternateContent xmlns:mc="http://schemas.openxmlformats.org/markup-compatibility/2006">
              <mc:Choice xmlns:v="urn:schemas-microsoft-com:vml" Requires="v">
                <p:oleObj name="Equation" r:id="rId22" imgW="748975" imgH="431613" progId="Equation.BREE4">
                  <p:embed/>
                </p:oleObj>
              </mc:Choice>
              <mc:Fallback>
                <p:oleObj name="Equation" r:id="rId22" imgW="748975" imgH="431613" progId="Equation.BREE4">
                  <p:embed/>
                  <p:pic>
                    <p:nvPicPr>
                      <p:cNvPr id="0" name="Picture 8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46663" y="3733800"/>
                        <a:ext cx="1277937"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11" name="Object 13"/>
          <p:cNvGraphicFramePr>
            <a:graphicFrameLocks noChangeAspect="1"/>
          </p:cNvGraphicFramePr>
          <p:nvPr/>
        </p:nvGraphicFramePr>
        <p:xfrm>
          <a:off x="7288213" y="3910013"/>
          <a:ext cx="584200" cy="280987"/>
        </p:xfrm>
        <a:graphic>
          <a:graphicData uri="http://schemas.openxmlformats.org/presentationml/2006/ole">
            <mc:AlternateContent xmlns:mc="http://schemas.openxmlformats.org/markup-compatibility/2006">
              <mc:Choice xmlns:v="urn:schemas-microsoft-com:vml" Requires="v">
                <p:oleObj name="Equation" r:id="rId24" imgW="342603" imgH="164957" progId="Equation.BREE4">
                  <p:embed/>
                </p:oleObj>
              </mc:Choice>
              <mc:Fallback>
                <p:oleObj name="Equation" r:id="rId24" imgW="342603" imgH="164957" progId="Equation.BREE4">
                  <p:embed/>
                  <p:pic>
                    <p:nvPicPr>
                      <p:cNvPr id="0" name="Picture 8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288213" y="3910013"/>
                        <a:ext cx="584200" cy="28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609600" y="533400"/>
            <a:ext cx="8229600" cy="1143000"/>
          </a:xfrm>
        </p:spPr>
        <p:txBody>
          <a:bodyPr>
            <a:normAutofit/>
          </a:bodyPr>
          <a:lstStyle/>
          <a:p>
            <a:pPr algn="l" eaLnBrk="1" hangingPunct="1">
              <a:defRPr/>
            </a:pPr>
            <a:r>
              <a:rPr lang="en-US" sz="4400" dirty="0">
                <a:solidFill>
                  <a:schemeClr val="tx1"/>
                </a:solidFill>
                <a:effectLst/>
              </a:rPr>
              <a:t>Rule #1: ADDITION</a:t>
            </a:r>
          </a:p>
        </p:txBody>
      </p:sp>
      <p:sp>
        <p:nvSpPr>
          <p:cNvPr id="37891"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37892"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E5888AA9-37C4-45DA-A719-285C3CC5AFD3}" type="slidenum">
              <a:rPr lang="en-US" altLang="en-US" sz="1200"/>
              <a:pPr eaLnBrk="1" hangingPunct="1">
                <a:spcBef>
                  <a:spcPct val="0"/>
                </a:spcBef>
                <a:buFontTx/>
                <a:buNone/>
              </a:pPr>
              <a:t>16</a:t>
            </a:fld>
            <a:endParaRPr lang="en-US" altLang="en-US" sz="1200"/>
          </a:p>
        </p:txBody>
      </p:sp>
      <p:sp>
        <p:nvSpPr>
          <p:cNvPr id="11" name="Text Box 12"/>
          <p:cNvSpPr txBox="1">
            <a:spLocks noChangeArrowheads="1"/>
          </p:cNvSpPr>
          <p:nvPr/>
        </p:nvSpPr>
        <p:spPr bwMode="auto">
          <a:xfrm>
            <a:off x="685800" y="1828800"/>
            <a:ext cx="7696200" cy="2000250"/>
          </a:xfrm>
          <a:prstGeom prst="rect">
            <a:avLst/>
          </a:prstGeom>
          <a:noFill/>
          <a:ln w="28575">
            <a:solidFill>
              <a:schemeClr val="tx1"/>
            </a:solidFill>
            <a:miter lim="800000"/>
            <a:headEnd/>
            <a:tailEnd/>
          </a:ln>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ltLang="zh-TW" sz="2000">
                <a:latin typeface="Calibri" pitchFamily="34" charset="0"/>
              </a:rPr>
              <a:t>Given that </a:t>
            </a:r>
            <a:r>
              <a:rPr lang="en-US" altLang="zh-TW" sz="2000" i="1">
                <a:latin typeface="Calibri" pitchFamily="34" charset="0"/>
              </a:rPr>
              <a:t>p</a:t>
            </a:r>
            <a:r>
              <a:rPr lang="en-US" altLang="zh-TW" sz="2000">
                <a:latin typeface="Calibri" pitchFamily="34" charset="0"/>
              </a:rPr>
              <a:t> is true, then the </a:t>
            </a:r>
            <a:r>
              <a:rPr lang="en-US" altLang="zh-TW" sz="2000" b="1">
                <a:latin typeface="Calibri" pitchFamily="34" charset="0"/>
              </a:rPr>
              <a:t>addition</a:t>
            </a:r>
            <a:r>
              <a:rPr lang="en-US" altLang="zh-TW" sz="2000">
                <a:latin typeface="Calibri" pitchFamily="34" charset="0"/>
              </a:rPr>
              <a:t> of another premise </a:t>
            </a:r>
            <a:r>
              <a:rPr lang="en-US" altLang="zh-TW" sz="2000" i="1">
                <a:latin typeface="Calibri" pitchFamily="34" charset="0"/>
              </a:rPr>
              <a:t>q </a:t>
            </a:r>
            <a:r>
              <a:rPr lang="en-US" altLang="zh-TW" sz="2000">
                <a:latin typeface="Calibri" pitchFamily="34" charset="0"/>
              </a:rPr>
              <a:t>will still make the compound proposition </a:t>
            </a:r>
            <a:r>
              <a:rPr lang="en-US" altLang="zh-TW" sz="2000">
                <a:latin typeface="Calibri" pitchFamily="34" charset="0"/>
                <a:sym typeface="Symbol" pitchFamily="18" charset="2"/>
              </a:rPr>
              <a:t>true: </a:t>
            </a:r>
          </a:p>
          <a:p>
            <a:pPr eaLnBrk="1" hangingPunct="1"/>
            <a:endParaRPr lang="en-US" altLang="zh-TW" sz="2000">
              <a:latin typeface="Calibri" pitchFamily="34" charset="0"/>
              <a:sym typeface="Symbol" pitchFamily="18" charset="2"/>
            </a:endParaRPr>
          </a:p>
          <a:p>
            <a:pPr eaLnBrk="1" hangingPunct="1">
              <a:buFontTx/>
              <a:buAutoNum type="arabicPeriod"/>
            </a:pPr>
            <a:r>
              <a:rPr lang="en-US" altLang="zh-TW" sz="2000" i="1">
                <a:latin typeface="Calibri" pitchFamily="34" charset="0"/>
              </a:rPr>
              <a:t>p</a:t>
            </a:r>
          </a:p>
          <a:p>
            <a:pPr eaLnBrk="1" hangingPunct="1">
              <a:buFont typeface="Symbol" pitchFamily="18" charset="2"/>
              <a:buChar char="\"/>
            </a:pPr>
            <a:r>
              <a:rPr lang="en-US" altLang="zh-TW" sz="2000" i="1">
                <a:latin typeface="Calibri" pitchFamily="34" charset="0"/>
                <a:cs typeface="Times New Roman" pitchFamily="18" charset="0"/>
                <a:sym typeface="Symbol" pitchFamily="18" charset="2"/>
              </a:rPr>
              <a:t>p </a:t>
            </a:r>
            <a:r>
              <a:rPr lang="en-US" altLang="zh-TW" sz="2000">
                <a:latin typeface="Symbol" pitchFamily="18" charset="2"/>
              </a:rPr>
              <a:t>Ú</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q</a:t>
            </a:r>
          </a:p>
          <a:p>
            <a:pPr eaLnBrk="1" hangingPunct="1"/>
            <a:endParaRPr lang="en-US" altLang="zh-TW" sz="2000" i="1">
              <a:latin typeface="Calibri" pitchFamily="34" charset="0"/>
              <a:sym typeface="Symbol" pitchFamily="18" charset="2"/>
            </a:endParaRPr>
          </a:p>
        </p:txBody>
      </p:sp>
      <p:sp>
        <p:nvSpPr>
          <p:cNvPr id="37894" name="Rectangle 17"/>
          <p:cNvSpPr>
            <a:spLocks noChangeArrowheads="1"/>
          </p:cNvSpPr>
          <p:nvPr/>
        </p:nvSpPr>
        <p:spPr bwMode="auto">
          <a:xfrm>
            <a:off x="696913" y="4114800"/>
            <a:ext cx="5257800" cy="1828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Example:</a:t>
            </a:r>
          </a:p>
          <a:p>
            <a:pPr eaLnBrk="1" hangingPunct="1">
              <a:spcBef>
                <a:spcPct val="0"/>
              </a:spcBef>
              <a:buFontTx/>
              <a:buNone/>
            </a:pPr>
            <a:endParaRPr lang="en-US" altLang="zh-TW" sz="1200"/>
          </a:p>
          <a:p>
            <a:pPr eaLnBrk="1" hangingPunct="1">
              <a:spcBef>
                <a:spcPct val="0"/>
              </a:spcBef>
              <a:buFontTx/>
              <a:buNone/>
            </a:pPr>
            <a:r>
              <a:rPr lang="en-US" altLang="zh-TW"/>
              <a:t>Suppose that the statement:</a:t>
            </a:r>
          </a:p>
          <a:p>
            <a:pPr eaLnBrk="1" hangingPunct="1">
              <a:spcBef>
                <a:spcPct val="0"/>
              </a:spcBef>
              <a:buFontTx/>
              <a:buNone/>
            </a:pPr>
            <a:r>
              <a:rPr lang="en-US" altLang="zh-TW"/>
              <a:t> “It is sunny now.” is true, </a:t>
            </a:r>
          </a:p>
          <a:p>
            <a:pPr eaLnBrk="1" hangingPunct="1">
              <a:spcBef>
                <a:spcPct val="0"/>
              </a:spcBef>
              <a:buFontTx/>
              <a:buNone/>
            </a:pPr>
            <a:r>
              <a:rPr lang="en-US" altLang="zh-TW"/>
              <a:t>then the statement:</a:t>
            </a:r>
          </a:p>
          <a:p>
            <a:pPr eaLnBrk="1" hangingPunct="1">
              <a:spcBef>
                <a:spcPct val="0"/>
              </a:spcBef>
              <a:buFontTx/>
              <a:buNone/>
            </a:pPr>
            <a:r>
              <a:rPr lang="en-US" altLang="zh-TW"/>
              <a:t> “It is either sunny or cloudy now.” is also true. </a:t>
            </a:r>
          </a:p>
        </p:txBody>
      </p:sp>
      <p:cxnSp>
        <p:nvCxnSpPr>
          <p:cNvPr id="3" name="Straight Connector 2"/>
          <p:cNvCxnSpPr/>
          <p:nvPr/>
        </p:nvCxnSpPr>
        <p:spPr>
          <a:xfrm>
            <a:off x="762000" y="31242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81000" y="457200"/>
            <a:ext cx="8229600" cy="1143000"/>
          </a:xfrm>
        </p:spPr>
        <p:txBody>
          <a:bodyPr>
            <a:normAutofit/>
          </a:bodyPr>
          <a:lstStyle/>
          <a:p>
            <a:pPr algn="l" eaLnBrk="1" hangingPunct="1">
              <a:defRPr/>
            </a:pPr>
            <a:r>
              <a:rPr lang="en-US" sz="4400" dirty="0">
                <a:solidFill>
                  <a:schemeClr val="tx1"/>
                </a:solidFill>
                <a:effectLst/>
              </a:rPr>
              <a:t>Rule #2: SIMPLIFICATION</a:t>
            </a:r>
          </a:p>
        </p:txBody>
      </p:sp>
      <p:sp>
        <p:nvSpPr>
          <p:cNvPr id="38915"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38916"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F0202919-5874-412A-925C-CD10B1EF5F11}" type="slidenum">
              <a:rPr lang="en-US" altLang="en-US" sz="1200"/>
              <a:pPr eaLnBrk="1" hangingPunct="1">
                <a:spcBef>
                  <a:spcPct val="0"/>
                </a:spcBef>
                <a:buFontTx/>
                <a:buNone/>
              </a:pPr>
              <a:t>17</a:t>
            </a:fld>
            <a:endParaRPr lang="en-US" altLang="en-US" sz="1200"/>
          </a:p>
        </p:txBody>
      </p:sp>
      <p:sp>
        <p:nvSpPr>
          <p:cNvPr id="11" name="Text Box 12"/>
          <p:cNvSpPr txBox="1">
            <a:spLocks noChangeArrowheads="1"/>
          </p:cNvSpPr>
          <p:nvPr/>
        </p:nvSpPr>
        <p:spPr bwMode="auto">
          <a:xfrm>
            <a:off x="457200" y="1643062"/>
            <a:ext cx="7696200" cy="1938338"/>
          </a:xfrm>
          <a:prstGeom prst="rect">
            <a:avLst/>
          </a:prstGeom>
          <a:noFill/>
          <a:ln w="28575">
            <a:solidFill>
              <a:schemeClr val="tx1"/>
            </a:solidFill>
            <a:miter lim="800000"/>
            <a:headEnd/>
            <a:tailEnd/>
          </a:ln>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ltLang="zh-TW" sz="2000">
                <a:latin typeface="Calibri" pitchFamily="34" charset="0"/>
              </a:rPr>
              <a:t>Given that the compound proposition </a:t>
            </a:r>
            <a:r>
              <a:rPr lang="en-US" altLang="zh-TW" sz="2000" i="1">
                <a:latin typeface="Calibri" pitchFamily="34" charset="0"/>
              </a:rPr>
              <a:t>p</a:t>
            </a:r>
            <a:r>
              <a:rPr lang="en-US" altLang="zh-TW" sz="2000">
                <a:latin typeface="Calibri" pitchFamily="34" charset="0"/>
              </a:rPr>
              <a:t> and </a:t>
            </a:r>
            <a:r>
              <a:rPr lang="en-US" altLang="zh-TW" sz="2000" i="1">
                <a:latin typeface="Calibri" pitchFamily="34" charset="0"/>
              </a:rPr>
              <a:t>q</a:t>
            </a:r>
            <a:r>
              <a:rPr lang="en-US" altLang="zh-TW" sz="2000">
                <a:latin typeface="Calibri" pitchFamily="34" charset="0"/>
              </a:rPr>
              <a:t> is true, removal of either one proposition and the remaining </a:t>
            </a:r>
            <a:r>
              <a:rPr lang="en-US" altLang="zh-TW" sz="2000">
                <a:latin typeface="Calibri" pitchFamily="34" charset="0"/>
                <a:sym typeface="Symbol" pitchFamily="18" charset="2"/>
              </a:rPr>
              <a:t>proposition is still true: </a:t>
            </a:r>
          </a:p>
          <a:p>
            <a:pPr eaLnBrk="1" hangingPunct="1"/>
            <a:endParaRPr lang="en-US" altLang="zh-TW" sz="2000">
              <a:latin typeface="Calibri" pitchFamily="34" charset="0"/>
              <a:sym typeface="Symbol" pitchFamily="18" charset="2"/>
            </a:endParaRPr>
          </a:p>
          <a:p>
            <a:pPr eaLnBrk="1" hangingPunct="1">
              <a:buFontTx/>
              <a:buAutoNum type="arabicPeriod"/>
            </a:pPr>
            <a:r>
              <a:rPr lang="en-US" altLang="zh-TW" sz="2000" i="1">
                <a:latin typeface="Calibri" pitchFamily="34" charset="0"/>
              </a:rPr>
              <a:t>p</a:t>
            </a:r>
            <a:r>
              <a:rPr lang="en-US" altLang="zh-TW" sz="2000">
                <a:latin typeface="Calibri" pitchFamily="34" charset="0"/>
              </a:rPr>
              <a:t> </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q</a:t>
            </a:r>
          </a:p>
          <a:p>
            <a:pPr eaLnBrk="1" hangingPunct="1"/>
            <a:r>
              <a:rPr lang="en-US" altLang="zh-TW" sz="2000">
                <a:latin typeface="Calibri" pitchFamily="34" charset="0"/>
                <a:cs typeface="Times New Roman" pitchFamily="18" charset="0"/>
                <a:sym typeface="Symbol" pitchFamily="18" charset="2"/>
              </a:rPr>
              <a:t>    </a:t>
            </a:r>
            <a:r>
              <a:rPr lang="en-US" altLang="zh-TW" sz="2000" i="1">
                <a:latin typeface="Calibri" pitchFamily="34" charset="0"/>
                <a:cs typeface="Times New Roman" pitchFamily="18" charset="0"/>
                <a:sym typeface="Symbol" pitchFamily="18" charset="2"/>
              </a:rPr>
              <a:t>p</a:t>
            </a:r>
          </a:p>
          <a:p>
            <a:pPr eaLnBrk="1" hangingPunct="1"/>
            <a:endParaRPr lang="en-US" altLang="zh-TW" sz="2000" i="1">
              <a:latin typeface="Calibri" pitchFamily="34" charset="0"/>
              <a:cs typeface="Times New Roman" pitchFamily="18" charset="0"/>
              <a:sym typeface="Symbol" pitchFamily="18" charset="2"/>
            </a:endParaRPr>
          </a:p>
        </p:txBody>
      </p:sp>
      <p:sp>
        <p:nvSpPr>
          <p:cNvPr id="38918" name="Rectangle 17"/>
          <p:cNvSpPr>
            <a:spLocks noChangeArrowheads="1"/>
          </p:cNvSpPr>
          <p:nvPr/>
        </p:nvSpPr>
        <p:spPr bwMode="auto">
          <a:xfrm>
            <a:off x="381000" y="3962400"/>
            <a:ext cx="5410200" cy="2209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Example:</a:t>
            </a:r>
          </a:p>
          <a:p>
            <a:pPr eaLnBrk="1" hangingPunct="1">
              <a:spcBef>
                <a:spcPct val="0"/>
              </a:spcBef>
              <a:buFontTx/>
              <a:buNone/>
            </a:pPr>
            <a:endParaRPr lang="en-US" altLang="zh-TW" sz="1200"/>
          </a:p>
          <a:p>
            <a:pPr eaLnBrk="1" hangingPunct="1">
              <a:spcBef>
                <a:spcPct val="0"/>
              </a:spcBef>
              <a:buFontTx/>
              <a:buNone/>
            </a:pPr>
            <a:r>
              <a:rPr lang="en-US" altLang="zh-TW"/>
              <a:t>Suppose that the statement:</a:t>
            </a:r>
          </a:p>
          <a:p>
            <a:pPr eaLnBrk="1" hangingPunct="1">
              <a:spcBef>
                <a:spcPct val="0"/>
              </a:spcBef>
              <a:buFontTx/>
              <a:buNone/>
            </a:pPr>
            <a:r>
              <a:rPr lang="en-US" altLang="zh-TW"/>
              <a:t> “It is cloudy and raining now.” is true, </a:t>
            </a:r>
          </a:p>
          <a:p>
            <a:pPr eaLnBrk="1" hangingPunct="1">
              <a:spcBef>
                <a:spcPct val="0"/>
              </a:spcBef>
              <a:buFontTx/>
              <a:buNone/>
            </a:pPr>
            <a:r>
              <a:rPr lang="en-US" altLang="zh-TW"/>
              <a:t>then the statement:</a:t>
            </a:r>
          </a:p>
          <a:p>
            <a:pPr eaLnBrk="1" hangingPunct="1">
              <a:spcBef>
                <a:spcPct val="0"/>
              </a:spcBef>
              <a:buFontTx/>
              <a:buNone/>
            </a:pPr>
            <a:r>
              <a:rPr lang="en-US" altLang="zh-TW"/>
              <a:t> “It is cloudy now.”  or</a:t>
            </a:r>
          </a:p>
          <a:p>
            <a:pPr eaLnBrk="1" hangingPunct="1">
              <a:spcBef>
                <a:spcPct val="0"/>
              </a:spcBef>
              <a:buFontTx/>
              <a:buNone/>
            </a:pPr>
            <a:r>
              <a:rPr lang="en-US" altLang="zh-TW"/>
              <a:t> “It is raining now.” is also true.</a:t>
            </a:r>
          </a:p>
        </p:txBody>
      </p:sp>
      <p:cxnSp>
        <p:nvCxnSpPr>
          <p:cNvPr id="3" name="Straight Connector 2"/>
          <p:cNvCxnSpPr/>
          <p:nvPr/>
        </p:nvCxnSpPr>
        <p:spPr>
          <a:xfrm>
            <a:off x="533400" y="29718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81000" y="381000"/>
            <a:ext cx="8229600" cy="1143000"/>
          </a:xfrm>
        </p:spPr>
        <p:txBody>
          <a:bodyPr>
            <a:normAutofit/>
          </a:bodyPr>
          <a:lstStyle/>
          <a:p>
            <a:pPr algn="l" eaLnBrk="1" hangingPunct="1">
              <a:defRPr/>
            </a:pPr>
            <a:r>
              <a:rPr lang="en-US" sz="4400" dirty="0">
                <a:solidFill>
                  <a:schemeClr val="tx1"/>
                </a:solidFill>
                <a:effectLst/>
              </a:rPr>
              <a:t>Rule #3: MODUS PONENS</a:t>
            </a:r>
          </a:p>
        </p:txBody>
      </p:sp>
      <p:sp>
        <p:nvSpPr>
          <p:cNvPr id="39939"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39940"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E0E5C8A6-CE49-40EC-A635-179D3AD1FCCF}" type="slidenum">
              <a:rPr lang="en-US" altLang="en-US" sz="1200"/>
              <a:pPr eaLnBrk="1" hangingPunct="1">
                <a:spcBef>
                  <a:spcPct val="0"/>
                </a:spcBef>
                <a:buFontTx/>
                <a:buNone/>
              </a:pPr>
              <a:t>18</a:t>
            </a:fld>
            <a:endParaRPr lang="en-US" altLang="en-US" sz="1200"/>
          </a:p>
        </p:txBody>
      </p:sp>
      <p:sp>
        <p:nvSpPr>
          <p:cNvPr id="11" name="Text Box 12"/>
          <p:cNvSpPr txBox="1">
            <a:spLocks noChangeArrowheads="1"/>
          </p:cNvSpPr>
          <p:nvPr/>
        </p:nvSpPr>
        <p:spPr bwMode="auto">
          <a:xfrm>
            <a:off x="457200" y="1524000"/>
            <a:ext cx="7696200" cy="1938338"/>
          </a:xfrm>
          <a:prstGeom prst="rect">
            <a:avLst/>
          </a:prstGeom>
          <a:noFill/>
          <a:ln w="28575">
            <a:solidFill>
              <a:schemeClr val="tx1"/>
            </a:solidFill>
            <a:miter lim="800000"/>
            <a:headEnd/>
            <a:tailEnd/>
          </a:ln>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ltLang="zh-TW" sz="2000">
                <a:latin typeface="Calibri" pitchFamily="34" charset="0"/>
              </a:rPr>
              <a:t>Given that both an implication and its hypothesis (</a:t>
            </a:r>
            <a:r>
              <a:rPr lang="en-US" altLang="zh-TW" sz="2000" i="1">
                <a:latin typeface="Calibri" pitchFamily="34" charset="0"/>
              </a:rPr>
              <a:t>p </a:t>
            </a:r>
            <a:r>
              <a:rPr lang="en-US" altLang="zh-TW" sz="2000">
                <a:latin typeface="Calibri" pitchFamily="34" charset="0"/>
                <a:sym typeface="Symbol" pitchFamily="18" charset="2"/>
              </a:rPr>
              <a:t></a:t>
            </a:r>
            <a:r>
              <a:rPr lang="en-US" altLang="zh-TW" sz="2000" i="1">
                <a:latin typeface="Calibri" pitchFamily="34" charset="0"/>
                <a:sym typeface="Symbol" pitchFamily="18" charset="2"/>
              </a:rPr>
              <a:t> q </a:t>
            </a:r>
            <a:r>
              <a:rPr lang="en-US" altLang="zh-TW" sz="2000">
                <a:latin typeface="Calibri" pitchFamily="34" charset="0"/>
                <a:sym typeface="Symbol" pitchFamily="18" charset="2"/>
              </a:rPr>
              <a:t>and </a:t>
            </a:r>
            <a:r>
              <a:rPr lang="en-US" altLang="zh-TW" sz="2000" i="1">
                <a:latin typeface="Calibri" pitchFamily="34" charset="0"/>
                <a:sym typeface="Symbol" pitchFamily="18" charset="2"/>
              </a:rPr>
              <a:t>p</a:t>
            </a:r>
            <a:r>
              <a:rPr lang="en-US" altLang="zh-TW" sz="2000">
                <a:latin typeface="Calibri" pitchFamily="34" charset="0"/>
                <a:sym typeface="Symbol" pitchFamily="18" charset="2"/>
              </a:rPr>
              <a:t>)</a:t>
            </a:r>
            <a:r>
              <a:rPr lang="en-US" altLang="zh-TW" sz="2000">
                <a:latin typeface="Calibri" pitchFamily="34" charset="0"/>
              </a:rPr>
              <a:t> are both true, then the conclusion of this implication (</a:t>
            </a:r>
            <a:r>
              <a:rPr lang="en-US" altLang="zh-TW" sz="2000" i="1">
                <a:latin typeface="Calibri" pitchFamily="34" charset="0"/>
              </a:rPr>
              <a:t>q</a:t>
            </a:r>
            <a:r>
              <a:rPr lang="en-US" altLang="zh-TW" sz="2000">
                <a:latin typeface="Calibri" pitchFamily="34" charset="0"/>
              </a:rPr>
              <a:t>)</a:t>
            </a:r>
            <a:r>
              <a:rPr lang="en-US" altLang="zh-TW" sz="2000" i="1">
                <a:latin typeface="Calibri" pitchFamily="34" charset="0"/>
              </a:rPr>
              <a:t> </a:t>
            </a:r>
            <a:r>
              <a:rPr lang="en-US" altLang="zh-TW" sz="2000">
                <a:latin typeface="Calibri" pitchFamily="34" charset="0"/>
              </a:rPr>
              <a:t>is true:</a:t>
            </a:r>
            <a:endParaRPr lang="en-US" altLang="zh-TW" sz="2000">
              <a:latin typeface="Calibri" pitchFamily="34" charset="0"/>
              <a:sym typeface="Symbol" pitchFamily="18" charset="2"/>
            </a:endParaRPr>
          </a:p>
          <a:p>
            <a:pPr eaLnBrk="1" hangingPunct="1"/>
            <a:endParaRPr lang="en-US" altLang="zh-TW" sz="2000">
              <a:latin typeface="Calibri" pitchFamily="34" charset="0"/>
              <a:sym typeface="Symbol" pitchFamily="18" charset="2"/>
            </a:endParaRPr>
          </a:p>
          <a:p>
            <a:pPr eaLnBrk="1" hangingPunct="1">
              <a:buFontTx/>
              <a:buAutoNum type="arabicPeriod"/>
            </a:pPr>
            <a:r>
              <a:rPr lang="en-US" altLang="zh-TW" sz="2000" i="1">
                <a:latin typeface="Calibri" pitchFamily="34" charset="0"/>
              </a:rPr>
              <a:t>p</a:t>
            </a:r>
            <a:r>
              <a:rPr lang="en-US" altLang="zh-TW" sz="2000">
                <a:latin typeface="Calibri" pitchFamily="34" charset="0"/>
              </a:rPr>
              <a:t> </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q</a:t>
            </a:r>
          </a:p>
          <a:p>
            <a:pPr eaLnBrk="1" hangingPunct="1">
              <a:buFontTx/>
              <a:buAutoNum type="arabicPeriod"/>
            </a:pPr>
            <a:r>
              <a:rPr lang="en-US" altLang="zh-TW" sz="2000" i="1">
                <a:latin typeface="Calibri" pitchFamily="34" charset="0"/>
                <a:sym typeface="Symbol" pitchFamily="18" charset="2"/>
              </a:rPr>
              <a:t>p</a:t>
            </a:r>
          </a:p>
          <a:p>
            <a:pPr eaLnBrk="1" hangingPunct="1"/>
            <a:r>
              <a:rPr lang="en-US" altLang="zh-TW" sz="2000">
                <a:latin typeface="Calibri" pitchFamily="34" charset="0"/>
                <a:cs typeface="Times New Roman" pitchFamily="18" charset="0"/>
                <a:sym typeface="Symbol" pitchFamily="18" charset="2"/>
              </a:rPr>
              <a:t>    </a:t>
            </a:r>
            <a:r>
              <a:rPr lang="en-US" altLang="zh-TW" sz="2000" i="1">
                <a:latin typeface="Calibri" pitchFamily="34" charset="0"/>
                <a:cs typeface="Times New Roman" pitchFamily="18" charset="0"/>
                <a:sym typeface="Symbol" pitchFamily="18" charset="2"/>
              </a:rPr>
              <a:t>q</a:t>
            </a:r>
          </a:p>
        </p:txBody>
      </p:sp>
      <p:sp>
        <p:nvSpPr>
          <p:cNvPr id="39942" name="Rectangle 17"/>
          <p:cNvSpPr>
            <a:spLocks noChangeArrowheads="1"/>
          </p:cNvSpPr>
          <p:nvPr/>
        </p:nvSpPr>
        <p:spPr bwMode="auto">
          <a:xfrm>
            <a:off x="457200" y="3657600"/>
            <a:ext cx="6705600" cy="2438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Example:</a:t>
            </a:r>
          </a:p>
          <a:p>
            <a:pPr eaLnBrk="1" hangingPunct="1">
              <a:spcBef>
                <a:spcPct val="0"/>
              </a:spcBef>
              <a:buFontTx/>
              <a:buNone/>
            </a:pPr>
            <a:endParaRPr lang="en-US" altLang="zh-TW" sz="1200"/>
          </a:p>
          <a:p>
            <a:pPr eaLnBrk="1" hangingPunct="1">
              <a:spcBef>
                <a:spcPct val="0"/>
              </a:spcBef>
              <a:buFontTx/>
              <a:buNone/>
            </a:pPr>
            <a:r>
              <a:rPr lang="en-US" altLang="zh-TW"/>
              <a:t>Suppose that the statement:</a:t>
            </a:r>
          </a:p>
          <a:p>
            <a:pPr eaLnBrk="1" hangingPunct="1">
              <a:spcBef>
                <a:spcPct val="0"/>
              </a:spcBef>
              <a:buFontTx/>
              <a:buNone/>
            </a:pPr>
            <a:r>
              <a:rPr lang="en-US" altLang="zh-TW"/>
              <a:t> “If it is sunny today, then we will go to the beach.” is true.</a:t>
            </a:r>
          </a:p>
          <a:p>
            <a:pPr eaLnBrk="1" hangingPunct="1">
              <a:spcBef>
                <a:spcPct val="0"/>
              </a:spcBef>
              <a:buFontTx/>
              <a:buNone/>
            </a:pPr>
            <a:r>
              <a:rPr lang="en-US" altLang="zh-TW"/>
              <a:t>The statement:</a:t>
            </a:r>
          </a:p>
          <a:p>
            <a:pPr eaLnBrk="1" hangingPunct="1">
              <a:spcBef>
                <a:spcPct val="0"/>
              </a:spcBef>
              <a:buFontTx/>
              <a:buNone/>
            </a:pPr>
            <a:r>
              <a:rPr lang="en-US" altLang="zh-TW"/>
              <a:t> “It is sunny today.” is also true.</a:t>
            </a:r>
          </a:p>
          <a:p>
            <a:pPr eaLnBrk="1" hangingPunct="1">
              <a:spcBef>
                <a:spcPct val="0"/>
              </a:spcBef>
              <a:buFontTx/>
              <a:buNone/>
            </a:pPr>
            <a:r>
              <a:rPr lang="en-US" altLang="zh-TW"/>
              <a:t>Then the statement:</a:t>
            </a:r>
          </a:p>
          <a:p>
            <a:pPr eaLnBrk="1" hangingPunct="1">
              <a:spcBef>
                <a:spcPct val="0"/>
              </a:spcBef>
              <a:buFontTx/>
              <a:buNone/>
            </a:pPr>
            <a:r>
              <a:rPr lang="en-US" altLang="zh-TW"/>
              <a:t> “We will go to the beach.” must be true. </a:t>
            </a:r>
          </a:p>
        </p:txBody>
      </p:sp>
      <p:cxnSp>
        <p:nvCxnSpPr>
          <p:cNvPr id="4" name="Straight Connector 3"/>
          <p:cNvCxnSpPr/>
          <p:nvPr/>
        </p:nvCxnSpPr>
        <p:spPr>
          <a:xfrm>
            <a:off x="533400" y="3124200"/>
            <a:ext cx="1066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457200" y="381000"/>
            <a:ext cx="8229600" cy="1143000"/>
          </a:xfrm>
        </p:spPr>
        <p:txBody>
          <a:bodyPr>
            <a:normAutofit/>
          </a:bodyPr>
          <a:lstStyle/>
          <a:p>
            <a:pPr algn="l" eaLnBrk="1" hangingPunct="1">
              <a:defRPr/>
            </a:pPr>
            <a:r>
              <a:rPr lang="en-US" sz="4400" dirty="0">
                <a:solidFill>
                  <a:schemeClr val="tx1"/>
                </a:solidFill>
                <a:effectLst/>
              </a:rPr>
              <a:t>Rule #4: MODUS TOLLENS</a:t>
            </a:r>
          </a:p>
        </p:txBody>
      </p:sp>
      <p:sp>
        <p:nvSpPr>
          <p:cNvPr id="40963"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40964"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49E7D917-988F-42CF-B58F-7B9DC0F3652C}" type="slidenum">
              <a:rPr lang="en-US" altLang="en-US" sz="1200"/>
              <a:pPr eaLnBrk="1" hangingPunct="1">
                <a:spcBef>
                  <a:spcPct val="0"/>
                </a:spcBef>
                <a:buFontTx/>
                <a:buNone/>
              </a:pPr>
              <a:t>19</a:t>
            </a:fld>
            <a:endParaRPr lang="en-US" altLang="en-US" sz="1200"/>
          </a:p>
        </p:txBody>
      </p:sp>
      <p:sp>
        <p:nvSpPr>
          <p:cNvPr id="11" name="Text Box 12"/>
          <p:cNvSpPr txBox="1">
            <a:spLocks noChangeArrowheads="1"/>
          </p:cNvSpPr>
          <p:nvPr/>
        </p:nvSpPr>
        <p:spPr bwMode="auto">
          <a:xfrm>
            <a:off x="533400" y="1524000"/>
            <a:ext cx="7696200" cy="1938338"/>
          </a:xfrm>
          <a:prstGeom prst="rect">
            <a:avLst/>
          </a:prstGeom>
          <a:noFill/>
          <a:ln w="28575">
            <a:solidFill>
              <a:schemeClr val="tx1"/>
            </a:solidFill>
            <a:miter lim="800000"/>
            <a:headEnd/>
            <a:tailEnd/>
          </a:ln>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ltLang="zh-TW" sz="2000">
                <a:latin typeface="Calibri" pitchFamily="34" charset="0"/>
              </a:rPr>
              <a:t>Given that both an implication and the negation of its conclusion (</a:t>
            </a:r>
            <a:r>
              <a:rPr lang="en-US" altLang="zh-TW" sz="2000" i="1">
                <a:latin typeface="Calibri" pitchFamily="34" charset="0"/>
              </a:rPr>
              <a:t>p </a:t>
            </a:r>
            <a:r>
              <a:rPr lang="en-US" altLang="zh-TW" sz="2000">
                <a:latin typeface="Calibri" pitchFamily="34" charset="0"/>
                <a:sym typeface="Symbol" pitchFamily="18" charset="2"/>
              </a:rPr>
              <a:t></a:t>
            </a:r>
            <a:r>
              <a:rPr lang="en-US" altLang="zh-TW" sz="2000" i="1">
                <a:latin typeface="Calibri" pitchFamily="34" charset="0"/>
                <a:sym typeface="Symbol" pitchFamily="18" charset="2"/>
              </a:rPr>
              <a:t> q </a:t>
            </a:r>
            <a:r>
              <a:rPr lang="en-US" altLang="zh-TW" sz="2000">
                <a:latin typeface="Calibri" pitchFamily="34" charset="0"/>
                <a:sym typeface="Symbol" pitchFamily="18" charset="2"/>
              </a:rPr>
              <a:t>and </a:t>
            </a:r>
            <a:r>
              <a:rPr lang="en-US" altLang="zh-TW" sz="2000" i="1">
                <a:latin typeface="Calibri" pitchFamily="34" charset="0"/>
                <a:sym typeface="Symbol" pitchFamily="18" charset="2"/>
              </a:rPr>
              <a:t>¬q</a:t>
            </a:r>
            <a:r>
              <a:rPr lang="en-US" altLang="zh-TW" sz="2000">
                <a:latin typeface="Calibri" pitchFamily="34" charset="0"/>
                <a:sym typeface="Symbol" pitchFamily="18" charset="2"/>
              </a:rPr>
              <a:t>)</a:t>
            </a:r>
            <a:r>
              <a:rPr lang="en-US" altLang="zh-TW" sz="2000">
                <a:latin typeface="Calibri" pitchFamily="34" charset="0"/>
              </a:rPr>
              <a:t> are true, then negation of its hypothesis ¬</a:t>
            </a:r>
            <a:r>
              <a:rPr lang="en-US" altLang="zh-TW" sz="2000" i="1">
                <a:latin typeface="Calibri" pitchFamily="34" charset="0"/>
              </a:rPr>
              <a:t>p </a:t>
            </a:r>
            <a:r>
              <a:rPr lang="en-US" altLang="zh-TW" sz="2000">
                <a:latin typeface="Calibri" pitchFamily="34" charset="0"/>
              </a:rPr>
              <a:t>is also true:</a:t>
            </a:r>
            <a:endParaRPr lang="en-US" altLang="zh-TW" sz="2000">
              <a:latin typeface="Calibri" pitchFamily="34" charset="0"/>
              <a:sym typeface="Symbol" pitchFamily="18" charset="2"/>
            </a:endParaRPr>
          </a:p>
          <a:p>
            <a:pPr eaLnBrk="1" hangingPunct="1"/>
            <a:endParaRPr lang="en-US" altLang="zh-TW" sz="2000">
              <a:latin typeface="Calibri" pitchFamily="34" charset="0"/>
              <a:sym typeface="Symbol" pitchFamily="18" charset="2"/>
            </a:endParaRPr>
          </a:p>
          <a:p>
            <a:pPr eaLnBrk="1" hangingPunct="1">
              <a:buFontTx/>
              <a:buAutoNum type="arabicPeriod"/>
            </a:pPr>
            <a:r>
              <a:rPr lang="en-US" altLang="zh-TW" sz="2000" i="1">
                <a:latin typeface="Calibri" pitchFamily="34" charset="0"/>
              </a:rPr>
              <a:t>p</a:t>
            </a:r>
            <a:r>
              <a:rPr lang="en-US" altLang="zh-TW" sz="2000">
                <a:latin typeface="Calibri" pitchFamily="34" charset="0"/>
              </a:rPr>
              <a:t> </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q</a:t>
            </a:r>
          </a:p>
          <a:p>
            <a:pPr eaLnBrk="1" hangingPunct="1">
              <a:buFontTx/>
              <a:buAutoNum type="arabicPeriod"/>
            </a:pPr>
            <a:r>
              <a:rPr lang="en-US" altLang="zh-TW" sz="2000" i="1">
                <a:latin typeface="Calibri" pitchFamily="34" charset="0"/>
                <a:sym typeface="Symbol" pitchFamily="18" charset="2"/>
              </a:rPr>
              <a:t>¬q</a:t>
            </a:r>
          </a:p>
          <a:p>
            <a:pPr eaLnBrk="1" hangingPunct="1"/>
            <a:r>
              <a:rPr lang="en-US" altLang="zh-TW" sz="2000">
                <a:latin typeface="Calibri" pitchFamily="34" charset="0"/>
                <a:cs typeface="Times New Roman" pitchFamily="18" charset="0"/>
                <a:sym typeface="Symbol" pitchFamily="18" charset="2"/>
              </a:rPr>
              <a:t>    ¬</a:t>
            </a:r>
            <a:r>
              <a:rPr lang="en-US" altLang="zh-TW" sz="2000" i="1">
                <a:latin typeface="Calibri" pitchFamily="34" charset="0"/>
                <a:cs typeface="Times New Roman" pitchFamily="18" charset="0"/>
                <a:sym typeface="Symbol" pitchFamily="18" charset="2"/>
              </a:rPr>
              <a:t>p</a:t>
            </a:r>
          </a:p>
        </p:txBody>
      </p:sp>
      <p:sp>
        <p:nvSpPr>
          <p:cNvPr id="40966" name="Rectangle 17"/>
          <p:cNvSpPr>
            <a:spLocks noChangeArrowheads="1"/>
          </p:cNvSpPr>
          <p:nvPr/>
        </p:nvSpPr>
        <p:spPr bwMode="auto">
          <a:xfrm>
            <a:off x="533400" y="3657600"/>
            <a:ext cx="7696200" cy="2590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Example:</a:t>
            </a:r>
          </a:p>
          <a:p>
            <a:pPr eaLnBrk="1" hangingPunct="1">
              <a:spcBef>
                <a:spcPct val="0"/>
              </a:spcBef>
              <a:buFontTx/>
              <a:buNone/>
            </a:pPr>
            <a:endParaRPr lang="en-US" altLang="zh-TW" sz="1200"/>
          </a:p>
          <a:p>
            <a:pPr eaLnBrk="1" hangingPunct="1">
              <a:spcBef>
                <a:spcPct val="0"/>
              </a:spcBef>
              <a:buFontTx/>
              <a:buNone/>
            </a:pPr>
            <a:r>
              <a:rPr lang="en-US" altLang="zh-TW"/>
              <a:t>Suppose that the statement:</a:t>
            </a:r>
          </a:p>
          <a:p>
            <a:pPr eaLnBrk="1" hangingPunct="1">
              <a:spcBef>
                <a:spcPct val="0"/>
              </a:spcBef>
              <a:buFontTx/>
              <a:buNone/>
            </a:pPr>
            <a:r>
              <a:rPr lang="en-US" altLang="zh-TW"/>
              <a:t> “If I finish my homework before six, then I will go for a movie.” is true.</a:t>
            </a:r>
          </a:p>
          <a:p>
            <a:pPr eaLnBrk="1" hangingPunct="1">
              <a:spcBef>
                <a:spcPct val="0"/>
              </a:spcBef>
              <a:buFontTx/>
              <a:buNone/>
            </a:pPr>
            <a:r>
              <a:rPr lang="en-US" altLang="zh-TW"/>
              <a:t>The statement:</a:t>
            </a:r>
          </a:p>
          <a:p>
            <a:pPr eaLnBrk="1" hangingPunct="1">
              <a:spcBef>
                <a:spcPct val="0"/>
              </a:spcBef>
              <a:buFontTx/>
              <a:buNone/>
            </a:pPr>
            <a:r>
              <a:rPr lang="en-US" altLang="zh-TW"/>
              <a:t> “I do not go for a movie.” is also true.</a:t>
            </a:r>
          </a:p>
          <a:p>
            <a:pPr eaLnBrk="1" hangingPunct="1">
              <a:spcBef>
                <a:spcPct val="0"/>
              </a:spcBef>
              <a:buFontTx/>
              <a:buNone/>
            </a:pPr>
            <a:r>
              <a:rPr lang="en-US" altLang="zh-TW"/>
              <a:t>Then the statement:</a:t>
            </a:r>
          </a:p>
          <a:p>
            <a:pPr eaLnBrk="1" hangingPunct="1">
              <a:spcBef>
                <a:spcPct val="0"/>
              </a:spcBef>
              <a:buFontTx/>
              <a:buNone/>
            </a:pPr>
            <a:r>
              <a:rPr lang="en-US" altLang="zh-TW"/>
              <a:t> “I finish my homework before six.” must NOT be true. </a:t>
            </a:r>
          </a:p>
        </p:txBody>
      </p:sp>
      <p:cxnSp>
        <p:nvCxnSpPr>
          <p:cNvPr id="3" name="Straight Connector 2"/>
          <p:cNvCxnSpPr/>
          <p:nvPr/>
        </p:nvCxnSpPr>
        <p:spPr>
          <a:xfrm>
            <a:off x="381000" y="31242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txBox="1">
            <a:spLocks noChangeArrowheads="1"/>
          </p:cNvSpPr>
          <p:nvPr/>
        </p:nvSpPr>
        <p:spPr bwMode="auto">
          <a:xfrm>
            <a:off x="914400" y="1066800"/>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endParaRPr lang="en-US" altLang="ms-MY" sz="2800"/>
          </a:p>
        </p:txBody>
      </p:sp>
      <p:sp>
        <p:nvSpPr>
          <p:cNvPr id="17" name="Rectangle 8"/>
          <p:cNvSpPr>
            <a:spLocks noGrp="1"/>
          </p:cNvSpPr>
          <p:nvPr>
            <p:ph idx="1"/>
          </p:nvPr>
        </p:nvSpPr>
        <p:spPr/>
        <p:txBody>
          <a:bodyPr>
            <a:normAutofit fontScale="92500" lnSpcReduction="10000"/>
          </a:bodyPr>
          <a:lstStyle/>
          <a:p>
            <a:pPr eaLnBrk="1" hangingPunct="1">
              <a:defRPr/>
            </a:pPr>
            <a:r>
              <a:rPr lang="en-US" dirty="0"/>
              <a:t>Arguments</a:t>
            </a:r>
          </a:p>
          <a:p>
            <a:pPr eaLnBrk="1" hangingPunct="1">
              <a:defRPr/>
            </a:pPr>
            <a:r>
              <a:rPr lang="en-US" dirty="0"/>
              <a:t>Premises</a:t>
            </a:r>
          </a:p>
          <a:p>
            <a:pPr eaLnBrk="1" hangingPunct="1">
              <a:defRPr/>
            </a:pPr>
            <a:r>
              <a:rPr lang="en-US" dirty="0"/>
              <a:t>Conclusions</a:t>
            </a:r>
          </a:p>
          <a:p>
            <a:pPr eaLnBrk="1" hangingPunct="1">
              <a:defRPr/>
            </a:pPr>
            <a:r>
              <a:rPr lang="en-US" dirty="0"/>
              <a:t>8 Rules of Inference</a:t>
            </a:r>
          </a:p>
          <a:p>
            <a:pPr lvl="1" eaLnBrk="1" hangingPunct="1">
              <a:defRPr/>
            </a:pPr>
            <a:r>
              <a:rPr lang="en-US" dirty="0"/>
              <a:t>Addition</a:t>
            </a:r>
          </a:p>
          <a:p>
            <a:pPr lvl="1" eaLnBrk="1" hangingPunct="1">
              <a:defRPr/>
            </a:pPr>
            <a:r>
              <a:rPr lang="en-US" dirty="0"/>
              <a:t>Simplification</a:t>
            </a:r>
          </a:p>
          <a:p>
            <a:pPr lvl="1" eaLnBrk="1" hangingPunct="1">
              <a:defRPr/>
            </a:pPr>
            <a:r>
              <a:rPr lang="en-US" dirty="0"/>
              <a:t>Modus Ponens</a:t>
            </a:r>
          </a:p>
          <a:p>
            <a:pPr lvl="1" eaLnBrk="1" hangingPunct="1">
              <a:defRPr/>
            </a:pPr>
            <a:r>
              <a:rPr lang="en-US" dirty="0"/>
              <a:t>Modus </a:t>
            </a:r>
            <a:r>
              <a:rPr lang="en-US" dirty="0" err="1"/>
              <a:t>Tollens</a:t>
            </a:r>
            <a:endParaRPr lang="en-US" dirty="0"/>
          </a:p>
          <a:p>
            <a:pPr lvl="1" eaLnBrk="1" hangingPunct="1">
              <a:defRPr/>
            </a:pPr>
            <a:r>
              <a:rPr lang="en-US" dirty="0"/>
              <a:t>Hypothetical Syllogism</a:t>
            </a:r>
          </a:p>
          <a:p>
            <a:pPr lvl="1" eaLnBrk="1" hangingPunct="1">
              <a:defRPr/>
            </a:pPr>
            <a:r>
              <a:rPr lang="en-US" dirty="0"/>
              <a:t>Disjunctive Syllogism</a:t>
            </a:r>
          </a:p>
          <a:p>
            <a:pPr lvl="1" eaLnBrk="1" hangingPunct="1">
              <a:defRPr/>
            </a:pPr>
            <a:r>
              <a:rPr lang="en-US" dirty="0"/>
              <a:t>Resolution</a:t>
            </a:r>
          </a:p>
          <a:p>
            <a:pPr lvl="1" eaLnBrk="1" hangingPunct="1">
              <a:defRPr/>
            </a:pPr>
            <a:r>
              <a:rPr lang="en-US" dirty="0"/>
              <a:t>Conjunction</a:t>
            </a:r>
          </a:p>
          <a:p>
            <a:pPr eaLnBrk="1" hangingPunct="1">
              <a:defRPr/>
            </a:pPr>
            <a:r>
              <a:rPr lang="en-US" dirty="0"/>
              <a:t>4 Additional Rules of Inference for Predicates</a:t>
            </a:r>
          </a:p>
        </p:txBody>
      </p:sp>
      <p:sp>
        <p:nvSpPr>
          <p:cNvPr id="24580" name="Rectangle 6"/>
          <p:cNvSpPr>
            <a:spLocks noGrp="1"/>
          </p:cNvSpPr>
          <p:nvPr>
            <p:ph type="title"/>
          </p:nvPr>
        </p:nvSpPr>
        <p:spPr/>
        <p:txBody>
          <a:bodyPr/>
          <a:lstStyle/>
          <a:p>
            <a:pPr eaLnBrk="1" hangingPunct="1"/>
            <a:r>
              <a:rPr lang="en-US" altLang="ms-MY"/>
              <a:t>What you will learn in this lecture:</a:t>
            </a:r>
          </a:p>
        </p:txBody>
      </p:sp>
      <p:sp>
        <p:nvSpPr>
          <p:cNvPr id="24581" name="Slide Number Placeholder 6"/>
          <p:cNvSpPr>
            <a:spLocks noGrp="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95AD2755-6B30-4E06-B7A7-284D30A772FF}" type="slidenum">
              <a:rPr lang="en-US" altLang="en-US" sz="1200"/>
              <a:pPr eaLnBrk="1" hangingPunct="1">
                <a:spcBef>
                  <a:spcPct val="0"/>
                </a:spcBef>
                <a:buFontTx/>
                <a:buNone/>
              </a:pPr>
              <a:t>2</a:t>
            </a:fld>
            <a:endParaRPr lang="en-US" altLang="en-US" sz="1200"/>
          </a:p>
        </p:txBody>
      </p:sp>
      <p:sp>
        <p:nvSpPr>
          <p:cNvPr id="24582" name="Footer Placeholder 5"/>
          <p:cNvSpPr>
            <a:spLocks noGrp="1"/>
          </p:cNvSpPr>
          <p:nvPr>
            <p:ph type="ftr" sz="quarter" idx="12"/>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81000" y="533400"/>
            <a:ext cx="8229600" cy="1143000"/>
          </a:xfrm>
        </p:spPr>
        <p:txBody>
          <a:bodyPr>
            <a:normAutofit fontScale="85000" lnSpcReduction="10000"/>
          </a:bodyPr>
          <a:lstStyle/>
          <a:p>
            <a:pPr algn="l" eaLnBrk="1" hangingPunct="1">
              <a:defRPr/>
            </a:pPr>
            <a:r>
              <a:rPr lang="en-US" dirty="0">
                <a:solidFill>
                  <a:schemeClr val="tx1"/>
                </a:solidFill>
                <a:effectLst/>
              </a:rPr>
              <a:t>Rule #5: HYPOTHETICAL SYLLOGISM</a:t>
            </a:r>
          </a:p>
        </p:txBody>
      </p:sp>
      <p:sp>
        <p:nvSpPr>
          <p:cNvPr id="41987"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41988"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EEBE4843-C345-4EE1-BE5F-A83D6898B929}" type="slidenum">
              <a:rPr lang="en-US" altLang="en-US" sz="1200"/>
              <a:pPr eaLnBrk="1" hangingPunct="1">
                <a:spcBef>
                  <a:spcPct val="0"/>
                </a:spcBef>
                <a:buFontTx/>
                <a:buNone/>
              </a:pPr>
              <a:t>20</a:t>
            </a:fld>
            <a:endParaRPr lang="en-US" altLang="en-US" sz="1200"/>
          </a:p>
        </p:txBody>
      </p:sp>
      <p:sp>
        <p:nvSpPr>
          <p:cNvPr id="41989" name="Text Box 12"/>
          <p:cNvSpPr txBox="1">
            <a:spLocks noChangeArrowheads="1"/>
          </p:cNvSpPr>
          <p:nvPr/>
        </p:nvSpPr>
        <p:spPr bwMode="auto">
          <a:xfrm>
            <a:off x="533400" y="1676400"/>
            <a:ext cx="7696200" cy="16319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Given that </a:t>
            </a:r>
            <a:r>
              <a:rPr lang="en-US" altLang="zh-TW" i="1"/>
              <a:t>p </a:t>
            </a:r>
            <a:r>
              <a:rPr lang="en-US" altLang="zh-TW">
                <a:sym typeface="Symbol" pitchFamily="18" charset="2"/>
              </a:rPr>
              <a:t></a:t>
            </a:r>
            <a:r>
              <a:rPr lang="en-US" altLang="zh-TW" i="1">
                <a:sym typeface="Symbol" pitchFamily="18" charset="2"/>
              </a:rPr>
              <a:t> q </a:t>
            </a:r>
            <a:r>
              <a:rPr lang="en-US" altLang="zh-TW">
                <a:sym typeface="Symbol" pitchFamily="18" charset="2"/>
              </a:rPr>
              <a:t>and </a:t>
            </a:r>
            <a:r>
              <a:rPr lang="en-US" altLang="zh-TW" i="1">
                <a:sym typeface="Symbol" pitchFamily="18" charset="2"/>
              </a:rPr>
              <a:t>q </a:t>
            </a:r>
            <a:r>
              <a:rPr lang="en-US" altLang="zh-TW">
                <a:sym typeface="Symbol" pitchFamily="18" charset="2"/>
              </a:rPr>
              <a:t> </a:t>
            </a:r>
            <a:r>
              <a:rPr lang="en-US" altLang="zh-TW" i="1">
                <a:sym typeface="Symbol" pitchFamily="18" charset="2"/>
              </a:rPr>
              <a:t>r </a:t>
            </a:r>
            <a:r>
              <a:rPr lang="en-US" altLang="zh-TW">
                <a:sym typeface="Symbol" pitchFamily="18" charset="2"/>
              </a:rPr>
              <a:t>are both true</a:t>
            </a:r>
            <a:r>
              <a:rPr lang="en-US" altLang="zh-TW"/>
              <a:t>, then </a:t>
            </a:r>
            <a:r>
              <a:rPr lang="en-US" altLang="zh-TW" i="1"/>
              <a:t>p </a:t>
            </a:r>
            <a:r>
              <a:rPr lang="en-US" altLang="zh-TW">
                <a:sym typeface="Symbol" pitchFamily="18" charset="2"/>
              </a:rPr>
              <a:t> </a:t>
            </a:r>
            <a:r>
              <a:rPr lang="en-US" altLang="zh-TW" i="1">
                <a:sym typeface="Symbol" pitchFamily="18" charset="2"/>
              </a:rPr>
              <a:t>r</a:t>
            </a:r>
            <a:r>
              <a:rPr lang="en-US" altLang="zh-TW" i="1"/>
              <a:t> </a:t>
            </a:r>
            <a:r>
              <a:rPr lang="en-US" altLang="zh-TW"/>
              <a:t>is also true</a:t>
            </a:r>
            <a:endParaRPr lang="en-US" altLang="zh-TW">
              <a:sym typeface="Symbol" pitchFamily="18" charset="2"/>
            </a:endParaRPr>
          </a:p>
          <a:p>
            <a:pPr eaLnBrk="1" hangingPunct="1">
              <a:spcBef>
                <a:spcPct val="0"/>
              </a:spcBef>
              <a:buFontTx/>
              <a:buNone/>
            </a:pPr>
            <a:endParaRPr lang="en-US" altLang="zh-TW">
              <a:sym typeface="Symbol" pitchFamily="18" charset="2"/>
            </a:endParaRPr>
          </a:p>
          <a:p>
            <a:pPr eaLnBrk="1" hangingPunct="1">
              <a:spcBef>
                <a:spcPct val="0"/>
              </a:spcBef>
              <a:buFontTx/>
              <a:buAutoNum type="arabicPeriod"/>
            </a:pPr>
            <a:r>
              <a:rPr lang="en-US" altLang="zh-TW" i="1"/>
              <a:t>    p</a:t>
            </a:r>
            <a:r>
              <a:rPr lang="en-US" altLang="zh-TW"/>
              <a:t> </a:t>
            </a:r>
            <a:r>
              <a:rPr lang="en-US" altLang="zh-TW">
                <a:sym typeface="Symbol" pitchFamily="18" charset="2"/>
              </a:rPr>
              <a:t> </a:t>
            </a:r>
            <a:r>
              <a:rPr lang="en-US" altLang="zh-TW" i="1">
                <a:sym typeface="Symbol" pitchFamily="18" charset="2"/>
              </a:rPr>
              <a:t>q</a:t>
            </a:r>
          </a:p>
          <a:p>
            <a:pPr eaLnBrk="1" hangingPunct="1">
              <a:spcBef>
                <a:spcPct val="0"/>
              </a:spcBef>
              <a:buFontTx/>
              <a:buAutoNum type="arabicPeriod"/>
            </a:pPr>
            <a:r>
              <a:rPr lang="en-US" altLang="zh-TW" i="1">
                <a:sym typeface="Symbol" pitchFamily="18" charset="2"/>
              </a:rPr>
              <a:t>    q </a:t>
            </a:r>
            <a:r>
              <a:rPr lang="en-US" altLang="zh-TW">
                <a:sym typeface="Symbol" pitchFamily="18" charset="2"/>
              </a:rPr>
              <a:t> </a:t>
            </a:r>
            <a:r>
              <a:rPr lang="en-US" altLang="zh-TW" i="1">
                <a:sym typeface="Symbol" pitchFamily="18" charset="2"/>
              </a:rPr>
              <a:t>r</a:t>
            </a:r>
          </a:p>
          <a:p>
            <a:pPr eaLnBrk="1" hangingPunct="1">
              <a:spcBef>
                <a:spcPct val="0"/>
              </a:spcBef>
              <a:buFontTx/>
              <a:buNone/>
            </a:pPr>
            <a:r>
              <a:rPr lang="en-US" altLang="zh-TW">
                <a:cs typeface="Times New Roman" pitchFamily="18" charset="0"/>
                <a:sym typeface="Symbol" pitchFamily="18" charset="2"/>
              </a:rPr>
              <a:t>    </a:t>
            </a:r>
            <a:r>
              <a:rPr lang="en-US" altLang="zh-TW" i="1">
                <a:cs typeface="Times New Roman" pitchFamily="18" charset="0"/>
                <a:sym typeface="Symbol" pitchFamily="18" charset="2"/>
              </a:rPr>
              <a:t>p </a:t>
            </a:r>
            <a:r>
              <a:rPr lang="en-US" altLang="zh-TW">
                <a:sym typeface="Symbol" pitchFamily="18" charset="2"/>
              </a:rPr>
              <a:t> </a:t>
            </a:r>
            <a:r>
              <a:rPr lang="en-US" altLang="zh-TW" i="1">
                <a:sym typeface="Symbol" pitchFamily="18" charset="2"/>
              </a:rPr>
              <a:t>r</a:t>
            </a:r>
          </a:p>
        </p:txBody>
      </p:sp>
      <p:sp>
        <p:nvSpPr>
          <p:cNvPr id="41990" name="Rectangle 17"/>
          <p:cNvSpPr>
            <a:spLocks noChangeArrowheads="1"/>
          </p:cNvSpPr>
          <p:nvPr/>
        </p:nvSpPr>
        <p:spPr bwMode="auto">
          <a:xfrm>
            <a:off x="533400" y="3581400"/>
            <a:ext cx="6096000" cy="26670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Example:</a:t>
            </a:r>
          </a:p>
          <a:p>
            <a:pPr eaLnBrk="1" hangingPunct="1">
              <a:spcBef>
                <a:spcPct val="0"/>
              </a:spcBef>
              <a:buFontTx/>
              <a:buNone/>
            </a:pPr>
            <a:endParaRPr lang="en-US" altLang="zh-TW" sz="1200"/>
          </a:p>
          <a:p>
            <a:pPr eaLnBrk="1" hangingPunct="1">
              <a:spcBef>
                <a:spcPct val="0"/>
              </a:spcBef>
              <a:buFontTx/>
              <a:buNone/>
            </a:pPr>
            <a:r>
              <a:rPr lang="en-US" altLang="zh-TW"/>
              <a:t>Suppose that the statement:</a:t>
            </a:r>
          </a:p>
          <a:p>
            <a:pPr eaLnBrk="1" hangingPunct="1">
              <a:spcBef>
                <a:spcPct val="0"/>
              </a:spcBef>
              <a:buFontTx/>
              <a:buNone/>
            </a:pPr>
            <a:r>
              <a:rPr lang="en-US" altLang="zh-TW"/>
              <a:t> “If it is raining today, then we will stay at home.” is true.</a:t>
            </a:r>
          </a:p>
          <a:p>
            <a:pPr eaLnBrk="1" hangingPunct="1">
              <a:spcBef>
                <a:spcPct val="0"/>
              </a:spcBef>
              <a:buFontTx/>
              <a:buNone/>
            </a:pPr>
            <a:r>
              <a:rPr lang="en-US" altLang="zh-TW"/>
              <a:t>The statement:</a:t>
            </a:r>
          </a:p>
          <a:p>
            <a:pPr eaLnBrk="1" hangingPunct="1">
              <a:spcBef>
                <a:spcPct val="0"/>
              </a:spcBef>
              <a:buFontTx/>
              <a:buNone/>
            </a:pPr>
            <a:r>
              <a:rPr lang="en-US" altLang="zh-TW"/>
              <a:t> “If we stay at home, we will watch TV.” is also true.</a:t>
            </a:r>
          </a:p>
          <a:p>
            <a:pPr eaLnBrk="1" hangingPunct="1">
              <a:spcBef>
                <a:spcPct val="0"/>
              </a:spcBef>
              <a:buFontTx/>
              <a:buNone/>
            </a:pPr>
            <a:r>
              <a:rPr lang="en-US" altLang="zh-TW"/>
              <a:t>Then the statement:</a:t>
            </a:r>
          </a:p>
          <a:p>
            <a:pPr eaLnBrk="1" hangingPunct="1">
              <a:spcBef>
                <a:spcPct val="0"/>
              </a:spcBef>
              <a:buFontTx/>
              <a:buNone/>
            </a:pPr>
            <a:r>
              <a:rPr lang="en-US" altLang="zh-TW"/>
              <a:t> “If it is raining today, then we will watch TV.” must be true. </a:t>
            </a:r>
          </a:p>
        </p:txBody>
      </p:sp>
      <p:cxnSp>
        <p:nvCxnSpPr>
          <p:cNvPr id="3" name="Straight Connector 2"/>
          <p:cNvCxnSpPr/>
          <p:nvPr/>
        </p:nvCxnSpPr>
        <p:spPr>
          <a:xfrm>
            <a:off x="685800" y="29718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81000" y="381000"/>
            <a:ext cx="8229600" cy="1143000"/>
          </a:xfrm>
        </p:spPr>
        <p:txBody>
          <a:bodyPr>
            <a:normAutofit fontScale="92500"/>
          </a:bodyPr>
          <a:lstStyle/>
          <a:p>
            <a:pPr algn="l" eaLnBrk="1" hangingPunct="1">
              <a:defRPr/>
            </a:pPr>
            <a:r>
              <a:rPr lang="en-US" dirty="0">
                <a:solidFill>
                  <a:schemeClr val="tx1"/>
                </a:solidFill>
                <a:effectLst/>
              </a:rPr>
              <a:t>Rule #6: DISJUNCTIVE SYLLOGISM</a:t>
            </a:r>
          </a:p>
        </p:txBody>
      </p:sp>
      <p:sp>
        <p:nvSpPr>
          <p:cNvPr id="43011"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43012"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91DF09ED-B9C8-47A1-B028-9812C827B186}" type="slidenum">
              <a:rPr lang="en-US" altLang="en-US" sz="1200"/>
              <a:pPr eaLnBrk="1" hangingPunct="1">
                <a:spcBef>
                  <a:spcPct val="0"/>
                </a:spcBef>
                <a:buFontTx/>
                <a:buNone/>
              </a:pPr>
              <a:t>21</a:t>
            </a:fld>
            <a:endParaRPr lang="en-US" altLang="en-US" sz="1200"/>
          </a:p>
        </p:txBody>
      </p:sp>
      <p:sp>
        <p:nvSpPr>
          <p:cNvPr id="11" name="Text Box 12"/>
          <p:cNvSpPr txBox="1">
            <a:spLocks noChangeArrowheads="1"/>
          </p:cNvSpPr>
          <p:nvPr/>
        </p:nvSpPr>
        <p:spPr bwMode="auto">
          <a:xfrm>
            <a:off x="457200" y="1676400"/>
            <a:ext cx="7696200" cy="1938338"/>
          </a:xfrm>
          <a:prstGeom prst="rect">
            <a:avLst/>
          </a:prstGeom>
          <a:noFill/>
          <a:ln w="28575">
            <a:solidFill>
              <a:schemeClr val="tx1"/>
            </a:solidFill>
            <a:miter lim="800000"/>
            <a:headEnd/>
            <a:tailEnd/>
          </a:ln>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ltLang="zh-TW" sz="2000">
                <a:latin typeface="Calibri" pitchFamily="34" charset="0"/>
              </a:rPr>
              <a:t>Given that </a:t>
            </a:r>
            <a:r>
              <a:rPr lang="en-US" altLang="zh-TW" sz="2000" i="1">
                <a:latin typeface="Calibri" pitchFamily="34" charset="0"/>
              </a:rPr>
              <a:t>p </a:t>
            </a:r>
            <a:r>
              <a:rPr lang="en-US" altLang="zh-TW" sz="2000">
                <a:latin typeface="Calibri" pitchFamily="34" charset="0"/>
                <a:sym typeface="Symbol" pitchFamily="18" charset="2"/>
              </a:rPr>
              <a:t></a:t>
            </a:r>
            <a:r>
              <a:rPr lang="en-US" altLang="zh-TW" sz="2000" i="1">
                <a:latin typeface="Calibri" pitchFamily="34" charset="0"/>
                <a:sym typeface="Symbol" pitchFamily="18" charset="2"/>
              </a:rPr>
              <a:t> q </a:t>
            </a:r>
            <a:r>
              <a:rPr lang="en-US" altLang="zh-TW" sz="2000">
                <a:latin typeface="Calibri" pitchFamily="34" charset="0"/>
                <a:sym typeface="Symbol" pitchFamily="18" charset="2"/>
              </a:rPr>
              <a:t>and ¬</a:t>
            </a:r>
            <a:r>
              <a:rPr lang="en-US" altLang="zh-TW" sz="2000" i="1">
                <a:latin typeface="Calibri" pitchFamily="34" charset="0"/>
                <a:sym typeface="Symbol" pitchFamily="18" charset="2"/>
              </a:rPr>
              <a:t>p</a:t>
            </a:r>
            <a:r>
              <a:rPr lang="en-US" altLang="zh-TW" sz="2000">
                <a:latin typeface="Calibri" pitchFamily="34" charset="0"/>
                <a:sym typeface="Symbol" pitchFamily="18" charset="2"/>
              </a:rPr>
              <a:t> are both true</a:t>
            </a:r>
            <a:r>
              <a:rPr lang="en-US" altLang="zh-TW" sz="2000" i="1">
                <a:latin typeface="Calibri" pitchFamily="34" charset="0"/>
              </a:rPr>
              <a:t>,</a:t>
            </a:r>
            <a:r>
              <a:rPr lang="en-US" altLang="zh-TW" sz="2000">
                <a:latin typeface="Calibri" pitchFamily="34" charset="0"/>
              </a:rPr>
              <a:t> then </a:t>
            </a:r>
            <a:r>
              <a:rPr lang="en-US" altLang="zh-TW" sz="2000" i="1">
                <a:latin typeface="Calibri" pitchFamily="34" charset="0"/>
              </a:rPr>
              <a:t>q </a:t>
            </a:r>
            <a:r>
              <a:rPr lang="en-US" altLang="zh-TW" sz="2000">
                <a:latin typeface="Calibri" pitchFamily="34" charset="0"/>
              </a:rPr>
              <a:t>is also true:</a:t>
            </a:r>
            <a:endParaRPr lang="en-US" altLang="zh-TW" sz="2000">
              <a:latin typeface="Calibri" pitchFamily="34" charset="0"/>
              <a:sym typeface="Symbol" pitchFamily="18" charset="2"/>
            </a:endParaRPr>
          </a:p>
          <a:p>
            <a:pPr eaLnBrk="1" hangingPunct="1"/>
            <a:endParaRPr lang="en-US" altLang="zh-TW" sz="2000">
              <a:latin typeface="Calibri" pitchFamily="34" charset="0"/>
              <a:sym typeface="Symbol" pitchFamily="18" charset="2"/>
            </a:endParaRPr>
          </a:p>
          <a:p>
            <a:pPr eaLnBrk="1" hangingPunct="1">
              <a:buFontTx/>
              <a:buAutoNum type="arabicPeriod"/>
            </a:pPr>
            <a:r>
              <a:rPr lang="en-US" altLang="zh-TW" sz="2000" i="1">
                <a:latin typeface="Calibri" pitchFamily="34" charset="0"/>
              </a:rPr>
              <a:t>p</a:t>
            </a:r>
            <a:r>
              <a:rPr lang="en-US" altLang="zh-TW" sz="2000">
                <a:latin typeface="Calibri" pitchFamily="34" charset="0"/>
              </a:rPr>
              <a:t> </a:t>
            </a:r>
            <a:r>
              <a:rPr lang="en-US" altLang="zh-TW" sz="2000">
                <a:sym typeface="Symbol" pitchFamily="18" charset="2"/>
              </a:rPr>
              <a:t></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q</a:t>
            </a:r>
          </a:p>
          <a:p>
            <a:pPr eaLnBrk="1" hangingPunct="1">
              <a:buFontTx/>
              <a:buAutoNum type="arabicPeriod"/>
            </a:pPr>
            <a:r>
              <a:rPr lang="en-US" altLang="zh-TW" sz="2000" i="1">
                <a:latin typeface="Calibri" pitchFamily="34" charset="0"/>
                <a:sym typeface="Symbol" pitchFamily="18" charset="2"/>
              </a:rPr>
              <a:t>¬p</a:t>
            </a:r>
          </a:p>
          <a:p>
            <a:pPr eaLnBrk="1" hangingPunct="1"/>
            <a:r>
              <a:rPr lang="en-US" altLang="zh-TW" sz="2000">
                <a:latin typeface="Calibri" pitchFamily="34" charset="0"/>
                <a:cs typeface="Times New Roman" pitchFamily="18" charset="0"/>
                <a:sym typeface="Symbol" pitchFamily="18" charset="2"/>
              </a:rPr>
              <a:t>    </a:t>
            </a:r>
            <a:r>
              <a:rPr lang="en-US" altLang="zh-TW" sz="2000" i="1">
                <a:latin typeface="Calibri" pitchFamily="34" charset="0"/>
                <a:cs typeface="Times New Roman" pitchFamily="18" charset="0"/>
                <a:sym typeface="Symbol" pitchFamily="18" charset="2"/>
              </a:rPr>
              <a:t>q</a:t>
            </a:r>
          </a:p>
          <a:p>
            <a:pPr eaLnBrk="1" hangingPunct="1"/>
            <a:endParaRPr lang="en-US" altLang="zh-TW" sz="2000" i="1">
              <a:latin typeface="Calibri" pitchFamily="34" charset="0"/>
              <a:cs typeface="Times New Roman" pitchFamily="18" charset="0"/>
              <a:sym typeface="Symbol" pitchFamily="18" charset="2"/>
            </a:endParaRPr>
          </a:p>
        </p:txBody>
      </p:sp>
      <p:sp>
        <p:nvSpPr>
          <p:cNvPr id="43014" name="Rectangle 17"/>
          <p:cNvSpPr>
            <a:spLocks noChangeArrowheads="1"/>
          </p:cNvSpPr>
          <p:nvPr/>
        </p:nvSpPr>
        <p:spPr bwMode="auto">
          <a:xfrm>
            <a:off x="457200" y="3886200"/>
            <a:ext cx="6629400" cy="2438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Example:</a:t>
            </a:r>
          </a:p>
          <a:p>
            <a:pPr eaLnBrk="1" hangingPunct="1">
              <a:spcBef>
                <a:spcPct val="0"/>
              </a:spcBef>
              <a:buFontTx/>
              <a:buNone/>
            </a:pPr>
            <a:endParaRPr lang="en-US" altLang="zh-TW" sz="1200"/>
          </a:p>
          <a:p>
            <a:pPr eaLnBrk="1" hangingPunct="1">
              <a:spcBef>
                <a:spcPct val="0"/>
              </a:spcBef>
              <a:buFontTx/>
              <a:buNone/>
            </a:pPr>
            <a:r>
              <a:rPr lang="en-US" altLang="zh-TW"/>
              <a:t>Suppose that the statement:</a:t>
            </a:r>
          </a:p>
          <a:p>
            <a:pPr eaLnBrk="1" hangingPunct="1">
              <a:spcBef>
                <a:spcPct val="0"/>
              </a:spcBef>
              <a:buFontTx/>
              <a:buNone/>
            </a:pPr>
            <a:r>
              <a:rPr lang="en-US" altLang="zh-TW"/>
              <a:t> “2 is either an odd number or an even number.” is true.</a:t>
            </a:r>
          </a:p>
          <a:p>
            <a:pPr eaLnBrk="1" hangingPunct="1">
              <a:spcBef>
                <a:spcPct val="0"/>
              </a:spcBef>
              <a:buFontTx/>
              <a:buNone/>
            </a:pPr>
            <a:r>
              <a:rPr lang="en-US" altLang="zh-TW"/>
              <a:t>The statement:</a:t>
            </a:r>
          </a:p>
          <a:p>
            <a:pPr eaLnBrk="1" hangingPunct="1">
              <a:spcBef>
                <a:spcPct val="0"/>
              </a:spcBef>
              <a:buFontTx/>
              <a:buNone/>
            </a:pPr>
            <a:r>
              <a:rPr lang="en-US" altLang="zh-TW"/>
              <a:t> “2 is an odd number.” is NOT true.</a:t>
            </a:r>
          </a:p>
          <a:p>
            <a:pPr eaLnBrk="1" hangingPunct="1">
              <a:spcBef>
                <a:spcPct val="0"/>
              </a:spcBef>
              <a:buFontTx/>
              <a:buNone/>
            </a:pPr>
            <a:r>
              <a:rPr lang="en-US" altLang="zh-TW"/>
              <a:t>Then the statement:</a:t>
            </a:r>
          </a:p>
          <a:p>
            <a:pPr eaLnBrk="1" hangingPunct="1">
              <a:spcBef>
                <a:spcPct val="0"/>
              </a:spcBef>
              <a:buFontTx/>
              <a:buNone/>
            </a:pPr>
            <a:r>
              <a:rPr lang="en-US" altLang="zh-TW"/>
              <a:t> “2 is an even number.” must be true. </a:t>
            </a:r>
          </a:p>
        </p:txBody>
      </p:sp>
      <p:cxnSp>
        <p:nvCxnSpPr>
          <p:cNvPr id="3" name="Straight Connector 2"/>
          <p:cNvCxnSpPr/>
          <p:nvPr/>
        </p:nvCxnSpPr>
        <p:spPr>
          <a:xfrm>
            <a:off x="533400" y="2971800"/>
            <a:ext cx="76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81000" y="457200"/>
            <a:ext cx="8229600" cy="1143000"/>
          </a:xfrm>
        </p:spPr>
        <p:txBody>
          <a:bodyPr>
            <a:normAutofit/>
          </a:bodyPr>
          <a:lstStyle/>
          <a:p>
            <a:pPr algn="l" eaLnBrk="1" hangingPunct="1">
              <a:defRPr/>
            </a:pPr>
            <a:r>
              <a:rPr lang="en-US" sz="4400" dirty="0">
                <a:solidFill>
                  <a:schemeClr val="tx1"/>
                </a:solidFill>
                <a:effectLst/>
              </a:rPr>
              <a:t>Rule #7: RESOLUTION</a:t>
            </a:r>
          </a:p>
        </p:txBody>
      </p:sp>
      <p:sp>
        <p:nvSpPr>
          <p:cNvPr id="44035"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44036"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6F00D7FE-75E3-4F88-AFAD-A8DC20A398A1}" type="slidenum">
              <a:rPr lang="en-US" altLang="en-US" sz="1200"/>
              <a:pPr eaLnBrk="1" hangingPunct="1">
                <a:spcBef>
                  <a:spcPct val="0"/>
                </a:spcBef>
                <a:buFontTx/>
                <a:buNone/>
              </a:pPr>
              <a:t>22</a:t>
            </a:fld>
            <a:endParaRPr lang="en-US" altLang="en-US" sz="1200"/>
          </a:p>
        </p:txBody>
      </p:sp>
      <p:sp>
        <p:nvSpPr>
          <p:cNvPr id="44037" name="Text Box 12"/>
          <p:cNvSpPr txBox="1">
            <a:spLocks noChangeArrowheads="1"/>
          </p:cNvSpPr>
          <p:nvPr/>
        </p:nvSpPr>
        <p:spPr bwMode="auto">
          <a:xfrm>
            <a:off x="533400" y="1524000"/>
            <a:ext cx="7696200" cy="16319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Given that </a:t>
            </a:r>
            <a:r>
              <a:rPr lang="en-US" altLang="zh-TW" i="1"/>
              <a:t>p </a:t>
            </a:r>
            <a:r>
              <a:rPr lang="en-US" altLang="zh-TW">
                <a:latin typeface="Trebuchet MS" pitchFamily="34" charset="0"/>
                <a:sym typeface="Symbol" pitchFamily="18" charset="2"/>
              </a:rPr>
              <a:t></a:t>
            </a:r>
            <a:r>
              <a:rPr lang="en-US" altLang="zh-TW" i="1">
                <a:sym typeface="Symbol" pitchFamily="18" charset="2"/>
              </a:rPr>
              <a:t> q </a:t>
            </a:r>
            <a:r>
              <a:rPr lang="en-US" altLang="zh-TW">
                <a:sym typeface="Symbol" pitchFamily="18" charset="2"/>
              </a:rPr>
              <a:t>and </a:t>
            </a:r>
            <a:r>
              <a:rPr lang="en-US" altLang="zh-TW" i="1">
                <a:sym typeface="Symbol" pitchFamily="18" charset="2"/>
              </a:rPr>
              <a:t>¬p </a:t>
            </a:r>
            <a:r>
              <a:rPr lang="en-US" altLang="zh-TW">
                <a:latin typeface="Trebuchet MS" pitchFamily="34" charset="0"/>
                <a:sym typeface="Symbol" pitchFamily="18" charset="2"/>
              </a:rPr>
              <a:t></a:t>
            </a:r>
            <a:r>
              <a:rPr lang="en-US" altLang="zh-TW">
                <a:sym typeface="Symbol" pitchFamily="18" charset="2"/>
              </a:rPr>
              <a:t> </a:t>
            </a:r>
            <a:r>
              <a:rPr lang="en-US" altLang="zh-TW" i="1">
                <a:sym typeface="Symbol" pitchFamily="18" charset="2"/>
              </a:rPr>
              <a:t>r</a:t>
            </a:r>
            <a:r>
              <a:rPr lang="en-US" altLang="zh-TW">
                <a:sym typeface="Symbol" pitchFamily="18" charset="2"/>
              </a:rPr>
              <a:t> are both true</a:t>
            </a:r>
            <a:r>
              <a:rPr lang="en-US" altLang="zh-TW"/>
              <a:t>, then </a:t>
            </a:r>
            <a:r>
              <a:rPr lang="en-US" altLang="zh-TW" i="1"/>
              <a:t>q </a:t>
            </a:r>
            <a:r>
              <a:rPr lang="en-US" altLang="zh-TW">
                <a:latin typeface="Trebuchet MS" pitchFamily="34" charset="0"/>
                <a:sym typeface="Symbol" pitchFamily="18" charset="2"/>
              </a:rPr>
              <a:t></a:t>
            </a:r>
            <a:r>
              <a:rPr lang="en-US" altLang="zh-TW">
                <a:sym typeface="Symbol" pitchFamily="18" charset="2"/>
              </a:rPr>
              <a:t> </a:t>
            </a:r>
            <a:r>
              <a:rPr lang="en-US" altLang="zh-TW" i="1">
                <a:sym typeface="Symbol" pitchFamily="18" charset="2"/>
              </a:rPr>
              <a:t>r</a:t>
            </a:r>
            <a:r>
              <a:rPr lang="en-US" altLang="zh-TW" i="1"/>
              <a:t> </a:t>
            </a:r>
            <a:r>
              <a:rPr lang="en-US" altLang="zh-TW"/>
              <a:t>is also true:</a:t>
            </a:r>
            <a:endParaRPr lang="en-US" altLang="zh-TW">
              <a:sym typeface="Symbol" pitchFamily="18" charset="2"/>
            </a:endParaRPr>
          </a:p>
          <a:p>
            <a:pPr eaLnBrk="1" hangingPunct="1">
              <a:spcBef>
                <a:spcPct val="0"/>
              </a:spcBef>
              <a:buFontTx/>
              <a:buNone/>
            </a:pPr>
            <a:endParaRPr lang="en-US" altLang="zh-TW">
              <a:sym typeface="Symbol" pitchFamily="18" charset="2"/>
            </a:endParaRPr>
          </a:p>
          <a:p>
            <a:pPr eaLnBrk="1" hangingPunct="1">
              <a:spcBef>
                <a:spcPct val="0"/>
              </a:spcBef>
              <a:buFontTx/>
              <a:buAutoNum type="arabicPeriod"/>
            </a:pPr>
            <a:r>
              <a:rPr lang="en-US" altLang="zh-TW" i="1"/>
              <a:t>   p</a:t>
            </a:r>
            <a:r>
              <a:rPr lang="en-US" altLang="zh-TW"/>
              <a:t> </a:t>
            </a:r>
            <a:r>
              <a:rPr lang="en-US" altLang="zh-TW">
                <a:latin typeface="Trebuchet MS" pitchFamily="34" charset="0"/>
                <a:sym typeface="Symbol" pitchFamily="18" charset="2"/>
              </a:rPr>
              <a:t></a:t>
            </a:r>
            <a:r>
              <a:rPr lang="en-US" altLang="zh-TW">
                <a:sym typeface="Symbol" pitchFamily="18" charset="2"/>
              </a:rPr>
              <a:t> </a:t>
            </a:r>
            <a:r>
              <a:rPr lang="en-US" altLang="zh-TW" i="1">
                <a:sym typeface="Symbol" pitchFamily="18" charset="2"/>
              </a:rPr>
              <a:t>q</a:t>
            </a:r>
          </a:p>
          <a:p>
            <a:pPr eaLnBrk="1" hangingPunct="1">
              <a:spcBef>
                <a:spcPct val="0"/>
              </a:spcBef>
              <a:buFontTx/>
              <a:buAutoNum type="arabicPeriod"/>
            </a:pPr>
            <a:r>
              <a:rPr lang="en-US" altLang="zh-TW" i="1">
                <a:sym typeface="Symbol" pitchFamily="18" charset="2"/>
              </a:rPr>
              <a:t>   ¬p </a:t>
            </a:r>
            <a:r>
              <a:rPr lang="en-US" altLang="zh-TW">
                <a:latin typeface="Trebuchet MS" pitchFamily="34" charset="0"/>
                <a:sym typeface="Symbol" pitchFamily="18" charset="2"/>
              </a:rPr>
              <a:t></a:t>
            </a:r>
            <a:r>
              <a:rPr lang="en-US" altLang="zh-TW">
                <a:sym typeface="Symbol" pitchFamily="18" charset="2"/>
              </a:rPr>
              <a:t> </a:t>
            </a:r>
            <a:r>
              <a:rPr lang="en-US" altLang="zh-TW" i="1">
                <a:sym typeface="Symbol" pitchFamily="18" charset="2"/>
              </a:rPr>
              <a:t>r</a:t>
            </a:r>
          </a:p>
          <a:p>
            <a:pPr eaLnBrk="1" hangingPunct="1">
              <a:spcBef>
                <a:spcPct val="0"/>
              </a:spcBef>
              <a:buFontTx/>
              <a:buNone/>
            </a:pPr>
            <a:r>
              <a:rPr lang="en-US" altLang="zh-TW">
                <a:cs typeface="Times New Roman" pitchFamily="18" charset="0"/>
                <a:sym typeface="Symbol" pitchFamily="18" charset="2"/>
              </a:rPr>
              <a:t>    </a:t>
            </a:r>
            <a:r>
              <a:rPr lang="en-US" altLang="zh-TW" i="1">
                <a:cs typeface="Times New Roman" pitchFamily="18" charset="0"/>
                <a:sym typeface="Symbol" pitchFamily="18" charset="2"/>
              </a:rPr>
              <a:t>q </a:t>
            </a:r>
            <a:r>
              <a:rPr lang="en-US" altLang="zh-TW">
                <a:latin typeface="Trebuchet MS" pitchFamily="34" charset="0"/>
                <a:sym typeface="Symbol" pitchFamily="18" charset="2"/>
              </a:rPr>
              <a:t></a:t>
            </a:r>
            <a:r>
              <a:rPr lang="en-US" altLang="zh-TW">
                <a:sym typeface="Symbol" pitchFamily="18" charset="2"/>
              </a:rPr>
              <a:t> </a:t>
            </a:r>
            <a:r>
              <a:rPr lang="en-US" altLang="zh-TW" i="1">
                <a:sym typeface="Symbol" pitchFamily="18" charset="2"/>
              </a:rPr>
              <a:t>r</a:t>
            </a:r>
          </a:p>
        </p:txBody>
      </p:sp>
      <p:sp>
        <p:nvSpPr>
          <p:cNvPr id="44038" name="Rectangle 17"/>
          <p:cNvSpPr>
            <a:spLocks noChangeArrowheads="1"/>
          </p:cNvSpPr>
          <p:nvPr/>
        </p:nvSpPr>
        <p:spPr bwMode="auto">
          <a:xfrm>
            <a:off x="533400" y="3429000"/>
            <a:ext cx="6096000" cy="2590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Example:</a:t>
            </a:r>
          </a:p>
          <a:p>
            <a:pPr eaLnBrk="1" hangingPunct="1">
              <a:spcBef>
                <a:spcPct val="0"/>
              </a:spcBef>
              <a:buFontTx/>
              <a:buNone/>
            </a:pPr>
            <a:endParaRPr lang="en-US" altLang="zh-TW" sz="1200"/>
          </a:p>
          <a:p>
            <a:pPr eaLnBrk="1" hangingPunct="1">
              <a:spcBef>
                <a:spcPct val="0"/>
              </a:spcBef>
              <a:buFontTx/>
              <a:buNone/>
            </a:pPr>
            <a:r>
              <a:rPr lang="en-US" altLang="zh-TW"/>
              <a:t>Suppose that the statement:</a:t>
            </a:r>
          </a:p>
          <a:p>
            <a:pPr eaLnBrk="1" hangingPunct="1">
              <a:spcBef>
                <a:spcPct val="0"/>
              </a:spcBef>
              <a:buFontTx/>
              <a:buNone/>
            </a:pPr>
            <a:r>
              <a:rPr lang="en-US" altLang="zh-TW"/>
              <a:t> “I am at home or it is sunny.” is true.</a:t>
            </a:r>
          </a:p>
          <a:p>
            <a:pPr eaLnBrk="1" hangingPunct="1">
              <a:spcBef>
                <a:spcPct val="0"/>
              </a:spcBef>
              <a:buFontTx/>
              <a:buNone/>
            </a:pPr>
            <a:r>
              <a:rPr lang="en-US" altLang="zh-TW"/>
              <a:t>The statement:</a:t>
            </a:r>
          </a:p>
          <a:p>
            <a:pPr eaLnBrk="1" hangingPunct="1">
              <a:spcBef>
                <a:spcPct val="0"/>
              </a:spcBef>
              <a:buFontTx/>
              <a:buNone/>
            </a:pPr>
            <a:r>
              <a:rPr lang="en-US" altLang="zh-TW"/>
              <a:t> “I am not at home or I am watching TV.” is also true.</a:t>
            </a:r>
          </a:p>
          <a:p>
            <a:pPr eaLnBrk="1" hangingPunct="1">
              <a:spcBef>
                <a:spcPct val="0"/>
              </a:spcBef>
              <a:buFontTx/>
              <a:buNone/>
            </a:pPr>
            <a:r>
              <a:rPr lang="en-US" altLang="zh-TW"/>
              <a:t>Then the statement:</a:t>
            </a:r>
          </a:p>
          <a:p>
            <a:pPr eaLnBrk="1" hangingPunct="1">
              <a:spcBef>
                <a:spcPct val="0"/>
              </a:spcBef>
              <a:buFontTx/>
              <a:buNone/>
            </a:pPr>
            <a:r>
              <a:rPr lang="en-US" altLang="zh-TW"/>
              <a:t> “It is sunny or I am watching TV.” must be true. </a:t>
            </a:r>
          </a:p>
        </p:txBody>
      </p:sp>
      <p:cxnSp>
        <p:nvCxnSpPr>
          <p:cNvPr id="3" name="Straight Connector 2"/>
          <p:cNvCxnSpPr/>
          <p:nvPr/>
        </p:nvCxnSpPr>
        <p:spPr>
          <a:xfrm>
            <a:off x="685800" y="28194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81000" y="457200"/>
            <a:ext cx="8229600" cy="1143000"/>
          </a:xfrm>
        </p:spPr>
        <p:txBody>
          <a:bodyPr>
            <a:normAutofit/>
          </a:bodyPr>
          <a:lstStyle/>
          <a:p>
            <a:pPr algn="l" eaLnBrk="1" hangingPunct="1">
              <a:defRPr/>
            </a:pPr>
            <a:r>
              <a:rPr lang="en-US" sz="4400" dirty="0">
                <a:solidFill>
                  <a:schemeClr val="tx1"/>
                </a:solidFill>
                <a:effectLst/>
              </a:rPr>
              <a:t>Rule #8: CONJUNCTION</a:t>
            </a:r>
          </a:p>
        </p:txBody>
      </p:sp>
      <p:sp>
        <p:nvSpPr>
          <p:cNvPr id="45059"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45060"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74973799-9CD3-4A43-AA6B-924630D18C36}" type="slidenum">
              <a:rPr lang="en-US" altLang="en-US" sz="1200"/>
              <a:pPr eaLnBrk="1" hangingPunct="1">
                <a:spcBef>
                  <a:spcPct val="0"/>
                </a:spcBef>
                <a:buFontTx/>
                <a:buNone/>
              </a:pPr>
              <a:t>23</a:t>
            </a:fld>
            <a:endParaRPr lang="en-US" altLang="en-US" sz="1200"/>
          </a:p>
        </p:txBody>
      </p:sp>
      <p:sp>
        <p:nvSpPr>
          <p:cNvPr id="11" name="Text Box 12"/>
          <p:cNvSpPr txBox="1">
            <a:spLocks noChangeArrowheads="1"/>
          </p:cNvSpPr>
          <p:nvPr/>
        </p:nvSpPr>
        <p:spPr bwMode="auto">
          <a:xfrm>
            <a:off x="457200" y="1600200"/>
            <a:ext cx="7696200" cy="1631950"/>
          </a:xfrm>
          <a:prstGeom prst="rect">
            <a:avLst/>
          </a:prstGeom>
          <a:noFill/>
          <a:ln w="28575">
            <a:solidFill>
              <a:schemeClr val="tx1"/>
            </a:solidFill>
            <a:miter lim="800000"/>
            <a:headEnd/>
            <a:tailEnd/>
          </a:ln>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ltLang="zh-TW" sz="2000">
                <a:latin typeface="Calibri" pitchFamily="34" charset="0"/>
              </a:rPr>
              <a:t>Given that </a:t>
            </a:r>
            <a:r>
              <a:rPr lang="en-US" altLang="zh-TW" sz="2000" i="1">
                <a:latin typeface="Calibri" pitchFamily="34" charset="0"/>
              </a:rPr>
              <a:t>p</a:t>
            </a:r>
            <a:r>
              <a:rPr lang="en-US" altLang="zh-TW" sz="2000">
                <a:latin typeface="Calibri" pitchFamily="34" charset="0"/>
              </a:rPr>
              <a:t> is true and </a:t>
            </a:r>
            <a:r>
              <a:rPr lang="en-US" altLang="zh-TW" sz="2000" i="1">
                <a:latin typeface="Calibri" pitchFamily="34" charset="0"/>
              </a:rPr>
              <a:t>q </a:t>
            </a:r>
            <a:r>
              <a:rPr lang="en-US" altLang="zh-TW" sz="2000">
                <a:latin typeface="Calibri" pitchFamily="34" charset="0"/>
              </a:rPr>
              <a:t>is true, then the conjunction </a:t>
            </a:r>
            <a:r>
              <a:rPr lang="en-US" altLang="zh-TW" sz="2000" i="1">
                <a:latin typeface="Calibri" pitchFamily="34" charset="0"/>
                <a:cs typeface="Times New Roman" pitchFamily="18" charset="0"/>
                <a:sym typeface="Symbol" pitchFamily="18" charset="2"/>
              </a:rPr>
              <a:t>p </a:t>
            </a:r>
            <a:r>
              <a:rPr lang="en-US" altLang="zh-TW" sz="2000">
                <a:latin typeface="Calibri" pitchFamily="34" charset="0"/>
                <a:cs typeface="Times New Roman" pitchFamily="18" charset="0"/>
                <a:sym typeface="Symbol" pitchFamily="18" charset="2"/>
              </a:rPr>
              <a:t> </a:t>
            </a:r>
            <a:r>
              <a:rPr lang="en-US" altLang="zh-TW" sz="2000" i="1">
                <a:latin typeface="Calibri" pitchFamily="34" charset="0"/>
                <a:cs typeface="Times New Roman" pitchFamily="18" charset="0"/>
                <a:sym typeface="Symbol" pitchFamily="18" charset="2"/>
              </a:rPr>
              <a:t>q</a:t>
            </a:r>
            <a:r>
              <a:rPr lang="en-US" altLang="zh-TW" sz="2000">
                <a:latin typeface="Calibri" pitchFamily="34" charset="0"/>
                <a:cs typeface="Times New Roman" pitchFamily="18" charset="0"/>
                <a:sym typeface="Symbol" pitchFamily="18" charset="2"/>
              </a:rPr>
              <a:t> is also true</a:t>
            </a:r>
            <a:r>
              <a:rPr lang="en-US" altLang="zh-TW" sz="2000">
                <a:latin typeface="Calibri" pitchFamily="34" charset="0"/>
                <a:sym typeface="Symbol" pitchFamily="18" charset="2"/>
              </a:rPr>
              <a:t>: </a:t>
            </a:r>
          </a:p>
          <a:p>
            <a:pPr eaLnBrk="1" hangingPunct="1"/>
            <a:endParaRPr lang="en-US" altLang="zh-TW" sz="2000">
              <a:latin typeface="Calibri" pitchFamily="34" charset="0"/>
              <a:sym typeface="Symbol" pitchFamily="18" charset="2"/>
            </a:endParaRPr>
          </a:p>
          <a:p>
            <a:pPr eaLnBrk="1" hangingPunct="1">
              <a:buFontTx/>
              <a:buAutoNum type="arabicPeriod"/>
            </a:pPr>
            <a:r>
              <a:rPr lang="en-US" altLang="zh-TW" sz="2000" i="1">
                <a:latin typeface="Calibri" pitchFamily="34" charset="0"/>
              </a:rPr>
              <a:t>P</a:t>
            </a:r>
          </a:p>
          <a:p>
            <a:pPr eaLnBrk="1" hangingPunct="1">
              <a:buFontTx/>
              <a:buAutoNum type="arabicPeriod"/>
            </a:pPr>
            <a:r>
              <a:rPr lang="en-US" altLang="zh-TW" sz="2000" i="1">
                <a:latin typeface="Calibri" pitchFamily="34" charset="0"/>
              </a:rPr>
              <a:t>q</a:t>
            </a:r>
          </a:p>
          <a:p>
            <a:pPr eaLnBrk="1" hangingPunct="1">
              <a:buFont typeface="Symbol" pitchFamily="18" charset="2"/>
              <a:buChar char="\"/>
            </a:pPr>
            <a:r>
              <a:rPr lang="en-US" altLang="zh-TW" sz="2000" i="1">
                <a:latin typeface="Calibri" pitchFamily="34" charset="0"/>
                <a:sym typeface="Symbol" pitchFamily="18" charset="2"/>
              </a:rPr>
              <a:t>p </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q</a:t>
            </a:r>
          </a:p>
        </p:txBody>
      </p:sp>
      <p:sp>
        <p:nvSpPr>
          <p:cNvPr id="45062" name="Rectangle 17"/>
          <p:cNvSpPr>
            <a:spLocks noChangeArrowheads="1"/>
          </p:cNvSpPr>
          <p:nvPr/>
        </p:nvSpPr>
        <p:spPr bwMode="auto">
          <a:xfrm>
            <a:off x="457200" y="3505200"/>
            <a:ext cx="6248400" cy="2438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Example:</a:t>
            </a:r>
          </a:p>
          <a:p>
            <a:pPr eaLnBrk="1" hangingPunct="1">
              <a:spcBef>
                <a:spcPct val="0"/>
              </a:spcBef>
              <a:buFontTx/>
              <a:buNone/>
            </a:pPr>
            <a:endParaRPr lang="en-US" altLang="zh-TW" sz="1200"/>
          </a:p>
          <a:p>
            <a:pPr eaLnBrk="1" hangingPunct="1">
              <a:spcBef>
                <a:spcPct val="0"/>
              </a:spcBef>
              <a:buFontTx/>
              <a:buNone/>
            </a:pPr>
            <a:r>
              <a:rPr lang="en-US" altLang="zh-TW"/>
              <a:t>Suppose that the statement:</a:t>
            </a:r>
          </a:p>
          <a:p>
            <a:pPr eaLnBrk="1" hangingPunct="1">
              <a:spcBef>
                <a:spcPct val="0"/>
              </a:spcBef>
              <a:buFontTx/>
              <a:buNone/>
            </a:pPr>
            <a:r>
              <a:rPr lang="en-US" altLang="zh-TW"/>
              <a:t> “It is cloudy now.” is true, </a:t>
            </a:r>
          </a:p>
          <a:p>
            <a:pPr eaLnBrk="1" hangingPunct="1">
              <a:spcBef>
                <a:spcPct val="0"/>
              </a:spcBef>
              <a:buFontTx/>
              <a:buNone/>
            </a:pPr>
            <a:r>
              <a:rPr lang="en-US" altLang="zh-TW"/>
              <a:t>and the statement:</a:t>
            </a:r>
          </a:p>
          <a:p>
            <a:pPr eaLnBrk="1" hangingPunct="1">
              <a:spcBef>
                <a:spcPct val="0"/>
              </a:spcBef>
              <a:buFontTx/>
              <a:buNone/>
            </a:pPr>
            <a:r>
              <a:rPr lang="en-US" altLang="zh-TW"/>
              <a:t> “It is raining now.” is true.</a:t>
            </a:r>
          </a:p>
          <a:p>
            <a:pPr eaLnBrk="1" hangingPunct="1">
              <a:spcBef>
                <a:spcPct val="0"/>
              </a:spcBef>
              <a:buFontTx/>
              <a:buNone/>
            </a:pPr>
            <a:r>
              <a:rPr lang="en-US" altLang="zh-TW"/>
              <a:t>Then, the statement:</a:t>
            </a:r>
          </a:p>
          <a:p>
            <a:pPr eaLnBrk="1" hangingPunct="1">
              <a:spcBef>
                <a:spcPct val="0"/>
              </a:spcBef>
              <a:buFontTx/>
              <a:buNone/>
            </a:pPr>
            <a:r>
              <a:rPr lang="en-US" altLang="zh-TW"/>
              <a:t> “It is cloudy and raining now.” is also true. </a:t>
            </a:r>
          </a:p>
        </p:txBody>
      </p:sp>
      <p:cxnSp>
        <p:nvCxnSpPr>
          <p:cNvPr id="3" name="Straight Connector 2"/>
          <p:cNvCxnSpPr/>
          <p:nvPr/>
        </p:nvCxnSpPr>
        <p:spPr>
          <a:xfrm>
            <a:off x="533400" y="2895600"/>
            <a:ext cx="990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81000" y="762000"/>
            <a:ext cx="8229600" cy="1143000"/>
          </a:xfrm>
        </p:spPr>
        <p:txBody>
          <a:bodyPr>
            <a:normAutofit/>
          </a:bodyPr>
          <a:lstStyle/>
          <a:p>
            <a:pPr algn="l" eaLnBrk="1" hangingPunct="1">
              <a:defRPr/>
            </a:pPr>
            <a:r>
              <a:rPr lang="en-US" dirty="0">
                <a:solidFill>
                  <a:schemeClr val="tx1"/>
                </a:solidFill>
                <a:effectLst/>
              </a:rPr>
              <a:t>Abbreviations</a:t>
            </a:r>
          </a:p>
        </p:txBody>
      </p:sp>
      <p:sp>
        <p:nvSpPr>
          <p:cNvPr id="46083" name="Footer Placeholder 5"/>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46084" name="Slide Number Placeholder 6"/>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11FD74A0-BFAE-47AA-BFF3-85A61ABD5A38}" type="slidenum">
              <a:rPr lang="en-US" altLang="en-US" sz="1200"/>
              <a:pPr eaLnBrk="1" hangingPunct="1">
                <a:spcBef>
                  <a:spcPct val="0"/>
                </a:spcBef>
                <a:buFontTx/>
                <a:buNone/>
              </a:pPr>
              <a:t>24</a:t>
            </a:fld>
            <a:endParaRPr lang="en-US" altLang="en-US" sz="1200"/>
          </a:p>
        </p:txBody>
      </p:sp>
      <p:sp>
        <p:nvSpPr>
          <p:cNvPr id="46085" name="Text Box 12"/>
          <p:cNvSpPr txBox="1">
            <a:spLocks noChangeArrowheads="1"/>
          </p:cNvSpPr>
          <p:nvPr/>
        </p:nvSpPr>
        <p:spPr bwMode="auto">
          <a:xfrm>
            <a:off x="1600200" y="2057400"/>
            <a:ext cx="5029200" cy="3170238"/>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   P		Premise</a:t>
            </a:r>
          </a:p>
          <a:p>
            <a:pPr eaLnBrk="1" hangingPunct="1">
              <a:spcBef>
                <a:spcPct val="0"/>
              </a:spcBef>
              <a:buFontTx/>
              <a:buNone/>
            </a:pPr>
            <a:r>
              <a:rPr lang="en-US" altLang="zh-TW"/>
              <a:t>   CI         	                Conversion of Implication      </a:t>
            </a:r>
          </a:p>
          <a:p>
            <a:pPr eaLnBrk="1" hangingPunct="1">
              <a:spcBef>
                <a:spcPct val="0"/>
              </a:spcBef>
              <a:buFontTx/>
              <a:buNone/>
            </a:pPr>
            <a:r>
              <a:rPr lang="en-US" altLang="zh-TW"/>
              <a:t>   ADD		Addition</a:t>
            </a:r>
          </a:p>
          <a:p>
            <a:pPr eaLnBrk="1" hangingPunct="1">
              <a:spcBef>
                <a:spcPct val="0"/>
              </a:spcBef>
              <a:buFontTx/>
              <a:buNone/>
            </a:pPr>
            <a:r>
              <a:rPr lang="en-US" altLang="zh-TW"/>
              <a:t>   SIMP          	Simplification</a:t>
            </a:r>
          </a:p>
          <a:p>
            <a:pPr eaLnBrk="1" hangingPunct="1">
              <a:spcBef>
                <a:spcPct val="0"/>
              </a:spcBef>
              <a:buFontTx/>
              <a:buNone/>
            </a:pPr>
            <a:r>
              <a:rPr lang="en-US" altLang="zh-TW"/>
              <a:t>   CONJ		Conjunction</a:t>
            </a:r>
          </a:p>
          <a:p>
            <a:pPr eaLnBrk="1" hangingPunct="1">
              <a:spcBef>
                <a:spcPct val="0"/>
              </a:spcBef>
              <a:buFontTx/>
              <a:buNone/>
            </a:pPr>
            <a:r>
              <a:rPr lang="en-US" altLang="zh-TW"/>
              <a:t>   MP		Modus Ponens </a:t>
            </a:r>
          </a:p>
          <a:p>
            <a:pPr eaLnBrk="1" hangingPunct="1">
              <a:spcBef>
                <a:spcPct val="0"/>
              </a:spcBef>
              <a:buFontTx/>
              <a:buNone/>
            </a:pPr>
            <a:r>
              <a:rPr lang="en-US" altLang="zh-TW"/>
              <a:t>   MT                       Modus Tollens</a:t>
            </a:r>
          </a:p>
          <a:p>
            <a:pPr eaLnBrk="1" hangingPunct="1">
              <a:spcBef>
                <a:spcPct val="0"/>
              </a:spcBef>
              <a:buFontTx/>
              <a:buNone/>
            </a:pPr>
            <a:r>
              <a:rPr lang="en-US" altLang="zh-TW"/>
              <a:t>   HS		Hypothetical Syllogism</a:t>
            </a:r>
          </a:p>
          <a:p>
            <a:pPr eaLnBrk="1" hangingPunct="1">
              <a:spcBef>
                <a:spcPct val="0"/>
              </a:spcBef>
              <a:buFontTx/>
              <a:buNone/>
            </a:pPr>
            <a:r>
              <a:rPr lang="en-US" altLang="zh-TW"/>
              <a:t>   DS		Disjunctive Syllogism</a:t>
            </a:r>
          </a:p>
          <a:p>
            <a:pPr eaLnBrk="1" hangingPunct="1">
              <a:spcBef>
                <a:spcPct val="0"/>
              </a:spcBef>
              <a:buFontTx/>
              <a:buNone/>
            </a:pPr>
            <a:r>
              <a:rPr lang="en-US" altLang="zh-TW"/>
              <a:t>   RES		Resolution </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4"/>
          </p:nvPr>
        </p:nvSpPr>
        <p:spPr>
          <a:xfrm>
            <a:off x="381000" y="152400"/>
            <a:ext cx="8229600" cy="1143000"/>
          </a:xfrm>
        </p:spPr>
        <p:txBody>
          <a:bodyPr/>
          <a:lstStyle/>
          <a:p>
            <a:pPr algn="l" eaLnBrk="1" hangingPunct="1">
              <a:defRPr/>
            </a:pPr>
            <a:r>
              <a:rPr lang="en-US" dirty="0">
                <a:solidFill>
                  <a:schemeClr val="tx1"/>
                </a:solidFill>
              </a:rPr>
              <a:t>Let’s continue to Method 3:</a:t>
            </a:r>
          </a:p>
        </p:txBody>
      </p:sp>
      <p:sp>
        <p:nvSpPr>
          <p:cNvPr id="47107" name="Footer Placeholder 3"/>
          <p:cNvSpPr>
            <a:spLocks noGrp="1"/>
          </p:cNvSpPr>
          <p:nvPr>
            <p:ph type="ftr" sz="quarter" idx="17"/>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47108" name="Slide Number Placeholder 5"/>
          <p:cNvSpPr>
            <a:spLocks noGrp="1"/>
          </p:cNvSpPr>
          <p:nvPr>
            <p:ph type="sldNum" sz="quarter" idx="18"/>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3F39519F-72F6-4BE6-8204-723B21DFB0B9}" type="slidenum">
              <a:rPr lang="en-US" altLang="en-US" sz="1200"/>
              <a:pPr eaLnBrk="1" hangingPunct="1">
                <a:spcBef>
                  <a:spcPct val="0"/>
                </a:spcBef>
                <a:buFontTx/>
                <a:buNone/>
              </a:pPr>
              <a:t>25</a:t>
            </a:fld>
            <a:endParaRPr lang="en-US" altLang="en-US" sz="1200"/>
          </a:p>
        </p:txBody>
      </p:sp>
      <p:sp>
        <p:nvSpPr>
          <p:cNvPr id="47109" name="Text Box 2"/>
          <p:cNvSpPr txBox="1">
            <a:spLocks noChangeArrowheads="1"/>
          </p:cNvSpPr>
          <p:nvPr/>
        </p:nvSpPr>
        <p:spPr bwMode="auto">
          <a:xfrm>
            <a:off x="457200" y="1416050"/>
            <a:ext cx="7924800" cy="16319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en-US" altLang="zh-TW"/>
              <a:t>Recall:</a:t>
            </a:r>
          </a:p>
          <a:p>
            <a:pPr>
              <a:spcBef>
                <a:spcPct val="0"/>
              </a:spcBef>
              <a:buFontTx/>
              <a:buAutoNum type="arabicPeriod"/>
            </a:pPr>
            <a:r>
              <a:rPr lang="en-US" altLang="zh-TW" i="1"/>
              <a:t>p</a:t>
            </a:r>
            <a:r>
              <a:rPr lang="en-US" altLang="zh-TW"/>
              <a:t> </a:t>
            </a:r>
            <a:r>
              <a:rPr lang="en-US" altLang="zh-TW">
                <a:sym typeface="Symbol" pitchFamily="18" charset="2"/>
              </a:rPr>
              <a:t></a:t>
            </a:r>
            <a:r>
              <a:rPr lang="en-US" altLang="zh-TW"/>
              <a:t> ¬</a:t>
            </a:r>
            <a:r>
              <a:rPr lang="en-US" altLang="zh-TW" i="1"/>
              <a:t>p</a:t>
            </a:r>
            <a:r>
              <a:rPr lang="en-US" altLang="zh-TW"/>
              <a:t>	: Students study hard or do not study hard.</a:t>
            </a:r>
          </a:p>
          <a:p>
            <a:pPr>
              <a:spcBef>
                <a:spcPct val="0"/>
              </a:spcBef>
              <a:buFontTx/>
              <a:buAutoNum type="arabicPeriod"/>
            </a:pPr>
            <a:r>
              <a:rPr lang="en-US" altLang="zh-TW" i="1"/>
              <a:t>p</a:t>
            </a:r>
            <a:r>
              <a:rPr lang="en-US" altLang="zh-TW"/>
              <a:t> </a:t>
            </a:r>
            <a:r>
              <a:rPr lang="en-US" altLang="zh-TW">
                <a:sym typeface="Symbol" pitchFamily="18" charset="2"/>
              </a:rPr>
              <a:t> </a:t>
            </a:r>
            <a:r>
              <a:rPr lang="en-US" altLang="zh-TW" i="1">
                <a:sym typeface="Symbol" pitchFamily="18" charset="2"/>
              </a:rPr>
              <a:t>q</a:t>
            </a:r>
            <a:r>
              <a:rPr lang="en-US" altLang="zh-TW">
                <a:sym typeface="Symbol" pitchFamily="18" charset="2"/>
              </a:rPr>
              <a:t>	: If the students study hard, they will succeed.</a:t>
            </a:r>
          </a:p>
          <a:p>
            <a:pPr>
              <a:spcBef>
                <a:spcPct val="0"/>
              </a:spcBef>
              <a:buFontTx/>
              <a:buAutoNum type="arabicPeriod"/>
            </a:pPr>
            <a:r>
              <a:rPr lang="en-US" altLang="zh-TW" i="1">
                <a:sym typeface="Symbol" pitchFamily="18" charset="2"/>
              </a:rPr>
              <a:t>¬p</a:t>
            </a:r>
            <a:r>
              <a:rPr lang="en-US" altLang="zh-TW">
                <a:sym typeface="Symbol" pitchFamily="18" charset="2"/>
              </a:rPr>
              <a:t>  </a:t>
            </a:r>
            <a:r>
              <a:rPr lang="en-US" altLang="zh-TW" i="1">
                <a:sym typeface="Symbol" pitchFamily="18" charset="2"/>
              </a:rPr>
              <a:t>¬q</a:t>
            </a:r>
            <a:r>
              <a:rPr lang="en-US" altLang="zh-TW">
                <a:sym typeface="Symbol" pitchFamily="18" charset="2"/>
              </a:rPr>
              <a:t>	: If the students do not study hard, they will not succeed.</a:t>
            </a:r>
          </a:p>
          <a:p>
            <a:pPr>
              <a:spcBef>
                <a:spcPct val="0"/>
              </a:spcBef>
              <a:buFontTx/>
              <a:buNone/>
            </a:pPr>
            <a:r>
              <a:rPr lang="en-US" altLang="zh-TW">
                <a:sym typeface="Symbol" pitchFamily="18" charset="2"/>
              </a:rPr>
              <a:t>	</a:t>
            </a:r>
            <a:r>
              <a:rPr lang="en-US" altLang="zh-TW" i="1">
                <a:sym typeface="Symbol" pitchFamily="18" charset="2"/>
              </a:rPr>
              <a:t>p</a:t>
            </a:r>
            <a:r>
              <a:rPr lang="en-US" altLang="zh-TW">
                <a:sym typeface="Symbol" pitchFamily="18" charset="2"/>
              </a:rPr>
              <a:t>  q	: The students will succeed if and only if they study hard.</a:t>
            </a:r>
            <a:endParaRPr lang="en-US" altLang="zh-TW"/>
          </a:p>
        </p:txBody>
      </p:sp>
      <p:sp>
        <p:nvSpPr>
          <p:cNvPr id="21" name="Text Box 13"/>
          <p:cNvSpPr txBox="1">
            <a:spLocks noChangeArrowheads="1"/>
          </p:cNvSpPr>
          <p:nvPr/>
        </p:nvSpPr>
        <p:spPr bwMode="auto">
          <a:xfrm>
            <a:off x="1371600" y="3352800"/>
            <a:ext cx="5562600" cy="2554288"/>
          </a:xfrm>
          <a:prstGeom prst="rect">
            <a:avLst/>
          </a:prstGeom>
          <a:noFill/>
          <a:ln w="285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We can give a formal proof like this:</a:t>
            </a:r>
          </a:p>
          <a:p>
            <a:pPr eaLnBrk="1" hangingPunct="1">
              <a:spcBef>
                <a:spcPct val="0"/>
              </a:spcBef>
              <a:buFontTx/>
              <a:buAutoNum type="arabicPeriod"/>
            </a:pPr>
            <a:r>
              <a:rPr lang="en-US" altLang="zh-TW"/>
              <a:t> </a:t>
            </a:r>
            <a:r>
              <a:rPr lang="en-US" altLang="zh-TW" i="1"/>
              <a:t>p</a:t>
            </a:r>
            <a:r>
              <a:rPr lang="en-US" altLang="zh-TW"/>
              <a:t> </a:t>
            </a:r>
            <a:r>
              <a:rPr lang="en-US" altLang="zh-TW">
                <a:sym typeface="Symbol" pitchFamily="18" charset="2"/>
              </a:rPr>
              <a:t> </a:t>
            </a:r>
            <a:r>
              <a:rPr lang="en-US" altLang="zh-TW">
                <a:cs typeface="Times New Roman" pitchFamily="18" charset="0"/>
                <a:sym typeface="Symbol" pitchFamily="18" charset="2"/>
              </a:rPr>
              <a:t>¬</a:t>
            </a:r>
            <a:r>
              <a:rPr lang="en-US" altLang="zh-TW" i="1">
                <a:cs typeface="Times New Roman" pitchFamily="18" charset="0"/>
                <a:sym typeface="Symbol" pitchFamily="18" charset="2"/>
              </a:rPr>
              <a:t>p</a:t>
            </a:r>
            <a:r>
              <a:rPr lang="en-US" altLang="zh-TW">
                <a:cs typeface="Times New Roman" pitchFamily="18" charset="0"/>
                <a:sym typeface="Symbol" pitchFamily="18" charset="2"/>
              </a:rPr>
              <a:t>		Premise</a:t>
            </a:r>
          </a:p>
          <a:p>
            <a:pPr eaLnBrk="1" hangingPunct="1">
              <a:spcBef>
                <a:spcPct val="0"/>
              </a:spcBef>
              <a:buFontTx/>
              <a:buAutoNum type="arabicPeriod"/>
            </a:pPr>
            <a:r>
              <a:rPr lang="en-US" altLang="zh-TW">
                <a:cs typeface="Times New Roman" pitchFamily="18" charset="0"/>
                <a:sym typeface="Symbol" pitchFamily="18" charset="2"/>
              </a:rPr>
              <a:t> </a:t>
            </a:r>
            <a:r>
              <a:rPr lang="en-US" altLang="zh-TW" i="1">
                <a:cs typeface="Times New Roman" pitchFamily="18" charset="0"/>
                <a:sym typeface="Symbol" pitchFamily="18" charset="2"/>
              </a:rPr>
              <a:t>p</a:t>
            </a:r>
            <a:r>
              <a:rPr lang="en-US" altLang="zh-TW">
                <a:cs typeface="Times New Roman" pitchFamily="18" charset="0"/>
                <a:sym typeface="Symbol" pitchFamily="18" charset="2"/>
              </a:rPr>
              <a:t>  </a:t>
            </a:r>
            <a:r>
              <a:rPr lang="en-US" altLang="zh-TW" i="1">
                <a:cs typeface="Times New Roman" pitchFamily="18" charset="0"/>
                <a:sym typeface="Symbol" pitchFamily="18" charset="2"/>
              </a:rPr>
              <a:t>q</a:t>
            </a:r>
            <a:r>
              <a:rPr lang="en-US" altLang="zh-TW">
                <a:cs typeface="Times New Roman" pitchFamily="18" charset="0"/>
                <a:sym typeface="Symbol" pitchFamily="18" charset="2"/>
              </a:rPr>
              <a:t>		Premise</a:t>
            </a:r>
          </a:p>
          <a:p>
            <a:pPr eaLnBrk="1" hangingPunct="1">
              <a:spcBef>
                <a:spcPct val="0"/>
              </a:spcBef>
              <a:buFontTx/>
              <a:buAutoNum type="arabicPeriod"/>
            </a:pPr>
            <a:r>
              <a:rPr lang="en-US" altLang="zh-TW">
                <a:cs typeface="Times New Roman" pitchFamily="18" charset="0"/>
                <a:sym typeface="Symbol" pitchFamily="18" charset="2"/>
              </a:rPr>
              <a:t> ¬</a:t>
            </a:r>
            <a:r>
              <a:rPr lang="en-US" altLang="zh-TW" i="1">
                <a:cs typeface="Times New Roman" pitchFamily="18" charset="0"/>
                <a:sym typeface="Symbol" pitchFamily="18" charset="2"/>
              </a:rPr>
              <a:t>p</a:t>
            </a:r>
            <a:r>
              <a:rPr lang="en-US" altLang="zh-TW">
                <a:cs typeface="Times New Roman" pitchFamily="18" charset="0"/>
                <a:sym typeface="Symbol" pitchFamily="18" charset="2"/>
              </a:rPr>
              <a:t>  ¬</a:t>
            </a:r>
            <a:r>
              <a:rPr lang="en-US" altLang="zh-TW" i="1">
                <a:cs typeface="Times New Roman" pitchFamily="18" charset="0"/>
                <a:sym typeface="Symbol" pitchFamily="18" charset="2"/>
              </a:rPr>
              <a:t>q</a:t>
            </a:r>
            <a:r>
              <a:rPr lang="en-US" altLang="zh-TW">
                <a:cs typeface="Times New Roman" pitchFamily="18" charset="0"/>
                <a:sym typeface="Symbol" pitchFamily="18" charset="2"/>
              </a:rPr>
              <a:t>		Premise</a:t>
            </a:r>
          </a:p>
          <a:p>
            <a:pPr eaLnBrk="1" hangingPunct="1">
              <a:spcBef>
                <a:spcPct val="0"/>
              </a:spcBef>
              <a:buFontTx/>
              <a:buAutoNum type="arabicPeriod"/>
            </a:pPr>
            <a:r>
              <a:rPr lang="en-US" altLang="zh-TW">
                <a:cs typeface="Times New Roman" pitchFamily="18" charset="0"/>
                <a:sym typeface="Symbol" pitchFamily="18" charset="2"/>
              </a:rPr>
              <a:t> ¬(¬</a:t>
            </a:r>
            <a:r>
              <a:rPr lang="en-US" altLang="zh-TW" i="1">
                <a:cs typeface="Times New Roman" pitchFamily="18" charset="0"/>
                <a:sym typeface="Symbol" pitchFamily="18" charset="2"/>
              </a:rPr>
              <a:t>q</a:t>
            </a:r>
            <a:r>
              <a:rPr lang="en-US" altLang="zh-TW">
                <a:cs typeface="Times New Roman" pitchFamily="18" charset="0"/>
                <a:sym typeface="Symbol" pitchFamily="18" charset="2"/>
              </a:rPr>
              <a:t>)  ¬(¬</a:t>
            </a:r>
            <a:r>
              <a:rPr lang="en-US" altLang="zh-TW" i="1">
                <a:cs typeface="Times New Roman" pitchFamily="18" charset="0"/>
                <a:sym typeface="Symbol" pitchFamily="18" charset="2"/>
              </a:rPr>
              <a:t>p</a:t>
            </a:r>
            <a:r>
              <a:rPr lang="en-US" altLang="zh-TW">
                <a:cs typeface="Times New Roman" pitchFamily="18" charset="0"/>
                <a:sym typeface="Symbol" pitchFamily="18" charset="2"/>
              </a:rPr>
              <a:t>)	Contra-positive of 3</a:t>
            </a:r>
          </a:p>
          <a:p>
            <a:pPr eaLnBrk="1" hangingPunct="1">
              <a:spcBef>
                <a:spcPct val="0"/>
              </a:spcBef>
              <a:buFontTx/>
              <a:buAutoNum type="arabicPeriod"/>
            </a:pPr>
            <a:r>
              <a:rPr lang="en-US" altLang="zh-TW">
                <a:cs typeface="Times New Roman" pitchFamily="18" charset="0"/>
                <a:sym typeface="Symbol" pitchFamily="18" charset="2"/>
              </a:rPr>
              <a:t> </a:t>
            </a:r>
            <a:r>
              <a:rPr lang="en-US" altLang="zh-TW" i="1">
                <a:cs typeface="Times New Roman" pitchFamily="18" charset="0"/>
                <a:sym typeface="Symbol" pitchFamily="18" charset="2"/>
              </a:rPr>
              <a:t>q</a:t>
            </a:r>
            <a:r>
              <a:rPr lang="en-US" altLang="zh-TW">
                <a:cs typeface="Times New Roman" pitchFamily="18" charset="0"/>
                <a:sym typeface="Symbol" pitchFamily="18" charset="2"/>
              </a:rPr>
              <a:t>  </a:t>
            </a:r>
            <a:r>
              <a:rPr lang="en-US" altLang="zh-TW" i="1">
                <a:cs typeface="Times New Roman" pitchFamily="18" charset="0"/>
                <a:sym typeface="Symbol" pitchFamily="18" charset="2"/>
              </a:rPr>
              <a:t>p</a:t>
            </a:r>
            <a:r>
              <a:rPr lang="en-US" altLang="zh-TW">
                <a:cs typeface="Times New Roman" pitchFamily="18" charset="0"/>
                <a:sym typeface="Symbol" pitchFamily="18" charset="2"/>
              </a:rPr>
              <a:t>		4, Double Negation</a:t>
            </a:r>
          </a:p>
          <a:p>
            <a:pPr eaLnBrk="1" hangingPunct="1">
              <a:spcBef>
                <a:spcPct val="0"/>
              </a:spcBef>
              <a:buFontTx/>
              <a:buAutoNum type="arabicPeriod"/>
            </a:pPr>
            <a:r>
              <a:rPr lang="en-US" altLang="zh-TW">
                <a:cs typeface="Times New Roman" pitchFamily="18" charset="0"/>
                <a:sym typeface="Symbol" pitchFamily="18" charset="2"/>
              </a:rPr>
              <a:t> (</a:t>
            </a:r>
            <a:r>
              <a:rPr lang="en-US" altLang="zh-TW" i="1">
                <a:cs typeface="Times New Roman" pitchFamily="18" charset="0"/>
                <a:sym typeface="Symbol" pitchFamily="18" charset="2"/>
              </a:rPr>
              <a:t>p</a:t>
            </a:r>
            <a:r>
              <a:rPr lang="en-US" altLang="zh-TW">
                <a:cs typeface="Times New Roman" pitchFamily="18" charset="0"/>
                <a:sym typeface="Symbol" pitchFamily="18" charset="2"/>
              </a:rPr>
              <a:t>  </a:t>
            </a:r>
            <a:r>
              <a:rPr lang="en-US" altLang="zh-TW" i="1">
                <a:cs typeface="Times New Roman" pitchFamily="18" charset="0"/>
                <a:sym typeface="Symbol" pitchFamily="18" charset="2"/>
              </a:rPr>
              <a:t>q</a:t>
            </a:r>
            <a:r>
              <a:rPr lang="en-US" altLang="zh-TW">
                <a:cs typeface="Times New Roman" pitchFamily="18" charset="0"/>
                <a:sym typeface="Symbol" pitchFamily="18" charset="2"/>
              </a:rPr>
              <a:t>)  (</a:t>
            </a:r>
            <a:r>
              <a:rPr lang="en-US" altLang="zh-TW" i="1">
                <a:cs typeface="Times New Roman" pitchFamily="18" charset="0"/>
                <a:sym typeface="Symbol" pitchFamily="18" charset="2"/>
              </a:rPr>
              <a:t>q</a:t>
            </a:r>
            <a:r>
              <a:rPr lang="en-US" altLang="zh-TW">
                <a:cs typeface="Times New Roman" pitchFamily="18" charset="0"/>
                <a:sym typeface="Symbol" pitchFamily="18" charset="2"/>
              </a:rPr>
              <a:t>  </a:t>
            </a:r>
            <a:r>
              <a:rPr lang="en-US" altLang="zh-TW" i="1">
                <a:cs typeface="Times New Roman" pitchFamily="18" charset="0"/>
                <a:sym typeface="Symbol" pitchFamily="18" charset="2"/>
              </a:rPr>
              <a:t>p</a:t>
            </a:r>
            <a:r>
              <a:rPr lang="en-US" altLang="zh-TW">
                <a:cs typeface="Times New Roman" pitchFamily="18" charset="0"/>
                <a:sym typeface="Symbol" pitchFamily="18" charset="2"/>
              </a:rPr>
              <a:t>)	2 and 5, CONJ</a:t>
            </a:r>
          </a:p>
          <a:p>
            <a:pPr eaLnBrk="1" hangingPunct="1">
              <a:spcBef>
                <a:spcPct val="0"/>
              </a:spcBef>
              <a:buFontTx/>
              <a:buAutoNum type="arabicPeriod"/>
            </a:pPr>
            <a:r>
              <a:rPr lang="en-US" altLang="zh-TW">
                <a:cs typeface="Times New Roman" pitchFamily="18" charset="0"/>
                <a:sym typeface="Symbol" pitchFamily="18" charset="2"/>
              </a:rPr>
              <a:t> </a:t>
            </a:r>
            <a:r>
              <a:rPr lang="en-US" altLang="zh-TW" i="1">
                <a:cs typeface="Times New Roman" pitchFamily="18" charset="0"/>
                <a:sym typeface="Symbol" pitchFamily="18" charset="2"/>
              </a:rPr>
              <a:t>p</a:t>
            </a:r>
            <a:r>
              <a:rPr lang="en-US" altLang="zh-TW">
                <a:cs typeface="Times New Roman" pitchFamily="18" charset="0"/>
                <a:sym typeface="Symbol" pitchFamily="18" charset="2"/>
              </a:rPr>
              <a:t>  </a:t>
            </a:r>
            <a:r>
              <a:rPr lang="en-US" altLang="zh-TW" i="1">
                <a:cs typeface="Times New Roman" pitchFamily="18" charset="0"/>
                <a:sym typeface="Symbol" pitchFamily="18" charset="2"/>
              </a:rPr>
              <a:t>q</a:t>
            </a:r>
            <a:r>
              <a:rPr lang="en-US" altLang="zh-TW">
                <a:cs typeface="Times New Roman" pitchFamily="18" charset="0"/>
                <a:sym typeface="Symbol" pitchFamily="18" charset="2"/>
              </a:rPr>
              <a:t>		6, Equivalence law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a:xfrm>
            <a:off x="381000" y="76200"/>
            <a:ext cx="8229600" cy="1143000"/>
          </a:xfrm>
        </p:spPr>
        <p:txBody>
          <a:bodyPr/>
          <a:lstStyle/>
          <a:p>
            <a:pPr algn="l" eaLnBrk="1" hangingPunct="1">
              <a:defRPr/>
            </a:pPr>
            <a:r>
              <a:rPr lang="en-US" dirty="0">
                <a:solidFill>
                  <a:schemeClr val="tx1"/>
                </a:solidFill>
                <a:effectLst/>
              </a:rPr>
              <a:t>Example 2:</a:t>
            </a:r>
          </a:p>
        </p:txBody>
      </p:sp>
      <p:sp>
        <p:nvSpPr>
          <p:cNvPr id="48131" name="Footer Placeholder 3"/>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48132"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555C42F6-D54A-44C4-AA25-CA9E96395991}" type="slidenum">
              <a:rPr lang="en-US" altLang="en-US" sz="1200"/>
              <a:pPr eaLnBrk="1" hangingPunct="1">
                <a:spcBef>
                  <a:spcPct val="0"/>
                </a:spcBef>
                <a:buFontTx/>
                <a:buNone/>
              </a:pPr>
              <a:t>26</a:t>
            </a:fld>
            <a:endParaRPr lang="en-US" altLang="en-US" sz="1200"/>
          </a:p>
        </p:txBody>
      </p:sp>
      <p:sp>
        <p:nvSpPr>
          <p:cNvPr id="48133" name="Text Box 1039"/>
          <p:cNvSpPr txBox="1">
            <a:spLocks noChangeArrowheads="1"/>
          </p:cNvSpPr>
          <p:nvPr/>
        </p:nvSpPr>
        <p:spPr bwMode="auto">
          <a:xfrm>
            <a:off x="381000" y="1066800"/>
            <a:ext cx="4953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Show that the following argument is valid:</a:t>
            </a:r>
          </a:p>
          <a:p>
            <a:pPr eaLnBrk="1" hangingPunct="1">
              <a:spcBef>
                <a:spcPct val="0"/>
              </a:spcBef>
              <a:buFontTx/>
              <a:buNone/>
            </a:pPr>
            <a:endParaRPr lang="en-US" altLang="zh-TW"/>
          </a:p>
        </p:txBody>
      </p:sp>
      <p:sp>
        <p:nvSpPr>
          <p:cNvPr id="48134" name="Text Box 1040"/>
          <p:cNvSpPr txBox="1">
            <a:spLocks noChangeArrowheads="1"/>
          </p:cNvSpPr>
          <p:nvPr/>
        </p:nvSpPr>
        <p:spPr bwMode="auto">
          <a:xfrm>
            <a:off x="381000" y="1571625"/>
            <a:ext cx="8382000" cy="132397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If Susan gets the supervisor’s position and works hard, then she will get a raise.</a:t>
            </a:r>
          </a:p>
          <a:p>
            <a:pPr eaLnBrk="1" hangingPunct="1">
              <a:spcBef>
                <a:spcPct val="0"/>
              </a:spcBef>
              <a:buFontTx/>
              <a:buNone/>
            </a:pPr>
            <a:r>
              <a:rPr lang="en-US" altLang="zh-TW"/>
              <a:t>If she gets the raise, she will buy a new car. She has not purchased a new car. </a:t>
            </a:r>
            <a:br>
              <a:rPr lang="en-US" altLang="zh-TW"/>
            </a:br>
            <a:r>
              <a:rPr lang="en-US" altLang="zh-TW"/>
              <a:t>Therefore, either Susan did not get the supervisor’s position or she did not work hard.  </a:t>
            </a:r>
          </a:p>
        </p:txBody>
      </p:sp>
      <p:sp>
        <p:nvSpPr>
          <p:cNvPr id="8" name="Text Box 1041"/>
          <p:cNvSpPr txBox="1">
            <a:spLocks noChangeArrowheads="1"/>
          </p:cNvSpPr>
          <p:nvPr/>
        </p:nvSpPr>
        <p:spPr bwMode="auto">
          <a:xfrm>
            <a:off x="395287" y="3011488"/>
            <a:ext cx="4633913"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b="1" dirty="0"/>
              <a:t>Solution:</a:t>
            </a:r>
          </a:p>
          <a:p>
            <a:pPr eaLnBrk="1" hangingPunct="1">
              <a:spcBef>
                <a:spcPct val="0"/>
              </a:spcBef>
              <a:buFontTx/>
              <a:buNone/>
            </a:pPr>
            <a:r>
              <a:rPr lang="en-US" altLang="zh-TW" dirty="0"/>
              <a:t>Let </a:t>
            </a:r>
            <a:r>
              <a:rPr lang="en-US" altLang="zh-TW" i="1" dirty="0"/>
              <a:t>s</a:t>
            </a:r>
            <a:r>
              <a:rPr lang="en-US" altLang="zh-TW" dirty="0"/>
              <a:t>: Susan gets the supervisor’s position.</a:t>
            </a:r>
          </a:p>
          <a:p>
            <a:pPr eaLnBrk="1" hangingPunct="1">
              <a:spcBef>
                <a:spcPct val="0"/>
              </a:spcBef>
              <a:buFontTx/>
              <a:buNone/>
            </a:pPr>
            <a:r>
              <a:rPr lang="en-US" altLang="zh-TW" dirty="0"/>
              <a:t>       </a:t>
            </a:r>
            <a:r>
              <a:rPr lang="en-US" altLang="zh-TW" i="1" dirty="0"/>
              <a:t>h</a:t>
            </a:r>
            <a:r>
              <a:rPr lang="en-US" altLang="zh-TW" dirty="0"/>
              <a:t>: Susan works hard.</a:t>
            </a:r>
          </a:p>
          <a:p>
            <a:pPr eaLnBrk="1" hangingPunct="1">
              <a:spcBef>
                <a:spcPct val="0"/>
              </a:spcBef>
              <a:buFontTx/>
              <a:buNone/>
            </a:pPr>
            <a:r>
              <a:rPr lang="en-US" altLang="zh-TW" dirty="0"/>
              <a:t>       </a:t>
            </a:r>
            <a:r>
              <a:rPr lang="en-US" altLang="zh-TW" i="1" dirty="0"/>
              <a:t>r</a:t>
            </a:r>
            <a:r>
              <a:rPr lang="en-US" altLang="zh-TW" dirty="0"/>
              <a:t>: Susan gets a raise.</a:t>
            </a:r>
          </a:p>
          <a:p>
            <a:pPr eaLnBrk="1" hangingPunct="1">
              <a:spcBef>
                <a:spcPct val="0"/>
              </a:spcBef>
              <a:buFontTx/>
              <a:buNone/>
            </a:pPr>
            <a:r>
              <a:rPr lang="en-US" altLang="zh-TW" dirty="0"/>
              <a:t>       </a:t>
            </a:r>
            <a:r>
              <a:rPr lang="en-US" altLang="zh-TW" i="1" dirty="0"/>
              <a:t>c</a:t>
            </a:r>
            <a:r>
              <a:rPr lang="en-US" altLang="zh-TW" dirty="0"/>
              <a:t>: Susan buys a new car.</a:t>
            </a:r>
          </a:p>
          <a:p>
            <a:pPr eaLnBrk="1" hangingPunct="1">
              <a:spcBef>
                <a:spcPct val="0"/>
              </a:spcBef>
              <a:buFontTx/>
              <a:buNone/>
            </a:pPr>
            <a:endParaRPr lang="en-US" altLang="zh-TW" dirty="0"/>
          </a:p>
          <a:p>
            <a:pPr eaLnBrk="1" hangingPunct="1">
              <a:spcBef>
                <a:spcPct val="0"/>
              </a:spcBef>
              <a:buFontTx/>
              <a:buNone/>
            </a:pPr>
            <a:r>
              <a:rPr lang="en-US" altLang="zh-TW" dirty="0"/>
              <a:t>Premises:  1) </a:t>
            </a:r>
            <a:r>
              <a:rPr lang="en-US" altLang="zh-TW" i="1" dirty="0"/>
              <a:t>s</a:t>
            </a:r>
            <a:r>
              <a:rPr lang="en-US" altLang="zh-TW" dirty="0"/>
              <a:t> </a:t>
            </a:r>
            <a:r>
              <a:rPr lang="en-US" altLang="zh-TW" dirty="0">
                <a:sym typeface="Symbol" pitchFamily="18" charset="2"/>
              </a:rPr>
              <a:t> </a:t>
            </a:r>
            <a:r>
              <a:rPr lang="en-US" altLang="zh-TW" i="1" dirty="0">
                <a:sym typeface="Symbol" pitchFamily="18" charset="2"/>
              </a:rPr>
              <a:t>h</a:t>
            </a:r>
            <a:r>
              <a:rPr lang="en-US" altLang="zh-TW" dirty="0">
                <a:sym typeface="Symbol" pitchFamily="18" charset="2"/>
              </a:rPr>
              <a:t>  </a:t>
            </a:r>
            <a:r>
              <a:rPr lang="en-US" altLang="zh-TW" i="1" dirty="0">
                <a:sym typeface="Symbol" pitchFamily="18" charset="2"/>
              </a:rPr>
              <a:t>r</a:t>
            </a:r>
            <a:r>
              <a:rPr lang="en-US" altLang="zh-TW" dirty="0">
                <a:sym typeface="Symbol" pitchFamily="18" charset="2"/>
              </a:rPr>
              <a:t>    2) </a:t>
            </a:r>
            <a:r>
              <a:rPr lang="en-US" altLang="zh-TW" i="1" dirty="0">
                <a:sym typeface="Symbol" pitchFamily="18" charset="2"/>
              </a:rPr>
              <a:t>r</a:t>
            </a:r>
            <a:r>
              <a:rPr lang="en-US" altLang="zh-TW" dirty="0">
                <a:sym typeface="Symbol" pitchFamily="18" charset="2"/>
              </a:rPr>
              <a:t>  </a:t>
            </a:r>
            <a:r>
              <a:rPr lang="en-US" altLang="zh-TW" i="1" dirty="0">
                <a:sym typeface="Symbol" pitchFamily="18" charset="2"/>
              </a:rPr>
              <a:t>c</a:t>
            </a:r>
            <a:r>
              <a:rPr lang="en-US" altLang="zh-TW" dirty="0">
                <a:sym typeface="Symbol" pitchFamily="18" charset="2"/>
              </a:rPr>
              <a:t>    3) </a:t>
            </a:r>
            <a:r>
              <a:rPr lang="en-US" altLang="zh-TW" dirty="0">
                <a:cs typeface="Times New Roman" pitchFamily="18" charset="0"/>
                <a:sym typeface="Symbol" pitchFamily="18" charset="2"/>
              </a:rPr>
              <a:t>¬</a:t>
            </a:r>
            <a:r>
              <a:rPr lang="en-US" altLang="zh-TW" i="1" dirty="0">
                <a:cs typeface="Times New Roman" pitchFamily="18" charset="0"/>
                <a:sym typeface="Symbol" pitchFamily="18" charset="2"/>
              </a:rPr>
              <a:t>c</a:t>
            </a:r>
          </a:p>
          <a:p>
            <a:pPr eaLnBrk="1" hangingPunct="1">
              <a:spcBef>
                <a:spcPct val="0"/>
              </a:spcBef>
              <a:buFontTx/>
              <a:buNone/>
            </a:pPr>
            <a:r>
              <a:rPr lang="en-US" altLang="zh-TW" dirty="0">
                <a:cs typeface="Times New Roman" pitchFamily="18" charset="0"/>
                <a:sym typeface="Symbol" pitchFamily="18" charset="2"/>
              </a:rPr>
              <a:t>Conclusion:  ¬</a:t>
            </a:r>
            <a:r>
              <a:rPr lang="en-US" altLang="zh-TW" i="1" dirty="0">
                <a:cs typeface="Times New Roman" pitchFamily="18" charset="0"/>
                <a:sym typeface="Symbol" pitchFamily="18" charset="2"/>
              </a:rPr>
              <a:t>s</a:t>
            </a:r>
            <a:r>
              <a:rPr lang="en-US" altLang="zh-TW" dirty="0">
                <a:cs typeface="Times New Roman" pitchFamily="18" charset="0"/>
                <a:sym typeface="Symbol" pitchFamily="18" charset="2"/>
              </a:rPr>
              <a:t>  ¬</a:t>
            </a:r>
            <a:r>
              <a:rPr lang="en-US" altLang="zh-TW" i="1" dirty="0">
                <a:cs typeface="Times New Roman" pitchFamily="18" charset="0"/>
                <a:sym typeface="Symbol" pitchFamily="18" charset="2"/>
              </a:rPr>
              <a:t>h</a:t>
            </a:r>
          </a:p>
          <a:p>
            <a:pPr eaLnBrk="1" hangingPunct="1">
              <a:spcBef>
                <a:spcPct val="0"/>
              </a:spcBef>
              <a:buFontTx/>
              <a:buNone/>
            </a:pPr>
            <a:r>
              <a:rPr lang="en-US" altLang="zh-TW" sz="1800" dirty="0"/>
              <a:t>      </a:t>
            </a:r>
          </a:p>
        </p:txBody>
      </p:sp>
      <p:sp>
        <p:nvSpPr>
          <p:cNvPr id="9" name="Text Box 1043"/>
          <p:cNvSpPr txBox="1">
            <a:spLocks noChangeArrowheads="1"/>
          </p:cNvSpPr>
          <p:nvPr/>
        </p:nvSpPr>
        <p:spPr bwMode="auto">
          <a:xfrm>
            <a:off x="5105400" y="3773488"/>
            <a:ext cx="3733800" cy="2308225"/>
          </a:xfrm>
          <a:prstGeom prst="rect">
            <a:avLst/>
          </a:prstGeom>
          <a:noFill/>
          <a:ln w="9525">
            <a:solidFill>
              <a:schemeClr val="tx1"/>
            </a:solidFill>
            <a:miter lim="800000"/>
            <a:headEnd/>
            <a:tailEnd/>
          </a:ln>
          <a:effectLst>
            <a:outerShdw blurRad="50800" dist="50800" dir="5400000" algn="ctr" rotWithShape="0">
              <a:schemeClr val="bg2"/>
            </a:outerShdw>
          </a:effectLst>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ltLang="zh-TW" sz="2000" u="sng">
                <a:latin typeface="Calibri" pitchFamily="34" charset="0"/>
              </a:rPr>
              <a:t>Proof</a:t>
            </a:r>
            <a:r>
              <a:rPr lang="en-US" altLang="zh-TW" sz="2000">
                <a:latin typeface="Calibri" pitchFamily="34" charset="0"/>
              </a:rPr>
              <a:t>		</a:t>
            </a:r>
            <a:r>
              <a:rPr lang="en-US" altLang="zh-TW" sz="2000" u="sng">
                <a:latin typeface="Calibri" pitchFamily="34" charset="0"/>
              </a:rPr>
              <a:t>Reason</a:t>
            </a:r>
          </a:p>
          <a:p>
            <a:pPr eaLnBrk="1" hangingPunct="1"/>
            <a:r>
              <a:rPr lang="en-US" altLang="zh-TW" sz="2000">
                <a:latin typeface="Calibri" pitchFamily="34" charset="0"/>
              </a:rPr>
              <a:t>1. </a:t>
            </a:r>
            <a:r>
              <a:rPr lang="en-US" altLang="zh-TW" sz="2000" i="1">
                <a:latin typeface="Calibri" pitchFamily="34" charset="0"/>
              </a:rPr>
              <a:t>s</a:t>
            </a:r>
            <a:r>
              <a:rPr lang="en-US" altLang="zh-TW" sz="2000">
                <a:latin typeface="Calibri" pitchFamily="34" charset="0"/>
              </a:rPr>
              <a:t> </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h</a:t>
            </a:r>
            <a:r>
              <a:rPr lang="en-US" altLang="zh-TW" sz="2000">
                <a:latin typeface="Calibri" pitchFamily="34" charset="0"/>
                <a:sym typeface="Symbol" pitchFamily="18" charset="2"/>
              </a:rPr>
              <a:t>  </a:t>
            </a:r>
            <a:r>
              <a:rPr lang="en-US" altLang="zh-TW" sz="2000" i="1">
                <a:latin typeface="Calibri" pitchFamily="34" charset="0"/>
                <a:sym typeface="Symbol" pitchFamily="18" charset="2"/>
              </a:rPr>
              <a:t>r</a:t>
            </a:r>
            <a:r>
              <a:rPr lang="en-US" altLang="zh-TW" sz="2000">
                <a:latin typeface="Calibri" pitchFamily="34" charset="0"/>
                <a:sym typeface="Symbol" pitchFamily="18" charset="2"/>
              </a:rPr>
              <a:t>	P</a:t>
            </a:r>
          </a:p>
          <a:p>
            <a:pPr eaLnBrk="1" hangingPunct="1"/>
            <a:r>
              <a:rPr lang="en-US" altLang="zh-TW" sz="2000">
                <a:latin typeface="Calibri" pitchFamily="34" charset="0"/>
                <a:sym typeface="Symbol" pitchFamily="18" charset="2"/>
              </a:rPr>
              <a:t>2. </a:t>
            </a:r>
            <a:r>
              <a:rPr lang="en-US" altLang="zh-TW" sz="2000" i="1">
                <a:latin typeface="Calibri" pitchFamily="34" charset="0"/>
                <a:sym typeface="Symbol" pitchFamily="18" charset="2"/>
              </a:rPr>
              <a:t>r</a:t>
            </a:r>
            <a:r>
              <a:rPr lang="en-US" altLang="zh-TW" sz="2000">
                <a:latin typeface="Calibri" pitchFamily="34" charset="0"/>
                <a:sym typeface="Symbol" pitchFamily="18" charset="2"/>
              </a:rPr>
              <a:t>  </a:t>
            </a:r>
            <a:r>
              <a:rPr lang="en-US" altLang="zh-TW" sz="2000" i="1">
                <a:latin typeface="Calibri" pitchFamily="34" charset="0"/>
                <a:sym typeface="Symbol" pitchFamily="18" charset="2"/>
              </a:rPr>
              <a:t>c</a:t>
            </a:r>
            <a:r>
              <a:rPr lang="en-US" altLang="zh-TW" sz="2000">
                <a:latin typeface="Calibri" pitchFamily="34" charset="0"/>
                <a:sym typeface="Symbol" pitchFamily="18" charset="2"/>
              </a:rPr>
              <a:t>                  P</a:t>
            </a:r>
          </a:p>
          <a:p>
            <a:pPr eaLnBrk="1" hangingPunct="1"/>
            <a:r>
              <a:rPr lang="en-US" altLang="zh-TW" sz="2000">
                <a:latin typeface="Calibri" pitchFamily="34" charset="0"/>
                <a:sym typeface="Symbol" pitchFamily="18" charset="2"/>
              </a:rPr>
              <a:t>3. </a:t>
            </a:r>
            <a:r>
              <a:rPr lang="en-US" altLang="zh-TW" sz="2000">
                <a:latin typeface="Calibri" pitchFamily="34" charset="0"/>
                <a:cs typeface="Times New Roman" pitchFamily="18" charset="0"/>
                <a:sym typeface="Symbol" pitchFamily="18" charset="2"/>
              </a:rPr>
              <a:t>¬</a:t>
            </a:r>
            <a:r>
              <a:rPr lang="en-US" altLang="zh-TW" sz="2000" i="1">
                <a:latin typeface="Calibri" pitchFamily="34" charset="0"/>
                <a:cs typeface="Times New Roman" pitchFamily="18" charset="0"/>
                <a:sym typeface="Symbol" pitchFamily="18" charset="2"/>
              </a:rPr>
              <a:t>c</a:t>
            </a:r>
            <a:r>
              <a:rPr lang="en-US" altLang="zh-TW" sz="2000">
                <a:latin typeface="Calibri" pitchFamily="34" charset="0"/>
                <a:cs typeface="Times New Roman" pitchFamily="18" charset="0"/>
                <a:sym typeface="Symbol" pitchFamily="18" charset="2"/>
              </a:rPr>
              <a:t>                        P</a:t>
            </a:r>
          </a:p>
          <a:p>
            <a:pPr eaLnBrk="1" hangingPunct="1"/>
            <a:r>
              <a:rPr lang="en-US" altLang="zh-TW" sz="2000">
                <a:latin typeface="Calibri" pitchFamily="34" charset="0"/>
                <a:cs typeface="Times New Roman" pitchFamily="18" charset="0"/>
                <a:sym typeface="Symbol" pitchFamily="18" charset="2"/>
              </a:rPr>
              <a:t>4. ¬</a:t>
            </a:r>
            <a:r>
              <a:rPr lang="en-US" altLang="zh-TW" sz="2000" i="1">
                <a:latin typeface="Calibri" pitchFamily="34" charset="0"/>
                <a:cs typeface="Times New Roman" pitchFamily="18" charset="0"/>
                <a:sym typeface="Symbol" pitchFamily="18" charset="2"/>
              </a:rPr>
              <a:t>r</a:t>
            </a:r>
            <a:r>
              <a:rPr lang="en-US" altLang="zh-TW" sz="2000">
                <a:latin typeface="Calibri" pitchFamily="34" charset="0"/>
                <a:cs typeface="Times New Roman" pitchFamily="18" charset="0"/>
                <a:sym typeface="Symbol" pitchFamily="18" charset="2"/>
              </a:rPr>
              <a:t>                         2 </a:t>
            </a:r>
            <a:r>
              <a:rPr lang="en-US" altLang="zh-TW" sz="2000">
                <a:latin typeface="Calibri" pitchFamily="34" charset="0"/>
              </a:rPr>
              <a:t>and</a:t>
            </a:r>
            <a:r>
              <a:rPr lang="en-US" altLang="zh-TW" sz="2000">
                <a:latin typeface="Calibri" pitchFamily="34" charset="0"/>
                <a:sym typeface="Symbol" pitchFamily="18" charset="2"/>
              </a:rPr>
              <a:t> 3, MT</a:t>
            </a:r>
          </a:p>
          <a:p>
            <a:pPr eaLnBrk="1" hangingPunct="1"/>
            <a:r>
              <a:rPr lang="en-US" altLang="zh-TW" sz="2000">
                <a:latin typeface="Calibri" pitchFamily="34" charset="0"/>
                <a:sym typeface="Symbol" pitchFamily="18" charset="2"/>
              </a:rPr>
              <a:t>5. ¬(</a:t>
            </a:r>
            <a:r>
              <a:rPr lang="en-US" altLang="zh-TW" sz="2000" i="1">
                <a:latin typeface="Calibri" pitchFamily="34" charset="0"/>
                <a:sym typeface="Symbol" pitchFamily="18" charset="2"/>
              </a:rPr>
              <a:t>s</a:t>
            </a:r>
            <a:r>
              <a:rPr lang="en-US" altLang="zh-TW" sz="2000">
                <a:latin typeface="Calibri" pitchFamily="34" charset="0"/>
                <a:sym typeface="Symbol" pitchFamily="18" charset="2"/>
              </a:rPr>
              <a:t>  </a:t>
            </a:r>
            <a:r>
              <a:rPr lang="en-US" altLang="zh-TW" sz="2000" i="1">
                <a:latin typeface="Calibri" pitchFamily="34" charset="0"/>
                <a:sym typeface="Symbol" pitchFamily="18" charset="2"/>
              </a:rPr>
              <a:t>h</a:t>
            </a:r>
            <a:r>
              <a:rPr lang="en-US" altLang="zh-TW" sz="2000">
                <a:latin typeface="Calibri" pitchFamily="34" charset="0"/>
                <a:sym typeface="Symbol" pitchFamily="18" charset="2"/>
              </a:rPr>
              <a:t>)               1 </a:t>
            </a:r>
            <a:r>
              <a:rPr lang="en-US" altLang="zh-TW" sz="2000">
                <a:latin typeface="Calibri" pitchFamily="34" charset="0"/>
              </a:rPr>
              <a:t>and</a:t>
            </a:r>
            <a:r>
              <a:rPr lang="en-US" altLang="zh-TW" sz="2000">
                <a:latin typeface="Calibri" pitchFamily="34" charset="0"/>
                <a:sym typeface="Symbol" pitchFamily="18" charset="2"/>
              </a:rPr>
              <a:t> 4, MT</a:t>
            </a:r>
          </a:p>
          <a:p>
            <a:pPr eaLnBrk="1" hangingPunct="1"/>
            <a:r>
              <a:rPr lang="en-US" altLang="zh-TW" sz="2000">
                <a:latin typeface="Calibri" pitchFamily="34" charset="0"/>
                <a:sym typeface="Symbol" pitchFamily="18" charset="2"/>
              </a:rPr>
              <a:t>6. ¬</a:t>
            </a:r>
            <a:r>
              <a:rPr lang="en-US" altLang="zh-TW" sz="2000" i="1">
                <a:latin typeface="Calibri" pitchFamily="34" charset="0"/>
                <a:sym typeface="Symbol" pitchFamily="18" charset="2"/>
              </a:rPr>
              <a:t>s</a:t>
            </a:r>
            <a:r>
              <a:rPr lang="en-US" altLang="zh-TW" sz="2000">
                <a:latin typeface="Calibri" pitchFamily="34" charset="0"/>
                <a:sym typeface="Symbol" pitchFamily="18" charset="2"/>
              </a:rPr>
              <a:t>  ¬</a:t>
            </a:r>
            <a:r>
              <a:rPr lang="en-US" altLang="zh-TW" sz="2000" i="1">
                <a:latin typeface="Calibri" pitchFamily="34" charset="0"/>
                <a:sym typeface="Symbol" pitchFamily="18" charset="2"/>
              </a:rPr>
              <a:t>h</a:t>
            </a:r>
            <a:r>
              <a:rPr lang="en-US" altLang="zh-TW" sz="2000">
                <a:latin typeface="Calibri" pitchFamily="34" charset="0"/>
                <a:sym typeface="Symbol" pitchFamily="18" charset="2"/>
              </a:rPr>
              <a:t>                5, De Morgan’s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6"/>
          <p:cNvSpPr>
            <a:spLocks noGrp="1"/>
          </p:cNvSpPr>
          <p:nvPr>
            <p:ph type="body" sz="quarter" idx="14"/>
          </p:nvPr>
        </p:nvSpPr>
        <p:spPr>
          <a:xfrm>
            <a:off x="0" y="76200"/>
            <a:ext cx="91440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gn="l" eaLnBrk="1" hangingPunct="1">
              <a:defRPr/>
            </a:pPr>
            <a:r>
              <a:rPr lang="en-US" sz="3800" dirty="0">
                <a:solidFill>
                  <a:schemeClr val="tx1"/>
                </a:solidFill>
                <a:effectLst/>
              </a:rPr>
              <a:t>Additional Rules of Inference for Predicates</a:t>
            </a:r>
          </a:p>
        </p:txBody>
      </p:sp>
      <p:sp>
        <p:nvSpPr>
          <p:cNvPr id="26627" name="Rectangle 7"/>
          <p:cNvSpPr>
            <a:spLocks noGrp="1"/>
          </p:cNvSpPr>
          <p:nvPr>
            <p:ph type="body" sz="quarter" idx="15"/>
          </p:nvPr>
        </p:nvSpPr>
        <p:spPr>
          <a:xfrm>
            <a:off x="609600" y="1295400"/>
            <a:ext cx="7924800" cy="990600"/>
          </a:xfrm>
        </p:spPr>
        <p:txBody>
          <a:bodyPr/>
          <a:lstStyle/>
          <a:p>
            <a:pPr algn="l" eaLnBrk="1" hangingPunct="1"/>
            <a:r>
              <a:rPr lang="en-US" altLang="zh-TW" i="0" dirty="0"/>
              <a:t>Recall that predicates are statements with quantifiers.</a:t>
            </a:r>
          </a:p>
          <a:p>
            <a:pPr algn="l" eaLnBrk="1" hangingPunct="1"/>
            <a:r>
              <a:rPr lang="en-US" altLang="zh-TW" i="0" dirty="0"/>
              <a:t>For predicates, there are 4 additional Rules of Inference. </a:t>
            </a:r>
          </a:p>
        </p:txBody>
      </p:sp>
      <p:graphicFrame>
        <p:nvGraphicFramePr>
          <p:cNvPr id="8" name="Table 7"/>
          <p:cNvGraphicFramePr>
            <a:graphicFrameLocks noGrp="1"/>
          </p:cNvGraphicFramePr>
          <p:nvPr>
            <p:extLst>
              <p:ext uri="{D42A27DB-BD31-4B8C-83A1-F6EECF244321}">
                <p14:modId xmlns:p14="http://schemas.microsoft.com/office/powerpoint/2010/main" val="345462494"/>
              </p:ext>
            </p:extLst>
          </p:nvPr>
        </p:nvGraphicFramePr>
        <p:xfrm>
          <a:off x="685800" y="2438400"/>
          <a:ext cx="7620000" cy="3232150"/>
        </p:xfrm>
        <a:graphic>
          <a:graphicData uri="http://schemas.openxmlformats.org/drawingml/2006/table">
            <a:tbl>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1616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alibri" pitchFamily="34" charset="0"/>
                          <a:ea typeface="新細明體" pitchFamily="18" charset="-120"/>
                          <a:cs typeface="Arial" charset="0"/>
                        </a:rPr>
                        <a:t>Universal Instantiation (UI)	</a:t>
                      </a:r>
                      <a:r>
                        <a:rPr kumimoji="0" lang="en-US" altLang="zh-TW" sz="2000" b="0" i="0" u="sng" strike="noStrike" cap="none" normalizeH="0" baseline="0" dirty="0">
                          <a:ln>
                            <a:noFill/>
                          </a:ln>
                          <a:solidFill>
                            <a:schemeClr val="tx1"/>
                          </a:solidFill>
                          <a:effectLst/>
                          <a:latin typeface="Symbol" pitchFamily="18" charset="2"/>
                          <a:ea typeface="新細明體" pitchFamily="18" charset="-120"/>
                          <a:cs typeface="Arial" charset="0"/>
                        </a:rPr>
                        <a:t>"</a:t>
                      </a:r>
                      <a:r>
                        <a:rPr kumimoji="0" lang="en-US" altLang="zh-TW" sz="2000" b="0" i="1" u="sng" strike="noStrike" cap="none" normalizeH="0" baseline="0" dirty="0">
                          <a:ln>
                            <a:noFill/>
                          </a:ln>
                          <a:solidFill>
                            <a:schemeClr val="tx1"/>
                          </a:solidFill>
                          <a:effectLst/>
                          <a:latin typeface="Calibri" pitchFamily="34" charset="0"/>
                          <a:ea typeface="新細明體" pitchFamily="18" charset="-120"/>
                          <a:cs typeface="Arial" charset="0"/>
                        </a:rPr>
                        <a:t>x</a:t>
                      </a:r>
                      <a:r>
                        <a:rPr kumimoji="0" lang="en-US" altLang="zh-TW" sz="2000" b="0" i="0" u="sng" strike="noStrike" cap="none" normalizeH="0" baseline="0" dirty="0">
                          <a:ln>
                            <a:noFill/>
                          </a:ln>
                          <a:solidFill>
                            <a:schemeClr val="tx1"/>
                          </a:solidFill>
                          <a:effectLst/>
                          <a:latin typeface="Calibri" pitchFamily="34" charset="0"/>
                          <a:ea typeface="新細明體" pitchFamily="18" charset="-120"/>
                          <a:cs typeface="Arial" charset="0"/>
                        </a:rPr>
                        <a:t> </a:t>
                      </a:r>
                      <a:r>
                        <a:rPr kumimoji="0" lang="en-US" altLang="zh-TW" sz="2000" b="0" i="1" u="sng" strike="noStrike" cap="none" normalizeH="0" baseline="0" dirty="0">
                          <a:ln>
                            <a:noFill/>
                          </a:ln>
                          <a:solidFill>
                            <a:schemeClr val="tx1"/>
                          </a:solidFill>
                          <a:effectLst/>
                          <a:latin typeface="Calibri" pitchFamily="34" charset="0"/>
                          <a:ea typeface="新細明體" pitchFamily="18" charset="-120"/>
                          <a:cs typeface="Arial" charset="0"/>
                        </a:rPr>
                        <a:t>W</a:t>
                      </a:r>
                      <a:r>
                        <a:rPr kumimoji="0" lang="en-US" altLang="zh-TW" sz="2000" b="0" i="0" u="sng" strike="noStrike" cap="none" normalizeH="0" baseline="0" dirty="0">
                          <a:ln>
                            <a:noFill/>
                          </a:ln>
                          <a:solidFill>
                            <a:schemeClr val="tx1"/>
                          </a:solidFill>
                          <a:effectLst/>
                          <a:latin typeface="Calibri" pitchFamily="34" charset="0"/>
                          <a:ea typeface="新細明體" pitchFamily="18" charset="-120"/>
                          <a:cs typeface="Arial" charset="0"/>
                        </a:rPr>
                        <a:t>(</a:t>
                      </a:r>
                      <a:r>
                        <a:rPr kumimoji="0" lang="en-US" altLang="zh-TW" sz="2000" b="0" i="1" u="sng" strike="noStrike" cap="none" normalizeH="0" baseline="0" dirty="0">
                          <a:ln>
                            <a:noFill/>
                          </a:ln>
                          <a:solidFill>
                            <a:schemeClr val="tx1"/>
                          </a:solidFill>
                          <a:effectLst/>
                          <a:latin typeface="Calibri" pitchFamily="34" charset="0"/>
                          <a:ea typeface="新細明體" pitchFamily="18" charset="-120"/>
                          <a:cs typeface="Arial" charset="0"/>
                        </a:rPr>
                        <a:t>x</a:t>
                      </a:r>
                      <a:r>
                        <a:rPr kumimoji="0" lang="en-US" altLang="zh-TW" sz="2000" b="0" i="0" u="sng" strike="noStrike" cap="none" normalizeH="0" baseline="0" dirty="0">
                          <a:ln>
                            <a:noFill/>
                          </a:ln>
                          <a:solidFill>
                            <a:schemeClr val="tx1"/>
                          </a:solidFill>
                          <a:effectLst/>
                          <a:latin typeface="Calibri" pitchFamily="34" charset="0"/>
                          <a:ea typeface="新細明體" pitchFamily="18" charset="-12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	</a:t>
                      </a:r>
                      <a:r>
                        <a:rPr kumimoji="0" lang="en-US" altLang="zh-TW" sz="2000" b="0" i="0" u="none" strike="noStrike" cap="none" normalizeH="0" baseline="0" dirty="0">
                          <a:ln>
                            <a:noFill/>
                          </a:ln>
                          <a:solidFill>
                            <a:schemeClr val="tx1"/>
                          </a:solidFill>
                          <a:effectLst/>
                          <a:latin typeface="Symbol" pitchFamily="18" charset="2"/>
                          <a:ea typeface="新細明體" pitchFamily="18" charset="-120"/>
                          <a:cs typeface="Arial" charset="0"/>
                        </a:rPr>
                        <a:t>\</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W</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t</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 for an arbitrary </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t</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	</a:t>
                      </a:r>
                      <a:endParaRPr kumimoji="0" lang="en-US" sz="2000" b="0" i="0" u="none" strike="noStrike" cap="none" normalizeH="0" baseline="0" dirty="0">
                        <a:ln>
                          <a:noFill/>
                        </a:ln>
                        <a:solidFill>
                          <a:schemeClr val="tx1"/>
                        </a:solidFill>
                        <a:effectLst/>
                        <a:latin typeface="Calibri" pitchFamily="34" charset="0"/>
                        <a:cs typeface="Arial"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alibri" pitchFamily="34" charset="0"/>
                          <a:ea typeface="新細明體" pitchFamily="18" charset="-120"/>
                          <a:cs typeface="Arial" charset="0"/>
                        </a:rPr>
                        <a:t>Universal Generalization (UG)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alibri" pitchFamily="34" charset="0"/>
                          <a:ea typeface="新細明體" pitchFamily="18" charset="-120"/>
                          <a:cs typeface="Arial" charset="0"/>
                        </a:rPr>
                        <a:t>              </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 </a:t>
                      </a:r>
                      <a:r>
                        <a:rPr kumimoji="0" lang="en-US" altLang="zh-TW" sz="2000" b="0" i="1" u="sng" strike="noStrike" cap="none" normalizeH="0" baseline="0" dirty="0">
                          <a:ln>
                            <a:noFill/>
                          </a:ln>
                          <a:solidFill>
                            <a:schemeClr val="tx1"/>
                          </a:solidFill>
                          <a:effectLst/>
                          <a:latin typeface="Calibri" pitchFamily="34" charset="0"/>
                          <a:ea typeface="新細明體" pitchFamily="18" charset="-120"/>
                          <a:cs typeface="Arial" charset="0"/>
                        </a:rPr>
                        <a:t>W</a:t>
                      </a:r>
                      <a:r>
                        <a:rPr kumimoji="0" lang="en-US" altLang="zh-TW" sz="2000" b="0" i="0" u="sng" strike="noStrike" cap="none" normalizeH="0" baseline="0" dirty="0">
                          <a:ln>
                            <a:noFill/>
                          </a:ln>
                          <a:solidFill>
                            <a:schemeClr val="tx1"/>
                          </a:solidFill>
                          <a:effectLst/>
                          <a:latin typeface="Calibri" pitchFamily="34" charset="0"/>
                          <a:ea typeface="新細明體" pitchFamily="18" charset="-120"/>
                          <a:cs typeface="Arial" charset="0"/>
                        </a:rPr>
                        <a:t>(</a:t>
                      </a:r>
                      <a:r>
                        <a:rPr kumimoji="0" lang="en-US" altLang="zh-TW" sz="2000" b="0" i="1" u="sng" strike="noStrike" cap="none" normalizeH="0" baseline="0" dirty="0">
                          <a:ln>
                            <a:noFill/>
                          </a:ln>
                          <a:solidFill>
                            <a:schemeClr val="tx1"/>
                          </a:solidFill>
                          <a:effectLst/>
                          <a:latin typeface="Calibri" pitchFamily="34" charset="0"/>
                          <a:ea typeface="新細明體" pitchFamily="18" charset="-120"/>
                          <a:cs typeface="Arial" charset="0"/>
                        </a:rPr>
                        <a:t>t</a:t>
                      </a:r>
                      <a:r>
                        <a:rPr kumimoji="0" lang="en-US" altLang="zh-TW" sz="2000" b="0" i="0" u="sng" strike="noStrike" cap="none" normalizeH="0" baseline="0" dirty="0">
                          <a:ln>
                            <a:noFill/>
                          </a:ln>
                          <a:solidFill>
                            <a:schemeClr val="tx1"/>
                          </a:solidFill>
                          <a:effectLst/>
                          <a:latin typeface="Calibri" pitchFamily="34" charset="0"/>
                          <a:ea typeface="新細明體" pitchFamily="18" charset="-120"/>
                          <a:cs typeface="Arial" charset="0"/>
                        </a:rPr>
                        <a:t>) for an arbitrary </a:t>
                      </a:r>
                      <a:r>
                        <a:rPr kumimoji="0" lang="en-US" altLang="zh-TW" sz="2000" b="0" i="1" u="sng" strike="noStrike" cap="none" normalizeH="0" baseline="0" dirty="0">
                          <a:ln>
                            <a:noFill/>
                          </a:ln>
                          <a:solidFill>
                            <a:schemeClr val="tx1"/>
                          </a:solidFill>
                          <a:effectLst/>
                          <a:latin typeface="Calibri" pitchFamily="34" charset="0"/>
                          <a:ea typeface="新細明體" pitchFamily="18" charset="-120"/>
                          <a:cs typeface="Arial" charset="0"/>
                        </a:rPr>
                        <a:t>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Symbol" pitchFamily="18" charset="2"/>
                          <a:ea typeface="新細明體" pitchFamily="18" charset="-120"/>
                          <a:cs typeface="Arial" charset="0"/>
                        </a:rPr>
                        <a:t>             \"</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x W</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x</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a:t>
                      </a:r>
                      <a:r>
                        <a:rPr kumimoji="0" lang="en-US" altLang="zh-TW" sz="2000" b="1" i="1" u="none" strike="noStrike" cap="none" normalizeH="0" baseline="0" dirty="0">
                          <a:ln>
                            <a:noFill/>
                          </a:ln>
                          <a:solidFill>
                            <a:schemeClr val="tx1"/>
                          </a:solidFill>
                          <a:effectLst/>
                          <a:latin typeface="Calibri" pitchFamily="34" charset="0"/>
                          <a:ea typeface="新細明體" pitchFamily="18" charset="-120"/>
                          <a:cs typeface="Arial" charset="0"/>
                        </a:rPr>
                        <a:t>	</a:t>
                      </a:r>
                      <a:r>
                        <a:rPr kumimoji="0" lang="en-US" altLang="zh-TW" sz="2000" b="1" i="0" u="none" strike="noStrike" cap="none" normalizeH="0" baseline="0" dirty="0">
                          <a:ln>
                            <a:noFill/>
                          </a:ln>
                          <a:solidFill>
                            <a:schemeClr val="tx1"/>
                          </a:solidFill>
                          <a:effectLst/>
                          <a:latin typeface="Calibri" pitchFamily="34" charset="0"/>
                          <a:ea typeface="新細明體" pitchFamily="18" charset="-120"/>
                          <a:cs typeface="Arial" charset="0"/>
                        </a:rPr>
                        <a:t>	</a:t>
                      </a:r>
                      <a:endParaRPr kumimoji="0" lang="en-US" sz="2000" b="1" i="0" u="none" strike="noStrike" cap="none" normalizeH="0" baseline="0" dirty="0">
                        <a:ln>
                          <a:noFill/>
                        </a:ln>
                        <a:solidFill>
                          <a:schemeClr val="tx1"/>
                        </a:solidFill>
                        <a:effectLst/>
                        <a:latin typeface="Calibri" pitchFamily="34" charset="0"/>
                        <a:cs typeface="Arial"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16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alibri" pitchFamily="34" charset="0"/>
                          <a:ea typeface="新細明體" pitchFamily="18" charset="-120"/>
                          <a:cs typeface="Arial" charset="0"/>
                        </a:rPr>
                        <a:t>Existential Instantiation (EI)</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alibri" pitchFamily="34" charset="0"/>
                          <a:ea typeface="新細明體" pitchFamily="18" charset="-120"/>
                          <a:cs typeface="Arial" charset="0"/>
                        </a:rPr>
                        <a:t>      </a:t>
                      </a:r>
                      <a:r>
                        <a:rPr kumimoji="0" lang="en-US" altLang="zh-TW" sz="2000" b="0" i="0" u="sng" strike="noStrike" cap="none" normalizeH="0" baseline="0" dirty="0">
                          <a:ln>
                            <a:noFill/>
                          </a:ln>
                          <a:solidFill>
                            <a:schemeClr val="tx1"/>
                          </a:solidFill>
                          <a:effectLst/>
                          <a:latin typeface="Symbol" pitchFamily="18" charset="2"/>
                          <a:ea typeface="新細明體" pitchFamily="18" charset="-120"/>
                          <a:cs typeface="Arial" charset="0"/>
                        </a:rPr>
                        <a:t>$</a:t>
                      </a:r>
                      <a:r>
                        <a:rPr kumimoji="0" lang="en-US" altLang="zh-TW" sz="2000" b="0" i="1" u="sng" strike="noStrike" cap="none" normalizeH="0" baseline="0" dirty="0">
                          <a:ln>
                            <a:noFill/>
                          </a:ln>
                          <a:solidFill>
                            <a:schemeClr val="tx1"/>
                          </a:solidFill>
                          <a:effectLst/>
                          <a:latin typeface="Calibri" pitchFamily="34" charset="0"/>
                          <a:ea typeface="新細明體" pitchFamily="18" charset="-120"/>
                          <a:cs typeface="Arial" charset="0"/>
                        </a:rPr>
                        <a:t>x W</a:t>
                      </a:r>
                      <a:r>
                        <a:rPr kumimoji="0" lang="en-US" altLang="zh-TW" sz="2000" b="0" i="0" u="sng" strike="noStrike" cap="none" normalizeH="0" baseline="0" dirty="0">
                          <a:ln>
                            <a:noFill/>
                          </a:ln>
                          <a:solidFill>
                            <a:schemeClr val="tx1"/>
                          </a:solidFill>
                          <a:effectLst/>
                          <a:latin typeface="Calibri" pitchFamily="34" charset="0"/>
                          <a:ea typeface="新細明體" pitchFamily="18" charset="-120"/>
                          <a:cs typeface="Arial" charset="0"/>
                        </a:rPr>
                        <a:t>(</a:t>
                      </a:r>
                      <a:r>
                        <a:rPr kumimoji="0" lang="en-US" altLang="zh-TW" sz="2000" b="0" i="1" u="sng" strike="noStrike" cap="none" normalizeH="0" baseline="0" dirty="0">
                          <a:ln>
                            <a:noFill/>
                          </a:ln>
                          <a:solidFill>
                            <a:schemeClr val="tx1"/>
                          </a:solidFill>
                          <a:effectLst/>
                          <a:latin typeface="Calibri" pitchFamily="34" charset="0"/>
                          <a:ea typeface="新細明體" pitchFamily="18" charset="-120"/>
                          <a:cs typeface="Arial" charset="0"/>
                        </a:rPr>
                        <a:t>x</a:t>
                      </a:r>
                      <a:r>
                        <a:rPr kumimoji="0" lang="en-US" altLang="zh-TW" sz="2000" b="0" i="0" u="sng" strike="noStrike" cap="none" normalizeH="0" baseline="0" dirty="0">
                          <a:ln>
                            <a:noFill/>
                          </a:ln>
                          <a:solidFill>
                            <a:schemeClr val="tx1"/>
                          </a:solidFill>
                          <a:effectLst/>
                          <a:latin typeface="Calibri" pitchFamily="34" charset="0"/>
                          <a:ea typeface="新細明體" pitchFamily="18" charset="-120"/>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      </a:t>
                      </a:r>
                      <a:r>
                        <a:rPr kumimoji="0" lang="en-US" altLang="zh-TW" sz="2000" b="0" i="0" u="none" strike="noStrike" cap="none" normalizeH="0" baseline="0" dirty="0">
                          <a:ln>
                            <a:noFill/>
                          </a:ln>
                          <a:solidFill>
                            <a:schemeClr val="tx1"/>
                          </a:solidFill>
                          <a:effectLst/>
                          <a:latin typeface="Symbol" pitchFamily="18" charset="2"/>
                          <a:ea typeface="新細明體" pitchFamily="18" charset="-120"/>
                          <a:cs typeface="Arial" charset="0"/>
                        </a:rPr>
                        <a:t>\</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W</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t</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 for some element t</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		</a:t>
                      </a:r>
                      <a:endParaRPr kumimoji="0" lang="en-US" sz="2000" b="0" i="0" u="none" strike="noStrike" cap="none" normalizeH="0" baseline="0" dirty="0">
                        <a:ln>
                          <a:noFill/>
                        </a:ln>
                        <a:solidFill>
                          <a:schemeClr val="tx1"/>
                        </a:solidFill>
                        <a:effectLst/>
                        <a:latin typeface="Calibri" pitchFamily="34" charset="0"/>
                        <a:cs typeface="Arial"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1" i="0" u="none" strike="noStrike" cap="none" normalizeH="0" baseline="0" dirty="0">
                          <a:ln>
                            <a:noFill/>
                          </a:ln>
                          <a:solidFill>
                            <a:schemeClr val="tx1"/>
                          </a:solidFill>
                          <a:effectLst/>
                          <a:latin typeface="Calibri" pitchFamily="34" charset="0"/>
                          <a:ea typeface="新細明體" pitchFamily="18" charset="-120"/>
                          <a:cs typeface="Arial" charset="0"/>
                        </a:rPr>
                        <a:t>Existential Generalization (EG)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               </a:t>
                      </a:r>
                      <a:r>
                        <a:rPr kumimoji="0" lang="en-US" altLang="zh-TW" sz="2000" b="0" i="1" u="sng" strike="noStrike" cap="none" normalizeH="0" baseline="0" dirty="0">
                          <a:ln>
                            <a:noFill/>
                          </a:ln>
                          <a:solidFill>
                            <a:schemeClr val="tx1"/>
                          </a:solidFill>
                          <a:effectLst/>
                          <a:latin typeface="Calibri" pitchFamily="34" charset="0"/>
                          <a:ea typeface="新細明體" pitchFamily="18" charset="-120"/>
                          <a:cs typeface="Arial" charset="0"/>
                        </a:rPr>
                        <a:t>W</a:t>
                      </a:r>
                      <a:r>
                        <a:rPr kumimoji="0" lang="en-US" altLang="zh-TW" sz="2000" b="0" i="0" u="sng" strike="noStrike" cap="none" normalizeH="0" baseline="0" dirty="0">
                          <a:ln>
                            <a:noFill/>
                          </a:ln>
                          <a:solidFill>
                            <a:schemeClr val="tx1"/>
                          </a:solidFill>
                          <a:effectLst/>
                          <a:latin typeface="Calibri" pitchFamily="34" charset="0"/>
                          <a:ea typeface="新細明體" pitchFamily="18" charset="-120"/>
                          <a:cs typeface="Arial" charset="0"/>
                        </a:rPr>
                        <a:t>(</a:t>
                      </a:r>
                      <a:r>
                        <a:rPr kumimoji="0" lang="en-US" altLang="zh-TW" sz="2000" b="0" i="1" u="sng" strike="noStrike" cap="none" normalizeH="0" baseline="0" dirty="0">
                          <a:ln>
                            <a:noFill/>
                          </a:ln>
                          <a:solidFill>
                            <a:schemeClr val="tx1"/>
                          </a:solidFill>
                          <a:effectLst/>
                          <a:latin typeface="Calibri" pitchFamily="34" charset="0"/>
                          <a:ea typeface="新細明體" pitchFamily="18" charset="-120"/>
                          <a:cs typeface="Arial" charset="0"/>
                        </a:rPr>
                        <a:t>t</a:t>
                      </a:r>
                      <a:r>
                        <a:rPr kumimoji="0" lang="en-US" altLang="zh-TW" sz="2000" b="0" i="0" u="sng" strike="noStrike" cap="none" normalizeH="0" baseline="0" dirty="0">
                          <a:ln>
                            <a:noFill/>
                          </a:ln>
                          <a:solidFill>
                            <a:schemeClr val="tx1"/>
                          </a:solidFill>
                          <a:effectLst/>
                          <a:latin typeface="Calibri" pitchFamily="34" charset="0"/>
                          <a:ea typeface="新細明體" pitchFamily="18" charset="-120"/>
                          <a:cs typeface="Arial" charset="0"/>
                        </a:rPr>
                        <a:t>) for some element </a:t>
                      </a:r>
                      <a:r>
                        <a:rPr kumimoji="0" lang="en-US" altLang="zh-TW" sz="2000" b="0" i="1" u="sng" strike="noStrike" cap="none" normalizeH="0" baseline="0" dirty="0">
                          <a:ln>
                            <a:noFill/>
                          </a:ln>
                          <a:solidFill>
                            <a:schemeClr val="tx1"/>
                          </a:solidFill>
                          <a:effectLst/>
                          <a:latin typeface="Calibri" pitchFamily="34" charset="0"/>
                          <a:ea typeface="新細明體" pitchFamily="18" charset="-120"/>
                          <a:cs typeface="Arial" charset="0"/>
                        </a:rPr>
                        <a:t>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               </a:t>
                      </a:r>
                      <a:r>
                        <a:rPr kumimoji="0" lang="en-US" altLang="zh-TW" sz="2000" b="0" i="0" u="none" strike="noStrike" cap="none" normalizeH="0" baseline="0" dirty="0">
                          <a:ln>
                            <a:noFill/>
                          </a:ln>
                          <a:solidFill>
                            <a:schemeClr val="tx1"/>
                          </a:solidFill>
                          <a:effectLst/>
                          <a:latin typeface="Symbol" pitchFamily="18" charset="2"/>
                          <a:ea typeface="新細明體" pitchFamily="18" charset="-120"/>
                          <a:cs typeface="Arial" charset="0"/>
                        </a:rPr>
                        <a:t>\$</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x W</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a:t>
                      </a:r>
                      <a:r>
                        <a:rPr kumimoji="0" lang="en-US" altLang="zh-TW" sz="2000" b="0" i="1" u="none" strike="noStrike" cap="none" normalizeH="0" baseline="0" dirty="0">
                          <a:ln>
                            <a:noFill/>
                          </a:ln>
                          <a:solidFill>
                            <a:schemeClr val="tx1"/>
                          </a:solidFill>
                          <a:effectLst/>
                          <a:latin typeface="Calibri" pitchFamily="34" charset="0"/>
                          <a:ea typeface="新細明體" pitchFamily="18" charset="-120"/>
                          <a:cs typeface="Arial" charset="0"/>
                        </a:rPr>
                        <a:t>x</a:t>
                      </a:r>
                      <a:r>
                        <a:rPr kumimoji="0" lang="en-US" altLang="zh-TW" sz="2000" b="0" i="0" u="none" strike="noStrike" cap="none" normalizeH="0" baseline="0" dirty="0">
                          <a:ln>
                            <a:noFill/>
                          </a:ln>
                          <a:solidFill>
                            <a:schemeClr val="tx1"/>
                          </a:solidFill>
                          <a:effectLst/>
                          <a:latin typeface="Calibri" pitchFamily="34" charset="0"/>
                          <a:ea typeface="新細明體" pitchFamily="18" charset="-120"/>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libri" pitchFamily="34" charset="0"/>
                        <a:cs typeface="Arial" charset="0"/>
                      </a:endParaRP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6639" name="TextBox 8"/>
          <p:cNvSpPr txBox="1">
            <a:spLocks noChangeArrowheads="1"/>
          </p:cNvSpPr>
          <p:nvPr/>
        </p:nvSpPr>
        <p:spPr bwMode="auto">
          <a:xfrm>
            <a:off x="2895600" y="5878513"/>
            <a:ext cx="3200400" cy="369887"/>
          </a:xfrm>
          <a:prstGeom prst="rect">
            <a:avLst/>
          </a:prstGeom>
          <a:noFill/>
          <a:ln w="9525">
            <a:noFill/>
            <a:miter lim="800000"/>
            <a:headEnd/>
            <a:tailEnd/>
          </a:ln>
        </p:spPr>
        <p:txBody>
          <a:bodyPr>
            <a:spAutoFit/>
          </a:bodyPr>
          <a:lstStyle/>
          <a:p>
            <a:r>
              <a:rPr lang="en-US" altLang="ms-MY">
                <a:latin typeface="Calibri" pitchFamily="34" charset="0"/>
              </a:rPr>
              <a:t>UOD = Universe of Discourse</a:t>
            </a:r>
          </a:p>
        </p:txBody>
      </p:sp>
      <p:sp>
        <p:nvSpPr>
          <p:cNvPr id="6" name="Slide Number Placeholder 6"/>
          <p:cNvSpPr>
            <a:spLocks noGrp="1"/>
          </p:cNvSpPr>
          <p:nvPr>
            <p:ph type="sldNum" sz="quarter" idx="18"/>
          </p:nvPr>
        </p:nvSpPr>
        <p:spPr bwMode="auto">
          <a:xfrm>
            <a:off x="8715375" y="6248400"/>
            <a:ext cx="428625"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B4AC682-41E5-40E0-85A1-DE3E138132C2}" type="slidenum">
              <a:rPr lang="en-US"/>
              <a:pPr/>
              <a:t>27</a:t>
            </a:fld>
            <a:endParaRPr lang="en-US"/>
          </a:p>
        </p:txBody>
      </p:sp>
      <p:sp>
        <p:nvSpPr>
          <p:cNvPr id="7" name="Footer Placeholder 5"/>
          <p:cNvSpPr>
            <a:spLocks noGrp="1"/>
          </p:cNvSpPr>
          <p:nvPr>
            <p:ph type="ftr" sz="quarter" idx="17"/>
          </p:nvPr>
        </p:nvSpPr>
        <p:spPr bwMode="auto">
          <a:noFill/>
        </p:spPr>
        <p:txBody>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hangingPunct="1">
              <a:defRPr/>
            </a:pPr>
            <a:r>
              <a:rPr lang="en-US" dirty="0">
                <a:latin typeface="Calibri" pitchFamily="34" charset="0"/>
                <a:cs typeface="+mn-cs"/>
              </a:rPr>
              <a:t>TMA1201 Discrete Structures &amp; Probability, Faculty of Computing &amp; Informatics, MMU</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4800" y="1295400"/>
            <a:ext cx="8229600" cy="4648200"/>
          </a:xfrm>
        </p:spPr>
        <p:txBody>
          <a:bodyPr>
            <a:normAutofit/>
          </a:bodyPr>
          <a:lstStyle/>
          <a:p>
            <a:pPr eaLnBrk="1" hangingPunct="1"/>
            <a:r>
              <a:rPr lang="en-US" sz="2000" i="0" dirty="0">
                <a:solidFill>
                  <a:schemeClr val="tx1"/>
                </a:solidFill>
              </a:rPr>
              <a:t>UI and EI are INSTANTIATION RULES.</a:t>
            </a:r>
            <a:br>
              <a:rPr lang="en-US" sz="2000" i="0" dirty="0">
                <a:solidFill>
                  <a:schemeClr val="tx1"/>
                </a:solidFill>
              </a:rPr>
            </a:br>
            <a:br>
              <a:rPr lang="en-US" sz="2000" i="0" dirty="0">
                <a:solidFill>
                  <a:schemeClr val="tx1"/>
                </a:solidFill>
              </a:rPr>
            </a:br>
            <a:r>
              <a:rPr lang="en-US" sz="2000" i="0" dirty="0">
                <a:solidFill>
                  <a:schemeClr val="tx1"/>
                </a:solidFill>
              </a:rPr>
              <a:t>With instantiation rules, you represent a case or an example for the statement, provided that the case or the example is true.</a:t>
            </a:r>
            <a:br>
              <a:rPr lang="en-US" sz="2000" i="0" dirty="0">
                <a:solidFill>
                  <a:schemeClr val="tx1"/>
                </a:solidFill>
              </a:rPr>
            </a:br>
            <a:br>
              <a:rPr lang="en-US" sz="2000" i="0" dirty="0">
                <a:solidFill>
                  <a:schemeClr val="tx1"/>
                </a:solidFill>
              </a:rPr>
            </a:br>
            <a:r>
              <a:rPr lang="en-US" sz="2000" i="0" dirty="0">
                <a:solidFill>
                  <a:schemeClr val="tx1"/>
                </a:solidFill>
              </a:rPr>
              <a:t>Example:</a:t>
            </a:r>
            <a:br>
              <a:rPr lang="en-US" sz="2000" i="0" dirty="0">
                <a:solidFill>
                  <a:schemeClr val="tx1"/>
                </a:solidFill>
              </a:rPr>
            </a:br>
            <a:r>
              <a:rPr lang="en-US" sz="2000" i="0" dirty="0">
                <a:solidFill>
                  <a:schemeClr val="tx1"/>
                </a:solidFill>
              </a:rPr>
              <a:t>Every student has a student ID</a:t>
            </a:r>
            <a:br>
              <a:rPr lang="en-US" sz="2000" i="0" dirty="0">
                <a:solidFill>
                  <a:schemeClr val="tx1"/>
                </a:solidFill>
              </a:rPr>
            </a:br>
            <a:r>
              <a:rPr lang="en-US" sz="2000" i="0" dirty="0">
                <a:solidFill>
                  <a:schemeClr val="tx1"/>
                </a:solidFill>
                <a:sym typeface="Symbol" pitchFamily="18" charset="2"/>
              </a:rPr>
              <a:t>David has a student ID    (since David is a student)</a:t>
            </a:r>
            <a:br>
              <a:rPr lang="en-US" sz="2000" i="0" dirty="0">
                <a:solidFill>
                  <a:schemeClr val="tx1"/>
                </a:solidFill>
              </a:rPr>
            </a:br>
            <a:br>
              <a:rPr lang="en-US" sz="2000" i="0" dirty="0">
                <a:solidFill>
                  <a:schemeClr val="tx1"/>
                </a:solidFill>
              </a:rPr>
            </a:br>
            <a:br>
              <a:rPr lang="en-US" sz="2000" i="0" dirty="0">
                <a:solidFill>
                  <a:schemeClr val="tx1"/>
                </a:solidFill>
              </a:rPr>
            </a:br>
            <a:endParaRPr lang="en-US" sz="2000" i="0" dirty="0">
              <a:solidFill>
                <a:schemeClr val="tx1"/>
              </a:solidFill>
            </a:endParaRPr>
          </a:p>
        </p:txBody>
      </p:sp>
      <p:sp>
        <p:nvSpPr>
          <p:cNvPr id="8" name="Text Placeholder 7"/>
          <p:cNvSpPr>
            <a:spLocks noGrp="1"/>
          </p:cNvSpPr>
          <p:nvPr>
            <p:ph type="body" sz="quarter" idx="14"/>
          </p:nvPr>
        </p:nvSpPr>
        <p:spPr>
          <a:xfrm>
            <a:off x="228600" y="0"/>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solidFill>
                  <a:schemeClr val="tx1"/>
                </a:solidFill>
                <a:effectLst/>
              </a:rPr>
              <a:t>Instantiation Rules</a:t>
            </a:r>
          </a:p>
        </p:txBody>
      </p:sp>
      <p:sp>
        <p:nvSpPr>
          <p:cNvPr id="27652" name="Text Box 12"/>
          <p:cNvSpPr txBox="1">
            <a:spLocks noChangeArrowheads="1"/>
          </p:cNvSpPr>
          <p:nvPr/>
        </p:nvSpPr>
        <p:spPr bwMode="auto">
          <a:xfrm>
            <a:off x="2095500" y="4724539"/>
            <a:ext cx="3429000" cy="707886"/>
          </a:xfrm>
          <a:prstGeom prst="rect">
            <a:avLst/>
          </a:prstGeom>
          <a:noFill/>
          <a:ln w="9525">
            <a:solidFill>
              <a:schemeClr val="tx1"/>
            </a:solidFill>
            <a:miter lim="800000"/>
            <a:headEnd/>
            <a:tailEnd/>
          </a:ln>
        </p:spPr>
        <p:txBody>
          <a:bodyPr wrap="square">
            <a:spAutoFit/>
          </a:bodyPr>
          <a:lstStyle/>
          <a:p>
            <a:r>
              <a:rPr lang="en-US" altLang="zh-TW" sz="2000" u="sng" dirty="0">
                <a:latin typeface="Symbol" pitchFamily="18" charset="2"/>
              </a:rPr>
              <a:t>"</a:t>
            </a:r>
            <a:r>
              <a:rPr lang="en-US" altLang="zh-TW" sz="2000" i="1" u="sng" dirty="0">
                <a:latin typeface="Calibri" pitchFamily="34" charset="0"/>
              </a:rPr>
              <a:t>x W</a:t>
            </a:r>
            <a:r>
              <a:rPr lang="en-US" altLang="zh-TW" sz="2000" u="sng" dirty="0">
                <a:latin typeface="Calibri" pitchFamily="34" charset="0"/>
              </a:rPr>
              <a:t>(</a:t>
            </a:r>
            <a:r>
              <a:rPr lang="en-US" altLang="zh-TW" sz="2000" i="1" u="sng" dirty="0">
                <a:latin typeface="Calibri" pitchFamily="34" charset="0"/>
              </a:rPr>
              <a:t>x</a:t>
            </a:r>
            <a:r>
              <a:rPr lang="en-US" altLang="zh-TW" sz="2000" u="sng" dirty="0">
                <a:latin typeface="Calibri" pitchFamily="34" charset="0"/>
              </a:rPr>
              <a:t>)</a:t>
            </a:r>
          </a:p>
          <a:p>
            <a:r>
              <a:rPr lang="en-US" altLang="zh-TW" sz="2000" dirty="0">
                <a:latin typeface="Symbol" pitchFamily="18" charset="2"/>
              </a:rPr>
              <a:t>\</a:t>
            </a:r>
            <a:r>
              <a:rPr lang="en-US" altLang="zh-TW" sz="2000" i="1" dirty="0">
                <a:latin typeface="Calibri" pitchFamily="34" charset="0"/>
              </a:rPr>
              <a:t>W</a:t>
            </a:r>
            <a:r>
              <a:rPr lang="en-US" altLang="zh-TW" sz="2000" dirty="0">
                <a:latin typeface="Calibri" pitchFamily="34" charset="0"/>
              </a:rPr>
              <a:t>(</a:t>
            </a:r>
            <a:r>
              <a:rPr lang="en-US" altLang="zh-TW" sz="2000" i="1" dirty="0">
                <a:latin typeface="Calibri" pitchFamily="34" charset="0"/>
              </a:rPr>
              <a:t>t</a:t>
            </a:r>
            <a:r>
              <a:rPr lang="en-US" altLang="zh-TW" sz="2000" dirty="0">
                <a:latin typeface="Calibri" pitchFamily="34" charset="0"/>
              </a:rPr>
              <a:t>) for some element t</a:t>
            </a:r>
            <a:endParaRPr lang="en-US" altLang="zh-TW" sz="2000" b="1" dirty="0">
              <a:latin typeface="Calibri" pitchFamily="34" charset="0"/>
            </a:endParaRPr>
          </a:p>
        </p:txBody>
      </p:sp>
      <p:sp>
        <p:nvSpPr>
          <p:cNvPr id="12" name="TextBox 11"/>
          <p:cNvSpPr txBox="1"/>
          <p:nvPr/>
        </p:nvSpPr>
        <p:spPr>
          <a:xfrm>
            <a:off x="6473825" y="4724400"/>
            <a:ext cx="1374775" cy="708025"/>
          </a:xfrm>
          <a:prstGeom prst="rect">
            <a:avLst/>
          </a:prstGeom>
          <a:solidFill>
            <a:schemeClr val="accent5">
              <a:lumMod val="40000"/>
              <a:lumOff val="60000"/>
            </a:schemeClr>
          </a:solidFill>
        </p:spPr>
        <p:txBody>
          <a:bodyPr>
            <a:spAutoFit/>
          </a:bodyPr>
          <a:lstStyle/>
          <a:p>
            <a:pPr fontAlgn="auto">
              <a:spcBef>
                <a:spcPts val="0"/>
              </a:spcBef>
              <a:spcAft>
                <a:spcPts val="0"/>
              </a:spcAft>
              <a:defRPr/>
            </a:pPr>
            <a:r>
              <a:rPr lang="en-US" sz="2000" dirty="0">
                <a:latin typeface="+mn-lt"/>
                <a:cs typeface="+mn-cs"/>
              </a:rPr>
              <a:t>This is a UI Rule.</a:t>
            </a:r>
          </a:p>
        </p:txBody>
      </p:sp>
      <p:sp>
        <p:nvSpPr>
          <p:cNvPr id="6" name="Slide Number Placeholder 6"/>
          <p:cNvSpPr>
            <a:spLocks noGrp="1"/>
          </p:cNvSpPr>
          <p:nvPr>
            <p:ph type="sldNum" sz="quarter" idx="17"/>
          </p:nvPr>
        </p:nvSpPr>
        <p:spPr bwMode="auto">
          <a:xfrm>
            <a:off x="8715375" y="6172200"/>
            <a:ext cx="428625"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DAB41A1-B6FA-4197-B54D-62998F4BF3A1}" type="slidenum">
              <a:rPr lang="en-US"/>
              <a:pPr/>
              <a:t>28</a:t>
            </a:fld>
            <a:endParaRPr lang="en-US"/>
          </a:p>
        </p:txBody>
      </p:sp>
      <p:sp>
        <p:nvSpPr>
          <p:cNvPr id="9" name="Footer Placeholder 5"/>
          <p:cNvSpPr>
            <a:spLocks noGrp="1"/>
          </p:cNvSpPr>
          <p:nvPr>
            <p:ph type="ftr" sz="quarter" idx="16"/>
          </p:nvPr>
        </p:nvSpPr>
        <p:spPr bwMode="auto">
          <a:noFill/>
        </p:spPr>
        <p:txBody>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hangingPunct="1">
              <a:defRPr/>
            </a:pPr>
            <a:r>
              <a:rPr lang="en-US" dirty="0">
                <a:latin typeface="Calibri" pitchFamily="34" charset="0"/>
                <a:cs typeface="+mn-cs"/>
              </a:rPr>
              <a:t>TMA1201 Discrete Structures &amp; Probability, Faculty of Computing &amp; Informatics, MMU</a:t>
            </a:r>
          </a:p>
        </p:txBody>
      </p:sp>
      <p:cxnSp>
        <p:nvCxnSpPr>
          <p:cNvPr id="3" name="Straight Connector 2"/>
          <p:cNvCxnSpPr/>
          <p:nvPr/>
        </p:nvCxnSpPr>
        <p:spPr>
          <a:xfrm>
            <a:off x="381000" y="4038600"/>
            <a:ext cx="335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4800" y="1066800"/>
            <a:ext cx="8229600" cy="4648200"/>
          </a:xfrm>
        </p:spPr>
        <p:txBody>
          <a:bodyPr>
            <a:normAutofit/>
          </a:bodyPr>
          <a:lstStyle/>
          <a:p>
            <a:pPr eaLnBrk="1" hangingPunct="1"/>
            <a:r>
              <a:rPr lang="en-US" sz="2000" i="0" dirty="0">
                <a:solidFill>
                  <a:schemeClr val="tx1"/>
                </a:solidFill>
              </a:rPr>
              <a:t>UG and EG are GENERALIZATION RULES.</a:t>
            </a:r>
            <a:br>
              <a:rPr lang="en-US" sz="2000" i="0" dirty="0">
                <a:solidFill>
                  <a:schemeClr val="tx1"/>
                </a:solidFill>
              </a:rPr>
            </a:br>
            <a:br>
              <a:rPr lang="en-US" sz="2000" i="0" dirty="0">
                <a:solidFill>
                  <a:schemeClr val="tx1"/>
                </a:solidFill>
              </a:rPr>
            </a:br>
            <a:r>
              <a:rPr lang="en-US" sz="2000" i="0" dirty="0">
                <a:solidFill>
                  <a:schemeClr val="tx1"/>
                </a:solidFill>
              </a:rPr>
              <a:t>With generalization rules, if you have a particular case or example and if this case or this example is true, you can generalize the case or the example to the whole universe of discourse. </a:t>
            </a:r>
            <a:br>
              <a:rPr lang="en-US" sz="2000" i="0" dirty="0">
                <a:solidFill>
                  <a:schemeClr val="tx1"/>
                </a:solidFill>
              </a:rPr>
            </a:br>
            <a:br>
              <a:rPr lang="en-US" sz="2000" i="0" dirty="0">
                <a:solidFill>
                  <a:schemeClr val="tx1"/>
                </a:solidFill>
              </a:rPr>
            </a:br>
            <a:r>
              <a:rPr lang="en-US" sz="2000" i="0" dirty="0">
                <a:solidFill>
                  <a:schemeClr val="tx1"/>
                </a:solidFill>
              </a:rPr>
              <a:t>Example:</a:t>
            </a:r>
            <a:br>
              <a:rPr lang="en-US" sz="2000" i="0" dirty="0">
                <a:solidFill>
                  <a:schemeClr val="tx1"/>
                </a:solidFill>
              </a:rPr>
            </a:br>
            <a:r>
              <a:rPr lang="en-US" sz="2000" i="0" dirty="0">
                <a:solidFill>
                  <a:schemeClr val="tx1"/>
                </a:solidFill>
              </a:rPr>
              <a:t>1. Amy gets A+ in TMA1201. </a:t>
            </a:r>
            <a:br>
              <a:rPr lang="en-US" sz="2000" i="0" dirty="0">
                <a:solidFill>
                  <a:schemeClr val="tx1"/>
                </a:solidFill>
              </a:rPr>
            </a:br>
            <a:r>
              <a:rPr lang="en-US" sz="2000" i="0" dirty="0">
                <a:solidFill>
                  <a:schemeClr val="tx1"/>
                </a:solidFill>
              </a:rPr>
              <a:t>2. Amy is a student of TC102. </a:t>
            </a:r>
            <a:br>
              <a:rPr lang="en-US" sz="2000" i="0" dirty="0">
                <a:solidFill>
                  <a:schemeClr val="tx1"/>
                </a:solidFill>
              </a:rPr>
            </a:br>
            <a:r>
              <a:rPr lang="en-US" sz="2000" i="0" dirty="0">
                <a:solidFill>
                  <a:schemeClr val="tx1"/>
                </a:solidFill>
                <a:sym typeface="Symbol" pitchFamily="18" charset="2"/>
              </a:rPr>
              <a:t>There is a student in TC102 who gets A+ in TMA1201.</a:t>
            </a:r>
            <a:br>
              <a:rPr lang="en-US" sz="2000" i="0" dirty="0">
                <a:solidFill>
                  <a:schemeClr val="tx1"/>
                </a:solidFill>
              </a:rPr>
            </a:br>
            <a:br>
              <a:rPr lang="en-US" sz="2000" i="0" dirty="0">
                <a:solidFill>
                  <a:schemeClr val="tx1"/>
                </a:solidFill>
              </a:rPr>
            </a:br>
            <a:br>
              <a:rPr lang="en-US" sz="2000" i="0" dirty="0">
                <a:solidFill>
                  <a:schemeClr val="tx1"/>
                </a:solidFill>
              </a:rPr>
            </a:br>
            <a:endParaRPr lang="en-US" sz="2000" i="0" dirty="0">
              <a:solidFill>
                <a:schemeClr val="tx1"/>
              </a:solidFill>
            </a:endParaRPr>
          </a:p>
        </p:txBody>
      </p:sp>
      <p:sp>
        <p:nvSpPr>
          <p:cNvPr id="8" name="Text Placeholder 7"/>
          <p:cNvSpPr>
            <a:spLocks noGrp="1"/>
          </p:cNvSpPr>
          <p:nvPr>
            <p:ph type="body" sz="quarter" idx="14"/>
          </p:nvPr>
        </p:nvSpPr>
        <p:spPr>
          <a:xfrm>
            <a:off x="228600" y="0"/>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solidFill>
                  <a:schemeClr val="tx1"/>
                </a:solidFill>
                <a:effectLst/>
              </a:rPr>
              <a:t>Generalization Rules</a:t>
            </a:r>
          </a:p>
        </p:txBody>
      </p:sp>
      <p:sp>
        <p:nvSpPr>
          <p:cNvPr id="28676" name="Text Box 12"/>
          <p:cNvSpPr txBox="1">
            <a:spLocks noChangeArrowheads="1"/>
          </p:cNvSpPr>
          <p:nvPr/>
        </p:nvSpPr>
        <p:spPr bwMode="auto">
          <a:xfrm>
            <a:off x="6362700" y="3581400"/>
            <a:ext cx="2057400" cy="707886"/>
          </a:xfrm>
          <a:prstGeom prst="rect">
            <a:avLst/>
          </a:prstGeom>
          <a:noFill/>
          <a:ln w="9525">
            <a:solidFill>
              <a:schemeClr val="tx1"/>
            </a:solidFill>
            <a:miter lim="800000"/>
            <a:headEnd/>
            <a:tailEnd/>
          </a:ln>
        </p:spPr>
        <p:txBody>
          <a:bodyPr>
            <a:spAutoFit/>
          </a:bodyPr>
          <a:lstStyle/>
          <a:p>
            <a:r>
              <a:rPr lang="en-US" altLang="zh-TW" sz="2000" i="1" u="sng" dirty="0">
                <a:latin typeface="Calibri" pitchFamily="34" charset="0"/>
              </a:rPr>
              <a:t>W</a:t>
            </a:r>
            <a:r>
              <a:rPr lang="en-US" altLang="zh-TW" sz="2000" u="sng" dirty="0">
                <a:latin typeface="Calibri" pitchFamily="34" charset="0"/>
              </a:rPr>
              <a:t>(</a:t>
            </a:r>
            <a:r>
              <a:rPr lang="en-US" altLang="zh-TW" sz="2000" i="1" u="sng" dirty="0">
                <a:latin typeface="Calibri" pitchFamily="34" charset="0"/>
              </a:rPr>
              <a:t>t</a:t>
            </a:r>
            <a:r>
              <a:rPr lang="en-US" altLang="zh-TW" sz="2000" u="sng" dirty="0">
                <a:latin typeface="Calibri" pitchFamily="34" charset="0"/>
              </a:rPr>
              <a:t>)</a:t>
            </a:r>
          </a:p>
          <a:p>
            <a:r>
              <a:rPr lang="en-US" altLang="zh-TW" sz="2000" dirty="0">
                <a:latin typeface="Symbol" pitchFamily="18" charset="2"/>
              </a:rPr>
              <a:t>\$</a:t>
            </a:r>
            <a:r>
              <a:rPr lang="en-US" altLang="zh-TW" sz="2000" i="1" dirty="0">
                <a:latin typeface="Calibri" pitchFamily="34" charset="0"/>
              </a:rPr>
              <a:t>x W</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a:t>
            </a:r>
            <a:endParaRPr lang="en-US" altLang="zh-TW" sz="2000" b="1" dirty="0">
              <a:latin typeface="Calibri" pitchFamily="34" charset="0"/>
            </a:endParaRPr>
          </a:p>
        </p:txBody>
      </p:sp>
      <p:sp>
        <p:nvSpPr>
          <p:cNvPr id="12" name="TextBox 11"/>
          <p:cNvSpPr txBox="1"/>
          <p:nvPr/>
        </p:nvSpPr>
        <p:spPr>
          <a:xfrm>
            <a:off x="6931025" y="5519738"/>
            <a:ext cx="1374775" cy="708025"/>
          </a:xfrm>
          <a:prstGeom prst="rect">
            <a:avLst/>
          </a:prstGeom>
          <a:solidFill>
            <a:schemeClr val="accent5">
              <a:lumMod val="40000"/>
              <a:lumOff val="60000"/>
            </a:schemeClr>
          </a:solidFill>
        </p:spPr>
        <p:txBody>
          <a:bodyPr>
            <a:spAutoFit/>
          </a:bodyPr>
          <a:lstStyle/>
          <a:p>
            <a:pPr fontAlgn="auto">
              <a:spcBef>
                <a:spcPts val="0"/>
              </a:spcBef>
              <a:spcAft>
                <a:spcPts val="0"/>
              </a:spcAft>
              <a:defRPr/>
            </a:pPr>
            <a:r>
              <a:rPr lang="en-US" sz="2000" dirty="0">
                <a:latin typeface="+mn-lt"/>
                <a:cs typeface="+mn-cs"/>
              </a:rPr>
              <a:t>This is an EG Rule.</a:t>
            </a:r>
          </a:p>
        </p:txBody>
      </p:sp>
      <p:cxnSp>
        <p:nvCxnSpPr>
          <p:cNvPr id="3" name="Straight Connector 2"/>
          <p:cNvCxnSpPr/>
          <p:nvPr/>
        </p:nvCxnSpPr>
        <p:spPr>
          <a:xfrm>
            <a:off x="609600" y="4114800"/>
            <a:ext cx="5410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6"/>
          <p:cNvSpPr>
            <a:spLocks noGrp="1"/>
          </p:cNvSpPr>
          <p:nvPr>
            <p:ph type="sldNum" sz="quarter" idx="17"/>
          </p:nvPr>
        </p:nvSpPr>
        <p:spPr bwMode="auto">
          <a:xfrm>
            <a:off x="8715375" y="6172200"/>
            <a:ext cx="428625"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E24126F-EDB9-4615-B23C-86E83F950EE2}" type="slidenum">
              <a:rPr lang="en-US"/>
              <a:pPr/>
              <a:t>29</a:t>
            </a:fld>
            <a:endParaRPr lang="en-US"/>
          </a:p>
        </p:txBody>
      </p:sp>
      <p:sp>
        <p:nvSpPr>
          <p:cNvPr id="10" name="Footer Placeholder 5"/>
          <p:cNvSpPr>
            <a:spLocks noGrp="1"/>
          </p:cNvSpPr>
          <p:nvPr>
            <p:ph type="ftr" sz="quarter" idx="16"/>
          </p:nvPr>
        </p:nvSpPr>
        <p:spPr bwMode="auto">
          <a:noFill/>
        </p:spPr>
        <p:txBody>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hangingPunct="1">
              <a:defRPr/>
            </a:pPr>
            <a:r>
              <a:rPr lang="en-US" dirty="0">
                <a:latin typeface="Calibri" pitchFamily="34" charset="0"/>
                <a:cs typeface="+mn-cs"/>
              </a:rPr>
              <a:t>TMA1201 Discrete Structures &amp; Probability, Faculty of Computing &amp; Informatics, MMU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228600" y="304800"/>
            <a:ext cx="8610600" cy="1143000"/>
          </a:xfrm>
        </p:spPr>
        <p:txBody>
          <a:bodyPr>
            <a:noAutofit/>
          </a:bodyPr>
          <a:lstStyle/>
          <a:p>
            <a:pPr marL="0" indent="0" algn="l" eaLnBrk="1" hangingPunct="1">
              <a:defRPr/>
            </a:pPr>
            <a:r>
              <a:rPr lang="en-US" sz="4000" dirty="0">
                <a:solidFill>
                  <a:schemeClr val="tx1"/>
                </a:solidFill>
                <a:effectLst/>
              </a:rPr>
              <a:t>What does it mean by a Formal Mathematical Reasoning?</a:t>
            </a:r>
          </a:p>
        </p:txBody>
      </p:sp>
      <p:sp>
        <p:nvSpPr>
          <p:cNvPr id="25603" name="Footer Placeholder 5"/>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25604" name="Slide Number Placeholder 6"/>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1955C8B4-20EE-40AA-81C8-6B80EB9448D2}" type="slidenum">
              <a:rPr lang="en-US" altLang="en-US" sz="1200"/>
              <a:pPr eaLnBrk="1" hangingPunct="1">
                <a:spcBef>
                  <a:spcPct val="0"/>
                </a:spcBef>
                <a:buFontTx/>
                <a:buNone/>
              </a:pPr>
              <a:t>3</a:t>
            </a:fld>
            <a:endParaRPr lang="en-US" altLang="en-US" sz="1200"/>
          </a:p>
        </p:txBody>
      </p:sp>
      <p:sp>
        <p:nvSpPr>
          <p:cNvPr id="25605" name="Text Box 11"/>
          <p:cNvSpPr txBox="1">
            <a:spLocks noChangeArrowheads="1"/>
          </p:cNvSpPr>
          <p:nvPr/>
        </p:nvSpPr>
        <p:spPr bwMode="auto">
          <a:xfrm>
            <a:off x="381000" y="1619250"/>
            <a:ext cx="80772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Reasoning: </a:t>
            </a:r>
          </a:p>
          <a:p>
            <a:pPr eaLnBrk="1" hangingPunct="1">
              <a:spcBef>
                <a:spcPct val="0"/>
              </a:spcBef>
              <a:buFontTx/>
              <a:buNone/>
            </a:pPr>
            <a:r>
              <a:rPr lang="en-US" altLang="zh-TW" dirty="0"/>
              <a:t>a cognitive process of looking for reasons, beliefs, and conclusions.</a:t>
            </a:r>
          </a:p>
          <a:p>
            <a:pPr eaLnBrk="1" hangingPunct="1">
              <a:spcBef>
                <a:spcPct val="0"/>
              </a:spcBef>
              <a:buFontTx/>
              <a:buNone/>
            </a:pPr>
            <a:endParaRPr lang="en-US" altLang="zh-TW" dirty="0"/>
          </a:p>
          <a:p>
            <a:pPr eaLnBrk="1" hangingPunct="1">
              <a:spcBef>
                <a:spcPct val="0"/>
              </a:spcBef>
              <a:buFontTx/>
              <a:buNone/>
            </a:pPr>
            <a:r>
              <a:rPr lang="en-US" altLang="zh-TW" dirty="0"/>
              <a:t>       In mathematics, you have</a:t>
            </a:r>
          </a:p>
          <a:p>
            <a:pPr eaLnBrk="1" hangingPunct="1">
              <a:spcBef>
                <a:spcPct val="0"/>
              </a:spcBef>
              <a:buFontTx/>
              <a:buNone/>
            </a:pPr>
            <a:endParaRPr lang="en-US" altLang="zh-TW" dirty="0"/>
          </a:p>
          <a:p>
            <a:pPr eaLnBrk="1" hangingPunct="1">
              <a:spcBef>
                <a:spcPct val="0"/>
              </a:spcBef>
              <a:buFontTx/>
              <a:buNone/>
            </a:pPr>
            <a:endParaRPr lang="en-US" altLang="zh-TW" dirty="0"/>
          </a:p>
          <a:p>
            <a:pPr eaLnBrk="1" hangingPunct="1">
              <a:spcBef>
                <a:spcPct val="0"/>
              </a:spcBef>
              <a:buFontTx/>
              <a:buNone/>
            </a:pPr>
            <a:endParaRPr lang="en-US" altLang="zh-TW" dirty="0"/>
          </a:p>
          <a:p>
            <a:pPr eaLnBrk="1" hangingPunct="1">
              <a:spcBef>
                <a:spcPct val="0"/>
              </a:spcBef>
              <a:buFontTx/>
              <a:buNone/>
            </a:pPr>
            <a:endParaRPr lang="en-US" altLang="zh-TW" dirty="0"/>
          </a:p>
          <a:p>
            <a:pPr eaLnBrk="1" hangingPunct="1">
              <a:spcBef>
                <a:spcPct val="0"/>
              </a:spcBef>
              <a:buFontTx/>
              <a:buNone/>
            </a:pPr>
            <a:r>
              <a:rPr lang="en-US" altLang="zh-TW" dirty="0"/>
              <a:t>		and you use</a:t>
            </a:r>
          </a:p>
          <a:p>
            <a:pPr eaLnBrk="1" hangingPunct="1">
              <a:spcBef>
                <a:spcPct val="0"/>
              </a:spcBef>
              <a:buFontTx/>
              <a:buNone/>
            </a:pPr>
            <a:endParaRPr lang="en-US" altLang="zh-TW" dirty="0"/>
          </a:p>
          <a:p>
            <a:pPr eaLnBrk="1" hangingPunct="1">
              <a:spcBef>
                <a:spcPct val="0"/>
              </a:spcBef>
              <a:buFontTx/>
              <a:buNone/>
            </a:pPr>
            <a:endParaRPr lang="en-US" altLang="zh-TW" dirty="0"/>
          </a:p>
          <a:p>
            <a:pPr eaLnBrk="1" hangingPunct="1">
              <a:spcBef>
                <a:spcPct val="0"/>
              </a:spcBef>
              <a:buFontTx/>
              <a:buNone/>
            </a:pPr>
            <a:endParaRPr lang="en-US" altLang="zh-TW" dirty="0"/>
          </a:p>
          <a:p>
            <a:pPr eaLnBrk="1" hangingPunct="1">
              <a:spcBef>
                <a:spcPct val="0"/>
              </a:spcBef>
              <a:buFontTx/>
              <a:buNone/>
            </a:pPr>
            <a:endParaRPr lang="en-US" altLang="zh-TW" dirty="0"/>
          </a:p>
          <a:p>
            <a:pPr eaLnBrk="1" hangingPunct="1">
              <a:spcBef>
                <a:spcPct val="0"/>
              </a:spcBef>
              <a:buFontTx/>
              <a:buNone/>
            </a:pPr>
            <a:r>
              <a:rPr lang="en-US" altLang="zh-TW" dirty="0"/>
              <a:t>		to finally get a </a:t>
            </a:r>
          </a:p>
        </p:txBody>
      </p:sp>
      <p:sp>
        <p:nvSpPr>
          <p:cNvPr id="25607" name="Text Box 17"/>
          <p:cNvSpPr txBox="1">
            <a:spLocks noChangeArrowheads="1"/>
          </p:cNvSpPr>
          <p:nvPr/>
        </p:nvSpPr>
        <p:spPr bwMode="auto">
          <a:xfrm>
            <a:off x="4114800" y="5562600"/>
            <a:ext cx="3657600" cy="461963"/>
          </a:xfrm>
          <a:prstGeom prst="rect">
            <a:avLst/>
          </a:prstGeom>
          <a:noFill/>
          <a:ln w="25400">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a:spcBef>
                <a:spcPct val="0"/>
              </a:spcBef>
              <a:buFontTx/>
              <a:buNone/>
            </a:pPr>
            <a:r>
              <a:rPr lang="en-US" altLang="zh-TW" sz="2400" b="1" i="1" dirty="0"/>
              <a:t>Valid Conclusion</a:t>
            </a:r>
            <a:endParaRPr lang="en-US" altLang="zh-TW" sz="2400" b="1" dirty="0"/>
          </a:p>
        </p:txBody>
      </p:sp>
      <p:sp>
        <p:nvSpPr>
          <p:cNvPr id="9" name="Down Arrow 8"/>
          <p:cNvSpPr/>
          <p:nvPr/>
        </p:nvSpPr>
        <p:spPr>
          <a:xfrm>
            <a:off x="3962400" y="3810000"/>
            <a:ext cx="3962400" cy="1676400"/>
          </a:xfrm>
          <a:prstGeom prst="downArrow">
            <a:avLst>
              <a:gd name="adj1" fmla="val 50000"/>
              <a:gd name="adj2" fmla="val 50000"/>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2000" dirty="0">
                <a:solidFill>
                  <a:schemeClr val="tx1"/>
                </a:solidFill>
              </a:rPr>
              <a:t>Rules of Inference as Proper Reasoning Rules</a:t>
            </a:r>
          </a:p>
        </p:txBody>
      </p:sp>
      <p:sp>
        <p:nvSpPr>
          <p:cNvPr id="11" name="Text Box 17"/>
          <p:cNvSpPr txBox="1">
            <a:spLocks noChangeArrowheads="1"/>
          </p:cNvSpPr>
          <p:nvPr/>
        </p:nvSpPr>
        <p:spPr bwMode="auto">
          <a:xfrm>
            <a:off x="4114800" y="2535805"/>
            <a:ext cx="3657600" cy="1274195"/>
          </a:xfrm>
          <a:prstGeom prst="rect">
            <a:avLst/>
          </a:prstGeom>
          <a:noFill/>
          <a:ln w="25400">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square">
            <a:spAutoFit/>
          </a:bodyPr>
          <a:lstStyle>
            <a:lvl1pPr marL="457200" indent="-4572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a:buNone/>
            </a:pPr>
            <a:r>
              <a:rPr lang="en-US" altLang="zh-TW" sz="2400" b="1" i="1" dirty="0"/>
              <a:t>Sequences of Compound</a:t>
            </a:r>
          </a:p>
          <a:p>
            <a:pPr algn="ctr">
              <a:buNone/>
            </a:pPr>
            <a:r>
              <a:rPr lang="en-US" altLang="zh-TW" sz="2400" b="1" i="1" dirty="0"/>
              <a:t>Propositions / Predicates as Arguments</a:t>
            </a:r>
            <a:endParaRPr lang="en-US" altLang="zh-TW" sz="2400" b="1"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81000" y="298450"/>
            <a:ext cx="8229600" cy="1143000"/>
          </a:xfrm>
        </p:spPr>
        <p:txBody>
          <a:bodyPr/>
          <a:lstStyle/>
          <a:p>
            <a:pPr eaLnBrk="1" hangingPunct="1"/>
            <a:r>
              <a:rPr lang="en-US" altLang="ms-MY" sz="4000" i="0" dirty="0">
                <a:solidFill>
                  <a:schemeClr val="tx1"/>
                </a:solidFill>
              </a:rPr>
              <a:t>A step by step example </a:t>
            </a:r>
          </a:p>
        </p:txBody>
      </p:sp>
      <p:sp>
        <p:nvSpPr>
          <p:cNvPr id="29699" name="Text Box 2059"/>
          <p:cNvSpPr txBox="1">
            <a:spLocks noChangeArrowheads="1"/>
          </p:cNvSpPr>
          <p:nvPr/>
        </p:nvSpPr>
        <p:spPr bwMode="auto">
          <a:xfrm>
            <a:off x="381000" y="1473200"/>
            <a:ext cx="8382000" cy="2370138"/>
          </a:xfrm>
          <a:prstGeom prst="rect">
            <a:avLst/>
          </a:prstGeom>
          <a:noFill/>
          <a:ln w="9525">
            <a:noFill/>
            <a:miter lim="800000"/>
            <a:headEnd/>
            <a:tailEnd/>
          </a:ln>
        </p:spPr>
        <p:txBody>
          <a:bodyPr>
            <a:spAutoFit/>
          </a:bodyPr>
          <a:lstStyle/>
          <a:p>
            <a:r>
              <a:rPr lang="en-US" altLang="zh-TW" sz="2000">
                <a:latin typeface="Calibri" pitchFamily="34" charset="0"/>
              </a:rPr>
              <a:t>Proof the following:</a:t>
            </a:r>
          </a:p>
          <a:p>
            <a:endParaRPr lang="en-US" altLang="zh-TW" sz="800">
              <a:latin typeface="Calibri" pitchFamily="34" charset="0"/>
            </a:endParaRPr>
          </a:p>
          <a:p>
            <a:r>
              <a:rPr lang="en-US" altLang="zh-TW" sz="2000">
                <a:latin typeface="Calibri" pitchFamily="34" charset="0"/>
              </a:rPr>
              <a:t>Every student who passed Discrete Structures worked hard.</a:t>
            </a:r>
          </a:p>
          <a:p>
            <a:r>
              <a:rPr lang="en-US" altLang="zh-TW" sz="2000">
                <a:latin typeface="Calibri" pitchFamily="34" charset="0"/>
              </a:rPr>
              <a:t>Peter passed Discrete Structures.</a:t>
            </a:r>
          </a:p>
          <a:p>
            <a:r>
              <a:rPr lang="en-US" altLang="zh-TW" sz="2000">
                <a:latin typeface="Calibri" pitchFamily="34" charset="0"/>
              </a:rPr>
              <a:t>Hence, there is one student who worked hard.</a:t>
            </a:r>
          </a:p>
          <a:p>
            <a:endParaRPr lang="en-GB" altLang="zh-TW" sz="2000">
              <a:latin typeface="Calibri" pitchFamily="34" charset="0"/>
            </a:endParaRPr>
          </a:p>
          <a:p>
            <a:r>
              <a:rPr lang="en-US" altLang="zh-TW" sz="2000">
                <a:latin typeface="Calibri" pitchFamily="34" charset="0"/>
              </a:rPr>
              <a:t>Step 1: </a:t>
            </a:r>
          </a:p>
          <a:p>
            <a:r>
              <a:rPr lang="en-US" altLang="zh-TW" sz="2000">
                <a:latin typeface="Calibri" pitchFamily="34" charset="0"/>
              </a:rPr>
              <a:t>Define predicates that can be used to represent the sentences</a:t>
            </a:r>
          </a:p>
        </p:txBody>
      </p:sp>
      <p:sp>
        <p:nvSpPr>
          <p:cNvPr id="7" name="Text Box 2062"/>
          <p:cNvSpPr txBox="1">
            <a:spLocks noChangeArrowheads="1"/>
          </p:cNvSpPr>
          <p:nvPr/>
        </p:nvSpPr>
        <p:spPr bwMode="auto">
          <a:xfrm>
            <a:off x="2057400" y="4038600"/>
            <a:ext cx="4013200" cy="1323975"/>
          </a:xfrm>
          <a:prstGeom prst="rect">
            <a:avLst/>
          </a:prstGeom>
          <a:noFill/>
          <a:ln w="12700">
            <a:noFill/>
            <a:miter lim="800000"/>
            <a:headEnd/>
            <a:tailEnd/>
          </a:ln>
          <a:effectLst/>
        </p:spPr>
        <p:txBody>
          <a:bodyPr>
            <a:spAutoFit/>
          </a:bodyPr>
          <a:lstStyle/>
          <a:p>
            <a:r>
              <a:rPr lang="en-US" altLang="zh-TW" sz="2000" i="1" dirty="0">
                <a:latin typeface="Calibri" pitchFamily="34" charset="0"/>
              </a:rPr>
              <a:t>DS</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 : </a:t>
            </a:r>
            <a:r>
              <a:rPr lang="en-US" altLang="zh-TW" sz="2000" i="1" dirty="0">
                <a:latin typeface="Calibri" pitchFamily="34" charset="0"/>
              </a:rPr>
              <a:t>x</a:t>
            </a:r>
            <a:r>
              <a:rPr lang="en-US" altLang="zh-TW" sz="2000" dirty="0">
                <a:latin typeface="Calibri" pitchFamily="34" charset="0"/>
              </a:rPr>
              <a:t> passed Discrete Structures </a:t>
            </a:r>
          </a:p>
          <a:p>
            <a:r>
              <a:rPr lang="en-US" altLang="zh-TW" sz="2000" i="1" dirty="0">
                <a:latin typeface="Calibri" pitchFamily="34" charset="0"/>
              </a:rPr>
              <a:t>WH</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 </a:t>
            </a:r>
            <a:r>
              <a:rPr lang="en-US" altLang="zh-TW" sz="2000" i="1" dirty="0">
                <a:latin typeface="Calibri" pitchFamily="34" charset="0"/>
              </a:rPr>
              <a:t>x</a:t>
            </a:r>
            <a:r>
              <a:rPr lang="en-US" altLang="zh-TW" sz="2000" dirty="0">
                <a:latin typeface="Calibri" pitchFamily="34" charset="0"/>
              </a:rPr>
              <a:t> worked hard.</a:t>
            </a:r>
          </a:p>
          <a:p>
            <a:endParaRPr lang="en-US" altLang="zh-TW" sz="2000" dirty="0">
              <a:latin typeface="Calibri" pitchFamily="34" charset="0"/>
            </a:endParaRPr>
          </a:p>
          <a:p>
            <a:r>
              <a:rPr lang="en-US" altLang="zh-TW" sz="2000" dirty="0">
                <a:latin typeface="Calibri" pitchFamily="34" charset="0"/>
              </a:rPr>
              <a:t>UOD = set of all students</a:t>
            </a:r>
          </a:p>
        </p:txBody>
      </p:sp>
      <p:sp>
        <p:nvSpPr>
          <p:cNvPr id="8" name="Slide Number Placeholder 6"/>
          <p:cNvSpPr>
            <a:spLocks noGrp="1"/>
          </p:cNvSpPr>
          <p:nvPr>
            <p:ph type="sldNum" sz="quarter" idx="17"/>
          </p:nvPr>
        </p:nvSpPr>
        <p:spPr bwMode="auto">
          <a:xfrm>
            <a:off x="8715375" y="6172200"/>
            <a:ext cx="428625"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CFA9A4D-3D39-4FDD-AED5-5BEA4ECBE88D}" type="slidenum">
              <a:rPr lang="en-US"/>
              <a:pPr/>
              <a:t>30</a:t>
            </a:fld>
            <a:endParaRPr lang="en-US"/>
          </a:p>
        </p:txBody>
      </p:sp>
      <p:sp>
        <p:nvSpPr>
          <p:cNvPr id="9" name="Footer Placeholder 5"/>
          <p:cNvSpPr>
            <a:spLocks noGrp="1"/>
          </p:cNvSpPr>
          <p:nvPr>
            <p:ph type="ftr" sz="quarter" idx="16"/>
          </p:nvPr>
        </p:nvSpPr>
        <p:spPr bwMode="auto">
          <a:noFill/>
        </p:spPr>
        <p:txBody>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hangingPunct="1">
              <a:defRPr/>
            </a:pPr>
            <a:r>
              <a:rPr lang="en-US" dirty="0">
                <a:latin typeface="Calibri" pitchFamily="34" charset="0"/>
                <a:cs typeface="+mn-cs"/>
              </a:rPr>
              <a:t>TMA1201 Discrete Structures &amp; Probability, Faculty of Computing &amp; Informatics, MMU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059"/>
          <p:cNvSpPr txBox="1">
            <a:spLocks noChangeArrowheads="1"/>
          </p:cNvSpPr>
          <p:nvPr/>
        </p:nvSpPr>
        <p:spPr bwMode="auto">
          <a:xfrm>
            <a:off x="457200" y="1295400"/>
            <a:ext cx="7848600" cy="5078413"/>
          </a:xfrm>
          <a:prstGeom prst="rect">
            <a:avLst/>
          </a:prstGeom>
          <a:noFill/>
          <a:ln w="9525">
            <a:noFill/>
            <a:miter lim="800000"/>
            <a:headEnd/>
            <a:tailEnd/>
          </a:ln>
        </p:spPr>
        <p:txBody>
          <a:bodyPr>
            <a:spAutoFit/>
          </a:bodyPr>
          <a:lstStyle/>
          <a:p>
            <a:r>
              <a:rPr lang="en-US" altLang="zh-TW" sz="2000">
                <a:latin typeface="Calibri" pitchFamily="34" charset="0"/>
              </a:rPr>
              <a:t>Step 2: </a:t>
            </a:r>
          </a:p>
          <a:p>
            <a:r>
              <a:rPr lang="en-US" altLang="zh-TW" sz="2000">
                <a:latin typeface="Calibri" pitchFamily="34" charset="0"/>
              </a:rPr>
              <a:t>Translate from English sentence to first order logic</a:t>
            </a:r>
          </a:p>
          <a:p>
            <a:endParaRPr lang="en-US" altLang="zh-TW" sz="2000">
              <a:latin typeface="Calibri" pitchFamily="34" charset="0"/>
            </a:endParaRPr>
          </a:p>
          <a:p>
            <a:r>
              <a:rPr lang="en-US" altLang="zh-TW" sz="2000">
                <a:latin typeface="Calibri" pitchFamily="34" charset="0"/>
              </a:rPr>
              <a:t>Every student who passed Discrete Structures worked hard.</a:t>
            </a:r>
          </a:p>
          <a:p>
            <a:r>
              <a:rPr lang="en-US" altLang="zh-TW" sz="2000">
                <a:latin typeface="Symbol" pitchFamily="18" charset="2"/>
              </a:rPr>
              <a:t>"</a:t>
            </a:r>
            <a:r>
              <a:rPr lang="en-US" altLang="zh-TW" sz="2000" i="1">
                <a:latin typeface="Calibri" pitchFamily="34" charset="0"/>
              </a:rPr>
              <a:t>x</a:t>
            </a:r>
            <a:r>
              <a:rPr lang="en-US" altLang="zh-TW" sz="2000">
                <a:latin typeface="Calibri" pitchFamily="34" charset="0"/>
              </a:rPr>
              <a:t> (</a:t>
            </a:r>
            <a:r>
              <a:rPr lang="en-US" altLang="zh-TW" sz="2000" i="1">
                <a:latin typeface="Calibri" pitchFamily="34" charset="0"/>
              </a:rPr>
              <a:t>DS</a:t>
            </a:r>
            <a:r>
              <a:rPr lang="en-US" altLang="zh-TW" sz="2000">
                <a:latin typeface="Calibri" pitchFamily="34" charset="0"/>
              </a:rPr>
              <a:t>(</a:t>
            </a:r>
            <a:r>
              <a:rPr lang="en-US" altLang="zh-TW" sz="2000" i="1">
                <a:latin typeface="Calibri" pitchFamily="34" charset="0"/>
              </a:rPr>
              <a:t>x</a:t>
            </a:r>
            <a:r>
              <a:rPr lang="en-US" altLang="zh-TW" sz="2000">
                <a:latin typeface="Calibri" pitchFamily="34" charset="0"/>
              </a:rPr>
              <a:t>) </a:t>
            </a:r>
            <a:r>
              <a:rPr lang="en-US" altLang="zh-TW" sz="2000">
                <a:latin typeface="Symbol" pitchFamily="18" charset="2"/>
              </a:rPr>
              <a:t>®</a:t>
            </a:r>
            <a:r>
              <a:rPr lang="en-US" altLang="zh-TW" sz="2000">
                <a:latin typeface="Calibri" pitchFamily="34" charset="0"/>
              </a:rPr>
              <a:t> </a:t>
            </a:r>
            <a:r>
              <a:rPr lang="en-US" altLang="zh-TW" sz="2000" i="1">
                <a:latin typeface="Calibri" pitchFamily="34" charset="0"/>
              </a:rPr>
              <a:t>WH</a:t>
            </a:r>
            <a:r>
              <a:rPr lang="en-US" altLang="zh-TW" sz="2000">
                <a:latin typeface="Calibri" pitchFamily="34" charset="0"/>
              </a:rPr>
              <a:t>(</a:t>
            </a:r>
            <a:r>
              <a:rPr lang="en-US" altLang="zh-TW" sz="2000" i="1">
                <a:latin typeface="Calibri" pitchFamily="34" charset="0"/>
              </a:rPr>
              <a:t>x</a:t>
            </a:r>
            <a:r>
              <a:rPr lang="en-US" altLang="zh-TW" sz="2000">
                <a:latin typeface="Calibri" pitchFamily="34" charset="0"/>
              </a:rPr>
              <a:t>))</a:t>
            </a:r>
          </a:p>
          <a:p>
            <a:endParaRPr lang="en-US" altLang="zh-TW" sz="1200">
              <a:latin typeface="Calibri" pitchFamily="34" charset="0"/>
            </a:endParaRPr>
          </a:p>
          <a:p>
            <a:r>
              <a:rPr lang="en-US" altLang="zh-TW" sz="2000">
                <a:latin typeface="Calibri" pitchFamily="34" charset="0"/>
              </a:rPr>
              <a:t>Peter passed Discrete </a:t>
            </a:r>
            <a:r>
              <a:rPr lang="en-GB" altLang="zh-TW" sz="2000">
                <a:latin typeface="Calibri" pitchFamily="34" charset="0"/>
              </a:rPr>
              <a:t>Structures.</a:t>
            </a:r>
            <a:endParaRPr lang="en-US" altLang="zh-TW" sz="2000">
              <a:latin typeface="Calibri" pitchFamily="34" charset="0"/>
            </a:endParaRPr>
          </a:p>
          <a:p>
            <a:r>
              <a:rPr lang="en-US" altLang="zh-TW" sz="2000" i="1">
                <a:latin typeface="Calibri" pitchFamily="34" charset="0"/>
              </a:rPr>
              <a:t>DS</a:t>
            </a:r>
            <a:r>
              <a:rPr lang="en-US" altLang="zh-TW" sz="2000">
                <a:latin typeface="Calibri" pitchFamily="34" charset="0"/>
              </a:rPr>
              <a:t>(Peter)</a:t>
            </a:r>
          </a:p>
          <a:p>
            <a:endParaRPr lang="en-US" altLang="zh-TW" sz="1200" i="1">
              <a:latin typeface="Calibri" pitchFamily="34" charset="0"/>
            </a:endParaRPr>
          </a:p>
          <a:p>
            <a:r>
              <a:rPr lang="en-US" altLang="zh-TW" sz="2000">
                <a:latin typeface="Calibri" pitchFamily="34" charset="0"/>
              </a:rPr>
              <a:t>Hence, there is one student who worked hard.</a:t>
            </a:r>
          </a:p>
          <a:p>
            <a:r>
              <a:rPr lang="en-US" altLang="zh-TW" sz="2000">
                <a:latin typeface="Symbol" pitchFamily="18" charset="2"/>
              </a:rPr>
              <a:t>$</a:t>
            </a:r>
            <a:r>
              <a:rPr lang="en-US" altLang="zh-TW" sz="2000" i="1">
                <a:latin typeface="Calibri" pitchFamily="34" charset="0"/>
              </a:rPr>
              <a:t>x WH</a:t>
            </a:r>
            <a:r>
              <a:rPr lang="en-US" altLang="zh-TW" sz="2000">
                <a:latin typeface="Calibri" pitchFamily="34" charset="0"/>
              </a:rPr>
              <a:t>(</a:t>
            </a:r>
            <a:r>
              <a:rPr lang="en-US" altLang="zh-TW" sz="2000" i="1">
                <a:latin typeface="Calibri" pitchFamily="34" charset="0"/>
              </a:rPr>
              <a:t>x</a:t>
            </a:r>
            <a:r>
              <a:rPr lang="en-US" altLang="zh-TW" sz="2000">
                <a:latin typeface="Calibri" pitchFamily="34" charset="0"/>
              </a:rPr>
              <a:t>)</a:t>
            </a:r>
          </a:p>
          <a:p>
            <a:endParaRPr lang="en-US" altLang="zh-TW" sz="2000">
              <a:latin typeface="Calibri" pitchFamily="34" charset="0"/>
            </a:endParaRPr>
          </a:p>
          <a:p>
            <a:r>
              <a:rPr lang="en-US" altLang="zh-TW" sz="2000">
                <a:latin typeface="Calibri" pitchFamily="34" charset="0"/>
              </a:rPr>
              <a:t>Step 3:</a:t>
            </a:r>
          </a:p>
          <a:p>
            <a:r>
              <a:rPr lang="en-US" altLang="zh-TW" sz="2000">
                <a:latin typeface="Calibri" pitchFamily="34" charset="0"/>
              </a:rPr>
              <a:t>Formalized the argument</a:t>
            </a:r>
          </a:p>
          <a:p>
            <a:r>
              <a:rPr lang="en-US" altLang="zh-TW" sz="2000">
                <a:latin typeface="Calibri" pitchFamily="34" charset="0"/>
              </a:rPr>
              <a:t> </a:t>
            </a:r>
          </a:p>
          <a:p>
            <a:endParaRPr lang="en-US" altLang="zh-TW" sz="2000">
              <a:latin typeface="Calibri" pitchFamily="34" charset="0"/>
            </a:endParaRPr>
          </a:p>
          <a:p>
            <a:endParaRPr lang="en-US" altLang="zh-TW" sz="2000">
              <a:latin typeface="Calibri" pitchFamily="34" charset="0"/>
            </a:endParaRPr>
          </a:p>
        </p:txBody>
      </p:sp>
      <p:sp>
        <p:nvSpPr>
          <p:cNvPr id="30723" name="Text Box 13"/>
          <p:cNvSpPr txBox="1">
            <a:spLocks noChangeArrowheads="1"/>
          </p:cNvSpPr>
          <p:nvPr/>
        </p:nvSpPr>
        <p:spPr bwMode="auto">
          <a:xfrm>
            <a:off x="6248400" y="2667000"/>
            <a:ext cx="2459038" cy="830263"/>
          </a:xfrm>
          <a:prstGeom prst="rect">
            <a:avLst/>
          </a:prstGeom>
          <a:noFill/>
          <a:ln w="12700">
            <a:solidFill>
              <a:schemeClr val="tx1"/>
            </a:solidFill>
            <a:miter lim="800000"/>
            <a:headEnd/>
            <a:tailEnd/>
          </a:ln>
        </p:spPr>
        <p:txBody>
          <a:bodyPr wrap="none">
            <a:spAutoFit/>
          </a:bodyPr>
          <a:lstStyle/>
          <a:p>
            <a:r>
              <a:rPr lang="en-US" altLang="zh-TW" sz="1600">
                <a:latin typeface="Calibri" pitchFamily="34" charset="0"/>
              </a:rPr>
              <a:t>Remember? </a:t>
            </a:r>
          </a:p>
          <a:p>
            <a:r>
              <a:rPr lang="en-US" altLang="zh-TW" sz="1600">
                <a:latin typeface="Symbol" pitchFamily="18" charset="2"/>
              </a:rPr>
              <a:t>"</a:t>
            </a:r>
            <a:r>
              <a:rPr lang="en-US" altLang="zh-TW" sz="1600" i="1">
                <a:latin typeface="Calibri" pitchFamily="34" charset="0"/>
              </a:rPr>
              <a:t> </a:t>
            </a:r>
            <a:r>
              <a:rPr lang="en-US" altLang="zh-TW" sz="1600">
                <a:latin typeface="Calibri" pitchFamily="34" charset="0"/>
              </a:rPr>
              <a:t>expresses an implication</a:t>
            </a:r>
          </a:p>
          <a:p>
            <a:r>
              <a:rPr lang="en-US" altLang="zh-TW" sz="1600">
                <a:latin typeface="Symbol" pitchFamily="18" charset="2"/>
              </a:rPr>
              <a:t>$</a:t>
            </a:r>
            <a:r>
              <a:rPr lang="en-US" altLang="zh-TW" sz="1600">
                <a:latin typeface="Calibri" pitchFamily="34" charset="0"/>
              </a:rPr>
              <a:t> expresses a conjunction</a:t>
            </a:r>
          </a:p>
        </p:txBody>
      </p:sp>
      <p:sp>
        <p:nvSpPr>
          <p:cNvPr id="30724" name="Title 1"/>
          <p:cNvSpPr>
            <a:spLocks noGrp="1"/>
          </p:cNvSpPr>
          <p:nvPr>
            <p:ph type="title"/>
          </p:nvPr>
        </p:nvSpPr>
        <p:spPr>
          <a:xfrm>
            <a:off x="381000" y="152400"/>
            <a:ext cx="8229600" cy="1143000"/>
          </a:xfrm>
        </p:spPr>
        <p:txBody>
          <a:bodyPr/>
          <a:lstStyle/>
          <a:p>
            <a:pPr eaLnBrk="1" hangingPunct="1"/>
            <a:r>
              <a:rPr lang="en-US" altLang="ms-MY" sz="4000" i="0">
                <a:solidFill>
                  <a:schemeClr val="tx1"/>
                </a:solidFill>
              </a:rPr>
              <a:t>A step by step example</a:t>
            </a:r>
          </a:p>
        </p:txBody>
      </p:sp>
      <p:sp>
        <p:nvSpPr>
          <p:cNvPr id="10" name="Slide Number Placeholder 6"/>
          <p:cNvSpPr>
            <a:spLocks noGrp="1"/>
          </p:cNvSpPr>
          <p:nvPr>
            <p:ph type="sldNum" sz="quarter" idx="17"/>
          </p:nvPr>
        </p:nvSpPr>
        <p:spPr bwMode="auto">
          <a:xfrm>
            <a:off x="8715375" y="6172200"/>
            <a:ext cx="428625"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EFB3563-3B4D-49EC-958A-7866E97EA668}" type="slidenum">
              <a:rPr lang="en-US"/>
              <a:pPr/>
              <a:t>31</a:t>
            </a:fld>
            <a:endParaRPr lang="en-US"/>
          </a:p>
        </p:txBody>
      </p:sp>
      <p:sp>
        <p:nvSpPr>
          <p:cNvPr id="11" name="Footer Placeholder 5"/>
          <p:cNvSpPr>
            <a:spLocks noGrp="1"/>
          </p:cNvSpPr>
          <p:nvPr>
            <p:ph type="ftr" sz="quarter" idx="16"/>
          </p:nvPr>
        </p:nvSpPr>
        <p:spPr bwMode="auto">
          <a:noFill/>
        </p:spPr>
        <p:txBody>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hangingPunct="1">
              <a:defRPr/>
            </a:pPr>
            <a:r>
              <a:rPr lang="en-US" dirty="0">
                <a:latin typeface="Calibri" pitchFamily="34" charset="0"/>
                <a:cs typeface="+mn-cs"/>
              </a:rPr>
              <a:t>TMA1201 Discrete Structures &amp; Probability, Faculty of Computing &amp; Informatics, MMU</a:t>
            </a:r>
          </a:p>
        </p:txBody>
      </p:sp>
      <p:sp>
        <p:nvSpPr>
          <p:cNvPr id="12" name="Text Box 2062"/>
          <p:cNvSpPr txBox="1">
            <a:spLocks noChangeArrowheads="1"/>
          </p:cNvSpPr>
          <p:nvPr/>
        </p:nvSpPr>
        <p:spPr bwMode="auto">
          <a:xfrm>
            <a:off x="457200" y="5486400"/>
            <a:ext cx="4919663" cy="400050"/>
          </a:xfrm>
          <a:prstGeom prst="rect">
            <a:avLst/>
          </a:prstGeom>
          <a:noFill/>
          <a:ln w="12700">
            <a:noFill/>
            <a:miter lim="800000"/>
            <a:headEnd/>
            <a:tailEnd/>
          </a:ln>
          <a:effectLst/>
        </p:spPr>
        <p:txBody>
          <a:bodyPr>
            <a:spAutoFit/>
          </a:bodyPr>
          <a:lstStyle/>
          <a:p>
            <a:pPr fontAlgn="auto">
              <a:spcBef>
                <a:spcPts val="0"/>
              </a:spcBef>
              <a:spcAft>
                <a:spcPts val="0"/>
              </a:spcAft>
              <a:defRPr/>
            </a:pPr>
            <a:r>
              <a:rPr lang="en-US" altLang="zh-TW" sz="2000" dirty="0">
                <a:latin typeface="Symbol" pitchFamily="18" charset="2"/>
                <a:cs typeface="+mn-cs"/>
              </a:rPr>
              <a:t>"</a:t>
            </a:r>
            <a:r>
              <a:rPr lang="en-US" altLang="zh-TW" sz="2000" i="1" dirty="0">
                <a:latin typeface="+mn-lt"/>
                <a:cs typeface="+mn-cs"/>
              </a:rPr>
              <a:t>x</a:t>
            </a:r>
            <a:r>
              <a:rPr lang="en-US" altLang="zh-TW" sz="2000" dirty="0">
                <a:latin typeface="+mn-lt"/>
                <a:cs typeface="+mn-cs"/>
              </a:rPr>
              <a:t> (</a:t>
            </a:r>
            <a:r>
              <a:rPr lang="en-US" altLang="zh-TW" sz="2000" i="1" dirty="0">
                <a:latin typeface="+mn-lt"/>
                <a:cs typeface="+mn-cs"/>
              </a:rPr>
              <a:t>DS</a:t>
            </a:r>
            <a:r>
              <a:rPr lang="en-US" altLang="zh-TW" sz="2000" dirty="0">
                <a:latin typeface="+mn-lt"/>
                <a:cs typeface="+mn-cs"/>
              </a:rPr>
              <a:t>(</a:t>
            </a:r>
            <a:r>
              <a:rPr lang="en-US" altLang="zh-TW" sz="2000" i="1" dirty="0">
                <a:latin typeface="+mn-lt"/>
                <a:cs typeface="+mn-cs"/>
              </a:rPr>
              <a:t>x</a:t>
            </a:r>
            <a:r>
              <a:rPr lang="en-US" altLang="zh-TW" sz="2000" dirty="0">
                <a:latin typeface="+mn-lt"/>
                <a:cs typeface="+mn-cs"/>
              </a:rPr>
              <a:t>) </a:t>
            </a:r>
            <a:r>
              <a:rPr lang="en-US" altLang="zh-TW" sz="2000" dirty="0">
                <a:latin typeface="Symbol" pitchFamily="18" charset="2"/>
                <a:cs typeface="+mn-cs"/>
              </a:rPr>
              <a:t>®</a:t>
            </a:r>
            <a:r>
              <a:rPr lang="en-US" altLang="zh-TW" sz="2000" dirty="0">
                <a:latin typeface="+mn-lt"/>
                <a:cs typeface="+mn-cs"/>
              </a:rPr>
              <a:t> </a:t>
            </a:r>
            <a:r>
              <a:rPr lang="en-US" altLang="zh-TW" sz="2000" i="1" dirty="0">
                <a:latin typeface="+mn-lt"/>
                <a:cs typeface="+mn-cs"/>
              </a:rPr>
              <a:t>WH</a:t>
            </a:r>
            <a:r>
              <a:rPr lang="en-US" altLang="zh-TW" sz="2000" dirty="0">
                <a:latin typeface="+mn-lt"/>
                <a:cs typeface="+mn-cs"/>
              </a:rPr>
              <a:t>(</a:t>
            </a:r>
            <a:r>
              <a:rPr lang="en-US" altLang="zh-TW" sz="2000" i="1" dirty="0">
                <a:latin typeface="+mn-lt"/>
                <a:cs typeface="+mn-cs"/>
              </a:rPr>
              <a:t>x</a:t>
            </a:r>
            <a:r>
              <a:rPr lang="en-US" altLang="zh-TW" sz="2000" dirty="0">
                <a:latin typeface="+mn-lt"/>
                <a:cs typeface="+mn-cs"/>
              </a:rPr>
              <a:t>)) </a:t>
            </a:r>
            <a:r>
              <a:rPr lang="en-US" altLang="zh-TW" sz="2000" dirty="0">
                <a:latin typeface="Symbol" pitchFamily="18" charset="2"/>
                <a:cs typeface="+mn-cs"/>
              </a:rPr>
              <a:t>Ù</a:t>
            </a:r>
            <a:r>
              <a:rPr lang="en-US" altLang="zh-TW" sz="2000" dirty="0">
                <a:latin typeface="+mn-lt"/>
                <a:cs typeface="+mn-cs"/>
              </a:rPr>
              <a:t> </a:t>
            </a:r>
            <a:r>
              <a:rPr lang="en-US" altLang="zh-TW" sz="2000" i="1" dirty="0">
                <a:latin typeface="+mn-lt"/>
                <a:cs typeface="+mn-cs"/>
              </a:rPr>
              <a:t>DS</a:t>
            </a:r>
            <a:r>
              <a:rPr lang="en-US" altLang="zh-TW" sz="2000" dirty="0">
                <a:latin typeface="+mn-lt"/>
                <a:cs typeface="+mn-cs"/>
              </a:rPr>
              <a:t>(Peter) </a:t>
            </a:r>
            <a:r>
              <a:rPr lang="en-US" altLang="zh-TW" sz="2000" dirty="0">
                <a:latin typeface="Symbol" pitchFamily="18" charset="2"/>
                <a:cs typeface="+mn-cs"/>
              </a:rPr>
              <a:t>Þ</a:t>
            </a:r>
            <a:r>
              <a:rPr lang="en-US" altLang="zh-TW" sz="2000" dirty="0">
                <a:latin typeface="+mn-lt"/>
                <a:cs typeface="+mn-cs"/>
              </a:rPr>
              <a:t> </a:t>
            </a:r>
            <a:r>
              <a:rPr lang="en-US" altLang="zh-TW" sz="2000" dirty="0">
                <a:latin typeface="Symbol" pitchFamily="18" charset="2"/>
                <a:cs typeface="+mn-cs"/>
              </a:rPr>
              <a:t>$</a:t>
            </a:r>
            <a:r>
              <a:rPr lang="en-US" altLang="zh-TW" sz="2000" i="1" dirty="0">
                <a:latin typeface="+mn-lt"/>
                <a:cs typeface="+mn-cs"/>
              </a:rPr>
              <a:t>x WH</a:t>
            </a:r>
            <a:r>
              <a:rPr lang="en-US" altLang="zh-TW" sz="2000" dirty="0">
                <a:latin typeface="+mn-lt"/>
                <a:cs typeface="+mn-cs"/>
              </a:rPr>
              <a:t>(</a:t>
            </a:r>
            <a:r>
              <a:rPr lang="en-US" altLang="zh-TW" sz="2000" i="1" dirty="0">
                <a:latin typeface="+mn-lt"/>
                <a:cs typeface="+mn-cs"/>
              </a:rPr>
              <a:t>x</a:t>
            </a:r>
            <a:r>
              <a:rPr lang="en-US" altLang="zh-TW" sz="2000" dirty="0">
                <a:latin typeface="+mn-lt"/>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058"/>
          <p:cNvSpPr txBox="1">
            <a:spLocks noChangeArrowheads="1"/>
          </p:cNvSpPr>
          <p:nvPr/>
        </p:nvSpPr>
        <p:spPr bwMode="auto">
          <a:xfrm>
            <a:off x="1676400" y="2362200"/>
            <a:ext cx="5120312" cy="2246769"/>
          </a:xfrm>
          <a:prstGeom prst="rect">
            <a:avLst/>
          </a:prstGeom>
          <a:noFill/>
          <a:ln w="25400">
            <a:noFill/>
            <a:miter lim="800000"/>
            <a:headEnd/>
            <a:tailEnd/>
          </a:ln>
        </p:spPr>
        <p:txBody>
          <a:bodyPr wrap="none">
            <a:spAutoFit/>
          </a:bodyPr>
          <a:lstStyle/>
          <a:p>
            <a:r>
              <a:rPr lang="en-US" altLang="zh-TW" sz="2000" u="sng" dirty="0">
                <a:latin typeface="Calibri" pitchFamily="34" charset="0"/>
              </a:rPr>
              <a:t>Proof</a:t>
            </a:r>
            <a:r>
              <a:rPr lang="en-US" altLang="zh-TW" sz="2000" dirty="0">
                <a:latin typeface="Calibri" pitchFamily="34" charset="0"/>
              </a:rPr>
              <a:t>				</a:t>
            </a:r>
            <a:r>
              <a:rPr lang="en-US" altLang="zh-TW" sz="2000" u="sng" dirty="0">
                <a:latin typeface="Calibri" pitchFamily="34" charset="0"/>
              </a:rPr>
              <a:t>Reason</a:t>
            </a:r>
          </a:p>
          <a:p>
            <a:r>
              <a:rPr lang="en-US" altLang="zh-TW" sz="2000" dirty="0">
                <a:latin typeface="Calibri" pitchFamily="34" charset="0"/>
              </a:rPr>
              <a:t>1. </a:t>
            </a:r>
            <a:r>
              <a:rPr lang="en-US" altLang="zh-TW" sz="2000" dirty="0">
                <a:latin typeface="Symbol" pitchFamily="18" charset="2"/>
              </a:rPr>
              <a:t>"</a:t>
            </a:r>
            <a:r>
              <a:rPr lang="en-US" altLang="zh-TW" sz="2000" i="1" dirty="0">
                <a:latin typeface="Calibri" pitchFamily="34" charset="0"/>
              </a:rPr>
              <a:t>x</a:t>
            </a:r>
            <a:r>
              <a:rPr lang="en-US" altLang="zh-TW" sz="2000" dirty="0">
                <a:latin typeface="Calibri" pitchFamily="34" charset="0"/>
              </a:rPr>
              <a:t> (</a:t>
            </a:r>
            <a:r>
              <a:rPr lang="en-US" altLang="zh-TW" sz="2000" i="1" dirty="0">
                <a:latin typeface="Calibri" pitchFamily="34" charset="0"/>
              </a:rPr>
              <a:t>DS</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 </a:t>
            </a:r>
            <a:r>
              <a:rPr lang="en-US" altLang="zh-TW" sz="2000" dirty="0">
                <a:latin typeface="Symbol" pitchFamily="18" charset="2"/>
              </a:rPr>
              <a:t>®</a:t>
            </a:r>
            <a:r>
              <a:rPr lang="en-US" altLang="zh-TW" sz="2000" dirty="0">
                <a:latin typeface="Calibri" pitchFamily="34" charset="0"/>
              </a:rPr>
              <a:t> </a:t>
            </a:r>
            <a:r>
              <a:rPr lang="en-US" altLang="zh-TW" sz="2000" i="1" dirty="0">
                <a:latin typeface="Calibri" pitchFamily="34" charset="0"/>
              </a:rPr>
              <a:t>WH</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		P</a:t>
            </a:r>
          </a:p>
          <a:p>
            <a:r>
              <a:rPr lang="en-US" altLang="zh-TW" sz="2000" dirty="0">
                <a:latin typeface="Calibri" pitchFamily="34" charset="0"/>
              </a:rPr>
              <a:t>2. </a:t>
            </a:r>
            <a:r>
              <a:rPr lang="en-US" altLang="zh-TW" sz="2000" i="1" dirty="0">
                <a:latin typeface="Calibri" pitchFamily="34" charset="0"/>
              </a:rPr>
              <a:t>DS</a:t>
            </a:r>
            <a:r>
              <a:rPr lang="en-US" altLang="zh-TW" sz="2000" dirty="0">
                <a:latin typeface="Calibri" pitchFamily="34" charset="0"/>
              </a:rPr>
              <a:t>(Peter) 			P</a:t>
            </a:r>
          </a:p>
          <a:p>
            <a:r>
              <a:rPr lang="en-US" altLang="zh-TW" sz="2000" dirty="0">
                <a:latin typeface="Calibri" pitchFamily="34" charset="0"/>
              </a:rPr>
              <a:t>3. </a:t>
            </a:r>
            <a:r>
              <a:rPr lang="en-US" altLang="zh-TW" sz="2000" i="1" dirty="0">
                <a:latin typeface="Calibri" pitchFamily="34" charset="0"/>
              </a:rPr>
              <a:t>DS</a:t>
            </a:r>
            <a:r>
              <a:rPr lang="en-US" altLang="zh-TW" sz="2000" dirty="0">
                <a:latin typeface="Calibri" pitchFamily="34" charset="0"/>
              </a:rPr>
              <a:t>(Peter) </a:t>
            </a:r>
            <a:r>
              <a:rPr lang="en-US" altLang="zh-TW" sz="2000" dirty="0">
                <a:latin typeface="Symbol" pitchFamily="18" charset="2"/>
              </a:rPr>
              <a:t>®</a:t>
            </a:r>
            <a:r>
              <a:rPr lang="en-US" altLang="zh-TW" sz="2000" dirty="0">
                <a:latin typeface="Calibri" pitchFamily="34" charset="0"/>
              </a:rPr>
              <a:t> </a:t>
            </a:r>
            <a:r>
              <a:rPr lang="en-US" altLang="zh-TW" sz="2000" i="1" dirty="0">
                <a:latin typeface="Calibri" pitchFamily="34" charset="0"/>
              </a:rPr>
              <a:t>WH</a:t>
            </a:r>
            <a:r>
              <a:rPr lang="en-US" altLang="zh-TW" sz="2000" dirty="0">
                <a:latin typeface="Calibri" pitchFamily="34" charset="0"/>
              </a:rPr>
              <a:t>(Peter)		1, UI</a:t>
            </a:r>
          </a:p>
          <a:p>
            <a:r>
              <a:rPr lang="en-US" altLang="zh-TW" sz="2000" dirty="0">
                <a:latin typeface="Calibri" pitchFamily="34" charset="0"/>
              </a:rPr>
              <a:t>4. </a:t>
            </a:r>
            <a:r>
              <a:rPr lang="en-US" altLang="zh-TW" sz="2000" i="1" dirty="0">
                <a:latin typeface="Calibri" pitchFamily="34" charset="0"/>
              </a:rPr>
              <a:t>WH</a:t>
            </a:r>
            <a:r>
              <a:rPr lang="en-US" altLang="zh-TW" sz="2000" dirty="0">
                <a:latin typeface="Calibri" pitchFamily="34" charset="0"/>
              </a:rPr>
              <a:t>(Peter)			2 and 3, MP</a:t>
            </a:r>
          </a:p>
          <a:p>
            <a:r>
              <a:rPr lang="en-US" altLang="zh-TW" sz="2000" dirty="0">
                <a:latin typeface="Calibri" pitchFamily="34" charset="0"/>
              </a:rPr>
              <a:t>5. </a:t>
            </a:r>
            <a:r>
              <a:rPr lang="en-US" altLang="zh-TW" sz="2000" dirty="0">
                <a:latin typeface="Symbol" pitchFamily="18" charset="2"/>
              </a:rPr>
              <a:t>$</a:t>
            </a:r>
            <a:r>
              <a:rPr lang="en-US" altLang="zh-TW" sz="2000" i="1" dirty="0">
                <a:latin typeface="Calibri" pitchFamily="34" charset="0"/>
              </a:rPr>
              <a:t>x WH</a:t>
            </a:r>
            <a:r>
              <a:rPr lang="en-US" altLang="zh-TW" sz="2000" dirty="0">
                <a:latin typeface="Calibri" pitchFamily="34" charset="0"/>
              </a:rPr>
              <a:t>(</a:t>
            </a:r>
            <a:r>
              <a:rPr lang="en-US" altLang="zh-TW" sz="2000" i="1" dirty="0">
                <a:latin typeface="Calibri" pitchFamily="34" charset="0"/>
              </a:rPr>
              <a:t>x</a:t>
            </a:r>
            <a:r>
              <a:rPr lang="en-US" altLang="zh-TW" sz="2000" dirty="0">
                <a:latin typeface="Calibri" pitchFamily="34" charset="0"/>
              </a:rPr>
              <a:t>)</a:t>
            </a:r>
            <a:r>
              <a:rPr lang="en-US" altLang="zh-TW" sz="2000" i="1" dirty="0">
                <a:latin typeface="Calibri" pitchFamily="34" charset="0"/>
              </a:rPr>
              <a:t> </a:t>
            </a:r>
            <a:r>
              <a:rPr lang="en-US" altLang="zh-TW" sz="2000" dirty="0">
                <a:latin typeface="Calibri" pitchFamily="34" charset="0"/>
              </a:rPr>
              <a:t>			4, EG</a:t>
            </a:r>
          </a:p>
          <a:p>
            <a:r>
              <a:rPr lang="en-US" altLang="zh-TW" sz="2000" dirty="0">
                <a:latin typeface="Calibri" pitchFamily="34" charset="0"/>
              </a:rPr>
              <a:t>	</a:t>
            </a:r>
          </a:p>
        </p:txBody>
      </p:sp>
      <p:sp>
        <p:nvSpPr>
          <p:cNvPr id="7" name="Text Box 2059"/>
          <p:cNvSpPr txBox="1">
            <a:spLocks noChangeArrowheads="1"/>
          </p:cNvSpPr>
          <p:nvPr/>
        </p:nvSpPr>
        <p:spPr bwMode="auto">
          <a:xfrm>
            <a:off x="381000" y="1295400"/>
            <a:ext cx="8534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defRPr/>
            </a:pPr>
            <a:r>
              <a:rPr lang="en-US" altLang="zh-TW" sz="2000" dirty="0">
                <a:latin typeface="Calibri" pitchFamily="34" charset="0"/>
              </a:rPr>
              <a:t>Step 4: </a:t>
            </a:r>
          </a:p>
          <a:p>
            <a:pPr fontAlgn="auto">
              <a:spcBef>
                <a:spcPts val="0"/>
              </a:spcBef>
              <a:spcAft>
                <a:spcPts val="0"/>
              </a:spcAft>
              <a:defRPr/>
            </a:pPr>
            <a:r>
              <a:rPr lang="en-US" altLang="zh-TW" sz="2000" dirty="0">
                <a:latin typeface="Calibri" pitchFamily="34" charset="0"/>
              </a:rPr>
              <a:t>Perform formal reasoning for </a:t>
            </a:r>
            <a:r>
              <a:rPr lang="en-US" altLang="zh-TW" sz="2000" dirty="0">
                <a:latin typeface="Symbol" pitchFamily="18" charset="2"/>
              </a:rPr>
              <a:t>"</a:t>
            </a:r>
            <a:r>
              <a:rPr lang="en-US" altLang="zh-TW" sz="2000" i="1" dirty="0">
                <a:latin typeface="+mn-lt"/>
              </a:rPr>
              <a:t>x</a:t>
            </a:r>
            <a:r>
              <a:rPr lang="en-US" altLang="zh-TW" sz="2000" dirty="0"/>
              <a:t> </a:t>
            </a:r>
            <a:r>
              <a:rPr lang="en-US" altLang="zh-TW" sz="2000" dirty="0">
                <a:latin typeface="+mn-lt"/>
              </a:rPr>
              <a:t>(</a:t>
            </a:r>
            <a:r>
              <a:rPr lang="en-US" altLang="zh-TW" sz="2000" i="1" dirty="0">
                <a:latin typeface="+mn-lt"/>
              </a:rPr>
              <a:t>DS</a:t>
            </a:r>
            <a:r>
              <a:rPr lang="en-US" altLang="zh-TW" sz="2000" dirty="0">
                <a:latin typeface="+mn-lt"/>
              </a:rPr>
              <a:t>(</a:t>
            </a:r>
            <a:r>
              <a:rPr lang="en-US" altLang="zh-TW" sz="2000" i="1" dirty="0">
                <a:latin typeface="+mn-lt"/>
              </a:rPr>
              <a:t>x</a:t>
            </a:r>
            <a:r>
              <a:rPr lang="en-US" altLang="zh-TW" sz="2000" dirty="0">
                <a:latin typeface="+mn-lt"/>
              </a:rPr>
              <a:t>) </a:t>
            </a:r>
            <a:r>
              <a:rPr lang="en-US" altLang="zh-TW" sz="2000" dirty="0">
                <a:latin typeface="Symbol" pitchFamily="18" charset="2"/>
              </a:rPr>
              <a:t>®</a:t>
            </a:r>
            <a:r>
              <a:rPr lang="en-US" altLang="zh-TW" sz="2000" dirty="0"/>
              <a:t> </a:t>
            </a:r>
            <a:r>
              <a:rPr lang="en-US" altLang="zh-TW" sz="2000" i="1" dirty="0">
                <a:latin typeface="+mn-lt"/>
              </a:rPr>
              <a:t>WH</a:t>
            </a:r>
            <a:r>
              <a:rPr lang="en-US" altLang="zh-TW" sz="2000" dirty="0">
                <a:latin typeface="+mn-lt"/>
              </a:rPr>
              <a:t>(</a:t>
            </a:r>
            <a:r>
              <a:rPr lang="en-US" altLang="zh-TW" sz="2000" i="1" dirty="0">
                <a:latin typeface="+mn-lt"/>
              </a:rPr>
              <a:t>x</a:t>
            </a:r>
            <a:r>
              <a:rPr lang="en-US" altLang="zh-TW" sz="2000" dirty="0">
                <a:latin typeface="+mn-lt"/>
              </a:rPr>
              <a:t>)) </a:t>
            </a:r>
            <a:r>
              <a:rPr lang="en-US" altLang="zh-TW" sz="2000" dirty="0">
                <a:latin typeface="Symbol" pitchFamily="18" charset="2"/>
              </a:rPr>
              <a:t>Ù</a:t>
            </a:r>
            <a:r>
              <a:rPr lang="en-US" altLang="zh-TW" sz="2000" dirty="0"/>
              <a:t> </a:t>
            </a:r>
            <a:r>
              <a:rPr lang="en-US" altLang="zh-TW" sz="2000" i="1" dirty="0">
                <a:latin typeface="+mn-lt"/>
              </a:rPr>
              <a:t>DS</a:t>
            </a:r>
            <a:r>
              <a:rPr lang="en-US" altLang="zh-TW" sz="2000" dirty="0">
                <a:latin typeface="+mn-lt"/>
              </a:rPr>
              <a:t>(Peter) </a:t>
            </a:r>
            <a:r>
              <a:rPr lang="en-US" altLang="zh-TW" sz="2000" dirty="0">
                <a:latin typeface="Symbol" pitchFamily="18" charset="2"/>
              </a:rPr>
              <a:t>Þ</a:t>
            </a:r>
            <a:r>
              <a:rPr lang="en-US" altLang="zh-TW" sz="2000" dirty="0"/>
              <a:t> </a:t>
            </a:r>
            <a:r>
              <a:rPr lang="en-US" altLang="zh-TW" sz="2000" dirty="0">
                <a:latin typeface="Symbol" pitchFamily="18" charset="2"/>
              </a:rPr>
              <a:t>$</a:t>
            </a:r>
            <a:r>
              <a:rPr lang="en-US" altLang="zh-TW" sz="2000" i="1" dirty="0">
                <a:latin typeface="+mn-lt"/>
              </a:rPr>
              <a:t>x WH</a:t>
            </a:r>
            <a:r>
              <a:rPr lang="en-US" altLang="zh-TW" sz="2000" dirty="0">
                <a:latin typeface="+mn-lt"/>
              </a:rPr>
              <a:t>(</a:t>
            </a:r>
            <a:r>
              <a:rPr lang="en-US" altLang="zh-TW" sz="2000" i="1" dirty="0">
                <a:latin typeface="+mn-lt"/>
              </a:rPr>
              <a:t>x</a:t>
            </a:r>
            <a:r>
              <a:rPr lang="en-US" altLang="zh-TW" sz="2000" dirty="0">
                <a:latin typeface="+mn-lt"/>
              </a:rPr>
              <a:t>)</a:t>
            </a:r>
          </a:p>
        </p:txBody>
      </p:sp>
      <p:sp>
        <p:nvSpPr>
          <p:cNvPr id="31748" name="Title 1"/>
          <p:cNvSpPr>
            <a:spLocks noGrp="1"/>
          </p:cNvSpPr>
          <p:nvPr>
            <p:ph type="title"/>
          </p:nvPr>
        </p:nvSpPr>
        <p:spPr>
          <a:xfrm>
            <a:off x="381000" y="152400"/>
            <a:ext cx="8229600" cy="1143000"/>
          </a:xfrm>
        </p:spPr>
        <p:txBody>
          <a:bodyPr/>
          <a:lstStyle/>
          <a:p>
            <a:pPr eaLnBrk="1" hangingPunct="1"/>
            <a:r>
              <a:rPr lang="en-US" altLang="ms-MY" sz="4000" i="0">
                <a:solidFill>
                  <a:schemeClr val="tx1"/>
                </a:solidFill>
              </a:rPr>
              <a:t>A step by step example</a:t>
            </a:r>
          </a:p>
        </p:txBody>
      </p:sp>
      <p:sp>
        <p:nvSpPr>
          <p:cNvPr id="10" name="Slide Number Placeholder 6"/>
          <p:cNvSpPr>
            <a:spLocks noGrp="1"/>
          </p:cNvSpPr>
          <p:nvPr>
            <p:ph type="sldNum" sz="quarter" idx="17"/>
          </p:nvPr>
        </p:nvSpPr>
        <p:spPr bwMode="auto">
          <a:xfrm>
            <a:off x="8715375" y="6172200"/>
            <a:ext cx="428625"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07B4F8-720B-4A12-A1B4-96F36C8C0781}" type="slidenum">
              <a:rPr lang="en-US"/>
              <a:pPr/>
              <a:t>32</a:t>
            </a:fld>
            <a:endParaRPr lang="en-US"/>
          </a:p>
        </p:txBody>
      </p:sp>
      <p:sp>
        <p:nvSpPr>
          <p:cNvPr id="11" name="Footer Placeholder 5"/>
          <p:cNvSpPr>
            <a:spLocks noGrp="1"/>
          </p:cNvSpPr>
          <p:nvPr>
            <p:ph type="ftr" sz="quarter" idx="16"/>
          </p:nvPr>
        </p:nvSpPr>
        <p:spPr bwMode="auto">
          <a:noFill/>
        </p:spPr>
        <p:txBody>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hangingPunct="1">
              <a:defRPr/>
            </a:pPr>
            <a:r>
              <a:rPr lang="en-US" dirty="0">
                <a:latin typeface="Calibri" pitchFamily="34" charset="0"/>
                <a:cs typeface="+mn-cs"/>
              </a:rPr>
              <a:t>TMA1201 Discrete Structures &amp; Probability, Faculty of Computing &amp; Informatics, MMU</a:t>
            </a:r>
          </a:p>
        </p:txBody>
      </p:sp>
      <p:sp>
        <p:nvSpPr>
          <p:cNvPr id="12" name="Rectangle 11"/>
          <p:cNvSpPr/>
          <p:nvPr/>
        </p:nvSpPr>
        <p:spPr>
          <a:xfrm>
            <a:off x="762000" y="4876800"/>
            <a:ext cx="77724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defTabSz="268288"/>
            <a:r>
              <a:rPr lang="en-US" dirty="0"/>
              <a:t>Notice that when doing formal reasoning involving predicates, the quantified statements have to be </a:t>
            </a:r>
            <a:r>
              <a:rPr lang="en-US" b="1" dirty="0"/>
              <a:t>instantiated</a:t>
            </a:r>
            <a:r>
              <a:rPr lang="en-US" dirty="0"/>
              <a:t> </a:t>
            </a:r>
            <a:r>
              <a:rPr lang="en-US" b="1" dirty="0"/>
              <a:t>using the EI then UI rules</a:t>
            </a:r>
            <a:r>
              <a:rPr lang="en-US" dirty="0"/>
              <a:t> before proceeding to apply the other 8 Rules of Inference.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33400" y="152400"/>
            <a:ext cx="8229600" cy="1143000"/>
          </a:xfrm>
        </p:spPr>
        <p:txBody>
          <a:bodyPr/>
          <a:lstStyle/>
          <a:p>
            <a:pPr eaLnBrk="1" hangingPunct="1"/>
            <a:r>
              <a:rPr lang="en-US" altLang="ms-MY" sz="4000" i="0" dirty="0">
                <a:solidFill>
                  <a:schemeClr val="tx1"/>
                </a:solidFill>
              </a:rPr>
              <a:t>Another example</a:t>
            </a:r>
          </a:p>
        </p:txBody>
      </p:sp>
      <p:sp>
        <p:nvSpPr>
          <p:cNvPr id="35844" name="Text Box 2059"/>
          <p:cNvSpPr txBox="1">
            <a:spLocks noChangeArrowheads="1"/>
          </p:cNvSpPr>
          <p:nvPr/>
        </p:nvSpPr>
        <p:spPr bwMode="auto">
          <a:xfrm>
            <a:off x="533400" y="1219200"/>
            <a:ext cx="76962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TW" sz="2000">
                <a:latin typeface="Calibri" pitchFamily="34" charset="0"/>
              </a:rPr>
              <a:t>Argue that the premises “All lions are fierce” and </a:t>
            </a:r>
            <a:br>
              <a:rPr lang="en-US" altLang="zh-TW" sz="2000">
                <a:latin typeface="Calibri" pitchFamily="34" charset="0"/>
              </a:rPr>
            </a:br>
            <a:r>
              <a:rPr lang="en-US" altLang="zh-TW" sz="2000">
                <a:latin typeface="Calibri" pitchFamily="34" charset="0"/>
              </a:rPr>
              <a:t>“Some lions do not drink coffee” imply the conclusion</a:t>
            </a:r>
            <a:br>
              <a:rPr lang="en-US" altLang="zh-TW" sz="2000">
                <a:latin typeface="Calibri" pitchFamily="34" charset="0"/>
              </a:rPr>
            </a:br>
            <a:r>
              <a:rPr lang="en-US" altLang="zh-TW" sz="2000">
                <a:latin typeface="Calibri" pitchFamily="34" charset="0"/>
              </a:rPr>
              <a:t>“Some fierce creatures do not drink coffee.”</a:t>
            </a:r>
            <a:br>
              <a:rPr lang="zh-TW" altLang="en-US" sz="2000">
                <a:latin typeface="Calibri" pitchFamily="34" charset="0"/>
              </a:rPr>
            </a:br>
            <a:endParaRPr lang="en-GB" altLang="zh-TW" sz="2000">
              <a:latin typeface="Calibri" pitchFamily="34" charset="0"/>
            </a:endParaRPr>
          </a:p>
          <a:p>
            <a:r>
              <a:rPr lang="en-US" altLang="zh-TW" sz="2000">
                <a:latin typeface="Calibri" pitchFamily="34" charset="0"/>
              </a:rPr>
              <a:t>Step 1: </a:t>
            </a:r>
          </a:p>
          <a:p>
            <a:r>
              <a:rPr lang="en-US" altLang="zh-TW" sz="2000">
                <a:latin typeface="Calibri" pitchFamily="34" charset="0"/>
              </a:rPr>
              <a:t>Define predicates that can be used to represent the sentences.</a:t>
            </a:r>
          </a:p>
          <a:p>
            <a:r>
              <a:rPr lang="en-US" altLang="zh-TW" sz="2000" i="1">
                <a:latin typeface="Calibri" pitchFamily="34" charset="0"/>
              </a:rPr>
              <a:t>P</a:t>
            </a:r>
            <a:r>
              <a:rPr lang="en-US" altLang="zh-TW" sz="2000">
                <a:latin typeface="Calibri" pitchFamily="34" charset="0"/>
              </a:rPr>
              <a:t>(</a:t>
            </a:r>
            <a:r>
              <a:rPr lang="en-US" altLang="zh-TW" sz="2000" i="1">
                <a:latin typeface="Calibri" pitchFamily="34" charset="0"/>
              </a:rPr>
              <a:t>x</a:t>
            </a:r>
            <a:r>
              <a:rPr lang="en-US" altLang="zh-TW" sz="2000">
                <a:latin typeface="Calibri" pitchFamily="34" charset="0"/>
              </a:rPr>
              <a:t>): </a:t>
            </a:r>
            <a:r>
              <a:rPr lang="en-US" altLang="zh-TW" sz="2000" i="1">
                <a:latin typeface="Calibri" pitchFamily="34" charset="0"/>
              </a:rPr>
              <a:t>x</a:t>
            </a:r>
            <a:r>
              <a:rPr lang="en-US" altLang="zh-TW" sz="2000">
                <a:latin typeface="Calibri" pitchFamily="34" charset="0"/>
              </a:rPr>
              <a:t> is a lion.</a:t>
            </a:r>
          </a:p>
          <a:p>
            <a:r>
              <a:rPr lang="en-US" altLang="zh-TW" sz="2000" i="1">
                <a:latin typeface="Calibri" pitchFamily="34" charset="0"/>
              </a:rPr>
              <a:t>Q</a:t>
            </a:r>
            <a:r>
              <a:rPr lang="en-US" altLang="zh-TW" sz="2000">
                <a:latin typeface="Calibri" pitchFamily="34" charset="0"/>
              </a:rPr>
              <a:t>(</a:t>
            </a:r>
            <a:r>
              <a:rPr lang="en-US" altLang="zh-TW" sz="2000" i="1">
                <a:latin typeface="Calibri" pitchFamily="34" charset="0"/>
              </a:rPr>
              <a:t>x</a:t>
            </a:r>
            <a:r>
              <a:rPr lang="en-US" altLang="zh-TW" sz="2000">
                <a:latin typeface="Calibri" pitchFamily="34" charset="0"/>
              </a:rPr>
              <a:t>): </a:t>
            </a:r>
            <a:r>
              <a:rPr lang="en-US" altLang="zh-TW" sz="2000" i="1">
                <a:latin typeface="Calibri" pitchFamily="34" charset="0"/>
              </a:rPr>
              <a:t>x</a:t>
            </a:r>
            <a:r>
              <a:rPr lang="en-US" altLang="zh-TW" sz="2000">
                <a:latin typeface="Calibri" pitchFamily="34" charset="0"/>
              </a:rPr>
              <a:t> is fierce</a:t>
            </a:r>
          </a:p>
          <a:p>
            <a:r>
              <a:rPr lang="en-US" altLang="zh-TW" sz="2000" i="1">
                <a:latin typeface="Calibri" pitchFamily="34" charset="0"/>
              </a:rPr>
              <a:t>R</a:t>
            </a:r>
            <a:r>
              <a:rPr lang="en-US" altLang="zh-TW" sz="2000">
                <a:latin typeface="Calibri" pitchFamily="34" charset="0"/>
              </a:rPr>
              <a:t>(</a:t>
            </a:r>
            <a:r>
              <a:rPr lang="en-US" altLang="zh-TW" sz="2000" i="1">
                <a:latin typeface="Calibri" pitchFamily="34" charset="0"/>
              </a:rPr>
              <a:t>x</a:t>
            </a:r>
            <a:r>
              <a:rPr lang="en-US" altLang="zh-TW" sz="2000">
                <a:latin typeface="Calibri" pitchFamily="34" charset="0"/>
              </a:rPr>
              <a:t>): </a:t>
            </a:r>
            <a:r>
              <a:rPr lang="en-US" altLang="zh-TW" sz="2000" i="1">
                <a:latin typeface="Calibri" pitchFamily="34" charset="0"/>
              </a:rPr>
              <a:t>x</a:t>
            </a:r>
            <a:r>
              <a:rPr lang="en-US" altLang="zh-TW" sz="2000">
                <a:latin typeface="Calibri" pitchFamily="34" charset="0"/>
              </a:rPr>
              <a:t> drinks coffee.</a:t>
            </a:r>
          </a:p>
          <a:p>
            <a:r>
              <a:rPr lang="en-US" altLang="zh-TW" sz="2000">
                <a:latin typeface="Calibri" pitchFamily="34" charset="0"/>
              </a:rPr>
              <a:t>UOD: set of all animals</a:t>
            </a:r>
          </a:p>
          <a:p>
            <a:endParaRPr lang="en-US" altLang="zh-TW" sz="2000">
              <a:latin typeface="Calibri" pitchFamily="34" charset="0"/>
            </a:endParaRPr>
          </a:p>
          <a:p>
            <a:r>
              <a:rPr lang="en-US" altLang="zh-TW" sz="2000">
                <a:latin typeface="Calibri" pitchFamily="34" charset="0"/>
              </a:rPr>
              <a:t>Step 2: </a:t>
            </a:r>
          </a:p>
          <a:p>
            <a:r>
              <a:rPr lang="en-US" altLang="zh-TW" sz="2000">
                <a:latin typeface="Calibri" pitchFamily="34" charset="0"/>
              </a:rPr>
              <a:t>Translate from English sentence to first order logic</a:t>
            </a:r>
          </a:p>
          <a:p>
            <a:r>
              <a:rPr lang="en-US" altLang="zh-TW" sz="2000">
                <a:latin typeface="Calibri" pitchFamily="34" charset="0"/>
                <a:sym typeface="Symbol" pitchFamily="18" charset="2"/>
              </a:rPr>
              <a:t>P: </a:t>
            </a:r>
            <a:r>
              <a:rPr lang="en-US" altLang="zh-TW" sz="2000" i="1">
                <a:latin typeface="Calibri" pitchFamily="34" charset="0"/>
                <a:sym typeface="Symbol" pitchFamily="18" charset="2"/>
              </a:rPr>
              <a:t>x</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P</a:t>
            </a:r>
            <a:r>
              <a:rPr lang="en-US" altLang="zh-TW" sz="2000">
                <a:latin typeface="Calibri" pitchFamily="34" charset="0"/>
                <a:sym typeface="Symbol" pitchFamily="18" charset="2"/>
              </a:rPr>
              <a:t>(</a:t>
            </a:r>
            <a:r>
              <a:rPr lang="en-US" altLang="zh-TW" sz="2000" i="1">
                <a:latin typeface="Calibri" pitchFamily="34" charset="0"/>
                <a:sym typeface="Symbol" pitchFamily="18" charset="2"/>
              </a:rPr>
              <a:t>x</a:t>
            </a:r>
            <a:r>
              <a:rPr lang="en-US" altLang="zh-TW" sz="2000">
                <a:latin typeface="Calibri" pitchFamily="34" charset="0"/>
                <a:sym typeface="Symbol" pitchFamily="18" charset="2"/>
              </a:rPr>
              <a:t>)  </a:t>
            </a:r>
            <a:r>
              <a:rPr lang="en-US" altLang="zh-TW" sz="2000" i="1">
                <a:latin typeface="Calibri" pitchFamily="34" charset="0"/>
                <a:sym typeface="Symbol" pitchFamily="18" charset="2"/>
              </a:rPr>
              <a:t>Q</a:t>
            </a:r>
            <a:r>
              <a:rPr lang="en-US" altLang="zh-TW" sz="2000">
                <a:latin typeface="Calibri" pitchFamily="34" charset="0"/>
                <a:sym typeface="Symbol" pitchFamily="18" charset="2"/>
              </a:rPr>
              <a:t>(</a:t>
            </a:r>
            <a:r>
              <a:rPr lang="en-US" altLang="zh-TW" sz="2000" i="1">
                <a:latin typeface="Calibri" pitchFamily="34" charset="0"/>
                <a:sym typeface="Symbol" pitchFamily="18" charset="2"/>
              </a:rPr>
              <a:t>x</a:t>
            </a:r>
            <a:r>
              <a:rPr lang="en-US" altLang="zh-TW" sz="2000">
                <a:latin typeface="Calibri" pitchFamily="34" charset="0"/>
                <a:sym typeface="Symbol" pitchFamily="18" charset="2"/>
              </a:rPr>
              <a:t>))</a:t>
            </a:r>
          </a:p>
          <a:p>
            <a:r>
              <a:rPr lang="en-US" altLang="zh-TW" sz="2000">
                <a:latin typeface="Calibri" pitchFamily="34" charset="0"/>
                <a:sym typeface="Symbol" pitchFamily="18" charset="2"/>
              </a:rPr>
              <a:t>P: </a:t>
            </a:r>
            <a:r>
              <a:rPr lang="en-US" altLang="zh-TW" sz="2000" i="1">
                <a:latin typeface="Calibri" pitchFamily="34" charset="0"/>
                <a:sym typeface="Symbol" pitchFamily="18" charset="2"/>
              </a:rPr>
              <a:t>x</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P</a:t>
            </a:r>
            <a:r>
              <a:rPr lang="en-US" altLang="zh-TW" sz="2000">
                <a:latin typeface="Calibri" pitchFamily="34" charset="0"/>
                <a:sym typeface="Symbol" pitchFamily="18" charset="2"/>
              </a:rPr>
              <a:t>(</a:t>
            </a:r>
            <a:r>
              <a:rPr lang="en-US" altLang="zh-TW" sz="2000" i="1">
                <a:latin typeface="Calibri" pitchFamily="34" charset="0"/>
                <a:sym typeface="Symbol" pitchFamily="18" charset="2"/>
              </a:rPr>
              <a:t>x</a:t>
            </a:r>
            <a:r>
              <a:rPr lang="en-US" altLang="zh-TW" sz="2000">
                <a:latin typeface="Calibri" pitchFamily="34" charset="0"/>
                <a:sym typeface="Symbol" pitchFamily="18" charset="2"/>
              </a:rPr>
              <a:t>)</a:t>
            </a:r>
            <a:r>
              <a:rPr lang="en-US" altLang="zh-TW" sz="2000" i="1">
                <a:latin typeface="Calibri" pitchFamily="34" charset="0"/>
                <a:sym typeface="Symbol" pitchFamily="18" charset="2"/>
              </a:rPr>
              <a:t> </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R</a:t>
            </a:r>
            <a:r>
              <a:rPr lang="en-US" altLang="zh-TW" sz="2000">
                <a:latin typeface="Calibri" pitchFamily="34" charset="0"/>
                <a:sym typeface="Symbol" pitchFamily="18" charset="2"/>
              </a:rPr>
              <a:t>(</a:t>
            </a:r>
            <a:r>
              <a:rPr lang="en-US" altLang="zh-TW" sz="2000" i="1">
                <a:latin typeface="Calibri" pitchFamily="34" charset="0"/>
                <a:sym typeface="Symbol" pitchFamily="18" charset="2"/>
              </a:rPr>
              <a:t>x</a:t>
            </a:r>
            <a:r>
              <a:rPr lang="en-US" altLang="zh-TW" sz="2000">
                <a:latin typeface="Calibri" pitchFamily="34" charset="0"/>
                <a:sym typeface="Symbol" pitchFamily="18" charset="2"/>
              </a:rPr>
              <a:t>))</a:t>
            </a:r>
          </a:p>
          <a:p>
            <a:r>
              <a:rPr lang="en-US" altLang="zh-TW" sz="2000">
                <a:latin typeface="Calibri" pitchFamily="34" charset="0"/>
                <a:sym typeface="Symbol" pitchFamily="18" charset="2"/>
              </a:rPr>
              <a:t>C: </a:t>
            </a:r>
            <a:r>
              <a:rPr lang="en-US" altLang="zh-TW" sz="2000" i="1">
                <a:latin typeface="Calibri" pitchFamily="34" charset="0"/>
                <a:sym typeface="Symbol" pitchFamily="18" charset="2"/>
              </a:rPr>
              <a:t>x</a:t>
            </a:r>
            <a:r>
              <a:rPr lang="en-US" altLang="zh-TW" sz="2000">
                <a:latin typeface="Calibri" pitchFamily="34" charset="0"/>
                <a:sym typeface="Symbol" pitchFamily="18" charset="2"/>
              </a:rPr>
              <a:t> (</a:t>
            </a:r>
            <a:r>
              <a:rPr lang="en-US" altLang="zh-TW" sz="2000" i="1">
                <a:latin typeface="Calibri" pitchFamily="34" charset="0"/>
                <a:sym typeface="Symbol" pitchFamily="18" charset="2"/>
              </a:rPr>
              <a:t>Q</a:t>
            </a:r>
            <a:r>
              <a:rPr lang="en-US" altLang="zh-TW" sz="2000">
                <a:latin typeface="Calibri" pitchFamily="34" charset="0"/>
                <a:sym typeface="Symbol" pitchFamily="18" charset="2"/>
              </a:rPr>
              <a:t>(</a:t>
            </a:r>
            <a:r>
              <a:rPr lang="en-US" altLang="zh-TW" sz="2000" i="1">
                <a:latin typeface="Calibri" pitchFamily="34" charset="0"/>
                <a:sym typeface="Symbol" pitchFamily="18" charset="2"/>
              </a:rPr>
              <a:t>x</a:t>
            </a:r>
            <a:r>
              <a:rPr lang="en-US" altLang="zh-TW" sz="2000">
                <a:latin typeface="Calibri" pitchFamily="34" charset="0"/>
                <a:sym typeface="Symbol" pitchFamily="18" charset="2"/>
              </a:rPr>
              <a:t>)  ¬</a:t>
            </a:r>
            <a:r>
              <a:rPr lang="en-US" altLang="zh-TW" sz="2000" i="1">
                <a:latin typeface="Calibri" pitchFamily="34" charset="0"/>
                <a:sym typeface="Symbol" pitchFamily="18" charset="2"/>
              </a:rPr>
              <a:t>R</a:t>
            </a:r>
            <a:r>
              <a:rPr lang="en-US" altLang="zh-TW" sz="2000">
                <a:latin typeface="Calibri" pitchFamily="34" charset="0"/>
                <a:sym typeface="Symbol" pitchFamily="18" charset="2"/>
              </a:rPr>
              <a:t>(</a:t>
            </a:r>
            <a:r>
              <a:rPr lang="en-US" altLang="zh-TW" sz="2000" i="1">
                <a:latin typeface="Calibri" pitchFamily="34" charset="0"/>
                <a:sym typeface="Symbol" pitchFamily="18" charset="2"/>
              </a:rPr>
              <a:t>x</a:t>
            </a:r>
            <a:r>
              <a:rPr lang="en-US" altLang="zh-TW" sz="2000">
                <a:latin typeface="Calibri" pitchFamily="34" charset="0"/>
                <a:sym typeface="Symbol" pitchFamily="18" charset="2"/>
              </a:rPr>
              <a:t>))</a:t>
            </a:r>
            <a:endParaRPr lang="en-US" altLang="zh-TW" sz="2000">
              <a:latin typeface="Calibri" pitchFamily="34" charset="0"/>
            </a:endParaRPr>
          </a:p>
        </p:txBody>
      </p:sp>
      <p:sp>
        <p:nvSpPr>
          <p:cNvPr id="8" name="Slide Number Placeholder 6"/>
          <p:cNvSpPr>
            <a:spLocks noGrp="1"/>
          </p:cNvSpPr>
          <p:nvPr>
            <p:ph type="sldNum" sz="quarter" idx="17"/>
          </p:nvPr>
        </p:nvSpPr>
        <p:spPr bwMode="auto">
          <a:xfrm>
            <a:off x="8715375" y="6172200"/>
            <a:ext cx="428625"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EE1A43B-AF15-4C49-85FB-B2C50BB9B42E}" type="slidenum">
              <a:rPr lang="en-US"/>
              <a:pPr/>
              <a:t>33</a:t>
            </a:fld>
            <a:endParaRPr lang="en-US"/>
          </a:p>
        </p:txBody>
      </p:sp>
      <p:sp>
        <p:nvSpPr>
          <p:cNvPr id="9" name="Footer Placeholder 5"/>
          <p:cNvSpPr>
            <a:spLocks noGrp="1"/>
          </p:cNvSpPr>
          <p:nvPr>
            <p:ph type="ftr" sz="quarter" idx="16"/>
          </p:nvPr>
        </p:nvSpPr>
        <p:spPr bwMode="auto">
          <a:noFill/>
        </p:spPr>
        <p:txBody>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hangingPunct="1">
              <a:defRPr/>
            </a:pPr>
            <a:r>
              <a:rPr lang="en-US" dirty="0">
                <a:latin typeface="Calibri" pitchFamily="34" charset="0"/>
                <a:cs typeface="+mn-cs"/>
              </a:rPr>
              <a:t>TMA1201 Discrete Structures &amp; Probability, Faculty of Computing &amp; Informatics, MMU</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059"/>
          <p:cNvSpPr txBox="1">
            <a:spLocks noChangeArrowheads="1"/>
          </p:cNvSpPr>
          <p:nvPr/>
        </p:nvSpPr>
        <p:spPr bwMode="auto">
          <a:xfrm>
            <a:off x="457200" y="1066800"/>
            <a:ext cx="7848600" cy="1816100"/>
          </a:xfrm>
          <a:prstGeom prst="rect">
            <a:avLst/>
          </a:prstGeom>
          <a:noFill/>
          <a:ln w="9525">
            <a:noFill/>
            <a:miter lim="800000"/>
            <a:headEnd/>
            <a:tailEnd/>
          </a:ln>
        </p:spPr>
        <p:txBody>
          <a:bodyPr>
            <a:spAutoFit/>
          </a:bodyPr>
          <a:lstStyle/>
          <a:p>
            <a:r>
              <a:rPr lang="en-US" altLang="zh-TW" sz="2000" dirty="0">
                <a:latin typeface="Calibri" pitchFamily="34" charset="0"/>
              </a:rPr>
              <a:t>Step 3:</a:t>
            </a:r>
          </a:p>
          <a:p>
            <a:r>
              <a:rPr lang="en-US" altLang="zh-TW" sz="2000" dirty="0">
                <a:latin typeface="Calibri" pitchFamily="34" charset="0"/>
              </a:rPr>
              <a:t>Formalized the argument</a:t>
            </a:r>
          </a:p>
          <a:p>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a:t>
            </a:r>
            <a:r>
              <a:rPr lang="en-US" altLang="zh-TW" sz="2000" i="1" dirty="0">
                <a:latin typeface="Calibri" pitchFamily="34" charset="0"/>
                <a:sym typeface="Symbol" pitchFamily="18" charset="2"/>
              </a:rPr>
              <a:t>P</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 </a:t>
            </a:r>
            <a:r>
              <a:rPr lang="en-US" altLang="zh-TW" sz="2000" i="1" dirty="0">
                <a:latin typeface="Calibri" pitchFamily="34" charset="0"/>
                <a:sym typeface="Symbol" pitchFamily="18" charset="2"/>
              </a:rPr>
              <a:t>Q</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 (</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a:t>
            </a:r>
            <a:r>
              <a:rPr lang="en-US" altLang="zh-TW" sz="2000" i="1" dirty="0">
                <a:latin typeface="Calibri" pitchFamily="34" charset="0"/>
                <a:sym typeface="Symbol" pitchFamily="18" charset="2"/>
              </a:rPr>
              <a:t>P</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 </a:t>
            </a:r>
            <a:r>
              <a:rPr lang="en-US" altLang="zh-TW" sz="2000" dirty="0">
                <a:latin typeface="Calibri" pitchFamily="34" charset="0"/>
                <a:sym typeface="Symbol" pitchFamily="18" charset="2"/>
              </a:rPr>
              <a:t> ¬</a:t>
            </a:r>
            <a:r>
              <a:rPr lang="en-US" altLang="zh-TW" sz="2000" i="1" dirty="0">
                <a:latin typeface="Calibri" pitchFamily="34" charset="0"/>
                <a:sym typeface="Symbol" pitchFamily="18" charset="2"/>
              </a:rPr>
              <a:t>R</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 (</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a:t>
            </a:r>
            <a:r>
              <a:rPr lang="en-US" altLang="zh-TW" sz="2000" i="1" dirty="0">
                <a:latin typeface="Calibri" pitchFamily="34" charset="0"/>
                <a:sym typeface="Symbol" pitchFamily="18" charset="2"/>
              </a:rPr>
              <a:t>Q</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 ¬</a:t>
            </a:r>
            <a:r>
              <a:rPr lang="en-US" altLang="zh-TW" sz="2000" i="1" dirty="0">
                <a:latin typeface="Calibri" pitchFamily="34" charset="0"/>
                <a:sym typeface="Symbol" pitchFamily="18" charset="2"/>
              </a:rPr>
              <a:t>R</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a:t>
            </a:r>
          </a:p>
          <a:p>
            <a:endParaRPr lang="en-US" altLang="zh-TW" sz="1200" dirty="0">
              <a:latin typeface="Calibri" pitchFamily="34" charset="0"/>
              <a:sym typeface="Symbol" pitchFamily="18" charset="2"/>
            </a:endParaRPr>
          </a:p>
          <a:p>
            <a:r>
              <a:rPr lang="en-US" altLang="zh-TW" sz="2000" dirty="0">
                <a:latin typeface="Calibri" pitchFamily="34" charset="0"/>
              </a:rPr>
              <a:t>Step 4: </a:t>
            </a:r>
          </a:p>
          <a:p>
            <a:pPr eaLnBrk="0" hangingPunct="0"/>
            <a:r>
              <a:rPr lang="en-US" altLang="zh-TW" sz="2000" dirty="0">
                <a:latin typeface="Calibri" pitchFamily="34" charset="0"/>
              </a:rPr>
              <a:t>Perform formal reasoning</a:t>
            </a:r>
          </a:p>
        </p:txBody>
      </p:sp>
      <p:sp>
        <p:nvSpPr>
          <p:cNvPr id="10" name="Slide Number Placeholder 6"/>
          <p:cNvSpPr>
            <a:spLocks noGrp="1"/>
          </p:cNvSpPr>
          <p:nvPr>
            <p:ph type="sldNum" sz="quarter" idx="17"/>
          </p:nvPr>
        </p:nvSpPr>
        <p:spPr bwMode="auto">
          <a:xfrm>
            <a:off x="8715375" y="6172200"/>
            <a:ext cx="428625"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808DCD4-6B99-44EC-A017-C17B05F62299}" type="slidenum">
              <a:rPr lang="en-US"/>
              <a:pPr/>
              <a:t>34</a:t>
            </a:fld>
            <a:endParaRPr lang="en-US"/>
          </a:p>
        </p:txBody>
      </p:sp>
      <p:sp>
        <p:nvSpPr>
          <p:cNvPr id="11" name="Footer Placeholder 5"/>
          <p:cNvSpPr>
            <a:spLocks noGrp="1"/>
          </p:cNvSpPr>
          <p:nvPr>
            <p:ph type="ftr" sz="quarter" idx="16"/>
          </p:nvPr>
        </p:nvSpPr>
        <p:spPr bwMode="auto">
          <a:noFill/>
        </p:spPr>
        <p:txBody>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hangingPunct="1">
              <a:defRPr/>
            </a:pPr>
            <a:r>
              <a:rPr lang="en-US" dirty="0">
                <a:latin typeface="Calibri" pitchFamily="34" charset="0"/>
                <a:cs typeface="+mn-cs"/>
              </a:rPr>
              <a:t>TMA1201 Discrete Structures &amp; Probability, Faculty of Computing &amp; Informatics, MMU</a:t>
            </a:r>
          </a:p>
        </p:txBody>
      </p:sp>
      <p:sp>
        <p:nvSpPr>
          <p:cNvPr id="8" name="Text Box 1041"/>
          <p:cNvSpPr txBox="1">
            <a:spLocks noChangeArrowheads="1"/>
          </p:cNvSpPr>
          <p:nvPr/>
        </p:nvSpPr>
        <p:spPr bwMode="auto">
          <a:xfrm>
            <a:off x="685800" y="2895600"/>
            <a:ext cx="5071581" cy="3170099"/>
          </a:xfrm>
          <a:prstGeom prst="rect">
            <a:avLst/>
          </a:prstGeom>
          <a:noFill/>
          <a:ln w="9525">
            <a:noFill/>
            <a:miter lim="800000"/>
            <a:headEnd/>
            <a:tailEnd/>
          </a:ln>
          <a:effectLst>
            <a:outerShdw dist="107763" dir="13500000" algn="ctr" rotWithShape="0">
              <a:schemeClr val="bg2">
                <a:alpha val="50000"/>
              </a:schemeClr>
            </a:outerShdw>
          </a:effectLst>
        </p:spPr>
        <p:txBody>
          <a:bodyPr wrap="none">
            <a:spAutoFit/>
          </a:bodyPr>
          <a:lstStyle/>
          <a:p>
            <a:pPr marL="3413125" indent="-3413125"/>
            <a:r>
              <a:rPr lang="en-US" altLang="zh-TW" sz="2000" u="sng" dirty="0">
                <a:latin typeface="Calibri" pitchFamily="34" charset="0"/>
                <a:sym typeface="Symbol" pitchFamily="18" charset="2"/>
              </a:rPr>
              <a:t>Proof</a:t>
            </a:r>
            <a:r>
              <a:rPr lang="en-US" altLang="zh-TW" sz="2000" dirty="0">
                <a:latin typeface="Calibri" pitchFamily="34" charset="0"/>
                <a:sym typeface="Symbol" pitchFamily="18" charset="2"/>
              </a:rPr>
              <a:t>  	</a:t>
            </a:r>
            <a:r>
              <a:rPr lang="en-US" altLang="zh-TW" sz="2000" u="sng" dirty="0">
                <a:latin typeface="Calibri" pitchFamily="34" charset="0"/>
              </a:rPr>
              <a:t>Reason</a:t>
            </a:r>
            <a:endParaRPr lang="en-US" altLang="zh-TW" sz="2000" u="sng" dirty="0">
              <a:latin typeface="Calibri" pitchFamily="34" charset="0"/>
              <a:sym typeface="Symbol" pitchFamily="18" charset="2"/>
            </a:endParaRPr>
          </a:p>
          <a:p>
            <a:pPr marL="3413125" indent="-3413125"/>
            <a:r>
              <a:rPr lang="en-US" altLang="zh-TW" sz="2000" dirty="0">
                <a:latin typeface="Calibri" pitchFamily="34" charset="0"/>
                <a:sym typeface="Symbol" pitchFamily="18" charset="2"/>
              </a:rPr>
              <a:t>1. </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a:t>
            </a:r>
            <a:r>
              <a:rPr lang="en-US" altLang="zh-TW" sz="2000" i="1" dirty="0">
                <a:latin typeface="Calibri" pitchFamily="34" charset="0"/>
                <a:sym typeface="Symbol" pitchFamily="18" charset="2"/>
              </a:rPr>
              <a:t>P</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 </a:t>
            </a:r>
            <a:r>
              <a:rPr lang="en-US" altLang="zh-TW" sz="2000" i="1" dirty="0">
                <a:latin typeface="Calibri" pitchFamily="34" charset="0"/>
                <a:sym typeface="Symbol" pitchFamily="18" charset="2"/>
              </a:rPr>
              <a:t>Q</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 </a:t>
            </a:r>
            <a:r>
              <a:rPr lang="en-US" altLang="zh-TW" sz="2000" dirty="0">
                <a:latin typeface="Calibri" pitchFamily="34" charset="0"/>
                <a:sym typeface="Symbol" pitchFamily="18" charset="2"/>
              </a:rPr>
              <a:t>                         	P</a:t>
            </a:r>
          </a:p>
          <a:p>
            <a:pPr marL="3413125" indent="-3413125"/>
            <a:r>
              <a:rPr lang="en-US" altLang="zh-TW" sz="2000" dirty="0">
                <a:latin typeface="Calibri" pitchFamily="34" charset="0"/>
                <a:sym typeface="Symbol" pitchFamily="18" charset="2"/>
              </a:rPr>
              <a:t>2. </a:t>
            </a:r>
            <a:r>
              <a:rPr lang="en-US" altLang="zh-TW" sz="2000" i="1" dirty="0">
                <a:latin typeface="Calibri" pitchFamily="34" charset="0"/>
                <a:sym typeface="Symbol" pitchFamily="18" charset="2"/>
              </a:rPr>
              <a:t>x </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P</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 ¬</a:t>
            </a:r>
            <a:r>
              <a:rPr lang="en-US" altLang="zh-TW" sz="2000" i="1" dirty="0">
                <a:latin typeface="Calibri" pitchFamily="34" charset="0"/>
                <a:sym typeface="Symbol" pitchFamily="18" charset="2"/>
              </a:rPr>
              <a:t>R</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 </a:t>
            </a:r>
            <a:r>
              <a:rPr lang="en-US" altLang="zh-TW" sz="2000" dirty="0">
                <a:latin typeface="Calibri" pitchFamily="34" charset="0"/>
                <a:sym typeface="Symbol" pitchFamily="18" charset="2"/>
              </a:rPr>
              <a:t>))                          	P</a:t>
            </a:r>
          </a:p>
          <a:p>
            <a:pPr marL="3413125" indent="-3413125"/>
            <a:r>
              <a:rPr lang="en-US" altLang="zh-TW" sz="2000" dirty="0">
                <a:latin typeface="Calibri" pitchFamily="34" charset="0"/>
                <a:sym typeface="Symbol" pitchFamily="18" charset="2"/>
              </a:rPr>
              <a:t>3. </a:t>
            </a:r>
            <a:r>
              <a:rPr lang="en-US" altLang="zh-TW" sz="2000" i="1" dirty="0">
                <a:latin typeface="Calibri" pitchFamily="34" charset="0"/>
                <a:sym typeface="Symbol" pitchFamily="18" charset="2"/>
              </a:rPr>
              <a:t>P</a:t>
            </a:r>
            <a:r>
              <a:rPr lang="en-US" altLang="zh-TW" sz="2000" dirty="0">
                <a:latin typeface="Calibri" pitchFamily="34" charset="0"/>
                <a:sym typeface="Symbol" pitchFamily="18" charset="2"/>
              </a:rPr>
              <a:t>(C)  </a:t>
            </a:r>
            <a:r>
              <a:rPr lang="en-US" altLang="zh-TW" sz="2000" dirty="0">
                <a:latin typeface="Calibri" pitchFamily="34" charset="0"/>
                <a:cs typeface="Times New Roman" pitchFamily="18" charset="0"/>
                <a:sym typeface="Symbol" pitchFamily="18" charset="2"/>
              </a:rPr>
              <a:t>¬</a:t>
            </a:r>
            <a:r>
              <a:rPr lang="en-US" altLang="zh-TW" sz="2000" i="1" dirty="0">
                <a:latin typeface="Calibri" pitchFamily="34" charset="0"/>
                <a:cs typeface="Times New Roman" pitchFamily="18" charset="0"/>
                <a:sym typeface="Symbol" pitchFamily="18" charset="2"/>
              </a:rPr>
              <a:t>R</a:t>
            </a:r>
            <a:r>
              <a:rPr lang="en-US" altLang="zh-TW" sz="2000" dirty="0">
                <a:latin typeface="Calibri" pitchFamily="34" charset="0"/>
                <a:cs typeface="Times New Roman" pitchFamily="18" charset="0"/>
                <a:sym typeface="Symbol" pitchFamily="18" charset="2"/>
              </a:rPr>
              <a:t>(C)                                	2, EI</a:t>
            </a:r>
          </a:p>
          <a:p>
            <a:pPr marL="3413125" indent="-3413125"/>
            <a:r>
              <a:rPr lang="en-US" altLang="zh-TW" sz="2000" dirty="0">
                <a:latin typeface="Calibri" pitchFamily="34" charset="0"/>
                <a:cs typeface="Times New Roman" pitchFamily="18" charset="0"/>
                <a:sym typeface="Symbol" pitchFamily="18" charset="2"/>
              </a:rPr>
              <a:t>4. </a:t>
            </a:r>
            <a:r>
              <a:rPr lang="en-US" altLang="zh-TW" sz="2000" i="1" dirty="0">
                <a:latin typeface="Calibri" pitchFamily="34" charset="0"/>
                <a:cs typeface="Times New Roman" pitchFamily="18" charset="0"/>
                <a:sym typeface="Symbol" pitchFamily="18" charset="2"/>
              </a:rPr>
              <a:t>P</a:t>
            </a:r>
            <a:r>
              <a:rPr lang="en-US" altLang="zh-TW" sz="2000" dirty="0">
                <a:latin typeface="Calibri" pitchFamily="34" charset="0"/>
                <a:cs typeface="Times New Roman" pitchFamily="18" charset="0"/>
                <a:sym typeface="Symbol" pitchFamily="18" charset="2"/>
              </a:rPr>
              <a:t>(C)                                          	3, SIMP</a:t>
            </a:r>
          </a:p>
          <a:p>
            <a:pPr marL="3413125" indent="-3413125"/>
            <a:r>
              <a:rPr lang="en-US" altLang="zh-TW" sz="2000" dirty="0">
                <a:latin typeface="Calibri" pitchFamily="34" charset="0"/>
                <a:cs typeface="Times New Roman" pitchFamily="18" charset="0"/>
                <a:sym typeface="Symbol" pitchFamily="18" charset="2"/>
              </a:rPr>
              <a:t>5. </a:t>
            </a:r>
            <a:r>
              <a:rPr lang="en-US" altLang="zh-TW" sz="2000" i="1" dirty="0">
                <a:latin typeface="Calibri" pitchFamily="34" charset="0"/>
                <a:cs typeface="Times New Roman" pitchFamily="18" charset="0"/>
                <a:sym typeface="Symbol" pitchFamily="18" charset="2"/>
              </a:rPr>
              <a:t>P</a:t>
            </a:r>
            <a:r>
              <a:rPr lang="en-US" altLang="zh-TW" sz="2000" dirty="0">
                <a:latin typeface="Calibri" pitchFamily="34" charset="0"/>
                <a:cs typeface="Times New Roman" pitchFamily="18" charset="0"/>
                <a:sym typeface="Symbol" pitchFamily="18" charset="2"/>
              </a:rPr>
              <a:t>(C)  </a:t>
            </a:r>
            <a:r>
              <a:rPr lang="en-US" altLang="zh-TW" sz="2000" i="1" dirty="0">
                <a:latin typeface="Calibri" pitchFamily="34" charset="0"/>
                <a:cs typeface="Times New Roman" pitchFamily="18" charset="0"/>
                <a:sym typeface="Symbol" pitchFamily="18" charset="2"/>
              </a:rPr>
              <a:t>Q</a:t>
            </a:r>
            <a:r>
              <a:rPr lang="en-US" altLang="zh-TW" sz="2000" dirty="0">
                <a:latin typeface="Calibri" pitchFamily="34" charset="0"/>
                <a:cs typeface="Times New Roman" pitchFamily="18" charset="0"/>
                <a:sym typeface="Symbol" pitchFamily="18" charset="2"/>
              </a:rPr>
              <a:t>(C)</a:t>
            </a:r>
            <a:r>
              <a:rPr lang="en-US" altLang="zh-TW" sz="2000" i="1" dirty="0">
                <a:latin typeface="Calibri" pitchFamily="34" charset="0"/>
                <a:cs typeface="Times New Roman" pitchFamily="18" charset="0"/>
                <a:sym typeface="Symbol" pitchFamily="18" charset="2"/>
              </a:rPr>
              <a:t>                              </a:t>
            </a:r>
            <a:r>
              <a:rPr lang="en-US" altLang="zh-TW" sz="2000" dirty="0">
                <a:latin typeface="Calibri" pitchFamily="34" charset="0"/>
                <a:cs typeface="Times New Roman" pitchFamily="18" charset="0"/>
                <a:sym typeface="Symbol" pitchFamily="18" charset="2"/>
              </a:rPr>
              <a:t>  	1, UI</a:t>
            </a:r>
          </a:p>
          <a:p>
            <a:pPr marL="3413125" indent="-3413125"/>
            <a:r>
              <a:rPr lang="en-US" altLang="zh-TW" sz="2000" dirty="0">
                <a:latin typeface="Calibri" pitchFamily="34" charset="0"/>
                <a:cs typeface="Times New Roman" pitchFamily="18" charset="0"/>
                <a:sym typeface="Symbol" pitchFamily="18" charset="2"/>
              </a:rPr>
              <a:t>6. </a:t>
            </a:r>
            <a:r>
              <a:rPr lang="en-US" altLang="zh-TW" sz="2000" i="1" dirty="0">
                <a:latin typeface="Calibri" pitchFamily="34" charset="0"/>
                <a:cs typeface="Times New Roman" pitchFamily="18" charset="0"/>
                <a:sym typeface="Symbol" pitchFamily="18" charset="2"/>
              </a:rPr>
              <a:t>Q</a:t>
            </a:r>
            <a:r>
              <a:rPr lang="en-US" altLang="zh-TW" sz="2000" dirty="0">
                <a:latin typeface="Calibri" pitchFamily="34" charset="0"/>
                <a:cs typeface="Times New Roman" pitchFamily="18" charset="0"/>
                <a:sym typeface="Symbol" pitchFamily="18" charset="2"/>
              </a:rPr>
              <a:t>(C)                                          	4 and 5, MP</a:t>
            </a:r>
          </a:p>
          <a:p>
            <a:pPr marL="3413125" indent="-3413125"/>
            <a:r>
              <a:rPr lang="en-US" altLang="zh-TW" sz="2000" dirty="0">
                <a:latin typeface="Calibri" pitchFamily="34" charset="0"/>
                <a:sym typeface="Symbol" pitchFamily="18" charset="2"/>
              </a:rPr>
              <a:t>7. ¬</a:t>
            </a:r>
            <a:r>
              <a:rPr lang="en-US" altLang="zh-TW" sz="2000" i="1" dirty="0">
                <a:latin typeface="Calibri" pitchFamily="34" charset="0"/>
                <a:sym typeface="Symbol" pitchFamily="18" charset="2"/>
              </a:rPr>
              <a:t>R</a:t>
            </a:r>
            <a:r>
              <a:rPr lang="en-US" altLang="zh-TW" sz="2000" dirty="0">
                <a:latin typeface="Calibri" pitchFamily="34" charset="0"/>
                <a:sym typeface="Symbol" pitchFamily="18" charset="2"/>
              </a:rPr>
              <a:t>(C)                                          	3, SIMP</a:t>
            </a:r>
          </a:p>
          <a:p>
            <a:pPr marL="3413125" indent="-3413125"/>
            <a:r>
              <a:rPr lang="en-US" altLang="zh-TW" sz="2000" dirty="0">
                <a:latin typeface="Calibri" pitchFamily="34" charset="0"/>
              </a:rPr>
              <a:t>8. </a:t>
            </a:r>
            <a:r>
              <a:rPr lang="en-US" altLang="zh-TW" sz="2000" i="1" dirty="0">
                <a:latin typeface="Calibri" pitchFamily="34" charset="0"/>
              </a:rPr>
              <a:t>Q</a:t>
            </a:r>
            <a:r>
              <a:rPr lang="en-US" altLang="zh-TW" sz="2000" dirty="0">
                <a:latin typeface="Calibri" pitchFamily="34" charset="0"/>
              </a:rPr>
              <a:t>(C)</a:t>
            </a:r>
            <a:r>
              <a:rPr lang="en-US" altLang="zh-TW" sz="2000" i="1" dirty="0">
                <a:latin typeface="Calibri" pitchFamily="34" charset="0"/>
              </a:rPr>
              <a:t> </a:t>
            </a:r>
            <a:r>
              <a:rPr lang="en-US" altLang="zh-TW" sz="2000" dirty="0">
                <a:latin typeface="Calibri" pitchFamily="34" charset="0"/>
                <a:sym typeface="Symbol" pitchFamily="18" charset="2"/>
              </a:rPr>
              <a:t> ¬</a:t>
            </a:r>
            <a:r>
              <a:rPr lang="en-US" altLang="zh-TW" sz="2000" i="1" dirty="0">
                <a:latin typeface="Calibri" pitchFamily="34" charset="0"/>
                <a:sym typeface="Symbol" pitchFamily="18" charset="2"/>
              </a:rPr>
              <a:t>R</a:t>
            </a:r>
            <a:r>
              <a:rPr lang="en-US" altLang="zh-TW" sz="2000" dirty="0">
                <a:latin typeface="Calibri" pitchFamily="34" charset="0"/>
                <a:sym typeface="Symbol" pitchFamily="18" charset="2"/>
              </a:rPr>
              <a:t>(C)</a:t>
            </a:r>
            <a:r>
              <a:rPr lang="en-US" altLang="zh-TW" sz="2000" i="1" dirty="0">
                <a:latin typeface="Calibri" pitchFamily="34" charset="0"/>
                <a:sym typeface="Symbol" pitchFamily="18" charset="2"/>
              </a:rPr>
              <a:t> </a:t>
            </a:r>
            <a:r>
              <a:rPr lang="en-US" altLang="zh-TW" sz="2000" dirty="0">
                <a:latin typeface="Calibri" pitchFamily="34" charset="0"/>
                <a:sym typeface="Symbol" pitchFamily="18" charset="2"/>
              </a:rPr>
              <a:t>                               	6 and 7, CONJ</a:t>
            </a:r>
          </a:p>
          <a:p>
            <a:pPr marL="3413125" indent="-3413125"/>
            <a:r>
              <a:rPr lang="en-US" altLang="zh-TW" sz="2000" dirty="0">
                <a:latin typeface="Calibri" pitchFamily="34" charset="0"/>
                <a:sym typeface="Symbol" pitchFamily="18" charset="2"/>
              </a:rPr>
              <a:t>9. </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a:t>
            </a:r>
            <a:r>
              <a:rPr lang="en-US" altLang="zh-TW" sz="2000" i="1" dirty="0">
                <a:latin typeface="Calibri" pitchFamily="34" charset="0"/>
                <a:sym typeface="Symbol" pitchFamily="18" charset="2"/>
              </a:rPr>
              <a:t>Q</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 ¬</a:t>
            </a:r>
            <a:r>
              <a:rPr lang="en-US" altLang="zh-TW" sz="2000" i="1" dirty="0">
                <a:latin typeface="Calibri" pitchFamily="34" charset="0"/>
                <a:sym typeface="Symbol" pitchFamily="18" charset="2"/>
              </a:rPr>
              <a:t>R</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8, EG   </a:t>
            </a:r>
          </a:p>
        </p:txBody>
      </p:sp>
      <p:sp>
        <p:nvSpPr>
          <p:cNvPr id="13" name="Title 1"/>
          <p:cNvSpPr txBox="1">
            <a:spLocks/>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i="1">
                <a:solidFill>
                  <a:schemeClr val="tx1">
                    <a:shade val="75000"/>
                  </a:schemeClr>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a:lstStyle>
          <a:p>
            <a:pPr eaLnBrk="1" hangingPunct="1">
              <a:defRPr/>
            </a:pPr>
            <a:r>
              <a:rPr lang="en-US" sz="4000" i="0" kern="0" dirty="0">
                <a:solidFill>
                  <a:schemeClr val="tx1"/>
                </a:solidFill>
              </a:rPr>
              <a:t>Another example</a:t>
            </a:r>
          </a:p>
        </p:txBody>
      </p:sp>
      <p:sp>
        <p:nvSpPr>
          <p:cNvPr id="7" name="Rectangle 6"/>
          <p:cNvSpPr/>
          <p:nvPr/>
        </p:nvSpPr>
        <p:spPr>
          <a:xfrm>
            <a:off x="5943600" y="3296936"/>
            <a:ext cx="2971800"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Notice here that, </a:t>
            </a:r>
            <a:r>
              <a:rPr lang="en-US" b="1" dirty="0"/>
              <a:t>EI is always evaluated before UI</a:t>
            </a:r>
            <a:r>
              <a:rPr lang="en-US" dirty="0"/>
              <a:t> since the existential statement has shown us that there already exists one example in the UOD .</a:t>
            </a:r>
          </a:p>
        </p:txBody>
      </p:sp>
      <p:cxnSp>
        <p:nvCxnSpPr>
          <p:cNvPr id="12" name="Straight Arrow Connector 11"/>
          <p:cNvCxnSpPr>
            <a:stCxn id="7" idx="1"/>
          </p:cNvCxnSpPr>
          <p:nvPr/>
        </p:nvCxnSpPr>
        <p:spPr>
          <a:xfrm flipH="1">
            <a:off x="5562600" y="4211336"/>
            <a:ext cx="3810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a:xfrm>
            <a:off x="685800" y="381000"/>
            <a:ext cx="8229600" cy="1143000"/>
          </a:xfrm>
        </p:spPr>
        <p:txBody>
          <a:bodyPr/>
          <a:lstStyle/>
          <a:p>
            <a:pPr marL="0" indent="0" algn="l" eaLnBrk="1" hangingPunct="1">
              <a:spcBef>
                <a:spcPct val="0"/>
              </a:spcBef>
            </a:pPr>
            <a:r>
              <a:rPr lang="en-US" altLang="zh-TW" sz="3600" dirty="0">
                <a:effectLst/>
              </a:rPr>
              <a:t>Sometimes you do not even need narratives to perform a Formal Proof!</a:t>
            </a:r>
          </a:p>
        </p:txBody>
      </p:sp>
      <p:sp>
        <p:nvSpPr>
          <p:cNvPr id="50179" name="Footer Placeholder 3"/>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50180"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FE7ABCE5-0438-4F76-A1F7-DE851C12848A}" type="slidenum">
              <a:rPr lang="en-US" altLang="en-US" sz="1200"/>
              <a:pPr eaLnBrk="1" hangingPunct="1">
                <a:spcBef>
                  <a:spcPct val="0"/>
                </a:spcBef>
                <a:buFontTx/>
                <a:buNone/>
              </a:pPr>
              <a:t>35</a:t>
            </a:fld>
            <a:endParaRPr lang="en-US" altLang="en-US" sz="1200"/>
          </a:p>
        </p:txBody>
      </p:sp>
      <p:sp>
        <p:nvSpPr>
          <p:cNvPr id="50181" name="Text Box 2"/>
          <p:cNvSpPr txBox="1">
            <a:spLocks noChangeArrowheads="1"/>
          </p:cNvSpPr>
          <p:nvPr/>
        </p:nvSpPr>
        <p:spPr bwMode="auto">
          <a:xfrm>
            <a:off x="762000" y="2133600"/>
            <a:ext cx="5486400" cy="28623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Example</a:t>
            </a:r>
          </a:p>
          <a:p>
            <a:pPr eaLnBrk="1" hangingPunct="1">
              <a:spcBef>
                <a:spcPct val="0"/>
              </a:spcBef>
              <a:buFontTx/>
              <a:buNone/>
            </a:pPr>
            <a:endParaRPr lang="en-US" altLang="zh-TW" dirty="0"/>
          </a:p>
          <a:p>
            <a:pPr eaLnBrk="1" hangingPunct="1">
              <a:spcBef>
                <a:spcPct val="0"/>
              </a:spcBef>
              <a:buFontTx/>
              <a:buNone/>
            </a:pPr>
            <a:r>
              <a:rPr lang="en-US" altLang="zh-TW" dirty="0"/>
              <a:t>   </a:t>
            </a:r>
            <a:r>
              <a:rPr lang="en-US" altLang="zh-TW" u="sng" dirty="0"/>
              <a:t>Proof</a:t>
            </a:r>
            <a:r>
              <a:rPr lang="en-US" altLang="zh-TW" dirty="0"/>
              <a:t>	                </a:t>
            </a:r>
            <a:r>
              <a:rPr lang="en-US" altLang="zh-TW" u="sng" dirty="0"/>
              <a:t>Reason</a:t>
            </a:r>
          </a:p>
          <a:p>
            <a:pPr eaLnBrk="1" hangingPunct="1">
              <a:spcBef>
                <a:spcPct val="0"/>
              </a:spcBef>
              <a:buFontTx/>
              <a:buNone/>
            </a:pPr>
            <a:r>
              <a:rPr lang="en-US" altLang="zh-TW" dirty="0"/>
              <a:t>   1. </a:t>
            </a:r>
            <a:r>
              <a:rPr lang="en-US" altLang="zh-TW" i="1" dirty="0"/>
              <a:t>p</a:t>
            </a:r>
            <a:r>
              <a:rPr lang="en-US" altLang="zh-TW" dirty="0"/>
              <a:t> </a:t>
            </a:r>
            <a:r>
              <a:rPr lang="en-US" altLang="zh-TW" dirty="0">
                <a:latin typeface="Symbol" pitchFamily="18" charset="2"/>
              </a:rPr>
              <a:t>Ú</a:t>
            </a:r>
            <a:r>
              <a:rPr lang="en-US" altLang="zh-TW" dirty="0"/>
              <a:t> </a:t>
            </a:r>
            <a:r>
              <a:rPr lang="en-US" altLang="zh-TW" i="1" dirty="0"/>
              <a:t>q</a:t>
            </a:r>
            <a:r>
              <a:rPr lang="en-US" altLang="zh-TW" dirty="0"/>
              <a:t>	P </a:t>
            </a:r>
          </a:p>
          <a:p>
            <a:pPr eaLnBrk="1" hangingPunct="1">
              <a:spcBef>
                <a:spcPct val="0"/>
              </a:spcBef>
              <a:buFontTx/>
              <a:buNone/>
            </a:pPr>
            <a:r>
              <a:rPr lang="en-US" altLang="zh-TW" dirty="0"/>
              <a:t>   2. </a:t>
            </a:r>
            <a:r>
              <a:rPr lang="en-US" altLang="zh-TW" i="1" dirty="0"/>
              <a:t>p</a:t>
            </a:r>
            <a:r>
              <a:rPr lang="en-US" altLang="zh-TW" dirty="0"/>
              <a:t> </a:t>
            </a:r>
            <a:r>
              <a:rPr lang="en-US" altLang="zh-TW" dirty="0">
                <a:latin typeface="Symbol" pitchFamily="18" charset="2"/>
              </a:rPr>
              <a:t>Ú</a:t>
            </a:r>
            <a:r>
              <a:rPr lang="en-US" altLang="zh-TW" dirty="0"/>
              <a:t> </a:t>
            </a:r>
            <a:r>
              <a:rPr lang="en-US" altLang="zh-TW" i="1" dirty="0"/>
              <a:t>r</a:t>
            </a:r>
            <a:r>
              <a:rPr lang="en-US" altLang="zh-TW" dirty="0"/>
              <a:t>	          	P</a:t>
            </a:r>
          </a:p>
          <a:p>
            <a:pPr eaLnBrk="1" hangingPunct="1">
              <a:spcBef>
                <a:spcPct val="0"/>
              </a:spcBef>
              <a:buFontTx/>
              <a:buNone/>
            </a:pPr>
            <a:r>
              <a:rPr lang="en-US" altLang="zh-TW" dirty="0"/>
              <a:t>   3. </a:t>
            </a:r>
            <a:r>
              <a:rPr lang="en-US" altLang="zh-TW" dirty="0">
                <a:cs typeface="Times New Roman" pitchFamily="18" charset="0"/>
              </a:rPr>
              <a:t>¬</a:t>
            </a:r>
            <a:r>
              <a:rPr lang="en-US" altLang="zh-TW" i="1" dirty="0"/>
              <a:t>p</a:t>
            </a:r>
            <a:r>
              <a:rPr lang="en-US" altLang="zh-TW" dirty="0"/>
              <a:t>		P</a:t>
            </a:r>
          </a:p>
          <a:p>
            <a:pPr eaLnBrk="1" hangingPunct="1">
              <a:spcBef>
                <a:spcPct val="0"/>
              </a:spcBef>
              <a:buFontTx/>
              <a:buNone/>
            </a:pPr>
            <a:r>
              <a:rPr lang="en-US" altLang="zh-TW" dirty="0"/>
              <a:t>   4. </a:t>
            </a:r>
            <a:r>
              <a:rPr lang="en-US" altLang="zh-TW" i="1" dirty="0"/>
              <a:t>q</a:t>
            </a:r>
            <a:r>
              <a:rPr lang="en-US" altLang="zh-TW" dirty="0"/>
              <a:t>                      1 and 3, DS</a:t>
            </a:r>
          </a:p>
          <a:p>
            <a:pPr eaLnBrk="1" hangingPunct="1">
              <a:spcBef>
                <a:spcPct val="0"/>
              </a:spcBef>
              <a:buFontTx/>
              <a:buNone/>
            </a:pPr>
            <a:r>
              <a:rPr lang="en-US" altLang="zh-TW" dirty="0"/>
              <a:t>   5. </a:t>
            </a:r>
            <a:r>
              <a:rPr lang="en-US" altLang="zh-TW" i="1" dirty="0"/>
              <a:t>r</a:t>
            </a:r>
            <a:r>
              <a:rPr lang="en-US" altLang="zh-TW" dirty="0"/>
              <a:t>	        	2 and 3, DS</a:t>
            </a:r>
          </a:p>
          <a:p>
            <a:pPr eaLnBrk="1" hangingPunct="1">
              <a:spcBef>
                <a:spcPct val="0"/>
              </a:spcBef>
              <a:buFontTx/>
              <a:buNone/>
            </a:pPr>
            <a:r>
              <a:rPr lang="en-US" altLang="zh-TW" dirty="0"/>
              <a:t>   6. </a:t>
            </a:r>
            <a:r>
              <a:rPr lang="en-US" altLang="zh-TW" i="1" dirty="0"/>
              <a:t>q</a:t>
            </a:r>
            <a:r>
              <a:rPr lang="en-US" altLang="zh-TW" dirty="0"/>
              <a:t> </a:t>
            </a:r>
            <a:r>
              <a:rPr lang="en-US" altLang="zh-TW" dirty="0">
                <a:latin typeface="Symbol" pitchFamily="18" charset="2"/>
              </a:rPr>
              <a:t>Ù</a:t>
            </a:r>
            <a:r>
              <a:rPr lang="en-US" altLang="zh-TW" dirty="0"/>
              <a:t> </a:t>
            </a:r>
            <a:r>
              <a:rPr lang="en-US" altLang="zh-TW" i="1" dirty="0"/>
              <a:t>r</a:t>
            </a:r>
            <a:r>
              <a:rPr lang="en-US" altLang="zh-TW" dirty="0"/>
              <a:t>	         	4 and 5, CONJ        </a:t>
            </a:r>
            <a:endParaRPr lang="en-US" altLang="zh-TW" dirty="0">
              <a:sym typeface="Symbol" pitchFamily="18" charset="2"/>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p:cNvSpPr txBox="1">
            <a:spLocks noGrp="1" noChangeArrowheads="1"/>
          </p:cNvSpPr>
          <p:nvPr>
            <p:ph type="title"/>
          </p:nvPr>
        </p:nvSpPr>
        <p:spPr>
          <a:xfrm>
            <a:off x="457200" y="1447800"/>
            <a:ext cx="8229600" cy="708025"/>
          </a:xfrm>
          <a:effectLst>
            <a:outerShdw dist="107763" dir="13500000" algn="ctr" rotWithShape="0">
              <a:schemeClr val="bg2">
                <a:alpha val="50000"/>
              </a:schemeClr>
            </a:outerShdw>
          </a:effectLst>
        </p:spPr>
        <p:txBody>
          <a:bodyPr>
            <a:spAutoFit/>
          </a:bodyPr>
          <a:lstStyle/>
          <a:p>
            <a:pPr eaLnBrk="1" hangingPunct="1"/>
            <a:r>
              <a:rPr lang="en-US" altLang="zh-TW" sz="2000" i="0">
                <a:solidFill>
                  <a:schemeClr val="tx1"/>
                </a:solidFill>
              </a:rPr>
              <a:t>Show that </a:t>
            </a:r>
            <a:r>
              <a:rPr lang="en-US" altLang="zh-TW" sz="2000" i="0">
                <a:solidFill>
                  <a:schemeClr val="tx1"/>
                </a:solidFill>
                <a:sym typeface="Symbol" pitchFamily="18" charset="2"/>
              </a:rPr>
              <a:t></a:t>
            </a:r>
            <a:r>
              <a:rPr lang="en-US" altLang="zh-TW" sz="2000">
                <a:solidFill>
                  <a:schemeClr val="tx1"/>
                </a:solidFill>
                <a:sym typeface="Symbol" pitchFamily="18" charset="2"/>
              </a:rPr>
              <a:t>x</a:t>
            </a:r>
            <a:r>
              <a:rPr lang="en-US" altLang="zh-TW" sz="2000" i="0">
                <a:solidFill>
                  <a:schemeClr val="tx1"/>
                </a:solidFill>
                <a:sym typeface="Symbol" pitchFamily="18" charset="2"/>
              </a:rPr>
              <a:t> (</a:t>
            </a:r>
            <a:r>
              <a:rPr lang="en-US" altLang="zh-TW" sz="2000">
                <a:solidFill>
                  <a:schemeClr val="tx1"/>
                </a:solidFill>
                <a:sym typeface="Symbol" pitchFamily="18" charset="2"/>
              </a:rPr>
              <a:t>P</a:t>
            </a:r>
            <a:r>
              <a:rPr lang="en-US" altLang="zh-TW" sz="2000" i="0">
                <a:solidFill>
                  <a:schemeClr val="tx1"/>
                </a:solidFill>
                <a:sym typeface="Symbol" pitchFamily="18" charset="2"/>
              </a:rPr>
              <a:t>(</a:t>
            </a:r>
            <a:r>
              <a:rPr lang="en-US" altLang="zh-TW" sz="2000">
                <a:solidFill>
                  <a:schemeClr val="tx1"/>
                </a:solidFill>
                <a:sym typeface="Symbol" pitchFamily="18" charset="2"/>
              </a:rPr>
              <a:t>x</a:t>
            </a:r>
            <a:r>
              <a:rPr lang="en-US" altLang="zh-TW" sz="2000" i="0">
                <a:solidFill>
                  <a:schemeClr val="tx1"/>
                </a:solidFill>
                <a:sym typeface="Symbol" pitchFamily="18" charset="2"/>
              </a:rPr>
              <a:t>)  </a:t>
            </a:r>
            <a:r>
              <a:rPr lang="en-US" altLang="zh-TW" sz="2000">
                <a:solidFill>
                  <a:schemeClr val="tx1"/>
                </a:solidFill>
                <a:sym typeface="Symbol" pitchFamily="18" charset="2"/>
              </a:rPr>
              <a:t>Q</a:t>
            </a:r>
            <a:r>
              <a:rPr lang="en-US" altLang="zh-TW" sz="2000" i="0">
                <a:solidFill>
                  <a:schemeClr val="tx1"/>
                </a:solidFill>
                <a:sym typeface="Symbol" pitchFamily="18" charset="2"/>
              </a:rPr>
              <a:t>(</a:t>
            </a:r>
            <a:r>
              <a:rPr lang="en-US" altLang="zh-TW" sz="2000">
                <a:solidFill>
                  <a:schemeClr val="tx1"/>
                </a:solidFill>
                <a:sym typeface="Symbol" pitchFamily="18" charset="2"/>
              </a:rPr>
              <a:t>x</a:t>
            </a:r>
            <a:r>
              <a:rPr lang="en-US" altLang="zh-TW" sz="2000" i="0">
                <a:solidFill>
                  <a:schemeClr val="tx1"/>
                </a:solidFill>
                <a:sym typeface="Symbol" pitchFamily="18" charset="2"/>
              </a:rPr>
              <a:t>)) </a:t>
            </a:r>
            <a:r>
              <a:rPr lang="en-US" altLang="zh-TW" sz="2000" i="0">
                <a:solidFill>
                  <a:srgbClr val="000000"/>
                </a:solidFill>
                <a:latin typeface="Symbol" pitchFamily="18" charset="2"/>
              </a:rPr>
              <a:t>Ù</a:t>
            </a:r>
            <a:r>
              <a:rPr lang="en-US" altLang="zh-TW" sz="2000" i="0">
                <a:solidFill>
                  <a:schemeClr val="tx1"/>
                </a:solidFill>
                <a:sym typeface="Symbol" pitchFamily="18" charset="2"/>
              </a:rPr>
              <a:t> (</a:t>
            </a:r>
            <a:r>
              <a:rPr lang="en-US" altLang="zh-TW" sz="2000">
                <a:solidFill>
                  <a:schemeClr val="tx1"/>
                </a:solidFill>
                <a:sym typeface="Symbol" pitchFamily="18" charset="2"/>
              </a:rPr>
              <a:t>x</a:t>
            </a:r>
            <a:r>
              <a:rPr lang="en-US" altLang="zh-TW" sz="2000" i="0">
                <a:solidFill>
                  <a:schemeClr val="tx1"/>
                </a:solidFill>
                <a:sym typeface="Symbol" pitchFamily="18" charset="2"/>
              </a:rPr>
              <a:t> </a:t>
            </a:r>
            <a:r>
              <a:rPr lang="en-US" altLang="zh-TW" sz="2000">
                <a:solidFill>
                  <a:schemeClr val="tx1"/>
                </a:solidFill>
                <a:sym typeface="Symbol" pitchFamily="18" charset="2"/>
              </a:rPr>
              <a:t>P</a:t>
            </a:r>
            <a:r>
              <a:rPr lang="en-US" altLang="zh-TW" sz="2000" i="0">
                <a:solidFill>
                  <a:schemeClr val="tx1"/>
                </a:solidFill>
                <a:sym typeface="Symbol" pitchFamily="18" charset="2"/>
              </a:rPr>
              <a:t>(</a:t>
            </a:r>
            <a:r>
              <a:rPr lang="en-US" altLang="zh-TW" sz="2000">
                <a:solidFill>
                  <a:schemeClr val="tx1"/>
                </a:solidFill>
                <a:sym typeface="Symbol" pitchFamily="18" charset="2"/>
              </a:rPr>
              <a:t>x</a:t>
            </a:r>
            <a:r>
              <a:rPr lang="en-US" altLang="zh-TW" sz="2000" i="0">
                <a:solidFill>
                  <a:schemeClr val="tx1"/>
                </a:solidFill>
                <a:sym typeface="Symbol" pitchFamily="18" charset="2"/>
              </a:rPr>
              <a:t>))  (</a:t>
            </a:r>
            <a:r>
              <a:rPr lang="en-US" altLang="zh-TW" sz="2000">
                <a:solidFill>
                  <a:schemeClr val="tx1"/>
                </a:solidFill>
                <a:sym typeface="Symbol" pitchFamily="18" charset="2"/>
              </a:rPr>
              <a:t>x</a:t>
            </a:r>
            <a:r>
              <a:rPr lang="en-US" altLang="zh-TW" sz="2000" i="0">
                <a:solidFill>
                  <a:schemeClr val="tx1"/>
                </a:solidFill>
                <a:sym typeface="Symbol" pitchFamily="18" charset="2"/>
              </a:rPr>
              <a:t> </a:t>
            </a:r>
            <a:r>
              <a:rPr lang="en-US" altLang="zh-TW" sz="2000">
                <a:solidFill>
                  <a:schemeClr val="tx1"/>
                </a:solidFill>
                <a:sym typeface="Symbol" pitchFamily="18" charset="2"/>
              </a:rPr>
              <a:t>Q</a:t>
            </a:r>
            <a:r>
              <a:rPr lang="en-US" altLang="zh-TW" sz="2000" i="0">
                <a:solidFill>
                  <a:schemeClr val="tx1"/>
                </a:solidFill>
                <a:sym typeface="Symbol" pitchFamily="18" charset="2"/>
              </a:rPr>
              <a:t>(</a:t>
            </a:r>
            <a:r>
              <a:rPr lang="en-US" altLang="zh-TW" sz="2000">
                <a:solidFill>
                  <a:schemeClr val="tx1"/>
                </a:solidFill>
                <a:sym typeface="Symbol" pitchFamily="18" charset="2"/>
              </a:rPr>
              <a:t>x</a:t>
            </a:r>
            <a:r>
              <a:rPr lang="en-US" altLang="zh-TW" sz="2000" i="0">
                <a:solidFill>
                  <a:schemeClr val="tx1"/>
                </a:solidFill>
                <a:sym typeface="Symbol" pitchFamily="18" charset="2"/>
              </a:rPr>
              <a:t>))</a:t>
            </a:r>
            <a:br>
              <a:rPr lang="en-US" altLang="zh-TW" sz="2000" i="0">
                <a:solidFill>
                  <a:schemeClr val="tx1"/>
                </a:solidFill>
                <a:sym typeface="Symbol" pitchFamily="18" charset="2"/>
              </a:rPr>
            </a:br>
            <a:endParaRPr lang="en-US" altLang="zh-TW" sz="2000" i="0">
              <a:solidFill>
                <a:schemeClr val="tx1"/>
              </a:solidFill>
              <a:sym typeface="Symbol" pitchFamily="18" charset="2"/>
            </a:endParaRPr>
          </a:p>
        </p:txBody>
      </p:sp>
      <p:sp>
        <p:nvSpPr>
          <p:cNvPr id="5" name="Text Box 13"/>
          <p:cNvSpPr txBox="1">
            <a:spLocks noChangeArrowheads="1"/>
          </p:cNvSpPr>
          <p:nvPr/>
        </p:nvSpPr>
        <p:spPr bwMode="auto">
          <a:xfrm>
            <a:off x="1828800" y="2286000"/>
            <a:ext cx="5524500" cy="2246769"/>
          </a:xfrm>
          <a:prstGeom prst="rect">
            <a:avLst/>
          </a:prstGeom>
          <a:noFill/>
          <a:ln w="9525">
            <a:noFill/>
            <a:miter lim="800000"/>
            <a:headEnd/>
            <a:tailEnd/>
          </a:ln>
          <a:effectLst>
            <a:outerShdw dist="107763" dir="8100000" algn="ctr" rotWithShape="0">
              <a:schemeClr val="bg2">
                <a:alpha val="50000"/>
              </a:schemeClr>
            </a:outerShdw>
          </a:effectLst>
        </p:spPr>
        <p:txBody>
          <a:bodyPr>
            <a:spAutoFit/>
          </a:bodyPr>
          <a:lstStyle/>
          <a:p>
            <a:pPr marL="457200" indent="-457200"/>
            <a:r>
              <a:rPr lang="en-US" altLang="zh-TW" sz="2000" u="sng" dirty="0">
                <a:latin typeface="Calibri" pitchFamily="34" charset="0"/>
                <a:sym typeface="Symbol" pitchFamily="18" charset="2"/>
              </a:rPr>
              <a:t>Proof</a:t>
            </a:r>
            <a:r>
              <a:rPr lang="en-US" altLang="zh-TW" sz="2000" dirty="0">
                <a:latin typeface="Calibri" pitchFamily="34" charset="0"/>
                <a:sym typeface="Symbol" pitchFamily="18" charset="2"/>
              </a:rPr>
              <a:t>  			</a:t>
            </a:r>
            <a:r>
              <a:rPr lang="en-US" altLang="zh-TW" sz="2000" u="sng" dirty="0">
                <a:latin typeface="Calibri" pitchFamily="34" charset="0"/>
              </a:rPr>
              <a:t>Reason</a:t>
            </a:r>
            <a:endParaRPr lang="en-US" altLang="zh-TW" sz="2000" u="sng" dirty="0">
              <a:latin typeface="Calibri" pitchFamily="34" charset="0"/>
              <a:sym typeface="Symbol" pitchFamily="18" charset="2"/>
            </a:endParaRPr>
          </a:p>
          <a:p>
            <a:pPr marL="457200" indent="-457200"/>
            <a:r>
              <a:rPr lang="en-US" altLang="zh-TW" sz="2000" dirty="0">
                <a:latin typeface="Calibri" pitchFamily="34" charset="0"/>
                <a:sym typeface="Symbol" pitchFamily="18" charset="2"/>
              </a:rPr>
              <a:t>1. </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a:t>
            </a:r>
            <a:r>
              <a:rPr lang="en-US" altLang="zh-TW" sz="2000" i="1" dirty="0">
                <a:latin typeface="Calibri" pitchFamily="34" charset="0"/>
                <a:sym typeface="Symbol" pitchFamily="18" charset="2"/>
              </a:rPr>
              <a:t>P</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 </a:t>
            </a:r>
            <a:r>
              <a:rPr lang="en-US" altLang="zh-TW" sz="2000" i="1" dirty="0">
                <a:latin typeface="Calibri" pitchFamily="34" charset="0"/>
                <a:sym typeface="Symbol" pitchFamily="18" charset="2"/>
              </a:rPr>
              <a:t>Q</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P</a:t>
            </a:r>
          </a:p>
          <a:p>
            <a:pPr marL="457200" indent="-457200"/>
            <a:r>
              <a:rPr lang="en-US" altLang="zh-TW" sz="2000" dirty="0">
                <a:latin typeface="Calibri" pitchFamily="34" charset="0"/>
                <a:sym typeface="Symbol" pitchFamily="18" charset="2"/>
              </a:rPr>
              <a:t>2. </a:t>
            </a:r>
            <a:r>
              <a:rPr lang="en-US" altLang="zh-TW" sz="2000" i="1" dirty="0">
                <a:latin typeface="Calibri" pitchFamily="34" charset="0"/>
                <a:sym typeface="Symbol" pitchFamily="18" charset="2"/>
              </a:rPr>
              <a:t>x P</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		</a:t>
            </a:r>
            <a:r>
              <a:rPr lang="en-US" altLang="zh-TW" sz="2000" dirty="0">
                <a:latin typeface="Calibri" pitchFamily="34" charset="0"/>
                <a:sym typeface="Symbol" pitchFamily="18" charset="2"/>
              </a:rPr>
              <a:t>P</a:t>
            </a:r>
          </a:p>
          <a:p>
            <a:pPr marL="457200" indent="-457200"/>
            <a:r>
              <a:rPr lang="en-US" altLang="zh-TW" sz="2000" dirty="0">
                <a:latin typeface="Calibri" pitchFamily="34" charset="0"/>
                <a:sym typeface="Symbol" pitchFamily="18" charset="2"/>
              </a:rPr>
              <a:t>3. </a:t>
            </a:r>
            <a:r>
              <a:rPr lang="en-US" altLang="zh-TW" sz="2000" i="1" dirty="0">
                <a:latin typeface="Calibri" pitchFamily="34" charset="0"/>
                <a:sym typeface="Symbol" pitchFamily="18" charset="2"/>
              </a:rPr>
              <a:t>P</a:t>
            </a:r>
            <a:r>
              <a:rPr lang="en-US" altLang="zh-TW" sz="2000" dirty="0">
                <a:latin typeface="Calibri" pitchFamily="34" charset="0"/>
                <a:sym typeface="Symbol" pitchFamily="18" charset="2"/>
              </a:rPr>
              <a:t>(T)</a:t>
            </a:r>
            <a:r>
              <a:rPr lang="en-US" altLang="zh-TW" sz="2000" i="1" dirty="0">
                <a:latin typeface="Calibri" pitchFamily="34" charset="0"/>
                <a:sym typeface="Symbol" pitchFamily="18" charset="2"/>
              </a:rPr>
              <a:t>			</a:t>
            </a:r>
            <a:r>
              <a:rPr lang="en-US" altLang="zh-TW" sz="2000" dirty="0">
                <a:latin typeface="Calibri" pitchFamily="34" charset="0"/>
                <a:sym typeface="Symbol" pitchFamily="18" charset="2"/>
              </a:rPr>
              <a:t>2, UI</a:t>
            </a:r>
          </a:p>
          <a:p>
            <a:pPr marL="457200" indent="-457200"/>
            <a:r>
              <a:rPr lang="en-US" altLang="zh-TW" sz="2000" dirty="0">
                <a:latin typeface="Calibri" pitchFamily="34" charset="0"/>
                <a:sym typeface="Symbol" pitchFamily="18" charset="2"/>
              </a:rPr>
              <a:t>4.</a:t>
            </a:r>
            <a:r>
              <a:rPr lang="en-US" altLang="zh-TW" sz="2000" i="1" dirty="0">
                <a:latin typeface="Calibri" pitchFamily="34" charset="0"/>
                <a:sym typeface="Symbol" pitchFamily="18" charset="2"/>
              </a:rPr>
              <a:t> P</a:t>
            </a:r>
            <a:r>
              <a:rPr lang="en-US" altLang="zh-TW" sz="2000" dirty="0">
                <a:latin typeface="Calibri" pitchFamily="34" charset="0"/>
                <a:sym typeface="Symbol" pitchFamily="18" charset="2"/>
              </a:rPr>
              <a:t>(T)  </a:t>
            </a:r>
            <a:r>
              <a:rPr lang="en-US" altLang="zh-TW" sz="2000" i="1" dirty="0">
                <a:latin typeface="Calibri" pitchFamily="34" charset="0"/>
                <a:sym typeface="Symbol" pitchFamily="18" charset="2"/>
              </a:rPr>
              <a:t>Q</a:t>
            </a:r>
            <a:r>
              <a:rPr lang="en-US" altLang="zh-TW" sz="2000" dirty="0">
                <a:latin typeface="Calibri" pitchFamily="34" charset="0"/>
                <a:sym typeface="Symbol" pitchFamily="18" charset="2"/>
              </a:rPr>
              <a:t>(T)</a:t>
            </a:r>
            <a:r>
              <a:rPr lang="en-US" altLang="zh-TW" sz="2000" i="1" dirty="0">
                <a:latin typeface="Calibri" pitchFamily="34" charset="0"/>
                <a:sym typeface="Symbol" pitchFamily="18" charset="2"/>
              </a:rPr>
              <a:t>		</a:t>
            </a:r>
            <a:r>
              <a:rPr lang="en-US" altLang="zh-TW" sz="2000" dirty="0">
                <a:latin typeface="Calibri" pitchFamily="34" charset="0"/>
                <a:sym typeface="Symbol" pitchFamily="18" charset="2"/>
              </a:rPr>
              <a:t>1, UI</a:t>
            </a:r>
          </a:p>
          <a:p>
            <a:pPr marL="457200" indent="-457200"/>
            <a:r>
              <a:rPr lang="en-US" altLang="zh-TW" sz="2000" dirty="0">
                <a:latin typeface="Calibri" pitchFamily="34" charset="0"/>
                <a:sym typeface="Symbol" pitchFamily="18" charset="2"/>
              </a:rPr>
              <a:t>5. </a:t>
            </a:r>
            <a:r>
              <a:rPr lang="en-US" altLang="zh-TW" sz="2000" i="1" dirty="0">
                <a:latin typeface="Calibri" pitchFamily="34" charset="0"/>
                <a:sym typeface="Symbol" pitchFamily="18" charset="2"/>
              </a:rPr>
              <a:t>Q</a:t>
            </a:r>
            <a:r>
              <a:rPr lang="en-US" altLang="zh-TW" sz="2000" dirty="0">
                <a:latin typeface="Calibri" pitchFamily="34" charset="0"/>
                <a:sym typeface="Symbol" pitchFamily="18" charset="2"/>
              </a:rPr>
              <a:t>(T)			3 and 4, MP</a:t>
            </a:r>
          </a:p>
          <a:p>
            <a:pPr marL="457200" indent="-457200"/>
            <a:r>
              <a:rPr lang="en-US" altLang="zh-TW" sz="2000" dirty="0">
                <a:latin typeface="Calibri" pitchFamily="34" charset="0"/>
                <a:sym typeface="Symbol" pitchFamily="18" charset="2"/>
              </a:rPr>
              <a:t>6. </a:t>
            </a:r>
            <a:r>
              <a:rPr lang="en-US" altLang="zh-TW" sz="2000" i="1" dirty="0">
                <a:latin typeface="Calibri" pitchFamily="34" charset="0"/>
                <a:sym typeface="Symbol" pitchFamily="18" charset="2"/>
              </a:rPr>
              <a:t>x Q</a:t>
            </a:r>
            <a:r>
              <a:rPr lang="en-US" altLang="zh-TW" sz="2000" dirty="0">
                <a:latin typeface="Calibri" pitchFamily="34" charset="0"/>
                <a:sym typeface="Symbol" pitchFamily="18" charset="2"/>
              </a:rPr>
              <a:t>(</a:t>
            </a:r>
            <a:r>
              <a:rPr lang="en-US" altLang="zh-TW" sz="2000" i="1" dirty="0">
                <a:latin typeface="Calibri" pitchFamily="34" charset="0"/>
                <a:sym typeface="Symbol" pitchFamily="18" charset="2"/>
              </a:rPr>
              <a:t>x</a:t>
            </a:r>
            <a:r>
              <a:rPr lang="en-US" altLang="zh-TW" sz="2000" dirty="0">
                <a:latin typeface="Calibri" pitchFamily="34" charset="0"/>
                <a:sym typeface="Symbol" pitchFamily="18" charset="2"/>
              </a:rPr>
              <a:t>)		5, UG</a:t>
            </a:r>
          </a:p>
        </p:txBody>
      </p:sp>
      <p:sp>
        <p:nvSpPr>
          <p:cNvPr id="6" name="Slide Number Placeholder 6"/>
          <p:cNvSpPr>
            <a:spLocks noGrp="1"/>
          </p:cNvSpPr>
          <p:nvPr>
            <p:ph type="sldNum" sz="quarter" idx="17"/>
          </p:nvPr>
        </p:nvSpPr>
        <p:spPr bwMode="auto">
          <a:xfrm>
            <a:off x="8715375" y="6172200"/>
            <a:ext cx="428625"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0B19852-0750-4DC1-B28F-DEFCA49407A9}" type="slidenum">
              <a:rPr lang="en-US"/>
              <a:pPr/>
              <a:t>36</a:t>
            </a:fld>
            <a:endParaRPr lang="en-US"/>
          </a:p>
        </p:txBody>
      </p:sp>
      <p:sp>
        <p:nvSpPr>
          <p:cNvPr id="7" name="Footer Placeholder 5"/>
          <p:cNvSpPr>
            <a:spLocks noGrp="1"/>
          </p:cNvSpPr>
          <p:nvPr>
            <p:ph type="ftr" sz="quarter" idx="16"/>
          </p:nvPr>
        </p:nvSpPr>
        <p:spPr bwMode="auto">
          <a:noFill/>
        </p:spPr>
        <p:txBody>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hangingPunct="1">
              <a:defRPr/>
            </a:pPr>
            <a:r>
              <a:rPr lang="en-US" dirty="0">
                <a:latin typeface="Calibri" pitchFamily="34" charset="0"/>
                <a:cs typeface="+mn-cs"/>
              </a:rPr>
              <a:t>TMA1201 Discrete Structures &amp; Probability, Faculty of Computing &amp; Informatics, MMU</a:t>
            </a:r>
          </a:p>
        </p:txBody>
      </p:sp>
      <p:sp>
        <p:nvSpPr>
          <p:cNvPr id="8" name="Title 1"/>
          <p:cNvSpPr txBox="1">
            <a:spLocks/>
          </p:cNvSpPr>
          <p:nvPr/>
        </p:nvSpPr>
        <p:spPr bwMode="auto">
          <a:xfrm>
            <a:off x="457200" y="76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i="1">
                <a:solidFill>
                  <a:schemeClr val="tx1">
                    <a:shade val="75000"/>
                  </a:schemeClr>
                </a:solidFill>
                <a:latin typeface="+mj-lt"/>
                <a:ea typeface="+mj-ea"/>
                <a:cs typeface="+mj-cs"/>
              </a:defRPr>
            </a:lvl1pPr>
            <a:lvl2pPr algn="l" rtl="0" eaLnBrk="0" fontAlgn="base" hangingPunct="0">
              <a:spcBef>
                <a:spcPct val="0"/>
              </a:spcBef>
              <a:spcAft>
                <a:spcPct val="0"/>
              </a:spcAft>
              <a:defRPr sz="3600">
                <a:solidFill>
                  <a:schemeClr val="tx1"/>
                </a:solidFill>
                <a:latin typeface="Calibri" pitchFamily="34" charset="0"/>
              </a:defRPr>
            </a:lvl2pPr>
            <a:lvl3pPr algn="l" rtl="0" eaLnBrk="0" fontAlgn="base" hangingPunct="0">
              <a:spcBef>
                <a:spcPct val="0"/>
              </a:spcBef>
              <a:spcAft>
                <a:spcPct val="0"/>
              </a:spcAft>
              <a:defRPr sz="3600">
                <a:solidFill>
                  <a:schemeClr val="tx1"/>
                </a:solidFill>
                <a:latin typeface="Calibri" pitchFamily="34" charset="0"/>
              </a:defRPr>
            </a:lvl3pPr>
            <a:lvl4pPr algn="l" rtl="0" eaLnBrk="0" fontAlgn="base" hangingPunct="0">
              <a:spcBef>
                <a:spcPct val="0"/>
              </a:spcBef>
              <a:spcAft>
                <a:spcPct val="0"/>
              </a:spcAft>
              <a:defRPr sz="3600">
                <a:solidFill>
                  <a:schemeClr val="tx1"/>
                </a:solidFill>
                <a:latin typeface="Calibri" pitchFamily="34" charset="0"/>
              </a:defRPr>
            </a:lvl4pPr>
            <a:lvl5pPr algn="l" rtl="0" eaLnBrk="0" fontAlgn="base" hangingPunct="0">
              <a:spcBef>
                <a:spcPct val="0"/>
              </a:spcBef>
              <a:spcAft>
                <a:spcPct val="0"/>
              </a:spcAft>
              <a:defRPr sz="3600">
                <a:solidFill>
                  <a:schemeClr val="tx1"/>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a:lstStyle>
          <a:p>
            <a:pPr eaLnBrk="1" hangingPunct="1">
              <a:defRPr/>
            </a:pPr>
            <a:r>
              <a:rPr lang="en-US" sz="4000" i="0" kern="0" dirty="0">
                <a:solidFill>
                  <a:schemeClr val="tx1"/>
                </a:solidFill>
              </a:rPr>
              <a:t>Another Example without narratives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81000" y="152400"/>
            <a:ext cx="8229600" cy="1143000"/>
          </a:xfrm>
        </p:spPr>
        <p:txBody>
          <a:bodyPr/>
          <a:lstStyle/>
          <a:p>
            <a:pPr eaLnBrk="1" hangingPunct="1"/>
            <a:r>
              <a:rPr lang="en-US" altLang="ms-MY" sz="4000" b="1" i="0" dirty="0">
                <a:solidFill>
                  <a:schemeClr val="tx1"/>
                </a:solidFill>
              </a:rPr>
              <a:t>In Class Exercise</a:t>
            </a:r>
          </a:p>
        </p:txBody>
      </p:sp>
      <p:sp>
        <p:nvSpPr>
          <p:cNvPr id="35844" name="Text Box 2059"/>
          <p:cNvSpPr txBox="1">
            <a:spLocks noChangeArrowheads="1"/>
          </p:cNvSpPr>
          <p:nvPr/>
        </p:nvSpPr>
        <p:spPr bwMode="auto">
          <a:xfrm>
            <a:off x="304800" y="1219200"/>
            <a:ext cx="83058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GB" sz="2000" dirty="0">
                <a:latin typeface="Calibri" pitchFamily="34" charset="0"/>
              </a:rPr>
              <a:t>Given the following argument:</a:t>
            </a:r>
            <a:endParaRPr lang="ms-MY" sz="2000" dirty="0">
              <a:latin typeface="Calibri" pitchFamily="34" charset="0"/>
            </a:endParaRPr>
          </a:p>
          <a:p>
            <a:pPr eaLnBrk="0" hangingPunct="0"/>
            <a:r>
              <a:rPr lang="en-GB" sz="2000" dirty="0">
                <a:latin typeface="Calibri" pitchFamily="34" charset="0"/>
              </a:rPr>
              <a:t> </a:t>
            </a:r>
            <a:endParaRPr lang="ms-MY" sz="2000" dirty="0">
              <a:latin typeface="Calibri" pitchFamily="34" charset="0"/>
            </a:endParaRPr>
          </a:p>
          <a:p>
            <a:pPr eaLnBrk="0" hangingPunct="0"/>
            <a:r>
              <a:rPr lang="en-GB" sz="2000" dirty="0">
                <a:latin typeface="Calibri" pitchFamily="34" charset="0"/>
              </a:rPr>
              <a:t>Jenny, a student in this class, knows how to write programs using C#. Everyone who knows how to write programs in C# can get a good salary job. Therefore someone in this class can get a good salary job.</a:t>
            </a:r>
            <a:endParaRPr lang="ms-MY" sz="2000" dirty="0">
              <a:latin typeface="Calibri" pitchFamily="34" charset="0"/>
            </a:endParaRPr>
          </a:p>
          <a:p>
            <a:pPr eaLnBrk="0" hangingPunct="0"/>
            <a:r>
              <a:rPr lang="en-GB" sz="2000" dirty="0">
                <a:latin typeface="Calibri" pitchFamily="34" charset="0"/>
              </a:rPr>
              <a:t> </a:t>
            </a:r>
            <a:endParaRPr lang="ms-MY" sz="2000" dirty="0">
              <a:latin typeface="Calibri" pitchFamily="34" charset="0"/>
            </a:endParaRPr>
          </a:p>
          <a:p>
            <a:pPr eaLnBrk="0" hangingPunct="0">
              <a:buFontTx/>
              <a:buAutoNum type="alphaLcParenR"/>
            </a:pPr>
            <a:r>
              <a:rPr lang="en-GB" sz="2000" dirty="0">
                <a:latin typeface="Calibri" pitchFamily="34" charset="0"/>
              </a:rPr>
              <a:t>  Define 3 predicates from the above argument by assuming the UOD is all   </a:t>
            </a:r>
          </a:p>
          <a:p>
            <a:pPr eaLnBrk="0" hangingPunct="0"/>
            <a:r>
              <a:rPr lang="en-GB" sz="2000" dirty="0">
                <a:latin typeface="Calibri" pitchFamily="34" charset="0"/>
              </a:rPr>
              <a:t>      students in MMU. You must label them as </a:t>
            </a:r>
            <a:r>
              <a:rPr lang="en-GB" sz="2000" b="1" dirty="0">
                <a:latin typeface="Calibri" pitchFamily="34" charset="0"/>
              </a:rPr>
              <a:t>A(</a:t>
            </a:r>
            <a:r>
              <a:rPr lang="en-GB" sz="2000" b="1" i="1" dirty="0">
                <a:latin typeface="Calibri" pitchFamily="34" charset="0"/>
              </a:rPr>
              <a:t>x</a:t>
            </a:r>
            <a:r>
              <a:rPr lang="en-GB" sz="2000" b="1" dirty="0">
                <a:latin typeface="Calibri" pitchFamily="34" charset="0"/>
              </a:rPr>
              <a:t>)</a:t>
            </a:r>
            <a:r>
              <a:rPr lang="en-GB" sz="2000" dirty="0">
                <a:latin typeface="Calibri" pitchFamily="34" charset="0"/>
              </a:rPr>
              <a:t>, </a:t>
            </a:r>
            <a:r>
              <a:rPr lang="en-GB" sz="2000" b="1" dirty="0">
                <a:latin typeface="Calibri" pitchFamily="34" charset="0"/>
              </a:rPr>
              <a:t>B(</a:t>
            </a:r>
            <a:r>
              <a:rPr lang="en-GB" sz="2000" b="1" i="1" dirty="0">
                <a:latin typeface="Calibri" pitchFamily="34" charset="0"/>
              </a:rPr>
              <a:t>x</a:t>
            </a:r>
            <a:r>
              <a:rPr lang="en-GB" sz="2000" b="1" dirty="0">
                <a:latin typeface="Calibri" pitchFamily="34" charset="0"/>
              </a:rPr>
              <a:t>) and</a:t>
            </a:r>
            <a:r>
              <a:rPr lang="en-GB" sz="2000" dirty="0">
                <a:latin typeface="Calibri" pitchFamily="34" charset="0"/>
              </a:rPr>
              <a:t> </a:t>
            </a:r>
            <a:r>
              <a:rPr lang="en-GB" sz="2000" b="1" dirty="0">
                <a:latin typeface="Calibri" pitchFamily="34" charset="0"/>
              </a:rPr>
              <a:t>C(</a:t>
            </a:r>
            <a:r>
              <a:rPr lang="en-GB" sz="2000" b="1" i="1" dirty="0">
                <a:latin typeface="Calibri" pitchFamily="34" charset="0"/>
              </a:rPr>
              <a:t>x</a:t>
            </a:r>
            <a:r>
              <a:rPr lang="en-GB" sz="2000" b="1" dirty="0">
                <a:latin typeface="Calibri" pitchFamily="34" charset="0"/>
              </a:rPr>
              <a:t>)</a:t>
            </a:r>
            <a:r>
              <a:rPr lang="en-GB" sz="2000" dirty="0">
                <a:latin typeface="Calibri" pitchFamily="34" charset="0"/>
              </a:rPr>
              <a:t>.	</a:t>
            </a:r>
          </a:p>
          <a:p>
            <a:pPr eaLnBrk="0" hangingPunct="0">
              <a:buFontTx/>
              <a:buAutoNum type="alphaLcParenR" startAt="2"/>
            </a:pPr>
            <a:r>
              <a:rPr lang="en-GB" sz="2000" dirty="0">
                <a:latin typeface="Calibri" pitchFamily="34" charset="0"/>
              </a:rPr>
              <a:t>  By using the predicates that you have defined in part (a) and logical </a:t>
            </a:r>
          </a:p>
          <a:p>
            <a:pPr eaLnBrk="0" hangingPunct="0"/>
            <a:r>
              <a:rPr lang="en-GB" sz="2000" dirty="0">
                <a:latin typeface="Calibri" pitchFamily="34" charset="0"/>
              </a:rPr>
              <a:t>      connectives, translate the argument into 3 premises and a conclusion. </a:t>
            </a:r>
          </a:p>
          <a:p>
            <a:pPr eaLnBrk="0" hangingPunct="0"/>
            <a:r>
              <a:rPr lang="en-GB" sz="2000" dirty="0">
                <a:latin typeface="Calibri" pitchFamily="34" charset="0"/>
              </a:rPr>
              <a:t>c)  Show that the argument is valid with formal reasoning.</a:t>
            </a:r>
            <a:endParaRPr lang="en-US" altLang="zh-TW" sz="2000" dirty="0">
              <a:latin typeface="Calibri" pitchFamily="34" charset="0"/>
            </a:endParaRPr>
          </a:p>
        </p:txBody>
      </p:sp>
      <p:sp>
        <p:nvSpPr>
          <p:cNvPr id="8" name="Slide Number Placeholder 6"/>
          <p:cNvSpPr>
            <a:spLocks noGrp="1"/>
          </p:cNvSpPr>
          <p:nvPr>
            <p:ph type="sldNum" sz="quarter" idx="17"/>
          </p:nvPr>
        </p:nvSpPr>
        <p:spPr bwMode="auto">
          <a:xfrm>
            <a:off x="8715375" y="6172200"/>
            <a:ext cx="428625"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F778727-8BD1-446A-8DFB-DD837FB12B82}" type="slidenum">
              <a:rPr lang="en-US"/>
              <a:pPr/>
              <a:t>37</a:t>
            </a:fld>
            <a:endParaRPr lang="en-US"/>
          </a:p>
        </p:txBody>
      </p:sp>
      <p:sp>
        <p:nvSpPr>
          <p:cNvPr id="9" name="Footer Placeholder 5"/>
          <p:cNvSpPr>
            <a:spLocks noGrp="1"/>
          </p:cNvSpPr>
          <p:nvPr>
            <p:ph type="ftr" sz="quarter" idx="16"/>
          </p:nvPr>
        </p:nvSpPr>
        <p:spPr bwMode="auto">
          <a:noFill/>
        </p:spPr>
        <p:txBody>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hangingPunct="1">
              <a:defRPr/>
            </a:pPr>
            <a:r>
              <a:rPr lang="en-US" dirty="0">
                <a:latin typeface="Calibri" pitchFamily="34" charset="0"/>
                <a:cs typeface="+mn-cs"/>
              </a:rPr>
              <a:t>TMA1201 Discrete Structures &amp; Probability, Faculty of Computing &amp; Informatics, MMU</a:t>
            </a:r>
          </a:p>
        </p:txBody>
      </p:sp>
    </p:spTree>
    <p:extLst>
      <p:ext uri="{BB962C8B-B14F-4D97-AF65-F5344CB8AC3E}">
        <p14:creationId xmlns:p14="http://schemas.microsoft.com/office/powerpoint/2010/main" val="2744733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685800" y="381000"/>
            <a:ext cx="6629400" cy="1143000"/>
          </a:xfrm>
        </p:spPr>
        <p:txBody>
          <a:bodyPr/>
          <a:lstStyle/>
          <a:p>
            <a:pPr algn="l" eaLnBrk="1" hangingPunct="1">
              <a:defRPr/>
            </a:pPr>
            <a:r>
              <a:rPr lang="en-US" dirty="0">
                <a:solidFill>
                  <a:schemeClr val="tx1"/>
                </a:solidFill>
                <a:effectLst/>
              </a:rPr>
              <a:t>Summary</a:t>
            </a:r>
          </a:p>
        </p:txBody>
      </p:sp>
      <p:sp>
        <p:nvSpPr>
          <p:cNvPr id="53251"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53252" name="Slide Number Placeholder 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942345D3-DF03-4B43-96EF-D71FBE1B4D23}" type="slidenum">
              <a:rPr lang="en-US" altLang="en-US" sz="1200"/>
              <a:pPr eaLnBrk="1" hangingPunct="1">
                <a:spcBef>
                  <a:spcPct val="0"/>
                </a:spcBef>
                <a:buFontTx/>
                <a:buNone/>
              </a:pPr>
              <a:t>38</a:t>
            </a:fld>
            <a:endParaRPr lang="en-US" altLang="en-US" sz="1200"/>
          </a:p>
        </p:txBody>
      </p:sp>
      <p:sp>
        <p:nvSpPr>
          <p:cNvPr id="6" name="Text Box 9"/>
          <p:cNvSpPr txBox="1">
            <a:spLocks noChangeArrowheads="1"/>
          </p:cNvSpPr>
          <p:nvPr/>
        </p:nvSpPr>
        <p:spPr bwMode="auto">
          <a:xfrm>
            <a:off x="714375" y="2135554"/>
            <a:ext cx="7543800" cy="1631216"/>
          </a:xfrm>
          <a:prstGeom prst="rect">
            <a:avLst/>
          </a:prstGeom>
          <a:noFill/>
          <a:ln w="22225">
            <a:noFill/>
            <a:miter lim="800000"/>
            <a:headEnd/>
            <a:tailEnd/>
          </a:ln>
          <a:effectLst/>
        </p:spPr>
        <p:txBody>
          <a:bodyPr anchor="ctr">
            <a:spAutoFit/>
          </a:bodyPr>
          <a:lstStyle>
            <a:lvl1pPr eaLnBrk="0" hangingPunct="0">
              <a:defRPr>
                <a:solidFill>
                  <a:schemeClr val="tx1"/>
                </a:solidFill>
                <a:latin typeface="Trebuchet MS" pitchFamily="34" charset="0"/>
                <a:cs typeface="Arial" charset="0"/>
              </a:defRPr>
            </a:lvl1pPr>
            <a:lvl2pPr marL="804863" indent="-341313"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US" altLang="zh-TW" sz="2000" dirty="0">
                <a:latin typeface="Calibri" pitchFamily="34" charset="0"/>
              </a:rPr>
              <a:t>The following concepts related to formal reasoning were discussed:</a:t>
            </a:r>
          </a:p>
          <a:p>
            <a:pPr lvl="1" eaLnBrk="1" hangingPunct="1">
              <a:buFontTx/>
              <a:buChar char="•"/>
            </a:pPr>
            <a:r>
              <a:rPr lang="en-US" altLang="zh-TW" sz="2000" dirty="0">
                <a:latin typeface="Calibri" pitchFamily="34" charset="0"/>
              </a:rPr>
              <a:t>The meaning of formal reasoning</a:t>
            </a:r>
          </a:p>
          <a:p>
            <a:pPr lvl="1" eaLnBrk="1" hangingPunct="1">
              <a:buFontTx/>
              <a:buChar char="•"/>
            </a:pPr>
            <a:r>
              <a:rPr lang="en-US" altLang="zh-TW" sz="2000" dirty="0">
                <a:latin typeface="Calibri" pitchFamily="34" charset="0"/>
              </a:rPr>
              <a:t>The 4 steps to perform formal reasoning</a:t>
            </a:r>
          </a:p>
          <a:p>
            <a:pPr lvl="1" eaLnBrk="1" hangingPunct="1">
              <a:buFontTx/>
              <a:buChar char="•"/>
            </a:pPr>
            <a:r>
              <a:rPr lang="en-US" altLang="zh-TW" sz="2000" dirty="0">
                <a:latin typeface="Calibri" pitchFamily="34" charset="0"/>
              </a:rPr>
              <a:t>The 8 Rules of Inference</a:t>
            </a:r>
          </a:p>
          <a:p>
            <a:pPr lvl="1" eaLnBrk="1" hangingPunct="1">
              <a:buFontTx/>
              <a:buChar char="•"/>
            </a:pPr>
            <a:r>
              <a:rPr lang="en-US" altLang="zh-TW" sz="2000" dirty="0">
                <a:latin typeface="Calibri" pitchFamily="34" charset="0"/>
              </a:rPr>
              <a:t>The 4 additional Rules of Inference for Predicates</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txBox="1">
            <a:spLocks noChangeArrowheads="1"/>
          </p:cNvSpPr>
          <p:nvPr/>
        </p:nvSpPr>
        <p:spPr bwMode="auto">
          <a:xfrm>
            <a:off x="914400" y="1066800"/>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endParaRPr lang="en-US" altLang="ms-MY" sz="2800"/>
          </a:p>
        </p:txBody>
      </p:sp>
      <p:sp>
        <p:nvSpPr>
          <p:cNvPr id="17" name="Rectangle 8"/>
          <p:cNvSpPr>
            <a:spLocks noGrp="1"/>
          </p:cNvSpPr>
          <p:nvPr>
            <p:ph idx="1"/>
          </p:nvPr>
        </p:nvSpPr>
        <p:spPr/>
        <p:txBody>
          <a:bodyPr>
            <a:normAutofit/>
          </a:bodyPr>
          <a:lstStyle/>
          <a:p>
            <a:pPr eaLnBrk="1" hangingPunct="1">
              <a:defRPr/>
            </a:pPr>
            <a:r>
              <a:rPr lang="en-US" dirty="0"/>
              <a:t>Direct Proof</a:t>
            </a:r>
          </a:p>
          <a:p>
            <a:pPr eaLnBrk="1" hangingPunct="1">
              <a:defRPr/>
            </a:pPr>
            <a:r>
              <a:rPr lang="en-US" dirty="0"/>
              <a:t>Indirect Proof (Proof by contrapositive &amp; Proof by Contradiction)</a:t>
            </a:r>
          </a:p>
          <a:p>
            <a:pPr eaLnBrk="1" hangingPunct="1">
              <a:defRPr/>
            </a:pPr>
            <a:r>
              <a:rPr lang="en-US" dirty="0"/>
              <a:t>Proof by Cases</a:t>
            </a:r>
          </a:p>
          <a:p>
            <a:pPr eaLnBrk="1" hangingPunct="1">
              <a:defRPr/>
            </a:pPr>
            <a:endParaRPr lang="en-US" dirty="0"/>
          </a:p>
          <a:p>
            <a:pPr eaLnBrk="1" hangingPunct="1">
              <a:defRPr/>
            </a:pPr>
            <a:r>
              <a:rPr lang="en-US" dirty="0">
                <a:hlinkClick r:id="rId3"/>
              </a:rPr>
              <a:t>https://www.whitman.edu/mathematics/higher_math_online/chapter02.html</a:t>
            </a:r>
            <a:endParaRPr lang="en-US" dirty="0"/>
          </a:p>
          <a:p>
            <a:pPr eaLnBrk="1" hangingPunct="1">
              <a:defRPr/>
            </a:pPr>
            <a:r>
              <a:rPr lang="en-US" dirty="0">
                <a:hlinkClick r:id="rId4"/>
              </a:rPr>
              <a:t>https://www.whitman.edu/mathematics/higher_math/higher_math.pdf</a:t>
            </a:r>
            <a:endParaRPr lang="en-US" dirty="0"/>
          </a:p>
          <a:p>
            <a:pPr eaLnBrk="1" hangingPunct="1">
              <a:defRPr/>
            </a:pPr>
            <a:r>
              <a:rPr lang="en-US" dirty="0"/>
              <a:t>https://sites.millersville.edu/bikenaga/math-proof/proof-by-cases/proof-by-cases.html</a:t>
            </a:r>
          </a:p>
        </p:txBody>
      </p:sp>
      <p:sp>
        <p:nvSpPr>
          <p:cNvPr id="24580" name="Rectangle 6"/>
          <p:cNvSpPr>
            <a:spLocks noGrp="1"/>
          </p:cNvSpPr>
          <p:nvPr>
            <p:ph type="title"/>
          </p:nvPr>
        </p:nvSpPr>
        <p:spPr/>
        <p:txBody>
          <a:bodyPr/>
          <a:lstStyle/>
          <a:p>
            <a:pPr eaLnBrk="1" hangingPunct="1"/>
            <a:r>
              <a:rPr lang="en-US" altLang="ms-MY" sz="4400" dirty="0"/>
              <a:t>Proof Techniques </a:t>
            </a:r>
            <a:r>
              <a:rPr lang="en-US" altLang="ms-MY" sz="4400"/>
              <a:t>(Self-reading</a:t>
            </a:r>
            <a:r>
              <a:rPr lang="en-US" altLang="ms-MY" sz="4400" dirty="0"/>
              <a:t>)</a:t>
            </a:r>
          </a:p>
        </p:txBody>
      </p:sp>
      <p:sp>
        <p:nvSpPr>
          <p:cNvPr id="24581" name="Slide Number Placeholder 6"/>
          <p:cNvSpPr>
            <a:spLocks noGrp="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95AD2755-6B30-4E06-B7A7-284D30A772FF}" type="slidenum">
              <a:rPr lang="en-US" altLang="en-US" sz="1200"/>
              <a:pPr eaLnBrk="1" hangingPunct="1">
                <a:spcBef>
                  <a:spcPct val="0"/>
                </a:spcBef>
                <a:buFontTx/>
                <a:buNone/>
              </a:pPr>
              <a:t>39</a:t>
            </a:fld>
            <a:endParaRPr lang="en-US" altLang="en-US" sz="1200"/>
          </a:p>
        </p:txBody>
      </p:sp>
      <p:sp>
        <p:nvSpPr>
          <p:cNvPr id="24582" name="Footer Placeholder 5"/>
          <p:cNvSpPr>
            <a:spLocks noGrp="1"/>
          </p:cNvSpPr>
          <p:nvPr>
            <p:ph type="ftr" sz="quarter" idx="12"/>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6"/>
          <p:cNvSpPr>
            <a:spLocks noGrp="1"/>
          </p:cNvSpPr>
          <p:nvPr>
            <p:ph type="body" sz="quarter" idx="14"/>
          </p:nvPr>
        </p:nvSpPr>
        <p:spPr>
          <a:xfrm>
            <a:off x="228600" y="304800"/>
            <a:ext cx="8229600" cy="1143000"/>
          </a:xfrm>
        </p:spPr>
        <p:txBody>
          <a:bodyPr>
            <a:normAutofit fontScale="92500"/>
          </a:bodyPr>
          <a:lstStyle/>
          <a:p>
            <a:pPr algn="l"/>
            <a:r>
              <a:rPr lang="en-US" sz="4400" dirty="0">
                <a:solidFill>
                  <a:schemeClr val="tx1"/>
                </a:solidFill>
                <a:effectLst/>
              </a:rPr>
              <a:t>Why do we need Formal Reasoning?</a:t>
            </a:r>
          </a:p>
        </p:txBody>
      </p:sp>
      <p:sp>
        <p:nvSpPr>
          <p:cNvPr id="22" name="Rectangle 7"/>
          <p:cNvSpPr>
            <a:spLocks noGrp="1"/>
          </p:cNvSpPr>
          <p:nvPr>
            <p:ph type="body" sz="quarter" idx="15"/>
          </p:nvPr>
        </p:nvSpPr>
        <p:spPr>
          <a:xfrm>
            <a:off x="381000" y="1828800"/>
            <a:ext cx="7924800" cy="2819400"/>
          </a:xfrm>
        </p:spPr>
        <p:txBody>
          <a:bodyPr>
            <a:noAutofit/>
          </a:bodyPr>
          <a:lstStyle/>
          <a:p>
            <a:pPr algn="l"/>
            <a:r>
              <a:rPr lang="en-US" altLang="zh-TW" i="0" dirty="0">
                <a:ea typeface="新細明體" pitchFamily="18" charset="-120"/>
              </a:rPr>
              <a:t>Formal Reasoning is proving.</a:t>
            </a:r>
          </a:p>
          <a:p>
            <a:pPr algn="l"/>
            <a:r>
              <a:rPr lang="en-US" altLang="zh-TW" i="0" dirty="0">
                <a:ea typeface="新細明體" pitchFamily="18" charset="-120"/>
              </a:rPr>
              <a:t>Proof is a part of problem solving.  </a:t>
            </a:r>
          </a:p>
          <a:p>
            <a:pPr marL="0" indent="0" algn="l"/>
            <a:r>
              <a:rPr lang="en-US" altLang="zh-TW" i="0" dirty="0">
                <a:ea typeface="新細明體" pitchFamily="18" charset="-120"/>
              </a:rPr>
              <a:t>Basically, if you think that you have found some hypotheses, and you think that these hypotheses are true, then you may wish to show and figure out why and how they are true.  </a:t>
            </a:r>
          </a:p>
          <a:p>
            <a:pPr marL="0" indent="0" algn="l"/>
            <a:r>
              <a:rPr lang="en-US" altLang="zh-TW" i="0" dirty="0">
                <a:ea typeface="新細明體" pitchFamily="18" charset="-120"/>
              </a:rPr>
              <a:t>However, it is not necessary that these hypotheses will be true in all cases, sometimes they can be false.  </a:t>
            </a:r>
          </a:p>
        </p:txBody>
      </p:sp>
      <p:sp>
        <p:nvSpPr>
          <p:cNvPr id="6" name="Slide Number Placeholder 5"/>
          <p:cNvSpPr>
            <a:spLocks noGrp="1"/>
          </p:cNvSpPr>
          <p:nvPr>
            <p:ph type="sldNum" sz="quarter" idx="18"/>
          </p:nvPr>
        </p:nvSpPr>
        <p:spPr/>
        <p:txBody>
          <a:bodyPr/>
          <a:lstStyle/>
          <a:p>
            <a:fld id="{C75B88FA-3392-4D65-A457-DB2A9953195B}" type="slidenum">
              <a:rPr lang="en-US" smtClean="0"/>
              <a:pPr/>
              <a:t>4</a:t>
            </a:fld>
            <a:endParaRPr lang="en-US"/>
          </a:p>
        </p:txBody>
      </p:sp>
      <p:sp>
        <p:nvSpPr>
          <p:cNvPr id="5" name="Footer Placeholder 5"/>
          <p:cNvSpPr>
            <a:spLocks noGrp="1"/>
          </p:cNvSpPr>
          <p:nvPr>
            <p:ph type="ftr" sz="quarter" idx="4294967295"/>
          </p:nvPr>
        </p:nvSpPr>
        <p:spPr bwMode="auto">
          <a:xfrm>
            <a:off x="3581400" y="6610350"/>
            <a:ext cx="5562600" cy="247650"/>
          </a:xfrm>
          <a:prstGeom prst="rect">
            <a:avLst/>
          </a:prstGeom>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sz="1100" dirty="0">
                <a:latin typeface="Calibri" pitchFamily="34" charset="0"/>
              </a:rPr>
              <a:t>TMA1201 Discrete Structures &amp; Probability, Faculty of Computing &amp; Informatics, MMU</a:t>
            </a:r>
          </a:p>
        </p:txBody>
      </p:sp>
    </p:spTree>
    <p:extLst>
      <p:ext uri="{BB962C8B-B14F-4D97-AF65-F5344CB8AC3E}">
        <p14:creationId xmlns:p14="http://schemas.microsoft.com/office/powerpoint/2010/main" val="2388009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457200" y="228600"/>
            <a:ext cx="8229600" cy="1143000"/>
          </a:xfrm>
        </p:spPr>
        <p:txBody>
          <a:bodyPr/>
          <a:lstStyle/>
          <a:p>
            <a:pPr algn="l" eaLnBrk="1" hangingPunct="1">
              <a:defRPr/>
            </a:pPr>
            <a:r>
              <a:rPr lang="en-US" dirty="0">
                <a:solidFill>
                  <a:schemeClr val="tx1"/>
                </a:solidFill>
                <a:effectLst/>
              </a:rPr>
              <a:t>Exercise 1</a:t>
            </a:r>
          </a:p>
        </p:txBody>
      </p:sp>
      <p:sp>
        <p:nvSpPr>
          <p:cNvPr id="54275" name="Footer Placeholder 5"/>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54276" name="Slide Number Placeholder 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0890BD9F-C6FD-47EC-964D-4AA808E56198}" type="slidenum">
              <a:rPr lang="en-US" altLang="en-US" sz="1200"/>
              <a:pPr eaLnBrk="1" hangingPunct="1">
                <a:spcBef>
                  <a:spcPct val="0"/>
                </a:spcBef>
                <a:buFontTx/>
                <a:buNone/>
              </a:pPr>
              <a:t>40</a:t>
            </a:fld>
            <a:endParaRPr lang="en-US" altLang="en-US" sz="1200"/>
          </a:p>
        </p:txBody>
      </p:sp>
      <p:sp>
        <p:nvSpPr>
          <p:cNvPr id="55301" name="Text Box 10"/>
          <p:cNvSpPr txBox="1">
            <a:spLocks noChangeArrowheads="1"/>
          </p:cNvSpPr>
          <p:nvPr/>
        </p:nvSpPr>
        <p:spPr bwMode="auto">
          <a:xfrm>
            <a:off x="609600" y="1260475"/>
            <a:ext cx="74676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457200" indent="-4572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Fill in the blanks with the arguments of the 8 inference rules.</a:t>
            </a:r>
          </a:p>
          <a:p>
            <a:pPr eaLnBrk="1" hangingPunct="1">
              <a:spcBef>
                <a:spcPct val="0"/>
              </a:spcBef>
              <a:buFontTx/>
              <a:buNone/>
            </a:pPr>
            <a:endParaRPr lang="en-US" altLang="zh-TW" sz="1000"/>
          </a:p>
          <a:p>
            <a:pPr eaLnBrk="1" hangingPunct="1">
              <a:lnSpc>
                <a:spcPct val="200000"/>
              </a:lnSpc>
              <a:spcBef>
                <a:spcPct val="0"/>
              </a:spcBef>
              <a:buFontTx/>
              <a:buAutoNum type="arabicPeriod"/>
            </a:pPr>
            <a:r>
              <a:rPr lang="en-US" altLang="zh-TW" sz="1800"/>
              <a:t>Addition</a:t>
            </a:r>
          </a:p>
          <a:p>
            <a:pPr eaLnBrk="1" hangingPunct="1">
              <a:lnSpc>
                <a:spcPct val="200000"/>
              </a:lnSpc>
              <a:spcBef>
                <a:spcPct val="0"/>
              </a:spcBef>
              <a:buFontTx/>
              <a:buAutoNum type="arabicPeriod"/>
            </a:pPr>
            <a:r>
              <a:rPr lang="en-US" altLang="zh-TW" sz="1800"/>
              <a:t>Simplification</a:t>
            </a:r>
          </a:p>
          <a:p>
            <a:pPr eaLnBrk="1" hangingPunct="1">
              <a:lnSpc>
                <a:spcPct val="200000"/>
              </a:lnSpc>
              <a:spcBef>
                <a:spcPct val="0"/>
              </a:spcBef>
              <a:buFontTx/>
              <a:buAutoNum type="arabicPeriod"/>
            </a:pPr>
            <a:r>
              <a:rPr lang="en-US" altLang="zh-TW" sz="1800"/>
              <a:t>Modus Ponens</a:t>
            </a:r>
          </a:p>
          <a:p>
            <a:pPr eaLnBrk="1" hangingPunct="1">
              <a:lnSpc>
                <a:spcPct val="200000"/>
              </a:lnSpc>
              <a:spcBef>
                <a:spcPct val="0"/>
              </a:spcBef>
              <a:buFontTx/>
              <a:buAutoNum type="arabicPeriod"/>
            </a:pPr>
            <a:r>
              <a:rPr lang="en-US" altLang="zh-TW" sz="1800"/>
              <a:t>Modus Tollens</a:t>
            </a:r>
          </a:p>
          <a:p>
            <a:pPr eaLnBrk="1" hangingPunct="1">
              <a:lnSpc>
                <a:spcPct val="200000"/>
              </a:lnSpc>
              <a:spcBef>
                <a:spcPct val="0"/>
              </a:spcBef>
              <a:buFontTx/>
              <a:buAutoNum type="arabicPeriod"/>
            </a:pPr>
            <a:r>
              <a:rPr lang="en-US" altLang="zh-TW" sz="1800"/>
              <a:t>Hypothetical Syllogism</a:t>
            </a:r>
          </a:p>
          <a:p>
            <a:pPr eaLnBrk="1" hangingPunct="1">
              <a:lnSpc>
                <a:spcPct val="200000"/>
              </a:lnSpc>
              <a:spcBef>
                <a:spcPct val="0"/>
              </a:spcBef>
              <a:buFontTx/>
              <a:buAutoNum type="arabicPeriod"/>
            </a:pPr>
            <a:r>
              <a:rPr lang="en-US" altLang="zh-TW" sz="1800"/>
              <a:t>Disjunctive Syllogism</a:t>
            </a:r>
          </a:p>
          <a:p>
            <a:pPr eaLnBrk="1" hangingPunct="1">
              <a:lnSpc>
                <a:spcPct val="200000"/>
              </a:lnSpc>
              <a:spcBef>
                <a:spcPct val="0"/>
              </a:spcBef>
              <a:buFontTx/>
              <a:buAutoNum type="arabicPeriod"/>
            </a:pPr>
            <a:r>
              <a:rPr lang="en-US" altLang="zh-TW" sz="1800"/>
              <a:t>Resolution</a:t>
            </a:r>
          </a:p>
          <a:p>
            <a:pPr eaLnBrk="1" hangingPunct="1">
              <a:lnSpc>
                <a:spcPct val="200000"/>
              </a:lnSpc>
              <a:spcBef>
                <a:spcPct val="0"/>
              </a:spcBef>
              <a:buFontTx/>
              <a:buAutoNum type="arabicPeriod"/>
            </a:pPr>
            <a:r>
              <a:rPr lang="en-US" altLang="zh-TW" sz="1800"/>
              <a:t>Conjunction</a:t>
            </a:r>
          </a:p>
        </p:txBody>
      </p:sp>
      <p:cxnSp>
        <p:nvCxnSpPr>
          <p:cNvPr id="11" name="Straight Connector 10"/>
          <p:cNvCxnSpPr/>
          <p:nvPr/>
        </p:nvCxnSpPr>
        <p:spPr>
          <a:xfrm>
            <a:off x="3429000" y="22098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9000" y="27432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29000" y="32766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29000" y="38862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9000" y="44196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29000" y="49530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429000" y="54864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29000" y="6019800"/>
            <a:ext cx="396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457200" y="304800"/>
            <a:ext cx="8229600" cy="1143000"/>
          </a:xfrm>
        </p:spPr>
        <p:txBody>
          <a:bodyPr/>
          <a:lstStyle/>
          <a:p>
            <a:pPr algn="l" eaLnBrk="1" hangingPunct="1">
              <a:defRPr/>
            </a:pPr>
            <a:r>
              <a:rPr lang="en-US" dirty="0">
                <a:solidFill>
                  <a:schemeClr val="tx1"/>
                </a:solidFill>
                <a:effectLst/>
              </a:rPr>
              <a:t>Exercise 2</a:t>
            </a:r>
          </a:p>
        </p:txBody>
      </p:sp>
      <p:sp>
        <p:nvSpPr>
          <p:cNvPr id="55299"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55300" name="Slide Number Placeholder 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1DA26635-74D2-4811-B00F-FF4337CAFED1}" type="slidenum">
              <a:rPr lang="en-US" altLang="en-US" sz="1200"/>
              <a:pPr eaLnBrk="1" hangingPunct="1">
                <a:spcBef>
                  <a:spcPct val="0"/>
                </a:spcBef>
                <a:buFontTx/>
                <a:buNone/>
              </a:pPr>
              <a:t>41</a:t>
            </a:fld>
            <a:endParaRPr lang="en-US" altLang="en-US" sz="1200"/>
          </a:p>
        </p:txBody>
      </p:sp>
      <p:sp>
        <p:nvSpPr>
          <p:cNvPr id="56325" name="Text Box 10"/>
          <p:cNvSpPr txBox="1">
            <a:spLocks noChangeArrowheads="1"/>
          </p:cNvSpPr>
          <p:nvPr/>
        </p:nvSpPr>
        <p:spPr bwMode="auto">
          <a:xfrm>
            <a:off x="609600" y="1676400"/>
            <a:ext cx="480131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457200" indent="-4572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Verify whether the argument </a:t>
            </a:r>
            <a:r>
              <a:rPr lang="en-US" altLang="zh-CN" dirty="0">
                <a:ea typeface="新細明體" pitchFamily="18" charset="-120"/>
              </a:rPr>
              <a:t>is valid</a:t>
            </a:r>
            <a:r>
              <a:rPr lang="en-US" altLang="zh-TW" dirty="0"/>
              <a:t> </a:t>
            </a:r>
          </a:p>
          <a:p>
            <a:pPr eaLnBrk="1" hangingPunct="1">
              <a:spcBef>
                <a:spcPct val="0"/>
              </a:spcBef>
              <a:buFontTx/>
              <a:buNone/>
            </a:pPr>
            <a:endParaRPr lang="en-US" altLang="zh-TW" dirty="0"/>
          </a:p>
          <a:p>
            <a:pPr eaLnBrk="1" hangingPunct="1">
              <a:spcBef>
                <a:spcPct val="0"/>
              </a:spcBef>
              <a:buFontTx/>
              <a:buNone/>
            </a:pPr>
            <a:r>
              <a:rPr lang="en-US" altLang="zh-TW" dirty="0"/>
              <a:t>	(</a:t>
            </a:r>
            <a:r>
              <a:rPr lang="en-US" altLang="zh-TW" i="1" dirty="0"/>
              <a:t>p</a:t>
            </a:r>
            <a:r>
              <a:rPr lang="en-US" altLang="zh-TW" dirty="0"/>
              <a:t> </a:t>
            </a:r>
            <a:r>
              <a:rPr lang="en-US" altLang="zh-TW" dirty="0">
                <a:latin typeface="Symbol" pitchFamily="18" charset="2"/>
              </a:rPr>
              <a:t>®</a:t>
            </a:r>
            <a:r>
              <a:rPr lang="en-US" altLang="zh-TW" dirty="0"/>
              <a:t> </a:t>
            </a:r>
            <a:r>
              <a:rPr lang="en-US" altLang="zh-TW" i="1" dirty="0"/>
              <a:t>q</a:t>
            </a:r>
            <a:r>
              <a:rPr lang="en-US" altLang="zh-TW" dirty="0"/>
              <a:t>) </a:t>
            </a:r>
            <a:r>
              <a:rPr lang="en-US" altLang="zh-TW" dirty="0">
                <a:latin typeface="Symbol" pitchFamily="18" charset="2"/>
              </a:rPr>
              <a:t>Ù</a:t>
            </a:r>
            <a:r>
              <a:rPr lang="en-US" altLang="zh-TW" dirty="0"/>
              <a:t> </a:t>
            </a:r>
            <a:r>
              <a:rPr lang="en-US" altLang="zh-TW" dirty="0">
                <a:cs typeface="Times New Roman" pitchFamily="18" charset="0"/>
              </a:rPr>
              <a:t>¬</a:t>
            </a:r>
            <a:r>
              <a:rPr lang="en-US" altLang="zh-TW" dirty="0"/>
              <a:t>(¬</a:t>
            </a:r>
            <a:r>
              <a:rPr lang="en-US" altLang="zh-TW" i="1" dirty="0"/>
              <a:t>p</a:t>
            </a:r>
            <a:r>
              <a:rPr lang="en-US" altLang="zh-TW" dirty="0"/>
              <a:t> </a:t>
            </a:r>
            <a:r>
              <a:rPr lang="en-US" altLang="zh-TW" dirty="0">
                <a:latin typeface="Symbol" pitchFamily="18" charset="2"/>
              </a:rPr>
              <a:t>Ú</a:t>
            </a:r>
            <a:r>
              <a:rPr lang="en-US" altLang="zh-TW" dirty="0"/>
              <a:t> </a:t>
            </a:r>
            <a:r>
              <a:rPr lang="en-US" altLang="zh-TW" i="1" dirty="0"/>
              <a:t>r</a:t>
            </a:r>
            <a:r>
              <a:rPr lang="en-US" altLang="zh-TW" dirty="0"/>
              <a:t>) </a:t>
            </a:r>
            <a:r>
              <a:rPr lang="en-US" altLang="zh-TW" dirty="0">
                <a:latin typeface="Symbol" pitchFamily="18" charset="2"/>
              </a:rPr>
              <a:t>Ù</a:t>
            </a:r>
            <a:r>
              <a:rPr lang="en-US" altLang="zh-TW" dirty="0"/>
              <a:t> </a:t>
            </a:r>
            <a:r>
              <a:rPr lang="en-US" altLang="zh-TW" i="1" dirty="0"/>
              <a:t>p</a:t>
            </a:r>
            <a:r>
              <a:rPr lang="en-US" altLang="zh-TW" dirty="0"/>
              <a:t> </a:t>
            </a:r>
            <a:r>
              <a:rPr lang="en-US" altLang="zh-TW" dirty="0">
                <a:latin typeface="Symbol" pitchFamily="18" charset="2"/>
              </a:rPr>
              <a:t>Þ</a:t>
            </a:r>
            <a:r>
              <a:rPr lang="en-US" altLang="zh-TW" dirty="0"/>
              <a:t> </a:t>
            </a:r>
            <a:r>
              <a:rPr lang="en-US" altLang="zh-TW" i="1" dirty="0"/>
              <a:t>q</a:t>
            </a:r>
            <a:r>
              <a:rPr lang="en-US" altLang="zh-TW" dirty="0"/>
              <a:t> </a:t>
            </a:r>
            <a:r>
              <a:rPr lang="en-US" altLang="zh-TW" dirty="0">
                <a:latin typeface="Symbol" pitchFamily="18" charset="2"/>
              </a:rPr>
              <a:t>Ù</a:t>
            </a:r>
            <a:r>
              <a:rPr lang="en-US" altLang="zh-TW" dirty="0"/>
              <a:t> ¬</a:t>
            </a:r>
            <a:r>
              <a:rPr lang="en-US" altLang="zh-TW" i="1" dirty="0"/>
              <a:t>r</a:t>
            </a:r>
            <a:r>
              <a:rPr lang="en-US" altLang="zh-TW" dirty="0"/>
              <a:t>	</a:t>
            </a:r>
          </a:p>
          <a:p>
            <a:pPr eaLnBrk="1" hangingPunct="1">
              <a:spcBef>
                <a:spcPct val="0"/>
              </a:spcBef>
              <a:buFontTx/>
              <a:buNone/>
            </a:pPr>
            <a:endParaRPr lang="en-US" altLang="zh-TW" dirty="0"/>
          </a:p>
          <a:p>
            <a:pPr eaLnBrk="1" hangingPunct="1">
              <a:spcBef>
                <a:spcPct val="0"/>
              </a:spcBef>
              <a:buFontTx/>
              <a:buNone/>
            </a:pPr>
            <a:r>
              <a:rPr lang="en-US" altLang="zh-TW" dirty="0"/>
              <a:t>a) by using a truth table,</a:t>
            </a:r>
          </a:p>
          <a:p>
            <a:pPr eaLnBrk="1" hangingPunct="1">
              <a:spcBef>
                <a:spcPct val="0"/>
              </a:spcBef>
              <a:buFontTx/>
              <a:buNone/>
            </a:pPr>
            <a:r>
              <a:rPr lang="en-US" altLang="zh-TW" dirty="0"/>
              <a:t>b) by using formal reasoning.</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marL="0" indent="0">
                  <a:buNone/>
                </a:pPr>
                <a:r>
                  <a:rPr lang="en-US" dirty="0"/>
                  <a:t>Show that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816" t="-28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Exercise 3</a:t>
            </a:r>
          </a:p>
        </p:txBody>
      </p:sp>
      <p:sp>
        <p:nvSpPr>
          <p:cNvPr id="4" name="Slide Number Placeholder 3"/>
          <p:cNvSpPr>
            <a:spLocks noGrp="1"/>
          </p:cNvSpPr>
          <p:nvPr>
            <p:ph type="sldNum" sz="quarter" idx="11"/>
          </p:nvPr>
        </p:nvSpPr>
        <p:spPr/>
        <p:txBody>
          <a:bodyPr/>
          <a:lstStyle/>
          <a:p>
            <a:fld id="{0CAB9EB8-B544-4299-B7A5-DD3CD98A7249}" type="slidenum">
              <a:rPr lang="en-US" altLang="en-US" smtClean="0"/>
              <a:pPr/>
              <a:t>42</a:t>
            </a:fld>
            <a:endParaRPr lang="en-US" altLang="en-US"/>
          </a:p>
        </p:txBody>
      </p:sp>
      <p:sp>
        <p:nvSpPr>
          <p:cNvPr id="5" name="Footer Placeholder 4"/>
          <p:cNvSpPr>
            <a:spLocks noGrp="1"/>
          </p:cNvSpPr>
          <p:nvPr>
            <p:ph type="ftr" sz="quarter" idx="12"/>
          </p:nvPr>
        </p:nvSpPr>
        <p:spPr/>
        <p:txBody>
          <a:bodyPr/>
          <a:lstStyle/>
          <a:p>
            <a:pPr>
              <a:defRPr/>
            </a:pPr>
            <a:r>
              <a:rPr lang="en-US"/>
              <a:t>TMA1201 Discrete Structures &amp; Probability, Faculty of Computing &amp; Informatics, MMU</a:t>
            </a:r>
          </a:p>
        </p:txBody>
      </p:sp>
    </p:spTree>
    <p:extLst>
      <p:ext uri="{BB962C8B-B14F-4D97-AF65-F5344CB8AC3E}">
        <p14:creationId xmlns:p14="http://schemas.microsoft.com/office/powerpoint/2010/main" val="3388469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a:xfrm>
            <a:off x="533400" y="0"/>
            <a:ext cx="8229600" cy="1143000"/>
          </a:xfrm>
        </p:spPr>
        <p:txBody>
          <a:bodyPr>
            <a:normAutofit/>
          </a:bodyPr>
          <a:lstStyle/>
          <a:p>
            <a:pPr algn="l" eaLnBrk="1" hangingPunct="1">
              <a:defRPr/>
            </a:pPr>
            <a:r>
              <a:rPr lang="en-US" dirty="0">
                <a:solidFill>
                  <a:schemeClr val="tx1"/>
                </a:solidFill>
                <a:effectLst/>
              </a:rPr>
              <a:t>Exercise 4</a:t>
            </a:r>
          </a:p>
        </p:txBody>
      </p:sp>
      <p:sp>
        <p:nvSpPr>
          <p:cNvPr id="51203" name="Footer Placeholder 3"/>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51204"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978BE868-5DED-4F66-A92B-6DF30651346C}" type="slidenum">
              <a:rPr lang="en-US" altLang="en-US" sz="1200"/>
              <a:pPr eaLnBrk="1" hangingPunct="1">
                <a:spcBef>
                  <a:spcPct val="0"/>
                </a:spcBef>
                <a:buFontTx/>
                <a:buNone/>
              </a:pPr>
              <a:t>43</a:t>
            </a:fld>
            <a:endParaRPr lang="en-US" altLang="en-US" sz="1200"/>
          </a:p>
        </p:txBody>
      </p:sp>
      <p:sp>
        <p:nvSpPr>
          <p:cNvPr id="2" name="Rectangle 1"/>
          <p:cNvSpPr/>
          <p:nvPr/>
        </p:nvSpPr>
        <p:spPr>
          <a:xfrm>
            <a:off x="457200" y="1066800"/>
            <a:ext cx="8077200" cy="3786188"/>
          </a:xfrm>
          <a:prstGeom prst="rect">
            <a:avLst/>
          </a:prstGeom>
        </p:spPr>
        <p:txBody>
          <a:bodyPr>
            <a:spAutoFit/>
          </a:bodyP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eaLnBrk="1" hangingPunct="1"/>
            <a:r>
              <a:rPr lang="en-GB" altLang="en-US" sz="2000" dirty="0">
                <a:latin typeface="Calibri" pitchFamily="34" charset="0"/>
              </a:rPr>
              <a:t>Given the following argument:</a:t>
            </a:r>
            <a:endParaRPr lang="ms-MY" altLang="en-US" sz="2000" dirty="0">
              <a:latin typeface="Calibri" pitchFamily="34" charset="0"/>
            </a:endParaRPr>
          </a:p>
          <a:p>
            <a:pPr eaLnBrk="1" hangingPunct="1"/>
            <a:r>
              <a:rPr lang="en-GB" altLang="en-US" sz="2000" dirty="0">
                <a:latin typeface="Calibri" pitchFamily="34" charset="0"/>
              </a:rPr>
              <a:t> </a:t>
            </a:r>
            <a:endParaRPr lang="ms-MY" altLang="en-US" sz="2000" dirty="0">
              <a:latin typeface="Calibri" pitchFamily="34" charset="0"/>
            </a:endParaRPr>
          </a:p>
          <a:p>
            <a:pPr eaLnBrk="1" hangingPunct="1"/>
            <a:r>
              <a:rPr lang="en-GB" altLang="en-US" sz="2000" dirty="0">
                <a:latin typeface="Calibri" pitchFamily="34" charset="0"/>
              </a:rPr>
              <a:t>If John passes his test and passes his final exam then he will pass this subject. If he is on time for the exam then he will answer all the questions. If he is late for the exam then he will fail this subject. John did not answer all the questions in the exam. Hence John fails his test or fails his final exam.</a:t>
            </a:r>
            <a:endParaRPr lang="ms-MY" altLang="en-US" sz="2000" dirty="0">
              <a:latin typeface="Calibri" pitchFamily="34" charset="0"/>
            </a:endParaRPr>
          </a:p>
          <a:p>
            <a:pPr eaLnBrk="1" hangingPunct="1"/>
            <a:r>
              <a:rPr lang="en-GB" altLang="en-US" sz="2000" dirty="0">
                <a:latin typeface="Calibri" pitchFamily="34" charset="0"/>
              </a:rPr>
              <a:t> </a:t>
            </a:r>
            <a:endParaRPr lang="ms-MY" altLang="en-US" sz="2000" dirty="0">
              <a:latin typeface="Calibri" pitchFamily="34" charset="0"/>
            </a:endParaRPr>
          </a:p>
          <a:p>
            <a:pPr eaLnBrk="1" hangingPunct="1">
              <a:buFontTx/>
              <a:buAutoNum type="alphaLcParenR"/>
            </a:pPr>
            <a:r>
              <a:rPr lang="en-GB" altLang="en-US" sz="2000" dirty="0">
                <a:latin typeface="Calibri" pitchFamily="34" charset="0"/>
              </a:rPr>
              <a:t>  Define 5 propositions from the above argument. You must label them as</a:t>
            </a:r>
          </a:p>
          <a:p>
            <a:pPr eaLnBrk="1" hangingPunct="1"/>
            <a:r>
              <a:rPr lang="en-GB" altLang="en-US" sz="2000" dirty="0">
                <a:latin typeface="Calibri" pitchFamily="34" charset="0"/>
              </a:rPr>
              <a:t>      </a:t>
            </a:r>
            <a:r>
              <a:rPr lang="en-GB" altLang="en-US" sz="2000" b="1" dirty="0">
                <a:latin typeface="Calibri" pitchFamily="34" charset="0"/>
              </a:rPr>
              <a:t>p</a:t>
            </a:r>
            <a:r>
              <a:rPr lang="en-GB" altLang="en-US" sz="2000" dirty="0">
                <a:latin typeface="Calibri" pitchFamily="34" charset="0"/>
              </a:rPr>
              <a:t>, </a:t>
            </a:r>
            <a:r>
              <a:rPr lang="en-GB" altLang="en-US" sz="2000" b="1" dirty="0">
                <a:latin typeface="Calibri" pitchFamily="34" charset="0"/>
              </a:rPr>
              <a:t>q</a:t>
            </a:r>
            <a:r>
              <a:rPr lang="en-GB" altLang="en-US" sz="2000" dirty="0">
                <a:latin typeface="Calibri" pitchFamily="34" charset="0"/>
              </a:rPr>
              <a:t>, </a:t>
            </a:r>
            <a:r>
              <a:rPr lang="en-GB" altLang="en-US" sz="2000" b="1" dirty="0">
                <a:latin typeface="Calibri" pitchFamily="34" charset="0"/>
              </a:rPr>
              <a:t>r</a:t>
            </a:r>
            <a:r>
              <a:rPr lang="en-GB" altLang="en-US" sz="2000" dirty="0">
                <a:latin typeface="Calibri" pitchFamily="34" charset="0"/>
              </a:rPr>
              <a:t>, </a:t>
            </a:r>
            <a:r>
              <a:rPr lang="en-GB" altLang="en-US" sz="2000" b="1" dirty="0">
                <a:latin typeface="Calibri" pitchFamily="34" charset="0"/>
              </a:rPr>
              <a:t>s</a:t>
            </a:r>
            <a:r>
              <a:rPr lang="en-GB" altLang="en-US" sz="2000" dirty="0">
                <a:latin typeface="Calibri" pitchFamily="34" charset="0"/>
              </a:rPr>
              <a:t>, </a:t>
            </a:r>
            <a:r>
              <a:rPr lang="en-GB" altLang="en-US" sz="2000" b="1" dirty="0">
                <a:latin typeface="Calibri" pitchFamily="34" charset="0"/>
              </a:rPr>
              <a:t>t</a:t>
            </a:r>
            <a:r>
              <a:rPr lang="en-GB" altLang="en-US" sz="2000" dirty="0">
                <a:latin typeface="Calibri" pitchFamily="34" charset="0"/>
              </a:rPr>
              <a:t>.	</a:t>
            </a:r>
          </a:p>
          <a:p>
            <a:pPr eaLnBrk="1" hangingPunct="1">
              <a:buFontTx/>
              <a:buAutoNum type="alphaLcParenR" startAt="2"/>
            </a:pPr>
            <a:r>
              <a:rPr lang="en-GB" altLang="en-US" sz="2000" dirty="0">
                <a:latin typeface="Calibri" pitchFamily="34" charset="0"/>
              </a:rPr>
              <a:t>  By using the propositions that you have defined in part (a) and logical</a:t>
            </a:r>
          </a:p>
          <a:p>
            <a:pPr eaLnBrk="1" hangingPunct="1"/>
            <a:r>
              <a:rPr lang="en-GB" altLang="en-US" sz="2000" dirty="0">
                <a:latin typeface="Calibri" pitchFamily="34" charset="0"/>
              </a:rPr>
              <a:t>      connectives, translate the argument into 4 premises and a conclusion</a:t>
            </a:r>
          </a:p>
          <a:p>
            <a:pPr eaLnBrk="1" hangingPunct="1"/>
            <a:r>
              <a:rPr lang="en-GB" altLang="en-US" sz="2000" dirty="0">
                <a:latin typeface="Calibri" pitchFamily="34" charset="0"/>
              </a:rPr>
              <a:t>c)  Show that the argument is valid with formal reasoning.</a:t>
            </a:r>
            <a:endParaRPr lang="ms-MY" altLang="en-US" sz="2000" dirty="0">
              <a:latin typeface="Calibri" pitchFamily="34" charset="0"/>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457200" y="76200"/>
            <a:ext cx="8229600" cy="1143000"/>
          </a:xfrm>
        </p:spPr>
        <p:txBody>
          <a:bodyPr/>
          <a:lstStyle/>
          <a:p>
            <a:pPr algn="l" eaLnBrk="1" hangingPunct="1">
              <a:defRPr/>
            </a:pPr>
            <a:r>
              <a:rPr lang="en-US" sz="4400" dirty="0">
                <a:solidFill>
                  <a:schemeClr val="tx1"/>
                </a:solidFill>
                <a:effectLst/>
              </a:rPr>
              <a:t>Exercise 5: </a:t>
            </a:r>
            <a:r>
              <a:rPr lang="en-US" altLang="zh-TW" sz="4400" dirty="0">
                <a:solidFill>
                  <a:schemeClr val="tx1"/>
                </a:solidFill>
                <a:effectLst/>
              </a:rPr>
              <a:t>Where are your glasses?</a:t>
            </a:r>
            <a:endParaRPr lang="en-US" sz="4400" dirty="0">
              <a:solidFill>
                <a:schemeClr val="tx1"/>
              </a:solidFill>
              <a:effectLst/>
            </a:endParaRPr>
          </a:p>
        </p:txBody>
      </p:sp>
      <p:sp>
        <p:nvSpPr>
          <p:cNvPr id="56323"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56324" name="Slide Number Placeholder 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8936B639-7131-4A49-906C-3FB170F22874}" type="slidenum">
              <a:rPr lang="en-US" altLang="en-US" sz="1200"/>
              <a:pPr eaLnBrk="1" hangingPunct="1">
                <a:spcBef>
                  <a:spcPct val="0"/>
                </a:spcBef>
                <a:buFontTx/>
                <a:buNone/>
              </a:pPr>
              <a:t>44</a:t>
            </a:fld>
            <a:endParaRPr lang="en-US" altLang="en-US" sz="1200"/>
          </a:p>
        </p:txBody>
      </p:sp>
      <p:sp>
        <p:nvSpPr>
          <p:cNvPr id="57349" name="Text Box 10"/>
          <p:cNvSpPr txBox="1">
            <a:spLocks noChangeArrowheads="1"/>
          </p:cNvSpPr>
          <p:nvPr/>
        </p:nvSpPr>
        <p:spPr bwMode="auto">
          <a:xfrm>
            <a:off x="533400" y="1066800"/>
            <a:ext cx="83058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marL="457200" indent="-4572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marL="0" indent="0" eaLnBrk="1" hangingPunct="1">
              <a:spcBef>
                <a:spcPct val="0"/>
              </a:spcBef>
              <a:buFontTx/>
              <a:buNone/>
            </a:pPr>
            <a:r>
              <a:rPr lang="en-US" altLang="zh-TW" dirty="0"/>
              <a:t>Being in a hurry (because you didn’t want to come late for TMA1201 class), you forgot your glasses. You remember the following facts:</a:t>
            </a:r>
          </a:p>
          <a:p>
            <a:pPr eaLnBrk="1" hangingPunct="1">
              <a:spcBef>
                <a:spcPct val="0"/>
              </a:spcBef>
              <a:buFontTx/>
              <a:buNone/>
            </a:pPr>
            <a:endParaRPr lang="en-US" altLang="zh-TW" dirty="0"/>
          </a:p>
          <a:p>
            <a:pPr eaLnBrk="1" hangingPunct="1">
              <a:spcBef>
                <a:spcPct val="0"/>
              </a:spcBef>
              <a:buFontTx/>
              <a:buNone/>
            </a:pPr>
            <a:r>
              <a:rPr lang="en-US" altLang="zh-TW" dirty="0"/>
              <a:t>1. If my glasses are on the kitchen table, then I saw them at breakfast.</a:t>
            </a:r>
          </a:p>
          <a:p>
            <a:pPr marL="268288" indent="-268288" eaLnBrk="1" hangingPunct="1">
              <a:spcBef>
                <a:spcPct val="0"/>
              </a:spcBef>
              <a:buFontTx/>
              <a:buNone/>
            </a:pPr>
            <a:r>
              <a:rPr lang="en-US" altLang="zh-TW" dirty="0"/>
              <a:t>2. I was reading the newspaper in the living room or I was reading the newspaper in the kitchen.</a:t>
            </a:r>
          </a:p>
          <a:p>
            <a:pPr marL="268288" indent="-268288" eaLnBrk="1" hangingPunct="1">
              <a:spcBef>
                <a:spcPct val="0"/>
              </a:spcBef>
              <a:buFontTx/>
              <a:buNone/>
            </a:pPr>
            <a:r>
              <a:rPr lang="en-US" altLang="zh-TW" dirty="0"/>
              <a:t>3. If I was reading the newspaper in the living room, then my glasses are on the coffee table.</a:t>
            </a:r>
          </a:p>
          <a:p>
            <a:pPr eaLnBrk="1" hangingPunct="1">
              <a:spcBef>
                <a:spcPct val="0"/>
              </a:spcBef>
              <a:buFontTx/>
              <a:buNone/>
            </a:pPr>
            <a:r>
              <a:rPr lang="en-US" altLang="zh-TW" dirty="0"/>
              <a:t>4. I did not see my glasses during breakfast.</a:t>
            </a:r>
          </a:p>
          <a:p>
            <a:pPr eaLnBrk="1" hangingPunct="1">
              <a:spcBef>
                <a:spcPct val="0"/>
              </a:spcBef>
              <a:buFontTx/>
              <a:buNone/>
            </a:pPr>
            <a:r>
              <a:rPr lang="en-US" altLang="zh-TW" dirty="0"/>
              <a:t>5. If I was reading my book in bed, then my glasses are on the bed table.</a:t>
            </a:r>
          </a:p>
          <a:p>
            <a:pPr marL="268288" indent="-268288" eaLnBrk="1" hangingPunct="1">
              <a:spcBef>
                <a:spcPct val="0"/>
              </a:spcBef>
              <a:buFontTx/>
              <a:buNone/>
            </a:pPr>
            <a:r>
              <a:rPr lang="en-US" altLang="zh-TW" dirty="0"/>
              <a:t>6. If I was reading the newspaper in the kitchen, then my glasses are on the kitchen table.</a:t>
            </a:r>
          </a:p>
          <a:p>
            <a:pPr eaLnBrk="1" hangingPunct="1">
              <a:spcBef>
                <a:spcPct val="0"/>
              </a:spcBef>
              <a:buFontTx/>
              <a:buNone/>
            </a:pPr>
            <a:endParaRPr lang="en-US" altLang="zh-TW" dirty="0"/>
          </a:p>
          <a:p>
            <a:pPr eaLnBrk="1" hangingPunct="1">
              <a:spcBef>
                <a:spcPct val="0"/>
              </a:spcBef>
              <a:buFontTx/>
              <a:buNone/>
            </a:pPr>
            <a:r>
              <a:rPr lang="en-US" altLang="zh-TW" i="1" dirty="0"/>
              <a:t>First, find all propositions.</a:t>
            </a:r>
          </a:p>
          <a:p>
            <a:pPr eaLnBrk="1" hangingPunct="1">
              <a:spcBef>
                <a:spcPct val="0"/>
              </a:spcBef>
              <a:buFontTx/>
              <a:buNone/>
            </a:pPr>
            <a:r>
              <a:rPr lang="en-US" altLang="zh-TW" i="1" dirty="0"/>
              <a:t>Second, give yourself suitable variables.</a:t>
            </a:r>
          </a:p>
          <a:p>
            <a:pPr eaLnBrk="1" hangingPunct="1">
              <a:spcBef>
                <a:spcPct val="0"/>
              </a:spcBef>
              <a:buFontTx/>
              <a:buNone/>
            </a:pPr>
            <a:r>
              <a:rPr lang="en-US" altLang="zh-TW" i="1" dirty="0"/>
              <a:t>Third, write down clearly the argument.</a:t>
            </a:r>
          </a:p>
          <a:p>
            <a:pPr eaLnBrk="1" hangingPunct="1">
              <a:spcBef>
                <a:spcPct val="0"/>
              </a:spcBef>
              <a:buFontTx/>
              <a:buNone/>
            </a:pPr>
            <a:r>
              <a:rPr lang="en-US" altLang="zh-TW" i="1" dirty="0"/>
              <a:t>Fourth, prove it.			</a:t>
            </a:r>
            <a:r>
              <a:rPr lang="en-US" altLang="zh-TW" b="1" i="1" dirty="0"/>
              <a:t>(Step by step, please!)</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4"/>
          </p:nvPr>
        </p:nvSpPr>
        <p:spPr>
          <a:xfrm>
            <a:off x="381000" y="282707"/>
            <a:ext cx="8229600" cy="1143000"/>
          </a:xfrm>
        </p:spPr>
        <p:txBody>
          <a:bodyPr>
            <a:normAutofit/>
          </a:bodyPr>
          <a:lstStyle/>
          <a:p>
            <a:pPr algn="l" eaLnBrk="1" hangingPunct="1">
              <a:defRPr/>
            </a:pPr>
            <a:r>
              <a:rPr lang="en-US" sz="4400" dirty="0">
                <a:solidFill>
                  <a:schemeClr val="tx1"/>
                </a:solidFill>
                <a:effectLst/>
              </a:rPr>
              <a:t>Exercise 5: W</a:t>
            </a:r>
            <a:r>
              <a:rPr lang="en-US" altLang="zh-TW" sz="4400" dirty="0">
                <a:solidFill>
                  <a:schemeClr val="tx1"/>
                </a:solidFill>
                <a:effectLst/>
              </a:rPr>
              <a:t>here is the treasure? </a:t>
            </a:r>
            <a:endParaRPr lang="en-US" sz="4400" dirty="0">
              <a:solidFill>
                <a:schemeClr val="tx1"/>
              </a:solidFill>
              <a:effectLst/>
            </a:endParaRPr>
          </a:p>
        </p:txBody>
      </p:sp>
      <p:sp>
        <p:nvSpPr>
          <p:cNvPr id="51203" name="Footer Placeholder 3"/>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51204"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0B3306E2-7DFD-4346-8ABE-B2A8F76B997E}" type="slidenum">
              <a:rPr lang="en-US" altLang="en-US" sz="1200"/>
              <a:pPr eaLnBrk="1" hangingPunct="1">
                <a:spcBef>
                  <a:spcPct val="0"/>
                </a:spcBef>
                <a:buFontTx/>
                <a:buNone/>
              </a:pPr>
              <a:t>45</a:t>
            </a:fld>
            <a:endParaRPr lang="en-US" altLang="en-US" sz="1200"/>
          </a:p>
        </p:txBody>
      </p:sp>
      <p:sp>
        <p:nvSpPr>
          <p:cNvPr id="9" name="Text Box 13"/>
          <p:cNvSpPr txBox="1">
            <a:spLocks noChangeArrowheads="1"/>
          </p:cNvSpPr>
          <p:nvPr/>
        </p:nvSpPr>
        <p:spPr bwMode="auto">
          <a:xfrm>
            <a:off x="381000" y="1469172"/>
            <a:ext cx="8229600" cy="4093428"/>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p>
            <a:pPr fontAlgn="auto">
              <a:spcBef>
                <a:spcPts val="0"/>
              </a:spcBef>
              <a:spcAft>
                <a:spcPts val="0"/>
              </a:spcAft>
              <a:defRPr/>
            </a:pPr>
            <a:r>
              <a:rPr lang="en-US" altLang="zh-TW" sz="2000" dirty="0">
                <a:latin typeface="+mn-lt"/>
                <a:cs typeface="+mn-cs"/>
              </a:rPr>
              <a:t>In the back of an old cupboard, you discovered a note signed by a pirate famous for his bizarre sense of humor and love of logical puzzles. In the note he wrote that he had hidden treasure somewhere on the property. He listed five true statements:</a:t>
            </a:r>
          </a:p>
          <a:p>
            <a:pPr fontAlgn="auto">
              <a:spcBef>
                <a:spcPts val="0"/>
              </a:spcBef>
              <a:spcAft>
                <a:spcPts val="0"/>
              </a:spcAft>
              <a:defRPr/>
            </a:pPr>
            <a:endParaRPr lang="en-US" altLang="zh-TW" sz="2000" dirty="0">
              <a:latin typeface="+mn-lt"/>
              <a:cs typeface="+mn-cs"/>
            </a:endParaRPr>
          </a:p>
          <a:p>
            <a:pPr marL="457200" indent="-457200" fontAlgn="auto">
              <a:spcBef>
                <a:spcPts val="0"/>
              </a:spcBef>
              <a:spcAft>
                <a:spcPts val="0"/>
              </a:spcAft>
              <a:buFontTx/>
              <a:buAutoNum type="alphaLcPeriod"/>
              <a:defRPr/>
            </a:pPr>
            <a:r>
              <a:rPr lang="en-US" altLang="zh-TW" sz="2000" dirty="0">
                <a:latin typeface="+mn-lt"/>
                <a:cs typeface="+mn-cs"/>
              </a:rPr>
              <a:t>If this house is next to a lake, then the treasure is not in the kitchen.</a:t>
            </a:r>
          </a:p>
          <a:p>
            <a:pPr marL="457200" indent="-457200" fontAlgn="auto">
              <a:spcBef>
                <a:spcPts val="0"/>
              </a:spcBef>
              <a:spcAft>
                <a:spcPts val="0"/>
              </a:spcAft>
              <a:buFontTx/>
              <a:buAutoNum type="alphaLcPeriod"/>
              <a:defRPr/>
            </a:pPr>
            <a:r>
              <a:rPr lang="en-US" altLang="zh-TW" sz="2000" dirty="0">
                <a:latin typeface="+mn-lt"/>
                <a:cs typeface="+mn-cs"/>
              </a:rPr>
              <a:t>If the tree in the front yard is a pine, then the treasure is in the kitchen.</a:t>
            </a:r>
          </a:p>
          <a:p>
            <a:pPr marL="457200" indent="-457200" fontAlgn="auto">
              <a:spcBef>
                <a:spcPts val="0"/>
              </a:spcBef>
              <a:spcAft>
                <a:spcPts val="0"/>
              </a:spcAft>
              <a:buFontTx/>
              <a:buAutoNum type="alphaLcPeriod"/>
              <a:defRPr/>
            </a:pPr>
            <a:r>
              <a:rPr lang="en-US" altLang="zh-TW" sz="2000" dirty="0">
                <a:latin typeface="+mn-lt"/>
                <a:cs typeface="+mn-cs"/>
              </a:rPr>
              <a:t>The house is next to a lake.</a:t>
            </a:r>
          </a:p>
          <a:p>
            <a:pPr marL="457200" indent="-457200" fontAlgn="auto">
              <a:spcBef>
                <a:spcPts val="0"/>
              </a:spcBef>
              <a:spcAft>
                <a:spcPts val="0"/>
              </a:spcAft>
              <a:buFontTx/>
              <a:buAutoNum type="alphaLcPeriod"/>
              <a:defRPr/>
            </a:pPr>
            <a:r>
              <a:rPr lang="en-US" altLang="zh-TW" sz="2000" dirty="0">
                <a:latin typeface="+mn-lt"/>
                <a:cs typeface="+mn-cs"/>
              </a:rPr>
              <a:t>The tree in the front yard is a pine or the treasure is buried under the flagpole.</a:t>
            </a:r>
          </a:p>
          <a:p>
            <a:pPr marL="457200" indent="-457200" fontAlgn="auto">
              <a:spcBef>
                <a:spcPts val="0"/>
              </a:spcBef>
              <a:spcAft>
                <a:spcPts val="0"/>
              </a:spcAft>
              <a:buFontTx/>
              <a:buAutoNum type="alphaLcPeriod"/>
              <a:defRPr/>
            </a:pPr>
            <a:r>
              <a:rPr lang="en-US" altLang="zh-TW" sz="2000" dirty="0">
                <a:latin typeface="+mn-lt"/>
                <a:cs typeface="+mn-cs"/>
              </a:rPr>
              <a:t>If the tree in the back yard is an oak, then the treasure is in the garage.</a:t>
            </a:r>
          </a:p>
          <a:p>
            <a:pPr marL="457200" indent="-457200" fontAlgn="auto">
              <a:spcBef>
                <a:spcPts val="0"/>
              </a:spcBef>
              <a:spcAft>
                <a:spcPts val="0"/>
              </a:spcAft>
              <a:buFontTx/>
              <a:buAutoNum type="alphaLcPeriod"/>
              <a:defRPr/>
            </a:pPr>
            <a:endParaRPr lang="en-US" altLang="zh-TW" sz="2000" dirty="0">
              <a:latin typeface="+mn-lt"/>
              <a:cs typeface="+mn-cs"/>
            </a:endParaRPr>
          </a:p>
          <a:p>
            <a:pPr marL="457200" indent="-457200" fontAlgn="auto">
              <a:spcBef>
                <a:spcPts val="0"/>
              </a:spcBef>
              <a:spcAft>
                <a:spcPts val="0"/>
              </a:spcAft>
              <a:defRPr/>
            </a:pPr>
            <a:r>
              <a:rPr lang="en-US" altLang="zh-TW" sz="2000" dirty="0">
                <a:latin typeface="+mn-lt"/>
                <a:cs typeface="+mn-cs"/>
              </a:rPr>
              <a:t>Can you guess where is the treasure? Verify your guess by formal reasoning.</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266700" y="457200"/>
            <a:ext cx="8229600" cy="1143000"/>
          </a:xfrm>
        </p:spPr>
        <p:txBody>
          <a:bodyPr>
            <a:normAutofit/>
          </a:bodyPr>
          <a:lstStyle/>
          <a:p>
            <a:pPr algn="l" eaLnBrk="1" hangingPunct="1">
              <a:defRPr/>
            </a:pPr>
            <a:r>
              <a:rPr lang="en-US" dirty="0">
                <a:solidFill>
                  <a:schemeClr val="tx1"/>
                </a:solidFill>
                <a:effectLst/>
              </a:rPr>
              <a:t>Example 1</a:t>
            </a:r>
          </a:p>
        </p:txBody>
      </p:sp>
      <p:sp>
        <p:nvSpPr>
          <p:cNvPr id="26627"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26628"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024FD4AE-84D8-4822-9896-32BD309D3FCC}" type="slidenum">
              <a:rPr lang="en-US" altLang="en-US" sz="1200"/>
              <a:pPr eaLnBrk="1" hangingPunct="1">
                <a:spcBef>
                  <a:spcPct val="0"/>
                </a:spcBef>
                <a:buFontTx/>
                <a:buNone/>
              </a:pPr>
              <a:t>5</a:t>
            </a:fld>
            <a:endParaRPr lang="en-US" altLang="en-US" sz="1200"/>
          </a:p>
        </p:txBody>
      </p:sp>
      <p:sp>
        <p:nvSpPr>
          <p:cNvPr id="26629" name="Text Box 9"/>
          <p:cNvSpPr txBox="1">
            <a:spLocks noChangeArrowheads="1"/>
          </p:cNvSpPr>
          <p:nvPr/>
        </p:nvSpPr>
        <p:spPr bwMode="auto">
          <a:xfrm>
            <a:off x="457200" y="1676400"/>
            <a:ext cx="7696200" cy="2554288"/>
          </a:xfrm>
          <a:prstGeom prst="rect">
            <a:avLst/>
          </a:prstGeom>
          <a:noFill/>
          <a:ln>
            <a:noFill/>
          </a:ln>
          <a:effectLst>
            <a:prstShdw prst="shdw13" dist="53882" dir="13500000">
              <a:srgbClr val="808080">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I am enrolled in one of the program in FCI, MMU. After talking with some seniors of the faculty, I have found the following facts:</a:t>
            </a:r>
          </a:p>
          <a:p>
            <a:pPr eaLnBrk="1" hangingPunct="1">
              <a:spcBef>
                <a:spcPct val="0"/>
              </a:spcBef>
              <a:buFontTx/>
              <a:buNone/>
            </a:pPr>
            <a:endParaRPr lang="en-US" altLang="zh-TW" sz="1000"/>
          </a:p>
          <a:p>
            <a:pPr eaLnBrk="1" hangingPunct="1">
              <a:spcBef>
                <a:spcPct val="0"/>
              </a:spcBef>
              <a:buFont typeface="Symbol" pitchFamily="18" charset="2"/>
              <a:buNone/>
            </a:pPr>
            <a:r>
              <a:rPr lang="en-US" altLang="zh-TW"/>
              <a:t>- Students of the faculty study hard or don’t study hard.</a:t>
            </a:r>
          </a:p>
          <a:p>
            <a:pPr eaLnBrk="1" hangingPunct="1">
              <a:spcBef>
                <a:spcPct val="0"/>
              </a:spcBef>
              <a:buFont typeface="Symbol" pitchFamily="18" charset="2"/>
              <a:buNone/>
            </a:pPr>
            <a:r>
              <a:rPr lang="en-US" altLang="zh-TW"/>
              <a:t>- If the students study hard, they will succeed.</a:t>
            </a:r>
          </a:p>
          <a:p>
            <a:pPr eaLnBrk="1" hangingPunct="1">
              <a:spcBef>
                <a:spcPct val="0"/>
              </a:spcBef>
              <a:buFont typeface="Symbol" pitchFamily="18" charset="2"/>
              <a:buNone/>
            </a:pPr>
            <a:r>
              <a:rPr lang="en-US" altLang="zh-TW"/>
              <a:t>- If the students do not study hard, they will not succeed.</a:t>
            </a:r>
          </a:p>
          <a:p>
            <a:pPr eaLnBrk="1" hangingPunct="1">
              <a:spcBef>
                <a:spcPct val="0"/>
              </a:spcBef>
              <a:buFontTx/>
              <a:buNone/>
            </a:pPr>
            <a:endParaRPr lang="en-US" altLang="zh-TW" sz="1000"/>
          </a:p>
          <a:p>
            <a:pPr eaLnBrk="1" hangingPunct="1">
              <a:spcBef>
                <a:spcPct val="0"/>
              </a:spcBef>
              <a:buFontTx/>
              <a:buNone/>
            </a:pPr>
            <a:r>
              <a:rPr lang="en-US" altLang="zh-TW"/>
              <a:t>So, since you are also enrolled in this faculty, the seniors think that you will only succeed, if you study hard.</a:t>
            </a:r>
          </a:p>
        </p:txBody>
      </p:sp>
      <p:sp>
        <p:nvSpPr>
          <p:cNvPr id="26630" name="Text Box 12"/>
          <p:cNvSpPr txBox="1">
            <a:spLocks noChangeArrowheads="1"/>
          </p:cNvSpPr>
          <p:nvPr/>
        </p:nvSpPr>
        <p:spPr bwMode="auto">
          <a:xfrm>
            <a:off x="1143000" y="4572000"/>
            <a:ext cx="6477000" cy="1323975"/>
          </a:xfrm>
          <a:prstGeom prst="rect">
            <a:avLst/>
          </a:prstGeom>
          <a:noFill/>
          <a:ln w="285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en-US" altLang="zh-TW"/>
              <a:t>Are your seniors right?</a:t>
            </a:r>
          </a:p>
          <a:p>
            <a:pPr>
              <a:spcBef>
                <a:spcPct val="0"/>
              </a:spcBef>
              <a:buFontTx/>
              <a:buNone/>
            </a:pPr>
            <a:r>
              <a:rPr lang="en-US" altLang="zh-TW"/>
              <a:t>Should you follow the advice?</a:t>
            </a:r>
          </a:p>
          <a:p>
            <a:pPr>
              <a:spcBef>
                <a:spcPct val="0"/>
              </a:spcBef>
              <a:buFontTx/>
              <a:buNone/>
            </a:pPr>
            <a:endParaRPr lang="en-US" altLang="zh-TW"/>
          </a:p>
          <a:p>
            <a:pPr>
              <a:spcBef>
                <a:spcPct val="0"/>
              </a:spcBef>
              <a:buFontTx/>
              <a:buNone/>
            </a:pPr>
            <a:r>
              <a:rPr lang="en-US" altLang="zh-TW"/>
              <a:t>To find out, you can use a formal reasoning technique.</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228600" y="304800"/>
            <a:ext cx="8229600" cy="1143000"/>
          </a:xfrm>
        </p:spPr>
        <p:txBody>
          <a:bodyPr>
            <a:normAutofit fontScale="92500"/>
          </a:bodyPr>
          <a:lstStyle/>
          <a:p>
            <a:pPr algn="l" eaLnBrk="1" hangingPunct="1">
              <a:defRPr/>
            </a:pPr>
            <a:r>
              <a:rPr lang="en-US" dirty="0">
                <a:solidFill>
                  <a:schemeClr val="tx1"/>
                </a:solidFill>
                <a:effectLst/>
              </a:rPr>
              <a:t>Step 1: Formalize your arguments</a:t>
            </a:r>
          </a:p>
        </p:txBody>
      </p:sp>
      <p:sp>
        <p:nvSpPr>
          <p:cNvPr id="27651" name="Footer Placeholder 6"/>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dirty="0">
                <a:latin typeface="Calibri" pitchFamily="34" charset="0"/>
              </a:rPr>
              <a:t>TMA1201 Discrete Structures &amp; Probability, Faculty of Computing &amp; Informatics, MMU</a:t>
            </a:r>
          </a:p>
        </p:txBody>
      </p:sp>
      <p:sp>
        <p:nvSpPr>
          <p:cNvPr id="27652" name="Slide Number Placeholder 7"/>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CF84C23F-F09A-4606-A1BC-149724082E77}" type="slidenum">
              <a:rPr lang="en-US" altLang="en-US" sz="1200"/>
              <a:pPr eaLnBrk="1" hangingPunct="1">
                <a:spcBef>
                  <a:spcPct val="0"/>
                </a:spcBef>
                <a:buFontTx/>
                <a:buNone/>
              </a:pPr>
              <a:t>6</a:t>
            </a:fld>
            <a:endParaRPr lang="en-US" altLang="en-US" sz="1200"/>
          </a:p>
        </p:txBody>
      </p:sp>
      <p:sp>
        <p:nvSpPr>
          <p:cNvPr id="27653" name="Text Box 14"/>
          <p:cNvSpPr txBox="1">
            <a:spLocks noChangeArrowheads="1"/>
          </p:cNvSpPr>
          <p:nvPr/>
        </p:nvSpPr>
        <p:spPr bwMode="auto">
          <a:xfrm>
            <a:off x="1600200" y="2519363"/>
            <a:ext cx="5114925"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buFontTx/>
              <a:buNone/>
            </a:pPr>
            <a:r>
              <a:rPr lang="en-US" altLang="zh-TW"/>
              <a:t>Define: </a:t>
            </a:r>
          </a:p>
          <a:p>
            <a:pPr eaLnBrk="1" hangingPunct="1">
              <a:buFontTx/>
              <a:buNone/>
            </a:pPr>
            <a:r>
              <a:rPr lang="en-US" altLang="zh-TW"/>
              <a:t>	</a:t>
            </a:r>
            <a:r>
              <a:rPr lang="en-US" altLang="zh-TW" i="1"/>
              <a:t>p</a:t>
            </a:r>
            <a:r>
              <a:rPr lang="en-US" altLang="zh-TW"/>
              <a:t>: Students of the faculty study hard.</a:t>
            </a:r>
          </a:p>
          <a:p>
            <a:pPr eaLnBrk="1" hangingPunct="1">
              <a:buFontTx/>
              <a:buNone/>
            </a:pPr>
            <a:r>
              <a:rPr lang="en-US" altLang="zh-TW"/>
              <a:t>	</a:t>
            </a:r>
            <a:r>
              <a:rPr lang="en-US" altLang="zh-TW" i="1"/>
              <a:t>q</a:t>
            </a:r>
            <a:r>
              <a:rPr lang="en-US" altLang="zh-TW"/>
              <a:t>: Students of the faculty will succeed.</a:t>
            </a:r>
          </a:p>
        </p:txBody>
      </p:sp>
      <p:sp>
        <p:nvSpPr>
          <p:cNvPr id="27654" name="Text Box 26"/>
          <p:cNvSpPr txBox="1">
            <a:spLocks noChangeArrowheads="1"/>
          </p:cNvSpPr>
          <p:nvPr/>
        </p:nvSpPr>
        <p:spPr bwMode="auto">
          <a:xfrm rot="10800000" flipV="1">
            <a:off x="381000" y="3849688"/>
            <a:ext cx="8382000" cy="2170112"/>
          </a:xfrm>
          <a:prstGeom prst="rect">
            <a:avLst/>
          </a:prstGeom>
          <a:noFill/>
          <a:ln w="28575" algn="ctr">
            <a:solidFill>
              <a:srgbClr val="000000"/>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nSpc>
                <a:spcPct val="150000"/>
              </a:lnSpc>
              <a:spcBef>
                <a:spcPct val="0"/>
              </a:spcBef>
              <a:buFontTx/>
              <a:buNone/>
            </a:pPr>
            <a:r>
              <a:rPr lang="en-US" altLang="zh-TW"/>
              <a:t>Students of the faculty study  hard or don’t study hard.	</a:t>
            </a:r>
            <a:r>
              <a:rPr lang="en-US" altLang="zh-TW" i="1"/>
              <a:t>p</a:t>
            </a:r>
            <a:r>
              <a:rPr lang="en-US" altLang="zh-TW"/>
              <a:t> </a:t>
            </a:r>
            <a:r>
              <a:rPr lang="en-US" altLang="zh-TW">
                <a:latin typeface="Trebuchet MS" pitchFamily="34" charset="0"/>
                <a:sym typeface="Symbol" pitchFamily="18" charset="2"/>
              </a:rPr>
              <a:t></a:t>
            </a:r>
            <a:r>
              <a:rPr lang="en-US" altLang="zh-TW"/>
              <a:t> ¬</a:t>
            </a:r>
            <a:r>
              <a:rPr lang="en-US" altLang="zh-TW" i="1"/>
              <a:t>p</a:t>
            </a:r>
          </a:p>
          <a:p>
            <a:pPr>
              <a:lnSpc>
                <a:spcPct val="150000"/>
              </a:lnSpc>
              <a:spcBef>
                <a:spcPct val="0"/>
              </a:spcBef>
              <a:buFontTx/>
              <a:buNone/>
            </a:pPr>
            <a:r>
              <a:rPr lang="en-US" altLang="zh-TW"/>
              <a:t>If the students study hard, they will succeed.		</a:t>
            </a:r>
            <a:r>
              <a:rPr lang="en-US" altLang="zh-TW" i="1"/>
              <a:t>p</a:t>
            </a:r>
            <a:r>
              <a:rPr lang="en-US" altLang="zh-TW"/>
              <a:t> </a:t>
            </a:r>
            <a:r>
              <a:rPr lang="en-US" altLang="zh-TW">
                <a:sym typeface="Symbol" pitchFamily="18" charset="2"/>
              </a:rPr>
              <a:t> </a:t>
            </a:r>
            <a:r>
              <a:rPr lang="en-US" altLang="zh-TW" i="1">
                <a:sym typeface="Symbol" pitchFamily="18" charset="2"/>
              </a:rPr>
              <a:t>q</a:t>
            </a:r>
          </a:p>
          <a:p>
            <a:pPr>
              <a:lnSpc>
                <a:spcPct val="150000"/>
              </a:lnSpc>
              <a:spcBef>
                <a:spcPct val="0"/>
              </a:spcBef>
              <a:buFontTx/>
              <a:buNone/>
            </a:pPr>
            <a:r>
              <a:rPr lang="en-US" altLang="zh-TW">
                <a:sym typeface="Symbol" pitchFamily="18" charset="2"/>
              </a:rPr>
              <a:t>If the students do not study hard, they will not succeed. 	</a:t>
            </a:r>
            <a:r>
              <a:rPr lang="en-US" altLang="zh-TW"/>
              <a:t> ¬</a:t>
            </a:r>
            <a:r>
              <a:rPr lang="en-US" altLang="zh-TW" i="1"/>
              <a:t>p</a:t>
            </a:r>
            <a:r>
              <a:rPr lang="en-US" altLang="zh-TW"/>
              <a:t> </a:t>
            </a:r>
            <a:r>
              <a:rPr lang="en-US" altLang="zh-TW">
                <a:sym typeface="Symbol" pitchFamily="18" charset="2"/>
              </a:rPr>
              <a:t> </a:t>
            </a:r>
            <a:r>
              <a:rPr lang="en-US" altLang="zh-TW"/>
              <a:t>¬</a:t>
            </a:r>
            <a:r>
              <a:rPr lang="en-US" altLang="zh-TW" i="1">
                <a:sym typeface="Symbol" pitchFamily="18" charset="2"/>
              </a:rPr>
              <a:t>q</a:t>
            </a:r>
          </a:p>
          <a:p>
            <a:pPr>
              <a:lnSpc>
                <a:spcPct val="150000"/>
              </a:lnSpc>
              <a:spcBef>
                <a:spcPct val="0"/>
              </a:spcBef>
              <a:buFontTx/>
              <a:buNone/>
            </a:pPr>
            <a:endParaRPr lang="en-US" altLang="zh-TW" sz="1000">
              <a:sym typeface="Symbol" pitchFamily="18" charset="2"/>
            </a:endParaRPr>
          </a:p>
          <a:p>
            <a:pPr>
              <a:lnSpc>
                <a:spcPct val="150000"/>
              </a:lnSpc>
              <a:spcBef>
                <a:spcPct val="0"/>
              </a:spcBef>
              <a:buFontTx/>
              <a:buNone/>
            </a:pPr>
            <a:r>
              <a:rPr lang="en-US" altLang="zh-TW">
                <a:sym typeface="Symbol" pitchFamily="18" charset="2"/>
              </a:rPr>
              <a:t>You will only succeed, if you study hard.			</a:t>
            </a:r>
            <a:r>
              <a:rPr lang="en-US" altLang="zh-TW"/>
              <a:t> </a:t>
            </a:r>
            <a:r>
              <a:rPr lang="en-US" altLang="zh-TW" i="1"/>
              <a:t>p</a:t>
            </a:r>
            <a:r>
              <a:rPr lang="en-US" altLang="zh-TW"/>
              <a:t> </a:t>
            </a:r>
            <a:r>
              <a:rPr lang="en-US" altLang="zh-TW">
                <a:sym typeface="Symbol" pitchFamily="18" charset="2"/>
              </a:rPr>
              <a:t> </a:t>
            </a:r>
            <a:r>
              <a:rPr lang="en-US" altLang="zh-TW" i="1">
                <a:sym typeface="Symbol" pitchFamily="18" charset="2"/>
              </a:rPr>
              <a:t>q</a:t>
            </a:r>
            <a:endParaRPr lang="en-US" altLang="zh-TW" i="1"/>
          </a:p>
        </p:txBody>
      </p:sp>
      <p:sp>
        <p:nvSpPr>
          <p:cNvPr id="27655" name="Text Box 26"/>
          <p:cNvSpPr txBox="1">
            <a:spLocks noChangeArrowheads="1"/>
          </p:cNvSpPr>
          <p:nvPr/>
        </p:nvSpPr>
        <p:spPr bwMode="auto">
          <a:xfrm>
            <a:off x="838200" y="1447800"/>
            <a:ext cx="7467600" cy="1016000"/>
          </a:xfrm>
          <a:prstGeom prst="rect">
            <a:avLst/>
          </a:prstGeom>
          <a:solidFill>
            <a:srgbClr val="FFCCFF"/>
          </a:solidFill>
          <a:ln w="19050">
            <a:solidFill>
              <a:schemeClr val="tx1"/>
            </a:solidFill>
            <a:miter lim="800000"/>
            <a:headEnd/>
            <a:tailEnd/>
          </a:ln>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a:t>An </a:t>
            </a:r>
            <a:r>
              <a:rPr lang="en-US" altLang="zh-TW" b="1"/>
              <a:t>argument</a:t>
            </a:r>
            <a:r>
              <a:rPr lang="en-US" altLang="zh-TW"/>
              <a:t> in formal reasoning is a sequence of compound propositions where all but the last one are called </a:t>
            </a:r>
            <a:r>
              <a:rPr lang="en-US" altLang="zh-TW" b="1"/>
              <a:t>premises</a:t>
            </a:r>
            <a:r>
              <a:rPr lang="en-US" altLang="zh-TW" i="1"/>
              <a:t> </a:t>
            </a:r>
            <a:r>
              <a:rPr lang="en-US" altLang="zh-TW"/>
              <a:t>and the last one is called </a:t>
            </a:r>
            <a:r>
              <a:rPr lang="en-US" altLang="zh-TW" b="1"/>
              <a:t>conclusion</a:t>
            </a:r>
            <a:r>
              <a:rPr lang="en-US" altLang="zh-TW" i="1"/>
              <a:t>.</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28675" name="Slide Number Placeholder 5"/>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006FEC54-9CB2-4C85-9213-00227F3508EE}" type="slidenum">
              <a:rPr lang="en-US" altLang="en-US" sz="1200"/>
              <a:pPr eaLnBrk="1" hangingPunct="1">
                <a:spcBef>
                  <a:spcPct val="0"/>
                </a:spcBef>
                <a:buFontTx/>
                <a:buNone/>
              </a:pPr>
              <a:t>7</a:t>
            </a:fld>
            <a:endParaRPr lang="en-US" altLang="en-US" sz="1200"/>
          </a:p>
        </p:txBody>
      </p:sp>
      <p:sp>
        <p:nvSpPr>
          <p:cNvPr id="28676" name="Text Box 26"/>
          <p:cNvSpPr txBox="1">
            <a:spLocks noChangeArrowheads="1"/>
          </p:cNvSpPr>
          <p:nvPr/>
        </p:nvSpPr>
        <p:spPr bwMode="auto">
          <a:xfrm rot="10800000" flipV="1">
            <a:off x="152400" y="2704921"/>
            <a:ext cx="8382000" cy="2400657"/>
          </a:xfrm>
          <a:prstGeom prst="rect">
            <a:avLst/>
          </a:prstGeom>
          <a:noFill/>
          <a:ln>
            <a:noFill/>
          </a:ln>
          <a:effectLst>
            <a:prstShdw prst="shdw17" dist="17961" dir="13500000">
              <a:srgbClr val="000000"/>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marL="457200" indent="-457200"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nSpc>
                <a:spcPct val="150000"/>
              </a:lnSpc>
              <a:spcBef>
                <a:spcPct val="0"/>
              </a:spcBef>
              <a:buFontTx/>
              <a:buNone/>
            </a:pPr>
            <a:r>
              <a:rPr lang="en-US" altLang="zh-TW" dirty="0"/>
              <a:t>Students of the faculty study  hard or don’t study hard.	</a:t>
            </a:r>
            <a:r>
              <a:rPr lang="en-US" altLang="zh-TW" i="1" dirty="0"/>
              <a:t>p</a:t>
            </a:r>
            <a:r>
              <a:rPr lang="en-US" altLang="zh-TW" dirty="0"/>
              <a:t> </a:t>
            </a:r>
            <a:r>
              <a:rPr lang="en-US" altLang="zh-TW" dirty="0">
                <a:latin typeface="Trebuchet MS" pitchFamily="34" charset="0"/>
                <a:sym typeface="Symbol" pitchFamily="18" charset="2"/>
              </a:rPr>
              <a:t></a:t>
            </a:r>
            <a:r>
              <a:rPr lang="en-US" altLang="zh-TW" dirty="0"/>
              <a:t> ¬</a:t>
            </a:r>
            <a:r>
              <a:rPr lang="en-US" altLang="zh-TW" i="1" dirty="0"/>
              <a:t>p</a:t>
            </a:r>
          </a:p>
          <a:p>
            <a:pPr>
              <a:lnSpc>
                <a:spcPct val="150000"/>
              </a:lnSpc>
              <a:spcBef>
                <a:spcPct val="0"/>
              </a:spcBef>
              <a:buFontTx/>
              <a:buNone/>
            </a:pPr>
            <a:r>
              <a:rPr lang="en-US" altLang="zh-TW" dirty="0"/>
              <a:t>If the students study hard, they will succeed.		</a:t>
            </a:r>
            <a:r>
              <a:rPr lang="en-US" altLang="zh-TW" i="1" dirty="0"/>
              <a:t>p</a:t>
            </a:r>
            <a:r>
              <a:rPr lang="en-US" altLang="zh-TW" dirty="0"/>
              <a:t> </a:t>
            </a:r>
            <a:r>
              <a:rPr lang="en-US" altLang="zh-TW" dirty="0">
                <a:sym typeface="Symbol" pitchFamily="18" charset="2"/>
              </a:rPr>
              <a:t> </a:t>
            </a:r>
            <a:r>
              <a:rPr lang="en-US" altLang="zh-TW" i="1" dirty="0">
                <a:sym typeface="Symbol" pitchFamily="18" charset="2"/>
              </a:rPr>
              <a:t>q</a:t>
            </a:r>
          </a:p>
          <a:p>
            <a:pPr>
              <a:lnSpc>
                <a:spcPct val="150000"/>
              </a:lnSpc>
              <a:spcBef>
                <a:spcPct val="0"/>
              </a:spcBef>
              <a:buFontTx/>
              <a:buNone/>
            </a:pPr>
            <a:r>
              <a:rPr lang="en-US" altLang="zh-TW" dirty="0">
                <a:sym typeface="Symbol" pitchFamily="18" charset="2"/>
              </a:rPr>
              <a:t>If the students do not study hard, they will not succeed. 	</a:t>
            </a:r>
            <a:r>
              <a:rPr lang="en-US" altLang="zh-TW" dirty="0"/>
              <a:t>               ¬</a:t>
            </a:r>
            <a:r>
              <a:rPr lang="en-US" altLang="zh-TW" i="1" dirty="0"/>
              <a:t>p</a:t>
            </a:r>
            <a:r>
              <a:rPr lang="en-US" altLang="zh-TW" dirty="0"/>
              <a:t> </a:t>
            </a:r>
            <a:r>
              <a:rPr lang="en-US" altLang="zh-TW" dirty="0">
                <a:sym typeface="Symbol" pitchFamily="18" charset="2"/>
              </a:rPr>
              <a:t> </a:t>
            </a:r>
            <a:r>
              <a:rPr lang="en-US" altLang="zh-TW" dirty="0"/>
              <a:t>¬</a:t>
            </a:r>
            <a:r>
              <a:rPr lang="en-US" altLang="zh-TW" i="1" dirty="0">
                <a:sym typeface="Symbol" pitchFamily="18" charset="2"/>
              </a:rPr>
              <a:t>q</a:t>
            </a:r>
          </a:p>
          <a:p>
            <a:pPr>
              <a:lnSpc>
                <a:spcPct val="150000"/>
              </a:lnSpc>
              <a:spcBef>
                <a:spcPct val="0"/>
              </a:spcBef>
              <a:buFontTx/>
              <a:buNone/>
            </a:pPr>
            <a:endParaRPr lang="en-US" altLang="zh-TW" dirty="0">
              <a:sym typeface="Symbol" pitchFamily="18" charset="2"/>
            </a:endParaRPr>
          </a:p>
          <a:p>
            <a:pPr>
              <a:lnSpc>
                <a:spcPct val="150000"/>
              </a:lnSpc>
              <a:spcBef>
                <a:spcPct val="0"/>
              </a:spcBef>
              <a:buFontTx/>
              <a:buNone/>
            </a:pPr>
            <a:r>
              <a:rPr lang="en-US" altLang="zh-TW" dirty="0">
                <a:sym typeface="Symbol" pitchFamily="18" charset="2"/>
              </a:rPr>
              <a:t>You will only succeed, if and only if  you study hard.	                </a:t>
            </a:r>
            <a:r>
              <a:rPr lang="en-US" altLang="zh-TW" dirty="0"/>
              <a:t> </a:t>
            </a:r>
            <a:r>
              <a:rPr lang="en-US" altLang="zh-TW" i="1" dirty="0"/>
              <a:t>p</a:t>
            </a:r>
            <a:r>
              <a:rPr lang="en-US" altLang="zh-TW" dirty="0"/>
              <a:t> </a:t>
            </a:r>
            <a:r>
              <a:rPr lang="en-US" altLang="zh-TW" dirty="0">
                <a:sym typeface="Symbol" pitchFamily="18" charset="2"/>
              </a:rPr>
              <a:t> </a:t>
            </a:r>
            <a:r>
              <a:rPr lang="en-US" altLang="zh-TW" i="1" dirty="0">
                <a:sym typeface="Symbol" pitchFamily="18" charset="2"/>
              </a:rPr>
              <a:t>q</a:t>
            </a:r>
            <a:endParaRPr lang="en-US" altLang="zh-TW" i="1" dirty="0"/>
          </a:p>
        </p:txBody>
      </p:sp>
      <p:sp>
        <p:nvSpPr>
          <p:cNvPr id="28677" name="Text Box 12"/>
          <p:cNvSpPr txBox="1">
            <a:spLocks noChangeArrowheads="1"/>
          </p:cNvSpPr>
          <p:nvPr/>
        </p:nvSpPr>
        <p:spPr bwMode="auto">
          <a:xfrm>
            <a:off x="1219200" y="1676400"/>
            <a:ext cx="3886200" cy="400050"/>
          </a:xfrm>
          <a:prstGeom prst="rect">
            <a:avLst/>
          </a:prstGeom>
          <a:noFill/>
          <a:ln w="285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en-US" altLang="zh-TW"/>
              <a:t>These are known as the PREMISES.</a:t>
            </a:r>
          </a:p>
        </p:txBody>
      </p:sp>
      <p:sp>
        <p:nvSpPr>
          <p:cNvPr id="28678" name="Text Box 12"/>
          <p:cNvSpPr txBox="1">
            <a:spLocks noChangeArrowheads="1"/>
          </p:cNvSpPr>
          <p:nvPr/>
        </p:nvSpPr>
        <p:spPr bwMode="auto">
          <a:xfrm>
            <a:off x="1676400" y="5715000"/>
            <a:ext cx="4343400" cy="400050"/>
          </a:xfrm>
          <a:prstGeom prst="rect">
            <a:avLst/>
          </a:prstGeom>
          <a:noFill/>
          <a:ln w="285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lgn="ctr">
              <a:spcBef>
                <a:spcPct val="0"/>
              </a:spcBef>
              <a:buFontTx/>
              <a:buNone/>
            </a:pPr>
            <a:r>
              <a:rPr lang="en-US" altLang="zh-TW"/>
              <a:t>This is known as the CONCLUSION.</a:t>
            </a:r>
          </a:p>
        </p:txBody>
      </p:sp>
      <p:sp>
        <p:nvSpPr>
          <p:cNvPr id="14" name="Rounded Rectangle 13"/>
          <p:cNvSpPr/>
          <p:nvPr/>
        </p:nvSpPr>
        <p:spPr>
          <a:xfrm>
            <a:off x="152400" y="2819400"/>
            <a:ext cx="8305800" cy="1371600"/>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000000"/>
              </a:solidFill>
              <a:latin typeface="Calibri" pitchFamily="34" charset="0"/>
            </a:endParaRPr>
          </a:p>
        </p:txBody>
      </p:sp>
      <p:cxnSp>
        <p:nvCxnSpPr>
          <p:cNvPr id="16" name="Straight Arrow Connector 15"/>
          <p:cNvCxnSpPr/>
          <p:nvPr/>
        </p:nvCxnSpPr>
        <p:spPr>
          <a:xfrm>
            <a:off x="3200400" y="2076450"/>
            <a:ext cx="0" cy="74295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810000" y="5029200"/>
            <a:ext cx="0" cy="685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682" name="Rectangle 11"/>
          <p:cNvSpPr>
            <a:spLocks noChangeArrowheads="1"/>
          </p:cNvSpPr>
          <p:nvPr/>
        </p:nvSpPr>
        <p:spPr bwMode="auto">
          <a:xfrm>
            <a:off x="533400" y="609600"/>
            <a:ext cx="81534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en-US" altLang="zh-TW" sz="2800"/>
              <a:t>These four statements are known as ARGUMENTS.</a:t>
            </a:r>
          </a:p>
        </p:txBody>
      </p:sp>
      <p:sp>
        <p:nvSpPr>
          <p:cNvPr id="26" name="Rounded Rectangle 25"/>
          <p:cNvSpPr/>
          <p:nvPr/>
        </p:nvSpPr>
        <p:spPr>
          <a:xfrm>
            <a:off x="76200" y="4495800"/>
            <a:ext cx="8305800" cy="533400"/>
          </a:xfrm>
          <a:prstGeom prst="roundRect">
            <a:avLst/>
          </a:prstGeom>
          <a:noFill/>
        </p:spPr>
        <p:style>
          <a:lnRef idx="2">
            <a:schemeClr val="accent6"/>
          </a:lnRef>
          <a:fillRef idx="1">
            <a:schemeClr val="lt1"/>
          </a:fillRef>
          <a:effectRef idx="0">
            <a:schemeClr val="accent6"/>
          </a:effectRef>
          <a:fontRef idx="minor">
            <a:schemeClr val="dk1"/>
          </a:fontRef>
        </p:style>
        <p:txBody>
          <a:bodyPr anchor="ctr"/>
          <a:lstStyle>
            <a:lvl1pPr eaLnBrk="0" hangingPunct="0">
              <a:defRPr>
                <a:solidFill>
                  <a:schemeClr val="tx1"/>
                </a:solidFill>
                <a:latin typeface="Trebuchet MS" pitchFamily="34" charset="0"/>
                <a:cs typeface="Arial" charset="0"/>
              </a:defRPr>
            </a:lvl1pPr>
            <a:lvl2pPr marL="742950" indent="-285750" eaLnBrk="0" hangingPunct="0">
              <a:defRPr>
                <a:solidFill>
                  <a:schemeClr val="tx1"/>
                </a:solidFill>
                <a:latin typeface="Trebuchet MS" pitchFamily="34" charset="0"/>
                <a:cs typeface="Arial" charset="0"/>
              </a:defRPr>
            </a:lvl2pPr>
            <a:lvl3pPr marL="1143000" indent="-228600" eaLnBrk="0" hangingPunct="0">
              <a:defRPr>
                <a:solidFill>
                  <a:schemeClr val="tx1"/>
                </a:solidFill>
                <a:latin typeface="Trebuchet MS" pitchFamily="34" charset="0"/>
                <a:cs typeface="Arial" charset="0"/>
              </a:defRPr>
            </a:lvl3pPr>
            <a:lvl4pPr marL="1600200" indent="-228600" eaLnBrk="0" hangingPunct="0">
              <a:defRPr>
                <a:solidFill>
                  <a:schemeClr val="tx1"/>
                </a:solidFill>
                <a:latin typeface="Trebuchet MS" pitchFamily="34" charset="0"/>
                <a:cs typeface="Arial" charset="0"/>
              </a:defRPr>
            </a:lvl4pPr>
            <a:lvl5pPr marL="2057400" indent="-228600" eaLnBrk="0" hangingPunct="0">
              <a:defRPr>
                <a:solidFill>
                  <a:schemeClr val="tx1"/>
                </a:solidFill>
                <a:latin typeface="Trebuchet MS" pitchFamily="34" charset="0"/>
                <a:cs typeface="Arial" charset="0"/>
              </a:defRPr>
            </a:lvl5pPr>
            <a:lvl6pPr marL="2514600" indent="-228600" eaLnBrk="0" fontAlgn="base" hangingPunct="0">
              <a:spcBef>
                <a:spcPct val="0"/>
              </a:spcBef>
              <a:spcAft>
                <a:spcPct val="0"/>
              </a:spcAft>
              <a:defRPr>
                <a:solidFill>
                  <a:schemeClr val="tx1"/>
                </a:solidFill>
                <a:latin typeface="Trebuchet MS" pitchFamily="34" charset="0"/>
                <a:cs typeface="Arial" charset="0"/>
              </a:defRPr>
            </a:lvl6pPr>
            <a:lvl7pPr marL="2971800" indent="-228600" eaLnBrk="0" fontAlgn="base" hangingPunct="0">
              <a:spcBef>
                <a:spcPct val="0"/>
              </a:spcBef>
              <a:spcAft>
                <a:spcPct val="0"/>
              </a:spcAft>
              <a:defRPr>
                <a:solidFill>
                  <a:schemeClr val="tx1"/>
                </a:solidFill>
                <a:latin typeface="Trebuchet MS" pitchFamily="34" charset="0"/>
                <a:cs typeface="Arial" charset="0"/>
              </a:defRPr>
            </a:lvl7pPr>
            <a:lvl8pPr marL="3429000" indent="-228600" eaLnBrk="0" fontAlgn="base" hangingPunct="0">
              <a:spcBef>
                <a:spcPct val="0"/>
              </a:spcBef>
              <a:spcAft>
                <a:spcPct val="0"/>
              </a:spcAft>
              <a:defRPr>
                <a:solidFill>
                  <a:schemeClr val="tx1"/>
                </a:solidFill>
                <a:latin typeface="Trebuchet MS" pitchFamily="34" charset="0"/>
                <a:cs typeface="Arial" charset="0"/>
              </a:defRPr>
            </a:lvl8pPr>
            <a:lvl9pPr marL="3886200" indent="-228600" eaLnBrk="0" fontAlgn="base" hangingPunct="0">
              <a:spcBef>
                <a:spcPct val="0"/>
              </a:spcBef>
              <a:spcAft>
                <a:spcPct val="0"/>
              </a:spcAft>
              <a:defRPr>
                <a:solidFill>
                  <a:schemeClr val="tx1"/>
                </a:solidFill>
                <a:latin typeface="Trebuchet MS" pitchFamily="34" charset="0"/>
                <a:cs typeface="Arial" charset="0"/>
              </a:defRPr>
            </a:lvl9pPr>
          </a:lstStyle>
          <a:p>
            <a:pPr algn="ctr" eaLnBrk="1" hangingPunct="1"/>
            <a:endParaRPr lang="en-US" altLang="en-US">
              <a:solidFill>
                <a:srgbClr val="000000"/>
              </a:solidFill>
              <a:latin typeface="Calibri" pitchFamily="34"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342900" y="1143000"/>
            <a:ext cx="8420100" cy="1143000"/>
          </a:xfrm>
        </p:spPr>
        <p:txBody>
          <a:bodyPr>
            <a:noAutofit/>
          </a:bodyPr>
          <a:lstStyle/>
          <a:p>
            <a:pPr marL="1608138" indent="-1608138" algn="l" eaLnBrk="1" hangingPunct="1">
              <a:defRPr/>
            </a:pPr>
            <a:r>
              <a:rPr lang="en-US" sz="4000" dirty="0">
                <a:solidFill>
                  <a:schemeClr val="tx1"/>
                </a:solidFill>
                <a:effectLst/>
              </a:rPr>
              <a:t>Step 2: Connect each premise with a              conjunctive (</a:t>
            </a:r>
            <a:r>
              <a:rPr lang="en-US" sz="4000" dirty="0">
                <a:solidFill>
                  <a:schemeClr val="tx1"/>
                </a:solidFill>
                <a:effectLst/>
                <a:sym typeface="Symbol"/>
              </a:rPr>
              <a:t>) </a:t>
            </a:r>
            <a:r>
              <a:rPr lang="en-US" sz="4000" dirty="0">
                <a:solidFill>
                  <a:schemeClr val="tx1"/>
                </a:solidFill>
                <a:effectLst/>
              </a:rPr>
              <a:t>operator</a:t>
            </a:r>
          </a:p>
        </p:txBody>
      </p:sp>
      <p:sp>
        <p:nvSpPr>
          <p:cNvPr id="29699" name="Footer Placeholder 10"/>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29700" name="Slide Number Placeholder 11"/>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111F86BE-2686-4B78-A113-34887DB1A8DE}" type="slidenum">
              <a:rPr lang="en-US" altLang="en-US" sz="1200"/>
              <a:pPr eaLnBrk="1" hangingPunct="1">
                <a:spcBef>
                  <a:spcPct val="0"/>
                </a:spcBef>
                <a:buFontTx/>
                <a:buNone/>
              </a:pPr>
              <a:t>8</a:t>
            </a:fld>
            <a:endParaRPr lang="en-US" altLang="en-US" sz="1200"/>
          </a:p>
        </p:txBody>
      </p:sp>
      <p:sp>
        <p:nvSpPr>
          <p:cNvPr id="29701" name="Text Box 15"/>
          <p:cNvSpPr txBox="1">
            <a:spLocks noChangeArrowheads="1"/>
          </p:cNvSpPr>
          <p:nvPr/>
        </p:nvSpPr>
        <p:spPr bwMode="auto">
          <a:xfrm>
            <a:off x="1981200" y="2891631"/>
            <a:ext cx="40386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buFontTx/>
              <a:buNone/>
            </a:pPr>
            <a:r>
              <a:rPr lang="en-US" altLang="zh-TW" dirty="0"/>
              <a:t>(</a:t>
            </a:r>
            <a:r>
              <a:rPr lang="en-US" altLang="zh-TW" i="1" dirty="0"/>
              <a:t>p</a:t>
            </a:r>
            <a:r>
              <a:rPr lang="en-US" altLang="zh-TW" dirty="0"/>
              <a:t> </a:t>
            </a:r>
            <a:r>
              <a:rPr lang="en-US" altLang="zh-TW" dirty="0">
                <a:latin typeface="Symbol" pitchFamily="18" charset="2"/>
              </a:rPr>
              <a:t>Ú</a:t>
            </a:r>
            <a:r>
              <a:rPr lang="en-US" altLang="zh-TW" dirty="0"/>
              <a:t> </a:t>
            </a:r>
            <a:r>
              <a:rPr lang="en-US" altLang="zh-TW" dirty="0">
                <a:cs typeface="Times New Roman" pitchFamily="18" charset="0"/>
              </a:rPr>
              <a:t>¬</a:t>
            </a:r>
            <a:r>
              <a:rPr lang="en-US" altLang="zh-TW" i="1" dirty="0"/>
              <a:t>p</a:t>
            </a:r>
            <a:r>
              <a:rPr lang="en-US" altLang="zh-TW" dirty="0"/>
              <a:t>) </a:t>
            </a:r>
            <a:r>
              <a:rPr lang="en-US" altLang="zh-TW" dirty="0">
                <a:latin typeface="Symbol" pitchFamily="18" charset="2"/>
              </a:rPr>
              <a:t>Ù</a:t>
            </a:r>
            <a:r>
              <a:rPr lang="en-US" altLang="zh-TW" dirty="0"/>
              <a:t> (</a:t>
            </a:r>
            <a:r>
              <a:rPr lang="en-US" altLang="zh-TW" i="1" dirty="0"/>
              <a:t>p</a:t>
            </a:r>
            <a:r>
              <a:rPr lang="en-US" altLang="zh-TW" dirty="0"/>
              <a:t> </a:t>
            </a:r>
            <a:r>
              <a:rPr lang="en-US" altLang="zh-TW" dirty="0">
                <a:latin typeface="Symbol" pitchFamily="18" charset="2"/>
              </a:rPr>
              <a:t>®</a:t>
            </a:r>
            <a:r>
              <a:rPr lang="en-US" altLang="zh-TW" dirty="0"/>
              <a:t> </a:t>
            </a:r>
            <a:r>
              <a:rPr lang="en-US" altLang="zh-TW" i="1" dirty="0"/>
              <a:t>q</a:t>
            </a:r>
            <a:r>
              <a:rPr lang="en-US" altLang="zh-TW" dirty="0"/>
              <a:t>) </a:t>
            </a:r>
            <a:r>
              <a:rPr lang="en-US" altLang="zh-TW" dirty="0">
                <a:latin typeface="Symbol" pitchFamily="18" charset="2"/>
              </a:rPr>
              <a:t>Ù</a:t>
            </a:r>
            <a:r>
              <a:rPr lang="en-US" altLang="zh-TW" dirty="0"/>
              <a:t> (¬</a:t>
            </a:r>
            <a:r>
              <a:rPr lang="en-US" altLang="zh-TW" i="1" dirty="0"/>
              <a:t>p</a:t>
            </a:r>
            <a:r>
              <a:rPr lang="en-US" altLang="zh-TW" dirty="0"/>
              <a:t> </a:t>
            </a:r>
            <a:r>
              <a:rPr lang="en-US" altLang="zh-TW" dirty="0">
                <a:latin typeface="Symbol" pitchFamily="18" charset="2"/>
              </a:rPr>
              <a:t>®</a:t>
            </a:r>
            <a:r>
              <a:rPr lang="en-US" altLang="zh-TW" dirty="0"/>
              <a:t> ¬</a:t>
            </a:r>
            <a:r>
              <a:rPr lang="en-US" altLang="zh-TW" i="1" dirty="0"/>
              <a:t>q</a:t>
            </a:r>
            <a:r>
              <a:rPr lang="en-US" altLang="zh-TW" dirty="0"/>
              <a:t>)</a:t>
            </a:r>
          </a:p>
          <a:p>
            <a:pPr eaLnBrk="1" hangingPunct="1">
              <a:buFontTx/>
              <a:buNone/>
            </a:pPr>
            <a:endParaRPr lang="en-US" altLang="zh-TW" dirty="0"/>
          </a:p>
        </p:txBody>
      </p:sp>
      <p:sp>
        <p:nvSpPr>
          <p:cNvPr id="6" name="Text Box 26"/>
          <p:cNvSpPr txBox="1">
            <a:spLocks noChangeArrowheads="1"/>
          </p:cNvSpPr>
          <p:nvPr/>
        </p:nvSpPr>
        <p:spPr bwMode="auto">
          <a:xfrm>
            <a:off x="5562600" y="4876800"/>
            <a:ext cx="2514600" cy="400110"/>
          </a:xfrm>
          <a:prstGeom prst="rect">
            <a:avLst/>
          </a:prstGeom>
          <a:solidFill>
            <a:srgbClr val="FFCCFF"/>
          </a:solidFill>
          <a:ln w="19050">
            <a:solidFill>
              <a:schemeClr val="tx1"/>
            </a:solidFill>
            <a:miter lim="800000"/>
            <a:headEnd/>
            <a:tailEnd/>
          </a:ln>
        </p:spPr>
        <p:txBody>
          <a:bodyPr wrap="square">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r>
              <a:rPr lang="en-US" altLang="zh-TW" dirty="0"/>
              <a:t>Why conjunction (</a:t>
            </a:r>
            <a:r>
              <a:rPr lang="en-US" altLang="zh-TW" dirty="0">
                <a:sym typeface="Symbol"/>
              </a:rPr>
              <a:t>) ?</a:t>
            </a:r>
            <a:endParaRPr lang="en-US" altLang="zh-TW" i="1"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228600" y="762000"/>
            <a:ext cx="8229600" cy="1143000"/>
          </a:xfrm>
        </p:spPr>
        <p:txBody>
          <a:bodyPr>
            <a:normAutofit fontScale="62500" lnSpcReduction="20000"/>
          </a:bodyPr>
          <a:lstStyle/>
          <a:p>
            <a:pPr algn="l" eaLnBrk="1" hangingPunct="1">
              <a:defRPr/>
            </a:pPr>
            <a:r>
              <a:rPr lang="en-US" dirty="0">
                <a:solidFill>
                  <a:schemeClr val="tx1"/>
                </a:solidFill>
                <a:effectLst/>
              </a:rPr>
              <a:t>Step 3: Link the premises to the conclusion with</a:t>
            </a:r>
          </a:p>
          <a:p>
            <a:pPr algn="l" eaLnBrk="1" hangingPunct="1">
              <a:defRPr/>
            </a:pPr>
            <a:r>
              <a:rPr lang="en-US" dirty="0">
                <a:solidFill>
                  <a:schemeClr val="tx1"/>
                </a:solidFill>
                <a:effectLst/>
              </a:rPr>
              <a:t>              the logical </a:t>
            </a:r>
            <a:r>
              <a:rPr lang="en-US" dirty="0">
                <a:solidFill>
                  <a:schemeClr val="tx1"/>
                </a:solidFill>
                <a:effectLst/>
                <a:latin typeface="+mn-lt"/>
              </a:rPr>
              <a:t>consequence</a:t>
            </a:r>
            <a:r>
              <a:rPr lang="en-US" dirty="0">
                <a:solidFill>
                  <a:schemeClr val="tx1"/>
                </a:solidFill>
                <a:effectLst/>
                <a:latin typeface="+mn-lt"/>
                <a:sym typeface="Symbol"/>
              </a:rPr>
              <a:t> (</a:t>
            </a:r>
            <a:r>
              <a:rPr lang="en-US" altLang="zh-TW" dirty="0">
                <a:solidFill>
                  <a:schemeClr val="tx1"/>
                </a:solidFill>
                <a:effectLst/>
                <a:latin typeface="+mn-lt"/>
                <a:sym typeface="Symbol" pitchFamily="18" charset="2"/>
              </a:rPr>
              <a:t>) </a:t>
            </a:r>
            <a:r>
              <a:rPr lang="en-US" dirty="0">
                <a:solidFill>
                  <a:schemeClr val="tx1"/>
                </a:solidFill>
                <a:effectLst/>
                <a:latin typeface="+mn-lt"/>
              </a:rPr>
              <a:t>operator</a:t>
            </a:r>
            <a:endParaRPr lang="en-US" dirty="0">
              <a:solidFill>
                <a:schemeClr val="tx1"/>
              </a:solidFill>
              <a:effectLst/>
            </a:endParaRPr>
          </a:p>
        </p:txBody>
      </p:sp>
      <p:sp>
        <p:nvSpPr>
          <p:cNvPr id="30723" name="Footer Placeholder 10"/>
          <p:cNvSpPr>
            <a:spLocks noGrp="1"/>
          </p:cNvSpPr>
          <p:nvPr>
            <p:ph type="ftr" sz="quarter" idx="16"/>
          </p:nvPr>
        </p:nvSpPr>
        <p:spPr bwMode="auto">
          <a:noFill/>
        </p:spPr>
        <p:txBody>
          <a:bodyPr wrap="square" lIns="91440" tIns="45720" rIns="91440" bIns="45720" numCol="1" anchor="t" anchorCtr="0" compatLnSpc="1">
            <a:prstTxWarp prst="textNoShape">
              <a:avLst/>
            </a:prstTxWarp>
          </a:bodyPr>
          <a:lstStyle>
            <a:lvl1pPr eaLnBrk="0" hangingPunct="0">
              <a:defRPr>
                <a:solidFill>
                  <a:schemeClr val="tx1"/>
                </a:solidFill>
                <a:latin typeface="Trebuchet MS" pitchFamily="34" charset="0"/>
              </a:defRPr>
            </a:lvl1pPr>
            <a:lvl2pPr marL="742950" indent="-285750" eaLnBrk="0" hangingPunct="0">
              <a:defRPr>
                <a:solidFill>
                  <a:schemeClr val="tx1"/>
                </a:solidFill>
                <a:latin typeface="Trebuchet MS" pitchFamily="34" charset="0"/>
              </a:defRPr>
            </a:lvl2pPr>
            <a:lvl3pPr marL="1143000" indent="-228600" eaLnBrk="0" hangingPunct="0">
              <a:defRPr>
                <a:solidFill>
                  <a:schemeClr val="tx1"/>
                </a:solidFill>
                <a:latin typeface="Trebuchet MS" pitchFamily="34" charset="0"/>
              </a:defRPr>
            </a:lvl3pPr>
            <a:lvl4pPr marL="1600200" indent="-228600" eaLnBrk="0" hangingPunct="0">
              <a:defRPr>
                <a:solidFill>
                  <a:schemeClr val="tx1"/>
                </a:solidFill>
                <a:latin typeface="Trebuchet MS" pitchFamily="34" charset="0"/>
              </a:defRPr>
            </a:lvl4pPr>
            <a:lvl5pPr marL="2057400" indent="-228600" eaLnBrk="0" hangingPunct="0">
              <a:defRPr>
                <a:solidFill>
                  <a:schemeClr val="tx1"/>
                </a:solidFill>
                <a:latin typeface="Trebuchet MS" pitchFamily="34" charset="0"/>
              </a:defRPr>
            </a:lvl5pPr>
            <a:lvl6pPr marL="2514600" indent="-228600" eaLnBrk="0" fontAlgn="base" hangingPunct="0">
              <a:spcBef>
                <a:spcPct val="0"/>
              </a:spcBef>
              <a:spcAft>
                <a:spcPct val="0"/>
              </a:spcAft>
              <a:defRPr>
                <a:solidFill>
                  <a:schemeClr val="tx1"/>
                </a:solidFill>
                <a:latin typeface="Trebuchet MS" pitchFamily="34" charset="0"/>
              </a:defRPr>
            </a:lvl6pPr>
            <a:lvl7pPr marL="2971800" indent="-228600" eaLnBrk="0" fontAlgn="base" hangingPunct="0">
              <a:spcBef>
                <a:spcPct val="0"/>
              </a:spcBef>
              <a:spcAft>
                <a:spcPct val="0"/>
              </a:spcAft>
              <a:defRPr>
                <a:solidFill>
                  <a:schemeClr val="tx1"/>
                </a:solidFill>
                <a:latin typeface="Trebuchet MS" pitchFamily="34" charset="0"/>
              </a:defRPr>
            </a:lvl7pPr>
            <a:lvl8pPr marL="3429000" indent="-228600" eaLnBrk="0" fontAlgn="base" hangingPunct="0">
              <a:spcBef>
                <a:spcPct val="0"/>
              </a:spcBef>
              <a:spcAft>
                <a:spcPct val="0"/>
              </a:spcAft>
              <a:defRPr>
                <a:solidFill>
                  <a:schemeClr val="tx1"/>
                </a:solidFill>
                <a:latin typeface="Trebuchet MS" pitchFamily="34" charset="0"/>
              </a:defRPr>
            </a:lvl8pPr>
            <a:lvl9pPr marL="3886200" indent="-228600" eaLnBrk="0" fontAlgn="base" hangingPunct="0">
              <a:spcBef>
                <a:spcPct val="0"/>
              </a:spcBef>
              <a:spcAft>
                <a:spcPct val="0"/>
              </a:spcAft>
              <a:defRPr>
                <a:solidFill>
                  <a:schemeClr val="tx1"/>
                </a:solidFill>
                <a:latin typeface="Trebuchet MS" pitchFamily="34" charset="0"/>
              </a:defRPr>
            </a:lvl9pPr>
          </a:lstStyle>
          <a:p>
            <a:pPr eaLnBrk="1" fontAlgn="base" hangingPunct="1">
              <a:spcBef>
                <a:spcPct val="0"/>
              </a:spcBef>
              <a:spcAft>
                <a:spcPct val="0"/>
              </a:spcAft>
              <a:defRPr/>
            </a:pPr>
            <a:r>
              <a:rPr lang="en-US">
                <a:latin typeface="Calibri" pitchFamily="34" charset="0"/>
              </a:rPr>
              <a:t>TMA1201 Discrete Structures &amp; Probability, Faculty of Computing &amp; Informatics, MMU</a:t>
            </a:r>
          </a:p>
        </p:txBody>
      </p:sp>
      <p:sp>
        <p:nvSpPr>
          <p:cNvPr id="30724" name="Slide Number Placeholder 11"/>
          <p:cNvSpPr>
            <a:spLocks noGrp="1"/>
          </p:cNvSpPr>
          <p:nvPr>
            <p:ph type="sldNum" sz="quarter" idx="17"/>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spcBef>
                <a:spcPct val="0"/>
              </a:spcBef>
              <a:buFontTx/>
              <a:buNone/>
            </a:pPr>
            <a:fld id="{7E50014B-8EE8-41C2-900B-735505B3F44C}" type="slidenum">
              <a:rPr lang="en-US" altLang="en-US" sz="1200"/>
              <a:pPr eaLnBrk="1" hangingPunct="1">
                <a:spcBef>
                  <a:spcPct val="0"/>
                </a:spcBef>
                <a:buFontTx/>
                <a:buNone/>
              </a:pPr>
              <a:t>9</a:t>
            </a:fld>
            <a:endParaRPr lang="en-US" altLang="en-US" sz="1200"/>
          </a:p>
        </p:txBody>
      </p:sp>
      <p:sp>
        <p:nvSpPr>
          <p:cNvPr id="30725" name="Text Box 12"/>
          <p:cNvSpPr txBox="1">
            <a:spLocks noChangeArrowheads="1"/>
          </p:cNvSpPr>
          <p:nvPr/>
        </p:nvSpPr>
        <p:spPr bwMode="auto">
          <a:xfrm>
            <a:off x="5257800" y="3454400"/>
            <a:ext cx="3124200" cy="1016000"/>
          </a:xfrm>
          <a:prstGeom prst="rect">
            <a:avLst/>
          </a:prstGeom>
          <a:noFill/>
          <a:ln w="2857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a:spcBef>
                <a:spcPct val="0"/>
              </a:spcBef>
              <a:buFontTx/>
              <a:buNone/>
            </a:pPr>
            <a:r>
              <a:rPr lang="en-US" altLang="zh-TW"/>
              <a:t>We are saying that all the PREMISES here imply the CONCLUSION.</a:t>
            </a:r>
          </a:p>
        </p:txBody>
      </p:sp>
      <p:sp>
        <p:nvSpPr>
          <p:cNvPr id="30726" name="Text Box 15"/>
          <p:cNvSpPr txBox="1">
            <a:spLocks noChangeArrowheads="1"/>
          </p:cNvSpPr>
          <p:nvPr/>
        </p:nvSpPr>
        <p:spPr bwMode="auto">
          <a:xfrm>
            <a:off x="1400175" y="2255044"/>
            <a:ext cx="6981825"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000">
                <a:solidFill>
                  <a:schemeClr val="tx1"/>
                </a:solidFill>
                <a:latin typeface="Calibri" pitchFamily="34" charset="0"/>
              </a:defRPr>
            </a:lvl1pPr>
            <a:lvl2pPr marL="742950" indent="-285750" eaLnBrk="0" hangingPunct="0">
              <a:spcBef>
                <a:spcPct val="20000"/>
              </a:spcBef>
              <a:buChar char="–"/>
              <a:defRPr sz="2000">
                <a:solidFill>
                  <a:schemeClr val="tx1"/>
                </a:solidFill>
                <a:latin typeface="Calibri" pitchFamily="34" charset="0"/>
              </a:defRPr>
            </a:lvl2pPr>
            <a:lvl3pPr marL="1143000" indent="-228600" eaLnBrk="0" hangingPunct="0">
              <a:spcBef>
                <a:spcPct val="20000"/>
              </a:spcBef>
              <a:buChar char="•"/>
              <a:defRPr sz="2000">
                <a:solidFill>
                  <a:schemeClr val="tx1"/>
                </a:solidFill>
                <a:latin typeface="Calibri" pitchFamily="34" charset="0"/>
              </a:defRPr>
            </a:lvl3pPr>
            <a:lvl4pPr marL="1600200" indent="-228600" eaLnBrk="0" hangingPunct="0">
              <a:spcBef>
                <a:spcPct val="20000"/>
              </a:spcBef>
              <a:buChar char="–"/>
              <a:defRPr sz="2000">
                <a:solidFill>
                  <a:schemeClr val="tx1"/>
                </a:solidFill>
                <a:latin typeface="Calibri" pitchFamily="34" charset="0"/>
              </a:defRPr>
            </a:lvl4pPr>
            <a:lvl5pPr marL="2057400" indent="-228600" eaLnBrk="0" hangingPunct="0">
              <a:spcBef>
                <a:spcPct val="20000"/>
              </a:spcBef>
              <a:buChar char="»"/>
              <a:defRPr sz="2000">
                <a:solidFill>
                  <a:schemeClr val="tx1"/>
                </a:solidFill>
                <a:latin typeface="Calibri" pitchFamily="34" charset="0"/>
              </a:defRPr>
            </a:lvl5pPr>
            <a:lvl6pPr marL="2514600" indent="-228600" eaLnBrk="0" fontAlgn="base" hangingPunct="0">
              <a:spcBef>
                <a:spcPct val="20000"/>
              </a:spcBef>
              <a:spcAft>
                <a:spcPct val="0"/>
              </a:spcAft>
              <a:buChar char="»"/>
              <a:defRPr sz="2000">
                <a:solidFill>
                  <a:schemeClr val="tx1"/>
                </a:solidFill>
                <a:latin typeface="Calibri" pitchFamily="34" charset="0"/>
              </a:defRPr>
            </a:lvl6pPr>
            <a:lvl7pPr marL="2971800" indent="-228600" eaLnBrk="0" fontAlgn="base" hangingPunct="0">
              <a:spcBef>
                <a:spcPct val="20000"/>
              </a:spcBef>
              <a:spcAft>
                <a:spcPct val="0"/>
              </a:spcAft>
              <a:buChar char="»"/>
              <a:defRPr sz="2000">
                <a:solidFill>
                  <a:schemeClr val="tx1"/>
                </a:solidFill>
                <a:latin typeface="Calibri" pitchFamily="34" charset="0"/>
              </a:defRPr>
            </a:lvl7pPr>
            <a:lvl8pPr marL="3429000" indent="-228600" eaLnBrk="0" fontAlgn="base" hangingPunct="0">
              <a:spcBef>
                <a:spcPct val="20000"/>
              </a:spcBef>
              <a:spcAft>
                <a:spcPct val="0"/>
              </a:spcAft>
              <a:buChar char="»"/>
              <a:defRPr sz="2000">
                <a:solidFill>
                  <a:schemeClr val="tx1"/>
                </a:solidFill>
                <a:latin typeface="Calibri" pitchFamily="34" charset="0"/>
              </a:defRPr>
            </a:lvl8pPr>
            <a:lvl9pPr marL="3886200" indent="-228600" eaLnBrk="0" fontAlgn="base" hangingPunct="0">
              <a:spcBef>
                <a:spcPct val="20000"/>
              </a:spcBef>
              <a:spcAft>
                <a:spcPct val="0"/>
              </a:spcAft>
              <a:buChar char="»"/>
              <a:defRPr sz="2000">
                <a:solidFill>
                  <a:schemeClr val="tx1"/>
                </a:solidFill>
                <a:latin typeface="Calibri" pitchFamily="34" charset="0"/>
              </a:defRPr>
            </a:lvl9pPr>
          </a:lstStyle>
          <a:p>
            <a:pPr eaLnBrk="1" hangingPunct="1">
              <a:buFontTx/>
              <a:buNone/>
            </a:pPr>
            <a:r>
              <a:rPr lang="en-US" altLang="zh-TW" dirty="0"/>
              <a:t>(</a:t>
            </a:r>
            <a:r>
              <a:rPr lang="en-US" altLang="zh-TW" i="1" dirty="0"/>
              <a:t>p</a:t>
            </a:r>
            <a:r>
              <a:rPr lang="en-US" altLang="zh-TW" dirty="0"/>
              <a:t> </a:t>
            </a:r>
            <a:r>
              <a:rPr lang="en-US" altLang="zh-TW" dirty="0">
                <a:latin typeface="Symbol" pitchFamily="18" charset="2"/>
              </a:rPr>
              <a:t>Ú</a:t>
            </a:r>
            <a:r>
              <a:rPr lang="en-US" altLang="zh-TW" dirty="0"/>
              <a:t> ¬</a:t>
            </a:r>
            <a:r>
              <a:rPr lang="en-US" altLang="zh-TW" i="1" dirty="0"/>
              <a:t>p</a:t>
            </a:r>
            <a:r>
              <a:rPr lang="en-US" altLang="zh-TW" dirty="0"/>
              <a:t>) </a:t>
            </a:r>
            <a:r>
              <a:rPr lang="en-US" altLang="zh-TW" dirty="0">
                <a:latin typeface="Symbol" pitchFamily="18" charset="2"/>
              </a:rPr>
              <a:t>Ù</a:t>
            </a:r>
            <a:r>
              <a:rPr lang="en-US" altLang="zh-TW" dirty="0"/>
              <a:t> (</a:t>
            </a:r>
            <a:r>
              <a:rPr lang="en-US" altLang="zh-TW" i="1" dirty="0"/>
              <a:t>p</a:t>
            </a:r>
            <a:r>
              <a:rPr lang="en-US" altLang="zh-TW" dirty="0"/>
              <a:t> </a:t>
            </a:r>
            <a:r>
              <a:rPr lang="en-US" altLang="zh-TW" dirty="0">
                <a:latin typeface="Symbol" pitchFamily="18" charset="2"/>
              </a:rPr>
              <a:t>®</a:t>
            </a:r>
            <a:r>
              <a:rPr lang="en-US" altLang="zh-TW" dirty="0"/>
              <a:t> </a:t>
            </a:r>
            <a:r>
              <a:rPr lang="en-US" altLang="zh-TW" i="1" dirty="0"/>
              <a:t>q</a:t>
            </a:r>
            <a:r>
              <a:rPr lang="en-US" altLang="zh-TW" dirty="0"/>
              <a:t>) </a:t>
            </a:r>
            <a:r>
              <a:rPr lang="en-US" altLang="zh-TW" dirty="0">
                <a:latin typeface="Symbol" pitchFamily="18" charset="2"/>
              </a:rPr>
              <a:t>Ù</a:t>
            </a:r>
            <a:r>
              <a:rPr lang="en-US" altLang="zh-TW" dirty="0"/>
              <a:t> (¬</a:t>
            </a:r>
            <a:r>
              <a:rPr lang="en-US" altLang="zh-TW" i="1" dirty="0"/>
              <a:t>p</a:t>
            </a:r>
            <a:r>
              <a:rPr lang="en-US" altLang="zh-TW" dirty="0"/>
              <a:t> </a:t>
            </a:r>
            <a:r>
              <a:rPr lang="en-US" altLang="zh-TW" dirty="0">
                <a:latin typeface="Symbol" pitchFamily="18" charset="2"/>
              </a:rPr>
              <a:t>®</a:t>
            </a:r>
            <a:r>
              <a:rPr lang="en-US" altLang="zh-TW" dirty="0"/>
              <a:t> ¬</a:t>
            </a:r>
            <a:r>
              <a:rPr lang="en-US" altLang="zh-TW" i="1" dirty="0"/>
              <a:t>q</a:t>
            </a:r>
            <a:r>
              <a:rPr lang="en-US" altLang="zh-TW" dirty="0"/>
              <a:t>) </a:t>
            </a:r>
            <a:r>
              <a:rPr lang="en-US" altLang="zh-TW" dirty="0">
                <a:latin typeface="Symbol" pitchFamily="18" charset="2"/>
                <a:sym typeface="Symbol" pitchFamily="18" charset="2"/>
              </a:rPr>
              <a:t></a:t>
            </a:r>
            <a:r>
              <a:rPr lang="en-US" altLang="zh-TW" dirty="0"/>
              <a:t> (</a:t>
            </a:r>
            <a:r>
              <a:rPr lang="en-US" altLang="zh-TW" i="1" dirty="0"/>
              <a:t>p</a:t>
            </a:r>
            <a:r>
              <a:rPr lang="en-US" altLang="zh-TW" dirty="0"/>
              <a:t> </a:t>
            </a:r>
            <a:r>
              <a:rPr lang="en-US" altLang="zh-TW" dirty="0">
                <a:latin typeface="Symbol" pitchFamily="18" charset="2"/>
              </a:rPr>
              <a:t>« </a:t>
            </a:r>
            <a:r>
              <a:rPr lang="en-US" altLang="zh-TW" i="1" dirty="0"/>
              <a:t>q</a:t>
            </a:r>
            <a:r>
              <a:rPr lang="en-US" altLang="zh-TW" dirty="0"/>
              <a:t>)</a:t>
            </a:r>
          </a:p>
          <a:p>
            <a:pPr eaLnBrk="1" hangingPunct="1">
              <a:buFontTx/>
              <a:buNone/>
            </a:pPr>
            <a:endParaRPr lang="en-US" altLang="zh-TW" dirty="0"/>
          </a:p>
          <a:p>
            <a:pPr eaLnBrk="1" hangingPunct="1">
              <a:buFontTx/>
              <a:buNone/>
            </a:pPr>
            <a:endParaRPr lang="en-US" altLang="zh-TW" dirty="0"/>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Theme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4624</Words>
  <Application>Microsoft Office PowerPoint</Application>
  <PresentationFormat>On-screen Show (4:3)</PresentationFormat>
  <Paragraphs>585</Paragraphs>
  <Slides>45</Slides>
  <Notes>33</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45</vt:i4>
      </vt:variant>
    </vt:vector>
  </HeadingPairs>
  <TitlesOfParts>
    <vt:vector size="52" baseType="lpstr">
      <vt:lpstr>Calibri</vt:lpstr>
      <vt:lpstr>Cambria Math</vt:lpstr>
      <vt:lpstr>Symbol</vt:lpstr>
      <vt:lpstr>Trebuchet MS</vt:lpstr>
      <vt:lpstr>QuizShow</vt:lpstr>
      <vt:lpstr>Theme1</vt:lpstr>
      <vt:lpstr>Equation</vt:lpstr>
      <vt:lpstr>PowerPoint Presentation</vt:lpstr>
      <vt:lpstr>What you will learn in this lecture: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UI and EI are INSTANTIATION RULES.  With instantiation rules, you represent a case or an example for the statement, provided that the case or the example is true.  Example: Every student has a student ID David has a student ID    (since David is a student)   </vt:lpstr>
      <vt:lpstr>UG and EG are GENERALIZATION RULES.  With generalization rules, if you have a particular case or example and if this case or this example is true, you can generalize the case or the example to the whole universe of discourse.   Example: 1. Amy gets A+ in TMA1201.  2. Amy is a student of TC102.  There is a student in TC102 who gets A+ in TMA1201.   </vt:lpstr>
      <vt:lpstr>A step by step example </vt:lpstr>
      <vt:lpstr>A step by step example</vt:lpstr>
      <vt:lpstr>A step by step example</vt:lpstr>
      <vt:lpstr>Another example</vt:lpstr>
      <vt:lpstr>PowerPoint Presentation</vt:lpstr>
      <vt:lpstr>PowerPoint Presentation</vt:lpstr>
      <vt:lpstr>Show that x (P(x)  Q(x)) Ù (x P(x))  (x Q(x)) </vt:lpstr>
      <vt:lpstr>In Class Exercise</vt:lpstr>
      <vt:lpstr>PowerPoint Presentation</vt:lpstr>
      <vt:lpstr>Proof Techniques (Self-reading)</vt:lpstr>
      <vt:lpstr>PowerPoint Presentation</vt:lpstr>
      <vt:lpstr>PowerPoint Presentation</vt:lpstr>
      <vt:lpstr>Exercise 3</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04 FORMAL REASONING</dc:title>
  <dc:subject>TMA1201</dc:subject>
  <dc:creator/>
  <cp:lastModifiedBy/>
  <cp:revision>1</cp:revision>
  <dcterms:created xsi:type="dcterms:W3CDTF">2012-05-22T01:27:05Z</dcterms:created>
  <dcterms:modified xsi:type="dcterms:W3CDTF">2022-10-17T11:09:33Z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