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  <p:sldMasterId id="2147483658" r:id="rId2"/>
  </p:sldMasterIdLst>
  <p:notesMasterIdLst>
    <p:notesMasterId r:id="rId27"/>
  </p:notesMasterIdLst>
  <p:handoutMasterIdLst>
    <p:handoutMasterId r:id="rId28"/>
  </p:handoutMasterIdLst>
  <p:sldIdLst>
    <p:sldId id="257" r:id="rId3"/>
    <p:sldId id="258" r:id="rId4"/>
    <p:sldId id="260" r:id="rId5"/>
    <p:sldId id="272" r:id="rId6"/>
    <p:sldId id="273" r:id="rId7"/>
    <p:sldId id="290" r:id="rId8"/>
    <p:sldId id="298" r:id="rId9"/>
    <p:sldId id="262" r:id="rId10"/>
    <p:sldId id="275" r:id="rId11"/>
    <p:sldId id="276" r:id="rId12"/>
    <p:sldId id="277" r:id="rId13"/>
    <p:sldId id="296" r:id="rId14"/>
    <p:sldId id="278" r:id="rId15"/>
    <p:sldId id="297" r:id="rId16"/>
    <p:sldId id="292" r:id="rId17"/>
    <p:sldId id="280" r:id="rId18"/>
    <p:sldId id="295" r:id="rId19"/>
    <p:sldId id="283" r:id="rId20"/>
    <p:sldId id="284" r:id="rId21"/>
    <p:sldId id="293" r:id="rId22"/>
    <p:sldId id="287" r:id="rId23"/>
    <p:sldId id="300" r:id="rId24"/>
    <p:sldId id="289" r:id="rId25"/>
    <p:sldId id="288" r:id="rId26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7" autoAdjust="0"/>
    <p:restoredTop sz="93969" autoAdjust="0"/>
  </p:normalViewPr>
  <p:slideViewPr>
    <p:cSldViewPr>
      <p:cViewPr varScale="1">
        <p:scale>
          <a:sx n="65" d="100"/>
          <a:sy n="65" d="100"/>
        </p:scale>
        <p:origin x="6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89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5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6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8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2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95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12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45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6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9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9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7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37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0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4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1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D74ABD85-32D4-4661-BB9C-7F2A5C332B52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  <p:sp>
        <p:nvSpPr>
          <p:cNvPr id="27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D74ABD85-32D4-4661-BB9C-7F2A5C332B52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54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32FEFEB0-DCDD-44A3-BC23-B15D6B563247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BC46092B-229D-481B-8949-44D2FD16B072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5DA38D4F-25E0-4B67-9A88-3D664D3F5E26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C49ADF54-983E-483F-B85F-C93F9C836204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7083F6C0-749D-4231-A07E-227F55ACB42A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2D9463B9-7054-4206-B074-EA4BF454E05C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C8030FEB-312F-4AA8-B6B0-8BBB57047168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312317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3FAB65FA-52C8-45E0-AAD9-2CC05993438A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7220B5AA-A76B-4540-9A70-B460575D39E9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9266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32FEFEB0-DCDD-44A3-BC23-B15D6B563247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7220B5AA-A76B-4540-9A70-B460575D39E9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261876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BC46092B-229D-481B-8949-44D2FD16B072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5DA38D4F-25E0-4B67-9A88-3D664D3F5E26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>
          <a:xfrm>
            <a:off x="3581400" y="6610350"/>
            <a:ext cx="5562600" cy="247650"/>
          </a:xfrm>
        </p:spPr>
        <p:txBody>
          <a:bodyPr vert="horz"/>
          <a:lstStyle/>
          <a:p>
            <a:r>
              <a:rPr lang="en-US" dirty="0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C49ADF54-983E-483F-B85F-C93F9C836204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7083F6C0-749D-4231-A07E-227F55ACB42A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2D9463B9-7054-4206-B074-EA4BF454E05C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C8030FEB-312F-4AA8-B6B0-8BBB57047168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3FAB65FA-52C8-45E0-AAD9-2CC05993438A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7220B5AA-A76B-4540-9A70-B460575D39E9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tx1"/>
          </a:solidFill>
        </p:spPr>
        <p:txBody>
          <a:bodyPr vert="horz"/>
          <a:lstStyle>
            <a:lvl1pPr algn="l">
              <a:defRPr sz="1100">
                <a:solidFill>
                  <a:schemeClr val="bg1"/>
                </a:solidFill>
              </a:defRPr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7220B5AA-A76B-4540-9A70-B460575D39E9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tx1"/>
          </a:solidFill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24"/>
          <p:cNvSpPr txBox="1">
            <a:spLocks/>
          </p:cNvSpPr>
          <p:nvPr/>
        </p:nvSpPr>
        <p:spPr bwMode="auto">
          <a:xfrm>
            <a:off x="2063261" y="533400"/>
            <a:ext cx="6509239" cy="388620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  <a:extLst/>
          </a:lstStyle>
          <a:p>
            <a:r>
              <a:rPr lang="ms-MY" sz="6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</a:t>
            </a:r>
            <a:r>
              <a:rPr lang="ms-MY" sz="6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04</a:t>
            </a:r>
            <a:r>
              <a:rPr lang="ms-MY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ms-MY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ms-MY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Theory</a:t>
            </a:r>
            <a:endParaRPr lang="ms-MY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>
          <a:noFill/>
        </p:spPr>
        <p:txBody>
          <a:bodyPr/>
          <a:lstStyle/>
          <a:p>
            <a:fld id="{C75B88FA-3392-4D65-A457-DB2A995319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762000" y="1524000"/>
            <a:ext cx="8001000" cy="3724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Given 	</a:t>
            </a: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M</a:t>
            </a:r>
            <a:r>
              <a:rPr lang="en-US" altLang="zh-TW" sz="2000" baseline="-25000" dirty="0" smtClean="0">
                <a:ea typeface="新細明體" pitchFamily="18" charset="-120"/>
              </a:rPr>
              <a:t>1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= {</a:t>
            </a:r>
            <a:r>
              <a:rPr lang="en-US" altLang="zh-TW" sz="2000" i="1" dirty="0" err="1" smtClean="0">
                <a:ea typeface="新細明體" pitchFamily="18" charset="-120"/>
              </a:rPr>
              <a:t>x</a:t>
            </a:r>
            <a:r>
              <a:rPr lang="en-US" altLang="zh-TW" sz="2000" dirty="0" err="1" smtClean="0">
                <a:ea typeface="新細明體" pitchFamily="18" charset="-120"/>
              </a:rPr>
              <a:t>|</a:t>
            </a:r>
            <a:r>
              <a:rPr lang="en-US" altLang="zh-TW" sz="2000" i="1" dirty="0" err="1" smtClean="0">
                <a:ea typeface="新細明體" pitchFamily="18" charset="-120"/>
              </a:rPr>
              <a:t>x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is an integer where </a:t>
            </a:r>
            <a:r>
              <a:rPr lang="en-US" altLang="zh-TW" sz="2000" i="1" dirty="0">
                <a:ea typeface="新細明體" pitchFamily="18" charset="-120"/>
              </a:rPr>
              <a:t>x</a:t>
            </a:r>
            <a:r>
              <a:rPr lang="en-US" altLang="zh-TW" sz="2000" dirty="0">
                <a:ea typeface="新細明體" pitchFamily="18" charset="-120"/>
              </a:rPr>
              <a:t>&gt;0 and </a:t>
            </a:r>
            <a:r>
              <a:rPr lang="en-US" altLang="zh-TW" sz="2000" i="1" dirty="0">
                <a:ea typeface="新細明體" pitchFamily="18" charset="-120"/>
              </a:rPr>
              <a:t>x</a:t>
            </a:r>
            <a:r>
              <a:rPr lang="en-US" altLang="zh-TW" sz="2000" dirty="0">
                <a:ea typeface="新細明體" pitchFamily="18" charset="-120"/>
              </a:rPr>
              <a:t>&lt;5 </a:t>
            </a:r>
            <a:r>
              <a:rPr lang="en-US" altLang="zh-TW" sz="2000" dirty="0" smtClean="0">
                <a:ea typeface="新細明體" pitchFamily="18" charset="-12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M</a:t>
            </a:r>
            <a:r>
              <a:rPr lang="en-US" altLang="zh-TW" sz="2000" baseline="-25000" dirty="0" smtClean="0">
                <a:ea typeface="新細明體" pitchFamily="18" charset="-120"/>
              </a:rPr>
              <a:t>2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= {</a:t>
            </a:r>
            <a:r>
              <a:rPr lang="en-US" altLang="zh-TW" sz="2000" i="1" dirty="0" err="1" smtClean="0">
                <a:ea typeface="新細明體" pitchFamily="18" charset="-120"/>
              </a:rPr>
              <a:t>x</a:t>
            </a:r>
            <a:r>
              <a:rPr lang="en-US" altLang="zh-TW" sz="2000" dirty="0" err="1" smtClean="0">
                <a:ea typeface="新細明體" pitchFamily="18" charset="-120"/>
              </a:rPr>
              <a:t>|</a:t>
            </a:r>
            <a:r>
              <a:rPr lang="en-US" altLang="zh-TW" sz="2000" i="1" dirty="0" err="1" smtClean="0">
                <a:ea typeface="新細明體" pitchFamily="18" charset="-120"/>
              </a:rPr>
              <a:t>x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is a positive integer whose </a:t>
            </a:r>
            <a:r>
              <a:rPr lang="en-US" altLang="zh-TW" sz="2000" dirty="0" smtClean="0">
                <a:ea typeface="新細明體" pitchFamily="18" charset="-120"/>
              </a:rPr>
              <a:t>square is  </a:t>
            </a:r>
            <a:r>
              <a:rPr lang="en-US" altLang="zh-TW" sz="2000" dirty="0">
                <a:ea typeface="新細明體" pitchFamily="18" charset="-120"/>
              </a:rPr>
              <a:t>&gt;0 and &lt;25</a:t>
            </a:r>
            <a:r>
              <a:rPr lang="en-US" altLang="zh-TW" sz="2000" dirty="0" smtClean="0">
                <a:ea typeface="新細明體" pitchFamily="18" charset="-12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M</a:t>
            </a:r>
            <a:r>
              <a:rPr lang="en-US" altLang="zh-TW" sz="2000" baseline="-25000" dirty="0" smtClean="0">
                <a:ea typeface="新細明體" pitchFamily="18" charset="-120"/>
              </a:rPr>
              <a:t>3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= {</a:t>
            </a:r>
            <a:r>
              <a:rPr lang="en-US" altLang="zh-TW" sz="2000" i="1" dirty="0" err="1" smtClean="0">
                <a:ea typeface="新細明體" pitchFamily="18" charset="-120"/>
              </a:rPr>
              <a:t>x</a:t>
            </a:r>
            <a:r>
              <a:rPr lang="en-US" altLang="zh-TW" sz="2000" dirty="0" err="1" smtClean="0">
                <a:ea typeface="新細明體" pitchFamily="18" charset="-120"/>
              </a:rPr>
              <a:t>|</a:t>
            </a:r>
            <a:r>
              <a:rPr lang="en-US" altLang="zh-TW" sz="2000" i="1" dirty="0" err="1" smtClean="0">
                <a:ea typeface="新細明體" pitchFamily="18" charset="-120"/>
              </a:rPr>
              <a:t>x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is </a:t>
            </a:r>
            <a:r>
              <a:rPr lang="en-US" altLang="zh-TW" sz="2000" dirty="0" smtClean="0">
                <a:ea typeface="新細明體" pitchFamily="18" charset="-120"/>
              </a:rPr>
              <a:t>an integer </a:t>
            </a:r>
            <a:r>
              <a:rPr lang="en-US" altLang="zh-TW" sz="2000" dirty="0">
                <a:ea typeface="新細明體" pitchFamily="18" charset="-120"/>
              </a:rPr>
              <a:t>whose square is  &gt;0 and &lt;25</a:t>
            </a:r>
            <a:r>
              <a:rPr lang="en-US" altLang="zh-TW" sz="2000" dirty="0" smtClean="0">
                <a:ea typeface="新細明體" pitchFamily="18" charset="-120"/>
              </a:rPr>
              <a:t>}</a:t>
            </a:r>
          </a:p>
          <a:p>
            <a:pPr>
              <a:spcBef>
                <a:spcPct val="20000"/>
              </a:spcBef>
            </a:pP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Determine if 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 smtClean="0">
                <a:ea typeface="新細明體" pitchFamily="18" charset="-120"/>
              </a:rPr>
              <a:t>M</a:t>
            </a:r>
            <a:r>
              <a:rPr lang="en-US" altLang="zh-TW" sz="2000" baseline="-25000" dirty="0" smtClean="0">
                <a:ea typeface="新細明體" pitchFamily="18" charset="-120"/>
              </a:rPr>
              <a:t>1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= </a:t>
            </a:r>
            <a:r>
              <a:rPr lang="en-US" altLang="zh-TW" sz="2000" dirty="0" smtClean="0">
                <a:ea typeface="新細明體" pitchFamily="18" charset="-120"/>
              </a:rPr>
              <a:t>M</a:t>
            </a:r>
            <a:r>
              <a:rPr lang="en-US" altLang="zh-TW" sz="2000" baseline="-25000" dirty="0" smtClean="0">
                <a:ea typeface="新細明體" pitchFamily="18" charset="-120"/>
              </a:rPr>
              <a:t>2</a:t>
            </a:r>
            <a:r>
              <a:rPr lang="en-US" altLang="zh-TW" sz="2000" dirty="0" smtClean="0">
                <a:ea typeface="新細明體" pitchFamily="18" charset="-120"/>
              </a:rPr>
              <a:t>?</a:t>
            </a: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 = </a:t>
            </a:r>
            <a:r>
              <a:rPr lang="en-US" altLang="zh-TW" sz="2000" dirty="0" smtClean="0">
                <a:ea typeface="新細明體" pitchFamily="18" charset="-120"/>
              </a:rPr>
              <a:t>M</a:t>
            </a:r>
            <a:r>
              <a:rPr lang="en-US" altLang="zh-TW" sz="2000" baseline="-25000" dirty="0" smtClean="0">
                <a:ea typeface="新細明體" pitchFamily="18" charset="-120"/>
              </a:rPr>
              <a:t>3</a:t>
            </a:r>
            <a:r>
              <a:rPr lang="en-US" altLang="zh-TW" sz="2000" dirty="0" smtClean="0">
                <a:ea typeface="新細明體" pitchFamily="18" charset="-120"/>
              </a:rPr>
              <a:t>?</a:t>
            </a: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 smtClean="0">
                <a:ea typeface="新細明體" pitchFamily="18" charset="-120"/>
              </a:rPr>
              <a:t>M</a:t>
            </a:r>
            <a:r>
              <a:rPr lang="en-US" altLang="zh-TW" sz="2000" baseline="-25000" dirty="0" smtClean="0">
                <a:ea typeface="新細明體" pitchFamily="18" charset="-120"/>
              </a:rPr>
              <a:t>2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= </a:t>
            </a:r>
            <a:r>
              <a:rPr lang="en-US" altLang="zh-TW" sz="2000" dirty="0" smtClean="0">
                <a:ea typeface="新細明體" pitchFamily="18" charset="-120"/>
              </a:rPr>
              <a:t>M</a:t>
            </a:r>
            <a:r>
              <a:rPr lang="en-US" altLang="zh-TW" sz="2000" baseline="-25000" dirty="0" smtClean="0">
                <a:ea typeface="新細明體" pitchFamily="18" charset="-120"/>
              </a:rPr>
              <a:t>3</a:t>
            </a:r>
            <a:r>
              <a:rPr lang="en-US" altLang="zh-TW" sz="2000" dirty="0" smtClean="0">
                <a:ea typeface="新細明體" pitchFamily="18" charset="-120"/>
              </a:rPr>
              <a:t>?</a:t>
            </a: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</a:endParaRPr>
          </a:p>
        </p:txBody>
      </p:sp>
      <p:sp>
        <p:nvSpPr>
          <p:cNvPr id="8" name="Rectangle 7"/>
          <p:cNvSpPr txBox="1">
            <a:spLocks/>
          </p:cNvSpPr>
          <p:nvPr/>
        </p:nvSpPr>
        <p:spPr bwMode="auto">
          <a:xfrm>
            <a:off x="6477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Example 3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441325" y="1575137"/>
            <a:ext cx="796574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ea typeface="新細明體" pitchFamily="18" charset="-120"/>
              </a:rPr>
              <a:t>A set </a:t>
            </a:r>
            <a:r>
              <a:rPr lang="en-US" altLang="zh-TW" sz="2000" b="1" i="1" dirty="0" smtClean="0">
                <a:ea typeface="新細明體" pitchFamily="18" charset="-120"/>
              </a:rPr>
              <a:t>S</a:t>
            </a:r>
            <a:r>
              <a:rPr lang="en-US" altLang="zh-TW" sz="2000" dirty="0" smtClean="0">
                <a:ea typeface="新細明體" pitchFamily="18" charset="-120"/>
              </a:rPr>
              <a:t> is said to be a </a:t>
            </a:r>
            <a:r>
              <a:rPr lang="en-US" altLang="zh-TW" sz="2000" b="1" i="1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subset</a:t>
            </a:r>
            <a:r>
              <a:rPr lang="en-US" altLang="zh-TW" sz="2000" dirty="0" smtClean="0">
                <a:ea typeface="新細明體" pitchFamily="18" charset="-120"/>
              </a:rPr>
              <a:t> of another set </a:t>
            </a:r>
            <a:r>
              <a:rPr lang="en-US" altLang="zh-TW" sz="2000" b="1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 if and only if every element of set </a:t>
            </a:r>
            <a:r>
              <a:rPr lang="en-US" altLang="zh-TW" sz="2000" b="1" i="1" dirty="0" smtClean="0">
                <a:ea typeface="新細明體" pitchFamily="18" charset="-120"/>
              </a:rPr>
              <a:t>S </a:t>
            </a:r>
            <a:r>
              <a:rPr lang="en-US" altLang="zh-TW" sz="2000" dirty="0" smtClean="0">
                <a:ea typeface="新細明體" pitchFamily="18" charset="-120"/>
              </a:rPr>
              <a:t>is contained  in set </a:t>
            </a:r>
            <a:r>
              <a:rPr lang="en-US" altLang="zh-TW" sz="2000" b="1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.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533400" y="2286000"/>
            <a:ext cx="48768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1800" dirty="0" smtClean="0">
                <a:ea typeface="新細明體" pitchFamily="18" charset="-120"/>
              </a:rPr>
              <a:t>The notation for subset is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 </a:t>
            </a:r>
            <a:endParaRPr lang="en-US" altLang="zh-TW" dirty="0" smtClean="0">
              <a:ea typeface="新細明體" pitchFamily="18" charset="-12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1800" dirty="0">
                <a:ea typeface="新細明體" pitchFamily="18" charset="-120"/>
              </a:rPr>
              <a:t>	S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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 smtClean="0">
                <a:ea typeface="新細明體" pitchFamily="18" charset="-120"/>
              </a:rPr>
              <a:t>T</a:t>
            </a: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81000" y="3787914"/>
            <a:ext cx="8229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ea typeface="新細明體" pitchFamily="18" charset="-120"/>
              </a:rPr>
              <a:t>A set </a:t>
            </a:r>
            <a:r>
              <a:rPr lang="en-US" altLang="zh-TW" sz="2000" b="1" i="1" dirty="0" smtClean="0">
                <a:ea typeface="新細明體" pitchFamily="18" charset="-120"/>
              </a:rPr>
              <a:t>S</a:t>
            </a:r>
            <a:r>
              <a:rPr lang="en-US" altLang="zh-TW" sz="2000" dirty="0" smtClean="0">
                <a:ea typeface="新細明體" pitchFamily="18" charset="-120"/>
              </a:rPr>
              <a:t> is said to be a </a:t>
            </a:r>
            <a:r>
              <a:rPr lang="en-US" altLang="zh-TW" sz="2000" b="1" i="1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proper subset</a:t>
            </a:r>
            <a:r>
              <a:rPr lang="en-US" altLang="zh-TW" sz="2000" dirty="0" smtClean="0">
                <a:ea typeface="新細明體" pitchFamily="18" charset="-120"/>
              </a:rPr>
              <a:t> of another set </a:t>
            </a:r>
            <a:r>
              <a:rPr lang="en-US" altLang="zh-TW" sz="2000" b="1" i="1" dirty="0" smtClean="0"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 if and only if set </a:t>
            </a:r>
            <a:r>
              <a:rPr lang="en-US" altLang="zh-TW" sz="2000" b="1" i="1" dirty="0" smtClean="0">
                <a:ea typeface="新細明體" pitchFamily="18" charset="-120"/>
              </a:rPr>
              <a:t>S </a:t>
            </a:r>
            <a:r>
              <a:rPr lang="en-US" altLang="zh-TW" sz="2000" dirty="0" smtClean="0">
                <a:ea typeface="新細明體" pitchFamily="18" charset="-120"/>
              </a:rPr>
              <a:t>is a </a:t>
            </a:r>
          </a:p>
          <a:p>
            <a:r>
              <a:rPr lang="en-US" altLang="zh-TW" sz="2000" dirty="0" smtClean="0">
                <a:ea typeface="新細明體" pitchFamily="18" charset="-120"/>
              </a:rPr>
              <a:t>subset of set </a:t>
            </a:r>
            <a:r>
              <a:rPr lang="en-US" altLang="zh-TW" sz="2000" b="1" i="1" dirty="0" smtClean="0">
                <a:ea typeface="新細明體" pitchFamily="18" charset="-120"/>
              </a:rPr>
              <a:t>T </a:t>
            </a:r>
            <a:r>
              <a:rPr lang="en-US" altLang="zh-TW" sz="2000" dirty="0" smtClean="0">
                <a:ea typeface="新細明體" pitchFamily="18" charset="-120"/>
              </a:rPr>
              <a:t>but set </a:t>
            </a:r>
            <a:r>
              <a:rPr lang="en-US" altLang="zh-TW" sz="2000" b="1" i="1" dirty="0" smtClean="0">
                <a:ea typeface="新細明體" pitchFamily="18" charset="-120"/>
              </a:rPr>
              <a:t>S </a:t>
            </a:r>
            <a:r>
              <a:rPr lang="en-US" altLang="zh-TW" sz="2000" dirty="0" smtClean="0">
                <a:ea typeface="新細明體" pitchFamily="18" charset="-120"/>
              </a:rPr>
              <a:t>is not equal to set</a:t>
            </a:r>
            <a:r>
              <a:rPr lang="en-US" altLang="zh-TW" sz="2000" b="1" i="1" dirty="0" smtClean="0">
                <a:ea typeface="新細明體" pitchFamily="18" charset="-120"/>
              </a:rPr>
              <a:t> T</a:t>
            </a:r>
            <a:r>
              <a:rPr lang="en-US" altLang="zh-TW" sz="2000" dirty="0" smtClean="0">
                <a:ea typeface="新細明體" pitchFamily="18" charset="-120"/>
              </a:rPr>
              <a:t>.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33827" y="4495800"/>
            <a:ext cx="3477362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 smtClean="0">
                <a:ea typeface="新細明體" pitchFamily="18" charset="-120"/>
              </a:rPr>
              <a:t>The notation </a:t>
            </a:r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 smtClean="0">
                <a:ea typeface="新細明體" pitchFamily="18" charset="-120"/>
              </a:rPr>
              <a:t>proper subset </a:t>
            </a:r>
            <a:r>
              <a:rPr lang="en-US" altLang="zh-TW" dirty="0">
                <a:ea typeface="新細明體" pitchFamily="18" charset="-120"/>
              </a:rPr>
              <a:t>is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</a:t>
            </a:r>
            <a:endParaRPr lang="en-US" altLang="zh-TW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1800" dirty="0">
                <a:ea typeface="新細明體" pitchFamily="18" charset="-120"/>
              </a:rPr>
              <a:t>	</a:t>
            </a:r>
            <a:r>
              <a:rPr lang="en-US" altLang="zh-TW" sz="1800" dirty="0" smtClean="0">
                <a:ea typeface="新細明體" pitchFamily="18" charset="-120"/>
              </a:rPr>
              <a:t>S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 T 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: </a:t>
            </a:r>
            <a:r>
              <a:rPr lang="en-US" altLang="zh-TW" sz="1800" dirty="0" smtClean="0">
                <a:ea typeface="新細明體" pitchFamily="18" charset="-120"/>
              </a:rPr>
              <a:t>S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 T 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and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sz="1800" dirty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≠</a:t>
            </a:r>
            <a:r>
              <a:rPr lang="en-US" altLang="zh-TW" sz="1800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T</a:t>
            </a:r>
            <a:endParaRPr lang="en-US" altLang="zh-TW" sz="1800" dirty="0">
              <a:ea typeface="新細明體" pitchFamily="18" charset="-12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Rectangle 7"/>
          <p:cNvSpPr txBox="1">
            <a:spLocks/>
          </p:cNvSpPr>
          <p:nvPr/>
        </p:nvSpPr>
        <p:spPr bwMode="auto">
          <a:xfrm>
            <a:off x="3810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Subsets and Proper Subsets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648200" y="2350532"/>
            <a:ext cx="3429000" cy="949325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600" b="1" dirty="0">
                <a:ea typeface="新細明體" pitchFamily="18" charset="-120"/>
              </a:rPr>
              <a:t>Note that:</a:t>
            </a:r>
          </a:p>
          <a:p>
            <a:r>
              <a:rPr lang="en-US" altLang="zh-TW" sz="1600" b="1" dirty="0">
                <a:ea typeface="新細明體" pitchFamily="18" charset="-120"/>
              </a:rPr>
              <a:t>Subsets of set T includes </a:t>
            </a:r>
            <a:r>
              <a:rPr lang="en-US" altLang="zh-TW" sz="1600" b="1" dirty="0" smtClean="0">
                <a:ea typeface="新細明體" pitchFamily="18" charset="-120"/>
              </a:rPr>
              <a:t>the set itself</a:t>
            </a:r>
            <a:r>
              <a:rPr lang="en-US" altLang="zh-TW" sz="1600" b="1" dirty="0">
                <a:ea typeface="新細明體" pitchFamily="18" charset="-120"/>
              </a:rPr>
              <a:t>.</a:t>
            </a:r>
          </a:p>
          <a:p>
            <a:r>
              <a:rPr lang="en-US" altLang="zh-TW" sz="1600" b="1" dirty="0">
                <a:ea typeface="新細明體" pitchFamily="18" charset="-120"/>
              </a:rPr>
              <a:t>That is, T 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 </a:t>
            </a:r>
            <a:r>
              <a:rPr lang="en-US" altLang="zh-TW" sz="1600" b="1" dirty="0">
                <a:ea typeface="新細明體" pitchFamily="18" charset="-120"/>
                <a:sym typeface="Symbol" pitchFamily="18" charset="2"/>
              </a:rPr>
              <a:t>T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.</a:t>
            </a:r>
            <a:endParaRPr lang="en-US" altLang="zh-TW" dirty="0"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724400" y="4724400"/>
            <a:ext cx="2438400" cy="1066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1600" b="1" dirty="0">
                <a:ea typeface="新細明體" pitchFamily="18" charset="-120"/>
              </a:rPr>
              <a:t>This means:</a:t>
            </a:r>
          </a:p>
          <a:p>
            <a:r>
              <a:rPr lang="en-US" altLang="zh-TW" sz="1600" b="1" dirty="0">
                <a:ea typeface="新細明體" pitchFamily="18" charset="-120"/>
              </a:rPr>
              <a:t>A proper subset for </a:t>
            </a:r>
            <a:r>
              <a:rPr lang="en-US" altLang="zh-TW" sz="1600" b="1" dirty="0" smtClean="0">
                <a:ea typeface="新細明體" pitchFamily="18" charset="-120"/>
              </a:rPr>
              <a:t>set T is </a:t>
            </a:r>
          </a:p>
          <a:p>
            <a:r>
              <a:rPr lang="en-US" altLang="zh-TW" sz="1600" b="1" dirty="0" smtClean="0">
                <a:ea typeface="新細明體" pitchFamily="18" charset="-120"/>
              </a:rPr>
              <a:t>ALL </a:t>
            </a:r>
            <a:r>
              <a:rPr lang="en-US" altLang="zh-TW" sz="1600" b="1" dirty="0">
                <a:ea typeface="新細明體" pitchFamily="18" charset="-120"/>
              </a:rPr>
              <a:t>subsets of </a:t>
            </a:r>
            <a:r>
              <a:rPr lang="en-US" altLang="zh-TW" sz="1600" b="1" dirty="0" smtClean="0">
                <a:ea typeface="新細明體" pitchFamily="18" charset="-120"/>
              </a:rPr>
              <a:t>set </a:t>
            </a:r>
            <a:r>
              <a:rPr lang="en-US" altLang="zh-TW" sz="1600" b="1" dirty="0">
                <a:ea typeface="新細明體" pitchFamily="18" charset="-120"/>
              </a:rPr>
              <a:t>T </a:t>
            </a:r>
            <a:endParaRPr lang="en-US" altLang="zh-TW" sz="1600" b="1" dirty="0" smtClean="0">
              <a:ea typeface="新細明體" pitchFamily="18" charset="-120"/>
            </a:endParaRPr>
          </a:p>
          <a:p>
            <a:r>
              <a:rPr lang="en-US" altLang="zh-TW" sz="1600" dirty="0" smtClean="0">
                <a:ea typeface="新細明體" pitchFamily="18" charset="-120"/>
              </a:rPr>
              <a:t>EXCEPT</a:t>
            </a:r>
            <a:r>
              <a:rPr lang="en-US" altLang="zh-TW" sz="1600" b="1" dirty="0" smtClean="0">
                <a:ea typeface="新細明體" pitchFamily="18" charset="-120"/>
              </a:rPr>
              <a:t> the set itself</a:t>
            </a:r>
            <a:r>
              <a:rPr lang="en-US" altLang="zh-TW" sz="1600" b="1" dirty="0">
                <a:ea typeface="新細明體" pitchFamily="18" charset="-12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821515" y="1066800"/>
            <a:ext cx="641748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endParaRPr lang="en-US" altLang="zh-TW" sz="800" dirty="0" smtClean="0">
              <a:ea typeface="新細明體" pitchFamily="18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b="1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4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</a:t>
            </a:r>
            <a:r>
              <a:rPr lang="en-US" altLang="zh-TW" sz="2000" dirty="0">
                <a:ea typeface="新細明體" pitchFamily="18" charset="-120"/>
              </a:rPr>
              <a:t> {</a:t>
            </a:r>
            <a:r>
              <a:rPr lang="en-US" altLang="zh-TW" sz="2000" dirty="0" err="1" smtClean="0">
                <a:ea typeface="新細明體" pitchFamily="18" charset="-120"/>
              </a:rPr>
              <a:t>x|x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is an even number}     	</a:t>
            </a:r>
            <a:r>
              <a:rPr lang="en-US" altLang="zh-TW" sz="2000" dirty="0" smtClean="0">
                <a:ea typeface="新細明體" pitchFamily="18" charset="-120"/>
              </a:rPr>
              <a:t>	T/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F</a:t>
            </a:r>
            <a:endParaRPr lang="en-US" altLang="zh-TW" sz="2000" dirty="0">
              <a:solidFill>
                <a:schemeClr val="tx1">
                  <a:lumMod val="85000"/>
                </a:schemeClr>
              </a:solidFill>
              <a:ea typeface="新細明體" pitchFamily="18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 {5/8}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</a:t>
            </a:r>
            <a:r>
              <a:rPr lang="en-US" altLang="zh-TW" sz="2000" dirty="0">
                <a:ea typeface="新細明體" pitchFamily="18" charset="-120"/>
              </a:rPr>
              <a:t> {</a:t>
            </a:r>
            <a:r>
              <a:rPr lang="en-US" altLang="zh-TW" sz="2000" dirty="0" err="1" smtClean="0">
                <a:ea typeface="新細明體" pitchFamily="18" charset="-120"/>
              </a:rPr>
              <a:t>x|x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is a fraction}          	</a:t>
            </a:r>
            <a:r>
              <a:rPr lang="en-US" altLang="zh-TW" sz="2000" dirty="0" smtClean="0">
                <a:ea typeface="新細明體" pitchFamily="18" charset="-120"/>
              </a:rPr>
              <a:t>	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/F</a:t>
            </a:r>
            <a:endParaRPr lang="en-US" altLang="zh-TW" sz="2000" dirty="0">
              <a:ea typeface="新細明體" pitchFamily="18" charset="-12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 {rice, ice-cream}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</a:t>
            </a:r>
            <a:r>
              <a:rPr lang="en-US" altLang="zh-TW" sz="2000" dirty="0">
                <a:ea typeface="新細明體" pitchFamily="18" charset="-120"/>
              </a:rPr>
              <a:t> {</a:t>
            </a:r>
            <a:r>
              <a:rPr lang="en-US" altLang="zh-TW" sz="2000" dirty="0" err="1" smtClean="0">
                <a:ea typeface="新細明體" pitchFamily="18" charset="-120"/>
              </a:rPr>
              <a:t>x|x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is food} 	</a:t>
            </a:r>
            <a:r>
              <a:rPr lang="en-US" altLang="zh-TW" sz="2000" dirty="0" smtClean="0">
                <a:ea typeface="新細明體" pitchFamily="18" charset="-120"/>
              </a:rPr>
              <a:t>	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/F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{rice, ice-cream}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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{</a:t>
            </a:r>
            <a:r>
              <a:rPr lang="en-US" altLang="zh-TW" sz="2000" dirty="0" err="1">
                <a:ea typeface="新細明體" pitchFamily="18" charset="-120"/>
              </a:rPr>
              <a:t>x|x</a:t>
            </a:r>
            <a:r>
              <a:rPr lang="en-US" altLang="zh-TW" sz="2000" dirty="0">
                <a:ea typeface="新細明體" pitchFamily="18" charset="-120"/>
              </a:rPr>
              <a:t> is food} 		</a:t>
            </a: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/F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pitchFamily="18" charset="-120"/>
              </a:rPr>
              <a:t> {1, 2, 3}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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{1, 2, 3}	 </a:t>
            </a:r>
            <a:r>
              <a:rPr lang="en-US" altLang="zh-TW" sz="2000" dirty="0">
                <a:ea typeface="新細明體" pitchFamily="18" charset="-120"/>
              </a:rPr>
              <a:t>		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/F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{</a:t>
            </a:r>
            <a:r>
              <a:rPr lang="en-US" altLang="zh-TW" sz="2000" dirty="0">
                <a:ea typeface="新細明體" pitchFamily="18" charset="-120"/>
              </a:rPr>
              <a:t>1, 2, 3}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</a:t>
            </a:r>
            <a:r>
              <a:rPr lang="en-US" altLang="zh-TW" sz="2000" dirty="0">
                <a:ea typeface="新細明體" pitchFamily="18" charset="-120"/>
              </a:rPr>
              <a:t> {1, </a:t>
            </a:r>
            <a:r>
              <a:rPr lang="en-US" altLang="zh-TW" sz="2000" dirty="0" smtClean="0">
                <a:ea typeface="新細明體" pitchFamily="18" charset="-120"/>
              </a:rPr>
              <a:t>2, 2</a:t>
            </a:r>
            <a:r>
              <a:rPr lang="en-US" altLang="zh-TW" sz="2000" dirty="0">
                <a:ea typeface="新細明體" pitchFamily="18" charset="-120"/>
              </a:rPr>
              <a:t>, 3}	 		</a:t>
            </a: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/F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pitchFamily="18" charset="-120"/>
              </a:rPr>
              <a:t> {</a:t>
            </a:r>
            <a:r>
              <a:rPr lang="en-US" altLang="zh-TW" sz="2000" dirty="0">
                <a:ea typeface="新細明體" pitchFamily="18" charset="-120"/>
              </a:rPr>
              <a:t>1, 2, 3}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</a:t>
            </a:r>
            <a:r>
              <a:rPr lang="en-US" altLang="zh-TW" sz="2000" dirty="0">
                <a:ea typeface="新細明體" pitchFamily="18" charset="-120"/>
              </a:rPr>
              <a:t> {1, 2, </a:t>
            </a:r>
            <a:r>
              <a:rPr lang="en-US" altLang="zh-TW" sz="2000" dirty="0" smtClean="0">
                <a:ea typeface="新細明體" pitchFamily="18" charset="-120"/>
              </a:rPr>
              <a:t>3, 4}</a:t>
            </a:r>
            <a:r>
              <a:rPr lang="en-US" altLang="zh-TW" sz="2000" dirty="0">
                <a:ea typeface="新細明體" pitchFamily="18" charset="-120"/>
              </a:rPr>
              <a:t>	 		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/F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dirty="0">
                <a:ea typeface="新細明體" pitchFamily="18" charset="-120"/>
              </a:rPr>
              <a:t> {1, 2, 3}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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{1, 2, 3, 4}	 		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/F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pitchFamily="18" charset="-120"/>
              </a:rPr>
              <a:t> {</a:t>
            </a:r>
            <a:r>
              <a:rPr lang="en-US" altLang="zh-TW" sz="2000" dirty="0">
                <a:ea typeface="新細明體" pitchFamily="18" charset="-120"/>
              </a:rPr>
              <a:t>1, 2, 3}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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{1, 2, 2, 3}	 		</a:t>
            </a: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/F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ea typeface="新細明體" pitchFamily="18" charset="-120"/>
              </a:rPr>
              <a:t>		</a:t>
            </a:r>
          </a:p>
        </p:txBody>
      </p:sp>
      <p:sp>
        <p:nvSpPr>
          <p:cNvPr id="9" name="Rectangle 7"/>
          <p:cNvSpPr txBox="1">
            <a:spLocks/>
          </p:cNvSpPr>
          <p:nvPr/>
        </p:nvSpPr>
        <p:spPr bwMode="auto">
          <a:xfrm>
            <a:off x="6858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Example 4: True or False?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2961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685800" y="1143000"/>
            <a:ext cx="7696200" cy="40386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A </a:t>
            </a:r>
            <a:r>
              <a:rPr lang="en-US" altLang="zh-TW" sz="2000" b="1" i="1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  <a:sym typeface="Symbol" pitchFamily="18" charset="2"/>
              </a:rPr>
              <a:t>power set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 P(S) of a set S is the set of all subsets of S.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		</a:t>
            </a:r>
            <a:r>
              <a:rPr lang="en-US" altLang="zh-TW" sz="2000" dirty="0">
                <a:ea typeface="新細明體" pitchFamily="18" charset="-120"/>
              </a:rPr>
              <a:t> P(S) = {</a:t>
            </a:r>
            <a:r>
              <a:rPr lang="en-US" altLang="zh-TW" sz="2000" i="1" dirty="0" err="1" smtClean="0">
                <a:ea typeface="新細明體" pitchFamily="18" charset="-120"/>
              </a:rPr>
              <a:t>x</a:t>
            </a:r>
            <a:r>
              <a:rPr lang="en-US" altLang="zh-TW" sz="2000" dirty="0" err="1" smtClean="0">
                <a:ea typeface="新細明體" pitchFamily="18" charset="-120"/>
              </a:rPr>
              <a:t>|</a:t>
            </a:r>
            <a:r>
              <a:rPr lang="en-US" altLang="zh-TW" sz="2000" i="1" dirty="0" err="1" smtClean="0">
                <a:ea typeface="新細明體" pitchFamily="18" charset="-120"/>
              </a:rPr>
              <a:t>x</a:t>
            </a:r>
            <a:r>
              <a:rPr lang="en-US" altLang="zh-TW" sz="2000" i="1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 </a:t>
            </a:r>
            <a:r>
              <a:rPr lang="en-US" altLang="zh-TW" sz="2000" dirty="0">
                <a:ea typeface="新細明體" pitchFamily="18" charset="-120"/>
              </a:rPr>
              <a:t>S</a:t>
            </a:r>
            <a:r>
              <a:rPr lang="en-US" altLang="zh-TW" sz="2000" dirty="0" smtClean="0">
                <a:ea typeface="新細明體" pitchFamily="18" charset="-12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000" dirty="0">
              <a:ea typeface="新細明體" pitchFamily="18" charset="-12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Example: </a:t>
            </a:r>
            <a:r>
              <a:rPr lang="en-US" altLang="zh-TW" sz="2000" dirty="0">
                <a:ea typeface="新細明體" pitchFamily="18" charset="-120"/>
              </a:rPr>
              <a:t>If S = {</a:t>
            </a:r>
            <a:r>
              <a:rPr lang="en-US" altLang="zh-TW" sz="2000" dirty="0" err="1">
                <a:ea typeface="新細明體" pitchFamily="18" charset="-120"/>
              </a:rPr>
              <a:t>a,b</a:t>
            </a:r>
            <a:r>
              <a:rPr lang="en-US" altLang="zh-TW" sz="2000" dirty="0">
                <a:ea typeface="新細明體" pitchFamily="18" charset="-120"/>
              </a:rPr>
              <a:t>}, then P(S) = {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</a:t>
            </a:r>
            <a:r>
              <a:rPr lang="en-US" altLang="zh-TW" sz="2000" dirty="0">
                <a:ea typeface="新細明體" pitchFamily="18" charset="-120"/>
              </a:rPr>
              <a:t>, {a}, {b}, {</a:t>
            </a:r>
            <a:r>
              <a:rPr lang="en-US" altLang="zh-TW" sz="2000" dirty="0" err="1">
                <a:ea typeface="新細明體" pitchFamily="18" charset="-120"/>
              </a:rPr>
              <a:t>a,b</a:t>
            </a:r>
            <a:r>
              <a:rPr lang="en-US" altLang="zh-TW" sz="2000" dirty="0" smtClean="0">
                <a:ea typeface="新細明體" pitchFamily="18" charset="-120"/>
              </a:rPr>
              <a:t>}}.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2000" dirty="0">
              <a:ea typeface="新細明體" pitchFamily="18" charset="-12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Another notation for P(S</a:t>
            </a:r>
            <a:r>
              <a:rPr lang="en-US" altLang="zh-TW" sz="2000" dirty="0">
                <a:ea typeface="新細明體" pitchFamily="18" charset="-120"/>
              </a:rPr>
              <a:t>) is </a:t>
            </a:r>
            <a:r>
              <a:rPr lang="en-US" altLang="zh-TW" sz="2000" dirty="0" smtClean="0">
                <a:ea typeface="新細明體" pitchFamily="18" charset="-120"/>
              </a:rPr>
              <a:t>2</a:t>
            </a:r>
            <a:r>
              <a:rPr lang="en-US" altLang="zh-TW" sz="2000" baseline="30000" dirty="0" smtClean="0">
                <a:ea typeface="新細明體" pitchFamily="18" charset="-120"/>
              </a:rPr>
              <a:t>S.</a:t>
            </a:r>
          </a:p>
          <a:p>
            <a:pPr>
              <a:spcBef>
                <a:spcPct val="20000"/>
              </a:spcBef>
            </a:pPr>
            <a:endParaRPr lang="en-US" altLang="zh-TW" sz="2000" baseline="30000" dirty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b="1" dirty="0">
                <a:ea typeface="新細明體" pitchFamily="18" charset="-120"/>
              </a:rPr>
              <a:t>Cardinality of a Power </a:t>
            </a:r>
            <a:r>
              <a:rPr lang="en-US" altLang="zh-TW" sz="2000" b="1" dirty="0" smtClean="0">
                <a:ea typeface="新細明體" pitchFamily="18" charset="-120"/>
              </a:rPr>
              <a:t>Set</a:t>
            </a: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	If </a:t>
            </a:r>
            <a:r>
              <a:rPr lang="en-US" altLang="zh-TW" sz="2000" dirty="0">
                <a:ea typeface="新細明體" pitchFamily="18" charset="-120"/>
              </a:rPr>
              <a:t>S is finite then |P(S)| = 2</a:t>
            </a:r>
            <a:r>
              <a:rPr lang="en-US" altLang="zh-TW" sz="2000" baseline="30000" dirty="0">
                <a:ea typeface="新細明體" pitchFamily="18" charset="-120"/>
              </a:rPr>
              <a:t>|S|</a:t>
            </a:r>
            <a:r>
              <a:rPr lang="en-US" altLang="zh-TW" sz="2000" dirty="0">
                <a:ea typeface="新細明體" pitchFamily="18" charset="-120"/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	</a:t>
            </a:r>
            <a:r>
              <a:rPr lang="en-US" altLang="zh-TW" sz="2000" dirty="0"/>
              <a:t>|P(N</a:t>
            </a:r>
            <a:r>
              <a:rPr lang="en-US" altLang="zh-TW" sz="2000" dirty="0">
                <a:ea typeface="新細明體" pitchFamily="18" charset="-120"/>
              </a:rPr>
              <a:t>)| &gt; |N|.</a:t>
            </a:r>
            <a:r>
              <a:rPr lang="en-US" altLang="zh-TW" sz="2000" i="1" dirty="0">
                <a:ea typeface="新細明體" pitchFamily="18" charset="-120"/>
              </a:rPr>
              <a:t/>
            </a:r>
            <a:br>
              <a:rPr lang="en-US" altLang="zh-TW" sz="2000" i="1" dirty="0">
                <a:ea typeface="新細明體" pitchFamily="18" charset="-120"/>
              </a:rPr>
            </a:br>
            <a:endParaRPr lang="en-US" altLang="zh-TW" sz="2000" i="1" dirty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000" b="1" dirty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00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3" name="Rectangle 7"/>
          <p:cNvSpPr txBox="1">
            <a:spLocks/>
          </p:cNvSpPr>
          <p:nvPr/>
        </p:nvSpPr>
        <p:spPr bwMode="auto">
          <a:xfrm>
            <a:off x="5334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Power Sets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821515" y="1066800"/>
            <a:ext cx="6417485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endParaRPr lang="en-US" altLang="zh-TW" sz="800" dirty="0" smtClean="0">
              <a:ea typeface="新細明體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ea typeface="新細明體" pitchFamily="18" charset="-120"/>
              </a:rPr>
              <a:t>Let A = {1, 2, 3}</a:t>
            </a:r>
          </a:p>
          <a:p>
            <a:pPr marL="457200" indent="-457200">
              <a:lnSpc>
                <a:spcPct val="150000"/>
              </a:lnSpc>
              <a:buFontTx/>
              <a:buAutoNum type="arabicParenR"/>
            </a:pPr>
            <a:r>
              <a:rPr lang="en-US" altLang="zh-TW" sz="2000" dirty="0">
                <a:ea typeface="新細明體" pitchFamily="18" charset="-120"/>
              </a:rPr>
              <a:t>Write out P(A)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zh-TW" sz="2000" dirty="0" smtClean="0">
                <a:ea typeface="新細明體" pitchFamily="18" charset="-120"/>
              </a:rPr>
              <a:t>What is |P(A)|?</a:t>
            </a:r>
          </a:p>
        </p:txBody>
      </p:sp>
      <p:sp>
        <p:nvSpPr>
          <p:cNvPr id="9" name="Rectangle 7"/>
          <p:cNvSpPr txBox="1">
            <a:spLocks/>
          </p:cNvSpPr>
          <p:nvPr/>
        </p:nvSpPr>
        <p:spPr bwMode="auto">
          <a:xfrm>
            <a:off x="6096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Example 5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660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95452" y="1676400"/>
            <a:ext cx="7696200" cy="35814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dirty="0"/>
              <a:t>idea of a “set of all sets” leads to </a:t>
            </a:r>
            <a:r>
              <a:rPr lang="en-US" sz="2000" dirty="0" smtClean="0"/>
              <a:t>logical difficulties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Difficulties </a:t>
            </a:r>
            <a:r>
              <a:rPr lang="en-US" sz="2000" dirty="0"/>
              <a:t>are avoided by </a:t>
            </a:r>
            <a:r>
              <a:rPr lang="en-US" sz="2000" dirty="0" smtClean="0"/>
              <a:t>always working </a:t>
            </a:r>
            <a:r>
              <a:rPr lang="en-US" sz="2000" dirty="0"/>
              <a:t>within a local “universal set”</a:t>
            </a:r>
          </a:p>
          <a:p>
            <a:r>
              <a:rPr lang="en-US" sz="2000" dirty="0"/>
              <a:t>which includes only those objects under consideration.</a:t>
            </a:r>
          </a:p>
          <a:p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example, when discussing </a:t>
            </a:r>
            <a:r>
              <a:rPr lang="en-US" sz="2000" dirty="0" smtClean="0"/>
              <a:t>arithmetic it </a:t>
            </a:r>
            <a:r>
              <a:rPr lang="en-US" sz="2000" dirty="0"/>
              <a:t>might be sufficient to work just </a:t>
            </a:r>
            <a:r>
              <a:rPr lang="en-US" sz="2000" dirty="0" smtClean="0"/>
              <a:t>with the </a:t>
            </a:r>
            <a:r>
              <a:rPr lang="en-US" sz="2000" dirty="0"/>
              <a:t>numbers </a:t>
            </a:r>
            <a:r>
              <a:rPr lang="en-US" sz="2000" dirty="0" smtClean="0"/>
              <a:t>. . . , -3, -2, -1, 0</a:t>
            </a:r>
            <a:r>
              <a:rPr lang="en-US" sz="2000" dirty="0"/>
              <a:t>, 1, 2, 3, . . 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Our </a:t>
            </a:r>
            <a:r>
              <a:rPr lang="en-US" sz="2000" dirty="0"/>
              <a:t>universal </a:t>
            </a:r>
            <a:r>
              <a:rPr lang="en-US" sz="2000" dirty="0" smtClean="0"/>
              <a:t>set could </a:t>
            </a:r>
            <a:r>
              <a:rPr lang="en-US" sz="2000" dirty="0"/>
              <a:t>then be taken </a:t>
            </a:r>
            <a:r>
              <a:rPr lang="en-US" sz="2000" dirty="0" smtClean="0"/>
              <a:t>as </a:t>
            </a:r>
            <a:r>
              <a:rPr lang="pt-BR" sz="2000" dirty="0" smtClean="0"/>
              <a:t>Z </a:t>
            </a:r>
            <a:r>
              <a:rPr lang="en-US" sz="2000" dirty="0" smtClean="0"/>
              <a:t>and </a:t>
            </a:r>
            <a:r>
              <a:rPr lang="en-US" sz="2000" dirty="0"/>
              <a:t>other sets of interest, such as {</a:t>
            </a:r>
            <a:r>
              <a:rPr lang="en-US" sz="2000" i="1" dirty="0" smtClean="0"/>
              <a:t>x</a:t>
            </a:r>
            <a:r>
              <a:rPr lang="en-US" sz="2000" dirty="0" smtClean="0"/>
              <a:t>: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is prime}, are parts of </a:t>
            </a:r>
            <a:r>
              <a:rPr lang="en-US" sz="2000" dirty="0" smtClean="0"/>
              <a:t>Z.</a:t>
            </a:r>
          </a:p>
          <a:p>
            <a:endParaRPr lang="en-US" altLang="zh-TW" sz="2000" dirty="0" smtClean="0">
              <a:ea typeface="新細明體" pitchFamily="18" charset="-120"/>
            </a:endParaRPr>
          </a:p>
          <a:p>
            <a:r>
              <a:rPr lang="en-US" altLang="zh-TW" sz="2000" dirty="0" smtClean="0">
                <a:ea typeface="新細明體" pitchFamily="18" charset="-120"/>
              </a:rPr>
              <a:t>The Universal set notation is </a:t>
            </a:r>
            <a:r>
              <a:rPr lang="en-US" altLang="zh-TW" sz="2000" dirty="0" smtClean="0">
                <a:latin typeface="Times New Roman" pitchFamily="18" charset="0"/>
                <a:ea typeface="新細明體" pitchFamily="18" charset="-120"/>
                <a:sym typeface="Symbol" pitchFamily="18" charset="2"/>
              </a:rPr>
              <a:t>U.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3" name="Rectangle 7"/>
          <p:cNvSpPr txBox="1">
            <a:spLocks/>
          </p:cNvSpPr>
          <p:nvPr/>
        </p:nvSpPr>
        <p:spPr bwMode="auto">
          <a:xfrm>
            <a:off x="381000" y="31005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The Universal Set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8001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0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58073"/>
              </p:ext>
            </p:extLst>
          </p:nvPr>
        </p:nvGraphicFramePr>
        <p:xfrm>
          <a:off x="755650" y="1752600"/>
          <a:ext cx="7632774" cy="3101658"/>
        </p:xfrm>
        <a:graphic>
          <a:graphicData uri="http://schemas.openxmlformats.org/drawingml/2006/table">
            <a:tbl>
              <a:tblPr/>
              <a:tblGrid>
                <a:gridCol w="3384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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 =</a:t>
                      </a:r>
                      <a:r>
                        <a:rPr kumimoji="0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{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|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 A or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 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Union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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=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{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|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 A and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 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Intersection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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B =</a:t>
                      </a:r>
                      <a:r>
                        <a:rPr kumimoji="0" lang="en-US" altLang="zh-TW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{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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  A and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 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 = A</a:t>
                      </a:r>
                      <a:r>
                        <a:rPr kumimoji="0" lang="en-US" altLang="zh-TW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 = U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 A where U is the universal 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Complement of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A      B = (A – B)  (B – A)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 pitchFamily="18" charset="2"/>
                        </a:rPr>
                        <a:t>             = (A 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sym typeface="Symbol"/>
                        </a:rPr>
                        <a:t> B) – (A  B)</a:t>
                      </a:r>
                      <a:endParaRPr kumimoji="0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Symmetric difference of two sets A and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Line 59"/>
          <p:cNvSpPr>
            <a:spLocks noChangeShapeType="1"/>
          </p:cNvSpPr>
          <p:nvPr/>
        </p:nvSpPr>
        <p:spPr bwMode="auto">
          <a:xfrm>
            <a:off x="827088" y="34290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71"/>
          <p:cNvSpPr>
            <a:spLocks noChangeArrowheads="1"/>
          </p:cNvSpPr>
          <p:nvPr/>
        </p:nvSpPr>
        <p:spPr bwMode="auto">
          <a:xfrm>
            <a:off x="1042988" y="4191000"/>
            <a:ext cx="215900" cy="1444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 txBox="1">
            <a:spLocks/>
          </p:cNvSpPr>
          <p:nvPr/>
        </p:nvSpPr>
        <p:spPr bwMode="auto">
          <a:xfrm>
            <a:off x="533400" y="89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Operations on Sets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81000" y="1524000"/>
            <a:ext cx="80772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Determine the elements resulting from the set operations of the following:</a:t>
            </a:r>
          </a:p>
          <a:p>
            <a:pPr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{</a:t>
            </a:r>
            <a:r>
              <a:rPr lang="en-US" altLang="zh-TW" sz="2000" dirty="0" err="1">
                <a:ea typeface="新細明體" pitchFamily="18" charset="-120"/>
              </a:rPr>
              <a:t>a,b,c</a:t>
            </a:r>
            <a:r>
              <a:rPr lang="en-US" altLang="zh-TW" sz="2000" dirty="0">
                <a:ea typeface="新細明體" pitchFamily="18" charset="-120"/>
              </a:rPr>
              <a:t>}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{2,3} = 	  </a:t>
            </a:r>
            <a:endParaRPr lang="en-US" altLang="zh-TW" sz="2000" dirty="0" smtClean="0">
              <a:ea typeface="新細明體" pitchFamily="18" charset="-120"/>
              <a:sym typeface="Symbol" pitchFamily="18" charset="2"/>
            </a:endParaRPr>
          </a:p>
          <a:p>
            <a:pPr>
              <a:defRPr/>
            </a:pPr>
            <a:endParaRPr lang="en-US" altLang="zh-TW" sz="2000" dirty="0">
              <a:ea typeface="新細明體" pitchFamily="18" charset="-120"/>
              <a:sym typeface="Symbol" pitchFamily="18" charset="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{2,3,5}{3,5,7}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=</a:t>
            </a:r>
          </a:p>
          <a:p>
            <a:pPr>
              <a:defRPr/>
            </a:pPr>
            <a:endParaRPr lang="en-US" altLang="zh-TW" sz="2000" dirty="0">
              <a:ea typeface="新細明體" pitchFamily="18" charset="-120"/>
              <a:sym typeface="Symbol" pitchFamily="18" charset="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{</a:t>
            </a:r>
            <a:r>
              <a:rPr lang="en-US" altLang="zh-TW" sz="2000" dirty="0" err="1">
                <a:ea typeface="新細明體" pitchFamily="18" charset="-120"/>
              </a:rPr>
              <a:t>a,b,c</a:t>
            </a:r>
            <a:r>
              <a:rPr lang="en-US" altLang="zh-TW" sz="2000" dirty="0">
                <a:ea typeface="新細明體" pitchFamily="18" charset="-120"/>
              </a:rPr>
              <a:t>}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{2,3} =	</a:t>
            </a:r>
            <a:endParaRPr lang="en-US" altLang="zh-TW" sz="2000" dirty="0" smtClean="0">
              <a:ea typeface="新細明體" pitchFamily="18" charset="-120"/>
              <a:sym typeface="Symbol" pitchFamily="18" charset="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altLang="zh-TW" sz="2000" dirty="0">
              <a:ea typeface="新細明體" pitchFamily="18" charset="-120"/>
              <a:sym typeface="Symbol" pitchFamily="18" charset="2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{2,4,6}{3,4,5}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=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altLang="zh-TW" sz="2000" dirty="0">
              <a:ea typeface="新細明體" pitchFamily="18" charset="-12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{1,2,3,4,5,6}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2000" dirty="0">
                <a:ea typeface="新細明體" pitchFamily="18" charset="-120"/>
              </a:rPr>
              <a:t> {2,3,5,7,9,11} </a:t>
            </a:r>
            <a:r>
              <a:rPr lang="en-US" altLang="zh-TW" sz="2000" dirty="0" smtClean="0">
                <a:ea typeface="新細明體" pitchFamily="18" charset="-120"/>
              </a:rPr>
              <a:t>=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Z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 N  {… , -1, 0, 1, 2, … }  {0, 1, … } =</a:t>
            </a:r>
          </a:p>
        </p:txBody>
      </p:sp>
      <p:sp>
        <p:nvSpPr>
          <p:cNvPr id="9" name="Rectangle 7"/>
          <p:cNvSpPr txBox="1">
            <a:spLocks/>
          </p:cNvSpPr>
          <p:nvPr/>
        </p:nvSpPr>
        <p:spPr bwMode="auto">
          <a:xfrm>
            <a:off x="3810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Example 6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6759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57225" y="1676400"/>
            <a:ext cx="6048375" cy="422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Identity:          		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 = A    </a:t>
            </a: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			A  U = A</a:t>
            </a:r>
          </a:p>
          <a:p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Domination:   		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U = U    </a:t>
            </a: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			A   = </a:t>
            </a:r>
          </a:p>
          <a:p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Idempotent:      		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A = A = 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A</a:t>
            </a:r>
          </a:p>
          <a:p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Double complement: 	(A</a:t>
            </a:r>
            <a:r>
              <a:rPr lang="en-US" altLang="zh-TW" sz="1800" baseline="30000" dirty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z="1800" baseline="50000" dirty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 = A</a:t>
            </a:r>
          </a:p>
          <a:p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Commutative:  		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B = </a:t>
            </a:r>
            <a:r>
              <a:rPr lang="en-US" altLang="zh-TW" sz="1800" dirty="0">
                <a:ea typeface="新細明體" pitchFamily="18" charset="-120"/>
              </a:rPr>
              <a:t>B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A   </a:t>
            </a: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			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B = </a:t>
            </a:r>
            <a:r>
              <a:rPr lang="en-US" altLang="zh-TW" sz="1800" dirty="0">
                <a:ea typeface="新細明體" pitchFamily="18" charset="-120"/>
              </a:rPr>
              <a:t>B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A</a:t>
            </a:r>
          </a:p>
          <a:p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Associative:    		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(B  C) = (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B)  C</a:t>
            </a:r>
            <a:br>
              <a:rPr lang="en-US" altLang="zh-TW" sz="18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                        		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(B  C) = (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B)  C</a:t>
            </a:r>
            <a:endParaRPr lang="en-AU" sz="1800" dirty="0"/>
          </a:p>
        </p:txBody>
      </p:sp>
      <p:sp>
        <p:nvSpPr>
          <p:cNvPr id="7" name="Rectangle 7"/>
          <p:cNvSpPr txBox="1">
            <a:spLocks/>
          </p:cNvSpPr>
          <p:nvPr/>
        </p:nvSpPr>
        <p:spPr bwMode="auto">
          <a:xfrm>
            <a:off x="533400" y="381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Set Identities/Laws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124" y="1891967"/>
            <a:ext cx="7127875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Distributive:          	</a:t>
            </a:r>
            <a:r>
              <a:rPr lang="en-US" altLang="zh-TW" sz="1800" dirty="0" smtClean="0">
                <a:ea typeface="新細明體" pitchFamily="18" charset="-120"/>
              </a:rPr>
              <a:t>	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(B  C) = (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B)  (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C)</a:t>
            </a: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			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(B  C) = (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B)  (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C)</a:t>
            </a:r>
          </a:p>
          <a:p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De Morgan’s:   		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(A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B)’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= 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A’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B’</a:t>
            </a:r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 			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(A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B)’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= 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A’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</a:t>
            </a:r>
            <a:r>
              <a:rPr lang="en-US" altLang="zh-TW" sz="1800" dirty="0" smtClean="0">
                <a:ea typeface="新細明體" pitchFamily="18" charset="-120"/>
                <a:sym typeface="Symbol" pitchFamily="18" charset="2"/>
              </a:rPr>
              <a:t>B’</a:t>
            </a:r>
            <a:r>
              <a:rPr lang="en-US" altLang="zh-TW" dirty="0" smtClean="0">
                <a:ea typeface="新細明體" pitchFamily="18" charset="-120"/>
                <a:sym typeface="Symbol" pitchFamily="18" charset="2"/>
              </a:rPr>
              <a:t> </a:t>
            </a:r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Absorption:		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 (A  B)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= A</a:t>
            </a: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			</a:t>
            </a:r>
            <a:r>
              <a:rPr lang="en-US" altLang="zh-TW" sz="1800" dirty="0">
                <a:ea typeface="新細明體" pitchFamily="18" charset="-120"/>
              </a:rPr>
              <a:t>A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 (A  B)</a:t>
            </a:r>
            <a:r>
              <a:rPr lang="en-US" altLang="zh-TW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= A</a:t>
            </a:r>
          </a:p>
          <a:p>
            <a:endParaRPr lang="en-US" altLang="zh-TW" sz="18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Complement:		A  A</a:t>
            </a:r>
            <a:r>
              <a:rPr lang="en-US" altLang="zh-TW" sz="1800" baseline="30000" dirty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 = U</a:t>
            </a:r>
          </a:p>
          <a:p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			A  A</a:t>
            </a:r>
            <a:r>
              <a:rPr lang="en-US" altLang="zh-TW" sz="1800" baseline="30000" dirty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sz="1800" dirty="0">
                <a:ea typeface="新細明體" pitchFamily="18" charset="-120"/>
                <a:sym typeface="Symbol" pitchFamily="18" charset="2"/>
              </a:rPr>
              <a:t> = 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000" y="5247382"/>
            <a:ext cx="3429000" cy="8309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b="1" dirty="0" smtClean="0">
                <a:ea typeface="新細明體" pitchFamily="18" charset="-120"/>
              </a:rPr>
              <a:t>To understand all these identities, you can draw  a Venn Diagram but a </a:t>
            </a:r>
            <a:r>
              <a:rPr lang="en-US" altLang="zh-TW" sz="1600" b="1" dirty="0">
                <a:ea typeface="新細明體" pitchFamily="18" charset="-120"/>
              </a:rPr>
              <a:t>Venn Diagram </a:t>
            </a:r>
            <a:r>
              <a:rPr lang="en-US" altLang="zh-TW" sz="1600" b="1" i="1" dirty="0">
                <a:ea typeface="新細明體" pitchFamily="18" charset="-120"/>
              </a:rPr>
              <a:t>does not prove correctness</a:t>
            </a:r>
            <a:r>
              <a:rPr lang="en-US" altLang="zh-TW" sz="1600" b="1" dirty="0">
                <a:ea typeface="新細明體" pitchFamily="18" charset="-120"/>
              </a:rPr>
              <a:t>!  </a:t>
            </a:r>
          </a:p>
        </p:txBody>
      </p:sp>
      <p:sp>
        <p:nvSpPr>
          <p:cNvPr id="9" name="Rectangle 7"/>
          <p:cNvSpPr txBox="1">
            <a:spLocks/>
          </p:cNvSpPr>
          <p:nvPr/>
        </p:nvSpPr>
        <p:spPr bwMode="auto">
          <a:xfrm>
            <a:off x="685800" y="381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Set Identities/Laws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Sets and its Structures</a:t>
            </a:r>
          </a:p>
          <a:p>
            <a:r>
              <a:rPr lang="en-US" dirty="0" smtClean="0"/>
              <a:t>Set Elements</a:t>
            </a:r>
          </a:p>
          <a:p>
            <a:r>
              <a:rPr lang="en-US" dirty="0" smtClean="0"/>
              <a:t>Cardinality of a Set</a:t>
            </a:r>
          </a:p>
          <a:p>
            <a:r>
              <a:rPr lang="en-US" dirty="0" smtClean="0"/>
              <a:t>Infinite Sets</a:t>
            </a:r>
          </a:p>
          <a:p>
            <a:r>
              <a:rPr lang="en-US" dirty="0" smtClean="0"/>
              <a:t>Equality of a Set</a:t>
            </a:r>
          </a:p>
          <a:p>
            <a:r>
              <a:rPr lang="en-US" dirty="0" smtClean="0"/>
              <a:t>Subset of a Set</a:t>
            </a:r>
          </a:p>
          <a:p>
            <a:r>
              <a:rPr lang="en-US" dirty="0" smtClean="0"/>
              <a:t>Power Set of a Set</a:t>
            </a:r>
          </a:p>
          <a:p>
            <a:r>
              <a:rPr lang="en-US" dirty="0" smtClean="0"/>
              <a:t>Operations on Sets</a:t>
            </a:r>
          </a:p>
          <a:p>
            <a:r>
              <a:rPr lang="en-US" dirty="0" smtClean="0"/>
              <a:t>Set Identities</a:t>
            </a:r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lecture: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20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006002" y="1981200"/>
            <a:ext cx="1965798" cy="1076325"/>
            <a:chOff x="0" y="0"/>
            <a:chExt cx="1714500" cy="1076325"/>
          </a:xfrm>
        </p:grpSpPr>
        <p:sp>
          <p:nvSpPr>
            <p:cNvPr id="61" name="Rectangle 60"/>
            <p:cNvSpPr/>
            <p:nvPr/>
          </p:nvSpPr>
          <p:spPr>
            <a:xfrm>
              <a:off x="0" y="0"/>
              <a:ext cx="1714500" cy="1076325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ms-MY"/>
            </a:p>
          </p:txBody>
        </p:sp>
        <p:sp>
          <p:nvSpPr>
            <p:cNvPr id="62" name="Oval 61"/>
            <p:cNvSpPr/>
            <p:nvPr/>
          </p:nvSpPr>
          <p:spPr>
            <a:xfrm>
              <a:off x="685800" y="228600"/>
              <a:ext cx="695325" cy="628650"/>
            </a:xfrm>
            <a:prstGeom prst="ellipse">
              <a:avLst/>
            </a:prstGeom>
            <a:solidFill>
              <a:sysClr val="window" lastClr="FFFFFF">
                <a:alpha val="74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>
              <a:reflection stA="9000" endPos="65000" dist="50800" dir="5400000" sy="-100000" algn="bl" rotWithShape="0"/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>
                  <a:solidFill>
                    <a:srgbClr val="FF0000"/>
                  </a:solidFill>
                  <a:effectLst/>
                  <a:latin typeface="Calibri"/>
                  <a:ea typeface="SimSun"/>
                  <a:cs typeface="Times New Roman"/>
                </a:rPr>
                <a:t>B</a:t>
              </a:r>
              <a:endParaRPr lang="ms-MY" sz="1100">
                <a:effectLst/>
                <a:latin typeface="Calibri"/>
                <a:ea typeface="SimSun"/>
                <a:cs typeface="Times New Roman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57175" y="228600"/>
              <a:ext cx="695325" cy="628650"/>
            </a:xfrm>
            <a:prstGeom prst="ellipse">
              <a:avLst/>
            </a:prstGeom>
            <a:solidFill>
              <a:sysClr val="window" lastClr="FFFFFF">
                <a:alpha val="76000"/>
              </a:sys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>
                  <a:solidFill>
                    <a:srgbClr val="FF0000"/>
                  </a:solidFill>
                  <a:effectLst/>
                  <a:latin typeface="Calibri"/>
                  <a:ea typeface="SimSun"/>
                  <a:cs typeface="Times New Roman"/>
                </a:rPr>
                <a:t>A</a:t>
              </a:r>
              <a:endParaRPr lang="ms-MY" sz="1100">
                <a:effectLst/>
                <a:latin typeface="Calibri"/>
                <a:ea typeface="SimSun"/>
                <a:cs typeface="Times New Roman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2000" y="457200"/>
            <a:ext cx="7317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Venn diagram can be used to illustrate  the set identities</a:t>
            </a:r>
          </a:p>
          <a:p>
            <a:r>
              <a:rPr lang="en-US" sz="2000" dirty="0" smtClean="0"/>
              <a:t>e.g. </a:t>
            </a:r>
            <a:r>
              <a:rPr lang="en-US" sz="20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De </a:t>
            </a:r>
            <a:r>
              <a:rPr lang="en-US" sz="2000" dirty="0" smtClean="0">
                <a:latin typeface="Calibri" pitchFamily="34" charset="0"/>
                <a:ea typeface="SimSun" pitchFamily="2" charset="-122"/>
                <a:cs typeface="Times New Roman" pitchFamily="18" charset="0"/>
              </a:rPr>
              <a:t>Morgan’s: (</a:t>
            </a:r>
            <a:r>
              <a:rPr lang="en-US" sz="20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A </a:t>
            </a:r>
            <a:r>
              <a:rPr lang="en-US" sz="2000" dirty="0">
                <a:latin typeface="Calibri" pitchFamily="34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</a:t>
            </a:r>
            <a:r>
              <a:rPr lang="en-US" sz="20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B)’ = A’ </a:t>
            </a:r>
            <a:r>
              <a:rPr lang="en-US" sz="2000" dirty="0">
                <a:latin typeface="Calibri" pitchFamily="34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</a:t>
            </a:r>
            <a:r>
              <a:rPr lang="en-US" sz="20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B’ </a:t>
            </a:r>
            <a:endParaRPr lang="ms-MY" sz="2000" dirty="0"/>
          </a:p>
        </p:txBody>
      </p:sp>
      <p:sp>
        <p:nvSpPr>
          <p:cNvPr id="2" name="Rectangle 1"/>
          <p:cNvSpPr/>
          <p:nvPr/>
        </p:nvSpPr>
        <p:spPr>
          <a:xfrm>
            <a:off x="727841" y="1295400"/>
            <a:ext cx="81205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latin typeface="Calibri" pitchFamily="34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Left side of the equation</a:t>
            </a:r>
            <a:r>
              <a:rPr lang="en-US" sz="2000" dirty="0">
                <a:latin typeface="Calibri" pitchFamily="34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 			</a:t>
            </a:r>
            <a:r>
              <a:rPr lang="en-US" sz="2000" u="sng" dirty="0">
                <a:latin typeface="Calibri" pitchFamily="34" charset="0"/>
                <a:ea typeface="SimSun" pitchFamily="2" charset="-122"/>
                <a:cs typeface="Times New Roman" pitchFamily="18" charset="0"/>
                <a:sym typeface="Symbol" pitchFamily="18" charset="2"/>
              </a:rPr>
              <a:t>Right side of the equation</a:t>
            </a:r>
            <a:r>
              <a:rPr lang="ms-MY" sz="2000" dirty="0">
                <a:latin typeface="Arial" pitchFamily="34" charset="0"/>
                <a:cs typeface="Arial" pitchFamily="34" charset="0"/>
                <a:sym typeface="Symbol" pitchFamily="18" charset="2"/>
              </a:rPr>
              <a:t/>
            </a:r>
            <a:br>
              <a:rPr lang="ms-MY" sz="2000" dirty="0">
                <a:latin typeface="Arial" pitchFamily="34" charset="0"/>
                <a:cs typeface="Arial" pitchFamily="34" charset="0"/>
                <a:sym typeface="Symbol" pitchFamily="18" charset="2"/>
              </a:rPr>
            </a:br>
            <a:endParaRPr lang="ms-MY" sz="2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5734050" y="1876425"/>
            <a:ext cx="1733550" cy="4524375"/>
            <a:chOff x="0" y="0"/>
            <a:chExt cx="1733550" cy="4524375"/>
          </a:xfrm>
        </p:grpSpPr>
        <p:grpSp>
          <p:nvGrpSpPr>
            <p:cNvPr id="52" name="Group 51"/>
            <p:cNvGrpSpPr/>
            <p:nvPr/>
          </p:nvGrpSpPr>
          <p:grpSpPr>
            <a:xfrm>
              <a:off x="0" y="3448050"/>
              <a:ext cx="1714500" cy="1076325"/>
              <a:chOff x="0" y="0"/>
              <a:chExt cx="1714500" cy="1076325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0" y="0"/>
                <a:ext cx="1714500" cy="10763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ms-MY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85800" y="228600"/>
                <a:ext cx="695325" cy="628650"/>
              </a:xfrm>
              <a:prstGeom prst="ellipse">
                <a:avLst/>
              </a:prstGeom>
              <a:solidFill>
                <a:sysClr val="window" lastClr="FFFFFF">
                  <a:alpha val="74000"/>
                </a:sys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reflection stA="9000" endPos="65000" dist="50800" dir="5400000" sy="-100000" algn="bl" rotWithShape="0"/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SimSun"/>
                    <a:cs typeface="Times New Roman"/>
                  </a:rPr>
                  <a:t>B</a:t>
                </a:r>
                <a:endParaRPr kumimoji="0" lang="ms-MY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57175" y="228600"/>
                <a:ext cx="695325" cy="628650"/>
              </a:xfrm>
              <a:prstGeom prst="ellipse">
                <a:avLst/>
              </a:prstGeom>
              <a:solidFill>
                <a:sysClr val="window" lastClr="FFFFFF">
                  <a:alpha val="76000"/>
                </a:sys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SimSun"/>
                    <a:cs typeface="Times New Roman"/>
                  </a:rPr>
                  <a:t>A</a:t>
                </a:r>
                <a:endParaRPr kumimoji="0" lang="ms-MY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9050" y="1695450"/>
              <a:ext cx="1714500" cy="1076325"/>
              <a:chOff x="0" y="0"/>
              <a:chExt cx="1714500" cy="107632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0" y="0"/>
                <a:ext cx="1714500" cy="10763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ms-MY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7175" y="228600"/>
                <a:ext cx="695325" cy="628650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ms-MY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685800" y="228600"/>
                <a:ext cx="695325" cy="6286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reflection stA="9000" endPos="65000" dist="50800" dir="5400000" sy="-100000" algn="bl" rotWithShape="0"/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SimSun"/>
                    <a:cs typeface="Times New Roman"/>
                  </a:rPr>
                  <a:t>B</a:t>
                </a:r>
                <a:endParaRPr kumimoji="0" lang="ms-MY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9050" y="0"/>
              <a:ext cx="1714500" cy="1076325"/>
              <a:chOff x="0" y="0"/>
              <a:chExt cx="1714500" cy="1076325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0" y="0"/>
                <a:ext cx="1714500" cy="1076325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ms-MY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85800" y="228600"/>
                <a:ext cx="695325" cy="628650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>
                <a:reflection stA="9000" endPos="65000" dist="50800" dir="5400000" sy="-100000" algn="bl" rotWithShape="0"/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ms-MY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57175" y="228600"/>
                <a:ext cx="695325" cy="62865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SimSun"/>
                    <a:cs typeface="Times New Roman"/>
                  </a:rPr>
                  <a:t>A</a:t>
                </a:r>
                <a:endParaRPr kumimoji="0" lang="ms-MY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1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SimSun"/>
                    <a:cs typeface="Times New Roman"/>
                  </a:rPr>
                  <a:t> </a:t>
                </a:r>
                <a:endParaRPr kumimoji="0" lang="ms-MY" sz="11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67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09600" y="1676400"/>
            <a:ext cx="7543800" cy="286232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dirty="0" smtClean="0">
                <a:ea typeface="新細明體" pitchFamily="18" charset="-120"/>
              </a:rPr>
              <a:t>We </a:t>
            </a:r>
            <a:r>
              <a:rPr lang="en-US" altLang="zh-TW" sz="2000" dirty="0">
                <a:ea typeface="新細明體" pitchFamily="18" charset="-120"/>
              </a:rPr>
              <a:t>have learnt the following concepts related to sets:</a:t>
            </a:r>
          </a:p>
          <a:p>
            <a:pPr>
              <a:defRPr/>
            </a:pPr>
            <a:endParaRPr lang="en-US" altLang="zh-TW" sz="2000" dirty="0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Notation </a:t>
            </a:r>
            <a:r>
              <a:rPr lang="en-US" altLang="zh-TW" sz="2000" dirty="0">
                <a:ea typeface="新細明體" pitchFamily="18" charset="-120"/>
              </a:rPr>
              <a:t>for </a:t>
            </a:r>
            <a:r>
              <a:rPr lang="en-US" altLang="zh-TW" sz="2000" dirty="0" smtClean="0">
                <a:ea typeface="新細明體" pitchFamily="18" charset="-120"/>
              </a:rPr>
              <a:t>sets,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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relational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operator, 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cardinality |S|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, the empty set  </a:t>
            </a:r>
            <a:r>
              <a:rPr lang="en-US" altLang="zh-TW" sz="2000" dirty="0" smtClean="0">
                <a:ea typeface="新細明體" pitchFamily="18" charset="-120"/>
              </a:rPr>
              <a:t>and infinite sets N, Z, Q, R,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equal sets, subsets and proper subsets </a:t>
            </a:r>
            <a:r>
              <a:rPr lang="en-US" altLang="zh-TW" sz="2000" dirty="0">
                <a:ea typeface="新細明體" pitchFamily="18" charset="-120"/>
              </a:rPr>
              <a:t>=,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,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,</a:t>
            </a:r>
            <a:endParaRPr lang="en-US" altLang="zh-TW" sz="2000" dirty="0">
              <a:ea typeface="新細明體" pitchFamily="18" charset="-120"/>
            </a:endParaRP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power </a:t>
            </a:r>
            <a:r>
              <a:rPr lang="en-US" altLang="zh-TW" sz="2000" dirty="0">
                <a:ea typeface="新細明體" pitchFamily="18" charset="-120"/>
              </a:rPr>
              <a:t>sets P(S</a:t>
            </a:r>
            <a:r>
              <a:rPr lang="en-US" altLang="zh-TW" sz="2000" dirty="0" smtClean="0">
                <a:ea typeface="新細明體" pitchFamily="18" charset="-120"/>
              </a:rPr>
              <a:t>),</a:t>
            </a:r>
            <a:endParaRPr lang="en-US" altLang="zh-TW" sz="2000" dirty="0">
              <a:ea typeface="新細明體" pitchFamily="18" charset="-120"/>
            </a:endParaRP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et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operations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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, ,  ,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S</a:t>
            </a:r>
            <a:r>
              <a:rPr lang="en-US" altLang="zh-TW" sz="2000" baseline="30000" dirty="0" smtClean="0">
                <a:ea typeface="新細明體" pitchFamily="18" charset="-120"/>
                <a:sym typeface="Symbol" pitchFamily="18" charset="2"/>
              </a:rPr>
              <a:t>c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,</a:t>
            </a:r>
            <a:endParaRPr lang="en-US" altLang="zh-TW" sz="2000" dirty="0">
              <a:ea typeface="新細明體" pitchFamily="18" charset="-120"/>
              <a:sym typeface="Symbol" pitchFamily="18" charset="2"/>
            </a:endParaRP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set identities.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7" name="Rectangle 7"/>
          <p:cNvSpPr txBox="1">
            <a:spLocks/>
          </p:cNvSpPr>
          <p:nvPr/>
        </p:nvSpPr>
        <p:spPr bwMode="auto">
          <a:xfrm>
            <a:off x="533400" y="381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Summary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83068" y="1573420"/>
            <a:ext cx="7524750" cy="501675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2000" dirty="0"/>
              <a:t>Let </a:t>
            </a:r>
            <a:r>
              <a:rPr lang="en-US" sz="2000" dirty="0" smtClean="0"/>
              <a:t>                                                                          and</a:t>
            </a:r>
          </a:p>
          <a:p>
            <a:pPr marL="457200" indent="-457200"/>
            <a:r>
              <a:rPr lang="en-US" altLang="zh-TW" sz="2000" dirty="0" smtClean="0">
                <a:ea typeface="新細明體" pitchFamily="18" charset="-120"/>
              </a:rPr>
              <a:t>         </a:t>
            </a:r>
            <a:endParaRPr lang="en-US" altLang="zh-TW" sz="2000" dirty="0"/>
          </a:p>
          <a:p>
            <a:pPr marL="457200" indent="-457200"/>
            <a:endParaRPr lang="en-US" altLang="zh-TW" sz="2000" dirty="0">
              <a:ea typeface="新細明體" pitchFamily="18" charset="-120"/>
            </a:endParaRPr>
          </a:p>
          <a:p>
            <a:pPr marL="457200" indent="-457200">
              <a:buAutoNum type="alphaLcParenR"/>
            </a:pPr>
            <a:r>
              <a:rPr lang="en-US" altLang="zh-TW" sz="2000" dirty="0" smtClean="0">
                <a:ea typeface="新細明體" pitchFamily="18" charset="-120"/>
              </a:rPr>
              <a:t>List all elements in </a:t>
            </a:r>
            <a:r>
              <a:rPr lang="en-US" altLang="zh-TW" sz="2000" i="1" dirty="0" smtClean="0">
                <a:ea typeface="新細明體" pitchFamily="18" charset="-120"/>
              </a:rPr>
              <a:t>A</a:t>
            </a:r>
            <a:r>
              <a:rPr lang="en-US" altLang="zh-TW" sz="2000" dirty="0" smtClean="0">
                <a:ea typeface="新細明體" pitchFamily="18" charset="-120"/>
              </a:rPr>
              <a:t> and </a:t>
            </a:r>
            <a:r>
              <a:rPr lang="en-US" altLang="zh-TW" sz="2000" i="1" dirty="0" smtClean="0">
                <a:ea typeface="新細明體" pitchFamily="18" charset="-120"/>
              </a:rPr>
              <a:t>B.</a:t>
            </a:r>
          </a:p>
          <a:p>
            <a:pPr marL="457200" indent="-457200">
              <a:buAutoNum type="alphaLcParenR"/>
            </a:pPr>
            <a:endParaRPr lang="en-US" altLang="zh-TW" sz="2000" i="1" dirty="0">
              <a:ea typeface="新細明體" pitchFamily="18" charset="-120"/>
            </a:endParaRPr>
          </a:p>
          <a:p>
            <a:pPr marL="457200" indent="-457200">
              <a:buAutoNum type="alphaLcParenR"/>
            </a:pPr>
            <a:endParaRPr lang="en-US" altLang="zh-TW" sz="2000" i="1" dirty="0" smtClean="0">
              <a:ea typeface="新細明體" pitchFamily="18" charset="-120"/>
            </a:endParaRPr>
          </a:p>
          <a:p>
            <a:pPr marL="457200" indent="-457200">
              <a:buAutoNum type="alphaLcParenR"/>
            </a:pPr>
            <a:r>
              <a:rPr lang="en-US" altLang="zh-TW" sz="2000" dirty="0" smtClean="0">
                <a:ea typeface="新細明體" pitchFamily="18" charset="-120"/>
              </a:rPr>
              <a:t>Find</a:t>
            </a:r>
          </a:p>
          <a:p>
            <a:pPr lvl="1"/>
            <a:r>
              <a:rPr lang="en-US" altLang="zh-TW" sz="2000" dirty="0" err="1" smtClean="0">
                <a:ea typeface="新細明體" pitchFamily="18" charset="-120"/>
              </a:rPr>
              <a:t>i</a:t>
            </a:r>
            <a:r>
              <a:rPr lang="en-US" altLang="zh-TW" sz="2000" dirty="0" smtClean="0">
                <a:ea typeface="新細明體" pitchFamily="18" charset="-120"/>
              </a:rPr>
              <a:t>) 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ii)  	</a:t>
            </a:r>
            <a:r>
              <a:rPr lang="en-US" altLang="zh-TW" sz="2000" dirty="0">
                <a:ea typeface="新細明體" pitchFamily="18" charset="-120"/>
              </a:rPr>
              <a:t>	</a:t>
            </a:r>
            <a:endParaRPr lang="en-US" altLang="zh-TW" sz="2000" dirty="0" smtClean="0">
              <a:ea typeface="新細明體" pitchFamily="18" charset="-120"/>
            </a:endParaRP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iii)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iv)</a:t>
            </a:r>
          </a:p>
          <a:p>
            <a:pPr lvl="1"/>
            <a:endParaRPr lang="en-US" altLang="zh-TW" sz="2000" dirty="0" smtClean="0">
              <a:ea typeface="新細明體" pitchFamily="18" charset="-120"/>
            </a:endParaRP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v)</a:t>
            </a:r>
          </a:p>
          <a:p>
            <a:pPr lvl="1"/>
            <a:endParaRPr lang="en-US" altLang="zh-TW" sz="2000" dirty="0" smtClean="0">
              <a:ea typeface="新細明體" pitchFamily="18" charset="-120"/>
            </a:endParaRP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vi)	</a:t>
            </a:r>
          </a:p>
          <a:p>
            <a:pPr lvl="1"/>
            <a:r>
              <a:rPr lang="en-US" altLang="zh-TW" sz="2000" dirty="0" smtClean="0">
                <a:ea typeface="新細明體" pitchFamily="18" charset="-120"/>
              </a:rPr>
              <a:t>	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7" name="Rectangle 7"/>
          <p:cNvSpPr txBox="1">
            <a:spLocks/>
          </p:cNvSpPr>
          <p:nvPr/>
        </p:nvSpPr>
        <p:spPr bwMode="auto">
          <a:xfrm>
            <a:off x="557048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Exercise 1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151" y="85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060296"/>
              </p:ext>
            </p:extLst>
          </p:nvPr>
        </p:nvGraphicFramePr>
        <p:xfrm>
          <a:off x="1112838" y="1570038"/>
          <a:ext cx="39100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4" imgW="2400120" imgH="215640" progId="Equation.3">
                  <p:embed/>
                </p:oleObj>
              </mc:Choice>
              <mc:Fallback>
                <p:oleObj name="Equation" r:id="rId4" imgW="2400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570038"/>
                        <a:ext cx="3910012" cy="35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73963"/>
              </p:ext>
            </p:extLst>
          </p:nvPr>
        </p:nvGraphicFramePr>
        <p:xfrm>
          <a:off x="1112838" y="1962150"/>
          <a:ext cx="45132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6" imgW="2768400" imgH="215640" progId="Equation.3">
                  <p:embed/>
                </p:oleObj>
              </mc:Choice>
              <mc:Fallback>
                <p:oleObj name="Equation" r:id="rId6" imgW="276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962150"/>
                        <a:ext cx="4513262" cy="357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159908"/>
              </p:ext>
            </p:extLst>
          </p:nvPr>
        </p:nvGraphicFramePr>
        <p:xfrm>
          <a:off x="1524000" y="3732440"/>
          <a:ext cx="8699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8" imgW="533160" imgH="164880" progId="Equation.3">
                  <p:embed/>
                </p:oleObj>
              </mc:Choice>
              <mc:Fallback>
                <p:oleObj name="Equation" r:id="rId8" imgW="533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2440"/>
                        <a:ext cx="869950" cy="27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141957"/>
              </p:ext>
            </p:extLst>
          </p:nvPr>
        </p:nvGraphicFramePr>
        <p:xfrm>
          <a:off x="1524000" y="4022854"/>
          <a:ext cx="86995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10" imgW="533160" imgH="164880" progId="Equation.3">
                  <p:embed/>
                </p:oleObj>
              </mc:Choice>
              <mc:Fallback>
                <p:oleObj name="Equation" r:id="rId10" imgW="5331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22854"/>
                        <a:ext cx="869950" cy="27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50275"/>
              </p:ext>
            </p:extLst>
          </p:nvPr>
        </p:nvGraphicFramePr>
        <p:xfrm>
          <a:off x="1524000" y="4330630"/>
          <a:ext cx="8493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12" imgW="507960" imgH="164880" progId="Equation.3">
                  <p:embed/>
                </p:oleObj>
              </mc:Choice>
              <mc:Fallback>
                <p:oleObj name="Equation" r:id="rId12" imgW="5079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30630"/>
                        <a:ext cx="849313" cy="273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99889"/>
              </p:ext>
            </p:extLst>
          </p:nvPr>
        </p:nvGraphicFramePr>
        <p:xfrm>
          <a:off x="1482725" y="5273151"/>
          <a:ext cx="12001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14" imgW="736560" imgH="203040" progId="Equation.3">
                  <p:embed/>
                </p:oleObj>
              </mc:Choice>
              <mc:Fallback>
                <p:oleObj name="Equation" r:id="rId14" imgW="73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273151"/>
                        <a:ext cx="1200150" cy="336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55380"/>
              </p:ext>
            </p:extLst>
          </p:nvPr>
        </p:nvGraphicFramePr>
        <p:xfrm>
          <a:off x="1482725" y="5847328"/>
          <a:ext cx="12827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16" imgW="787320" imgH="253800" progId="Equation.3">
                  <p:embed/>
                </p:oleObj>
              </mc:Choice>
              <mc:Fallback>
                <p:oleObj name="Equation" r:id="rId16" imgW="7873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5847328"/>
                        <a:ext cx="1282700" cy="420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092765"/>
              </p:ext>
            </p:extLst>
          </p:nvPr>
        </p:nvGraphicFramePr>
        <p:xfrm>
          <a:off x="1524000" y="4583728"/>
          <a:ext cx="8905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8" imgW="533160" imgH="203040" progId="Equation.3">
                  <p:embed/>
                </p:oleObj>
              </mc:Choice>
              <mc:Fallback>
                <p:oleObj name="Equation" r:id="rId18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83728"/>
                        <a:ext cx="890588" cy="336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23393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85800" y="1573213"/>
            <a:ext cx="6905625" cy="3067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Given the following sets</a:t>
            </a:r>
          </a:p>
          <a:p>
            <a:pPr marL="457200" indent="-457200"/>
            <a:endParaRPr lang="en-US" altLang="zh-TW" sz="2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 = {1, 3, 5, 7}</a:t>
            </a: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2</a:t>
            </a:r>
            <a:r>
              <a:rPr lang="en-US" altLang="zh-TW" sz="2000" dirty="0">
                <a:ea typeface="新細明體" pitchFamily="18" charset="-120"/>
              </a:rPr>
              <a:t> = {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</a:t>
            </a:r>
            <a:r>
              <a:rPr lang="en-US" altLang="zh-TW" sz="2000" dirty="0">
                <a:ea typeface="新細明體" pitchFamily="18" charset="-120"/>
              </a:rPr>
              <a:t>, {1, K}}</a:t>
            </a:r>
          </a:p>
          <a:p>
            <a:pPr marL="457200" indent="-457200"/>
            <a:endParaRPr lang="en-US" altLang="zh-TW" sz="2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Give </a:t>
            </a: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P(M</a:t>
            </a:r>
            <a:r>
              <a:rPr lang="en-US" altLang="zh-TW" sz="2000" baseline="-25000" dirty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) =</a:t>
            </a:r>
          </a:p>
          <a:p>
            <a:pPr marL="457200" indent="-457200"/>
            <a:endParaRPr lang="en-US" altLang="zh-TW" sz="2000" baseline="-25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P(M</a:t>
            </a:r>
            <a:r>
              <a:rPr lang="en-US" altLang="zh-TW" sz="2000" baseline="-25000" dirty="0">
                <a:ea typeface="新細明體" pitchFamily="18" charset="-120"/>
              </a:rPr>
              <a:t>2</a:t>
            </a:r>
            <a:r>
              <a:rPr lang="en-US" altLang="zh-TW" sz="2000" dirty="0">
                <a:ea typeface="新細明體" pitchFamily="18" charset="-120"/>
              </a:rPr>
              <a:t>) =</a:t>
            </a:r>
          </a:p>
          <a:p>
            <a:pPr marL="457200" indent="-457200"/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7" name="Rectangle 7"/>
          <p:cNvSpPr txBox="1">
            <a:spLocks/>
          </p:cNvSpPr>
          <p:nvPr/>
        </p:nvSpPr>
        <p:spPr bwMode="auto">
          <a:xfrm>
            <a:off x="557048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Exercise 2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28650" y="1428750"/>
            <a:ext cx="7524750" cy="40934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Given the following sets</a:t>
            </a:r>
          </a:p>
          <a:p>
            <a:pPr marL="457200" indent="-457200"/>
            <a:endParaRPr lang="en-US" altLang="zh-TW" sz="2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 = { x | x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</a:t>
            </a:r>
            <a:r>
              <a:rPr lang="en-US" altLang="zh-TW" sz="2000" dirty="0">
                <a:ea typeface="新細明體" pitchFamily="18" charset="-120"/>
              </a:rPr>
              <a:t> N </a:t>
            </a:r>
            <a:r>
              <a:rPr lang="en-US" altLang="zh-TW" sz="2000" dirty="0" smtClean="0">
                <a:ea typeface="新細明體" pitchFamily="18" charset="-120"/>
              </a:rPr>
              <a:t>and</a:t>
            </a:r>
            <a:r>
              <a:rPr lang="en-US" altLang="zh-TW" sz="2000" dirty="0" smtClean="0"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x + 1 is even}</a:t>
            </a: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2</a:t>
            </a:r>
            <a:r>
              <a:rPr lang="en-US" altLang="zh-TW" sz="2000" dirty="0">
                <a:ea typeface="新細明體" pitchFamily="18" charset="-120"/>
              </a:rPr>
              <a:t> = { x | x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</a:t>
            </a:r>
            <a:r>
              <a:rPr lang="en-US" altLang="zh-TW" sz="2000" dirty="0">
                <a:ea typeface="新細明體" pitchFamily="18" charset="-120"/>
              </a:rPr>
              <a:t> N </a:t>
            </a:r>
            <a:r>
              <a:rPr lang="en-US" altLang="zh-TW" sz="2000" dirty="0" smtClean="0">
                <a:ea typeface="新細明體" pitchFamily="18" charset="-120"/>
              </a:rPr>
              <a:t>and </a:t>
            </a:r>
            <a:r>
              <a:rPr lang="en-US" altLang="zh-TW" sz="2000" dirty="0">
                <a:ea typeface="新細明體" pitchFamily="18" charset="-120"/>
              </a:rPr>
              <a:t>x has 1 as its first digit}</a:t>
            </a: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3</a:t>
            </a:r>
            <a:r>
              <a:rPr lang="en-US" altLang="zh-TW" sz="2000" dirty="0">
                <a:ea typeface="新細明體" pitchFamily="18" charset="-120"/>
              </a:rPr>
              <a:t> = { x | x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</a:t>
            </a:r>
            <a:r>
              <a:rPr lang="en-US" altLang="zh-TW" sz="2000" dirty="0">
                <a:ea typeface="新細明體" pitchFamily="18" charset="-120"/>
              </a:rPr>
              <a:t> N </a:t>
            </a:r>
            <a:r>
              <a:rPr lang="en-US" altLang="zh-TW" sz="2000" dirty="0" smtClean="0">
                <a:ea typeface="新細明體" pitchFamily="18" charset="-120"/>
              </a:rPr>
              <a:t>and </a:t>
            </a:r>
            <a:r>
              <a:rPr lang="en-US" altLang="zh-TW" sz="2000" dirty="0">
                <a:ea typeface="新細明體" pitchFamily="18" charset="-120"/>
              </a:rPr>
              <a:t>x is </a:t>
            </a:r>
            <a:r>
              <a:rPr lang="en-US" altLang="zh-TW" sz="2000" dirty="0" smtClean="0">
                <a:ea typeface="新細明體" pitchFamily="18" charset="-120"/>
              </a:rPr>
              <a:t>divisible by 3}</a:t>
            </a:r>
            <a:endParaRPr lang="en-US" altLang="zh-TW" sz="2000" dirty="0">
              <a:ea typeface="新細明體" pitchFamily="18" charset="-120"/>
            </a:endParaRPr>
          </a:p>
          <a:p>
            <a:pPr marL="457200" indent="-457200"/>
            <a:endParaRPr lang="en-US" altLang="zh-TW" sz="2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Give the first 10 elements of the following sets and </a:t>
            </a:r>
            <a:r>
              <a:rPr lang="en-US" altLang="zh-TW" sz="2000" dirty="0" smtClean="0">
                <a:ea typeface="新細明體" pitchFamily="18" charset="-120"/>
              </a:rPr>
              <a:t>describe them informally </a:t>
            </a:r>
            <a:r>
              <a:rPr lang="en-US" altLang="zh-TW" sz="2000" dirty="0">
                <a:ea typeface="新細明體" pitchFamily="18" charset="-120"/>
              </a:rPr>
              <a:t>in English:</a:t>
            </a: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</a:t>
            </a:r>
            <a:r>
              <a:rPr lang="en-US" altLang="zh-TW" sz="2000" dirty="0">
                <a:ea typeface="新細明體" pitchFamily="18" charset="-120"/>
              </a:rPr>
              <a:t> M</a:t>
            </a:r>
            <a:r>
              <a:rPr lang="en-US" altLang="zh-TW" sz="2000" baseline="-25000" dirty="0">
                <a:ea typeface="新細明體" pitchFamily="18" charset="-120"/>
              </a:rPr>
              <a:t>3 </a:t>
            </a:r>
            <a:r>
              <a:rPr lang="en-US" altLang="zh-TW" sz="2000" dirty="0">
                <a:ea typeface="新細明體" pitchFamily="18" charset="-120"/>
              </a:rPr>
              <a:t>=</a:t>
            </a:r>
            <a:endParaRPr lang="en-US" altLang="zh-TW" sz="2000" baseline="-25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2</a:t>
            </a:r>
            <a:r>
              <a:rPr lang="en-US" altLang="zh-TW" sz="2000" dirty="0">
                <a:ea typeface="新細明體" pitchFamily="18" charset="-120"/>
              </a:rPr>
              <a:t> – M</a:t>
            </a:r>
            <a:r>
              <a:rPr lang="en-US" altLang="zh-TW" sz="2000" baseline="-25000" dirty="0">
                <a:ea typeface="新細明體" pitchFamily="18" charset="-120"/>
              </a:rPr>
              <a:t>1  </a:t>
            </a:r>
            <a:r>
              <a:rPr lang="en-US" altLang="zh-TW" sz="2000" dirty="0">
                <a:ea typeface="新細明體" pitchFamily="18" charset="-120"/>
              </a:rPr>
              <a:t>=</a:t>
            </a:r>
            <a:endParaRPr lang="en-US" altLang="zh-TW" sz="2000" baseline="-25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</a:t>
            </a:r>
            <a:r>
              <a:rPr lang="en-US" altLang="zh-TW" sz="2000" dirty="0">
                <a:ea typeface="新細明體" pitchFamily="18" charset="-120"/>
              </a:rPr>
              <a:t> M</a:t>
            </a:r>
            <a:r>
              <a:rPr lang="en-US" altLang="zh-TW" sz="2000" baseline="-25000" dirty="0">
                <a:ea typeface="新細明體" pitchFamily="18" charset="-120"/>
              </a:rPr>
              <a:t>2 </a:t>
            </a:r>
            <a:r>
              <a:rPr lang="en-US" altLang="zh-TW" sz="2000" dirty="0">
                <a:ea typeface="新細明體" pitchFamily="18" charset="-120"/>
              </a:rPr>
              <a:t>=</a:t>
            </a:r>
            <a:endParaRPr lang="en-US" altLang="zh-TW" sz="2000" baseline="-25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M</a:t>
            </a:r>
            <a:r>
              <a:rPr lang="en-US" altLang="zh-TW" sz="2000" baseline="-25000" dirty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</a:t>
            </a:r>
            <a:r>
              <a:rPr lang="en-US" altLang="zh-TW" sz="2000" dirty="0">
                <a:ea typeface="新細明體" pitchFamily="18" charset="-120"/>
              </a:rPr>
              <a:t> M</a:t>
            </a:r>
            <a:r>
              <a:rPr lang="en-US" altLang="zh-TW" sz="2000" baseline="-25000" dirty="0">
                <a:ea typeface="新細明體" pitchFamily="18" charset="-120"/>
              </a:rPr>
              <a:t>3 </a:t>
            </a:r>
            <a:r>
              <a:rPr lang="en-US" altLang="zh-TW" sz="2000" dirty="0">
                <a:ea typeface="新細明體" pitchFamily="18" charset="-120"/>
              </a:rPr>
              <a:t>=</a:t>
            </a:r>
            <a:endParaRPr lang="en-US" altLang="zh-TW" sz="2000" baseline="-25000" dirty="0">
              <a:ea typeface="新細明體" pitchFamily="18" charset="-120"/>
            </a:endParaRPr>
          </a:p>
          <a:p>
            <a:pPr marL="457200" indent="-457200"/>
            <a:r>
              <a:rPr lang="en-US" altLang="zh-TW" sz="2000" dirty="0">
                <a:ea typeface="新細明體" pitchFamily="18" charset="-120"/>
              </a:rPr>
              <a:t>	</a:t>
            </a:r>
          </a:p>
        </p:txBody>
      </p:sp>
      <p:sp>
        <p:nvSpPr>
          <p:cNvPr id="7" name="Rectangle 7"/>
          <p:cNvSpPr txBox="1">
            <a:spLocks/>
          </p:cNvSpPr>
          <p:nvPr/>
        </p:nvSpPr>
        <p:spPr bwMode="auto">
          <a:xfrm>
            <a:off x="557048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Exercise 3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Definition of a Set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33400" y="1202353"/>
            <a:ext cx="8077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A set is </a:t>
            </a:r>
            <a:r>
              <a:rPr lang="en-US" altLang="zh-TW" sz="2000" dirty="0" smtClean="0">
                <a:ea typeface="新細明體" pitchFamily="18" charset="-120"/>
              </a:rPr>
              <a:t>an </a:t>
            </a:r>
            <a:r>
              <a:rPr lang="en-US" altLang="zh-TW" sz="2000" b="1" i="1" dirty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unordered</a:t>
            </a:r>
            <a:r>
              <a:rPr lang="en-US" altLang="zh-TW" sz="2000" dirty="0">
                <a:ea typeface="新細明體" pitchFamily="18" charset="-120"/>
              </a:rPr>
              <a:t> collection </a:t>
            </a:r>
            <a:r>
              <a:rPr lang="en-US" altLang="zh-TW" sz="2000" dirty="0" smtClean="0">
                <a:ea typeface="新細明體" pitchFamily="18" charset="-120"/>
              </a:rPr>
              <a:t>of objects/elements/members</a:t>
            </a:r>
            <a:r>
              <a:rPr lang="en-US" altLang="zh-TW" sz="2000" dirty="0">
                <a:ea typeface="新細明體" pitchFamily="18" charset="-120"/>
              </a:rPr>
              <a:t>.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Sets are usually denoted as follows</a:t>
            </a:r>
          </a:p>
          <a:p>
            <a:r>
              <a:rPr lang="en-US" altLang="zh-TW" sz="2000" dirty="0">
                <a:ea typeface="新細明體" pitchFamily="18" charset="-120"/>
              </a:rPr>
              <a:t>	S = {</a:t>
            </a:r>
            <a:r>
              <a:rPr lang="en-US" altLang="zh-TW" sz="2000" i="1" dirty="0">
                <a:ea typeface="新細明體" pitchFamily="18" charset="-120"/>
              </a:rPr>
              <a:t>a</a:t>
            </a:r>
            <a:r>
              <a:rPr lang="en-US" altLang="zh-TW" sz="2000" dirty="0">
                <a:ea typeface="新細明體" pitchFamily="18" charset="-120"/>
              </a:rPr>
              <a:t>, </a:t>
            </a:r>
            <a:r>
              <a:rPr lang="en-US" altLang="zh-TW" sz="2000" i="1" dirty="0">
                <a:ea typeface="新細明體" pitchFamily="18" charset="-120"/>
              </a:rPr>
              <a:t>b</a:t>
            </a:r>
            <a:r>
              <a:rPr lang="en-US" altLang="zh-TW" sz="2000" dirty="0">
                <a:ea typeface="新細明體" pitchFamily="18" charset="-120"/>
              </a:rPr>
              <a:t>, </a:t>
            </a:r>
            <a:r>
              <a:rPr lang="en-US" altLang="zh-TW" sz="2000" i="1" dirty="0">
                <a:ea typeface="新細明體" pitchFamily="18" charset="-120"/>
              </a:rPr>
              <a:t>c</a:t>
            </a:r>
            <a:r>
              <a:rPr lang="en-US" altLang="zh-TW" sz="2000" dirty="0">
                <a:ea typeface="新細明體" pitchFamily="18" charset="-120"/>
              </a:rPr>
              <a:t>}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	T = {</a:t>
            </a:r>
            <a:r>
              <a:rPr lang="en-US" altLang="zh-TW" sz="2000" i="1" dirty="0">
                <a:ea typeface="新細明體" pitchFamily="18" charset="-120"/>
              </a:rPr>
              <a:t>x</a:t>
            </a:r>
            <a:r>
              <a:rPr lang="en-US" altLang="zh-TW" sz="2000" dirty="0">
                <a:ea typeface="新細明體" pitchFamily="18" charset="-120"/>
              </a:rPr>
              <a:t> | P(</a:t>
            </a:r>
            <a:r>
              <a:rPr lang="en-US" altLang="zh-TW" sz="2000" i="1" dirty="0">
                <a:ea typeface="新細明體" pitchFamily="18" charset="-120"/>
              </a:rPr>
              <a:t>x</a:t>
            </a:r>
            <a:r>
              <a:rPr lang="en-US" altLang="zh-TW" sz="2000" dirty="0">
                <a:ea typeface="新細明體" pitchFamily="18" charset="-120"/>
              </a:rPr>
              <a:t>)}	</a:t>
            </a:r>
            <a:endParaRPr lang="en-US" altLang="zh-TW" sz="2000" dirty="0" smtClean="0">
              <a:ea typeface="新細明體" pitchFamily="18" charset="-120"/>
            </a:endParaRPr>
          </a:p>
          <a:p>
            <a:pPr lvl="1"/>
            <a:endParaRPr lang="en-US" altLang="zh-TW" sz="2000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000" i="1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i="1" dirty="0" smtClean="0">
                <a:ea typeface="新細明體" pitchFamily="18" charset="-120"/>
              </a:rPr>
              <a:t>x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 S informs us that object </a:t>
            </a:r>
            <a:r>
              <a:rPr lang="en-US" altLang="zh-TW" sz="2000" i="1" dirty="0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 is an element (a member) of the set S. </a:t>
            </a:r>
          </a:p>
          <a:p>
            <a:pPr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N = {0, 1, 2, 3, 4, …}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, so 3  N</a:t>
            </a: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T = {</a:t>
            </a:r>
            <a:r>
              <a:rPr lang="en-US" altLang="zh-TW" sz="2000" i="1" dirty="0" smtClean="0">
                <a:ea typeface="新細明體" pitchFamily="18" charset="-120"/>
                <a:sym typeface="Symbol" pitchFamily="18" charset="2"/>
              </a:rPr>
              <a:t>x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| </a:t>
            </a:r>
            <a:r>
              <a:rPr lang="en-US" altLang="zh-TW" sz="2000" i="1" dirty="0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is a letter of the English alphabets}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, so a  T </a:t>
            </a:r>
          </a:p>
          <a:p>
            <a:pPr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  <a:sym typeface="Symbol" pitchFamily="18" charset="2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066800" y="4343400"/>
            <a:ext cx="3886200" cy="381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2000" dirty="0" smtClean="0">
                <a:ea typeface="新細明體" pitchFamily="18" charset="-120"/>
              </a:rPr>
              <a:t>This is read as “</a:t>
            </a:r>
            <a:r>
              <a:rPr lang="en-US" altLang="zh-TW" sz="2000" i="1" dirty="0" smtClean="0">
                <a:ea typeface="新細明體" pitchFamily="18" charset="-120"/>
              </a:rPr>
              <a:t>x</a:t>
            </a:r>
            <a:r>
              <a:rPr lang="en-US" altLang="zh-TW" sz="2000" dirty="0" smtClean="0">
                <a:ea typeface="新細明體" pitchFamily="18" charset="-120"/>
              </a:rPr>
              <a:t> is an element of S”</a:t>
            </a:r>
            <a:endParaRPr lang="en-US" altLang="zh-TW" sz="2000" dirty="0">
              <a:ea typeface="新細明體" pitchFamily="18" charset="-12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14400" y="41148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124200" y="2209800"/>
            <a:ext cx="4800600" cy="762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2000" dirty="0" smtClean="0">
                <a:ea typeface="新細明體" pitchFamily="18" charset="-120"/>
              </a:rPr>
              <a:t>Set S is defined by listing its elements.</a:t>
            </a:r>
          </a:p>
          <a:p>
            <a:r>
              <a:rPr lang="en-US" altLang="zh-TW" sz="2000" dirty="0" smtClean="0">
                <a:ea typeface="新細明體" pitchFamily="18" charset="-120"/>
              </a:rPr>
              <a:t>Set T is defined by property of its element </a:t>
            </a:r>
            <a:r>
              <a:rPr lang="en-US" altLang="zh-TW" sz="2000" i="1" dirty="0" smtClean="0">
                <a:ea typeface="新細明體" pitchFamily="18" charset="-120"/>
              </a:rPr>
              <a:t>x</a:t>
            </a:r>
            <a:r>
              <a:rPr lang="en-US" altLang="zh-TW" sz="2000" dirty="0" smtClean="0">
                <a:ea typeface="新細明體" pitchFamily="18" charset="-120"/>
              </a:rPr>
              <a:t>.</a:t>
            </a:r>
            <a:endParaRPr lang="en-US" altLang="zh-TW" sz="2000" dirty="0">
              <a:ea typeface="新細明體" pitchFamily="18" charset="-12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09800" y="2743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790700" y="3048000"/>
            <a:ext cx="3619500" cy="381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2000" dirty="0" smtClean="0">
                <a:ea typeface="新細明體" pitchFamily="18" charset="-120"/>
              </a:rPr>
              <a:t>This is read as “</a:t>
            </a:r>
            <a:r>
              <a:rPr lang="en-US" altLang="zh-TW" sz="2000" i="1" dirty="0" smtClean="0">
                <a:ea typeface="新細明體" pitchFamily="18" charset="-120"/>
              </a:rPr>
              <a:t>x</a:t>
            </a:r>
            <a:r>
              <a:rPr lang="en-US" altLang="zh-TW" sz="2000" dirty="0" smtClean="0">
                <a:ea typeface="新細明體" pitchFamily="18" charset="-120"/>
              </a:rPr>
              <a:t> such that P(</a:t>
            </a:r>
            <a:r>
              <a:rPr lang="en-US" altLang="zh-TW" sz="2000" i="1" dirty="0" smtClean="0">
                <a:ea typeface="新細明體" pitchFamily="18" charset="-120"/>
              </a:rPr>
              <a:t>x</a:t>
            </a:r>
            <a:r>
              <a:rPr lang="en-US" altLang="zh-TW" sz="2000" dirty="0" smtClean="0">
                <a:ea typeface="新細明體" pitchFamily="18" charset="-120"/>
              </a:rPr>
              <a:t>)”</a:t>
            </a: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57200" y="1252240"/>
            <a:ext cx="80010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dirty="0">
                <a:ea typeface="新細明體" pitchFamily="18" charset="-120"/>
              </a:rPr>
              <a:t>Sets are </a:t>
            </a:r>
            <a:r>
              <a:rPr lang="en-US" altLang="zh-TW" sz="2000" b="1" i="1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unordered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.</a:t>
            </a: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Thus {a</a:t>
            </a:r>
            <a:r>
              <a:rPr lang="en-US" altLang="zh-TW" sz="2000" dirty="0">
                <a:ea typeface="新細明體" pitchFamily="18" charset="-120"/>
              </a:rPr>
              <a:t>, b, c} = {a, c, b} = {b, a, c} = {b, c, a} = {c, a, b} = {c, b, a</a:t>
            </a:r>
            <a:r>
              <a:rPr lang="en-US" altLang="zh-TW" sz="2000" dirty="0" smtClean="0">
                <a:ea typeface="新細明體" pitchFamily="18" charset="-120"/>
              </a:rPr>
              <a:t>}.</a:t>
            </a: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All of those sets above are equal!</a:t>
            </a:r>
          </a:p>
          <a:p>
            <a:pPr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All </a:t>
            </a:r>
            <a:r>
              <a:rPr lang="en-US" altLang="zh-TW" sz="2000" dirty="0">
                <a:ea typeface="新細明體" pitchFamily="18" charset="-120"/>
              </a:rPr>
              <a:t>elements are </a:t>
            </a:r>
            <a:r>
              <a:rPr lang="en-US" altLang="zh-TW" sz="2000" b="1" i="1" dirty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distinct</a:t>
            </a:r>
            <a:r>
              <a:rPr lang="en-US" altLang="zh-TW" sz="2000" dirty="0">
                <a:ea typeface="新細明體" pitchFamily="18" charset="-120"/>
              </a:rPr>
              <a:t> (unequal); multiple listings make no difference!</a:t>
            </a:r>
          </a:p>
          <a:p>
            <a:pPr lvl="1">
              <a:spcBef>
                <a:spcPct val="20000"/>
              </a:spcBef>
            </a:pP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 smtClean="0">
                <a:ea typeface="新細明體" pitchFamily="18" charset="-120"/>
              </a:rPr>
              <a:t>Suppose </a:t>
            </a:r>
            <a:r>
              <a:rPr lang="en-US" altLang="zh-TW" sz="2000" dirty="0">
                <a:ea typeface="新細明體" pitchFamily="18" charset="-120"/>
              </a:rPr>
              <a:t>a = b, then </a:t>
            </a:r>
          </a:p>
          <a:p>
            <a:pPr lvl="1">
              <a:spcBef>
                <a:spcPct val="20000"/>
              </a:spcBef>
            </a:pPr>
            <a:r>
              <a:rPr lang="en-US" altLang="zh-TW" sz="2000" dirty="0">
                <a:ea typeface="新細明體" pitchFamily="18" charset="-120"/>
              </a:rPr>
              <a:t>	T = {a, b, c} = {a, c} = {b, c} ={a, a, b, a, b, c, c, c, c}. </a:t>
            </a:r>
            <a:endParaRPr lang="en-US" altLang="zh-TW" sz="2000" dirty="0" smtClean="0">
              <a:ea typeface="新細明體" pitchFamily="18" charset="-120"/>
            </a:endParaRPr>
          </a:p>
          <a:p>
            <a:pPr lvl="1">
              <a:spcBef>
                <a:spcPct val="20000"/>
              </a:spcBef>
            </a:pPr>
            <a:endParaRPr lang="en-US" altLang="zh-TW" sz="2000" i="1" dirty="0">
              <a:ea typeface="新細明體" pitchFamily="18" charset="-12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If </a:t>
            </a:r>
            <a:r>
              <a:rPr lang="en-US" altLang="zh-TW" sz="2000" i="1" dirty="0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 is NOT an object in a set, then we use the symbol,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</a:t>
            </a:r>
            <a:endParaRPr lang="en-US" altLang="zh-TW" sz="2000" dirty="0" smtClean="0">
              <a:ea typeface="新細明體" pitchFamily="18" charset="-12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	</a:t>
            </a:r>
            <a:r>
              <a:rPr lang="en-US" altLang="zh-TW" sz="2000" i="1" dirty="0" smtClean="0">
                <a:ea typeface="新細明體" pitchFamily="18" charset="-120"/>
                <a:sym typeface="Symbol" pitchFamily="18" charset="2"/>
              </a:rPr>
              <a:t>x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 S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informs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us that object 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is NOT in S.</a:t>
            </a:r>
            <a:r>
              <a:rPr lang="en-US" altLang="zh-TW" sz="2000" dirty="0">
                <a:ea typeface="新細明體" pitchFamily="18" charset="-120"/>
              </a:rPr>
              <a:t> </a:t>
            </a:r>
            <a:endParaRPr lang="en-US" altLang="zh-TW" sz="2000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000" dirty="0">
              <a:ea typeface="新細明體" pitchFamily="18" charset="-120"/>
            </a:endParaRPr>
          </a:p>
          <a:p>
            <a:pPr lvl="1"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</a:endParaRPr>
          </a:p>
        </p:txBody>
      </p:sp>
      <p:sp>
        <p:nvSpPr>
          <p:cNvPr id="9" name="Rectangle 7"/>
          <p:cNvSpPr txBox="1">
            <a:spLocks/>
          </p:cNvSpPr>
          <p:nvPr/>
        </p:nvSpPr>
        <p:spPr bwMode="auto">
          <a:xfrm>
            <a:off x="304800" y="3304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Definition of a Set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57200" y="1787525"/>
            <a:ext cx="7696200" cy="1181299"/>
            <a:chOff x="549275" y="2938463"/>
            <a:chExt cx="7696200" cy="1181299"/>
          </a:xfrm>
        </p:grpSpPr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549275" y="2938463"/>
              <a:ext cx="69818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zh-TW" sz="2000" b="1" i="1" dirty="0">
                <a:ea typeface="新細明體" pitchFamily="18" charset="-120"/>
              </a:endParaRPr>
            </a:p>
          </p:txBody>
        </p:sp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584200" y="3719652"/>
              <a:ext cx="76612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zh-TW" sz="2000" dirty="0">
                <a:ea typeface="新細明體" pitchFamily="18" charset="-120"/>
              </a:endParaRPr>
            </a:p>
          </p:txBody>
        </p:sp>
      </p:grp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33400" y="1266242"/>
            <a:ext cx="8001000" cy="342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000" b="1" i="1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Cardinality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: is defined as</a:t>
            </a:r>
            <a:r>
              <a:rPr lang="en-US" altLang="zh-TW" sz="2000" b="1" i="1" dirty="0" smtClean="0">
                <a:ea typeface="新細明體" pitchFamily="18" charset="-120"/>
              </a:rPr>
              <a:t> </a:t>
            </a:r>
            <a:r>
              <a:rPr lang="en-US" altLang="zh-TW" sz="2000" dirty="0" smtClean="0">
                <a:ea typeface="新細明體" pitchFamily="18" charset="-120"/>
              </a:rPr>
              <a:t>the number of </a:t>
            </a:r>
            <a:r>
              <a:rPr lang="en-US" altLang="zh-TW" sz="2000" b="1" i="1" dirty="0" smtClean="0">
                <a:ea typeface="新細明體" pitchFamily="18" charset="-120"/>
              </a:rPr>
              <a:t>distinct elements</a:t>
            </a:r>
            <a:r>
              <a:rPr lang="en-US" altLang="zh-TW" sz="2000" dirty="0" smtClean="0">
                <a:ea typeface="新細明體" pitchFamily="18" charset="-120"/>
              </a:rPr>
              <a:t> in a set.</a:t>
            </a:r>
          </a:p>
          <a:p>
            <a:pPr>
              <a:spcBef>
                <a:spcPct val="20000"/>
              </a:spcBef>
            </a:pPr>
            <a:endParaRPr lang="en-US" altLang="zh-TW" sz="800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|M| refers to the 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cardinality </a:t>
            </a:r>
            <a:r>
              <a:rPr lang="en-US" altLang="zh-TW" sz="2000" dirty="0" smtClean="0">
                <a:ea typeface="新細明體" pitchFamily="18" charset="-120"/>
              </a:rPr>
              <a:t>of set M.</a:t>
            </a:r>
          </a:p>
          <a:p>
            <a:pPr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2000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endParaRPr lang="en-US" altLang="zh-TW" sz="800" dirty="0" smtClean="0">
              <a:ea typeface="新細明體" pitchFamily="18" charset="-120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If |T| = 0, then we also write T =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 or T = { }.  </a:t>
            </a: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These are known as </a:t>
            </a:r>
            <a:r>
              <a:rPr lang="en-US" altLang="zh-TW" sz="2000" b="1" i="1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  <a:sym typeface="Symbol" pitchFamily="18" charset="2"/>
              </a:rPr>
              <a:t>empty set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  <a:sym typeface="Symbol" pitchFamily="18" charset="2"/>
              </a:rPr>
              <a:t> or </a:t>
            </a:r>
            <a:r>
              <a:rPr lang="en-US" altLang="zh-TW" sz="2000" b="1" i="1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  <a:sym typeface="Symbol" pitchFamily="18" charset="2"/>
              </a:rPr>
              <a:t>null </a:t>
            </a:r>
            <a:r>
              <a:rPr lang="en-US" altLang="zh-TW" sz="2000" b="1" i="1" dirty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  <a:sym typeface="Symbol" pitchFamily="18" charset="2"/>
              </a:rPr>
              <a:t>set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zh-TW" sz="800" dirty="0" smtClean="0">
              <a:ea typeface="新細明體" pitchFamily="18" charset="-120"/>
              <a:sym typeface="Symbol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If |S|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=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b="1" dirty="0" smtClean="0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, where </a:t>
            </a:r>
            <a:r>
              <a:rPr lang="en-US" altLang="zh-TW" sz="2000" b="1" dirty="0" smtClean="0">
                <a:ea typeface="新細明體" pitchFamily="18" charset="-120"/>
                <a:sym typeface="Symbol" pitchFamily="18" charset="2"/>
              </a:rPr>
              <a:t>A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 is some number, then we say S is </a:t>
            </a:r>
            <a:r>
              <a:rPr lang="en-US" altLang="zh-TW" sz="2000" b="1" i="1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  <a:sym typeface="Symbol" pitchFamily="18" charset="2"/>
              </a:rPr>
              <a:t>finite</a:t>
            </a:r>
            <a:r>
              <a:rPr lang="en-US" altLang="zh-TW" sz="2000" i="1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or </a:t>
            </a:r>
            <a:r>
              <a:rPr lang="en-US" altLang="zh-TW" sz="2000" i="1" dirty="0" smtClean="0">
                <a:ea typeface="新細明體" pitchFamily="18" charset="-120"/>
                <a:sym typeface="Symbol" pitchFamily="18" charset="2"/>
              </a:rPr>
              <a:t>countable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Otherwise, we say S is </a:t>
            </a:r>
            <a:r>
              <a:rPr lang="en-US" altLang="zh-TW" sz="2000" b="1" i="1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  <a:sym typeface="Symbol" pitchFamily="18" charset="2"/>
              </a:rPr>
              <a:t>infinite</a:t>
            </a:r>
            <a:r>
              <a:rPr lang="en-US" altLang="zh-TW" sz="2000" i="1" dirty="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or</a:t>
            </a:r>
            <a:r>
              <a:rPr lang="en-US" altLang="zh-TW" sz="2000" i="1" dirty="0" smtClean="0">
                <a:ea typeface="新細明體" pitchFamily="18" charset="-120"/>
                <a:sym typeface="Symbol" pitchFamily="18" charset="2"/>
              </a:rPr>
              <a:t> uncountable.</a:t>
            </a:r>
          </a:p>
        </p:txBody>
      </p:sp>
      <p:sp>
        <p:nvSpPr>
          <p:cNvPr id="10" name="Rectangle 7"/>
          <p:cNvSpPr txBox="1">
            <a:spLocks/>
          </p:cNvSpPr>
          <p:nvPr/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Cardinality of a Set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219200" y="2362200"/>
            <a:ext cx="5105400" cy="3810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2000" dirty="0" smtClean="0">
                <a:ea typeface="新細明體" pitchFamily="18" charset="-120"/>
              </a:rPr>
              <a:t>These two lines  are used to refer to cardinality.</a:t>
            </a:r>
            <a:endParaRPr lang="en-US" altLang="zh-TW" sz="2000" dirty="0">
              <a:ea typeface="新細明體" pitchFamily="18" charset="-12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066800" y="21336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85800" y="22098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47297" y="1524000"/>
            <a:ext cx="686790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 smtClean="0">
                <a:ea typeface="新細明體" pitchFamily="18" charset="-120"/>
              </a:rPr>
              <a:t>e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</a:t>
            </a:r>
            <a:r>
              <a:rPr lang="en-US" altLang="zh-TW" sz="2000" dirty="0">
                <a:ea typeface="新細明體" pitchFamily="18" charset="-120"/>
              </a:rPr>
              <a:t> {x | x is a vowel}                      	</a:t>
            </a:r>
            <a:r>
              <a:rPr lang="en-US" altLang="zh-TW" sz="2000" dirty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>
                <a:ea typeface="新細明體" pitchFamily="18" charset="-120"/>
              </a:rPr>
              <a:t>/F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>
                <a:ea typeface="新細明體" pitchFamily="18" charset="-120"/>
              </a:rPr>
              <a:t>cat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</a:t>
            </a:r>
            <a:r>
              <a:rPr lang="en-US" altLang="zh-TW" sz="2000" dirty="0">
                <a:ea typeface="新細明體" pitchFamily="18" charset="-120"/>
              </a:rPr>
              <a:t> {x | x is an animal}               </a:t>
            </a:r>
            <a:r>
              <a:rPr lang="en-US" altLang="zh-TW" sz="2000" dirty="0" smtClean="0">
                <a:ea typeface="新細明體" pitchFamily="18" charset="-120"/>
              </a:rPr>
              <a:t>	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T</a:t>
            </a:r>
            <a:r>
              <a:rPr lang="en-US" altLang="zh-TW" sz="2000" dirty="0" smtClean="0">
                <a:ea typeface="新細明體" pitchFamily="18" charset="-120"/>
              </a:rPr>
              <a:t>/F</a:t>
            </a:r>
            <a:endParaRPr lang="en-US" altLang="zh-TW" sz="2000" dirty="0"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 smtClean="0">
                <a:ea typeface="新細明體" pitchFamily="18" charset="-120"/>
              </a:rPr>
              <a:t>{3}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</a:t>
            </a:r>
            <a:r>
              <a:rPr lang="en-US" altLang="zh-TW" sz="2000" dirty="0">
                <a:ea typeface="新細明體" pitchFamily="18" charset="-120"/>
              </a:rPr>
              <a:t> {x | x is an odd number}      </a:t>
            </a:r>
            <a:r>
              <a:rPr lang="en-US" altLang="zh-TW" sz="2000" dirty="0" smtClean="0">
                <a:ea typeface="新細明體" pitchFamily="18" charset="-120"/>
              </a:rPr>
              <a:t>	T/</a:t>
            </a:r>
            <a:r>
              <a:rPr lang="en-US" altLang="zh-TW" sz="2000" dirty="0" smtClean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</a:rPr>
              <a:t>F</a:t>
            </a:r>
            <a:endParaRPr lang="en-US" altLang="zh-TW" sz="2000" dirty="0">
              <a:solidFill>
                <a:schemeClr val="tx1">
                  <a:lumMod val="85000"/>
                </a:schemeClr>
              </a:solidFill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000" dirty="0" smtClean="0">
                <a:ea typeface="新細明體" pitchFamily="18" charset="-120"/>
              </a:rPr>
              <a:t>Peter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</a:t>
            </a:r>
            <a:r>
              <a:rPr lang="en-US" altLang="zh-TW" sz="2000" dirty="0">
                <a:ea typeface="新細明體" pitchFamily="18" charset="-120"/>
              </a:rPr>
              <a:t> {x | x is a </a:t>
            </a:r>
            <a:r>
              <a:rPr lang="en-US" altLang="zh-TW" sz="2000" dirty="0" smtClean="0">
                <a:ea typeface="新細明體" pitchFamily="18" charset="-120"/>
              </a:rPr>
              <a:t>male}        </a:t>
            </a:r>
            <a:r>
              <a:rPr lang="en-US" altLang="zh-TW" sz="2000" dirty="0">
                <a:ea typeface="新細明體" pitchFamily="18" charset="-120"/>
              </a:rPr>
              <a:t>	</a:t>
            </a:r>
            <a:r>
              <a:rPr lang="en-US" altLang="zh-TW" sz="2000" dirty="0" smtClean="0">
                <a:ea typeface="新細明體" pitchFamily="18" charset="-120"/>
              </a:rPr>
              <a:t>                T/F 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9" name="Rectangle 7"/>
          <p:cNvSpPr txBox="1">
            <a:spLocks/>
          </p:cNvSpPr>
          <p:nvPr/>
        </p:nvSpPr>
        <p:spPr bwMode="auto">
          <a:xfrm>
            <a:off x="378372" y="33107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4400" dirty="0" smtClean="0">
                <a:solidFill>
                  <a:schemeClr val="tx1"/>
                </a:solidFill>
                <a:effectLst/>
              </a:rPr>
              <a:t>Example 1: TRUE or FALSE?</a:t>
            </a:r>
            <a:endParaRPr lang="en-US" sz="4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8017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371600"/>
            <a:ext cx="678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Determine the cardinality of the following:</a:t>
            </a:r>
            <a:br>
              <a:rPr lang="en-US" altLang="zh-TW" sz="20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 smtClean="0">
                <a:ea typeface="新細明體" pitchFamily="18" charset="-120"/>
              </a:rPr>
              <a:t>|{</a:t>
            </a:r>
            <a:r>
              <a:rPr lang="en-US" altLang="zh-TW" sz="2000" dirty="0">
                <a:ea typeface="新細明體" pitchFamily="18" charset="-120"/>
              </a:rPr>
              <a:t>cat, rabbit, parrot}| = </a:t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dirty="0">
                <a:ea typeface="新細明體" pitchFamily="18" charset="-120"/>
              </a:rPr>
              <a:t>|{a, b, c, a, c}| = </a:t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dirty="0">
                <a:ea typeface="新細明體" pitchFamily="18" charset="-120"/>
              </a:rPr>
              <a:t>|{{1,2,3},{4,5}}| = </a:t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dirty="0">
                <a:ea typeface="新細明體" pitchFamily="18" charset="-120"/>
              </a:rPr>
              <a:t>|{ x | x is </a:t>
            </a:r>
            <a:r>
              <a:rPr lang="en-US" altLang="zh-TW" sz="2000" dirty="0" smtClean="0">
                <a:ea typeface="新細明體" pitchFamily="18" charset="-120"/>
              </a:rPr>
              <a:t>non negative even </a:t>
            </a:r>
            <a:r>
              <a:rPr lang="en-US" altLang="zh-TW" sz="2000" dirty="0">
                <a:ea typeface="新細明體" pitchFamily="18" charset="-120"/>
              </a:rPr>
              <a:t>and </a:t>
            </a:r>
            <a:r>
              <a:rPr lang="en-US" altLang="zh-TW" sz="2000" dirty="0" smtClean="0">
                <a:ea typeface="新細明體" pitchFamily="18" charset="-120"/>
              </a:rPr>
              <a:t> x </a:t>
            </a:r>
            <a:r>
              <a:rPr lang="en-US" altLang="zh-TW" sz="2000" dirty="0">
                <a:ea typeface="新細明體" pitchFamily="18" charset="-120"/>
              </a:rPr>
              <a:t>&lt; 11}| =</a:t>
            </a:r>
            <a:br>
              <a:rPr lang="en-US" altLang="zh-TW" sz="2000" dirty="0">
                <a:ea typeface="新細明體" pitchFamily="18" charset="-120"/>
              </a:rPr>
            </a:br>
            <a:endParaRPr lang="en-US" sz="2000" dirty="0"/>
          </a:p>
        </p:txBody>
      </p:sp>
      <p:sp>
        <p:nvSpPr>
          <p:cNvPr id="11" name="Rectangle 7"/>
          <p:cNvSpPr txBox="1">
            <a:spLocks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4400" dirty="0" smtClean="0">
                <a:solidFill>
                  <a:schemeClr val="tx1"/>
                </a:solidFill>
                <a:effectLst/>
              </a:rPr>
              <a:t>Example 2</a:t>
            </a:r>
            <a:endParaRPr lang="en-US" sz="4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05326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7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8762" y="1447800"/>
            <a:ext cx="705643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ea typeface="新細明體" pitchFamily="18" charset="-120"/>
              </a:rPr>
              <a:t>N</a:t>
            </a:r>
            <a:r>
              <a:rPr lang="en-US" altLang="zh-TW" sz="2000" dirty="0">
                <a:ea typeface="新細明體" pitchFamily="18" charset="-120"/>
              </a:rPr>
              <a:t> = {0, 1, 2, 3, 4, 5, …}	</a:t>
            </a:r>
            <a:r>
              <a:rPr lang="en-US" altLang="zh-TW" sz="2000" dirty="0" smtClean="0">
                <a:ea typeface="新細明體" pitchFamily="18" charset="-120"/>
              </a:rPr>
              <a:t>	Set </a:t>
            </a:r>
            <a:r>
              <a:rPr lang="en-US" altLang="zh-TW" sz="2000" dirty="0">
                <a:ea typeface="新細明體" pitchFamily="18" charset="-120"/>
              </a:rPr>
              <a:t>of </a:t>
            </a:r>
            <a:r>
              <a:rPr lang="en-US" altLang="zh-TW" sz="2000" b="1" dirty="0">
                <a:ea typeface="新細明體" pitchFamily="18" charset="-120"/>
              </a:rPr>
              <a:t>natural</a:t>
            </a:r>
            <a:r>
              <a:rPr lang="en-US" altLang="zh-TW" sz="2000" dirty="0">
                <a:ea typeface="新細明體" pitchFamily="18" charset="-120"/>
              </a:rPr>
              <a:t> numbers</a:t>
            </a: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b="1" dirty="0">
                <a:ea typeface="新細明體" pitchFamily="18" charset="-120"/>
              </a:rPr>
              <a:t>Z</a:t>
            </a:r>
            <a:r>
              <a:rPr lang="en-US" altLang="zh-TW" sz="2000" dirty="0">
                <a:ea typeface="新細明體" pitchFamily="18" charset="-120"/>
              </a:rPr>
              <a:t> = {…,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2000" dirty="0">
                <a:ea typeface="新細明體" pitchFamily="18" charset="-120"/>
              </a:rPr>
              <a:t>2,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</a:t>
            </a:r>
            <a:r>
              <a:rPr lang="en-US" altLang="zh-TW" sz="2000" dirty="0">
                <a:ea typeface="新細明體" pitchFamily="18" charset="-120"/>
              </a:rPr>
              <a:t>1, 0, 1, 2, …}	</a:t>
            </a:r>
            <a:r>
              <a:rPr lang="en-US" altLang="zh-TW" sz="2000" dirty="0" smtClean="0">
                <a:ea typeface="新細明體" pitchFamily="18" charset="-120"/>
              </a:rPr>
              <a:t>	Set </a:t>
            </a:r>
            <a:r>
              <a:rPr lang="en-US" altLang="zh-TW" sz="2000" dirty="0">
                <a:ea typeface="新細明體" pitchFamily="18" charset="-120"/>
              </a:rPr>
              <a:t>of </a:t>
            </a:r>
            <a:r>
              <a:rPr lang="en-US" altLang="zh-TW" sz="2000" b="1" dirty="0">
                <a:ea typeface="新細明體" pitchFamily="18" charset="-120"/>
              </a:rPr>
              <a:t>integers</a:t>
            </a:r>
            <a:endParaRPr lang="en-US" altLang="zh-TW" sz="2000" dirty="0">
              <a:ea typeface="新細明體" pitchFamily="18" charset="-120"/>
            </a:endParaRPr>
          </a:p>
          <a:p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b="1" dirty="0">
                <a:ea typeface="新細明體" pitchFamily="18" charset="-120"/>
              </a:rPr>
              <a:t>Z</a:t>
            </a:r>
            <a:r>
              <a:rPr lang="en-US" altLang="zh-TW" sz="2000" b="1" baseline="30000" dirty="0">
                <a:ea typeface="新細明體" pitchFamily="18" charset="-120"/>
              </a:rPr>
              <a:t>+</a:t>
            </a:r>
            <a:r>
              <a:rPr lang="en-US" altLang="zh-TW" sz="2000" dirty="0">
                <a:ea typeface="新細明體" pitchFamily="18" charset="-120"/>
              </a:rPr>
              <a:t> = {1, 2, 3, …}		</a:t>
            </a:r>
            <a:r>
              <a:rPr lang="en-US" altLang="zh-TW" sz="2000" dirty="0" smtClean="0">
                <a:ea typeface="新細明體" pitchFamily="18" charset="-120"/>
              </a:rPr>
              <a:t>	Set </a:t>
            </a:r>
            <a:r>
              <a:rPr lang="en-US" altLang="zh-TW" sz="2000" dirty="0">
                <a:ea typeface="新細明體" pitchFamily="18" charset="-120"/>
              </a:rPr>
              <a:t>of </a:t>
            </a:r>
            <a:r>
              <a:rPr lang="en-US" altLang="zh-TW" sz="2000" b="1" dirty="0">
                <a:ea typeface="新細明體" pitchFamily="18" charset="-120"/>
              </a:rPr>
              <a:t>positive </a:t>
            </a:r>
            <a:r>
              <a:rPr lang="en-US" altLang="zh-TW" sz="2000" b="1" dirty="0" smtClean="0">
                <a:ea typeface="新細明體" pitchFamily="18" charset="-120"/>
              </a:rPr>
              <a:t>integers</a:t>
            </a:r>
          </a:p>
          <a:p>
            <a:endParaRPr lang="en-US" altLang="zh-TW" sz="2000" b="1" dirty="0">
              <a:ea typeface="新細明體" pitchFamily="18" charset="-120"/>
            </a:endParaRPr>
          </a:p>
          <a:p>
            <a:r>
              <a:rPr lang="en-US" altLang="zh-TW" sz="2000" b="1" dirty="0" smtClean="0">
                <a:ea typeface="新細明體" pitchFamily="18" charset="-120"/>
              </a:rPr>
              <a:t>Z</a:t>
            </a:r>
            <a:r>
              <a:rPr lang="en-US" altLang="zh-TW" sz="2000" b="1" baseline="30000" dirty="0" smtClean="0">
                <a:ea typeface="新細明體" pitchFamily="18" charset="-120"/>
              </a:rPr>
              <a:t>-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= </a:t>
            </a:r>
            <a:r>
              <a:rPr lang="en-US" altLang="zh-TW" sz="2000" dirty="0" smtClean="0">
                <a:ea typeface="新細明體" pitchFamily="18" charset="-120"/>
              </a:rPr>
              <a:t>{-1</a:t>
            </a:r>
            <a:r>
              <a:rPr lang="en-US" altLang="zh-TW" sz="2000" dirty="0">
                <a:ea typeface="新細明體" pitchFamily="18" charset="-120"/>
              </a:rPr>
              <a:t>, </a:t>
            </a:r>
            <a:r>
              <a:rPr lang="en-US" altLang="zh-TW" sz="2000" dirty="0" smtClean="0">
                <a:ea typeface="新細明體" pitchFamily="18" charset="-120"/>
              </a:rPr>
              <a:t>-2</a:t>
            </a:r>
            <a:r>
              <a:rPr lang="en-US" altLang="zh-TW" sz="2000" dirty="0">
                <a:ea typeface="新細明體" pitchFamily="18" charset="-120"/>
              </a:rPr>
              <a:t>, </a:t>
            </a:r>
            <a:r>
              <a:rPr lang="en-US" altLang="zh-TW" sz="2000" dirty="0" smtClean="0">
                <a:ea typeface="新細明體" pitchFamily="18" charset="-120"/>
              </a:rPr>
              <a:t>-3</a:t>
            </a:r>
            <a:r>
              <a:rPr lang="en-US" altLang="zh-TW" sz="2000" dirty="0">
                <a:ea typeface="新細明體" pitchFamily="18" charset="-120"/>
              </a:rPr>
              <a:t>, …}			Set of </a:t>
            </a:r>
            <a:r>
              <a:rPr lang="en-US" altLang="zh-TW" sz="2000" b="1" dirty="0" smtClean="0">
                <a:ea typeface="新細明體" pitchFamily="18" charset="-120"/>
              </a:rPr>
              <a:t>negative </a:t>
            </a:r>
            <a:r>
              <a:rPr lang="en-US" altLang="zh-TW" sz="2000" b="1" dirty="0">
                <a:ea typeface="新細明體" pitchFamily="18" charset="-120"/>
              </a:rPr>
              <a:t>integers</a:t>
            </a:r>
          </a:p>
          <a:p>
            <a:endParaRPr lang="en-US" altLang="zh-TW" sz="2000" b="1" dirty="0">
              <a:ea typeface="新細明體" pitchFamily="18" charset="-120"/>
            </a:endParaRPr>
          </a:p>
          <a:p>
            <a:r>
              <a:rPr lang="en-US" altLang="zh-TW" sz="2000" b="1" dirty="0">
                <a:ea typeface="新細明體" pitchFamily="18" charset="-120"/>
              </a:rPr>
              <a:t>Q</a:t>
            </a:r>
            <a:r>
              <a:rPr lang="en-US" altLang="zh-TW" sz="2000" dirty="0">
                <a:ea typeface="新細明體" pitchFamily="18" charset="-120"/>
              </a:rPr>
              <a:t> = {</a:t>
            </a:r>
            <a:r>
              <a:rPr lang="en-US" altLang="zh-TW" sz="2000" i="1" dirty="0" smtClean="0">
                <a:ea typeface="新細明體" pitchFamily="18" charset="-120"/>
              </a:rPr>
              <a:t>p</a:t>
            </a:r>
            <a:r>
              <a:rPr lang="en-US" altLang="zh-TW" sz="2000" dirty="0" smtClean="0">
                <a:ea typeface="新細明體" pitchFamily="18" charset="-120"/>
              </a:rPr>
              <a:t>/</a:t>
            </a:r>
            <a:r>
              <a:rPr lang="en-US" altLang="zh-TW" sz="2000" i="1" dirty="0" err="1" smtClean="0">
                <a:ea typeface="新細明體" pitchFamily="18" charset="-120"/>
              </a:rPr>
              <a:t>q</a:t>
            </a:r>
            <a:r>
              <a:rPr lang="en-US" altLang="zh-TW" sz="2000" dirty="0" err="1" smtClean="0">
                <a:ea typeface="新細明體" pitchFamily="18" charset="-120"/>
              </a:rPr>
              <a:t>|</a:t>
            </a:r>
            <a:r>
              <a:rPr lang="en-US" altLang="zh-TW" sz="2000" i="1" dirty="0" err="1" smtClean="0">
                <a:ea typeface="新細明體" pitchFamily="18" charset="-120"/>
              </a:rPr>
              <a:t>p</a:t>
            </a:r>
            <a:r>
              <a:rPr lang="en-US" altLang="zh-TW" sz="2000" dirty="0" smtClean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 Z, </a:t>
            </a:r>
            <a:r>
              <a:rPr lang="en-US" altLang="zh-TW" sz="2000" i="1" dirty="0">
                <a:ea typeface="新細明體" pitchFamily="18" charset="-120"/>
              </a:rPr>
              <a:t>q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 Z, </a:t>
            </a:r>
            <a:r>
              <a:rPr lang="en-US" altLang="zh-TW" sz="2000" i="1" dirty="0"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≠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0}	Set of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rational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numbers</a:t>
            </a:r>
          </a:p>
          <a:p>
            <a:endParaRPr lang="en-US" altLang="zh-TW" sz="2000" dirty="0">
              <a:ea typeface="新細明體" pitchFamily="18" charset="-120"/>
              <a:sym typeface="Symbol" pitchFamily="18" charset="2"/>
            </a:endParaRPr>
          </a:p>
          <a:p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R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= {All real numbers}		Set of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real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numbers</a:t>
            </a:r>
            <a:endParaRPr lang="en-US" altLang="zh-TW" sz="2000" b="1" dirty="0">
              <a:ea typeface="新細明體" pitchFamily="18" charset="-120"/>
            </a:endParaRPr>
          </a:p>
          <a:p>
            <a:endParaRPr lang="en-US" altLang="zh-TW" sz="2000" dirty="0">
              <a:ea typeface="新細明體" pitchFamily="18" charset="-120"/>
            </a:endParaRPr>
          </a:p>
          <a:p>
            <a:endParaRPr lang="zh-TW" altLang="en-US" sz="2000" dirty="0">
              <a:ea typeface="新細明體" pitchFamily="18" charset="-12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708274" y="5224463"/>
            <a:ext cx="4530726" cy="719137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2000" dirty="0">
                <a:ea typeface="新細明體" pitchFamily="18" charset="-120"/>
              </a:rPr>
              <a:t>Examples of real numbers:</a:t>
            </a:r>
          </a:p>
          <a:p>
            <a:r>
              <a:rPr lang="en-US" altLang="zh-TW" sz="2000" dirty="0">
                <a:ea typeface="新細明體" pitchFamily="18" charset="-120"/>
              </a:rPr>
              <a:t>-12.66547, 100000000.02, 244.0, 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4983163" y="48498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086600" y="3391694"/>
            <a:ext cx="1711325" cy="13327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2000" dirty="0">
                <a:ea typeface="新細明體" pitchFamily="18" charset="-120"/>
              </a:rPr>
              <a:t>Another name</a:t>
            </a:r>
          </a:p>
          <a:p>
            <a:r>
              <a:rPr lang="en-US" altLang="zh-TW" sz="2000" dirty="0">
                <a:ea typeface="新細明體" pitchFamily="18" charset="-120"/>
              </a:rPr>
              <a:t>for </a:t>
            </a:r>
            <a:r>
              <a:rPr lang="en-US" altLang="zh-TW" sz="2000" dirty="0" smtClean="0">
                <a:ea typeface="新細明體" pitchFamily="18" charset="-120"/>
              </a:rPr>
              <a:t>Rational </a:t>
            </a:r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 smtClean="0">
                <a:ea typeface="新細明體" pitchFamily="18" charset="-120"/>
              </a:rPr>
              <a:t>Numbers </a:t>
            </a:r>
            <a:r>
              <a:rPr lang="en-US" altLang="zh-TW" sz="2000" dirty="0">
                <a:ea typeface="新細明體" pitchFamily="18" charset="-120"/>
              </a:rPr>
              <a:t>is </a:t>
            </a:r>
          </a:p>
          <a:p>
            <a:r>
              <a:rPr lang="en-US" altLang="zh-TW" sz="2000" dirty="0" smtClean="0">
                <a:ea typeface="新細明體" pitchFamily="18" charset="-120"/>
              </a:rPr>
              <a:t>Fractions.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842125" y="1143000"/>
            <a:ext cx="1768475" cy="17526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 sz="2000" dirty="0" smtClean="0">
                <a:ea typeface="新細明體" pitchFamily="18" charset="-120"/>
              </a:rPr>
              <a:t>Also known as</a:t>
            </a:r>
            <a:endParaRPr lang="en-US" altLang="zh-TW" sz="2000" dirty="0">
              <a:ea typeface="新細明體" pitchFamily="18" charset="-120"/>
            </a:endParaRPr>
          </a:p>
          <a:p>
            <a:r>
              <a:rPr lang="en-US" altLang="zh-TW" sz="2000" dirty="0">
                <a:ea typeface="新細明體" pitchFamily="18" charset="-120"/>
              </a:rPr>
              <a:t>C</a:t>
            </a:r>
            <a:r>
              <a:rPr lang="en-US" altLang="zh-TW" sz="2000" dirty="0" smtClean="0">
                <a:ea typeface="新細明體" pitchFamily="18" charset="-120"/>
              </a:rPr>
              <a:t>ounting </a:t>
            </a:r>
          </a:p>
          <a:p>
            <a:r>
              <a:rPr lang="en-US" altLang="zh-TW" sz="2000" dirty="0" smtClean="0">
                <a:ea typeface="新細明體" pitchFamily="18" charset="-120"/>
              </a:rPr>
              <a:t>Number or</a:t>
            </a:r>
          </a:p>
          <a:p>
            <a:r>
              <a:rPr lang="en-US" altLang="zh-TW" sz="2000" dirty="0" smtClean="0">
                <a:ea typeface="新細明體" pitchFamily="18" charset="-120"/>
              </a:rPr>
              <a:t>Nonnegative </a:t>
            </a:r>
          </a:p>
          <a:p>
            <a:r>
              <a:rPr lang="en-US" altLang="zh-TW" sz="2000" dirty="0" smtClean="0">
                <a:ea typeface="新細明體" pitchFamily="18" charset="-120"/>
              </a:rPr>
              <a:t>Integer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H="1">
            <a:off x="6461124" y="1676400"/>
            <a:ext cx="3491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6635681" y="4087019"/>
            <a:ext cx="4350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653829"/>
              </p:ext>
            </p:extLst>
          </p:nvPr>
        </p:nvGraphicFramePr>
        <p:xfrm>
          <a:off x="6235700" y="5562600"/>
          <a:ext cx="3175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4" imgW="266469" imgH="253780" progId="Equation.DSMT4">
                  <p:embed/>
                </p:oleObj>
              </mc:Choice>
              <mc:Fallback>
                <p:oleObj name="Equation" r:id="rId4" imgW="266469" imgH="2537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5562600"/>
                        <a:ext cx="31750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 txBox="1">
            <a:spLocks/>
          </p:cNvSpPr>
          <p:nvPr/>
        </p:nvSpPr>
        <p:spPr bwMode="auto">
          <a:xfrm>
            <a:off x="152400" y="304800"/>
            <a:ext cx="70453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sz="4000" dirty="0" smtClean="0">
                <a:solidFill>
                  <a:schemeClr val="tx1"/>
                </a:solidFill>
                <a:effectLst/>
              </a:rPr>
              <a:t>Common Infinite Sets to Know</a:t>
            </a:r>
            <a:endParaRPr lang="en-US" sz="4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57200" y="1676400"/>
            <a:ext cx="7696200" cy="24384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Two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sets are </a:t>
            </a:r>
            <a:r>
              <a:rPr lang="en-US" altLang="zh-TW" sz="2000" b="1" i="1" dirty="0">
                <a:solidFill>
                  <a:schemeClr val="tx1">
                    <a:lumMod val="85000"/>
                  </a:schemeClr>
                </a:solidFill>
                <a:ea typeface="新細明體" pitchFamily="18" charset="-120"/>
                <a:sym typeface="Symbol" pitchFamily="18" charset="2"/>
              </a:rPr>
              <a:t>equal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if and only if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they have the same members</a:t>
            </a:r>
            <a:r>
              <a:rPr lang="en-US" altLang="zh-TW" sz="2000" dirty="0" smtClean="0">
                <a:ea typeface="新細明體" pitchFamily="18" charset="-120"/>
                <a:sym typeface="Symbol" pitchFamily="18" charset="2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000" dirty="0" smtClean="0">
                <a:ea typeface="新細明體" pitchFamily="18" charset="-120"/>
              </a:rPr>
              <a:t>It </a:t>
            </a:r>
            <a:r>
              <a:rPr lang="en-US" altLang="zh-TW" sz="2000" dirty="0">
                <a:ea typeface="新細明體" pitchFamily="18" charset="-120"/>
              </a:rPr>
              <a:t>does not matter </a:t>
            </a:r>
            <a:r>
              <a:rPr lang="en-US" altLang="zh-TW" sz="2000" i="1" dirty="0">
                <a:ea typeface="新細明體" pitchFamily="18" charset="-120"/>
              </a:rPr>
              <a:t>how the set is defined </a:t>
            </a:r>
            <a:r>
              <a:rPr lang="en-US" altLang="zh-TW" sz="2000" dirty="0">
                <a:ea typeface="新細明體" pitchFamily="18" charset="-120"/>
              </a:rPr>
              <a:t>or</a:t>
            </a:r>
            <a:r>
              <a:rPr lang="en-US" altLang="zh-TW" sz="2000" i="1" dirty="0">
                <a:ea typeface="新細明體" pitchFamily="18" charset="-120"/>
              </a:rPr>
              <a:t> denoted!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6" name="Rectangle 7"/>
          <p:cNvSpPr txBox="1">
            <a:spLocks/>
          </p:cNvSpPr>
          <p:nvPr/>
        </p:nvSpPr>
        <p:spPr bwMode="auto">
          <a:xfrm>
            <a:off x="3810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Equality of a Set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1311</Words>
  <Application>Microsoft Office PowerPoint</Application>
  <PresentationFormat>On-screen Show (4:3)</PresentationFormat>
  <Paragraphs>337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新細明體</vt:lpstr>
      <vt:lpstr>SimSun</vt:lpstr>
      <vt:lpstr>Arial</vt:lpstr>
      <vt:lpstr>Calibri</vt:lpstr>
      <vt:lpstr>Symbol</vt:lpstr>
      <vt:lpstr>Times New Roman</vt:lpstr>
      <vt:lpstr>Trebuchet MS</vt:lpstr>
      <vt:lpstr>QuizShow</vt:lpstr>
      <vt:lpstr>Theme1</vt:lpstr>
      <vt:lpstr>Equation</vt:lpstr>
      <vt:lpstr>PowerPoint Presentation</vt:lpstr>
      <vt:lpstr>What you will learn in this lecture: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Lecture01: Sets</dc:title>
  <dc:subject>TMA1201</dc:subject>
  <dc:creator/>
  <cp:lastModifiedBy/>
  <cp:revision>1</cp:revision>
  <dcterms:created xsi:type="dcterms:W3CDTF">2012-05-22T01:27:05Z</dcterms:created>
  <dcterms:modified xsi:type="dcterms:W3CDTF">2021-09-20T14:26:47Z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