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  <p:sldMasterId id="2147483659" r:id="rId2"/>
  </p:sldMasterIdLst>
  <p:notesMasterIdLst>
    <p:notesMasterId r:id="rId17"/>
  </p:notesMasterIdLst>
  <p:handoutMasterIdLst>
    <p:handoutMasterId r:id="rId18"/>
  </p:handoutMasterIdLst>
  <p:sldIdLst>
    <p:sldId id="257" r:id="rId3"/>
    <p:sldId id="273" r:id="rId4"/>
    <p:sldId id="309" r:id="rId5"/>
    <p:sldId id="310" r:id="rId6"/>
    <p:sldId id="312" r:id="rId7"/>
    <p:sldId id="313" r:id="rId8"/>
    <p:sldId id="311" r:id="rId9"/>
    <p:sldId id="315" r:id="rId10"/>
    <p:sldId id="316" r:id="rId11"/>
    <p:sldId id="317" r:id="rId12"/>
    <p:sldId id="318" r:id="rId13"/>
    <p:sldId id="274" r:id="rId14"/>
    <p:sldId id="289" r:id="rId15"/>
    <p:sldId id="314" r:id="rId16"/>
  </p:sldIdLst>
  <p:sldSz cx="9144000" cy="6858000" type="screen4x3"/>
  <p:notesSz cx="9942513" cy="6761163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3" autoAdjust="0"/>
    <p:restoredTop sz="93969" autoAdjust="0"/>
  </p:normalViewPr>
  <p:slideViewPr>
    <p:cSldViewPr>
      <p:cViewPr varScale="1">
        <p:scale>
          <a:sx n="65" d="100"/>
          <a:sy n="65" d="100"/>
        </p:scale>
        <p:origin x="78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0882" tIns="45441" rIns="90882" bIns="45441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0882" tIns="45441" rIns="90882" bIns="45441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0882" tIns="45441" rIns="90882" bIns="45441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0882" tIns="45441" rIns="90882" bIns="45441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4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22" cy="338058"/>
          </a:xfrm>
          <a:prstGeom prst="rect">
            <a:avLst/>
          </a:prstGeom>
        </p:spPr>
        <p:txBody>
          <a:bodyPr vert="horz" lIns="90882" tIns="45441" rIns="90882" bIns="45441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5631790" y="0"/>
            <a:ext cx="4308422" cy="338058"/>
          </a:xfrm>
          <a:prstGeom prst="rect">
            <a:avLst/>
          </a:prstGeom>
        </p:spPr>
        <p:txBody>
          <a:bodyPr vert="horz" lIns="90882" tIns="45441" rIns="90882" bIns="45441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279775" y="506413"/>
            <a:ext cx="3382963" cy="2536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82" tIns="45441" rIns="90882" bIns="45441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994252" y="3211553"/>
            <a:ext cx="7954010" cy="3042523"/>
          </a:xfrm>
          <a:prstGeom prst="rect">
            <a:avLst/>
          </a:prstGeom>
        </p:spPr>
        <p:txBody>
          <a:bodyPr vert="horz" lIns="90882" tIns="45441" rIns="90882" bIns="454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8058"/>
          </a:xfrm>
          <a:prstGeom prst="rect">
            <a:avLst/>
          </a:prstGeom>
        </p:spPr>
        <p:txBody>
          <a:bodyPr vert="horz" lIns="90882" tIns="45441" rIns="90882" bIns="45441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8058"/>
          </a:xfrm>
          <a:prstGeom prst="rect">
            <a:avLst/>
          </a:prstGeom>
        </p:spPr>
        <p:txBody>
          <a:bodyPr vert="horz" lIns="90882" tIns="45441" rIns="90882" bIns="45441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1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0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D5CF2-2589-4EE3-8486-EEA23C80B21A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3356104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753E33-BD9C-4CB0-BF9C-5B3A5FDC095B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644896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A9AED-406D-42F6-B4DA-DA485DA92EB2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AU" smtClean="0"/>
          </a:p>
        </p:txBody>
      </p:sp>
    </p:spTree>
    <p:extLst>
      <p:ext uri="{BB962C8B-B14F-4D97-AF65-F5344CB8AC3E}">
        <p14:creationId xmlns:p14="http://schemas.microsoft.com/office/powerpoint/2010/main" val="2300265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58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49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50EED99A-7706-4898-9447-0450BB39346C}" type="datetime1">
              <a:rPr lang="en-US" sz="1100" smtClean="0"/>
              <a:pPr algn="r"/>
              <a:t>9/20/2021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  <p:sp>
        <p:nvSpPr>
          <p:cNvPr id="34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288" y="1976438"/>
            <a:ext cx="2043112" cy="533400"/>
            <a:chOff x="0" y="2000250"/>
            <a:chExt cx="3733800" cy="533400"/>
          </a:xfrm>
        </p:grpSpPr>
        <p:sp>
          <p:nvSpPr>
            <p:cNvPr id="5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8583613" y="1976438"/>
            <a:ext cx="552450" cy="542925"/>
            <a:chOff x="8667750" y="2000250"/>
            <a:chExt cx="476250" cy="542925"/>
          </a:xfrm>
        </p:grpSpPr>
        <p:sp>
          <p:nvSpPr>
            <p:cNvPr id="14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381000" y="5638800"/>
            <a:ext cx="8097838" cy="76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TMA1201 Discrete Structures &amp; Probability 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Faculty of Computing &amp; Informatics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Multimedia University 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3" name="Rectangle 32"/>
          <p:cNvSpPr>
            <a:spLocks noGrp="1"/>
          </p:cNvSpPr>
          <p:nvPr>
            <p:ph type="title"/>
          </p:nvPr>
        </p:nvSpPr>
        <p:spPr>
          <a:xfrm>
            <a:off x="2057400" y="281352"/>
            <a:ext cx="6509239" cy="3886200"/>
          </a:xfrm>
          <a:effectLst/>
          <a:scene3d>
            <a:camera prst="orthographicFront"/>
            <a:lightRig rig="threePt" dir="t"/>
          </a:scene3d>
          <a:sp3d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C9D657A1-4957-4173-8413-F74132E77F2B}" type="datetime1">
              <a:rPr lang="en-US" sz="1100" smtClean="0"/>
              <a:pPr algn="r"/>
              <a:t>9/20/2021</a:t>
            </a:fld>
            <a:endParaRPr lang="en-US" sz="1050" dirty="0"/>
          </a:p>
        </p:txBody>
      </p:sp>
      <p:sp>
        <p:nvSpPr>
          <p:cNvPr id="27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28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65487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134D6712-C3CA-4ECF-9654-89118DED6AE1}" type="datetime1">
              <a:rPr lang="en-US" sz="1100" smtClean="0"/>
              <a:pPr algn="r"/>
              <a:t>9/20/2021</a:t>
            </a:fld>
            <a:endParaRPr lang="en-US"/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7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CC6189F7-BE64-4C5B-959E-79F4EBAF39C3}" type="datetime1">
              <a:rPr lang="en-US" sz="1100" smtClean="0"/>
              <a:pPr algn="r"/>
              <a:t>9/20/2021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6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110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  <a:noFill/>
          <a:ln>
            <a:noFill/>
          </a:ln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1AD27527-043A-4C92-819A-BD33A0816AB2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/>
          </p:nvPr>
        </p:nvSpPr>
        <p:spPr>
          <a:xfrm>
            <a:off x="1828800" y="3124200"/>
            <a:ext cx="5105400" cy="1981200"/>
          </a:xfrm>
        </p:spPr>
        <p:txBody>
          <a:bodyPr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F8A81219-7E0B-44A4-B0C6-3F5F6579B47A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25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467873B8-BEC1-4DAD-BF69-9DC182306A8F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8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  <a:latin typeface="+mn-lt"/>
                <a:cs typeface="+mn-cs"/>
              </a:rPr>
              <a:t>TRUE or FALSE?</a:t>
            </a:r>
          </a:p>
        </p:txBody>
      </p:sp>
      <p:sp>
        <p:nvSpPr>
          <p:cNvPr id="4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latin typeface="+mn-lt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?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6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EF4A3B56-5FBC-49E6-B165-15B4DA4F4D46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8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10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11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57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E.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 algn="r"/>
            <a:fld id="{C9D657A1-4957-4173-8413-F74132E77F2B}" type="datetime1">
              <a:rPr lang="en-US" sz="1100" smtClean="0"/>
              <a:pPr algn="r"/>
              <a:t>9/20/2021</a:t>
            </a:fld>
            <a:endParaRPr lang="en-US" sz="1050" dirty="0"/>
          </a:p>
        </p:txBody>
      </p:sp>
      <p:sp>
        <p:nvSpPr>
          <p:cNvPr id="20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sz="1200" dirty="0"/>
          </a:p>
        </p:txBody>
      </p:sp>
      <p:sp>
        <p:nvSpPr>
          <p:cNvPr id="21" name="Rectangl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31776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23"/>
          <p:cNvCxnSpPr>
            <a:stCxn id="16" idx="3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7"/>
          <p:cNvSpPr>
            <a:spLocks noGrp="1"/>
          </p:cNvSpPr>
          <p:nvPr>
            <p:ph type="body" sz="quarter" idx="13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2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6E5D2020-C62A-4F37-9176-FB7C4CE73B85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2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C9D657A1-4957-4173-8413-F74132E77F2B}" type="datetime1">
              <a:rPr lang="en-US" sz="1100" smtClean="0"/>
              <a:pPr algn="r"/>
              <a:t>9/20/2021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 sz="1200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992661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134D6712-C3CA-4ECF-9654-89118DED6AE1}" type="datetime1">
              <a:rPr lang="en-US" sz="1100" smtClean="0"/>
              <a:pPr algn="r"/>
              <a:t>9/20/2021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C9D657A1-4957-4173-8413-F74132E77F2B}" type="datetime1">
              <a:rPr lang="en-US" sz="1100" smtClean="0"/>
              <a:pPr algn="r"/>
              <a:t>9/20/2021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 sz="1200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261876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50EED99A-7706-4898-9447-0450BB39346C}" type="datetime1">
              <a:rPr lang="en-US" sz="1100" smtClean="0"/>
              <a:pPr algn="r"/>
              <a:t>9/20/2021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  <p:sp>
        <p:nvSpPr>
          <p:cNvPr id="34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3FA5AD-D50B-42F3-8A07-6F0032D054D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CC6189F7-BE64-4C5B-959E-79F4EBAF39C3}" type="datetime1">
              <a:rPr lang="en-US" sz="1100" smtClean="0"/>
              <a:pPr algn="r"/>
              <a:t>9/20/2021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6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AD27527-043A-4C92-819A-BD33A0816AB2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7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F8A81219-7E0B-44A4-B0C6-3F5F6579B47A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467873B8-BEC1-4DAD-BF69-9DC182306A8F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  <p:sp>
        <p:nvSpPr>
          <p:cNvPr id="9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EF4A3B56-5FBC-49E6-B165-15B4DA4F4D46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DD9C60BF-E161-4047-8038-53C96BAF2B61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9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6E5D2020-C62A-4F37-9176-FB7C4CE73B85}" type="datetime1">
              <a:rPr lang="en-US" smtClean="0"/>
              <a:pPr/>
              <a:t>9/20/2021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C9D657A1-4957-4173-8413-F74132E77F2B}" type="datetime1">
              <a:rPr lang="en-US" sz="1100" smtClean="0"/>
              <a:pPr algn="r"/>
              <a:t>9/20/2021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7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  <a:extLst/>
          </a:lstStyle>
          <a:p>
            <a:pPr algn="r"/>
            <a:fld id="{C9D657A1-4957-4173-8413-F74132E77F2B}" type="datetime1">
              <a:rPr lang="en-US" sz="1100" smtClean="0"/>
              <a:pPr algn="r"/>
              <a:t>9/20/2021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chemeClr val="tx1"/>
          </a:solidFill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/>
                </a:solidFill>
                <a:latin typeface="+mn-lt"/>
                <a:cs typeface="+mn-cs"/>
              </a:defRPr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 vert="horz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1031" name="Group 23"/>
          <p:cNvGrpSpPr>
            <a:grpSpLocks/>
          </p:cNvGrpSpPr>
          <p:nvPr/>
        </p:nvGrpSpPr>
        <p:grpSpPr bwMode="auto">
          <a:xfrm>
            <a:off x="11113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32" name="Group 35"/>
          <p:cNvGrpSpPr>
            <a:grpSpLocks/>
          </p:cNvGrpSpPr>
          <p:nvPr/>
        </p:nvGrpSpPr>
        <p:grpSpPr bwMode="auto">
          <a:xfrm>
            <a:off x="8583613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title"/>
          </p:nvPr>
        </p:nvSpPr>
        <p:spPr>
          <a:xfrm>
            <a:off x="1905000" y="1066800"/>
            <a:ext cx="6661639" cy="3886200"/>
          </a:xfrm>
        </p:spPr>
        <p:txBody>
          <a:bodyPr>
            <a:normAutofit/>
          </a:bodyPr>
          <a:lstStyle/>
          <a:p>
            <a:r>
              <a:rPr lang="en-US" sz="6000" smtClean="0">
                <a:solidFill>
                  <a:schemeClr val="tx1"/>
                </a:solidFill>
              </a:rPr>
              <a:t>LECTURE </a:t>
            </a:r>
            <a:r>
              <a:rPr lang="en-US" sz="6000" smtClean="0">
                <a:solidFill>
                  <a:schemeClr val="tx1"/>
                </a:solidFill>
              </a:rPr>
              <a:t>06</a:t>
            </a:r>
            <a:r>
              <a:rPr lang="en-US" sz="6000" dirty="0" smtClean="0">
                <a:solidFill>
                  <a:schemeClr val="tx1"/>
                </a:solidFill>
              </a:rPr>
              <a:t/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5400" dirty="0" smtClean="0">
                <a:solidFill>
                  <a:schemeClr val="tx1"/>
                </a:solidFill>
              </a:rPr>
              <a:t>Function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458200" y="59436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55C6F65B-3494-44A1-88BC-75EFDBA61A87}" type="slidenum">
              <a:rPr lang="zh-TW" altLang="en-US" sz="1800" b="1" i="1">
                <a:ea typeface="新細明體" charset="-120"/>
              </a:rPr>
              <a:pPr algn="r"/>
              <a:t>10</a:t>
            </a:fld>
            <a:endParaRPr lang="en-US" altLang="zh-TW" sz="1800" b="1" i="1">
              <a:ea typeface="新細明體" charset="-120"/>
            </a:endParaRP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5908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26670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1524000" y="17526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AU"/>
          </a:p>
        </p:txBody>
      </p:sp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1219200" y="22860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12298" name="Text Box 12"/>
          <p:cNvSpPr txBox="1">
            <a:spLocks noChangeArrowheads="1"/>
          </p:cNvSpPr>
          <p:nvPr/>
        </p:nvSpPr>
        <p:spPr bwMode="auto">
          <a:xfrm>
            <a:off x="1295400" y="22860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381000" y="914400"/>
            <a:ext cx="7772400" cy="5905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TW" sz="1600" b="1">
                <a:ea typeface="新細明體" charset="-120"/>
              </a:rPr>
              <a:t>Which of the following functions are injective, surjective, and/or bijective? Explain why.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030014" y="1624196"/>
            <a:ext cx="1804988" cy="1811337"/>
            <a:chOff x="384" y="1023"/>
            <a:chExt cx="1137" cy="1141"/>
          </a:xfrm>
        </p:grpSpPr>
        <p:sp>
          <p:nvSpPr>
            <p:cNvPr id="12331" name="Oval 18"/>
            <p:cNvSpPr>
              <a:spLocks noChangeArrowheads="1"/>
            </p:cNvSpPr>
            <p:nvPr/>
          </p:nvSpPr>
          <p:spPr bwMode="auto">
            <a:xfrm>
              <a:off x="384" y="1023"/>
              <a:ext cx="437" cy="1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55000"/>
                </a:lnSpc>
              </a:pPr>
              <a:r>
                <a:rPr lang="zh-TW" altLang="en-US" sz="1600">
                  <a:latin typeface="Arial" charset="0"/>
                  <a:ea typeface="新細明體" charset="-120"/>
                </a:rPr>
                <a:t>  </a:t>
              </a:r>
              <a:r>
                <a:rPr lang="en-US" altLang="zh-TW" sz="1600">
                  <a:latin typeface="Arial" charset="0"/>
                  <a:ea typeface="新細明體" charset="-120"/>
                </a:rPr>
                <a:t>1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2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</a:t>
              </a: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3</a:t>
              </a: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</a:t>
              </a:r>
            </a:p>
            <a:p>
              <a:pPr algn="l"/>
              <a:endParaRPr lang="zh-TW" altLang="en-US">
                <a:ea typeface="新細明體" charset="-120"/>
              </a:endParaRPr>
            </a:p>
          </p:txBody>
        </p:sp>
        <p:sp>
          <p:nvSpPr>
            <p:cNvPr id="12332" name="Oval 19"/>
            <p:cNvSpPr>
              <a:spLocks noChangeArrowheads="1"/>
            </p:cNvSpPr>
            <p:nvPr/>
          </p:nvSpPr>
          <p:spPr bwMode="auto">
            <a:xfrm>
              <a:off x="1123" y="1023"/>
              <a:ext cx="398" cy="11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50000"/>
                </a:lnSpc>
              </a:pPr>
              <a:r>
                <a:rPr lang="zh-TW" altLang="en-US" sz="1600">
                  <a:latin typeface="Arial" charset="0"/>
                  <a:ea typeface="新細明體" charset="-120"/>
                </a:rPr>
                <a:t>  </a:t>
              </a:r>
              <a:r>
                <a:rPr lang="en-US" altLang="zh-TW" sz="1600">
                  <a:latin typeface="Arial" charset="0"/>
                  <a:ea typeface="新細明體" charset="-120"/>
                </a:rPr>
                <a:t>a</a:t>
              </a:r>
            </a:p>
            <a:p>
              <a:pPr algn="l">
                <a:lnSpc>
                  <a:spcPct val="50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b</a:t>
              </a:r>
            </a:p>
            <a:p>
              <a:pPr algn="l">
                <a:lnSpc>
                  <a:spcPct val="50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c</a:t>
              </a:r>
            </a:p>
            <a:p>
              <a:pPr algn="l"/>
              <a:endParaRPr lang="zh-TW" altLang="en-US">
                <a:ea typeface="新細明體" charset="-120"/>
              </a:endParaRPr>
            </a:p>
          </p:txBody>
        </p:sp>
        <p:sp>
          <p:nvSpPr>
            <p:cNvPr id="12333" name="Line 20"/>
            <p:cNvSpPr>
              <a:spLocks noChangeShapeType="1"/>
            </p:cNvSpPr>
            <p:nvPr/>
          </p:nvSpPr>
          <p:spPr bwMode="auto">
            <a:xfrm flipV="1">
              <a:off x="672" y="1242"/>
              <a:ext cx="565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4" name="Line 21"/>
            <p:cNvSpPr>
              <a:spLocks noChangeShapeType="1"/>
            </p:cNvSpPr>
            <p:nvPr/>
          </p:nvSpPr>
          <p:spPr bwMode="auto">
            <a:xfrm>
              <a:off x="672" y="1584"/>
              <a:ext cx="57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5" name="Line 22"/>
            <p:cNvSpPr>
              <a:spLocks noChangeShapeType="1"/>
            </p:cNvSpPr>
            <p:nvPr/>
          </p:nvSpPr>
          <p:spPr bwMode="auto">
            <a:xfrm flipV="1">
              <a:off x="624" y="1584"/>
              <a:ext cx="6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748212" y="1693863"/>
            <a:ext cx="1804988" cy="1811337"/>
            <a:chOff x="3360" y="1872"/>
            <a:chExt cx="1152" cy="1248"/>
          </a:xfrm>
        </p:grpSpPr>
        <p:sp>
          <p:nvSpPr>
            <p:cNvPr id="12326" name="Oval 24"/>
            <p:cNvSpPr>
              <a:spLocks noChangeArrowheads="1"/>
            </p:cNvSpPr>
            <p:nvPr/>
          </p:nvSpPr>
          <p:spPr bwMode="auto">
            <a:xfrm>
              <a:off x="3360" y="1872"/>
              <a:ext cx="443" cy="1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55000"/>
                </a:lnSpc>
              </a:pPr>
              <a:r>
                <a:rPr lang="zh-TW" altLang="en-US" sz="1600">
                  <a:latin typeface="Arial" charset="0"/>
                  <a:ea typeface="新細明體" charset="-120"/>
                </a:rPr>
                <a:t>  </a:t>
              </a:r>
              <a:r>
                <a:rPr lang="en-US" altLang="zh-TW" sz="1600">
                  <a:latin typeface="Arial" charset="0"/>
                  <a:ea typeface="新細明體" charset="-120"/>
                </a:rPr>
                <a:t>1</a:t>
              </a: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2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</a:t>
              </a: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3</a:t>
              </a: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</a:t>
              </a:r>
            </a:p>
            <a:p>
              <a:pPr algn="l"/>
              <a:endParaRPr lang="zh-TW" altLang="en-US">
                <a:ea typeface="新細明體" charset="-120"/>
              </a:endParaRPr>
            </a:p>
          </p:txBody>
        </p:sp>
        <p:sp>
          <p:nvSpPr>
            <p:cNvPr id="12327" name="Oval 25"/>
            <p:cNvSpPr>
              <a:spLocks noChangeArrowheads="1"/>
            </p:cNvSpPr>
            <p:nvPr/>
          </p:nvSpPr>
          <p:spPr bwMode="auto">
            <a:xfrm>
              <a:off x="4109" y="1872"/>
              <a:ext cx="403" cy="1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50000"/>
                </a:lnSpc>
              </a:pPr>
              <a:r>
                <a:rPr lang="zh-TW" altLang="en-US" sz="1600">
                  <a:latin typeface="Arial" charset="0"/>
                  <a:ea typeface="新細明體" charset="-120"/>
                </a:rPr>
                <a:t>  </a:t>
              </a:r>
              <a:r>
                <a:rPr lang="en-US" altLang="zh-TW" sz="1600">
                  <a:latin typeface="Arial" charset="0"/>
                  <a:ea typeface="新細明體" charset="-120"/>
                </a:rPr>
                <a:t>a</a:t>
              </a:r>
            </a:p>
            <a:p>
              <a:pPr algn="l">
                <a:lnSpc>
                  <a:spcPct val="50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b</a:t>
              </a:r>
            </a:p>
            <a:p>
              <a:pPr algn="l">
                <a:lnSpc>
                  <a:spcPct val="50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c</a:t>
              </a:r>
            </a:p>
            <a:p>
              <a:pPr algn="l"/>
              <a:endParaRPr lang="zh-TW" altLang="en-US">
                <a:ea typeface="新細明體" charset="-120"/>
              </a:endParaRPr>
            </a:p>
          </p:txBody>
        </p:sp>
        <p:sp>
          <p:nvSpPr>
            <p:cNvPr id="12328" name="Line 26"/>
            <p:cNvSpPr>
              <a:spLocks noChangeShapeType="1"/>
            </p:cNvSpPr>
            <p:nvPr/>
          </p:nvSpPr>
          <p:spPr bwMode="auto">
            <a:xfrm>
              <a:off x="3648" y="211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9" name="Line 27"/>
            <p:cNvSpPr>
              <a:spLocks noChangeShapeType="1"/>
            </p:cNvSpPr>
            <p:nvPr/>
          </p:nvSpPr>
          <p:spPr bwMode="auto">
            <a:xfrm>
              <a:off x="3648" y="244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0" name="Line 28"/>
            <p:cNvSpPr>
              <a:spLocks noChangeShapeType="1"/>
            </p:cNvSpPr>
            <p:nvPr/>
          </p:nvSpPr>
          <p:spPr bwMode="auto">
            <a:xfrm flipV="1">
              <a:off x="3648" y="2208"/>
              <a:ext cx="57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03" name="Text Box 29"/>
          <p:cNvSpPr txBox="1">
            <a:spLocks noChangeArrowheads="1"/>
          </p:cNvSpPr>
          <p:nvPr/>
        </p:nvSpPr>
        <p:spPr bwMode="auto">
          <a:xfrm>
            <a:off x="684213" y="1066800"/>
            <a:ext cx="5716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AU"/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868363" y="3930869"/>
            <a:ext cx="1828800" cy="1981200"/>
            <a:chOff x="2304" y="2304"/>
            <a:chExt cx="1152" cy="1248"/>
          </a:xfrm>
        </p:grpSpPr>
        <p:sp>
          <p:nvSpPr>
            <p:cNvPr id="12320" name="Oval 31"/>
            <p:cNvSpPr>
              <a:spLocks noChangeArrowheads="1"/>
            </p:cNvSpPr>
            <p:nvPr/>
          </p:nvSpPr>
          <p:spPr bwMode="auto">
            <a:xfrm>
              <a:off x="2304" y="2304"/>
              <a:ext cx="443" cy="1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55000"/>
                </a:lnSpc>
              </a:pPr>
              <a:r>
                <a:rPr lang="zh-TW" altLang="en-US" sz="1600">
                  <a:latin typeface="Arial" charset="0"/>
                  <a:ea typeface="新細明體" charset="-120"/>
                </a:rPr>
                <a:t>  </a:t>
              </a:r>
              <a:r>
                <a:rPr lang="en-US" altLang="zh-TW" sz="1600">
                  <a:latin typeface="Arial" charset="0"/>
                  <a:ea typeface="新細明體" charset="-120"/>
                </a:rPr>
                <a:t>1</a:t>
              </a: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2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3</a:t>
              </a: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4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</a:t>
              </a:r>
            </a:p>
            <a:p>
              <a:pPr algn="l"/>
              <a:endParaRPr lang="zh-TW" altLang="en-US">
                <a:ea typeface="新細明體" charset="-120"/>
              </a:endParaRPr>
            </a:p>
          </p:txBody>
        </p:sp>
        <p:sp>
          <p:nvSpPr>
            <p:cNvPr id="12321" name="Oval 32"/>
            <p:cNvSpPr>
              <a:spLocks noChangeArrowheads="1"/>
            </p:cNvSpPr>
            <p:nvPr/>
          </p:nvSpPr>
          <p:spPr bwMode="auto">
            <a:xfrm>
              <a:off x="3053" y="2304"/>
              <a:ext cx="403" cy="1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50000"/>
                </a:lnSpc>
              </a:pPr>
              <a:r>
                <a:rPr lang="zh-TW" altLang="en-US" sz="1600">
                  <a:latin typeface="Arial" charset="0"/>
                  <a:ea typeface="新細明體" charset="-120"/>
                </a:rPr>
                <a:t>  </a:t>
              </a:r>
              <a:r>
                <a:rPr lang="en-US" altLang="zh-TW" sz="1600">
                  <a:latin typeface="Arial" charset="0"/>
                  <a:ea typeface="新細明體" charset="-120"/>
                </a:rPr>
                <a:t>a</a:t>
              </a:r>
            </a:p>
            <a:p>
              <a:pPr algn="l">
                <a:lnSpc>
                  <a:spcPct val="50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b</a:t>
              </a:r>
            </a:p>
            <a:p>
              <a:pPr algn="l">
                <a:lnSpc>
                  <a:spcPct val="50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c</a:t>
              </a:r>
            </a:p>
            <a:p>
              <a:pPr algn="l">
                <a:lnSpc>
                  <a:spcPct val="50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d</a:t>
              </a:r>
            </a:p>
            <a:p>
              <a:pPr algn="l"/>
              <a:endParaRPr lang="zh-TW" altLang="en-US">
                <a:ea typeface="新細明體" charset="-120"/>
              </a:endParaRPr>
            </a:p>
          </p:txBody>
        </p:sp>
        <p:sp>
          <p:nvSpPr>
            <p:cNvPr id="12322" name="Line 33"/>
            <p:cNvSpPr>
              <a:spLocks noChangeShapeType="1"/>
            </p:cNvSpPr>
            <p:nvPr/>
          </p:nvSpPr>
          <p:spPr bwMode="auto">
            <a:xfrm>
              <a:off x="2592" y="249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3" name="Line 34"/>
            <p:cNvSpPr>
              <a:spLocks noChangeShapeType="1"/>
            </p:cNvSpPr>
            <p:nvPr/>
          </p:nvSpPr>
          <p:spPr bwMode="auto">
            <a:xfrm>
              <a:off x="2592" y="278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4" name="Line 35"/>
            <p:cNvSpPr>
              <a:spLocks noChangeShapeType="1"/>
            </p:cNvSpPr>
            <p:nvPr/>
          </p:nvSpPr>
          <p:spPr bwMode="auto">
            <a:xfrm flipV="1">
              <a:off x="2592" y="2592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25" name="Line 36"/>
            <p:cNvSpPr>
              <a:spLocks noChangeShapeType="1"/>
            </p:cNvSpPr>
            <p:nvPr/>
          </p:nvSpPr>
          <p:spPr bwMode="auto">
            <a:xfrm flipV="1">
              <a:off x="2592" y="3216"/>
              <a:ext cx="57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4"/>
          <p:cNvGrpSpPr>
            <a:grpSpLocks/>
          </p:cNvGrpSpPr>
          <p:nvPr/>
        </p:nvGrpSpPr>
        <p:grpSpPr bwMode="auto">
          <a:xfrm>
            <a:off x="4665279" y="3810000"/>
            <a:ext cx="1828800" cy="1981200"/>
            <a:chOff x="4128" y="2304"/>
            <a:chExt cx="1152" cy="1248"/>
          </a:xfrm>
        </p:grpSpPr>
        <p:sp>
          <p:nvSpPr>
            <p:cNvPr id="12308" name="Oval 45"/>
            <p:cNvSpPr>
              <a:spLocks noChangeArrowheads="1"/>
            </p:cNvSpPr>
            <p:nvPr/>
          </p:nvSpPr>
          <p:spPr bwMode="auto">
            <a:xfrm>
              <a:off x="4128" y="2304"/>
              <a:ext cx="443" cy="1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55000"/>
                </a:lnSpc>
              </a:pPr>
              <a:r>
                <a:rPr lang="zh-TW" altLang="en-US" sz="1600">
                  <a:latin typeface="Arial" charset="0"/>
                  <a:ea typeface="新細明體" charset="-120"/>
                </a:rPr>
                <a:t>  </a:t>
              </a:r>
              <a:r>
                <a:rPr lang="en-US" altLang="zh-TW" sz="1600">
                  <a:latin typeface="Arial" charset="0"/>
                  <a:ea typeface="新細明體" charset="-120"/>
                </a:rPr>
                <a:t>1</a:t>
              </a: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2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3</a:t>
              </a: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4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</a:t>
              </a:r>
            </a:p>
            <a:p>
              <a:pPr algn="l"/>
              <a:endParaRPr lang="zh-TW" altLang="en-US">
                <a:ea typeface="新細明體" charset="-120"/>
              </a:endParaRPr>
            </a:p>
          </p:txBody>
        </p:sp>
        <p:sp>
          <p:nvSpPr>
            <p:cNvPr id="12309" name="Oval 46"/>
            <p:cNvSpPr>
              <a:spLocks noChangeArrowheads="1"/>
            </p:cNvSpPr>
            <p:nvPr/>
          </p:nvSpPr>
          <p:spPr bwMode="auto">
            <a:xfrm>
              <a:off x="4877" y="2304"/>
              <a:ext cx="403" cy="1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50000"/>
                </a:lnSpc>
              </a:pPr>
              <a:r>
                <a:rPr lang="zh-TW" altLang="en-US" sz="1600">
                  <a:latin typeface="Arial" charset="0"/>
                  <a:ea typeface="新細明體" charset="-120"/>
                </a:rPr>
                <a:t>  </a:t>
              </a:r>
              <a:r>
                <a:rPr lang="en-US" altLang="zh-TW" sz="1600">
                  <a:latin typeface="Arial" charset="0"/>
                  <a:ea typeface="新細明體" charset="-120"/>
                </a:rPr>
                <a:t>a</a:t>
              </a:r>
            </a:p>
            <a:p>
              <a:pPr algn="l">
                <a:lnSpc>
                  <a:spcPct val="50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b</a:t>
              </a:r>
            </a:p>
            <a:p>
              <a:pPr algn="l">
                <a:lnSpc>
                  <a:spcPct val="50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   </a:t>
              </a:r>
            </a:p>
            <a:p>
              <a:pPr algn="l">
                <a:lnSpc>
                  <a:spcPct val="50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d</a:t>
              </a:r>
            </a:p>
            <a:p>
              <a:pPr algn="l"/>
              <a:endParaRPr lang="zh-TW" altLang="en-US">
                <a:ea typeface="新細明體" charset="-120"/>
              </a:endParaRPr>
            </a:p>
          </p:txBody>
        </p:sp>
        <p:sp>
          <p:nvSpPr>
            <p:cNvPr id="12310" name="Line 47"/>
            <p:cNvSpPr>
              <a:spLocks noChangeShapeType="1"/>
            </p:cNvSpPr>
            <p:nvPr/>
          </p:nvSpPr>
          <p:spPr bwMode="auto">
            <a:xfrm>
              <a:off x="4416" y="25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48"/>
            <p:cNvSpPr>
              <a:spLocks noChangeShapeType="1"/>
            </p:cNvSpPr>
            <p:nvPr/>
          </p:nvSpPr>
          <p:spPr bwMode="auto">
            <a:xfrm>
              <a:off x="4416" y="2784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Line 49"/>
            <p:cNvSpPr>
              <a:spLocks noChangeShapeType="1"/>
            </p:cNvSpPr>
            <p:nvPr/>
          </p:nvSpPr>
          <p:spPr bwMode="auto">
            <a:xfrm flipV="1">
              <a:off x="4416" y="2592"/>
              <a:ext cx="62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3" name="Line 50"/>
            <p:cNvSpPr>
              <a:spLocks noChangeShapeType="1"/>
            </p:cNvSpPr>
            <p:nvPr/>
          </p:nvSpPr>
          <p:spPr bwMode="auto">
            <a:xfrm flipV="1">
              <a:off x="4416" y="2880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381000" y="76200"/>
            <a:ext cx="6705600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4400" dirty="0" smtClean="0">
                <a:latin typeface="+mj-lt"/>
                <a:ea typeface="新細明體" charset="-120"/>
              </a:rPr>
              <a:t>Example 3</a:t>
            </a:r>
            <a:endParaRPr lang="en-US" altLang="zh-TW" sz="4400" dirty="0">
              <a:latin typeface="+mj-lt"/>
              <a:ea typeface="新細明體" charset="-120"/>
            </a:endParaRPr>
          </a:p>
        </p:txBody>
      </p:sp>
      <p:sp>
        <p:nvSpPr>
          <p:cNvPr id="49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458200" y="59436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9577D65A-EE6A-4EE8-8DBF-B49C61AAC1C5}" type="slidenum">
              <a:rPr lang="zh-TW" altLang="en-US" sz="1800" b="1" i="1">
                <a:ea typeface="新細明體" charset="-120"/>
              </a:rPr>
              <a:pPr algn="r"/>
              <a:t>11</a:t>
            </a:fld>
            <a:endParaRPr lang="en-US" altLang="zh-TW" sz="1800" b="1" i="1">
              <a:ea typeface="新細明體" charset="-120"/>
            </a:endParaRP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5908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6670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524000" y="17526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AU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1219200" y="22860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1295400" y="22860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14348" name="Text Box 33"/>
          <p:cNvSpPr txBox="1">
            <a:spLocks noChangeArrowheads="1"/>
          </p:cNvSpPr>
          <p:nvPr/>
        </p:nvSpPr>
        <p:spPr bwMode="auto">
          <a:xfrm>
            <a:off x="457199" y="1140797"/>
            <a:ext cx="8226425" cy="409342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TW" sz="2000" dirty="0">
                <a:ea typeface="新細明體" charset="-120"/>
              </a:rPr>
              <a:t>Determine whether the following functions are injective, surjective, and/or bijective</a:t>
            </a:r>
            <a:r>
              <a:rPr lang="en-US" altLang="zh-TW" sz="2000" dirty="0" smtClean="0">
                <a:ea typeface="新細明體" charset="-120"/>
              </a:rPr>
              <a:t>. Explain why.</a:t>
            </a:r>
            <a:endParaRPr lang="en-US" altLang="zh-TW" sz="2000" dirty="0">
              <a:ea typeface="新細明體" charset="-120"/>
            </a:endParaRPr>
          </a:p>
          <a:p>
            <a:pPr marL="1541463" indent="-1541463" algn="l"/>
            <a:endParaRPr lang="en-US" altLang="zh-TW" sz="2000" dirty="0" smtClean="0">
              <a:ea typeface="新細明體" charset="-120"/>
            </a:endParaRPr>
          </a:p>
          <a:p>
            <a:pPr marL="1541463" indent="-1541463" algn="l"/>
            <a:r>
              <a:rPr lang="en-US" altLang="zh-TW" sz="2000" dirty="0" smtClean="0">
                <a:ea typeface="新細明體" charset="-120"/>
              </a:rPr>
              <a:t>1) </a:t>
            </a:r>
            <a:r>
              <a:rPr lang="en-US" altLang="zh-TW" sz="2000" i="1" dirty="0" smtClean="0">
                <a:ea typeface="新細明體" charset="-120"/>
              </a:rPr>
              <a:t>f</a:t>
            </a:r>
            <a:r>
              <a:rPr lang="en-US" altLang="zh-TW" sz="2000" baseline="-25000" dirty="0" smtClean="0">
                <a:ea typeface="新細明體" charset="-120"/>
              </a:rPr>
              <a:t>1</a:t>
            </a:r>
            <a:r>
              <a:rPr lang="en-US" altLang="zh-TW" sz="2000" dirty="0">
                <a:ea typeface="新細明體" charset="-120"/>
              </a:rPr>
              <a:t>, </a:t>
            </a:r>
            <a:r>
              <a:rPr lang="en-US" altLang="zh-TW" sz="2000" i="1" dirty="0">
                <a:ea typeface="新細明體" charset="-120"/>
              </a:rPr>
              <a:t>f</a:t>
            </a:r>
            <a:r>
              <a:rPr lang="en-US" altLang="zh-TW" sz="2000" baseline="-25000" dirty="0">
                <a:ea typeface="新細明體" charset="-120"/>
              </a:rPr>
              <a:t>2</a:t>
            </a:r>
            <a:r>
              <a:rPr lang="en-US" altLang="zh-TW" sz="2000" dirty="0">
                <a:ea typeface="新細明體" charset="-120"/>
              </a:rPr>
              <a:t> : Z </a:t>
            </a:r>
            <a:r>
              <a:rPr lang="en-US" altLang="zh-TW" sz="2000" dirty="0">
                <a:ea typeface="新細明體" charset="-120"/>
                <a:sym typeface="Wingdings" pitchFamily="2" charset="2"/>
              </a:rPr>
              <a:t> Z</a:t>
            </a:r>
            <a:endParaRPr lang="en-US" altLang="zh-TW" sz="2000" dirty="0">
              <a:ea typeface="新細明體" charset="-120"/>
            </a:endParaRPr>
          </a:p>
          <a:p>
            <a:pPr marL="1541463" indent="-1541463" algn="l"/>
            <a:endParaRPr lang="en-US" altLang="zh-TW" sz="2000" dirty="0">
              <a:ea typeface="新細明體" charset="-120"/>
            </a:endParaRPr>
          </a:p>
          <a:p>
            <a:pPr marL="1541463" indent="-1541463" algn="l"/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 smtClean="0">
                <a:ea typeface="新細明體" charset="-120"/>
              </a:rPr>
              <a:t>   a) </a:t>
            </a:r>
            <a:r>
              <a:rPr lang="en-US" altLang="zh-TW" sz="2000" i="1" dirty="0" smtClean="0">
                <a:ea typeface="新細明體" charset="-120"/>
              </a:rPr>
              <a:t>f</a:t>
            </a:r>
            <a:r>
              <a:rPr lang="en-US" altLang="zh-TW" sz="2000" baseline="-25000" dirty="0" smtClean="0">
                <a:ea typeface="新細明體" charset="-120"/>
              </a:rPr>
              <a:t>1</a:t>
            </a:r>
            <a:r>
              <a:rPr lang="en-US" altLang="zh-TW" sz="2000" dirty="0" smtClean="0">
                <a:ea typeface="新細明體" charset="-120"/>
              </a:rPr>
              <a:t>(</a:t>
            </a:r>
            <a:r>
              <a:rPr lang="en-US" altLang="zh-TW" sz="2000" i="1" dirty="0" smtClean="0">
                <a:ea typeface="新細明體" charset="-120"/>
              </a:rPr>
              <a:t>x</a:t>
            </a:r>
            <a:r>
              <a:rPr lang="en-US" altLang="zh-TW" sz="2000" dirty="0">
                <a:ea typeface="新細明體" charset="-120"/>
              </a:rPr>
              <a:t>) = </a:t>
            </a:r>
            <a:r>
              <a:rPr lang="en-US" altLang="zh-TW" sz="2000" i="1" dirty="0">
                <a:ea typeface="新細明體" charset="-120"/>
              </a:rPr>
              <a:t>x</a:t>
            </a:r>
            <a:r>
              <a:rPr lang="en-US" altLang="zh-TW" sz="2000" baseline="30000" dirty="0">
                <a:ea typeface="新細明體" charset="-120"/>
              </a:rPr>
              <a:t>2</a:t>
            </a:r>
            <a:r>
              <a:rPr lang="en-US" altLang="zh-TW" sz="2000" dirty="0">
                <a:ea typeface="新細明體" charset="-120"/>
              </a:rPr>
              <a:t> </a:t>
            </a:r>
          </a:p>
          <a:p>
            <a:pPr marL="1541463" indent="-1541463" algn="l"/>
            <a:endParaRPr lang="en-US" altLang="zh-TW" sz="2000" dirty="0">
              <a:ea typeface="新細明體" charset="-120"/>
            </a:endParaRPr>
          </a:p>
          <a:p>
            <a:pPr marL="1541463" indent="-1541463" algn="l"/>
            <a:r>
              <a:rPr lang="en-US" altLang="zh-TW" sz="2000" dirty="0" smtClean="0">
                <a:ea typeface="新細明體" charset="-120"/>
              </a:rPr>
              <a:t>     b) </a:t>
            </a:r>
            <a:r>
              <a:rPr lang="en-US" altLang="zh-TW" sz="2000" i="1" dirty="0" smtClean="0">
                <a:ea typeface="新細明體" charset="-120"/>
              </a:rPr>
              <a:t>f</a:t>
            </a:r>
            <a:r>
              <a:rPr lang="en-US" altLang="zh-TW" sz="2000" baseline="-25000" dirty="0" smtClean="0">
                <a:ea typeface="新細明體" charset="-120"/>
              </a:rPr>
              <a:t>2</a:t>
            </a:r>
            <a:r>
              <a:rPr lang="en-US" altLang="zh-TW" sz="2000" dirty="0" smtClean="0">
                <a:ea typeface="新細明體" charset="-120"/>
              </a:rPr>
              <a:t>(</a:t>
            </a:r>
            <a:r>
              <a:rPr lang="en-US" altLang="zh-TW" sz="2000" i="1" dirty="0" smtClean="0">
                <a:ea typeface="新細明體" charset="-120"/>
              </a:rPr>
              <a:t>x</a:t>
            </a:r>
            <a:r>
              <a:rPr lang="en-US" altLang="zh-TW" sz="2000" dirty="0">
                <a:ea typeface="新細明體" charset="-120"/>
              </a:rPr>
              <a:t>) = </a:t>
            </a:r>
            <a:r>
              <a:rPr lang="en-US" altLang="zh-TW" sz="2000" i="1" dirty="0" smtClean="0">
                <a:ea typeface="新細明體" charset="-120"/>
              </a:rPr>
              <a:t>x </a:t>
            </a:r>
            <a:r>
              <a:rPr lang="en-US" altLang="zh-TW" sz="2000" dirty="0" smtClean="0">
                <a:ea typeface="新細明體" charset="-120"/>
              </a:rPr>
              <a:t>+ 1</a:t>
            </a:r>
            <a:endParaRPr lang="en-US" altLang="zh-TW" sz="2000" dirty="0">
              <a:ea typeface="新細明體" charset="-120"/>
            </a:endParaRPr>
          </a:p>
          <a:p>
            <a:pPr marL="1541463" indent="-1541463" algn="l"/>
            <a:endParaRPr lang="en-US" altLang="zh-TW" sz="2000" dirty="0">
              <a:ea typeface="新細明體" charset="-120"/>
            </a:endParaRPr>
          </a:p>
          <a:p>
            <a:pPr marL="1541463" indent="-1541463" algn="l"/>
            <a:endParaRPr lang="en-US" altLang="zh-TW" sz="2000" dirty="0">
              <a:ea typeface="新細明體" charset="-120"/>
            </a:endParaRPr>
          </a:p>
          <a:p>
            <a:pPr marL="1541463" indent="-1541463" algn="l"/>
            <a:r>
              <a:rPr lang="en-US" altLang="zh-TW" sz="2000" dirty="0" smtClean="0">
                <a:ea typeface="新細明體" charset="-120"/>
              </a:rPr>
              <a:t>2) </a:t>
            </a:r>
            <a:r>
              <a:rPr lang="en-US" altLang="zh-TW" sz="2000" i="1" dirty="0" smtClean="0">
                <a:ea typeface="新細明體" charset="-120"/>
              </a:rPr>
              <a:t>f</a:t>
            </a:r>
            <a:r>
              <a:rPr lang="en-US" altLang="zh-TW" sz="2000" baseline="-25000" dirty="0" smtClean="0">
                <a:ea typeface="新細明體" charset="-120"/>
              </a:rPr>
              <a:t>3</a:t>
            </a:r>
            <a:r>
              <a:rPr lang="en-US" altLang="zh-TW" sz="2000" dirty="0" smtClean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: Country </a:t>
            </a:r>
            <a:r>
              <a:rPr lang="en-US" altLang="zh-TW" sz="2000" dirty="0">
                <a:ea typeface="新細明體" charset="-120"/>
                <a:sym typeface="Wingdings" pitchFamily="2" charset="2"/>
              </a:rPr>
              <a:t> City</a:t>
            </a:r>
          </a:p>
          <a:p>
            <a:pPr marL="1541463" indent="-1541463" algn="l"/>
            <a:r>
              <a:rPr lang="en-US" altLang="zh-TW" sz="2000" dirty="0" smtClean="0">
                <a:ea typeface="新細明體" charset="-120"/>
                <a:sym typeface="Wingdings" pitchFamily="2" charset="2"/>
              </a:rPr>
              <a:t>     </a:t>
            </a:r>
            <a:r>
              <a:rPr lang="en-US" altLang="zh-TW" sz="2000" i="1" dirty="0" smtClean="0">
                <a:ea typeface="新細明體" charset="-120"/>
                <a:sym typeface="Wingdings" pitchFamily="2" charset="2"/>
              </a:rPr>
              <a:t>f</a:t>
            </a:r>
            <a:r>
              <a:rPr lang="en-US" altLang="zh-TW" sz="2000" baseline="-25000" dirty="0" smtClean="0">
                <a:ea typeface="新細明體" charset="-120"/>
                <a:sym typeface="Wingdings" pitchFamily="2" charset="2"/>
              </a:rPr>
              <a:t>3</a:t>
            </a:r>
            <a:r>
              <a:rPr lang="en-US" altLang="zh-TW" sz="2000" dirty="0" smtClean="0">
                <a:ea typeface="新細明體" charset="-120"/>
                <a:sym typeface="Wingdings" pitchFamily="2" charset="2"/>
              </a:rPr>
              <a:t>(</a:t>
            </a:r>
            <a:r>
              <a:rPr lang="en-US" altLang="zh-TW" sz="2000" i="1" dirty="0" smtClean="0">
                <a:ea typeface="新細明體" charset="-120"/>
                <a:sym typeface="Wingdings" pitchFamily="2" charset="2"/>
              </a:rPr>
              <a:t>a</a:t>
            </a:r>
            <a:r>
              <a:rPr lang="en-US" altLang="zh-TW" sz="2000" dirty="0">
                <a:ea typeface="新細明體" charset="-120"/>
                <a:sym typeface="Wingdings" pitchFamily="2" charset="2"/>
              </a:rPr>
              <a:t>) = capital city of </a:t>
            </a:r>
            <a:r>
              <a:rPr lang="en-US" altLang="zh-TW" sz="2000" i="1" dirty="0">
                <a:ea typeface="新細明體" charset="-120"/>
                <a:sym typeface="Wingdings" pitchFamily="2" charset="2"/>
              </a:rPr>
              <a:t>a</a:t>
            </a:r>
            <a:r>
              <a:rPr lang="en-US" altLang="zh-TW" sz="2000" dirty="0">
                <a:ea typeface="新細明體" charset="-120"/>
                <a:sym typeface="Wingdings" pitchFamily="2" charset="2"/>
              </a:rPr>
              <a:t> </a:t>
            </a:r>
            <a:endParaRPr lang="en-US" altLang="zh-TW" sz="2000" b="1" dirty="0">
              <a:ea typeface="新細明體" charset="-120"/>
            </a:endParaRPr>
          </a:p>
          <a:p>
            <a:pPr marL="1541463" indent="-1541463" algn="l"/>
            <a:endParaRPr lang="zh-TW" altLang="en-US" sz="2000" b="1" dirty="0">
              <a:ea typeface="新細明體" charset="-120"/>
            </a:endParaRPr>
          </a:p>
        </p:txBody>
      </p:sp>
      <p:sp>
        <p:nvSpPr>
          <p:cNvPr id="14" name="Text Box 47"/>
          <p:cNvSpPr txBox="1">
            <a:spLocks noChangeArrowheads="1"/>
          </p:cNvSpPr>
          <p:nvPr/>
        </p:nvSpPr>
        <p:spPr bwMode="auto">
          <a:xfrm>
            <a:off x="381000" y="76200"/>
            <a:ext cx="6705600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4400" dirty="0" smtClean="0">
                <a:latin typeface="+mj-lt"/>
                <a:ea typeface="新細明體" charset="-120"/>
              </a:rPr>
              <a:t>Example 4</a:t>
            </a:r>
            <a:endParaRPr lang="en-US" altLang="zh-TW" sz="4400" dirty="0">
              <a:latin typeface="+mj-lt"/>
              <a:ea typeface="新細明體" charset="-120"/>
            </a:endParaRP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Summary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67710" y="1476613"/>
            <a:ext cx="8219090" cy="3170099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en-US" altLang="zh-TW" sz="2000" dirty="0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  <a:p>
            <a:pPr>
              <a:defRPr/>
            </a:pPr>
            <a:r>
              <a:rPr lang="en-US" altLang="zh-TW" sz="2000" dirty="0">
                <a:ea typeface="新細明體" pitchFamily="18" charset="-120"/>
              </a:rPr>
              <a:t>We have learnt the following concepts related to </a:t>
            </a:r>
            <a:r>
              <a:rPr lang="en-US" altLang="zh-TW" sz="2000" dirty="0" smtClean="0">
                <a:ea typeface="新細明體" pitchFamily="18" charset="-120"/>
              </a:rPr>
              <a:t>functions:</a:t>
            </a:r>
            <a:endParaRPr lang="en-US" altLang="zh-TW" sz="2000" dirty="0">
              <a:ea typeface="新細明體" pitchFamily="18" charset="-120"/>
            </a:endParaRPr>
          </a:p>
          <a:p>
            <a:pPr>
              <a:defRPr/>
            </a:pPr>
            <a:endParaRPr lang="en-US" altLang="zh-TW" sz="2000" dirty="0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 smtClean="0">
                <a:ea typeface="新細明體" pitchFamily="18" charset="-120"/>
              </a:rPr>
              <a:t>A function is a special type of Relations.</a:t>
            </a: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 smtClean="0">
                <a:ea typeface="新細明體" pitchFamily="18" charset="-120"/>
              </a:rPr>
              <a:t>A function has to be defined with its domain and </a:t>
            </a:r>
            <a:r>
              <a:rPr lang="en-US" altLang="zh-TW" sz="2000" dirty="0" err="1" smtClean="0">
                <a:ea typeface="新細明體" pitchFamily="18" charset="-120"/>
              </a:rPr>
              <a:t>codomain</a:t>
            </a:r>
            <a:r>
              <a:rPr lang="en-US" altLang="zh-TW" sz="2000" dirty="0" smtClean="0">
                <a:ea typeface="新細明體" pitchFamily="18" charset="-120"/>
              </a:rPr>
              <a:t>.</a:t>
            </a: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 smtClean="0">
                <a:ea typeface="新細明體" pitchFamily="18" charset="-120"/>
              </a:rPr>
              <a:t>A function’s range is a set consisting only of the values defined by the function at its </a:t>
            </a:r>
            <a:r>
              <a:rPr lang="en-US" altLang="zh-TW" sz="2000" dirty="0" err="1" smtClean="0">
                <a:ea typeface="新細明體" pitchFamily="18" charset="-120"/>
              </a:rPr>
              <a:t>codomain</a:t>
            </a:r>
            <a:r>
              <a:rPr lang="en-US" altLang="zh-TW" sz="2000" dirty="0" smtClean="0">
                <a:ea typeface="新細明體" pitchFamily="18" charset="-120"/>
              </a:rPr>
              <a:t>.  </a:t>
            </a: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 smtClean="0">
                <a:ea typeface="新細明體" pitchFamily="18" charset="-120"/>
              </a:rPr>
              <a:t>If the range = </a:t>
            </a:r>
            <a:r>
              <a:rPr lang="en-US" altLang="zh-TW" sz="2000" dirty="0" err="1" smtClean="0">
                <a:ea typeface="新細明體" pitchFamily="18" charset="-120"/>
              </a:rPr>
              <a:t>codomain</a:t>
            </a:r>
            <a:r>
              <a:rPr lang="en-US" altLang="zh-TW" sz="2000" dirty="0" smtClean="0">
                <a:ea typeface="新細明體" pitchFamily="18" charset="-120"/>
              </a:rPr>
              <a:t>, the function is onto (</a:t>
            </a:r>
            <a:r>
              <a:rPr lang="en-US" altLang="zh-TW" sz="2000" dirty="0" err="1" smtClean="0">
                <a:ea typeface="新細明體" pitchFamily="18" charset="-120"/>
              </a:rPr>
              <a:t>surjective</a:t>
            </a:r>
            <a:r>
              <a:rPr lang="en-US" altLang="zh-TW" sz="2000" dirty="0" smtClean="0">
                <a:ea typeface="新細明體" pitchFamily="18" charset="-120"/>
              </a:rPr>
              <a:t>).</a:t>
            </a:r>
          </a:p>
          <a:p>
            <a:pPr marL="804863" lvl="1" indent="-341313">
              <a:buFontTx/>
              <a:buChar char="•"/>
              <a:defRPr/>
            </a:pPr>
            <a:r>
              <a:rPr lang="en-US" altLang="zh-TW" sz="2000" dirty="0" smtClean="0">
                <a:ea typeface="新細明體" pitchFamily="18" charset="-120"/>
              </a:rPr>
              <a:t>A function is one-to-one (injective) when exactly one element in the domain is assigned each of the element in the codomain.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Exercise 1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457200" y="1371600"/>
            <a:ext cx="8077200" cy="255454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altLang="zh-TW" sz="2000" dirty="0" smtClean="0">
                <a:ea typeface="新細明體" charset="-120"/>
              </a:rPr>
              <a:t>Given,</a:t>
            </a:r>
          </a:p>
          <a:p>
            <a:pPr marL="457200" indent="-457200"/>
            <a:r>
              <a:rPr lang="en-US" altLang="zh-TW" sz="2000" dirty="0" smtClean="0">
                <a:ea typeface="新細明體" charset="-120"/>
              </a:rPr>
              <a:t>R</a:t>
            </a:r>
            <a:r>
              <a:rPr lang="en-US" altLang="zh-TW" sz="2000" baseline="-25000" dirty="0" smtClean="0">
                <a:ea typeface="新細明體" charset="-120"/>
              </a:rPr>
              <a:t>1</a:t>
            </a:r>
            <a:r>
              <a:rPr lang="en-US" altLang="zh-TW" sz="2000" dirty="0" smtClean="0">
                <a:ea typeface="新細明體" charset="-120"/>
              </a:rPr>
              <a:t> = {(x, y) | x and y are human beings and x is taller than y}</a:t>
            </a:r>
          </a:p>
          <a:p>
            <a:pPr marL="457200" indent="-457200"/>
            <a:r>
              <a:rPr lang="en-US" altLang="zh-TW" sz="2000" dirty="0" smtClean="0">
                <a:ea typeface="新細明體" charset="-120"/>
              </a:rPr>
              <a:t>R</a:t>
            </a:r>
            <a:r>
              <a:rPr lang="en-US" altLang="zh-TW" sz="2000" baseline="-25000" dirty="0" smtClean="0">
                <a:ea typeface="新細明體" charset="-120"/>
              </a:rPr>
              <a:t>2</a:t>
            </a:r>
            <a:r>
              <a:rPr lang="en-US" altLang="zh-TW" sz="2000" dirty="0" smtClean="0">
                <a:ea typeface="新細明體" charset="-120"/>
              </a:rPr>
              <a:t> = {(x, y) | x and y are human beings and both have the same height}</a:t>
            </a:r>
          </a:p>
          <a:p>
            <a:pPr marL="457200" indent="-457200"/>
            <a:r>
              <a:rPr lang="en-US" altLang="zh-TW" sz="2000" dirty="0" smtClean="0">
                <a:ea typeface="新細明體" charset="-120"/>
              </a:rPr>
              <a:t>R</a:t>
            </a:r>
            <a:r>
              <a:rPr lang="en-US" altLang="zh-TW" sz="2000" baseline="-25000" dirty="0" smtClean="0">
                <a:ea typeface="新細明體" charset="-120"/>
              </a:rPr>
              <a:t>3</a:t>
            </a:r>
            <a:r>
              <a:rPr lang="en-US" altLang="zh-TW" sz="2000" dirty="0" smtClean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= {(a, b) | |a – b| 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≤ 4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}, where a, b </a:t>
            </a:r>
            <a:r>
              <a:rPr lang="en-US" altLang="zh-TW" sz="2000" dirty="0">
                <a:ea typeface="新細明體" charset="-120"/>
                <a:sym typeface="Symbol"/>
              </a:rPr>
              <a:t> </a:t>
            </a:r>
            <a:r>
              <a:rPr lang="en-US" altLang="zh-TW" sz="2000" dirty="0" smtClean="0">
                <a:ea typeface="新細明體" charset="-120"/>
                <a:sym typeface="Symbol"/>
              </a:rPr>
              <a:t></a:t>
            </a:r>
          </a:p>
          <a:p>
            <a:pPr marL="457200" indent="-457200"/>
            <a:r>
              <a:rPr lang="en-US" altLang="zh-TW" sz="2000" dirty="0" smtClean="0">
                <a:ea typeface="新細明體" charset="-120"/>
              </a:rPr>
              <a:t>R</a:t>
            </a:r>
            <a:r>
              <a:rPr lang="en-US" altLang="zh-TW" sz="2000" baseline="-25000" dirty="0" smtClean="0">
                <a:ea typeface="新細明體" charset="-120"/>
              </a:rPr>
              <a:t>4</a:t>
            </a:r>
            <a:r>
              <a:rPr lang="en-US" altLang="zh-TW" sz="2000" dirty="0" smtClean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= {(a, b) | (a – b) is a multiple of 7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}, where a, b </a:t>
            </a:r>
            <a:r>
              <a:rPr lang="en-US" altLang="zh-TW" sz="2000" dirty="0">
                <a:ea typeface="新細明體" charset="-120"/>
                <a:sym typeface="Symbol"/>
              </a:rPr>
              <a:t> </a:t>
            </a:r>
            <a:endParaRPr lang="en-US" altLang="zh-TW" sz="2000" dirty="0">
              <a:ea typeface="新細明體" charset="-120"/>
              <a:sym typeface="Symbol" pitchFamily="18" charset="2"/>
            </a:endParaRPr>
          </a:p>
          <a:p>
            <a:pPr marL="457200" indent="-457200"/>
            <a:endParaRPr lang="en-US" altLang="zh-TW" sz="2000" dirty="0" smtClean="0">
              <a:ea typeface="新細明體" charset="-120"/>
            </a:endParaRPr>
          </a:p>
          <a:p>
            <a:pPr marL="457200" indent="-457200"/>
            <a:r>
              <a:rPr lang="en-US" altLang="zh-TW" sz="2000" dirty="0" smtClean="0">
                <a:ea typeface="新細明體" charset="-120"/>
              </a:rPr>
              <a:t>Determine if each of these are functions. Justify your answer.</a:t>
            </a:r>
          </a:p>
          <a:p>
            <a:pPr marL="457200" indent="-457200">
              <a:buAutoNum type="arabicParenR"/>
            </a:pPr>
            <a:endParaRPr lang="en-US" altLang="zh-TW" sz="2000" dirty="0" smtClean="0">
              <a:ea typeface="新細明體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Exercise 2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" y="1142999"/>
            <a:ext cx="7543800" cy="4953001"/>
          </a:xfrm>
        </p:spPr>
        <p:txBody>
          <a:bodyPr>
            <a:noAutofit/>
          </a:bodyPr>
          <a:lstStyle/>
          <a:p>
            <a:pPr marL="0" indent="0" algn="just"/>
            <a:r>
              <a:rPr lang="en-US" i="0" dirty="0" smtClean="0"/>
              <a:t>Let the domain and codomain be the sets of real numbers. Which </a:t>
            </a:r>
            <a:r>
              <a:rPr lang="en-US" i="0" dirty="0"/>
              <a:t>of </a:t>
            </a:r>
            <a:r>
              <a:rPr lang="en-US" i="0" dirty="0" smtClean="0"/>
              <a:t>the following is a function? If it is not a function, modify the domain so that it becomes a function. Then determine whether those functions are one to one and/or onto. </a:t>
            </a:r>
          </a:p>
          <a:p>
            <a:pPr marL="0" indent="0" algn="just"/>
            <a:endParaRPr lang="en-US" i="0" dirty="0"/>
          </a:p>
          <a:p>
            <a:pPr algn="just"/>
            <a:r>
              <a:rPr lang="ms-MY" i="0" dirty="0" smtClean="0"/>
              <a:t>1) f(x)=e</a:t>
            </a:r>
            <a:r>
              <a:rPr lang="ms-MY" i="0" baseline="30000" dirty="0" smtClean="0"/>
              <a:t>x</a:t>
            </a:r>
            <a:endParaRPr lang="ms-MY" i="0" dirty="0"/>
          </a:p>
          <a:p>
            <a:pPr algn="just"/>
            <a:endParaRPr lang="en-US" i="0" dirty="0"/>
          </a:p>
          <a:p>
            <a:pPr algn="just"/>
            <a:r>
              <a:rPr lang="en-US" i="0" dirty="0" smtClean="0"/>
              <a:t>2) g(x)=1/x</a:t>
            </a:r>
          </a:p>
          <a:p>
            <a:pPr algn="just"/>
            <a:endParaRPr lang="ms-MY" i="0" dirty="0"/>
          </a:p>
          <a:p>
            <a:pPr algn="just"/>
            <a:r>
              <a:rPr lang="en-US" i="0" dirty="0" smtClean="0"/>
              <a:t>3) h(x)=log(x</a:t>
            </a:r>
            <a:r>
              <a:rPr lang="en-US" i="0" dirty="0"/>
              <a:t>) </a:t>
            </a:r>
            <a:endParaRPr lang="en-US" i="0" dirty="0" smtClean="0"/>
          </a:p>
          <a:p>
            <a:pPr algn="just"/>
            <a:endParaRPr lang="en-US" i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69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</a:t>
            </a:r>
            <a:r>
              <a:rPr lang="en-US" dirty="0"/>
              <a:t>of a f</a:t>
            </a:r>
            <a:r>
              <a:rPr lang="en-US" dirty="0" smtClean="0"/>
              <a:t>unction</a:t>
            </a:r>
          </a:p>
          <a:p>
            <a:r>
              <a:rPr lang="en-US" dirty="0" smtClean="0"/>
              <a:t>Domain, </a:t>
            </a:r>
            <a:r>
              <a:rPr lang="en-US" dirty="0"/>
              <a:t>c</a:t>
            </a:r>
            <a:r>
              <a:rPr lang="en-US" dirty="0" smtClean="0"/>
              <a:t>odomain, range</a:t>
            </a:r>
          </a:p>
          <a:p>
            <a:r>
              <a:rPr lang="en-US" dirty="0" smtClean="0"/>
              <a:t>Properties of functions</a:t>
            </a: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this lecture: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533400" y="762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Definition of a Function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" y="1316953"/>
            <a:ext cx="7543800" cy="4855247"/>
          </a:xfrm>
        </p:spPr>
        <p:txBody>
          <a:bodyPr>
            <a:normAutofit/>
          </a:bodyPr>
          <a:lstStyle/>
          <a:p>
            <a:pPr algn="l"/>
            <a:r>
              <a:rPr lang="en-US" i="0" dirty="0" smtClean="0"/>
              <a:t>A special type of relation is known as function.</a:t>
            </a:r>
          </a:p>
          <a:p>
            <a:pPr algn="l"/>
            <a:endParaRPr lang="en-US" i="0" dirty="0"/>
          </a:p>
          <a:p>
            <a:pPr algn="l"/>
            <a:r>
              <a:rPr lang="en-US" i="0" dirty="0" smtClean="0"/>
              <a:t>Definition:</a:t>
            </a:r>
          </a:p>
          <a:p>
            <a:pPr marL="0" indent="0" algn="l"/>
            <a:r>
              <a:rPr lang="en-US" altLang="zh-TW" i="0" dirty="0">
                <a:ea typeface="新細明體" pitchFamily="18" charset="-120"/>
              </a:rPr>
              <a:t>A relation </a:t>
            </a:r>
            <a:r>
              <a:rPr lang="en-US" altLang="zh-TW" i="0" dirty="0" smtClean="0">
                <a:ea typeface="新細明體" pitchFamily="18" charset="-120"/>
              </a:rPr>
              <a:t>denoted as </a:t>
            </a:r>
            <a:r>
              <a:rPr lang="en-US" altLang="zh-TW" dirty="0" smtClean="0">
                <a:ea typeface="新細明體" pitchFamily="18" charset="-120"/>
              </a:rPr>
              <a:t>f</a:t>
            </a:r>
            <a:r>
              <a:rPr lang="en-US" altLang="zh-TW" i="0" dirty="0" smtClean="0">
                <a:ea typeface="新細明體" pitchFamily="18" charset="-120"/>
              </a:rPr>
              <a:t> from a set X </a:t>
            </a:r>
            <a:r>
              <a:rPr lang="en-US" altLang="zh-TW" i="0" dirty="0">
                <a:ea typeface="新細明體" pitchFamily="18" charset="-120"/>
              </a:rPr>
              <a:t>to </a:t>
            </a:r>
            <a:r>
              <a:rPr lang="en-US" altLang="zh-TW" i="0" dirty="0" smtClean="0">
                <a:ea typeface="新細明體" pitchFamily="18" charset="-120"/>
              </a:rPr>
              <a:t>a set Y is a </a:t>
            </a:r>
            <a:r>
              <a:rPr lang="en-US" altLang="zh-TW" b="1" i="0" dirty="0" smtClean="0">
                <a:ea typeface="新細明體" pitchFamily="18" charset="-120"/>
              </a:rPr>
              <a:t>function</a:t>
            </a:r>
            <a:r>
              <a:rPr lang="en-US" altLang="zh-TW" i="0" dirty="0" smtClean="0">
                <a:ea typeface="新細明體" pitchFamily="18" charset="-120"/>
              </a:rPr>
              <a:t> from X to Y satisfies the condition that every element in X is related to exactly ONE element in Y. </a:t>
            </a:r>
            <a:endParaRPr lang="en-US" altLang="zh-TW" i="0" dirty="0">
              <a:ea typeface="新細明體" pitchFamily="18" charset="-120"/>
            </a:endParaRPr>
          </a:p>
          <a:p>
            <a:pPr marL="609600" indent="-609600" algn="l"/>
            <a:endParaRPr lang="en-US" i="0" dirty="0" smtClean="0"/>
          </a:p>
          <a:p>
            <a:pPr algn="l"/>
            <a:r>
              <a:rPr lang="en-US" i="0" dirty="0" smtClean="0"/>
              <a:t>Mathematical notation of function </a:t>
            </a:r>
            <a:r>
              <a:rPr lang="en-US" dirty="0" smtClean="0"/>
              <a:t>f</a:t>
            </a:r>
            <a:r>
              <a:rPr lang="en-US" i="0" dirty="0" smtClean="0"/>
              <a:t>  is written as  </a:t>
            </a:r>
            <a:r>
              <a:rPr lang="en-US" b="1" dirty="0" smtClean="0"/>
              <a:t>f</a:t>
            </a:r>
            <a:r>
              <a:rPr lang="en-US" b="1" i="0" dirty="0" smtClean="0"/>
              <a:t>: X </a:t>
            </a:r>
            <a:r>
              <a:rPr lang="en-US" altLang="zh-TW" b="1" i="0" dirty="0" smtClean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 Y</a:t>
            </a:r>
          </a:p>
          <a:p>
            <a:pPr algn="l"/>
            <a:r>
              <a:rPr lang="en-US" altLang="zh-TW" i="0" dirty="0" smtClean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Set X is known as the </a:t>
            </a:r>
            <a:r>
              <a:rPr lang="en-US" altLang="zh-TW" b="1" i="0" dirty="0" smtClean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domain for function </a:t>
            </a:r>
            <a:r>
              <a:rPr lang="en-US" altLang="zh-TW" b="1" dirty="0" smtClean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f</a:t>
            </a:r>
          </a:p>
          <a:p>
            <a:pPr algn="l"/>
            <a:r>
              <a:rPr lang="en-US" altLang="zh-TW" i="0" dirty="0" smtClean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Set Y is known as the </a:t>
            </a:r>
            <a:r>
              <a:rPr lang="en-US" altLang="zh-TW" b="1" i="0" dirty="0" err="1" smtClean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codomain</a:t>
            </a:r>
            <a:r>
              <a:rPr lang="en-US" altLang="zh-TW" b="1" i="0" dirty="0" smtClean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 for function </a:t>
            </a:r>
            <a:r>
              <a:rPr lang="en-US" altLang="zh-TW" b="1" dirty="0" smtClean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f</a:t>
            </a:r>
          </a:p>
          <a:p>
            <a:pPr algn="l"/>
            <a:endParaRPr lang="en-US" i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sz="4400" dirty="0" smtClean="0">
                <a:solidFill>
                  <a:schemeClr val="tx1"/>
                </a:solidFill>
                <a:effectLst/>
              </a:rPr>
              <a:t>Informal Definition of a Function</a:t>
            </a:r>
            <a:endParaRPr lang="en-US" sz="4400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33400" y="1447800"/>
            <a:ext cx="7848600" cy="3733801"/>
          </a:xfrm>
        </p:spPr>
        <p:txBody>
          <a:bodyPr>
            <a:noAutofit/>
          </a:bodyPr>
          <a:lstStyle/>
          <a:p>
            <a:pPr algn="just"/>
            <a:r>
              <a:rPr lang="en-US" i="0" dirty="0"/>
              <a:t>Let X and Y be sets.</a:t>
            </a:r>
          </a:p>
          <a:p>
            <a:pPr algn="just"/>
            <a:r>
              <a:rPr lang="en-US" i="0" dirty="0"/>
              <a:t>A function with domain X and codomain Y is a </a:t>
            </a:r>
            <a:r>
              <a:rPr lang="en-US" i="0" dirty="0" smtClean="0"/>
              <a:t> “box</a:t>
            </a:r>
            <a:r>
              <a:rPr lang="en-US" i="0" dirty="0"/>
              <a:t>" which accepts</a:t>
            </a:r>
          </a:p>
          <a:p>
            <a:pPr algn="just"/>
            <a:r>
              <a:rPr lang="en-US" i="0" dirty="0"/>
              <a:t>elements of X as inputs and, for each element of X, outputs exactly one</a:t>
            </a:r>
          </a:p>
          <a:p>
            <a:pPr algn="just"/>
            <a:r>
              <a:rPr lang="ms-MY" i="0" dirty="0"/>
              <a:t>element of Y .</a:t>
            </a:r>
          </a:p>
          <a:p>
            <a:pPr algn="just"/>
            <a:endParaRPr lang="en-US" sz="1200" i="0" dirty="0" smtClean="0"/>
          </a:p>
          <a:p>
            <a:pPr algn="just"/>
            <a:r>
              <a:rPr lang="en-US" i="0" dirty="0" smtClean="0"/>
              <a:t>Note:</a:t>
            </a:r>
          </a:p>
          <a:p>
            <a:pPr algn="just"/>
            <a:r>
              <a:rPr lang="en-US" i="0" dirty="0" smtClean="0"/>
              <a:t>The </a:t>
            </a:r>
            <a:r>
              <a:rPr lang="en-US" i="0" dirty="0"/>
              <a:t>domain and codomain are part of the function and must always be</a:t>
            </a:r>
          </a:p>
          <a:p>
            <a:pPr algn="just"/>
            <a:r>
              <a:rPr lang="ms-MY" i="0" dirty="0" smtClean="0"/>
              <a:t>defined</a:t>
            </a:r>
            <a:r>
              <a:rPr lang="ms-MY" i="0" dirty="0"/>
              <a:t>.</a:t>
            </a:r>
            <a:endParaRPr lang="ms-MY" i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6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143000"/>
          </a:xfrm>
        </p:spPr>
        <p:txBody>
          <a:bodyPr/>
          <a:lstStyle/>
          <a:p>
            <a:r>
              <a:rPr lang="en-US" sz="2000" i="0" dirty="0" smtClean="0"/>
              <a:t>In an arrow diagram,</a:t>
            </a:r>
            <a:endParaRPr lang="en-US" sz="2000" i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Function versus Relation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81000" y="2108260"/>
            <a:ext cx="1981200" cy="1981200"/>
            <a:chOff x="1392" y="1104"/>
            <a:chExt cx="1248" cy="1248"/>
          </a:xfrm>
        </p:grpSpPr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1392" y="1104"/>
              <a:ext cx="443" cy="1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55000"/>
                </a:lnSpc>
              </a:pPr>
              <a:r>
                <a:rPr lang="zh-TW" altLang="en-US" sz="1600">
                  <a:latin typeface="Arial" charset="0"/>
                  <a:ea typeface="新細明體" charset="-120"/>
                </a:rPr>
                <a:t> </a:t>
              </a:r>
              <a:r>
                <a:rPr lang="en-US" altLang="zh-TW" sz="1600">
                  <a:latin typeface="Arial" charset="0"/>
                  <a:ea typeface="新細明體" charset="-120"/>
                </a:rPr>
                <a:t>1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2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3</a:t>
              </a: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4</a:t>
              </a:r>
            </a:p>
            <a:p>
              <a:pPr algn="l"/>
              <a:endParaRPr lang="zh-TW" altLang="en-US">
                <a:ea typeface="新細明體" charset="-120"/>
              </a:endParaRPr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auto">
            <a:xfrm>
              <a:off x="2237" y="1104"/>
              <a:ext cx="403" cy="1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50000"/>
                </a:lnSpc>
              </a:pPr>
              <a:r>
                <a:rPr lang="zh-TW" altLang="en-US" sz="1600" dirty="0">
                  <a:latin typeface="Arial" charset="0"/>
                  <a:ea typeface="新細明體" charset="-120"/>
                </a:rPr>
                <a:t>  </a:t>
              </a:r>
              <a:r>
                <a:rPr lang="en-US" altLang="zh-TW" sz="1600" dirty="0">
                  <a:latin typeface="Arial" charset="0"/>
                  <a:ea typeface="新細明體" charset="-120"/>
                </a:rPr>
                <a:t>a</a:t>
              </a:r>
            </a:p>
            <a:p>
              <a:pPr algn="l">
                <a:lnSpc>
                  <a:spcPct val="50000"/>
                </a:lnSpc>
              </a:pP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 dirty="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 dirty="0">
                  <a:latin typeface="Arial" charset="0"/>
                  <a:ea typeface="新細明體" charset="-120"/>
                </a:rPr>
                <a:t> 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 dirty="0" smtClean="0">
                  <a:latin typeface="Arial" charset="0"/>
                  <a:ea typeface="新細明體" charset="-120"/>
                </a:rPr>
                <a:t>  b</a:t>
              </a: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 dirty="0">
                  <a:latin typeface="Arial" charset="0"/>
                  <a:ea typeface="新細明體" charset="-120"/>
                </a:rPr>
                <a:t> </a:t>
              </a:r>
              <a:r>
                <a:rPr lang="en-US" altLang="zh-TW" sz="1600" dirty="0" smtClean="0">
                  <a:latin typeface="Arial" charset="0"/>
                  <a:ea typeface="新細明體" charset="-120"/>
                </a:rPr>
                <a:t> c</a:t>
              </a: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/>
              <a:endParaRPr lang="zh-TW" altLang="en-US" dirty="0">
                <a:ea typeface="新細明體" charset="-120"/>
              </a:endParaRPr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1680" y="1344"/>
              <a:ext cx="6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1632" y="1584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V="1">
              <a:off x="1632" y="1392"/>
              <a:ext cx="7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V="1">
              <a:off x="1728" y="1920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647700" y="4318060"/>
            <a:ext cx="1600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 smtClean="0">
                <a:ea typeface="新細明體" charset="-120"/>
              </a:rPr>
              <a:t>A relation</a:t>
            </a:r>
          </a:p>
          <a:p>
            <a:pPr>
              <a:spcBef>
                <a:spcPct val="50000"/>
              </a:spcBef>
            </a:pPr>
            <a:r>
              <a:rPr lang="en-US" altLang="zh-TW" sz="2000" dirty="0" smtClean="0">
                <a:ea typeface="新細明體" charset="-120"/>
              </a:rPr>
              <a:t>A function</a:t>
            </a:r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3762540" y="4318060"/>
            <a:ext cx="206676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 smtClean="0">
                <a:ea typeface="新細明體" charset="-120"/>
              </a:rPr>
              <a:t>A relation</a:t>
            </a:r>
          </a:p>
          <a:p>
            <a:pPr>
              <a:spcBef>
                <a:spcPct val="50000"/>
              </a:spcBef>
            </a:pPr>
            <a:r>
              <a:rPr lang="en-US" altLang="zh-TW" sz="2000" dirty="0" smtClean="0">
                <a:ea typeface="新細明體" charset="-120"/>
              </a:rPr>
              <a:t>Not </a:t>
            </a:r>
            <a:r>
              <a:rPr lang="en-US" altLang="zh-TW" sz="2000" dirty="0">
                <a:ea typeface="新細明體" charset="-120"/>
              </a:rPr>
              <a:t>a </a:t>
            </a:r>
            <a:r>
              <a:rPr lang="en-US" altLang="zh-TW" sz="2000" dirty="0" smtClean="0">
                <a:ea typeface="新細明體" charset="-120"/>
              </a:rPr>
              <a:t>function</a:t>
            </a:r>
            <a:endParaRPr lang="en-US" altLang="zh-TW" sz="2000" dirty="0">
              <a:ea typeface="新細明體" charset="-120"/>
            </a:endParaRP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571500" y="172726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 smtClean="0">
                <a:ea typeface="新細明體" charset="-120"/>
              </a:rPr>
              <a:t>X</a:t>
            </a:r>
            <a:endParaRPr lang="en-US" altLang="zh-TW" sz="2000" b="1" dirty="0">
              <a:ea typeface="新細明體" charset="-120"/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1866900" y="175901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ea typeface="新細明體" charset="-120"/>
              </a:rPr>
              <a:t>Y</a:t>
            </a:r>
          </a:p>
        </p:txBody>
      </p:sp>
      <p:grpSp>
        <p:nvGrpSpPr>
          <p:cNvPr id="32" name="Group 20"/>
          <p:cNvGrpSpPr>
            <a:grpSpLocks/>
          </p:cNvGrpSpPr>
          <p:nvPr/>
        </p:nvGrpSpPr>
        <p:grpSpPr bwMode="auto">
          <a:xfrm>
            <a:off x="3467100" y="2108260"/>
            <a:ext cx="1981200" cy="1981200"/>
            <a:chOff x="1392" y="1104"/>
            <a:chExt cx="1248" cy="1248"/>
          </a:xfrm>
        </p:grpSpPr>
        <p:sp>
          <p:nvSpPr>
            <p:cNvPr id="33" name="Oval 21"/>
            <p:cNvSpPr>
              <a:spLocks noChangeArrowheads="1"/>
            </p:cNvSpPr>
            <p:nvPr/>
          </p:nvSpPr>
          <p:spPr bwMode="auto">
            <a:xfrm>
              <a:off x="1392" y="1104"/>
              <a:ext cx="443" cy="1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55000"/>
                </a:lnSpc>
              </a:pPr>
              <a:r>
                <a:rPr lang="zh-TW" altLang="en-US" sz="1600">
                  <a:latin typeface="Arial" charset="0"/>
                  <a:ea typeface="新細明體" charset="-120"/>
                </a:rPr>
                <a:t> </a:t>
              </a:r>
              <a:r>
                <a:rPr lang="en-US" altLang="zh-TW" sz="1600">
                  <a:latin typeface="Arial" charset="0"/>
                  <a:ea typeface="新細明體" charset="-120"/>
                </a:rPr>
                <a:t>1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2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3</a:t>
              </a: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4</a:t>
              </a:r>
            </a:p>
            <a:p>
              <a:pPr algn="l"/>
              <a:endParaRPr lang="zh-TW" altLang="en-US">
                <a:ea typeface="新細明體" charset="-120"/>
              </a:endParaRPr>
            </a:p>
          </p:txBody>
        </p:sp>
        <p:sp>
          <p:nvSpPr>
            <p:cNvPr id="34" name="Oval 22"/>
            <p:cNvSpPr>
              <a:spLocks noChangeArrowheads="1"/>
            </p:cNvSpPr>
            <p:nvPr/>
          </p:nvSpPr>
          <p:spPr bwMode="auto">
            <a:xfrm>
              <a:off x="2237" y="1104"/>
              <a:ext cx="403" cy="1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50000"/>
                </a:lnSpc>
              </a:pPr>
              <a:r>
                <a:rPr lang="zh-TW" altLang="en-US" sz="1600" dirty="0">
                  <a:latin typeface="Arial" charset="0"/>
                  <a:ea typeface="新細明體" charset="-120"/>
                </a:rPr>
                <a:t>  </a:t>
              </a:r>
              <a:r>
                <a:rPr lang="en-US" altLang="zh-TW" sz="1600" dirty="0">
                  <a:latin typeface="Arial" charset="0"/>
                  <a:ea typeface="新細明體" charset="-120"/>
                </a:rPr>
                <a:t>a</a:t>
              </a:r>
            </a:p>
            <a:p>
              <a:pPr algn="l">
                <a:lnSpc>
                  <a:spcPct val="50000"/>
                </a:lnSpc>
              </a:pP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 dirty="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 dirty="0">
                  <a:latin typeface="Arial" charset="0"/>
                  <a:ea typeface="新細明體" charset="-120"/>
                </a:rPr>
                <a:t> 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 dirty="0" smtClean="0">
                  <a:latin typeface="Arial" charset="0"/>
                  <a:ea typeface="新細明體" charset="-120"/>
                </a:rPr>
                <a:t>  b</a:t>
              </a: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 dirty="0">
                  <a:latin typeface="Arial" charset="0"/>
                  <a:ea typeface="新細明體" charset="-120"/>
                </a:rPr>
                <a:t> </a:t>
              </a:r>
              <a:r>
                <a:rPr lang="en-US" altLang="zh-TW" sz="1600" dirty="0" smtClean="0">
                  <a:latin typeface="Arial" charset="0"/>
                  <a:ea typeface="新細明體" charset="-120"/>
                </a:rPr>
                <a:t> c</a:t>
              </a: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/>
              <a:endParaRPr lang="zh-TW" altLang="en-US" dirty="0">
                <a:ea typeface="新細明體" charset="-120"/>
              </a:endParaRPr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1680" y="1344"/>
              <a:ext cx="6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1632" y="1584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 flipV="1">
              <a:off x="1632" y="1392"/>
              <a:ext cx="7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" name="Group 20"/>
          <p:cNvGrpSpPr>
            <a:grpSpLocks/>
          </p:cNvGrpSpPr>
          <p:nvPr/>
        </p:nvGrpSpPr>
        <p:grpSpPr bwMode="auto">
          <a:xfrm>
            <a:off x="6438900" y="2140010"/>
            <a:ext cx="1981200" cy="1981200"/>
            <a:chOff x="1392" y="1104"/>
            <a:chExt cx="1248" cy="1248"/>
          </a:xfrm>
        </p:grpSpPr>
        <p:sp>
          <p:nvSpPr>
            <p:cNvPr id="40" name="Oval 21"/>
            <p:cNvSpPr>
              <a:spLocks noChangeArrowheads="1"/>
            </p:cNvSpPr>
            <p:nvPr/>
          </p:nvSpPr>
          <p:spPr bwMode="auto">
            <a:xfrm>
              <a:off x="1392" y="1104"/>
              <a:ext cx="443" cy="1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55000"/>
                </a:lnSpc>
              </a:pPr>
              <a:r>
                <a:rPr lang="zh-TW" altLang="en-US" sz="1600">
                  <a:latin typeface="Arial" charset="0"/>
                  <a:ea typeface="新細明體" charset="-120"/>
                </a:rPr>
                <a:t> </a:t>
              </a:r>
              <a:r>
                <a:rPr lang="en-US" altLang="zh-TW" sz="1600">
                  <a:latin typeface="Arial" charset="0"/>
                  <a:ea typeface="新細明體" charset="-120"/>
                </a:rPr>
                <a:t>1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2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3</a:t>
              </a: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4</a:t>
              </a:r>
            </a:p>
            <a:p>
              <a:pPr algn="l"/>
              <a:endParaRPr lang="zh-TW" altLang="en-US">
                <a:ea typeface="新細明體" charset="-120"/>
              </a:endParaRPr>
            </a:p>
          </p:txBody>
        </p:sp>
        <p:sp>
          <p:nvSpPr>
            <p:cNvPr id="41" name="Oval 22"/>
            <p:cNvSpPr>
              <a:spLocks noChangeArrowheads="1"/>
            </p:cNvSpPr>
            <p:nvPr/>
          </p:nvSpPr>
          <p:spPr bwMode="auto">
            <a:xfrm>
              <a:off x="2237" y="1104"/>
              <a:ext cx="403" cy="1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50000"/>
                </a:lnSpc>
              </a:pPr>
              <a:r>
                <a:rPr lang="zh-TW" altLang="en-US" sz="1600" dirty="0">
                  <a:latin typeface="Arial" charset="0"/>
                  <a:ea typeface="新細明體" charset="-120"/>
                </a:rPr>
                <a:t>  </a:t>
              </a:r>
              <a:r>
                <a:rPr lang="en-US" altLang="zh-TW" sz="1600" dirty="0">
                  <a:latin typeface="Arial" charset="0"/>
                  <a:ea typeface="新細明體" charset="-120"/>
                </a:rPr>
                <a:t>a</a:t>
              </a:r>
            </a:p>
            <a:p>
              <a:pPr algn="l">
                <a:lnSpc>
                  <a:spcPct val="50000"/>
                </a:lnSpc>
              </a:pP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 dirty="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 dirty="0">
                  <a:latin typeface="Arial" charset="0"/>
                  <a:ea typeface="新細明體" charset="-120"/>
                </a:rPr>
                <a:t> 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 dirty="0" smtClean="0">
                  <a:latin typeface="Arial" charset="0"/>
                  <a:ea typeface="新細明體" charset="-120"/>
                </a:rPr>
                <a:t>  b</a:t>
              </a: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 dirty="0">
                  <a:latin typeface="Arial" charset="0"/>
                  <a:ea typeface="新細明體" charset="-120"/>
                </a:rPr>
                <a:t> </a:t>
              </a:r>
              <a:r>
                <a:rPr lang="en-US" altLang="zh-TW" sz="1600" dirty="0" smtClean="0">
                  <a:latin typeface="Arial" charset="0"/>
                  <a:ea typeface="新細明體" charset="-120"/>
                </a:rPr>
                <a:t> c</a:t>
              </a: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/>
              <a:endParaRPr lang="zh-TW" altLang="en-US" dirty="0">
                <a:ea typeface="新細明體" charset="-120"/>
              </a:endParaRPr>
            </a:p>
          </p:txBody>
        </p:sp>
        <p:sp>
          <p:nvSpPr>
            <p:cNvPr id="42" name="Line 23"/>
            <p:cNvSpPr>
              <a:spLocks noChangeShapeType="1"/>
            </p:cNvSpPr>
            <p:nvPr/>
          </p:nvSpPr>
          <p:spPr bwMode="auto">
            <a:xfrm>
              <a:off x="1680" y="1344"/>
              <a:ext cx="6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24"/>
            <p:cNvSpPr>
              <a:spLocks noChangeShapeType="1"/>
            </p:cNvSpPr>
            <p:nvPr/>
          </p:nvSpPr>
          <p:spPr bwMode="auto">
            <a:xfrm>
              <a:off x="1632" y="1584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5"/>
            <p:cNvSpPr>
              <a:spLocks noChangeShapeType="1"/>
            </p:cNvSpPr>
            <p:nvPr/>
          </p:nvSpPr>
          <p:spPr bwMode="auto">
            <a:xfrm flipV="1">
              <a:off x="1632" y="1392"/>
              <a:ext cx="7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26"/>
            <p:cNvSpPr>
              <a:spLocks noChangeShapeType="1"/>
            </p:cNvSpPr>
            <p:nvPr/>
          </p:nvSpPr>
          <p:spPr bwMode="auto">
            <a:xfrm>
              <a:off x="1648" y="1588"/>
              <a:ext cx="754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" name="Text Box 36"/>
          <p:cNvSpPr txBox="1">
            <a:spLocks noChangeArrowheads="1"/>
          </p:cNvSpPr>
          <p:nvPr/>
        </p:nvSpPr>
        <p:spPr bwMode="auto">
          <a:xfrm>
            <a:off x="6664489" y="4318060"/>
            <a:ext cx="1987386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 smtClean="0">
                <a:ea typeface="新細明體" charset="-120"/>
              </a:rPr>
              <a:t>A relation</a:t>
            </a:r>
          </a:p>
          <a:p>
            <a:pPr>
              <a:spcBef>
                <a:spcPct val="50000"/>
              </a:spcBef>
            </a:pPr>
            <a:r>
              <a:rPr lang="en-US" altLang="zh-TW" sz="2000" dirty="0" smtClean="0">
                <a:ea typeface="新細明體" charset="-120"/>
              </a:rPr>
              <a:t>Not </a:t>
            </a:r>
            <a:r>
              <a:rPr lang="en-US" altLang="zh-TW" sz="2000" dirty="0">
                <a:ea typeface="新細明體" charset="-120"/>
              </a:rPr>
              <a:t>a </a:t>
            </a:r>
            <a:r>
              <a:rPr lang="en-US" altLang="zh-TW" sz="2000" dirty="0" smtClean="0">
                <a:ea typeface="新細明體" charset="-120"/>
              </a:rPr>
              <a:t>function</a:t>
            </a:r>
            <a:endParaRPr lang="en-US" altLang="zh-TW" sz="2000" dirty="0">
              <a:ea typeface="新細明體" charset="-120"/>
            </a:endParaRP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3619500" y="172726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 smtClean="0">
                <a:ea typeface="新細明體" charset="-120"/>
              </a:rPr>
              <a:t>X</a:t>
            </a:r>
            <a:endParaRPr lang="en-US" altLang="zh-TW" sz="2000" b="1" dirty="0">
              <a:ea typeface="新細明體" charset="-120"/>
            </a:endParaRPr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4991100" y="175901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ea typeface="新細明體" charset="-120"/>
              </a:rPr>
              <a:t>Y</a:t>
            </a:r>
          </a:p>
        </p:txBody>
      </p:sp>
      <p:sp>
        <p:nvSpPr>
          <p:cNvPr id="49" name="Text Box 37"/>
          <p:cNvSpPr txBox="1">
            <a:spLocks noChangeArrowheads="1"/>
          </p:cNvSpPr>
          <p:nvPr/>
        </p:nvSpPr>
        <p:spPr bwMode="auto">
          <a:xfrm>
            <a:off x="6594475" y="1676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 smtClean="0">
                <a:ea typeface="新細明體" charset="-120"/>
              </a:rPr>
              <a:t>X</a:t>
            </a:r>
            <a:endParaRPr lang="en-US" altLang="zh-TW" sz="2000" b="1" dirty="0">
              <a:ea typeface="新細明體" charset="-120"/>
            </a:endParaRPr>
          </a:p>
        </p:txBody>
      </p:sp>
      <p:sp>
        <p:nvSpPr>
          <p:cNvPr id="50" name="Text Box 39"/>
          <p:cNvSpPr txBox="1">
            <a:spLocks noChangeArrowheads="1"/>
          </p:cNvSpPr>
          <p:nvPr/>
        </p:nvSpPr>
        <p:spPr bwMode="auto">
          <a:xfrm>
            <a:off x="7966075" y="170815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ea typeface="新細明體" charset="-120"/>
              </a:rPr>
              <a:t>Y</a:t>
            </a:r>
          </a:p>
        </p:txBody>
      </p:sp>
      <p:sp>
        <p:nvSpPr>
          <p:cNvPr id="38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1" name="Line 25"/>
          <p:cNvSpPr>
            <a:spLocks noChangeShapeType="1"/>
          </p:cNvSpPr>
          <p:nvPr/>
        </p:nvSpPr>
        <p:spPr bwMode="auto">
          <a:xfrm flipV="1">
            <a:off x="6896100" y="3016310"/>
            <a:ext cx="113665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Example 1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" y="1142999"/>
            <a:ext cx="7543800" cy="4953001"/>
          </a:xfrm>
        </p:spPr>
        <p:txBody>
          <a:bodyPr>
            <a:noAutofit/>
          </a:bodyPr>
          <a:lstStyle/>
          <a:p>
            <a:pPr algn="just"/>
            <a:r>
              <a:rPr lang="en-US" i="0" dirty="0" smtClean="0"/>
              <a:t>Which </a:t>
            </a:r>
            <a:r>
              <a:rPr lang="en-US" i="0" dirty="0"/>
              <a:t>of the following rules </a:t>
            </a:r>
            <a:r>
              <a:rPr lang="en-US" i="0" dirty="0" smtClean="0"/>
              <a:t>define functions</a:t>
            </a:r>
            <a:r>
              <a:rPr lang="en-US" i="0" dirty="0"/>
              <a:t>?</a:t>
            </a:r>
          </a:p>
          <a:p>
            <a:pPr algn="just"/>
            <a:r>
              <a:rPr lang="en-US" i="0" dirty="0" smtClean="0"/>
              <a:t>1) </a:t>
            </a:r>
            <a:r>
              <a:rPr lang="en-US" i="0" dirty="0"/>
              <a:t>For each non-empty set S of natural numbers, let </a:t>
            </a:r>
            <a:r>
              <a:rPr lang="en-US" dirty="0"/>
              <a:t>f</a:t>
            </a:r>
            <a:r>
              <a:rPr lang="en-US" i="0" dirty="0"/>
              <a:t> (S) be the </a:t>
            </a:r>
            <a:r>
              <a:rPr lang="en-US" i="0" dirty="0" smtClean="0"/>
              <a:t>least </a:t>
            </a:r>
            <a:r>
              <a:rPr lang="ms-MY" i="0" dirty="0" smtClean="0"/>
              <a:t>member </a:t>
            </a:r>
            <a:r>
              <a:rPr lang="ms-MY" i="0" dirty="0"/>
              <a:t>of S.</a:t>
            </a:r>
          </a:p>
          <a:p>
            <a:pPr algn="just"/>
            <a:r>
              <a:rPr lang="ms-MY" i="0" dirty="0"/>
              <a:t>Yes</a:t>
            </a:r>
            <a:r>
              <a:rPr lang="ms-MY" i="0" dirty="0" smtClean="0"/>
              <a:t>.  (But why? Can you justify your answer)</a:t>
            </a:r>
          </a:p>
          <a:p>
            <a:pPr algn="just"/>
            <a:endParaRPr lang="ms-MY" i="0" dirty="0"/>
          </a:p>
          <a:p>
            <a:pPr algn="just"/>
            <a:r>
              <a:rPr lang="en-US" i="0" dirty="0" smtClean="0"/>
              <a:t>2) </a:t>
            </a:r>
            <a:r>
              <a:rPr lang="en-US" i="0" dirty="0"/>
              <a:t>For each set X of real numbers between 0 and 1, let </a:t>
            </a:r>
            <a:r>
              <a:rPr lang="en-US" dirty="0"/>
              <a:t>g</a:t>
            </a:r>
            <a:r>
              <a:rPr lang="en-US" i="0" dirty="0"/>
              <a:t>(X) be </a:t>
            </a:r>
            <a:r>
              <a:rPr lang="en-US" i="0" dirty="0" smtClean="0"/>
              <a:t>the </a:t>
            </a:r>
            <a:r>
              <a:rPr lang="ms-MY" i="0" dirty="0" smtClean="0"/>
              <a:t>least </a:t>
            </a:r>
            <a:r>
              <a:rPr lang="ms-MY" i="0" dirty="0"/>
              <a:t>member of X.</a:t>
            </a:r>
          </a:p>
          <a:p>
            <a:pPr algn="just"/>
            <a:r>
              <a:rPr lang="pt-BR" i="0" dirty="0"/>
              <a:t>No - </a:t>
            </a:r>
            <a:r>
              <a:rPr lang="pt-BR" i="0" dirty="0" smtClean="0"/>
              <a:t>g({x </a:t>
            </a:r>
            <a:r>
              <a:rPr lang="en-US" altLang="zh-TW" i="0" dirty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</a:t>
            </a:r>
            <a:r>
              <a:rPr lang="pt-BR" i="0" dirty="0" smtClean="0"/>
              <a:t> R | 0.5 &lt; x &lt; 1})</a:t>
            </a:r>
            <a:r>
              <a:rPr lang="en-US" i="0" dirty="0" smtClean="0"/>
              <a:t> </a:t>
            </a:r>
            <a:r>
              <a:rPr lang="en-US" i="0" dirty="0"/>
              <a:t>is not </a:t>
            </a:r>
            <a:r>
              <a:rPr lang="en-US" i="0" dirty="0" smtClean="0"/>
              <a:t>defined.</a:t>
            </a:r>
          </a:p>
          <a:p>
            <a:pPr algn="just"/>
            <a:endParaRPr lang="en-US" i="0" dirty="0"/>
          </a:p>
          <a:p>
            <a:pPr algn="just"/>
            <a:r>
              <a:rPr lang="en-US" i="0" dirty="0" smtClean="0"/>
              <a:t>3) </a:t>
            </a:r>
            <a:r>
              <a:rPr lang="en-US" i="0" dirty="0"/>
              <a:t>For each circle C in the (</a:t>
            </a:r>
            <a:r>
              <a:rPr lang="en-US" i="0" dirty="0" smtClean="0"/>
              <a:t>x, </a:t>
            </a:r>
            <a:r>
              <a:rPr lang="en-US" i="0" dirty="0"/>
              <a:t>y) plane, let </a:t>
            </a:r>
            <a:r>
              <a:rPr lang="en-US" dirty="0"/>
              <a:t>h</a:t>
            </a:r>
            <a:r>
              <a:rPr lang="en-US" i="0" dirty="0"/>
              <a:t>(C) be the </a:t>
            </a:r>
            <a:r>
              <a:rPr lang="en-US" i="0" dirty="0" smtClean="0"/>
              <a:t>minimum distance from the origin of </a:t>
            </a:r>
            <a:r>
              <a:rPr lang="en-US" i="0" dirty="0"/>
              <a:t>C to the </a:t>
            </a:r>
            <a:r>
              <a:rPr lang="en-US" i="0" dirty="0" smtClean="0"/>
              <a:t>x-axis</a:t>
            </a:r>
            <a:r>
              <a:rPr lang="en-US" i="0" dirty="0"/>
              <a:t>.</a:t>
            </a:r>
          </a:p>
          <a:p>
            <a:pPr algn="just"/>
            <a:r>
              <a:rPr lang="ms-MY" i="0" dirty="0"/>
              <a:t>Yes. (But why</a:t>
            </a:r>
            <a:r>
              <a:rPr lang="ms-MY" i="0" dirty="0" smtClean="0"/>
              <a:t>? </a:t>
            </a:r>
            <a:r>
              <a:rPr lang="ms-MY" i="0" dirty="0"/>
              <a:t>Can you justify your answer</a:t>
            </a:r>
            <a:r>
              <a:rPr lang="ms-MY" i="0" dirty="0" smtClean="0"/>
              <a:t>)</a:t>
            </a:r>
            <a:endParaRPr lang="en-US" i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Domain, </a:t>
            </a:r>
            <a:r>
              <a:rPr lang="en-US" dirty="0" err="1" smtClean="0">
                <a:solidFill>
                  <a:schemeClr val="tx1"/>
                </a:solidFill>
                <a:effectLst/>
              </a:rPr>
              <a:t>Codomain</a:t>
            </a:r>
            <a:r>
              <a:rPr lang="en-US" dirty="0" smtClean="0">
                <a:solidFill>
                  <a:schemeClr val="tx1"/>
                </a:solidFill>
                <a:effectLst/>
              </a:rPr>
              <a:t>, Range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457200" y="1600200"/>
            <a:ext cx="7848600" cy="3429001"/>
          </a:xfrm>
        </p:spPr>
        <p:txBody>
          <a:bodyPr>
            <a:noAutofit/>
          </a:bodyPr>
          <a:lstStyle/>
          <a:p>
            <a:pPr marL="0" indent="0" algn="just"/>
            <a:r>
              <a:rPr lang="en-US" i="0" dirty="0" smtClean="0"/>
              <a:t>From the definition of a function and its association to relation, we see that a function </a:t>
            </a:r>
            <a:r>
              <a:rPr lang="en-US" i="0" dirty="0"/>
              <a:t>consists of a domain X, a codomain </a:t>
            </a:r>
            <a:r>
              <a:rPr lang="en-US" i="0" dirty="0" smtClean="0"/>
              <a:t>Y, </a:t>
            </a:r>
            <a:r>
              <a:rPr lang="en-US" i="0" dirty="0"/>
              <a:t>and a set </a:t>
            </a:r>
            <a:r>
              <a:rPr lang="en-US" i="0" dirty="0" smtClean="0"/>
              <a:t>of ordered </a:t>
            </a:r>
            <a:r>
              <a:rPr lang="en-US" i="0" dirty="0"/>
              <a:t>pairs from </a:t>
            </a:r>
            <a:r>
              <a:rPr lang="en-US" i="0" dirty="0" smtClean="0"/>
              <a:t>X</a:t>
            </a:r>
            <a:r>
              <a:rPr lang="en-US" altLang="zh-TW" i="0" dirty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TW" i="0" dirty="0" smtClean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 </a:t>
            </a:r>
            <a:r>
              <a:rPr lang="en-US" i="0" dirty="0" smtClean="0"/>
              <a:t>Y </a:t>
            </a:r>
            <a:r>
              <a:rPr lang="en-US" i="0" dirty="0"/>
              <a:t>which has exactly one ordered pair (</a:t>
            </a:r>
            <a:r>
              <a:rPr lang="en-US" i="0" dirty="0" smtClean="0"/>
              <a:t>x, </a:t>
            </a:r>
            <a:r>
              <a:rPr lang="en-US" i="0" dirty="0"/>
              <a:t>y) </a:t>
            </a:r>
            <a:r>
              <a:rPr lang="en-US" i="0" dirty="0" smtClean="0"/>
              <a:t>for </a:t>
            </a:r>
            <a:r>
              <a:rPr lang="ms-MY" i="0" dirty="0" smtClean="0"/>
              <a:t>each </a:t>
            </a:r>
            <a:r>
              <a:rPr lang="ms-MY" i="0" dirty="0"/>
              <a:t>x </a:t>
            </a:r>
            <a:r>
              <a:rPr lang="en-US" altLang="zh-TW" i="0" dirty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</a:t>
            </a:r>
            <a:r>
              <a:rPr lang="ms-MY" i="0" dirty="0" smtClean="0"/>
              <a:t> </a:t>
            </a:r>
            <a:r>
              <a:rPr lang="ms-MY" i="0" dirty="0"/>
              <a:t>X</a:t>
            </a:r>
            <a:r>
              <a:rPr lang="ms-MY" i="0" dirty="0" smtClean="0"/>
              <a:t>.</a:t>
            </a:r>
          </a:p>
          <a:p>
            <a:pPr marL="0" indent="0" algn="just"/>
            <a:endParaRPr lang="ms-MY" i="0" dirty="0"/>
          </a:p>
          <a:p>
            <a:pPr marL="0" indent="0" algn="just"/>
            <a:r>
              <a:rPr lang="en-US" i="0" dirty="0"/>
              <a:t>The set of </a:t>
            </a:r>
            <a:r>
              <a:rPr lang="en-US" i="0" dirty="0" smtClean="0"/>
              <a:t>y </a:t>
            </a:r>
            <a:r>
              <a:rPr lang="en-US" i="0" dirty="0"/>
              <a:t>values </a:t>
            </a:r>
            <a:r>
              <a:rPr lang="en-US" i="0" dirty="0" smtClean="0"/>
              <a:t>in set Y occurring </a:t>
            </a:r>
            <a:r>
              <a:rPr lang="en-US" i="0" dirty="0"/>
              <a:t>in these ordered pairs is called </a:t>
            </a:r>
            <a:r>
              <a:rPr lang="en-US" i="0" dirty="0" smtClean="0"/>
              <a:t>the </a:t>
            </a:r>
            <a:r>
              <a:rPr lang="en-US" b="1" i="0" dirty="0" smtClean="0"/>
              <a:t>range</a:t>
            </a:r>
            <a:r>
              <a:rPr lang="en-US" i="0" dirty="0" smtClean="0"/>
              <a:t> of </a:t>
            </a:r>
            <a:r>
              <a:rPr lang="ms-MY" i="0" dirty="0" smtClean="0"/>
              <a:t>the </a:t>
            </a:r>
            <a:r>
              <a:rPr lang="ms-MY" i="0" dirty="0"/>
              <a:t>function</a:t>
            </a:r>
            <a:r>
              <a:rPr lang="ms-MY" i="0" dirty="0" smtClean="0"/>
              <a:t>.</a:t>
            </a:r>
          </a:p>
          <a:p>
            <a:pPr algn="just"/>
            <a:endParaRPr lang="ms-MY" i="0" dirty="0"/>
          </a:p>
          <a:p>
            <a:pPr algn="just"/>
            <a:r>
              <a:rPr lang="en-US" i="0" dirty="0"/>
              <a:t>The range is always a subset of the codomain but they may not be equal.</a:t>
            </a:r>
          </a:p>
          <a:p>
            <a:pPr algn="just"/>
            <a:r>
              <a:rPr lang="en-US" i="0" dirty="0"/>
              <a:t>If </a:t>
            </a:r>
            <a:r>
              <a:rPr lang="en-US" i="0" dirty="0" smtClean="0"/>
              <a:t>they </a:t>
            </a:r>
            <a:r>
              <a:rPr lang="en-US" i="0" dirty="0"/>
              <a:t>are equal we say the function is onto</a:t>
            </a:r>
            <a:r>
              <a:rPr lang="en-US" i="0" dirty="0" smtClean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3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228600" y="762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Example 2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75B88FA-3392-4D65-A457-DB2A9953195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866900" y="2049120"/>
            <a:ext cx="1981200" cy="1981200"/>
            <a:chOff x="1392" y="1104"/>
            <a:chExt cx="1248" cy="1248"/>
          </a:xfrm>
        </p:grpSpPr>
        <p:sp>
          <p:nvSpPr>
            <p:cNvPr id="7" name="Oval 21"/>
            <p:cNvSpPr>
              <a:spLocks noChangeArrowheads="1"/>
            </p:cNvSpPr>
            <p:nvPr/>
          </p:nvSpPr>
          <p:spPr bwMode="auto">
            <a:xfrm>
              <a:off x="1392" y="1104"/>
              <a:ext cx="443" cy="1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55000"/>
                </a:lnSpc>
              </a:pPr>
              <a:r>
                <a:rPr lang="zh-TW" altLang="en-US" sz="1600">
                  <a:latin typeface="Arial" charset="0"/>
                  <a:ea typeface="新細明體" charset="-120"/>
                </a:rPr>
                <a:t> </a:t>
              </a:r>
              <a:r>
                <a:rPr lang="en-US" altLang="zh-TW" sz="1600">
                  <a:latin typeface="Arial" charset="0"/>
                  <a:ea typeface="新細明體" charset="-120"/>
                </a:rPr>
                <a:t>1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2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3</a:t>
              </a: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endParaRPr lang="en-US" altLang="zh-TW" sz="160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5000"/>
                </a:lnSpc>
              </a:pPr>
              <a:r>
                <a:rPr lang="en-US" altLang="zh-TW" sz="1600">
                  <a:latin typeface="Arial" charset="0"/>
                  <a:ea typeface="新細明體" charset="-120"/>
                </a:rPr>
                <a:t>  4</a:t>
              </a:r>
            </a:p>
            <a:p>
              <a:pPr algn="l"/>
              <a:endParaRPr lang="zh-TW" altLang="en-US">
                <a:ea typeface="新細明體" charset="-120"/>
              </a:endParaRPr>
            </a:p>
          </p:txBody>
        </p:sp>
        <p:sp>
          <p:nvSpPr>
            <p:cNvPr id="8" name="Oval 22"/>
            <p:cNvSpPr>
              <a:spLocks noChangeArrowheads="1"/>
            </p:cNvSpPr>
            <p:nvPr/>
          </p:nvSpPr>
          <p:spPr bwMode="auto">
            <a:xfrm>
              <a:off x="2237" y="1104"/>
              <a:ext cx="403" cy="12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50000"/>
                </a:lnSpc>
              </a:pPr>
              <a:r>
                <a:rPr lang="zh-TW" altLang="en-US" sz="1600" dirty="0">
                  <a:latin typeface="Arial" charset="0"/>
                  <a:ea typeface="新細明體" charset="-120"/>
                </a:rPr>
                <a:t>  </a:t>
              </a:r>
              <a:r>
                <a:rPr lang="en-US" altLang="zh-TW" sz="1600" dirty="0">
                  <a:latin typeface="Arial" charset="0"/>
                  <a:ea typeface="新細明體" charset="-120"/>
                </a:rPr>
                <a:t>a</a:t>
              </a:r>
            </a:p>
            <a:p>
              <a:pPr algn="l">
                <a:lnSpc>
                  <a:spcPct val="50000"/>
                </a:lnSpc>
              </a:pP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 dirty="0">
                  <a:latin typeface="Arial" charset="0"/>
                  <a:ea typeface="新細明體" charset="-120"/>
                </a:rPr>
                <a:t>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 dirty="0">
                  <a:latin typeface="Arial" charset="0"/>
                  <a:ea typeface="新細明體" charset="-120"/>
                </a:rPr>
                <a:t>  </a:t>
              </a:r>
            </a:p>
            <a:p>
              <a:pPr algn="l">
                <a:lnSpc>
                  <a:spcPct val="50000"/>
                </a:lnSpc>
              </a:pPr>
              <a:r>
                <a:rPr lang="en-US" altLang="zh-TW" sz="1600" dirty="0" smtClean="0">
                  <a:latin typeface="Arial" charset="0"/>
                  <a:ea typeface="新細明體" charset="-120"/>
                </a:rPr>
                <a:t>  b</a:t>
              </a: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>
                <a:lnSpc>
                  <a:spcPct val="50000"/>
                </a:lnSpc>
              </a:pPr>
              <a:r>
                <a:rPr lang="en-US" altLang="zh-TW" sz="1600" dirty="0">
                  <a:latin typeface="Arial" charset="0"/>
                  <a:ea typeface="新細明體" charset="-120"/>
                </a:rPr>
                <a:t> </a:t>
              </a:r>
              <a:r>
                <a:rPr lang="en-US" altLang="zh-TW" sz="1600" dirty="0" smtClean="0">
                  <a:latin typeface="Arial" charset="0"/>
                  <a:ea typeface="新細明體" charset="-120"/>
                </a:rPr>
                <a:t> c</a:t>
              </a:r>
              <a:endParaRPr lang="en-US" altLang="zh-TW" sz="1600" dirty="0">
                <a:latin typeface="Arial" charset="0"/>
                <a:ea typeface="新細明體" charset="-120"/>
              </a:endParaRPr>
            </a:p>
            <a:p>
              <a:pPr algn="l"/>
              <a:endParaRPr lang="zh-TW" altLang="en-US" dirty="0">
                <a:ea typeface="新細明體" charset="-120"/>
              </a:endParaRPr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1680" y="1344"/>
              <a:ext cx="6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24"/>
            <p:cNvSpPr>
              <a:spLocks noChangeShapeType="1"/>
            </p:cNvSpPr>
            <p:nvPr/>
          </p:nvSpPr>
          <p:spPr bwMode="auto">
            <a:xfrm>
              <a:off x="1632" y="1584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V="1">
              <a:off x="1632" y="1392"/>
              <a:ext cx="716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6"/>
            <p:cNvSpPr>
              <a:spLocks noChangeShapeType="1"/>
            </p:cNvSpPr>
            <p:nvPr/>
          </p:nvSpPr>
          <p:spPr bwMode="auto">
            <a:xfrm flipV="1">
              <a:off x="1728" y="1920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5486400" y="4318060"/>
            <a:ext cx="2590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 smtClean="0">
                <a:ea typeface="新細明體" charset="-120"/>
              </a:rPr>
              <a:t>Domain = ______</a:t>
            </a:r>
          </a:p>
          <a:p>
            <a:pPr>
              <a:spcBef>
                <a:spcPct val="50000"/>
              </a:spcBef>
            </a:pPr>
            <a:r>
              <a:rPr lang="en-US" altLang="zh-TW" sz="2000" dirty="0" smtClean="0">
                <a:ea typeface="新細明體" charset="-120"/>
              </a:rPr>
              <a:t>Codomain = _______</a:t>
            </a:r>
          </a:p>
          <a:p>
            <a:pPr>
              <a:spcBef>
                <a:spcPct val="50000"/>
              </a:spcBef>
            </a:pPr>
            <a:r>
              <a:rPr lang="en-US" altLang="zh-TW" sz="2000" dirty="0" smtClean="0">
                <a:ea typeface="新細明體" charset="-120"/>
              </a:rPr>
              <a:t>Range = _______</a:t>
            </a:r>
            <a:endParaRPr lang="en-US" altLang="zh-TW" sz="2000" dirty="0">
              <a:ea typeface="新細明體" charset="-120"/>
            </a:endParaRP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2133600" y="1676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 smtClean="0">
                <a:ea typeface="新細明體" charset="-120"/>
              </a:rPr>
              <a:t>X</a:t>
            </a:r>
            <a:endParaRPr lang="en-US" altLang="zh-TW" sz="2000" b="1" dirty="0">
              <a:ea typeface="新細明體" charset="-120"/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3429000" y="170815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ea typeface="新細明體" charset="-120"/>
              </a:rPr>
              <a:t>Y</a:t>
            </a: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5638800" y="167640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 smtClean="0">
                <a:ea typeface="新細明體" charset="-120"/>
              </a:rPr>
              <a:t>X</a:t>
            </a:r>
            <a:endParaRPr lang="en-US" altLang="zh-TW" sz="2000" b="1" dirty="0">
              <a:ea typeface="新細明體" charset="-120"/>
            </a:endParaRPr>
          </a:p>
        </p:txBody>
      </p:sp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7010400" y="1708150"/>
            <a:ext cx="45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b="1" dirty="0">
                <a:ea typeface="新細明體" charset="-120"/>
              </a:rPr>
              <a:t>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64066" y="2108260"/>
            <a:ext cx="1981200" cy="1981200"/>
            <a:chOff x="5209327" y="2108260"/>
            <a:chExt cx="1981200" cy="1981200"/>
          </a:xfrm>
        </p:grpSpPr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5209327" y="2108260"/>
              <a:ext cx="1981200" cy="1981200"/>
              <a:chOff x="1392" y="1104"/>
              <a:chExt cx="1248" cy="1248"/>
            </a:xfrm>
          </p:grpSpPr>
          <p:sp>
            <p:nvSpPr>
              <p:cNvPr id="33" name="Oval 21"/>
              <p:cNvSpPr>
                <a:spLocks noChangeArrowheads="1"/>
              </p:cNvSpPr>
              <p:nvPr/>
            </p:nvSpPr>
            <p:spPr bwMode="auto">
              <a:xfrm>
                <a:off x="1392" y="1104"/>
                <a:ext cx="443" cy="12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55000"/>
                  </a:lnSpc>
                </a:pPr>
                <a:r>
                  <a:rPr lang="zh-TW" altLang="en-US" sz="1600" dirty="0">
                    <a:latin typeface="Arial" charset="0"/>
                    <a:ea typeface="新細明體" charset="-120"/>
                  </a:rPr>
                  <a:t> </a:t>
                </a:r>
                <a:r>
                  <a:rPr lang="en-US" altLang="zh-TW" sz="1600" dirty="0">
                    <a:latin typeface="Arial" charset="0"/>
                    <a:ea typeface="新細明體" charset="-120"/>
                  </a:rPr>
                  <a:t>1</a:t>
                </a:r>
              </a:p>
              <a:p>
                <a:pPr algn="l">
                  <a:lnSpc>
                    <a:spcPct val="55000"/>
                  </a:lnSpc>
                </a:pPr>
                <a:r>
                  <a:rPr lang="en-US" altLang="zh-TW" sz="1600" dirty="0">
                    <a:latin typeface="Arial" charset="0"/>
                    <a:ea typeface="新細明體" charset="-120"/>
                  </a:rPr>
                  <a:t> </a:t>
                </a:r>
              </a:p>
              <a:p>
                <a:pPr algn="l">
                  <a:lnSpc>
                    <a:spcPct val="55000"/>
                  </a:lnSpc>
                </a:pPr>
                <a:r>
                  <a:rPr lang="en-US" altLang="zh-TW" sz="1600" dirty="0">
                    <a:latin typeface="Arial" charset="0"/>
                    <a:ea typeface="新細明體" charset="-120"/>
                  </a:rPr>
                  <a:t> </a:t>
                </a:r>
              </a:p>
              <a:p>
                <a:pPr algn="l">
                  <a:lnSpc>
                    <a:spcPct val="55000"/>
                  </a:lnSpc>
                </a:pPr>
                <a:r>
                  <a:rPr lang="en-US" altLang="zh-TW" sz="1600" dirty="0">
                    <a:latin typeface="Arial" charset="0"/>
                    <a:ea typeface="新細明體" charset="-120"/>
                  </a:rPr>
                  <a:t> 2</a:t>
                </a:r>
              </a:p>
              <a:p>
                <a:pPr algn="l">
                  <a:lnSpc>
                    <a:spcPct val="55000"/>
                  </a:lnSpc>
                </a:pPr>
                <a:r>
                  <a:rPr lang="en-US" altLang="zh-TW" sz="1600" dirty="0">
                    <a:latin typeface="Arial" charset="0"/>
                    <a:ea typeface="新細明體" charset="-120"/>
                  </a:rPr>
                  <a:t> </a:t>
                </a:r>
              </a:p>
              <a:p>
                <a:pPr algn="l">
                  <a:lnSpc>
                    <a:spcPct val="55000"/>
                  </a:lnSpc>
                </a:pPr>
                <a:r>
                  <a:rPr lang="en-US" altLang="zh-TW" sz="1600" dirty="0">
                    <a:latin typeface="Arial" charset="0"/>
                    <a:ea typeface="新細明體" charset="-120"/>
                  </a:rPr>
                  <a:t> </a:t>
                </a:r>
              </a:p>
              <a:p>
                <a:pPr algn="l">
                  <a:lnSpc>
                    <a:spcPct val="55000"/>
                  </a:lnSpc>
                </a:pPr>
                <a:r>
                  <a:rPr lang="en-US" altLang="zh-TW" sz="1600" dirty="0">
                    <a:latin typeface="Arial" charset="0"/>
                    <a:ea typeface="新細明體" charset="-120"/>
                  </a:rPr>
                  <a:t> 3</a:t>
                </a:r>
              </a:p>
              <a:p>
                <a:pPr algn="l">
                  <a:lnSpc>
                    <a:spcPct val="55000"/>
                  </a:lnSpc>
                </a:pPr>
                <a:endParaRPr lang="en-US" altLang="zh-TW" sz="1600" dirty="0">
                  <a:latin typeface="Arial" charset="0"/>
                  <a:ea typeface="新細明體" charset="-120"/>
                </a:endParaRPr>
              </a:p>
              <a:p>
                <a:pPr algn="l">
                  <a:lnSpc>
                    <a:spcPct val="55000"/>
                  </a:lnSpc>
                </a:pPr>
                <a:endParaRPr lang="en-US" altLang="zh-TW" sz="1600" dirty="0">
                  <a:latin typeface="Arial" charset="0"/>
                  <a:ea typeface="新細明體" charset="-120"/>
                </a:endParaRPr>
              </a:p>
              <a:p>
                <a:pPr algn="l">
                  <a:lnSpc>
                    <a:spcPct val="55000"/>
                  </a:lnSpc>
                </a:pPr>
                <a:r>
                  <a:rPr lang="en-US" altLang="zh-TW" sz="1600" dirty="0">
                    <a:latin typeface="Arial" charset="0"/>
                    <a:ea typeface="新細明體" charset="-120"/>
                  </a:rPr>
                  <a:t>  4</a:t>
                </a:r>
              </a:p>
              <a:p>
                <a:pPr algn="l"/>
                <a:endParaRPr lang="zh-TW" altLang="en-US" dirty="0">
                  <a:ea typeface="新細明體" charset="-120"/>
                </a:endParaRPr>
              </a:p>
            </p:txBody>
          </p:sp>
          <p:sp>
            <p:nvSpPr>
              <p:cNvPr id="34" name="Oval 22"/>
              <p:cNvSpPr>
                <a:spLocks noChangeArrowheads="1"/>
              </p:cNvSpPr>
              <p:nvPr/>
            </p:nvSpPr>
            <p:spPr bwMode="auto">
              <a:xfrm>
                <a:off x="2237" y="1104"/>
                <a:ext cx="403" cy="12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>
                  <a:lnSpc>
                    <a:spcPct val="50000"/>
                  </a:lnSpc>
                </a:pPr>
                <a:r>
                  <a:rPr lang="zh-TW" altLang="en-US" sz="1600" dirty="0">
                    <a:latin typeface="Arial" charset="0"/>
                    <a:ea typeface="新細明體" charset="-120"/>
                  </a:rPr>
                  <a:t>  </a:t>
                </a:r>
                <a:r>
                  <a:rPr lang="en-US" altLang="zh-TW" sz="1600" dirty="0">
                    <a:latin typeface="Arial" charset="0"/>
                    <a:ea typeface="新細明體" charset="-120"/>
                  </a:rPr>
                  <a:t>a</a:t>
                </a:r>
              </a:p>
              <a:p>
                <a:pPr algn="l">
                  <a:lnSpc>
                    <a:spcPct val="50000"/>
                  </a:lnSpc>
                </a:pPr>
                <a:endParaRPr lang="en-US" altLang="zh-TW" sz="1600" dirty="0">
                  <a:latin typeface="Arial" charset="0"/>
                  <a:ea typeface="新細明體" charset="-120"/>
                </a:endParaRPr>
              </a:p>
              <a:p>
                <a:pPr algn="l">
                  <a:lnSpc>
                    <a:spcPct val="50000"/>
                  </a:lnSpc>
                </a:pPr>
                <a:r>
                  <a:rPr lang="en-US" altLang="zh-TW" sz="1600" dirty="0">
                    <a:latin typeface="Arial" charset="0"/>
                    <a:ea typeface="新細明體" charset="-120"/>
                  </a:rPr>
                  <a:t> </a:t>
                </a:r>
              </a:p>
              <a:p>
                <a:pPr algn="l">
                  <a:lnSpc>
                    <a:spcPct val="50000"/>
                  </a:lnSpc>
                </a:pPr>
                <a:r>
                  <a:rPr lang="en-US" altLang="zh-TW" sz="1600" dirty="0">
                    <a:latin typeface="Arial" charset="0"/>
                    <a:ea typeface="新細明體" charset="-120"/>
                  </a:rPr>
                  <a:t>  </a:t>
                </a:r>
              </a:p>
              <a:p>
                <a:pPr algn="l">
                  <a:lnSpc>
                    <a:spcPct val="50000"/>
                  </a:lnSpc>
                </a:pPr>
                <a:r>
                  <a:rPr lang="en-US" altLang="zh-TW" sz="1600" dirty="0" smtClean="0">
                    <a:latin typeface="Arial" charset="0"/>
                    <a:ea typeface="新細明體" charset="-120"/>
                  </a:rPr>
                  <a:t>  b</a:t>
                </a:r>
                <a:endParaRPr lang="en-US" altLang="zh-TW" sz="1600" dirty="0">
                  <a:latin typeface="Arial" charset="0"/>
                  <a:ea typeface="新細明體" charset="-120"/>
                </a:endParaRPr>
              </a:p>
              <a:p>
                <a:pPr algn="l">
                  <a:lnSpc>
                    <a:spcPct val="50000"/>
                  </a:lnSpc>
                </a:pPr>
                <a:endParaRPr lang="en-US" altLang="zh-TW" sz="1600" dirty="0">
                  <a:latin typeface="Arial" charset="0"/>
                  <a:ea typeface="新細明體" charset="-120"/>
                </a:endParaRPr>
              </a:p>
              <a:p>
                <a:pPr algn="l">
                  <a:lnSpc>
                    <a:spcPct val="50000"/>
                  </a:lnSpc>
                </a:pPr>
                <a:endParaRPr lang="en-US" altLang="zh-TW" sz="1600" dirty="0">
                  <a:latin typeface="Arial" charset="0"/>
                  <a:ea typeface="新細明體" charset="-120"/>
                </a:endParaRPr>
              </a:p>
              <a:p>
                <a:pPr algn="l">
                  <a:lnSpc>
                    <a:spcPct val="50000"/>
                  </a:lnSpc>
                </a:pPr>
                <a:r>
                  <a:rPr lang="en-US" altLang="zh-TW" sz="1600" dirty="0">
                    <a:latin typeface="Arial" charset="0"/>
                    <a:ea typeface="新細明體" charset="-120"/>
                  </a:rPr>
                  <a:t> </a:t>
                </a:r>
                <a:r>
                  <a:rPr lang="en-US" altLang="zh-TW" sz="1600" dirty="0" smtClean="0">
                    <a:latin typeface="Arial" charset="0"/>
                    <a:ea typeface="新細明體" charset="-120"/>
                  </a:rPr>
                  <a:t> c</a:t>
                </a:r>
                <a:endParaRPr lang="en-US" altLang="zh-TW" sz="1600" dirty="0">
                  <a:latin typeface="Arial" charset="0"/>
                  <a:ea typeface="新細明體" charset="-120"/>
                </a:endParaRPr>
              </a:p>
              <a:p>
                <a:pPr algn="l"/>
                <a:endParaRPr lang="zh-TW" altLang="en-US" dirty="0">
                  <a:ea typeface="新細明體" charset="-120"/>
                </a:endParaRPr>
              </a:p>
            </p:txBody>
          </p:sp>
          <p:sp>
            <p:nvSpPr>
              <p:cNvPr id="35" name="Line 23"/>
              <p:cNvSpPr>
                <a:spLocks noChangeShapeType="1"/>
              </p:cNvSpPr>
              <p:nvPr/>
            </p:nvSpPr>
            <p:spPr bwMode="auto">
              <a:xfrm>
                <a:off x="1680" y="1344"/>
                <a:ext cx="66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4"/>
              <p:cNvSpPr>
                <a:spLocks noChangeShapeType="1"/>
              </p:cNvSpPr>
              <p:nvPr/>
            </p:nvSpPr>
            <p:spPr bwMode="auto">
              <a:xfrm>
                <a:off x="1632" y="1584"/>
                <a:ext cx="76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25"/>
              <p:cNvSpPr>
                <a:spLocks noChangeShapeType="1"/>
              </p:cNvSpPr>
              <p:nvPr/>
            </p:nvSpPr>
            <p:spPr bwMode="auto">
              <a:xfrm flipV="1">
                <a:off x="1632" y="1392"/>
                <a:ext cx="716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 flipV="1">
              <a:off x="5609295" y="2957906"/>
              <a:ext cx="1219200" cy="68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2" name="Text Box 36"/>
          <p:cNvSpPr txBox="1">
            <a:spLocks noChangeArrowheads="1"/>
          </p:cNvSpPr>
          <p:nvPr/>
        </p:nvSpPr>
        <p:spPr bwMode="auto">
          <a:xfrm>
            <a:off x="1866900" y="4267200"/>
            <a:ext cx="2590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 smtClean="0">
                <a:ea typeface="新細明體" charset="-120"/>
              </a:rPr>
              <a:t>Domain = ______</a:t>
            </a:r>
          </a:p>
          <a:p>
            <a:pPr>
              <a:spcBef>
                <a:spcPct val="50000"/>
              </a:spcBef>
            </a:pPr>
            <a:r>
              <a:rPr lang="en-US" altLang="zh-TW" sz="2000" dirty="0" smtClean="0">
                <a:ea typeface="新細明體" charset="-120"/>
              </a:rPr>
              <a:t>Codomain = _______</a:t>
            </a:r>
          </a:p>
          <a:p>
            <a:pPr>
              <a:spcBef>
                <a:spcPct val="50000"/>
              </a:spcBef>
            </a:pPr>
            <a:r>
              <a:rPr lang="en-US" altLang="zh-TW" sz="2000" dirty="0" smtClean="0">
                <a:ea typeface="新細明體" charset="-120"/>
              </a:rPr>
              <a:t>Range = _______</a:t>
            </a:r>
            <a:endParaRPr lang="en-US" altLang="zh-TW" sz="20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849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8458200" y="5943600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fld id="{4D9AA5B0-382E-4DB4-B556-66F925EA0B2B}" type="slidenum">
              <a:rPr lang="zh-TW" altLang="en-US" sz="1800" b="1" i="1">
                <a:ea typeface="新細明體" charset="-120"/>
              </a:rPr>
              <a:pPr algn="r"/>
              <a:t>9</a:t>
            </a:fld>
            <a:endParaRPr lang="en-US" altLang="zh-TW" sz="1800" b="1" i="1">
              <a:ea typeface="新細明體" charset="-120"/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25908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26670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Text Box 9"/>
          <p:cNvSpPr txBox="1">
            <a:spLocks noChangeArrowheads="1"/>
          </p:cNvSpPr>
          <p:nvPr/>
        </p:nvSpPr>
        <p:spPr bwMode="auto">
          <a:xfrm>
            <a:off x="1524000" y="1752600"/>
            <a:ext cx="632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AU"/>
          </a:p>
        </p:txBody>
      </p:sp>
      <p:sp>
        <p:nvSpPr>
          <p:cNvPr id="11273" name="Text Box 10"/>
          <p:cNvSpPr txBox="1">
            <a:spLocks noChangeArrowheads="1"/>
          </p:cNvSpPr>
          <p:nvPr/>
        </p:nvSpPr>
        <p:spPr bwMode="auto">
          <a:xfrm>
            <a:off x="746234" y="1915691"/>
            <a:ext cx="7239000" cy="34778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>
                <a:ea typeface="新細明體" charset="-120"/>
              </a:rPr>
              <a:t>A function </a:t>
            </a:r>
            <a:r>
              <a:rPr lang="en-US" sz="2000" b="1" dirty="0" smtClean="0"/>
              <a:t>f: X </a:t>
            </a:r>
            <a:r>
              <a:rPr lang="en-US" altLang="zh-TW" sz="2000" b="1" dirty="0" smtClean="0">
                <a:ea typeface="新細明體" pitchFamily="18" charset="-120"/>
                <a:cs typeface="Times New Roman" pitchFamily="18" charset="0"/>
                <a:sym typeface="Symbol" pitchFamily="18" charset="2"/>
              </a:rPr>
              <a:t> Y </a:t>
            </a:r>
            <a:r>
              <a:rPr lang="en-US" altLang="zh-TW" sz="2000" dirty="0" smtClean="0">
                <a:ea typeface="新細明體" charset="-120"/>
              </a:rPr>
              <a:t>is </a:t>
            </a:r>
            <a:r>
              <a:rPr lang="en-US" altLang="zh-TW" sz="2000" dirty="0">
                <a:ea typeface="新細明體" charset="-120"/>
              </a:rPr>
              <a:t>said to be </a:t>
            </a:r>
          </a:p>
          <a:p>
            <a:pPr algn="l"/>
            <a:endParaRPr lang="en-US" altLang="zh-TW" sz="2000" dirty="0">
              <a:ea typeface="新細明體" charset="-120"/>
            </a:endParaRPr>
          </a:p>
          <a:p>
            <a:pPr algn="l"/>
            <a:r>
              <a:rPr lang="en-US" altLang="zh-TW" sz="2000" b="1" dirty="0">
                <a:ea typeface="新細明體" charset="-120"/>
              </a:rPr>
              <a:t>one-to-one (</a:t>
            </a:r>
            <a:r>
              <a:rPr lang="en-US" altLang="zh-TW" sz="2000" dirty="0">
                <a:ea typeface="新細明體" charset="-120"/>
              </a:rPr>
              <a:t>or</a:t>
            </a:r>
            <a:r>
              <a:rPr lang="en-US" altLang="zh-TW" sz="2000" b="1" dirty="0">
                <a:ea typeface="新細明體" charset="-120"/>
              </a:rPr>
              <a:t> injective</a:t>
            </a:r>
            <a:r>
              <a:rPr lang="en-US" altLang="zh-TW" sz="2000" b="1" dirty="0" smtClean="0">
                <a:ea typeface="新細明體" charset="-120"/>
              </a:rPr>
              <a:t>): </a:t>
            </a:r>
            <a:r>
              <a:rPr lang="en-US" altLang="zh-TW" sz="2000" dirty="0" smtClean="0">
                <a:ea typeface="新細明體" charset="-120"/>
              </a:rPr>
              <a:t>for all x and y if </a:t>
            </a:r>
            <a:r>
              <a:rPr lang="en-US" altLang="zh-TW" sz="2000" i="1" dirty="0" smtClean="0">
                <a:ea typeface="新細明體" charset="-120"/>
              </a:rPr>
              <a:t>f</a:t>
            </a:r>
            <a:r>
              <a:rPr lang="en-US" altLang="zh-TW" sz="2000" dirty="0" smtClean="0">
                <a:ea typeface="新細明體" charset="-120"/>
              </a:rPr>
              <a:t>(x</a:t>
            </a:r>
            <a:r>
              <a:rPr lang="en-US" altLang="zh-TW" sz="2000" dirty="0">
                <a:ea typeface="新細明體" charset="-120"/>
              </a:rPr>
              <a:t>) = </a:t>
            </a:r>
            <a:r>
              <a:rPr lang="en-US" altLang="zh-TW" sz="2000" i="1" dirty="0">
                <a:ea typeface="新細明體" charset="-120"/>
              </a:rPr>
              <a:t>f</a:t>
            </a:r>
            <a:r>
              <a:rPr lang="en-US" altLang="zh-TW" sz="2000" dirty="0">
                <a:ea typeface="新細明體" charset="-120"/>
              </a:rPr>
              <a:t>(y) </a:t>
            </a:r>
            <a:r>
              <a:rPr lang="en-US" altLang="zh-TW" sz="2000" dirty="0" smtClean="0">
                <a:ea typeface="新細明體" charset="-120"/>
              </a:rPr>
              <a:t>then x </a:t>
            </a:r>
            <a:r>
              <a:rPr lang="en-US" altLang="zh-TW" sz="2000" dirty="0">
                <a:ea typeface="新細明體" charset="-120"/>
              </a:rPr>
              <a:t>= </a:t>
            </a:r>
            <a:r>
              <a:rPr lang="en-US" altLang="zh-TW" sz="2000" dirty="0" smtClean="0">
                <a:ea typeface="新細明體" charset="-120"/>
              </a:rPr>
              <a:t>y</a:t>
            </a:r>
          </a:p>
          <a:p>
            <a:r>
              <a:rPr lang="en-US" altLang="zh-TW" sz="2000" dirty="0" smtClean="0">
                <a:ea typeface="新細明體" pitchFamily="18" charset="-120"/>
              </a:rPr>
              <a:t>(A </a:t>
            </a:r>
            <a:r>
              <a:rPr lang="en-US" altLang="zh-TW" sz="2000" dirty="0">
                <a:ea typeface="新細明體" pitchFamily="18" charset="-120"/>
              </a:rPr>
              <a:t>function is one-to-one (injective) when exactly one element in the domain is </a:t>
            </a:r>
            <a:r>
              <a:rPr lang="en-US" altLang="zh-TW" sz="2000" dirty="0" smtClean="0">
                <a:ea typeface="新細明體" pitchFamily="18" charset="-120"/>
              </a:rPr>
              <a:t>assigned to </a:t>
            </a:r>
            <a:r>
              <a:rPr lang="en-US" altLang="zh-TW" sz="2000" dirty="0">
                <a:ea typeface="新細明體" pitchFamily="18" charset="-120"/>
              </a:rPr>
              <a:t>each </a:t>
            </a:r>
            <a:r>
              <a:rPr lang="en-US" altLang="zh-TW" sz="2000" dirty="0" smtClean="0">
                <a:ea typeface="新細明體" pitchFamily="18" charset="-120"/>
              </a:rPr>
              <a:t>of the element </a:t>
            </a:r>
            <a:r>
              <a:rPr lang="en-US" altLang="zh-TW" sz="2000" dirty="0">
                <a:ea typeface="新細明體" pitchFamily="18" charset="-120"/>
              </a:rPr>
              <a:t>in the codomain</a:t>
            </a:r>
            <a:r>
              <a:rPr lang="en-US" altLang="zh-TW" sz="2000" dirty="0" smtClean="0">
                <a:ea typeface="新細明體" pitchFamily="18" charset="-120"/>
              </a:rPr>
              <a:t>.)</a:t>
            </a:r>
            <a:endParaRPr lang="en-US" altLang="zh-TW" sz="2000" dirty="0">
              <a:ea typeface="新細明體" pitchFamily="18" charset="-120"/>
            </a:endParaRPr>
          </a:p>
          <a:p>
            <a:pPr algn="l"/>
            <a:endParaRPr lang="en-US" altLang="zh-TW" sz="2000" dirty="0">
              <a:ea typeface="新細明體" charset="-120"/>
            </a:endParaRPr>
          </a:p>
          <a:p>
            <a:r>
              <a:rPr lang="en-US" altLang="zh-TW" sz="2000" b="1" dirty="0">
                <a:ea typeface="新細明體" charset="-120"/>
              </a:rPr>
              <a:t>onto (</a:t>
            </a:r>
            <a:r>
              <a:rPr lang="en-US" altLang="zh-TW" sz="2000" dirty="0">
                <a:ea typeface="新細明體" charset="-120"/>
              </a:rPr>
              <a:t>or</a:t>
            </a:r>
            <a:r>
              <a:rPr lang="en-US" altLang="zh-TW" sz="2000" b="1" dirty="0">
                <a:ea typeface="新細明體" charset="-120"/>
              </a:rPr>
              <a:t> surjective) </a:t>
            </a:r>
            <a:r>
              <a:rPr lang="en-US" altLang="zh-TW" sz="2000" dirty="0" smtClean="0">
                <a:ea typeface="新細明體" charset="-120"/>
              </a:rPr>
              <a:t>: for all </a:t>
            </a:r>
            <a:r>
              <a:rPr lang="en-US" altLang="zh-TW" sz="2000" i="1" dirty="0" smtClean="0">
                <a:ea typeface="新細明體" charset="-120"/>
              </a:rPr>
              <a:t>y</a:t>
            </a:r>
            <a:r>
              <a:rPr lang="en-US" altLang="zh-TW" sz="2000" dirty="0" smtClean="0">
                <a:ea typeface="新細明體" charset="-120"/>
              </a:rPr>
              <a:t> in Y there exist x in X such that f(x) = y.</a:t>
            </a:r>
          </a:p>
          <a:p>
            <a:r>
              <a:rPr lang="en-US" altLang="zh-TW" sz="2000" dirty="0" smtClean="0">
                <a:ea typeface="新細明體" charset="-120"/>
              </a:rPr>
              <a:t>(OR simply </a:t>
            </a:r>
            <a:r>
              <a:rPr lang="en-US" altLang="zh-TW" sz="2000" dirty="0" smtClean="0">
                <a:ea typeface="新細明體" charset="-120"/>
                <a:sym typeface="Symbol" pitchFamily="18" charset="2"/>
              </a:rPr>
              <a:t>the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range of  </a:t>
            </a:r>
            <a:r>
              <a:rPr lang="en-US" altLang="zh-TW" sz="2000" i="1" dirty="0">
                <a:ea typeface="新細明體" charset="-120"/>
                <a:sym typeface="Symbol" pitchFamily="18" charset="2"/>
              </a:rPr>
              <a:t>f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  </a:t>
            </a:r>
            <a:r>
              <a:rPr lang="en-US" altLang="zh-TW" sz="2000" dirty="0" smtClean="0">
                <a:ea typeface="新細明體" charset="-120"/>
                <a:sym typeface="Symbol" pitchFamily="18" charset="2"/>
              </a:rPr>
              <a:t>is equal to  Y)</a:t>
            </a:r>
          </a:p>
          <a:p>
            <a:endParaRPr lang="en-US" altLang="zh-TW" sz="2000" dirty="0">
              <a:ea typeface="新細明體" charset="-120"/>
              <a:sym typeface="Symbol" pitchFamily="18" charset="2"/>
            </a:endParaRPr>
          </a:p>
          <a:p>
            <a:r>
              <a:rPr lang="en-US" altLang="zh-TW" sz="2000" b="1" dirty="0" err="1" smtClean="0">
                <a:ea typeface="新細明體" charset="-120"/>
                <a:sym typeface="Symbol" pitchFamily="18" charset="2"/>
              </a:rPr>
              <a:t>bijective</a:t>
            </a:r>
            <a:r>
              <a:rPr lang="en-US" altLang="zh-TW" sz="2000" b="1" dirty="0" smtClean="0">
                <a:ea typeface="新細明體" charset="-120"/>
                <a:sym typeface="Symbol" pitchFamily="18" charset="2"/>
              </a:rPr>
              <a:t> :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if it is both one-to-one and onto</a:t>
            </a:r>
            <a:r>
              <a:rPr lang="en-US" altLang="zh-TW" sz="2000" dirty="0" smtClean="0">
                <a:ea typeface="新細明體" charset="-120"/>
                <a:sym typeface="Symbol" pitchFamily="18" charset="2"/>
              </a:rPr>
              <a:t>.</a:t>
            </a:r>
          </a:p>
          <a:p>
            <a:endParaRPr lang="en-US" altLang="zh-TW" sz="2000" dirty="0">
              <a:ea typeface="新細明體" charset="-120"/>
              <a:sym typeface="Symbol" pitchFamily="18" charset="2"/>
            </a:endParaRPr>
          </a:p>
        </p:txBody>
      </p:sp>
      <p:sp>
        <p:nvSpPr>
          <p:cNvPr id="11276" name="Text Box 47"/>
          <p:cNvSpPr txBox="1">
            <a:spLocks noChangeArrowheads="1"/>
          </p:cNvSpPr>
          <p:nvPr/>
        </p:nvSpPr>
        <p:spPr bwMode="auto">
          <a:xfrm>
            <a:off x="304800" y="148682"/>
            <a:ext cx="6705600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4400" dirty="0">
                <a:latin typeface="+mj-lt"/>
                <a:ea typeface="新細明體" charset="-120"/>
              </a:rPr>
              <a:t>Properties of </a:t>
            </a:r>
            <a:r>
              <a:rPr lang="en-US" altLang="zh-TW" sz="4400" dirty="0" smtClean="0">
                <a:latin typeface="+mj-lt"/>
                <a:ea typeface="新細明體" charset="-120"/>
              </a:rPr>
              <a:t>Functions</a:t>
            </a:r>
            <a:endParaRPr lang="en-US" altLang="zh-TW" sz="4400" dirty="0">
              <a:latin typeface="+mj-lt"/>
              <a:ea typeface="新細明體" charset="-120"/>
            </a:endParaRP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rPr lang="en-US" sz="1100" dirty="0" smtClean="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1269</Words>
  <Application>Microsoft Office PowerPoint</Application>
  <PresentationFormat>On-screen Show (4:3)</PresentationFormat>
  <Paragraphs>320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新細明體</vt:lpstr>
      <vt:lpstr>Arial</vt:lpstr>
      <vt:lpstr>Calibri</vt:lpstr>
      <vt:lpstr>Symbol</vt:lpstr>
      <vt:lpstr>Times New Roman</vt:lpstr>
      <vt:lpstr>Trebuchet MS</vt:lpstr>
      <vt:lpstr>Wingdings</vt:lpstr>
      <vt:lpstr>QuizShow</vt:lpstr>
      <vt:lpstr>Theme1</vt:lpstr>
      <vt:lpstr>LECTURE 06 Function</vt:lpstr>
      <vt:lpstr>What you will learn in this lecture:</vt:lpstr>
      <vt:lpstr>PowerPoint Presentation</vt:lpstr>
      <vt:lpstr>PowerPoint Presentation</vt:lpstr>
      <vt:lpstr>In an arrow diagram,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 RELATIONS</dc:title>
  <dc:subject>TMA1201</dc:subject>
  <dc:creator/>
  <cp:lastModifiedBy/>
  <cp:revision>1</cp:revision>
  <dcterms:created xsi:type="dcterms:W3CDTF">2012-06-14T01:01:51Z</dcterms:created>
  <dcterms:modified xsi:type="dcterms:W3CDTF">2021-09-20T14:29:56Z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