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7" r:id="rId3"/>
    <p:sldId id="273" r:id="rId4"/>
    <p:sldId id="310" r:id="rId5"/>
    <p:sldId id="259" r:id="rId6"/>
    <p:sldId id="278" r:id="rId7"/>
    <p:sldId id="279" r:id="rId8"/>
    <p:sldId id="280" r:id="rId9"/>
    <p:sldId id="283" r:id="rId10"/>
    <p:sldId id="294" r:id="rId11"/>
    <p:sldId id="293" r:id="rId12"/>
    <p:sldId id="295" r:id="rId13"/>
    <p:sldId id="311" r:id="rId14"/>
    <p:sldId id="274" r:id="rId15"/>
    <p:sldId id="275" r:id="rId16"/>
    <p:sldId id="292" r:id="rId17"/>
  </p:sldIdLst>
  <p:sldSz cx="9144000" cy="6858000" type="screen4x3"/>
  <p:notesSz cx="9947275" cy="6858000"/>
  <p:defaultTextStyle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  <a:extLst/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>
          <p15:clr>
            <a:srgbClr val="A4A3A4"/>
          </p15:clr>
        </p15:guide>
        <p15:guide id="2" pos="3133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5342" autoAdjust="0"/>
    <p:restoredTop sz="93961" autoAdjust="0"/>
  </p:normalViewPr>
  <p:slideViewPr>
    <p:cSldViewPr>
      <p:cViewPr varScale="1">
        <p:scale>
          <a:sx n="82" d="100"/>
          <a:sy n="82" d="100"/>
        </p:scale>
        <p:origin x="103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2556" y="-78"/>
      </p:cViewPr>
      <p:guideLst>
        <p:guide orient="horz" pos="2160"/>
        <p:guide pos="3133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sz="quarter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54D4857D-62A5-486B-9129-468003D7E020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2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3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2EBE4566-6F3A-4CC1-BD6C-9C510D05F1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7374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3" name="Rectangle 3"/>
          <p:cNvSpPr>
            <a:spLocks noGrp="1"/>
          </p:cNvSpPr>
          <p:nvPr>
            <p:ph type="dt" idx="1"/>
          </p:nvPr>
        </p:nvSpPr>
        <p:spPr>
          <a:xfrm>
            <a:off x="5634487" y="0"/>
            <a:ext cx="4310486" cy="342900"/>
          </a:xfrm>
          <a:prstGeom prst="rect">
            <a:avLst/>
          </a:prstGeom>
        </p:spPr>
        <p:txBody>
          <a:bodyPr vert="horz" rtlCol="0"/>
          <a:lstStyle>
            <a:lvl1pPr algn="r">
              <a:defRPr sz="1200"/>
            </a:lvl1pPr>
            <a:extLst/>
          </a:lstStyle>
          <a:p>
            <a:fld id="{2D2EF2CE-B28C-4ED4-8FD0-48BB3F48846A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 noRot="1" noChangeAspect="1"/>
          </p:cNvSpPr>
          <p:nvPr>
            <p:ph type="sldImg" idx="2"/>
          </p:nvPr>
        </p:nvSpPr>
        <p:spPr>
          <a:xfrm>
            <a:off x="3259138" y="514350"/>
            <a:ext cx="3429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body" sz="quarter" idx="3"/>
          </p:nvPr>
        </p:nvSpPr>
        <p:spPr>
          <a:xfrm>
            <a:off x="994728" y="3257550"/>
            <a:ext cx="7957820" cy="30861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Rectangle 6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l">
              <a:defRPr sz="1200"/>
            </a:lvl1pPr>
            <a:extLst/>
          </a:lstStyle>
          <a:p>
            <a:endParaRPr lang="en-US"/>
          </a:p>
        </p:txBody>
      </p:sp>
      <p:sp>
        <p:nvSpPr>
          <p:cNvPr id="7" name="Rectangle 7"/>
          <p:cNvSpPr>
            <a:spLocks noGrp="1"/>
          </p:cNvSpPr>
          <p:nvPr>
            <p:ph type="sldNum" sz="quarter" idx="5"/>
          </p:nvPr>
        </p:nvSpPr>
        <p:spPr>
          <a:xfrm>
            <a:off x="5634487" y="6513910"/>
            <a:ext cx="4310486" cy="342900"/>
          </a:xfrm>
          <a:prstGeom prst="rect">
            <a:avLst/>
          </a:prstGeom>
        </p:spPr>
        <p:txBody>
          <a:bodyPr vert="horz" rtlCol="0" anchor="b"/>
          <a:lstStyle>
            <a:lvl1pPr algn="r">
              <a:defRPr sz="1200"/>
            </a:lvl1pPr>
            <a:extLst/>
          </a:lstStyle>
          <a:p>
            <a:fld id="{61807874-5299-41B2-A37A-6AA3547857F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583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  <a:extLst/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1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6242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8446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8740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983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263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9287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807874-5299-41B2-A37A-6AA3547857F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5315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endParaRPr lang="en-US" altLang="zh-TW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D82232A-8777-47F1-9A3E-DFBF7D7D5DAD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3"/>
          <p:cNvGrpSpPr>
            <a:grpSpLocks/>
          </p:cNvGrpSpPr>
          <p:nvPr/>
        </p:nvGrpSpPr>
        <p:grpSpPr bwMode="auto">
          <a:xfrm>
            <a:off x="14288" y="1976438"/>
            <a:ext cx="2043112" cy="533400"/>
            <a:chOff x="0" y="2000250"/>
            <a:chExt cx="3733800" cy="533400"/>
          </a:xfrm>
        </p:grpSpPr>
        <p:sp>
          <p:nvSpPr>
            <p:cNvPr id="5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3" name="Group 35"/>
          <p:cNvGrpSpPr>
            <a:grpSpLocks/>
          </p:cNvGrpSpPr>
          <p:nvPr/>
        </p:nvGrpSpPr>
        <p:grpSpPr bwMode="auto">
          <a:xfrm>
            <a:off x="8583613" y="1976438"/>
            <a:ext cx="552450" cy="542925"/>
            <a:chOff x="8667750" y="2000250"/>
            <a:chExt cx="476250" cy="542925"/>
          </a:xfrm>
        </p:grpSpPr>
        <p:sp>
          <p:nvSpPr>
            <p:cNvPr id="14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1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22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3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4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5" name="Rectangle 25"/>
          <p:cNvSpPr txBox="1">
            <a:spLocks/>
          </p:cNvSpPr>
          <p:nvPr/>
        </p:nvSpPr>
        <p:spPr>
          <a:xfrm>
            <a:off x="381000" y="5638800"/>
            <a:ext cx="8097838" cy="762000"/>
          </a:xfrm>
          <a:prstGeom prst="rect">
            <a:avLst/>
          </a:prstGeom>
        </p:spPr>
        <p:txBody>
          <a:bodyPr>
            <a:normAutofit fontScale="70000" lnSpcReduction="20000"/>
          </a:bodyPr>
          <a:lstStyle/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TMA1201 Discrete Structures &amp; Probability 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Faculty of Computing &amp; Informatics</a:t>
            </a:r>
          </a:p>
          <a:p>
            <a:pPr marL="342900" indent="-342900" algn="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2000" kern="0" dirty="0">
                <a:latin typeface="+mn-lt"/>
                <a:cs typeface="+mn-cs"/>
              </a:rPr>
              <a:t>Multimedia University </a:t>
            </a:r>
          </a:p>
        </p:txBody>
      </p:sp>
      <p:sp>
        <p:nvSpPr>
          <p:cNvPr id="12" name="Rectangle 3"/>
          <p:cNvSpPr>
            <a:spLocks noGrp="1"/>
          </p:cNvSpPr>
          <p:nvPr>
            <p:ph type="subTitle" idx="1"/>
          </p:nvPr>
        </p:nvSpPr>
        <p:spPr>
          <a:xfrm>
            <a:off x="457200" y="5396132"/>
            <a:ext cx="8098302" cy="762000"/>
          </a:xfrm>
        </p:spPr>
        <p:txBody>
          <a:bodyPr/>
          <a:lstStyle>
            <a:lvl1pPr marL="0" indent="0" algn="r">
              <a:buNone/>
              <a:defRPr sz="1400"/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33" name="Rectangle 32"/>
          <p:cNvSpPr>
            <a:spLocks noGrp="1"/>
          </p:cNvSpPr>
          <p:nvPr>
            <p:ph type="title"/>
          </p:nvPr>
        </p:nvSpPr>
        <p:spPr>
          <a:xfrm>
            <a:off x="2057400" y="281352"/>
            <a:ext cx="6509239" cy="3886200"/>
          </a:xfrm>
          <a:effectLst/>
          <a:scene3d>
            <a:camera prst="orthographicFront"/>
            <a:lightRig rig="threePt" dir="t"/>
          </a:scene3d>
          <a:sp3d/>
        </p:spPr>
        <p:txBody>
          <a:bodyPr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 sz="1050" dirty="0"/>
          </a:p>
        </p:txBody>
      </p:sp>
      <p:sp>
        <p:nvSpPr>
          <p:cNvPr id="27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sp>
        <p:nvSpPr>
          <p:cNvPr id="28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9965487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/>
          </a:p>
        </p:txBody>
      </p:sp>
      <p:sp>
        <p:nvSpPr>
          <p:cNvPr id="5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271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21104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  <a:noFill/>
          <a:ln>
            <a:noFill/>
          </a:ln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5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4695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8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/>
          </p:nvPr>
        </p:nvSpPr>
        <p:spPr>
          <a:xfrm>
            <a:off x="1828800" y="3124200"/>
            <a:ext cx="5105400" cy="1981200"/>
          </a:xfrm>
        </p:spPr>
        <p:txBody>
          <a:bodyPr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3"/>
          <p:cNvSpPr>
            <a:spLocks noGrp="1"/>
          </p:cNvSpPr>
          <p:nvPr>
            <p:ph type="dt" sz="half" idx="16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6" name="Rectangle 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3252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/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1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Answer Base"/>
          <p:cNvSpPr txBox="1"/>
          <p:nvPr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/>
          <a:lstStyle/>
          <a:p>
            <a:pPr algn="ctr" fontAlgn="auto">
              <a:spcBef>
                <a:spcPct val="2000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schemeClr val="tx1">
                    <a:alpha val="40000"/>
                  </a:schemeClr>
                </a:solidFill>
                <a:latin typeface="+mn-lt"/>
                <a:cs typeface="+mn-cs"/>
              </a:rPr>
              <a:t>TRUE or FALSE?</a:t>
            </a:r>
          </a:p>
        </p:txBody>
      </p:sp>
      <p:sp>
        <p:nvSpPr>
          <p:cNvPr id="4" name="Answer"/>
          <p:cNvSpPr/>
          <p:nvPr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TRUE or </a:t>
            </a:r>
            <a:r>
              <a:rPr lang="en-US" sz="7200" dirty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latin typeface="+mn-lt"/>
                <a:cs typeface="+mn-cs"/>
              </a:rPr>
              <a:t>FALSE</a:t>
            </a:r>
            <a:r>
              <a:rPr lang="en-US" sz="7200" dirty="0">
                <a:solidFill>
                  <a:prstClr val="white">
                    <a:alpha val="40000"/>
                  </a:prstClr>
                </a:solidFill>
                <a:latin typeface="+mn-lt"/>
                <a:cs typeface="+mn-cs"/>
              </a:rPr>
              <a:t>?</a:t>
            </a:r>
            <a:endParaRPr lang="en-US" dirty="0">
              <a:latin typeface="+mn-lt"/>
              <a:cs typeface="+mn-cs"/>
            </a:endParaRPr>
          </a:p>
        </p:txBody>
      </p:sp>
      <p:sp>
        <p:nvSpPr>
          <p:cNvPr id="6" name="Question"/>
          <p:cNvSpPr>
            <a:spLocks noGrp="1"/>
          </p:cNvSpPr>
          <p:nvPr>
            <p:ph type="title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7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8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10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11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57576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3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ultiple Cho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0"/>
          <p:cNvSpPr txBox="1"/>
          <p:nvPr/>
        </p:nvSpPr>
        <p:spPr>
          <a:xfrm>
            <a:off x="457200" y="20574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A.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7200" y="2707957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B.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7200" y="34290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C.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57200" y="41148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D.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" y="4800600"/>
            <a:ext cx="685800" cy="492443"/>
          </a:xfrm>
          <a:prstGeom prst="rect">
            <a:avLst/>
          </a:prstGeom>
          <a:noFill/>
        </p:spPr>
        <p:txBody>
          <a:bodyPr tIns="91440" bIns="91440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dirty="0">
                <a:ln>
                  <a:solidFill>
                    <a:schemeClr val="tx2"/>
                  </a:solidFill>
                </a:ln>
                <a:solidFill>
                  <a:schemeClr val="bg2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  <a:latin typeface="+mn-lt"/>
                <a:cs typeface="+mn-cs"/>
              </a:rPr>
              <a:t>E.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>
          <a:xfrm>
            <a:off x="685800" y="228600"/>
            <a:ext cx="7696200" cy="1371600"/>
          </a:xfrm>
        </p:spPr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3"/>
          <p:cNvSpPr>
            <a:spLocks noGrp="1"/>
          </p:cNvSpPr>
          <p:nvPr>
            <p:ph type="body" sz="quarter" idx="17"/>
          </p:nvPr>
        </p:nvSpPr>
        <p:spPr>
          <a:xfrm>
            <a:off x="1143000" y="48006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Rectangle 13"/>
          <p:cNvSpPr>
            <a:spLocks noGrp="1"/>
          </p:cNvSpPr>
          <p:nvPr>
            <p:ph type="body" sz="quarter" idx="18"/>
          </p:nvPr>
        </p:nvSpPr>
        <p:spPr>
          <a:xfrm>
            <a:off x="1143000" y="41148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13"/>
          <p:cNvSpPr>
            <a:spLocks noGrp="1"/>
          </p:cNvSpPr>
          <p:nvPr>
            <p:ph type="body" sz="quarter" idx="19"/>
          </p:nvPr>
        </p:nvSpPr>
        <p:spPr>
          <a:xfrm>
            <a:off x="1143000" y="34290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13"/>
          <p:cNvSpPr>
            <a:spLocks noGrp="1"/>
          </p:cNvSpPr>
          <p:nvPr>
            <p:ph type="body" sz="quarter" idx="20"/>
          </p:nvPr>
        </p:nvSpPr>
        <p:spPr>
          <a:xfrm>
            <a:off x="1143000" y="27432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13"/>
          <p:cNvSpPr>
            <a:spLocks noGrp="1"/>
          </p:cNvSpPr>
          <p:nvPr>
            <p:ph type="body" sz="quarter" idx="21"/>
          </p:nvPr>
        </p:nvSpPr>
        <p:spPr>
          <a:xfrm>
            <a:off x="1143000" y="2057400"/>
            <a:ext cx="7086600" cy="457200"/>
          </a:xfrm>
        </p:spPr>
        <p:txBody>
          <a:bodyPr rtlCol="0" anchor="ctr"/>
          <a:lstStyle>
            <a:lvl1pPr marL="0" indent="0">
              <a:buFontTx/>
              <a:buNone/>
              <a:defRPr i="0" baseline="0"/>
            </a:lvl1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3"/>
          <p:cNvSpPr>
            <a:spLocks noGrp="1"/>
          </p:cNvSpPr>
          <p:nvPr>
            <p:ph type="dt" sz="half" idx="22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 sz="1050" dirty="0"/>
          </a:p>
        </p:txBody>
      </p:sp>
      <p:sp>
        <p:nvSpPr>
          <p:cNvPr id="20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21" name="Rectangle 5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23177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23"/>
          <p:cNvCxnSpPr>
            <a:stCxn id="16" idx="3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Rectangle 7"/>
          <p:cNvSpPr>
            <a:spLocks noGrp="1"/>
          </p:cNvSpPr>
          <p:nvPr>
            <p:ph type="body" sz="quarter" idx="13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Rectangle 2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i="1" baseline="0"/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endParaRPr lang="en-US"/>
          </a:p>
        </p:txBody>
      </p:sp>
      <p:sp>
        <p:nvSpPr>
          <p:cNvPr id="27" name="Rectangle 3"/>
          <p:cNvSpPr>
            <a:spLocks noGrp="1"/>
          </p:cNvSpPr>
          <p:nvPr>
            <p:ph type="dt" sz="half" idx="24"/>
          </p:nvPr>
        </p:nvSpPr>
        <p:spPr/>
        <p:txBody>
          <a:bodyPr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47205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Rectangle 10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/>
          </a:p>
        </p:txBody>
      </p:sp>
      <p:sp>
        <p:nvSpPr>
          <p:cNvPr id="27" name="Rectangle 11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4" name="Rectangle 12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28" name="Rectangle 14"/>
          <p:cNvSpPr>
            <a:spLocks noGrp="1"/>
          </p:cNvSpPr>
          <p:nvPr>
            <p:ph type="title"/>
          </p:nvPr>
        </p:nvSpPr>
        <p:spPr/>
        <p:txBody>
          <a:bodyPr rtlCol="0" anchor="b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599266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6"/>
          <p:cNvSpPr>
            <a:spLocks noGrp="1"/>
          </p:cNvSpPr>
          <p:nvPr>
            <p:ph type="title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 sz="1050" dirty="0"/>
          </a:p>
        </p:txBody>
      </p:sp>
      <p:sp>
        <p:nvSpPr>
          <p:cNvPr id="4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endParaRPr lang="en-US" sz="1200" dirty="0"/>
          </a:p>
        </p:txBody>
      </p:sp>
      <p:sp>
        <p:nvSpPr>
          <p:cNvPr id="5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10261876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23"/>
          <p:cNvGrpSpPr/>
          <p:nvPr/>
        </p:nvGrpSpPr>
        <p:grpSpPr>
          <a:xfrm>
            <a:off x="14990" y="1976657"/>
            <a:ext cx="2042410" cy="533400"/>
            <a:chOff x="0" y="2000250"/>
            <a:chExt cx="3733800" cy="533400"/>
          </a:xfrm>
        </p:grpSpPr>
        <p:sp>
          <p:nvSpPr>
            <p:cNvPr id="30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7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1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8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6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0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3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35"/>
          <p:cNvGrpSpPr/>
          <p:nvPr/>
        </p:nvGrpSpPr>
        <p:grpSpPr>
          <a:xfrm>
            <a:off x="8584055" y="1976657"/>
            <a:ext cx="552450" cy="542925"/>
            <a:chOff x="8667750" y="2000250"/>
            <a:chExt cx="476250" cy="542925"/>
          </a:xfrm>
        </p:grpSpPr>
        <p:sp>
          <p:nvSpPr>
            <p:cNvPr id="26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2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8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4" name="Oval 28"/>
          <p:cNvSpPr/>
          <p:nvPr userDrawn="1"/>
        </p:nvSpPr>
        <p:spPr>
          <a:xfrm>
            <a:off x="8572500" y="603885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3" name="Oval 28"/>
          <p:cNvSpPr/>
          <p:nvPr userDrawn="1"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5" name="Oval 28"/>
          <p:cNvSpPr/>
          <p:nvPr userDrawn="1"/>
        </p:nvSpPr>
        <p:spPr>
          <a:xfrm>
            <a:off x="8572500" y="5476875"/>
            <a:ext cx="152400" cy="152400"/>
          </a:xfrm>
          <a:prstGeom prst="ellipse">
            <a:avLst/>
          </a:prstGeom>
          <a:effectLst/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28"/>
          <p:cNvSpPr/>
          <p:nvPr userDrawn="1"/>
        </p:nvSpPr>
        <p:spPr>
          <a:xfrm>
            <a:off x="8572500" y="57531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9" name="Rectangle 3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/>
          </a:p>
        </p:txBody>
      </p:sp>
      <p:sp>
        <p:nvSpPr>
          <p:cNvPr id="25" name="Rectangle 35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31" name="Rectangle 36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33" name="Rectangle 32"/>
          <p:cNvSpPr>
            <a:spLocks noGrp="1"/>
          </p:cNvSpPr>
          <p:nvPr>
            <p:ph type="title" hasCustomPrompt="1"/>
          </p:nvPr>
        </p:nvSpPr>
        <p:spPr>
          <a:xfrm>
            <a:off x="2057400" y="281352"/>
            <a:ext cx="6509239" cy="3886200"/>
          </a:xfrm>
          <a:scene3d>
            <a:camera prst="orthographicFront"/>
            <a:lightRig rig="threePt" dir="t"/>
          </a:scene3d>
          <a:sp3d/>
        </p:spPr>
        <p:txBody>
          <a:bodyPr vert="horz" anchor="ctr">
            <a:normAutofit/>
          </a:bodyPr>
          <a:lstStyle>
            <a:lvl1pPr algn="ctr">
              <a:lnSpc>
                <a:spcPct val="100000"/>
              </a:lnSpc>
              <a:defRPr kumimoji="0" lang="en-US" sz="7200" b="1" i="0" u="none" strike="noStrike" kern="0" cap="none" spc="0" normalizeH="0" baseline="0" noProof="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Show Title</a:t>
            </a:r>
            <a:endParaRPr lang="en-US" dirty="0"/>
          </a:p>
        </p:txBody>
      </p:sp>
      <p:sp>
        <p:nvSpPr>
          <p:cNvPr id="34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5" name="Rectangle 25"/>
          <p:cNvSpPr txBox="1">
            <a:spLocks/>
          </p:cNvSpPr>
          <p:nvPr userDrawn="1"/>
        </p:nvSpPr>
        <p:spPr>
          <a:xfrm>
            <a:off x="381000" y="5638800"/>
            <a:ext cx="8098302" cy="762000"/>
          </a:xfrm>
          <a:prstGeom prst="rect">
            <a:avLst/>
          </a:prstGeom>
        </p:spPr>
        <p:txBody>
          <a:bodyPr vert="horz">
            <a:normAutofit fontScale="70000" lnSpcReduction="20000"/>
          </a:bodyPr>
          <a:lstStyle/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 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Faculty of Computing &amp; Informatics</a:t>
            </a:r>
          </a:p>
          <a:p>
            <a:pPr marL="342900" marR="0" lvl="0" indent="-34290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Multimedia University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/>
          </a:p>
        </p:txBody>
      </p:sp>
      <p:sp>
        <p:nvSpPr>
          <p:cNvPr id="26" name="Rectangle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2" name="Rectangl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fld id="{169B2101-2E9F-420A-91A3-890890D84497}" type="slidenum">
              <a:rPr lang="en-US" sz="1200" smtClean="0"/>
              <a:pPr/>
              <a:t>‹#›</a:t>
            </a:fld>
            <a:endParaRPr lang="en-US"/>
          </a:p>
        </p:txBody>
      </p:sp>
      <p:sp>
        <p:nvSpPr>
          <p:cNvPr id="27" name="Rectangle 6"/>
          <p:cNvSpPr>
            <a:spLocks noGrp="1"/>
          </p:cNvSpPr>
          <p:nvPr>
            <p:ph type="title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>
            <a:normAutofit/>
          </a:bodyPr>
          <a:lstStyle>
            <a:lvl1pPr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Trebuchet MS"/>
                <a:ea typeface="+mj-ea"/>
                <a:cs typeface="+mj-cs"/>
              </a:defRPr>
            </a:lvl1pPr>
            <a:extLst/>
          </a:lstStyle>
          <a:p>
            <a:r>
              <a:rPr lang="en-US" dirty="0" smtClean="0"/>
              <a:t>Click to add section title</a:t>
            </a:r>
            <a:endParaRPr lang="en-US" dirty="0"/>
          </a:p>
        </p:txBody>
      </p:sp>
      <p:sp>
        <p:nvSpPr>
          <p:cNvPr id="6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imple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2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31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13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7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13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13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tailed Question &amp; Answ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28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1" name="Rectangle 8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5" name="Rectangle 13"/>
          <p:cNvSpPr>
            <a:spLocks noGrp="1"/>
          </p:cNvSpPr>
          <p:nvPr>
            <p:ph type="body" sz="quarter" idx="14" hasCustomPrompt="1"/>
          </p:nvPr>
        </p:nvSpPr>
        <p:spPr>
          <a:xfrm>
            <a:off x="228600" y="1676400"/>
            <a:ext cx="8229600" cy="1143000"/>
          </a:xfrm>
        </p:spPr>
        <p:txBody>
          <a:bodyPr rtlCol="0" anchor="ctr"/>
          <a:lstStyle>
            <a:lvl1pPr algn="ctr">
              <a:buFontTx/>
              <a:buNone/>
              <a:defRPr kumimoji="0" sz="4800" b="1" i="0" u="none" strike="noStrike" kern="0" cap="none" spc="0" normalizeH="0" baseline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chemeClr val="accent6">
                        <a:shade val="80000"/>
                      </a:schemeClr>
                    </a:gs>
                    <a:gs pos="45000">
                      <a:schemeClr val="accent6">
                        <a:shade val="100000"/>
                      </a:scheme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uLnTx/>
                <a:uFillTx/>
                <a:latin typeface="+mj-lt"/>
                <a:ea typeface="+mj-ea"/>
                <a:cs typeface="+mj-cs"/>
              </a:defRPr>
            </a:lvl1pPr>
            <a:extLst/>
          </a:lstStyle>
          <a:p>
            <a:pPr lvl="0"/>
            <a:r>
              <a:rPr lang="en-US" dirty="0" smtClean="0"/>
              <a:t>Click to add answer</a:t>
            </a:r>
            <a:endParaRPr lang="en-US" dirty="0"/>
          </a:p>
        </p:txBody>
      </p:sp>
      <p:sp>
        <p:nvSpPr>
          <p:cNvPr id="22" name="Rectangle 9"/>
          <p:cNvSpPr>
            <a:spLocks noGrp="1"/>
          </p:cNvSpPr>
          <p:nvPr>
            <p:ph type="body" sz="quarter" idx="15" hasCustomPrompt="1"/>
          </p:nvPr>
        </p:nvSpPr>
        <p:spPr>
          <a:xfrm>
            <a:off x="1828800" y="3124200"/>
            <a:ext cx="5105400" cy="1981200"/>
          </a:xfrm>
        </p:spPr>
        <p:txBody>
          <a:bodyPr vert="horz"/>
          <a:lstStyle>
            <a:lvl1pPr algn="ctr">
              <a:buFontTx/>
              <a:buNone/>
              <a:defRPr i="1" baseline="0"/>
            </a:lvl1pPr>
            <a:extLst/>
          </a:lstStyle>
          <a:p>
            <a:pPr lvl="0"/>
            <a:r>
              <a:rPr lang="en-US" dirty="0" smtClean="0"/>
              <a:t>Click to add detail to the answer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500"/>
                            </p:stCondLst>
                            <p:childTnLst>
                              <p:par>
                                <p:cTn id="8" presetID="4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25" grpId="0" build="p">
        <p:tmplLst>
          <p:tmpl lvl="1">
            <p:tnLst>
              <p:par>
                <p:cTn presetID="45" presetClass="entr" presetSubtype="0" fill="hold" nodeType="afterEffect">
                  <p:stCondLst>
                    <p:cond delay="0"/>
                  </p:stCondLst>
                  <p:iterate type="lt">
                    <p:tmPct val="10000"/>
                  </p:iterate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5"/>
                        </p:tgtEl>
                      </p:cBhvr>
                    </p:animEffect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ppt_w</p:attrName>
                        </p:attrNameLst>
                      </p:cBhvr>
                      <p:tavLst>
                        <p:tav tm="0" fmla="#ppt_w*sin(2.5*pi*$)">
                          <p:val>
                            <p:fltVal val="0"/>
                          </p:val>
                        </p:tav>
                        <p:tav tm="100000">
                          <p:val>
                            <p:fltVal val="1"/>
                          </p:val>
                        </p:tav>
                      </p:tavLst>
                    </p:anim>
                    <p:anim calcmode="lin" valueType="num">
                      <p:cBhvr>
                        <p:cTn dur="1000" fill="hold"/>
                        <p:tgtEl>
                          <p:spTgt spid="25"/>
                        </p:tgtEl>
                        <p:attrNameLst>
                          <p:attrName>ppt_h</p:attrName>
                        </p:attrNameLst>
                      </p:cBhvr>
                      <p:tavLst>
                        <p:tav tm="0">
                          <p:val>
                            <p:strVal val="#ppt_h"/>
                          </p:val>
                        </p:tav>
                        <p:tav tm="100000">
                          <p:val>
                            <p:strVal val="#ppt_h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100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FALSE?</a:t>
            </a:r>
            <a:endParaRPr lang="en-US" dirty="0"/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 Question (Answer: Fals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2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28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29" name="Answer Base"/>
          <p:cNvSpPr txBox="1"/>
          <p:nvPr userDrawn="1"/>
        </p:nvSpPr>
        <p:spPr>
          <a:xfrm>
            <a:off x="228600" y="1600200"/>
            <a:ext cx="8229600" cy="1293926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7" name="Answer"/>
          <p:cNvSpPr/>
          <p:nvPr userDrawn="1"/>
        </p:nvSpPr>
        <p:spPr>
          <a:xfrm>
            <a:off x="228600" y="1600200"/>
            <a:ext cx="8229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TRUE 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  <p:sp>
        <p:nvSpPr>
          <p:cNvPr id="8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7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rue or False Question (Answer: Tr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11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0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7" name="Question"/>
          <p:cNvSpPr>
            <a:spLocks noGrp="1"/>
          </p:cNvSpPr>
          <p:nvPr>
            <p:ph type="title" hasCustomPrompt="1"/>
          </p:nvPr>
        </p:nvSpPr>
        <p:spPr>
          <a:xfrm>
            <a:off x="228600" y="457200"/>
            <a:ext cx="8229600" cy="1143000"/>
          </a:xfrm>
        </p:spPr>
        <p:txBody>
          <a:bodyPr rtlCol="0" anchor="ctr"/>
          <a:lstStyle>
            <a:lvl1pPr algn="l">
              <a:defRPr i="1">
                <a:solidFill>
                  <a:schemeClr val="tx1">
                    <a:shade val="75000"/>
                  </a:schemeClr>
                </a:solidFill>
              </a:defRPr>
            </a:lvl1pPr>
            <a:extLst/>
          </a:lstStyle>
          <a:p>
            <a:r>
              <a:rPr lang="en-US" dirty="0" smtClean="0"/>
              <a:t>Click to add question</a:t>
            </a:r>
            <a:endParaRPr lang="en-US" dirty="0"/>
          </a:p>
        </p:txBody>
      </p:sp>
      <p:sp>
        <p:nvSpPr>
          <p:cNvPr id="8" name="Answer Base"/>
          <p:cNvSpPr txBox="1"/>
          <p:nvPr userDrawn="1"/>
        </p:nvSpPr>
        <p:spPr>
          <a:xfrm>
            <a:off x="182880" y="1676400"/>
            <a:ext cx="8321040" cy="18288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 marL="0" indent="0" algn="ctr" rtl="0" latinLnBrk="0">
              <a:spcBef>
                <a:spcPct val="20000"/>
              </a:spcBef>
              <a:buNone/>
            </a:pP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TRUE</a:t>
            </a:r>
            <a:r>
              <a:rPr lang="en-US" sz="7200" baseline="0" dirty="0" smtClean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en-US" sz="7200" dirty="0" smtClean="0">
                <a:solidFill>
                  <a:schemeClr val="tx1">
                    <a:alpha val="40000"/>
                  </a:schemeClr>
                </a:solidFill>
              </a:rPr>
              <a:t>or FALSE?</a:t>
            </a:r>
            <a:endParaRPr lang="en-US" sz="7200" dirty="0">
              <a:solidFill>
                <a:schemeClr val="tx1">
                  <a:alpha val="40000"/>
                </a:schemeClr>
              </a:solidFill>
            </a:endParaRPr>
          </a:p>
        </p:txBody>
      </p:sp>
      <p:sp>
        <p:nvSpPr>
          <p:cNvPr id="9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Answer"/>
          <p:cNvSpPr/>
          <p:nvPr userDrawn="1"/>
        </p:nvSpPr>
        <p:spPr>
          <a:xfrm>
            <a:off x="182880" y="1676400"/>
            <a:ext cx="83210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ctr" latinLnBrk="0">
              <a:spcBef>
                <a:spcPct val="20000"/>
              </a:spcBef>
              <a:buNone/>
            </a:pP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TRUE 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or </a:t>
            </a:r>
            <a:r>
              <a:rPr lang="en-US" sz="7200" dirty="0" smtClean="0">
                <a:ln w="0">
                  <a:solidFill>
                    <a:srgbClr val="FFFFFF"/>
                  </a:solidFill>
                  <a:prstDash val="solid"/>
                </a:ln>
                <a:gradFill flip="none">
                  <a:gsLst>
                    <a:gs pos="40000">
                      <a:srgbClr val="FA8D3D">
                        <a:shade val="80000"/>
                      </a:srgbClr>
                    </a:gs>
                    <a:gs pos="45000">
                      <a:srgbClr val="FA8D3D">
                        <a:shade val="100000"/>
                      </a:srgbClr>
                    </a:gs>
                  </a:gsLst>
                  <a:lin ang="16200000"/>
                </a:gradFill>
                <a:effectLst>
                  <a:outerShdw blurRad="23036" dist="23036" dir="5400000" algn="tl">
                    <a:srgbClr val="656565">
                      <a:alpha val="65000"/>
                    </a:srgbClr>
                  </a:outerShdw>
                  <a:reflection blurRad="12700" stA="25000" endPos="55000" dist="5000" dir="5400000" sy="-100000" algn="bl" rotWithShape="0"/>
                </a:effectLst>
                <a:ea typeface="+mn-ea"/>
                <a:cs typeface="+mn-cs"/>
              </a:rPr>
              <a:t>FALSE</a:t>
            </a:r>
            <a:r>
              <a:rPr lang="en-US" sz="7200" dirty="0" smtClean="0">
                <a:solidFill>
                  <a:prstClr val="white">
                    <a:alpha val="40000"/>
                  </a:prstClr>
                </a:solidFill>
                <a:ea typeface="+mn-ea"/>
                <a:cs typeface="+mn-cs"/>
              </a:rPr>
              <a:t>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3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2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tem Match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4"/>
          <p:cNvSpPr>
            <a:spLocks noGrp="1"/>
          </p:cNvSpPr>
          <p:nvPr>
            <p:ph type="ftr" sz="quarter" idx="11"/>
          </p:nvPr>
        </p:nvSpPr>
        <p:spPr/>
        <p:txBody>
          <a:bodyPr vert="horz"/>
          <a:lstStyle/>
          <a:p>
            <a:endParaRPr lang="en-US"/>
          </a:p>
        </p:txBody>
      </p:sp>
      <p:sp>
        <p:nvSpPr>
          <p:cNvPr id="16" name="Rectangle 7"/>
          <p:cNvSpPr>
            <a:spLocks noGrp="1"/>
          </p:cNvSpPr>
          <p:nvPr>
            <p:ph type="body" sz="quarter" idx="13" hasCustomPrompt="1"/>
          </p:nvPr>
        </p:nvSpPr>
        <p:spPr>
          <a:xfrm>
            <a:off x="9144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1</a:t>
            </a:r>
            <a:endParaRPr lang="en-US" dirty="0"/>
          </a:p>
        </p:txBody>
      </p:sp>
      <p:sp>
        <p:nvSpPr>
          <p:cNvPr id="12" name="Rectangle 7"/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2</a:t>
            </a:r>
            <a:endParaRPr lang="en-US" dirty="0"/>
          </a:p>
        </p:txBody>
      </p:sp>
      <p:sp>
        <p:nvSpPr>
          <p:cNvPr id="13" name="Rectangle 7"/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3</a:t>
            </a:r>
            <a:endParaRPr lang="en-US" dirty="0"/>
          </a:p>
        </p:txBody>
      </p:sp>
      <p:sp>
        <p:nvSpPr>
          <p:cNvPr id="14" name="Rectangle 7"/>
          <p:cNvSpPr>
            <a:spLocks noGrp="1"/>
          </p:cNvSpPr>
          <p:nvPr>
            <p:ph type="body" sz="quarter" idx="16" hasCustomPrompt="1"/>
          </p:nvPr>
        </p:nvSpPr>
        <p:spPr>
          <a:xfrm>
            <a:off x="9144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4</a:t>
            </a:r>
            <a:endParaRPr lang="en-US" dirty="0"/>
          </a:p>
        </p:txBody>
      </p:sp>
      <p:sp>
        <p:nvSpPr>
          <p:cNvPr id="10" name="Rectangle 7"/>
          <p:cNvSpPr>
            <a:spLocks noGrp="1"/>
          </p:cNvSpPr>
          <p:nvPr>
            <p:ph type="body" sz="quarter" idx="17" hasCustomPrompt="1"/>
          </p:nvPr>
        </p:nvSpPr>
        <p:spPr>
          <a:xfrm>
            <a:off x="9144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item 5</a:t>
            </a:r>
            <a:endParaRPr lang="en-US" dirty="0"/>
          </a:p>
        </p:txBody>
      </p:sp>
      <p:sp>
        <p:nvSpPr>
          <p:cNvPr id="20" name="Rectangle 3"/>
          <p:cNvSpPr>
            <a:spLocks noGrp="1"/>
          </p:cNvSpPr>
          <p:nvPr>
            <p:ph type="dt" sz="half" idx="10"/>
          </p:nvPr>
        </p:nvSpPr>
        <p:spPr/>
        <p:txBody>
          <a:bodyPr vert="horz"/>
          <a:lstStyle>
            <a:lvl1pPr algn="r">
              <a:defRPr/>
            </a:lvl1pPr>
            <a:extLst/>
          </a:lstStyle>
          <a:p>
            <a:fld id="{1BEBB2CB-903D-46EF-8227-E770ED8FF514}" type="datetimeFigureOut">
              <a:rPr lang="en-US" smtClean="0"/>
              <a:pPr/>
              <a:t>11/14/2017</a:t>
            </a:fld>
            <a:endParaRPr lang="en-US"/>
          </a:p>
        </p:txBody>
      </p:sp>
      <p:sp>
        <p:nvSpPr>
          <p:cNvPr id="15" name="Rectangle 7"/>
          <p:cNvSpPr>
            <a:spLocks noGrp="1"/>
          </p:cNvSpPr>
          <p:nvPr>
            <p:ph type="body" sz="quarter" idx="18" hasCustomPrompt="1"/>
          </p:nvPr>
        </p:nvSpPr>
        <p:spPr>
          <a:xfrm>
            <a:off x="4800600" y="20574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5</a:t>
            </a:r>
            <a:endParaRPr lang="en-US" dirty="0"/>
          </a:p>
        </p:txBody>
      </p:sp>
      <p:sp>
        <p:nvSpPr>
          <p:cNvPr id="17" name="Rectangle 7"/>
          <p:cNvSpPr>
            <a:spLocks noGrp="1"/>
          </p:cNvSpPr>
          <p:nvPr>
            <p:ph type="body" sz="quarter" idx="19" hasCustomPrompt="1"/>
          </p:nvPr>
        </p:nvSpPr>
        <p:spPr>
          <a:xfrm>
            <a:off x="4800600" y="29718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3</a:t>
            </a:r>
            <a:endParaRPr lang="en-US" dirty="0"/>
          </a:p>
        </p:txBody>
      </p:sp>
      <p:sp>
        <p:nvSpPr>
          <p:cNvPr id="18" name="Rectangle 7"/>
          <p:cNvSpPr>
            <a:spLocks noGrp="1"/>
          </p:cNvSpPr>
          <p:nvPr>
            <p:ph type="body" sz="quarter" idx="20" hasCustomPrompt="1"/>
          </p:nvPr>
        </p:nvSpPr>
        <p:spPr>
          <a:xfrm>
            <a:off x="4800600" y="38862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1</a:t>
            </a:r>
            <a:endParaRPr lang="en-US" dirty="0"/>
          </a:p>
        </p:txBody>
      </p:sp>
      <p:sp>
        <p:nvSpPr>
          <p:cNvPr id="19" name="Rectangle 7"/>
          <p:cNvSpPr>
            <a:spLocks noGrp="1"/>
          </p:cNvSpPr>
          <p:nvPr>
            <p:ph type="body" sz="quarter" idx="21" hasCustomPrompt="1"/>
          </p:nvPr>
        </p:nvSpPr>
        <p:spPr>
          <a:xfrm>
            <a:off x="4800600" y="48006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2</a:t>
            </a:r>
            <a:endParaRPr lang="en-US" dirty="0"/>
          </a:p>
        </p:txBody>
      </p:sp>
      <p:sp>
        <p:nvSpPr>
          <p:cNvPr id="21" name="Rectangle 7"/>
          <p:cNvSpPr>
            <a:spLocks noGrp="1"/>
          </p:cNvSpPr>
          <p:nvPr>
            <p:ph type="body" sz="quarter" idx="22" hasCustomPrompt="1"/>
          </p:nvPr>
        </p:nvSpPr>
        <p:spPr>
          <a:xfrm>
            <a:off x="4800600" y="5715000"/>
            <a:ext cx="2971800" cy="457200"/>
          </a:xfrm>
          <a:prstGeom prst="roundRect">
            <a:avLst>
              <a:gd name="adj" fmla="val 16667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vert="horz" anchor="ctr"/>
          <a:lstStyle>
            <a:lvl1pPr algn="ctr">
              <a:buFontTx/>
              <a:buNone/>
              <a:defRPr/>
            </a:lvl1pPr>
            <a:lvl2pPr>
              <a:buFontTx/>
              <a:buChar char="•"/>
              <a:defRPr/>
            </a:lvl2pPr>
            <a:lvl3pPr>
              <a:buFontTx/>
              <a:buChar char="•"/>
              <a:defRPr/>
            </a:lvl3pPr>
            <a:lvl4pPr>
              <a:buFontTx/>
              <a:buChar char="•"/>
              <a:defRPr/>
            </a:lvl4pPr>
            <a:lvl5pPr>
              <a:buFontTx/>
              <a:buChar char="•"/>
              <a:defRPr/>
            </a:lvl5pPr>
            <a:extLst/>
          </a:lstStyle>
          <a:p>
            <a:pPr lvl="0"/>
            <a:r>
              <a:rPr lang="en-US" dirty="0" smtClean="0"/>
              <a:t>Click to add match 4</a:t>
            </a:r>
            <a:endParaRPr lang="en-US" dirty="0"/>
          </a:p>
        </p:txBody>
      </p:sp>
      <p:sp>
        <p:nvSpPr>
          <p:cNvPr id="11" name="Rectangle 2"/>
          <p:cNvSpPr>
            <a:spLocks noGrp="1"/>
          </p:cNvSpPr>
          <p:nvPr>
            <p:ph type="title" hasCustomPrompt="1"/>
          </p:nvPr>
        </p:nvSpPr>
        <p:spPr/>
        <p:txBody>
          <a:bodyPr vert="horz"/>
          <a:lstStyle>
            <a:lvl1pPr algn="l">
              <a:defRPr i="1" baseline="0"/>
            </a:lvl1pPr>
            <a:extLst/>
          </a:lstStyle>
          <a:p>
            <a:r>
              <a:rPr lang="en-US" dirty="0" smtClean="0"/>
              <a:t>Click to type your question</a:t>
            </a:r>
            <a:endParaRPr lang="en-US" dirty="0"/>
          </a:p>
        </p:txBody>
      </p:sp>
      <p:sp>
        <p:nvSpPr>
          <p:cNvPr id="7" name="Rectangle 5"/>
          <p:cNvSpPr>
            <a:spLocks noGrp="1"/>
          </p:cNvSpPr>
          <p:nvPr>
            <p:ph type="sldNum" sz="quarter" idx="12"/>
          </p:nvPr>
        </p:nvSpPr>
        <p:spPr/>
        <p:txBody>
          <a:bodyPr vert="horz"/>
          <a:lstStyle/>
          <a:p>
            <a:fld id="{C75B88FA-3392-4D65-A457-DB2A9953195B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23" name="Straight Connector 23"/>
          <p:cNvCxnSpPr>
            <a:stCxn id="16" idx="3"/>
            <a:endCxn id="18" idx="1"/>
          </p:cNvCxnSpPr>
          <p:nvPr/>
        </p:nvCxnSpPr>
        <p:spPr>
          <a:xfrm>
            <a:off x="3886200" y="22860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2" idx="3"/>
            <a:endCxn id="19" idx="1"/>
          </p:cNvCxnSpPr>
          <p:nvPr/>
        </p:nvCxnSpPr>
        <p:spPr>
          <a:xfrm>
            <a:off x="3886200" y="3200400"/>
            <a:ext cx="914400" cy="18288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0" name="Straight Connector 23"/>
          <p:cNvCxnSpPr>
            <a:stCxn id="13" idx="3"/>
            <a:endCxn id="17" idx="1"/>
          </p:cNvCxnSpPr>
          <p:nvPr/>
        </p:nvCxnSpPr>
        <p:spPr>
          <a:xfrm flipV="1">
            <a:off x="3886200" y="32004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4" name="Straight Connector 23"/>
          <p:cNvCxnSpPr>
            <a:stCxn id="14" idx="3"/>
            <a:endCxn id="21" idx="1"/>
          </p:cNvCxnSpPr>
          <p:nvPr/>
        </p:nvCxnSpPr>
        <p:spPr>
          <a:xfrm>
            <a:off x="3886200" y="5029200"/>
            <a:ext cx="914400" cy="9144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9" name="Straight Connector 23"/>
          <p:cNvCxnSpPr>
            <a:stCxn id="10" idx="3"/>
            <a:endCxn id="15" idx="1"/>
          </p:cNvCxnSpPr>
          <p:nvPr/>
        </p:nvCxnSpPr>
        <p:spPr>
          <a:xfrm flipV="1">
            <a:off x="3886200" y="2286000"/>
            <a:ext cx="914400" cy="3657600"/>
          </a:xfrm>
          <a:prstGeom prst="line">
            <a:avLst/>
          </a:prstGeom>
          <a:ln w="19050" cap="flat" cmpd="sng" algn="ctr">
            <a:solidFill>
              <a:schemeClr val="accent4">
                <a:shade val="50000"/>
              </a:schemeClr>
            </a:solidFill>
            <a:prstDash val="solid"/>
            <a:headEnd type="none" w="med" len="med"/>
            <a:tailEnd type="non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2" name="Rectangle 36"/>
          <p:cNvSpPr txBox="1">
            <a:spLocks/>
          </p:cNvSpPr>
          <p:nvPr userDrawn="1"/>
        </p:nvSpPr>
        <p:spPr>
          <a:xfrm>
            <a:off x="3584448" y="6610350"/>
            <a:ext cx="5559552" cy="247650"/>
          </a:xfrm>
          <a:prstGeom prst="rect">
            <a:avLst/>
          </a:prstGeom>
          <a:solidFill>
            <a:srgbClr val="FFFFFF"/>
          </a:solidFill>
        </p:spPr>
        <p:txBody>
          <a:bodyPr vert="horz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TMA1201 Discrete Structures &amp; Probability, Faculty of Computing &amp; Informatics, MMU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2"/>
          <p:cNvSpPr>
            <a:spLocks noGrp="1"/>
          </p:cNvSpPr>
          <p:nvPr>
            <p:ph type="title"/>
          </p:nvPr>
        </p:nvSpPr>
        <p:spPr>
          <a:xfrm>
            <a:off x="914400" y="457200"/>
            <a:ext cx="76962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Rectangle 3"/>
          <p:cNvSpPr>
            <a:spLocks noGrp="1"/>
          </p:cNvSpPr>
          <p:nvPr>
            <p:ph type="body" idx="1"/>
          </p:nvPr>
        </p:nvSpPr>
        <p:spPr>
          <a:xfrm>
            <a:off x="914400" y="1905000"/>
            <a:ext cx="7467600" cy="42211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>
              <a:defRPr sz="1100"/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457200" y="6248400"/>
            <a:ext cx="3260886" cy="323850"/>
          </a:xfrm>
          <a:prstGeom prst="rect">
            <a:avLst/>
          </a:prstGeom>
        </p:spPr>
        <p:txBody>
          <a:bodyPr vert="horz"/>
          <a:lstStyle>
            <a:lvl1pPr>
              <a:defRPr sz="1200"/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4936" y="6151098"/>
            <a:ext cx="429064" cy="457200"/>
          </a:xfrm>
          <a:prstGeom prst="rect">
            <a:avLst/>
          </a:prstGeom>
        </p:spPr>
        <p:txBody>
          <a:bodyPr vert="horz" anchor="ctr"/>
          <a:lstStyle>
            <a:lvl1pPr>
              <a:defRPr sz="1200"/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2" name="Group 23"/>
          <p:cNvGrpSpPr/>
          <p:nvPr/>
        </p:nvGrpSpPr>
        <p:grpSpPr>
          <a:xfrm>
            <a:off x="11555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grpSp>
        <p:nvGrpSpPr>
          <p:cNvPr id="10" name="Group 35"/>
          <p:cNvGrpSpPr/>
          <p:nvPr/>
        </p:nvGrpSpPr>
        <p:grpSpPr>
          <a:xfrm>
            <a:off x="8584055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8" r:id="rId8"/>
    <p:sldLayoutId id="2147483657" r:id="rId9"/>
    <p:sldLayoutId id="2147483659" r:id="rId10"/>
  </p:sldLayoutIdLst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/>
          </p:cNvSpPr>
          <p:nvPr>
            <p:ph type="title"/>
          </p:nvPr>
        </p:nvSpPr>
        <p:spPr bwMode="auto">
          <a:xfrm>
            <a:off x="914400" y="457200"/>
            <a:ext cx="76962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 bwMode="auto">
          <a:xfrm>
            <a:off x="914400" y="1905000"/>
            <a:ext cx="7467600" cy="422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29" name="Rectangle 4"/>
          <p:cNvSpPr>
            <a:spLocks noGrp="1"/>
          </p:cNvSpPr>
          <p:nvPr>
            <p:ph type="dt" sz="half" idx="2"/>
          </p:nvPr>
        </p:nvSpPr>
        <p:spPr>
          <a:xfrm>
            <a:off x="6705600" y="6248400"/>
            <a:ext cx="1828800" cy="323850"/>
          </a:xfrm>
          <a:prstGeom prst="rect">
            <a:avLst/>
          </a:prstGeom>
        </p:spPr>
        <p:txBody>
          <a:bodyPr vert="horz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100">
                <a:latin typeface="+mn-lt"/>
                <a:cs typeface="+mn-cs"/>
              </a:defRPr>
            </a:lvl1pPr>
            <a:extLst/>
          </a:lstStyle>
          <a:p>
            <a:pPr algn="r"/>
            <a:fld id="{8F67D422-08A8-451B-9A67-21962FC4B660}" type="datetimeFigureOut">
              <a:rPr lang="en-US" sz="1100" smtClean="0"/>
              <a:pPr algn="r"/>
              <a:t>11/14/2017</a:t>
            </a:fld>
            <a:endParaRPr lang="en-US" sz="1050" dirty="0"/>
          </a:p>
        </p:txBody>
      </p:sp>
      <p:sp>
        <p:nvSpPr>
          <p:cNvPr id="18" name="Rectangle 5"/>
          <p:cNvSpPr>
            <a:spLocks noGrp="1"/>
          </p:cNvSpPr>
          <p:nvPr>
            <p:ph type="ftr" sz="quarter" idx="3"/>
          </p:nvPr>
        </p:nvSpPr>
        <p:spPr>
          <a:xfrm>
            <a:off x="3581400" y="6610350"/>
            <a:ext cx="5562600" cy="247650"/>
          </a:xfrm>
          <a:prstGeom prst="rect">
            <a:avLst/>
          </a:prstGeom>
          <a:solidFill>
            <a:schemeClr val="tx1"/>
          </a:solidFill>
        </p:spPr>
        <p:txBody>
          <a:bodyPr vert="horz"/>
          <a:lstStyle>
            <a:lvl1pPr algn="l" fontAlgn="auto">
              <a:spcBef>
                <a:spcPts val="0"/>
              </a:spcBef>
              <a:spcAft>
                <a:spcPts val="0"/>
              </a:spcAft>
              <a:defRPr sz="1100">
                <a:solidFill>
                  <a:schemeClr val="bg1"/>
                </a:solidFill>
                <a:latin typeface="+mn-lt"/>
                <a:cs typeface="+mn-cs"/>
              </a:defRPr>
            </a:lvl1pPr>
            <a:extLst/>
          </a:lstStyle>
          <a:p>
            <a:endParaRPr lang="en-US" sz="12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 vert="horz" anchor="ctr"/>
          <a:lstStyle>
            <a:lvl1pPr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  <a:extLst/>
          </a:lstStyle>
          <a:p>
            <a:fld id="{169B2101-2E9F-420A-91A3-890890D84497}" type="slidenum">
              <a:rPr lang="en-US" sz="1200" smtClean="0"/>
              <a:pPr/>
              <a:t>‹#›</a:t>
            </a:fld>
            <a:endParaRPr lang="en-US" sz="1200" dirty="0"/>
          </a:p>
        </p:txBody>
      </p:sp>
      <p:grpSp>
        <p:nvGrpSpPr>
          <p:cNvPr id="1031" name="Group 23"/>
          <p:cNvGrpSpPr>
            <a:grpSpLocks/>
          </p:cNvGrpSpPr>
          <p:nvPr/>
        </p:nvGrpSpPr>
        <p:grpSpPr bwMode="auto">
          <a:xfrm>
            <a:off x="11113" y="2000250"/>
            <a:ext cx="133350" cy="533400"/>
            <a:chOff x="0" y="2000250"/>
            <a:chExt cx="3733800" cy="533400"/>
          </a:xfrm>
        </p:grpSpPr>
        <p:sp>
          <p:nvSpPr>
            <p:cNvPr id="3" name="Rectangle 14"/>
            <p:cNvSpPr/>
            <p:nvPr/>
          </p:nvSpPr>
          <p:spPr>
            <a:xfrm>
              <a:off x="0" y="2381250"/>
              <a:ext cx="373380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8" name="Rectangle 14"/>
            <p:cNvSpPr/>
            <p:nvPr/>
          </p:nvSpPr>
          <p:spPr>
            <a:xfrm>
              <a:off x="0" y="2305050"/>
              <a:ext cx="373380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4" name="Rectangle 14"/>
            <p:cNvSpPr/>
            <p:nvPr/>
          </p:nvSpPr>
          <p:spPr>
            <a:xfrm>
              <a:off x="0" y="2228850"/>
              <a:ext cx="373380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2" name="Rectangle 14"/>
            <p:cNvSpPr/>
            <p:nvPr/>
          </p:nvSpPr>
          <p:spPr>
            <a:xfrm>
              <a:off x="0" y="2152650"/>
              <a:ext cx="373380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9" name="Rectangle 14"/>
            <p:cNvSpPr/>
            <p:nvPr/>
          </p:nvSpPr>
          <p:spPr>
            <a:xfrm>
              <a:off x="0" y="2076450"/>
              <a:ext cx="373380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1" name="Rectangle 14"/>
            <p:cNvSpPr/>
            <p:nvPr/>
          </p:nvSpPr>
          <p:spPr>
            <a:xfrm>
              <a:off x="0" y="20002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31" name="Rectangle 14"/>
            <p:cNvSpPr/>
            <p:nvPr/>
          </p:nvSpPr>
          <p:spPr>
            <a:xfrm>
              <a:off x="0" y="2457450"/>
              <a:ext cx="373380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grpSp>
        <p:nvGrpSpPr>
          <p:cNvPr id="1032" name="Group 35"/>
          <p:cNvGrpSpPr>
            <a:grpSpLocks/>
          </p:cNvGrpSpPr>
          <p:nvPr/>
        </p:nvGrpSpPr>
        <p:grpSpPr bwMode="auto">
          <a:xfrm>
            <a:off x="8583613" y="2000250"/>
            <a:ext cx="552450" cy="542925"/>
            <a:chOff x="8667750" y="2000250"/>
            <a:chExt cx="476250" cy="542925"/>
          </a:xfrm>
        </p:grpSpPr>
        <p:sp>
          <p:nvSpPr>
            <p:cNvPr id="13" name="Rectangle 14"/>
            <p:cNvSpPr/>
            <p:nvPr/>
          </p:nvSpPr>
          <p:spPr>
            <a:xfrm>
              <a:off x="8667750" y="2381250"/>
              <a:ext cx="476250" cy="76200"/>
            </a:xfrm>
            <a:prstGeom prst="rect">
              <a:avLst/>
            </a:prstGeom>
          </p:spPr>
          <p:style>
            <a:lnRef idx="1">
              <a:schemeClr val="accent6"/>
            </a:lnRef>
            <a:fillRef idx="3">
              <a:schemeClr val="accent6"/>
            </a:fillRef>
            <a:effectRef idx="3">
              <a:schemeClr val="accent6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24" name="Rectangle 14"/>
            <p:cNvSpPr/>
            <p:nvPr/>
          </p:nvSpPr>
          <p:spPr>
            <a:xfrm>
              <a:off x="8667750" y="2305050"/>
              <a:ext cx="476250" cy="76200"/>
            </a:xfrm>
            <a:prstGeom prst="rect">
              <a:avLst/>
            </a:prstGeom>
          </p:spPr>
          <p:style>
            <a:lnRef idx="1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9" name="Rectangle 14"/>
            <p:cNvSpPr/>
            <p:nvPr/>
          </p:nvSpPr>
          <p:spPr>
            <a:xfrm>
              <a:off x="8667750" y="2228850"/>
              <a:ext cx="476250" cy="76200"/>
            </a:xfrm>
            <a:prstGeom prst="rect">
              <a:avLst/>
            </a:prstGeom>
          </p:spPr>
          <p:style>
            <a:lnRef idx="1">
              <a:schemeClr val="accent4"/>
            </a:lnRef>
            <a:fillRef idx="3">
              <a:schemeClr val="accent4"/>
            </a:fillRef>
            <a:effectRef idx="3">
              <a:schemeClr val="accent4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30" name="Rectangle 14"/>
            <p:cNvSpPr/>
            <p:nvPr/>
          </p:nvSpPr>
          <p:spPr>
            <a:xfrm>
              <a:off x="8667750" y="2152650"/>
              <a:ext cx="476250" cy="76200"/>
            </a:xfrm>
            <a:prstGeom prst="rect">
              <a:avLst/>
            </a:prstGeom>
          </p:spPr>
          <p:style>
            <a:lnRef idx="1">
              <a:schemeClr val="accent3"/>
            </a:lnRef>
            <a:fillRef idx="3">
              <a:schemeClr val="accent3"/>
            </a:fillRef>
            <a:effectRef idx="3">
              <a:schemeClr val="accent3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sp>
          <p:nvSpPr>
            <p:cNvPr id="17" name="Rectangle 14"/>
            <p:cNvSpPr/>
            <p:nvPr/>
          </p:nvSpPr>
          <p:spPr>
            <a:xfrm>
              <a:off x="8667750" y="2076450"/>
              <a:ext cx="476250" cy="76200"/>
            </a:xfrm>
            <a:prstGeom prst="rect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6" name="Rectangle 14"/>
            <p:cNvSpPr/>
            <p:nvPr/>
          </p:nvSpPr>
          <p:spPr>
            <a:xfrm>
              <a:off x="8667750" y="2000250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8667750" y="2466975"/>
              <a:ext cx="476250" cy="7620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/>
            </a:p>
          </p:txBody>
        </p:sp>
      </p:grpSp>
      <p:sp>
        <p:nvSpPr>
          <p:cNvPr id="23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  <a:effectLst/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  <a:extLst/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.wmf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6.v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13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13" Type="http://schemas.openxmlformats.org/officeDocument/2006/relationships/oleObject" Target="../embeddings/oleObject7.bin"/><Relationship Id="rId3" Type="http://schemas.openxmlformats.org/officeDocument/2006/relationships/oleObject" Target="../embeddings/oleObject2.bin"/><Relationship Id="rId7" Type="http://schemas.openxmlformats.org/officeDocument/2006/relationships/oleObject" Target="../embeddings/oleObject4.bin"/><Relationship Id="rId12" Type="http://schemas.openxmlformats.org/officeDocument/2006/relationships/image" Target="../media/image8.wmf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5.wmf"/><Relationship Id="rId11" Type="http://schemas.openxmlformats.org/officeDocument/2006/relationships/oleObject" Target="../embeddings/oleObject6.bin"/><Relationship Id="rId5" Type="http://schemas.openxmlformats.org/officeDocument/2006/relationships/oleObject" Target="../embeddings/oleObject3.bin"/><Relationship Id="rId10" Type="http://schemas.openxmlformats.org/officeDocument/2006/relationships/image" Target="../media/image7.wmf"/><Relationship Id="rId4" Type="http://schemas.openxmlformats.org/officeDocument/2006/relationships/image" Target="../media/image4.wmf"/><Relationship Id="rId9" Type="http://schemas.openxmlformats.org/officeDocument/2006/relationships/oleObject" Target="../embeddings/oleObject5.bin"/><Relationship Id="rId14" Type="http://schemas.openxmlformats.org/officeDocument/2006/relationships/image" Target="../media/image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4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4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4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Oval 28"/>
          <p:cNvSpPr/>
          <p:nvPr/>
        </p:nvSpPr>
        <p:spPr>
          <a:xfrm>
            <a:off x="8572500" y="6038850"/>
            <a:ext cx="152400" cy="1524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 dirty="0"/>
          </a:p>
        </p:txBody>
      </p:sp>
      <p:sp>
        <p:nvSpPr>
          <p:cNvPr id="27" name="Oval 28"/>
          <p:cNvSpPr/>
          <p:nvPr/>
        </p:nvSpPr>
        <p:spPr>
          <a:xfrm>
            <a:off x="8572500" y="6324600"/>
            <a:ext cx="152400" cy="152400"/>
          </a:xfrm>
          <a:prstGeom prst="ellipse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4" name="Oval 28"/>
          <p:cNvSpPr/>
          <p:nvPr/>
        </p:nvSpPr>
        <p:spPr>
          <a:xfrm>
            <a:off x="8572500" y="5476875"/>
            <a:ext cx="152400" cy="15240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2" name="Oval 28"/>
          <p:cNvSpPr/>
          <p:nvPr/>
        </p:nvSpPr>
        <p:spPr>
          <a:xfrm>
            <a:off x="8572500" y="5753100"/>
            <a:ext cx="152400" cy="152400"/>
          </a:xfrm>
          <a:prstGeom prst="ellipse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0" name="Rectangle 2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000" dirty="0" smtClean="0">
                <a:solidFill>
                  <a:schemeClr val="tx1"/>
                </a:solidFill>
              </a:rPr>
              <a:t>LECTURE 07</a:t>
            </a:r>
            <a:br>
              <a:rPr lang="en-US" sz="6000" dirty="0" smtClean="0">
                <a:solidFill>
                  <a:schemeClr val="tx1"/>
                </a:solidFill>
              </a:rPr>
            </a:br>
            <a:r>
              <a:rPr lang="en-US" sz="6000" dirty="0" smtClean="0">
                <a:solidFill>
                  <a:schemeClr val="tx1"/>
                </a:solidFill>
              </a:rPr>
              <a:t>Induction</a:t>
            </a:r>
            <a:endParaRPr lang="en-US" sz="6000" dirty="0">
              <a:solidFill>
                <a:schemeClr val="tx1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28600" y="533400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en-US" dirty="0" smtClean="0">
                <a:solidFill>
                  <a:schemeClr val="tx1"/>
                </a:solidFill>
                <a:effectLst/>
              </a:rPr>
              <a:t>Strong Induction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1828800"/>
            <a:ext cx="800100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 eaLnBrk="0" hangingPunct="0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Similar steps as the ordinary mathematical induction.</a:t>
            </a:r>
          </a:p>
          <a:p>
            <a:pPr marL="342900" indent="-342900" eaLnBrk="0" hangingPunct="0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However, the basis step may contain the proof for more than one initial values.</a:t>
            </a:r>
          </a:p>
          <a:p>
            <a:pPr marL="342900" indent="-342900" eaLnBrk="0" hangingPunct="0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Also the assumption is made for not just one value of </a:t>
            </a:r>
            <a:r>
              <a:rPr lang="en-US" altLang="zh-TW" sz="2000" i="1" dirty="0" smtClean="0">
                <a:ea typeface="新細明體" charset="-120"/>
              </a:rPr>
              <a:t>n</a:t>
            </a:r>
            <a:r>
              <a:rPr lang="en-US" altLang="zh-TW" sz="2000" dirty="0" smtClean="0">
                <a:ea typeface="新細明體" charset="-120"/>
              </a:rPr>
              <a:t>, but for all values throughout 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pPr marL="342900" indent="-342900" eaLnBrk="0" hangingPunct="0">
              <a:buFont typeface="Arial" pitchFamily="34" charset="0"/>
              <a:buChar char="•"/>
            </a:pPr>
            <a:endParaRPr lang="en-US" altLang="zh-TW" sz="2000" dirty="0">
              <a:ea typeface="新細明體" charset="-12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7231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49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23850" y="228600"/>
            <a:ext cx="8569325" cy="5786199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u="sng" dirty="0">
                <a:ea typeface="新細明體" charset="-120"/>
              </a:rPr>
              <a:t>Example 4</a:t>
            </a:r>
            <a:r>
              <a:rPr lang="en-US" altLang="zh-TW" sz="2000" b="1" dirty="0" smtClean="0">
                <a:ea typeface="新細明體" charset="-120"/>
              </a:rPr>
              <a:t>: </a:t>
            </a:r>
            <a:r>
              <a:rPr lang="en-US" sz="2000" dirty="0" smtClean="0"/>
              <a:t>Prove </a:t>
            </a:r>
            <a:r>
              <a:rPr lang="en-US" sz="2000" dirty="0"/>
              <a:t>that the every integer in the sequence </a:t>
            </a:r>
            <a:r>
              <a:rPr lang="en-US" sz="2000" dirty="0" smtClean="0"/>
              <a:t>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, a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, … that is defines as </a:t>
            </a:r>
          </a:p>
          <a:p>
            <a:r>
              <a:rPr lang="en-US" sz="2000" dirty="0"/>
              <a:t>	</a:t>
            </a:r>
            <a:r>
              <a:rPr lang="en-US" sz="2000" dirty="0" smtClean="0"/>
              <a:t>	a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</a:t>
            </a:r>
            <a:r>
              <a:rPr lang="en-US" sz="2000" dirty="0"/>
              <a:t>= </a:t>
            </a:r>
            <a:r>
              <a:rPr lang="en-US" sz="2000" dirty="0" smtClean="0"/>
              <a:t>2, </a:t>
            </a:r>
            <a:r>
              <a:rPr lang="en-US" sz="2000" dirty="0"/>
              <a:t>a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dirty="0" smtClean="0"/>
              <a:t>6, </a:t>
            </a:r>
            <a:r>
              <a:rPr lang="en-US" sz="2000" dirty="0"/>
              <a:t>a</a:t>
            </a:r>
            <a:r>
              <a:rPr lang="en-US" sz="2000" i="1" baseline="-25000" dirty="0"/>
              <a:t>n</a:t>
            </a:r>
            <a:r>
              <a:rPr lang="en-US" sz="2000" dirty="0"/>
              <a:t> = </a:t>
            </a:r>
            <a:r>
              <a:rPr lang="en-US" sz="2000" dirty="0" smtClean="0"/>
              <a:t>a</a:t>
            </a:r>
            <a:r>
              <a:rPr lang="en-US" sz="2000" i="1" baseline="-25000" dirty="0" smtClean="0"/>
              <a:t>n</a:t>
            </a:r>
            <a:r>
              <a:rPr lang="en-US" sz="2000" baseline="-25000" dirty="0" smtClean="0"/>
              <a:t> - 1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dirty="0" smtClean="0"/>
              <a:t>a</a:t>
            </a:r>
            <a:r>
              <a:rPr lang="en-US" sz="2000" i="1" baseline="-25000" dirty="0" smtClean="0"/>
              <a:t>n</a:t>
            </a:r>
            <a:r>
              <a:rPr lang="en-US" sz="2000" baseline="-25000" dirty="0" smtClean="0"/>
              <a:t> - 2</a:t>
            </a:r>
            <a:r>
              <a:rPr lang="en-US" sz="2000" dirty="0" smtClean="0"/>
              <a:t> for </a:t>
            </a:r>
            <a:r>
              <a:rPr lang="en-US" sz="2000" dirty="0"/>
              <a:t>all </a:t>
            </a:r>
            <a:r>
              <a:rPr lang="en-US" sz="2000" i="1" dirty="0"/>
              <a:t>n</a:t>
            </a:r>
            <a:r>
              <a:rPr lang="en-US" sz="2000" dirty="0"/>
              <a:t> </a:t>
            </a:r>
            <a:r>
              <a:rPr lang="en-US" sz="2000" dirty="0" smtClean="0"/>
              <a:t>&gt;= 2 </a:t>
            </a:r>
          </a:p>
          <a:p>
            <a:r>
              <a:rPr lang="ms-MY" sz="2000" dirty="0" smtClean="0"/>
              <a:t>is </a:t>
            </a:r>
            <a:r>
              <a:rPr lang="ms-MY" sz="2000" dirty="0"/>
              <a:t>even.</a:t>
            </a:r>
            <a:endParaRPr lang="en-US" sz="2000" dirty="0" smtClean="0"/>
          </a:p>
          <a:p>
            <a:endParaRPr lang="en-US" sz="2000" dirty="0"/>
          </a:p>
          <a:p>
            <a:r>
              <a:rPr lang="en-US" sz="2000" b="1" u="sng" dirty="0" smtClean="0"/>
              <a:t>Solution:</a:t>
            </a:r>
            <a:endParaRPr lang="en-US" sz="2000" b="1" u="sng" dirty="0"/>
          </a:p>
          <a:p>
            <a:r>
              <a:rPr lang="en-US" sz="2000" dirty="0" smtClean="0"/>
              <a:t>1) Inductive base: </a:t>
            </a:r>
            <a:r>
              <a:rPr lang="en-US" sz="2000" i="1" dirty="0" smtClean="0"/>
              <a:t>n</a:t>
            </a:r>
            <a:r>
              <a:rPr lang="en-US" sz="2000" dirty="0" smtClean="0"/>
              <a:t> = 0 and </a:t>
            </a:r>
            <a:r>
              <a:rPr lang="en-US" sz="2000" i="1" dirty="0" smtClean="0"/>
              <a:t>n</a:t>
            </a:r>
            <a:r>
              <a:rPr lang="en-US" sz="2000" dirty="0" smtClean="0"/>
              <a:t> = 1</a:t>
            </a:r>
            <a:endParaRPr lang="ms-MY" sz="2000" dirty="0" smtClean="0"/>
          </a:p>
          <a:p>
            <a:r>
              <a:rPr lang="en-US" sz="2000" dirty="0" smtClean="0"/>
              <a:t>     Given that </a:t>
            </a:r>
            <a:r>
              <a:rPr lang="en-US" sz="2000" dirty="0"/>
              <a:t>a</a:t>
            </a:r>
            <a:r>
              <a:rPr lang="en-US" sz="2000" baseline="-25000" dirty="0"/>
              <a:t>0</a:t>
            </a:r>
            <a:r>
              <a:rPr lang="en-US" sz="2000" dirty="0"/>
              <a:t> = 2, a</a:t>
            </a:r>
            <a:r>
              <a:rPr lang="en-US" sz="2000" baseline="-25000" dirty="0"/>
              <a:t>1</a:t>
            </a:r>
            <a:r>
              <a:rPr lang="en-US" sz="2000" dirty="0"/>
              <a:t> = </a:t>
            </a:r>
            <a:r>
              <a:rPr lang="en-US" sz="2000" dirty="0" smtClean="0"/>
              <a:t>6 thus a</a:t>
            </a:r>
            <a:r>
              <a:rPr lang="en-US" sz="2000" i="1" baseline="-25000" dirty="0" smtClean="0"/>
              <a:t>n</a:t>
            </a:r>
            <a:r>
              <a:rPr lang="en-US" sz="2000" baseline="-25000" dirty="0" smtClean="0"/>
              <a:t> </a:t>
            </a:r>
            <a:r>
              <a:rPr lang="en-US" sz="2000" i="1" dirty="0" smtClean="0"/>
              <a:t> </a:t>
            </a:r>
            <a:r>
              <a:rPr lang="en-US" sz="2000" dirty="0" smtClean="0"/>
              <a:t>is even for </a:t>
            </a:r>
            <a:r>
              <a:rPr lang="en-US" sz="2000" i="1" dirty="0"/>
              <a:t>n</a:t>
            </a:r>
            <a:r>
              <a:rPr lang="en-US" sz="2000" dirty="0"/>
              <a:t> = 0 and </a:t>
            </a:r>
            <a:r>
              <a:rPr lang="en-US" sz="2000" i="1" dirty="0"/>
              <a:t>n</a:t>
            </a:r>
            <a:r>
              <a:rPr lang="en-US" sz="2000" dirty="0"/>
              <a:t> = 1</a:t>
            </a:r>
            <a:endParaRPr lang="en-US" sz="2000" dirty="0" smtClean="0"/>
          </a:p>
          <a:p>
            <a:endParaRPr lang="en-US" sz="2000" dirty="0"/>
          </a:p>
          <a:p>
            <a:r>
              <a:rPr lang="en-US" altLang="zh-TW" sz="2000" dirty="0" smtClean="0">
                <a:ea typeface="新細明體" charset="-120"/>
              </a:rPr>
              <a:t>2) Inductive hypothesis: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 smtClean="0"/>
              <a:t>0, 1, 2, … </a:t>
            </a:r>
            <a:r>
              <a:rPr lang="en-US" sz="2000" i="1" dirty="0" smtClean="0"/>
              <a:t>k</a:t>
            </a:r>
            <a:endParaRPr lang="en-US" sz="2000" dirty="0" smtClean="0"/>
          </a:p>
          <a:p>
            <a:r>
              <a:rPr lang="en-US" sz="2000" dirty="0" smtClean="0"/>
              <a:t>    Assume that a</a:t>
            </a:r>
            <a:r>
              <a:rPr lang="en-US" sz="2000" i="1" baseline="-25000" dirty="0" smtClean="0"/>
              <a:t>n</a:t>
            </a:r>
            <a:r>
              <a:rPr lang="en-US" sz="2000" dirty="0" smtClean="0"/>
              <a:t> is even for </a:t>
            </a:r>
            <a:r>
              <a:rPr lang="en-US" sz="2000" i="1" dirty="0"/>
              <a:t>n</a:t>
            </a:r>
            <a:r>
              <a:rPr lang="en-US" sz="2000" dirty="0"/>
              <a:t> = 0, 1, 2, … </a:t>
            </a:r>
            <a:r>
              <a:rPr lang="en-US" sz="2000" i="1" dirty="0" smtClean="0"/>
              <a:t>k</a:t>
            </a:r>
          </a:p>
          <a:p>
            <a:endParaRPr lang="en-US" sz="2000" dirty="0" smtClean="0"/>
          </a:p>
          <a:p>
            <a:r>
              <a:rPr lang="en-US" altLang="zh-TW" sz="2000" dirty="0" smtClean="0">
                <a:ea typeface="新細明體" charset="-120"/>
              </a:rPr>
              <a:t>3) Inductive step: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i="1" dirty="0" smtClean="0"/>
              <a:t>k</a:t>
            </a:r>
            <a:r>
              <a:rPr lang="en-US" sz="2000" dirty="0" smtClean="0"/>
              <a:t> + 1</a:t>
            </a:r>
          </a:p>
          <a:p>
            <a:r>
              <a:rPr lang="en-US" sz="2000" dirty="0" smtClean="0"/>
              <a:t>     From </a:t>
            </a:r>
            <a:r>
              <a:rPr lang="en-US" altLang="zh-TW" sz="2000" dirty="0" smtClean="0">
                <a:ea typeface="新細明體" charset="-120"/>
              </a:rPr>
              <a:t>inductive hypothesis, </a:t>
            </a:r>
            <a:r>
              <a:rPr lang="en-US" sz="2000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dirty="0"/>
              <a:t> </a:t>
            </a:r>
            <a:r>
              <a:rPr lang="en-US" sz="2000" dirty="0" smtClean="0"/>
              <a:t>is even so </a:t>
            </a:r>
            <a:r>
              <a:rPr lang="en-US" sz="2000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i="1" baseline="-25000" dirty="0"/>
              <a:t> </a:t>
            </a:r>
            <a:r>
              <a:rPr lang="en-US" sz="2000" dirty="0" smtClean="0"/>
              <a:t> = 2</a:t>
            </a:r>
            <a:r>
              <a:rPr lang="en-US" sz="2000" i="1" dirty="0" smtClean="0"/>
              <a:t>m</a:t>
            </a:r>
            <a:r>
              <a:rPr lang="en-US" sz="2000" dirty="0" smtClean="0"/>
              <a:t> for integer </a:t>
            </a:r>
            <a:r>
              <a:rPr lang="en-US" sz="2000" i="1" dirty="0" smtClean="0"/>
              <a:t>m</a:t>
            </a:r>
            <a:r>
              <a:rPr lang="en-US" sz="2000" dirty="0" smtClean="0"/>
              <a:t> and </a:t>
            </a:r>
            <a:r>
              <a:rPr lang="en-US" sz="2000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baseline="-25000" dirty="0"/>
              <a:t> – 1</a:t>
            </a:r>
            <a:r>
              <a:rPr lang="en-US" sz="2000" dirty="0" smtClean="0"/>
              <a:t> = 2</a:t>
            </a:r>
            <a:r>
              <a:rPr lang="en-US" sz="2000" i="1" dirty="0" smtClean="0"/>
              <a:t>n</a:t>
            </a:r>
            <a:r>
              <a:rPr lang="en-US" sz="2000" dirty="0" smtClean="0"/>
              <a:t>  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for </a:t>
            </a:r>
            <a:r>
              <a:rPr lang="en-US" sz="2000" dirty="0"/>
              <a:t>integer </a:t>
            </a:r>
            <a:r>
              <a:rPr lang="en-US" sz="2000" i="1" dirty="0" smtClean="0"/>
              <a:t>n</a:t>
            </a:r>
          </a:p>
          <a:p>
            <a:r>
              <a:rPr lang="en-US" sz="2000" dirty="0" smtClean="0"/>
              <a:t>                   </a:t>
            </a:r>
            <a:r>
              <a:rPr lang="en-US" sz="2000" dirty="0" err="1" smtClean="0"/>
              <a:t>a</a:t>
            </a:r>
            <a:r>
              <a:rPr lang="en-US" sz="2000" i="1" baseline="-25000" dirty="0" err="1" smtClean="0"/>
              <a:t>k</a:t>
            </a:r>
            <a:r>
              <a:rPr lang="en-US" sz="2000" i="1" baseline="-25000" dirty="0" smtClean="0"/>
              <a:t> </a:t>
            </a:r>
            <a:r>
              <a:rPr lang="en-US" sz="2000" i="1" baseline="-25000" dirty="0"/>
              <a:t>+ 1</a:t>
            </a:r>
            <a:r>
              <a:rPr lang="en-US" sz="2000" dirty="0"/>
              <a:t> = </a:t>
            </a:r>
            <a:r>
              <a:rPr lang="en-US" sz="2000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dirty="0"/>
              <a:t> + </a:t>
            </a:r>
            <a:r>
              <a:rPr lang="en-US" sz="2000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baseline="-25000" dirty="0"/>
              <a:t> – 1</a:t>
            </a:r>
            <a:r>
              <a:rPr lang="en-US" sz="2000" dirty="0"/>
              <a:t> </a:t>
            </a:r>
            <a:r>
              <a:rPr lang="en-US" sz="2000" dirty="0" smtClean="0"/>
              <a:t>= 2</a:t>
            </a:r>
            <a:r>
              <a:rPr lang="en-US" sz="2000" i="1" dirty="0" smtClean="0"/>
              <a:t>m</a:t>
            </a:r>
            <a:r>
              <a:rPr lang="en-US" sz="2000" dirty="0" smtClean="0"/>
              <a:t> + 2</a:t>
            </a:r>
            <a:r>
              <a:rPr lang="en-US" sz="2000" i="1" dirty="0" smtClean="0"/>
              <a:t>n</a:t>
            </a:r>
            <a:r>
              <a:rPr lang="en-US" sz="2000" dirty="0" smtClean="0"/>
              <a:t> = </a:t>
            </a:r>
            <a:r>
              <a:rPr lang="en-US" sz="2000" dirty="0"/>
              <a:t> </a:t>
            </a:r>
            <a:r>
              <a:rPr lang="en-US" sz="2000" dirty="0" smtClean="0"/>
              <a:t>2(</a:t>
            </a:r>
            <a:r>
              <a:rPr lang="en-US" sz="2000" i="1" dirty="0" smtClean="0"/>
              <a:t>m</a:t>
            </a:r>
            <a:r>
              <a:rPr lang="en-US" sz="2000" dirty="0" smtClean="0"/>
              <a:t> </a:t>
            </a:r>
            <a:r>
              <a:rPr lang="en-US" sz="2000" dirty="0"/>
              <a:t>+ </a:t>
            </a:r>
            <a:r>
              <a:rPr lang="en-US" sz="2000" i="1" dirty="0" smtClean="0"/>
              <a:t>n</a:t>
            </a:r>
            <a:r>
              <a:rPr lang="en-US" sz="2000" dirty="0" smtClean="0"/>
              <a:t>)</a:t>
            </a:r>
            <a:endParaRPr lang="en-US" sz="2000" dirty="0"/>
          </a:p>
          <a:p>
            <a:pPr>
              <a:spcBef>
                <a:spcPts val="1200"/>
              </a:spcBef>
            </a:pPr>
            <a:r>
              <a:rPr lang="en-US" sz="2000" dirty="0" smtClean="0"/>
              <a:t>     Thus </a:t>
            </a:r>
            <a:r>
              <a:rPr lang="en-US" sz="2000" dirty="0" err="1"/>
              <a:t>a</a:t>
            </a:r>
            <a:r>
              <a:rPr lang="en-US" sz="2000" i="1" baseline="-25000" dirty="0" err="1"/>
              <a:t>k</a:t>
            </a:r>
            <a:r>
              <a:rPr lang="en-US" sz="2000" i="1" baseline="-25000" dirty="0"/>
              <a:t> + </a:t>
            </a:r>
            <a:r>
              <a:rPr lang="en-US" sz="2000" i="1" baseline="-25000" dirty="0" smtClean="0"/>
              <a:t>1</a:t>
            </a:r>
            <a:r>
              <a:rPr lang="en-US" sz="2000" i="1" dirty="0" smtClean="0"/>
              <a:t> </a:t>
            </a:r>
            <a:r>
              <a:rPr lang="en-US" sz="2000" dirty="0" smtClean="0"/>
              <a:t>is even </a:t>
            </a:r>
            <a:r>
              <a:rPr lang="en-US" sz="2000" smtClean="0"/>
              <a:t>whenever</a:t>
            </a:r>
            <a:r>
              <a:rPr lang="en-US" sz="2000" i="1" smtClean="0"/>
              <a:t> </a:t>
            </a:r>
            <a:r>
              <a:rPr lang="en-US" sz="2000" smtClean="0"/>
              <a:t>a</a:t>
            </a:r>
            <a:r>
              <a:rPr lang="en-US" sz="2000" i="1" baseline="-25000" smtClean="0"/>
              <a:t>n</a:t>
            </a:r>
            <a:r>
              <a:rPr lang="en-US" sz="2000" smtClean="0"/>
              <a:t> </a:t>
            </a:r>
            <a:r>
              <a:rPr lang="en-US" sz="2000" dirty="0"/>
              <a:t>is even for </a:t>
            </a:r>
            <a:r>
              <a:rPr lang="en-US" sz="2000" i="1" dirty="0"/>
              <a:t>n</a:t>
            </a:r>
            <a:r>
              <a:rPr lang="en-US" sz="2000" dirty="0"/>
              <a:t> = 0, 1, 2, … </a:t>
            </a:r>
            <a:r>
              <a:rPr lang="en-US" sz="2000" i="1" dirty="0"/>
              <a:t>k</a:t>
            </a:r>
          </a:p>
          <a:p>
            <a:endParaRPr lang="en-US" sz="2000" i="1" dirty="0" smtClean="0"/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0" y="1703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0" y="4881563"/>
            <a:ext cx="269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Low"/>
            <a:r>
              <a:rPr lang="zh-TW" altLang="en-US" sz="1200">
                <a:ea typeface="新細明體" charset="-120"/>
                <a:cs typeface="Times New Roman" pitchFamily="18" charset="0"/>
              </a:rPr>
              <a:t>  </a:t>
            </a:r>
            <a:endParaRPr lang="zh-TW" altLang="en-US">
              <a:ea typeface="新細明體" charset="-120"/>
              <a:cs typeface="Times New Roman" pitchFamily="18" charset="0"/>
            </a:endParaRP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11</a:t>
            </a:fld>
            <a:endParaRPr lang="en-US" dirty="0"/>
          </a:p>
        </p:txBody>
      </p:sp>
      <p:sp>
        <p:nvSpPr>
          <p:cNvPr id="4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107457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Try this: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304800" y="1578114"/>
            <a:ext cx="830580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000" dirty="0" smtClean="0">
                <a:ea typeface="新細明體" charset="-120"/>
              </a:rPr>
              <a:t>Use </a:t>
            </a:r>
            <a:r>
              <a:rPr lang="en-US" altLang="zh-TW" sz="2000" dirty="0">
                <a:ea typeface="新細明體" charset="-120"/>
              </a:rPr>
              <a:t>mathematical induction to prove that </a:t>
            </a:r>
            <a:r>
              <a:rPr lang="en-US" altLang="zh-TW" sz="2000" dirty="0" smtClean="0">
                <a:ea typeface="新細明體" charset="-120"/>
              </a:rPr>
              <a:t>3 divides </a:t>
            </a:r>
            <a:r>
              <a:rPr lang="en-US" altLang="zh-TW" sz="2000" i="1" dirty="0" smtClean="0">
                <a:ea typeface="新細明體" charset="-120"/>
              </a:rPr>
              <a:t>n</a:t>
            </a:r>
            <a:r>
              <a:rPr lang="en-US" altLang="zh-TW" sz="2000" i="1" baseline="30000" dirty="0" smtClean="0">
                <a:ea typeface="新細明體" charset="-120"/>
              </a:rPr>
              <a:t>3</a:t>
            </a:r>
            <a:r>
              <a:rPr lang="en-US" altLang="zh-TW" sz="2000" i="1" dirty="0" smtClean="0">
                <a:ea typeface="新細明體" charset="-120"/>
              </a:rPr>
              <a:t> – n</a:t>
            </a:r>
            <a:r>
              <a:rPr lang="en-US" altLang="zh-TW" sz="2000" dirty="0" smtClean="0">
                <a:ea typeface="新細明體" charset="-120"/>
              </a:rPr>
              <a:t>,</a:t>
            </a:r>
            <a:r>
              <a:rPr lang="en-US" altLang="zh-TW" sz="2000" i="1" dirty="0" smtClean="0"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where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is </a:t>
            </a:r>
            <a:r>
              <a:rPr lang="en-US" altLang="zh-TW" sz="2000" dirty="0" smtClean="0">
                <a:ea typeface="新細明體" charset="-120"/>
              </a:rPr>
              <a:t>positive </a:t>
            </a:r>
            <a:r>
              <a:rPr lang="en-US" altLang="zh-TW" sz="2000" dirty="0">
                <a:ea typeface="新細明體" charset="-120"/>
              </a:rPr>
              <a:t>integer</a:t>
            </a:r>
            <a:r>
              <a:rPr lang="en-US" altLang="zh-TW" sz="2000" dirty="0" smtClean="0">
                <a:ea typeface="新細明體" charset="-120"/>
              </a:rPr>
              <a:t>.</a:t>
            </a:r>
            <a:endParaRPr lang="zh-TW" altLang="en-US" sz="2000" dirty="0">
              <a:ea typeface="新細明體" charset="-12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12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65519660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3048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Summary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04800" y="1971793"/>
            <a:ext cx="7848600" cy="3662541"/>
          </a:xfrm>
          <a:prstGeom prst="rect">
            <a:avLst/>
          </a:prstGeom>
          <a:noFill/>
          <a:ln w="222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defRPr/>
            </a:pPr>
            <a:r>
              <a:rPr lang="en-US" altLang="zh-TW" sz="2000" dirty="0" smtClean="0">
                <a:ea typeface="新細明體" pitchFamily="18" charset="-120"/>
              </a:rPr>
              <a:t>We </a:t>
            </a:r>
            <a:r>
              <a:rPr lang="en-US" altLang="zh-TW" sz="2000" dirty="0">
                <a:ea typeface="新細明體" pitchFamily="18" charset="-120"/>
              </a:rPr>
              <a:t>have </a:t>
            </a:r>
            <a:r>
              <a:rPr lang="en-US" altLang="zh-TW" sz="2000" dirty="0" smtClean="0">
                <a:ea typeface="新細明體" pitchFamily="18" charset="-120"/>
              </a:rPr>
              <a:t>discussed the concepts related </a:t>
            </a:r>
            <a:r>
              <a:rPr lang="en-US" altLang="zh-TW" sz="2000" dirty="0">
                <a:ea typeface="新細明體" pitchFamily="18" charset="-120"/>
              </a:rPr>
              <a:t>to </a:t>
            </a:r>
            <a:r>
              <a:rPr lang="en-US" altLang="zh-TW" sz="2000" dirty="0" smtClean="0">
                <a:ea typeface="新細明體" pitchFamily="18" charset="-120"/>
              </a:rPr>
              <a:t>the principles of mathematical induction:</a:t>
            </a:r>
            <a:endParaRPr lang="en-US" altLang="zh-TW" sz="2000" dirty="0">
              <a:ea typeface="新細明體" pitchFamily="18" charset="-120"/>
            </a:endParaRPr>
          </a:p>
          <a:p>
            <a:pPr>
              <a:defRPr/>
            </a:pPr>
            <a:endParaRPr lang="en-US" altLang="zh-TW" sz="1200" dirty="0">
              <a:effectLst>
                <a:outerShdw blurRad="38100" dist="38100" dir="2700000" algn="tl">
                  <a:srgbClr val="FFFFFF"/>
                </a:outerShdw>
              </a:effectLst>
              <a:ea typeface="新細明體" pitchFamily="18" charset="-120"/>
            </a:endParaRPr>
          </a:p>
          <a:p>
            <a:pPr marL="342900" indent="-342900" eaLnBrk="0" hangingPunct="0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There are 3 steps to prove by induction (ordinary or strong):</a:t>
            </a:r>
          </a:p>
          <a:p>
            <a:pPr eaLnBrk="0" hangingPunct="0"/>
            <a:r>
              <a:rPr lang="en-US" altLang="zh-TW" sz="2000" b="1" dirty="0" smtClean="0">
                <a:ea typeface="新細明體" charset="-120"/>
              </a:rPr>
              <a:t>	</a:t>
            </a:r>
            <a:r>
              <a:rPr lang="en-US" altLang="zh-TW" sz="2000" dirty="0" smtClean="0">
                <a:ea typeface="新細明體" charset="-120"/>
              </a:rPr>
              <a:t>1. Inductive </a:t>
            </a:r>
            <a:r>
              <a:rPr lang="en-US" altLang="zh-TW" sz="2000" dirty="0">
                <a:ea typeface="新細明體" charset="-120"/>
              </a:rPr>
              <a:t>b</a:t>
            </a:r>
            <a:r>
              <a:rPr lang="en-US" altLang="zh-TW" sz="2000" dirty="0" smtClean="0">
                <a:ea typeface="新細明體" charset="-120"/>
              </a:rPr>
              <a:t>ase</a:t>
            </a: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	2. Inductive </a:t>
            </a:r>
            <a:r>
              <a:rPr lang="en-US" altLang="zh-TW" sz="2000" dirty="0">
                <a:ea typeface="新細明體" charset="-120"/>
              </a:rPr>
              <a:t>h</a:t>
            </a:r>
            <a:r>
              <a:rPr lang="en-US" altLang="zh-TW" sz="2000" dirty="0" smtClean="0">
                <a:ea typeface="新細明體" charset="-120"/>
              </a:rPr>
              <a:t>ypothesis</a:t>
            </a: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	3. Inductive step</a:t>
            </a:r>
          </a:p>
          <a:p>
            <a:pPr eaLnBrk="0" hangingPunct="0"/>
            <a:endParaRPr lang="en-US" altLang="zh-TW" sz="2000" dirty="0" smtClean="0">
              <a:ea typeface="新細明體" charset="-120"/>
            </a:endParaRPr>
          </a:p>
          <a:p>
            <a:pPr marL="342900" indent="-342900" eaLnBrk="0" hangingPunct="0">
              <a:buFont typeface="Arial" pitchFamily="34" charset="0"/>
              <a:buChar char="•"/>
            </a:pPr>
            <a:r>
              <a:rPr lang="en-US" altLang="zh-TW" sz="2000" dirty="0" smtClean="0">
                <a:ea typeface="新細明體" charset="-120"/>
              </a:rPr>
              <a:t>You should always take note on the differences between ordinary induction and strong induction.</a:t>
            </a:r>
          </a:p>
          <a:p>
            <a:pPr eaLnBrk="0" hangingPunct="0"/>
            <a:endParaRPr lang="en-US" altLang="zh-TW" sz="2000" dirty="0" smtClean="0">
              <a:ea typeface="新細明體" charset="-120"/>
            </a:endParaRPr>
          </a:p>
          <a:p>
            <a:pPr eaLnBrk="0" hangingPunct="0"/>
            <a:endParaRPr lang="en-US" altLang="zh-TW" sz="2000" dirty="0" smtClean="0">
              <a:ea typeface="新細明體" charset="-120"/>
            </a:endParaRP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13</a:t>
            </a:fld>
            <a:endParaRPr lang="en-US" dirty="0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457200"/>
            <a:ext cx="8229600" cy="1143000"/>
          </a:xfrm>
        </p:spPr>
        <p:txBody>
          <a:bodyPr/>
          <a:lstStyle/>
          <a:p>
            <a:pPr algn="l"/>
            <a:r>
              <a:rPr lang="en-US" dirty="0" smtClean="0">
                <a:solidFill>
                  <a:schemeClr val="tx1"/>
                </a:solidFill>
                <a:effectLst/>
              </a:rPr>
              <a:t>Exercise 1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228600" y="1806714"/>
            <a:ext cx="832802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000" dirty="0" smtClean="0">
                <a:ea typeface="新細明體" charset="-120"/>
              </a:rPr>
              <a:t>Infer </a:t>
            </a:r>
            <a:r>
              <a:rPr lang="en-US" altLang="zh-TW" sz="2000" dirty="0">
                <a:ea typeface="新細明體" charset="-120"/>
              </a:rPr>
              <a:t>a formula for the sum of the first</a:t>
            </a:r>
            <a:r>
              <a:rPr lang="en-US" altLang="zh-TW" sz="2000" i="1" dirty="0">
                <a:ea typeface="新細明體" charset="-120"/>
              </a:rPr>
              <a:t> n</a:t>
            </a:r>
            <a:r>
              <a:rPr lang="en-US" altLang="zh-TW" sz="2000" dirty="0">
                <a:ea typeface="新細明體" charset="-120"/>
              </a:rPr>
              <a:t> positive odd integers. </a:t>
            </a:r>
            <a:r>
              <a:rPr lang="en-US" altLang="zh-TW" sz="2000" dirty="0" smtClean="0">
                <a:ea typeface="新細明體" charset="-120"/>
              </a:rPr>
              <a:t>Then </a:t>
            </a:r>
            <a:r>
              <a:rPr lang="en-US" altLang="zh-TW" sz="2000" dirty="0">
                <a:ea typeface="新細明體" charset="-120"/>
              </a:rPr>
              <a:t>using mathematical induction, prove your inference. </a:t>
            </a:r>
            <a:endParaRPr lang="zh-TW" altLang="en-US" sz="2000" i="1" dirty="0">
              <a:ea typeface="新細明體" charset="-120"/>
            </a:endParaRPr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14</a:t>
            </a:fld>
            <a:endParaRPr lang="en-US" dirty="0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10671" y="2644588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/>
              <a:t>Solution</a:t>
            </a:r>
            <a:r>
              <a:rPr lang="en-US" altLang="zh-TW" b="1" u="sng" dirty="0" smtClean="0"/>
              <a:t>: </a:t>
            </a:r>
          </a:p>
          <a:p>
            <a:endParaRPr lang="en-US" altLang="zh-TW" b="1" u="sng" dirty="0"/>
          </a:p>
          <a:p>
            <a:endParaRPr lang="en-US" altLang="zh-TW" b="1" u="sng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228600"/>
            <a:ext cx="8229600" cy="1143000"/>
          </a:xfrm>
        </p:spPr>
        <p:txBody>
          <a:bodyPr/>
          <a:lstStyle/>
          <a:p>
            <a:pPr algn="l"/>
            <a:r>
              <a:rPr lang="en-US" dirty="0">
                <a:solidFill>
                  <a:schemeClr val="tx1"/>
                </a:solidFill>
                <a:effectLst/>
              </a:rPr>
              <a:t>Exercise </a:t>
            </a:r>
            <a:r>
              <a:rPr lang="en-US" dirty="0" smtClean="0">
                <a:solidFill>
                  <a:schemeClr val="tx1"/>
                </a:solidFill>
                <a:effectLst/>
              </a:rPr>
              <a:t>2</a:t>
            </a:r>
            <a:endParaRPr lang="en-US" dirty="0">
              <a:solidFill>
                <a:schemeClr val="tx1"/>
              </a:solidFill>
              <a:effectLst/>
            </a:endParaRPr>
          </a:p>
        </p:txBody>
      </p:sp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3181350"/>
            <a:ext cx="9144000" cy="0"/>
          </a:xfrm>
          <a:prstGeom prst="rect">
            <a:avLst/>
          </a:prstGeom>
          <a:solidFill>
            <a:srgbClr val="FFFF99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5"/>
          <p:cNvSpPr>
            <a:spLocks noChangeArrowheads="1"/>
          </p:cNvSpPr>
          <p:nvPr/>
        </p:nvSpPr>
        <p:spPr bwMode="auto">
          <a:xfrm>
            <a:off x="0" y="31956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7" name="Text Box 14"/>
          <p:cNvSpPr txBox="1">
            <a:spLocks noChangeArrowheads="1"/>
          </p:cNvSpPr>
          <p:nvPr/>
        </p:nvSpPr>
        <p:spPr bwMode="auto">
          <a:xfrm>
            <a:off x="228600" y="1654314"/>
            <a:ext cx="8458200" cy="70788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200" dirty="0" smtClean="0">
                <a:ea typeface="新細明體" charset="-120"/>
              </a:rPr>
              <a:t>Use </a:t>
            </a:r>
            <a:r>
              <a:rPr lang="en-US" altLang="zh-TW" sz="2200" dirty="0">
                <a:ea typeface="新細明體" charset="-120"/>
              </a:rPr>
              <a:t>mathematical induction to show that for all positive </a:t>
            </a:r>
            <a:r>
              <a:rPr lang="en-US" altLang="zh-TW" sz="2200" dirty="0" smtClean="0">
                <a:ea typeface="新細明體" charset="-120"/>
              </a:rPr>
              <a:t>integers </a:t>
            </a:r>
            <a:r>
              <a:rPr lang="en-US" altLang="zh-TW" sz="2200" i="1" dirty="0" smtClean="0">
                <a:ea typeface="新細明體" charset="-120"/>
              </a:rPr>
              <a:t>n</a:t>
            </a:r>
            <a:r>
              <a:rPr lang="en-US" altLang="zh-TW" sz="2200" dirty="0" smtClean="0">
                <a:ea typeface="新細明體" charset="-120"/>
              </a:rPr>
              <a:t> </a:t>
            </a:r>
            <a:r>
              <a:rPr lang="en-US" altLang="zh-TW" sz="2200" dirty="0">
                <a:ea typeface="新細明體" charset="-120"/>
              </a:rPr>
              <a:t>≥ 4</a:t>
            </a:r>
            <a:r>
              <a:rPr lang="en-US" altLang="zh-TW" sz="2200" dirty="0" smtClean="0">
                <a:ea typeface="新細明體" charset="-120"/>
              </a:rPr>
              <a:t>,</a:t>
            </a:r>
            <a:r>
              <a:rPr lang="en-US" altLang="zh-TW" sz="2200" i="1" dirty="0">
                <a:latin typeface="Times New Roman" pitchFamily="18" charset="0"/>
                <a:ea typeface="新細明體" charset="-120"/>
              </a:rPr>
              <a:t>	</a:t>
            </a:r>
            <a:r>
              <a:rPr lang="en-US" altLang="zh-TW" i="1" dirty="0">
                <a:latin typeface="Times New Roman" pitchFamily="18" charset="0"/>
                <a:ea typeface="新細明體" charset="-120"/>
              </a:rPr>
              <a:t>			</a:t>
            </a:r>
          </a:p>
        </p:txBody>
      </p:sp>
      <p:graphicFrame>
        <p:nvGraphicFramePr>
          <p:cNvPr id="28" name="Object 2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41674014"/>
              </p:ext>
            </p:extLst>
          </p:nvPr>
        </p:nvGraphicFramePr>
        <p:xfrm>
          <a:off x="3810000" y="2209800"/>
          <a:ext cx="1143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07" name="Equation" r:id="rId4" imgW="482400" imgH="215640" progId="Equation.3">
                  <p:embed/>
                </p:oleObj>
              </mc:Choice>
              <mc:Fallback>
                <p:oleObj name="Equation" r:id="rId4" imgW="48240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209800"/>
                        <a:ext cx="1143000" cy="43815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15</a:t>
            </a:fld>
            <a:endParaRPr lang="en-US" dirty="0"/>
          </a:p>
        </p:txBody>
      </p:sp>
      <p:sp>
        <p:nvSpPr>
          <p:cNvPr id="1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2" name="Rectangle 11"/>
          <p:cNvSpPr/>
          <p:nvPr/>
        </p:nvSpPr>
        <p:spPr>
          <a:xfrm>
            <a:off x="210671" y="2644588"/>
            <a:ext cx="7772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b="1" u="sng" dirty="0"/>
              <a:t>Solution</a:t>
            </a:r>
            <a:r>
              <a:rPr lang="en-US" altLang="zh-TW" b="1" u="sng" dirty="0" smtClean="0"/>
              <a:t>: </a:t>
            </a:r>
          </a:p>
          <a:p>
            <a:endParaRPr lang="en-US" altLang="zh-TW" b="1" u="sng" dirty="0"/>
          </a:p>
          <a:p>
            <a:endParaRPr lang="en-US" altLang="zh-TW" b="1" u="sng" dirty="0"/>
          </a:p>
        </p:txBody>
      </p:sp>
    </p:spTree>
    <p:extLst>
      <p:ext uri="{BB962C8B-B14F-4D97-AF65-F5344CB8AC3E}">
        <p14:creationId xmlns:p14="http://schemas.microsoft.com/office/powerpoint/2010/main" val="243794224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4"/>
          <p:cNvSpPr txBox="1"/>
          <p:nvPr/>
        </p:nvSpPr>
        <p:spPr>
          <a:xfrm>
            <a:off x="914400" y="1066800"/>
            <a:ext cx="75438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2800" dirty="0"/>
          </a:p>
        </p:txBody>
      </p:sp>
      <p:sp>
        <p:nvSpPr>
          <p:cNvPr id="17" name="Rectangle 8"/>
          <p:cNvSpPr>
            <a:spLocks noGrp="1"/>
          </p:cNvSpPr>
          <p:nvPr>
            <p:ph idx="1"/>
          </p:nvPr>
        </p:nvSpPr>
        <p:spPr>
          <a:xfrm>
            <a:off x="914400" y="1905001"/>
            <a:ext cx="7467600" cy="2743200"/>
          </a:xfrm>
        </p:spPr>
        <p:txBody>
          <a:bodyPr>
            <a:normAutofit/>
          </a:bodyPr>
          <a:lstStyle/>
          <a:p>
            <a:r>
              <a:rPr lang="en-US" dirty="0" smtClean="0"/>
              <a:t>Mathematical Induction</a:t>
            </a:r>
          </a:p>
          <a:p>
            <a:r>
              <a:rPr lang="en-US" dirty="0" smtClean="0"/>
              <a:t>Strong Induction</a:t>
            </a:r>
            <a:endParaRPr lang="en-US" dirty="0"/>
          </a:p>
        </p:txBody>
      </p:sp>
      <p:sp>
        <p:nvSpPr>
          <p:cNvPr id="28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you will learn in this lecture: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69B2101-2E9F-420A-91A3-890890D84497}" type="slidenum">
              <a:rPr lang="en-US" sz="1200" smtClean="0"/>
              <a:pPr/>
              <a:t>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7"/>
          <p:cNvSpPr>
            <a:spLocks noGrp="1"/>
          </p:cNvSpPr>
          <p:nvPr>
            <p:ph type="body" sz="quarter" idx="14"/>
          </p:nvPr>
        </p:nvSpPr>
        <p:spPr>
          <a:xfrm>
            <a:off x="228600" y="152400"/>
            <a:ext cx="86868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tx1"/>
                </a:solidFill>
                <a:effectLst/>
              </a:rPr>
              <a:t>Motivation</a:t>
            </a:r>
            <a:endParaRPr lang="en-US" sz="40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1295400" y="2133600"/>
            <a:ext cx="6481763" cy="91307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en-US" altLang="zh-TW" sz="2000" baseline="38000" dirty="0">
              <a:ea typeface="新細明體" charset="-120"/>
            </a:endParaRP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 The </a:t>
            </a:r>
            <a:r>
              <a:rPr lang="en-US" altLang="zh-TW" sz="2000" dirty="0">
                <a:ea typeface="新細明體" charset="-120"/>
              </a:rPr>
              <a:t>sum of the first n positive integers </a:t>
            </a:r>
            <a:r>
              <a:rPr lang="en-US" altLang="zh-TW" sz="2000" dirty="0" smtClean="0">
                <a:ea typeface="新細明體" charset="-120"/>
              </a:rPr>
              <a:t>is </a:t>
            </a:r>
            <a:endParaRPr lang="en-US" altLang="zh-TW" sz="2000" dirty="0">
              <a:ea typeface="新細明體" charset="-120"/>
            </a:endParaRPr>
          </a:p>
          <a:p>
            <a:pPr eaLnBrk="0" hangingPunct="0"/>
            <a:endParaRPr lang="en-US" altLang="zh-TW" sz="2000" dirty="0">
              <a:ea typeface="新細明體" charset="-120"/>
            </a:endParaRPr>
          </a:p>
        </p:txBody>
      </p:sp>
      <p:sp>
        <p:nvSpPr>
          <p:cNvPr id="10" name="Rectangle 13"/>
          <p:cNvSpPr>
            <a:spLocks noChangeArrowheads="1"/>
          </p:cNvSpPr>
          <p:nvPr/>
        </p:nvSpPr>
        <p:spPr bwMode="auto">
          <a:xfrm>
            <a:off x="764381" y="3505200"/>
            <a:ext cx="7543800" cy="1384995"/>
          </a:xfrm>
          <a:prstGeom prst="rect">
            <a:avLst/>
          </a:prstGeom>
          <a:noFill/>
          <a:ln w="12700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Often </a:t>
            </a:r>
            <a:r>
              <a:rPr lang="en-US" altLang="zh-TW" sz="2000" dirty="0" smtClean="0">
                <a:ea typeface="新細明體" charset="-120"/>
              </a:rPr>
              <a:t>such property 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dirty="0" smtClean="0">
                <a:ea typeface="新細明體" charset="-120"/>
              </a:rPr>
              <a:t>and many others) can be represented as a predicate, </a:t>
            </a:r>
            <a:r>
              <a:rPr lang="en-US" altLang="zh-TW" sz="2000" i="1" dirty="0">
                <a:ea typeface="新細明體" charset="-120"/>
              </a:rPr>
              <a:t>P(n</a:t>
            </a:r>
            <a:r>
              <a:rPr lang="en-US" altLang="zh-TW" sz="2000" i="1" dirty="0" smtClean="0">
                <a:ea typeface="新細明體" charset="-120"/>
              </a:rPr>
              <a:t>)</a:t>
            </a:r>
            <a:r>
              <a:rPr lang="en-US" altLang="zh-TW" sz="2000" dirty="0" smtClean="0">
                <a:ea typeface="新細明體" charset="-120"/>
              </a:rPr>
              <a:t>, and the property said that </a:t>
            </a:r>
            <a:r>
              <a:rPr lang="en-US" altLang="zh-TW" sz="2000" i="1" dirty="0" smtClean="0">
                <a:ea typeface="新細明體" charset="-120"/>
              </a:rPr>
              <a:t>P(n)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is true for all positive integers </a:t>
            </a:r>
            <a:r>
              <a:rPr lang="en-US" altLang="zh-TW" sz="2000" i="1" dirty="0" smtClean="0">
                <a:ea typeface="新細明體" charset="-120"/>
              </a:rPr>
              <a:t>n</a:t>
            </a:r>
            <a:r>
              <a:rPr lang="en-US" altLang="zh-TW" sz="2000" dirty="0" smtClean="0">
                <a:ea typeface="新細明體" charset="-120"/>
              </a:rPr>
              <a:t>.</a:t>
            </a:r>
            <a:endParaRPr lang="en-US" altLang="zh-TW" sz="2000" i="1" dirty="0">
              <a:ea typeface="新細明體" charset="-120"/>
            </a:endParaRPr>
          </a:p>
          <a:p>
            <a:pPr eaLnBrk="0" hangingPunct="0">
              <a:spcBef>
                <a:spcPct val="20000"/>
              </a:spcBef>
            </a:pPr>
            <a:r>
              <a:rPr lang="en-US" altLang="zh-TW" sz="2000" dirty="0">
                <a:ea typeface="新細明體" charset="-120"/>
              </a:rPr>
              <a:t>How to prove them?</a:t>
            </a:r>
            <a:endParaRPr lang="en-AU" sz="2000" dirty="0"/>
          </a:p>
        </p:txBody>
      </p:sp>
      <p:sp>
        <p:nvSpPr>
          <p:cNvPr id="11" name="Rectangle 14"/>
          <p:cNvSpPr>
            <a:spLocks noChangeArrowheads="1"/>
          </p:cNvSpPr>
          <p:nvPr/>
        </p:nvSpPr>
        <p:spPr bwMode="auto">
          <a:xfrm>
            <a:off x="3146425" y="5122863"/>
            <a:ext cx="4759325" cy="592137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0" hangingPunct="0">
              <a:spcBef>
                <a:spcPct val="20000"/>
              </a:spcBef>
            </a:pPr>
            <a:r>
              <a:rPr lang="en-US" altLang="zh-TW" sz="3200" dirty="0">
                <a:latin typeface="Times New Roman" pitchFamily="18" charset="0"/>
                <a:ea typeface="新細明體" charset="-120"/>
              </a:rPr>
              <a:t>Use mathematical induction</a:t>
            </a:r>
            <a:endParaRPr lang="en-AU" sz="3200" dirty="0">
              <a:latin typeface="Times New Roman" pitchFamily="18" charset="0"/>
            </a:endParaRPr>
          </a:p>
        </p:txBody>
      </p:sp>
      <p:sp>
        <p:nvSpPr>
          <p:cNvPr id="13" name="AutoShape 15"/>
          <p:cNvSpPr>
            <a:spLocks noChangeArrowheads="1"/>
          </p:cNvSpPr>
          <p:nvPr/>
        </p:nvSpPr>
        <p:spPr bwMode="auto">
          <a:xfrm>
            <a:off x="2138362" y="5246688"/>
            <a:ext cx="685800" cy="381000"/>
          </a:xfrm>
          <a:prstGeom prst="rightArrow">
            <a:avLst>
              <a:gd name="adj1" fmla="val 50000"/>
              <a:gd name="adj2" fmla="val 45000"/>
            </a:avLst>
          </a:prstGeom>
          <a:solidFill>
            <a:srgbClr val="FF0000"/>
          </a:solidFill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MY"/>
          </a:p>
        </p:txBody>
      </p:sp>
      <p:sp>
        <p:nvSpPr>
          <p:cNvPr id="14" name="Text Box 16"/>
          <p:cNvSpPr txBox="1">
            <a:spLocks noChangeArrowheads="1"/>
          </p:cNvSpPr>
          <p:nvPr/>
        </p:nvSpPr>
        <p:spPr bwMode="auto">
          <a:xfrm>
            <a:off x="625475" y="1471613"/>
            <a:ext cx="54895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TW" sz="2000" dirty="0">
                <a:ea typeface="新細明體" charset="-120"/>
              </a:rPr>
              <a:t>Consider the following </a:t>
            </a:r>
            <a:r>
              <a:rPr lang="en-US" altLang="zh-TW" sz="2000" dirty="0" smtClean="0">
                <a:ea typeface="新細明體" charset="-120"/>
              </a:rPr>
              <a:t>property of positive integer: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3</a:t>
            </a:fld>
            <a:endParaRPr lang="en-US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0059777"/>
              </p:ext>
            </p:extLst>
          </p:nvPr>
        </p:nvGraphicFramePr>
        <p:xfrm>
          <a:off x="5791200" y="2286000"/>
          <a:ext cx="7747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50" name="Equation" r:id="rId4" imgW="774360" imgH="507960" progId="Equation.3">
                  <p:embed/>
                </p:oleObj>
              </mc:Choice>
              <mc:Fallback>
                <p:oleObj name="Equation" r:id="rId4" imgW="774360" imgH="50796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2286000"/>
                        <a:ext cx="7747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9071368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 descr="ladde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79886" y="1632946"/>
            <a:ext cx="5865196" cy="48888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8715375" y="6248400"/>
            <a:ext cx="428625" cy="457200"/>
          </a:xfrm>
          <a:noFill/>
        </p:spPr>
        <p:txBody>
          <a:bodyPr/>
          <a:lstStyle/>
          <a:p>
            <a:fld id="{169B2101-2E9F-420A-91A3-890890D84497}" type="slidenum">
              <a:rPr lang="en-US" sz="1200" smtClean="0">
                <a:solidFill>
                  <a:schemeClr val="tx1"/>
                </a:solidFill>
              </a:rPr>
              <a:pPr/>
              <a:t>4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Box 15"/>
          <p:cNvSpPr txBox="1">
            <a:spLocks noChangeArrowheads="1"/>
          </p:cNvSpPr>
          <p:nvPr/>
        </p:nvSpPr>
        <p:spPr bwMode="auto">
          <a:xfrm>
            <a:off x="228600" y="1215065"/>
            <a:ext cx="3429000" cy="2862322"/>
          </a:xfrm>
          <a:prstGeom prst="rect">
            <a:avLst/>
          </a:prstGeom>
          <a:solidFill>
            <a:schemeClr val="accent2"/>
          </a:solidFill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u="sng" dirty="0" smtClean="0"/>
              <a:t>The Principles of Mathematical Induction: </a:t>
            </a:r>
          </a:p>
          <a:p>
            <a:endParaRPr lang="en-US" altLang="zh-TW" sz="2000" dirty="0" smtClean="0"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A technique for proving certain types of mathematical statements is true</a:t>
            </a:r>
          </a:p>
          <a:p>
            <a:r>
              <a:rPr lang="en-US" altLang="zh-TW" sz="2000" dirty="0" smtClean="0">
                <a:ea typeface="新細明體" charset="-120"/>
              </a:rPr>
              <a:t>for all positive integers, or for all positive integers from some point on.</a:t>
            </a:r>
          </a:p>
        </p:txBody>
      </p:sp>
      <p:sp>
        <p:nvSpPr>
          <p:cNvPr id="12" name="Text Placeholder 7"/>
          <p:cNvSpPr txBox="1">
            <a:spLocks/>
          </p:cNvSpPr>
          <p:nvPr/>
        </p:nvSpPr>
        <p:spPr>
          <a:xfrm>
            <a:off x="228600" y="152400"/>
            <a:ext cx="8229600" cy="11430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  <a:extLst/>
          </a:lstStyle>
          <a:p>
            <a:pPr marL="0" indent="0">
              <a:buNone/>
            </a:pPr>
            <a:r>
              <a:rPr lang="en-US" sz="3600" kern="0" dirty="0" smtClean="0"/>
              <a:t>The Principles of Mathematical Induction</a:t>
            </a:r>
            <a:endParaRPr lang="en-US" sz="3600" kern="0" dirty="0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4"/>
          </p:nvPr>
        </p:nvSpPr>
        <p:spPr>
          <a:xfrm>
            <a:off x="228600" y="533400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en-US" sz="3600" dirty="0" smtClean="0">
                <a:solidFill>
                  <a:schemeClr val="tx1"/>
                </a:solidFill>
                <a:effectLst/>
              </a:rPr>
              <a:t>The Principles of Mathematical Induction</a:t>
            </a:r>
            <a:endParaRPr lang="en-US" sz="3600" dirty="0">
              <a:solidFill>
                <a:schemeClr val="tx1"/>
              </a:solidFill>
              <a:effectLst/>
            </a:endParaRP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304800" y="1828800"/>
            <a:ext cx="8001000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 dirty="0">
                <a:ea typeface="新細明體" charset="-120"/>
              </a:rPr>
              <a:t>Let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) be a proposition depending on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, where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is a </a:t>
            </a:r>
            <a:r>
              <a:rPr lang="en-US" altLang="zh-TW" sz="2000" b="1" dirty="0">
                <a:ea typeface="新細明體" charset="-120"/>
              </a:rPr>
              <a:t>positive</a:t>
            </a:r>
            <a:r>
              <a:rPr lang="en-US" altLang="zh-TW" sz="2000" dirty="0">
                <a:ea typeface="新細明體" charset="-120"/>
              </a:rPr>
              <a:t> integer.</a:t>
            </a:r>
          </a:p>
          <a:p>
            <a:pPr eaLnBrk="0" hangingPunct="0"/>
            <a:endParaRPr lang="en-US" altLang="zh-TW" sz="2000" dirty="0">
              <a:ea typeface="新細明體" charset="-120"/>
            </a:endParaRP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To prove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) is true for all positive integers, it suffices to prove:</a:t>
            </a:r>
          </a:p>
          <a:p>
            <a:pPr marL="995363" lvl="1" indent="-457200" eaLnBrk="0" hangingPunct="0">
              <a:buFontTx/>
              <a:buChar char="•"/>
            </a:pP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1</a:t>
            </a:r>
            <a:r>
              <a:rPr lang="en-US" altLang="zh-TW" sz="2000" dirty="0">
                <a:ea typeface="新細明體" charset="-120"/>
              </a:rPr>
              <a:t>) is true</a:t>
            </a:r>
          </a:p>
          <a:p>
            <a:pPr marL="995363" lvl="1" indent="-457200" eaLnBrk="0" hangingPunct="0">
              <a:buFontTx/>
              <a:buChar char="•"/>
            </a:pPr>
            <a:r>
              <a:rPr lang="en-US" altLang="zh-TW" sz="2000" dirty="0">
                <a:ea typeface="新細明體" charset="-120"/>
              </a:rPr>
              <a:t>For all </a:t>
            </a:r>
            <a:r>
              <a:rPr lang="en-US" altLang="zh-TW" sz="2000" i="1" dirty="0">
                <a:ea typeface="新細明體" charset="-120"/>
              </a:rPr>
              <a:t>k </a:t>
            </a:r>
            <a:r>
              <a:rPr lang="en-US" altLang="zh-TW" sz="2000" dirty="0">
                <a:ea typeface="新細明體" charset="-120"/>
                <a:cs typeface="Times New Roman" pitchFamily="18" charset="0"/>
              </a:rPr>
              <a:t>≥</a:t>
            </a:r>
            <a:r>
              <a:rPr lang="en-US" altLang="zh-TW" sz="2000" dirty="0">
                <a:ea typeface="新細明體" charset="-120"/>
              </a:rPr>
              <a:t>  1,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k + 1</a:t>
            </a:r>
            <a:r>
              <a:rPr lang="en-US" altLang="zh-TW" sz="2000" dirty="0">
                <a:ea typeface="新細明體" charset="-120"/>
              </a:rPr>
              <a:t>) is true whenever </a:t>
            </a:r>
            <a:r>
              <a:rPr lang="en-US" altLang="zh-TW" sz="2000" i="1" dirty="0" smtClean="0">
                <a:ea typeface="新細明體" charset="-120"/>
              </a:rPr>
              <a:t>P</a:t>
            </a:r>
            <a:r>
              <a:rPr lang="en-US" altLang="zh-TW" sz="2000" dirty="0" smtClean="0">
                <a:ea typeface="新細明體" charset="-120"/>
              </a:rPr>
              <a:t>(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) is true: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)</a:t>
            </a:r>
            <a:r>
              <a:rPr lang="en-US" altLang="zh-TW" sz="2000" i="1" dirty="0">
                <a:ea typeface="新細明體" charset="-120"/>
              </a:rPr>
              <a:t> </a:t>
            </a:r>
            <a:r>
              <a:rPr lang="en-US" altLang="zh-TW" sz="2000" i="1" dirty="0">
                <a:ea typeface="新細明體" charset="-120"/>
                <a:sym typeface="Symbol" pitchFamily="18" charset="2"/>
              </a:rPr>
              <a:t>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k + 1</a:t>
            </a:r>
            <a:r>
              <a:rPr lang="en-US" altLang="zh-TW" sz="2000" dirty="0">
                <a:ea typeface="新細明體" charset="-120"/>
              </a:rPr>
              <a:t>)</a:t>
            </a:r>
          </a:p>
        </p:txBody>
      </p:sp>
      <p:sp>
        <p:nvSpPr>
          <p:cNvPr id="11" name="Rectangle 11"/>
          <p:cNvSpPr>
            <a:spLocks noChangeArrowheads="1"/>
          </p:cNvSpPr>
          <p:nvPr/>
        </p:nvSpPr>
        <p:spPr bwMode="auto">
          <a:xfrm>
            <a:off x="609600" y="4114800"/>
            <a:ext cx="7924800" cy="584775"/>
          </a:xfrm>
          <a:prstGeom prst="rect">
            <a:avLst/>
          </a:prstGeom>
          <a:noFill/>
          <a:ln w="12700" algn="ctr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eaLnBrk="0" hangingPunct="0">
              <a:spcBef>
                <a:spcPct val="20000"/>
              </a:spcBef>
            </a:pPr>
            <a:r>
              <a:rPr lang="zh-TW" altLang="en-US" sz="3200" i="1" dirty="0">
                <a:latin typeface="Times New Roman" pitchFamily="18" charset="0"/>
                <a:ea typeface="新細明體" charset="-120"/>
                <a:sym typeface="Symbol" pitchFamily="18" charset="2"/>
              </a:rPr>
              <a:t>   </a:t>
            </a:r>
            <a:r>
              <a:rPr lang="en-US" altLang="zh-TW" sz="3200" dirty="0">
                <a:latin typeface="Times New Roman" pitchFamily="18" charset="0"/>
                <a:ea typeface="新細明體" charset="-120"/>
              </a:rPr>
              <a:t>[</a:t>
            </a:r>
            <a:r>
              <a:rPr lang="en-US" altLang="zh-TW" sz="3200" i="1" dirty="0">
                <a:latin typeface="Times New Roman" pitchFamily="18" charset="0"/>
                <a:ea typeface="新細明體" charset="-120"/>
              </a:rPr>
              <a:t>P</a:t>
            </a:r>
            <a:r>
              <a:rPr lang="en-US" altLang="zh-TW" sz="3200" dirty="0">
                <a:latin typeface="Times New Roman" pitchFamily="18" charset="0"/>
                <a:ea typeface="新細明體" charset="-120"/>
              </a:rPr>
              <a:t>(1)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 </a:t>
            </a:r>
            <a:r>
              <a:rPr lang="en-US" altLang="zh-TW" sz="3200" i="1" dirty="0">
                <a:latin typeface="Times New Roman" pitchFamily="18" charset="0"/>
                <a:ea typeface="新細明體" charset="-120"/>
                <a:sym typeface="Symbol" pitchFamily="18" charset="2"/>
              </a:rPr>
              <a:t>k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 </a:t>
            </a:r>
            <a:r>
              <a:rPr lang="en-US" altLang="zh-TW" sz="3200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{</a:t>
            </a:r>
            <a:r>
              <a:rPr lang="en-US" altLang="zh-TW" sz="3200" i="1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P</a:t>
            </a:r>
            <a:r>
              <a:rPr lang="en-US" altLang="zh-TW" sz="3200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(</a:t>
            </a:r>
            <a:r>
              <a:rPr lang="en-US" altLang="zh-TW" sz="3200" i="1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k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)   </a:t>
            </a:r>
            <a:r>
              <a:rPr lang="en-US" altLang="zh-TW" sz="3200" i="1" dirty="0">
                <a:latin typeface="Times New Roman" pitchFamily="18" charset="0"/>
                <a:ea typeface="新細明體" charset="-120"/>
                <a:sym typeface="Symbol" pitchFamily="18" charset="2"/>
              </a:rPr>
              <a:t>P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(</a:t>
            </a:r>
            <a:r>
              <a:rPr lang="en-US" altLang="zh-TW" sz="3200" i="1" dirty="0">
                <a:latin typeface="Times New Roman" pitchFamily="18" charset="0"/>
                <a:ea typeface="新細明體" charset="-120"/>
                <a:sym typeface="Symbol" pitchFamily="18" charset="2"/>
              </a:rPr>
              <a:t>k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+1</a:t>
            </a:r>
            <a:r>
              <a:rPr lang="en-US" altLang="zh-TW" sz="3200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)}] </a:t>
            </a:r>
            <a:r>
              <a:rPr lang="en-US" altLang="zh-TW" sz="3200" dirty="0">
                <a:latin typeface="Symbol" pitchFamily="18" charset="2"/>
                <a:ea typeface="新細明體" charset="-120"/>
              </a:rPr>
              <a:t>Þ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 </a:t>
            </a:r>
            <a:r>
              <a:rPr lang="en-US" altLang="zh-TW" sz="3200" i="1" dirty="0" smtClean="0">
                <a:latin typeface="Times New Roman" pitchFamily="18" charset="0"/>
                <a:ea typeface="新細明體" charset="-120"/>
                <a:sym typeface="Symbol" pitchFamily="18" charset="2"/>
              </a:rPr>
              <a:t>n </a:t>
            </a:r>
            <a:r>
              <a:rPr lang="en-US" altLang="zh-TW" sz="3200" i="1" dirty="0">
                <a:latin typeface="Times New Roman" pitchFamily="18" charset="0"/>
                <a:ea typeface="新細明體" charset="-120"/>
                <a:sym typeface="Symbol" pitchFamily="18" charset="2"/>
              </a:rPr>
              <a:t>P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(</a:t>
            </a:r>
            <a:r>
              <a:rPr lang="en-US" altLang="zh-TW" sz="3200" i="1" dirty="0">
                <a:latin typeface="Times New Roman" pitchFamily="18" charset="0"/>
                <a:ea typeface="新細明體" charset="-120"/>
                <a:sym typeface="Symbol" pitchFamily="18" charset="2"/>
              </a:rPr>
              <a:t>n</a:t>
            </a:r>
            <a:r>
              <a:rPr lang="en-US" altLang="zh-TW" sz="3200" dirty="0">
                <a:latin typeface="Times New Roman" pitchFamily="18" charset="0"/>
                <a:ea typeface="新細明體" charset="-120"/>
                <a:sym typeface="Symbol" pitchFamily="18" charset="2"/>
              </a:rPr>
              <a:t>)</a:t>
            </a:r>
          </a:p>
        </p:txBody>
      </p:sp>
      <p:sp>
        <p:nvSpPr>
          <p:cNvPr id="5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8"/>
          <p:cNvSpPr txBox="1">
            <a:spLocks noChangeArrowheads="1"/>
          </p:cNvSpPr>
          <p:nvPr/>
        </p:nvSpPr>
        <p:spPr bwMode="auto">
          <a:xfrm>
            <a:off x="304800" y="1276290"/>
            <a:ext cx="82296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000" dirty="0">
                <a:ea typeface="新細明體" charset="-120"/>
              </a:rPr>
              <a:t>The 3 Steps </a:t>
            </a:r>
            <a:r>
              <a:rPr lang="en-US" altLang="zh-TW" sz="2000" dirty="0" smtClean="0">
                <a:ea typeface="新細明體" charset="-120"/>
              </a:rPr>
              <a:t>of Mathematical </a:t>
            </a:r>
            <a:r>
              <a:rPr lang="en-US" altLang="zh-TW" sz="2000" dirty="0">
                <a:ea typeface="新細明體" charset="-120"/>
              </a:rPr>
              <a:t>Induction </a:t>
            </a:r>
            <a:r>
              <a:rPr lang="en-US" altLang="zh-TW" sz="2000" dirty="0" smtClean="0">
                <a:ea typeface="新細明體" charset="-120"/>
              </a:rPr>
              <a:t>(</a:t>
            </a:r>
            <a:r>
              <a:rPr lang="en-US" altLang="zh-TW" sz="2000" dirty="0">
                <a:ea typeface="新細明體" charset="-120"/>
              </a:rPr>
              <a:t>for </a:t>
            </a:r>
            <a:r>
              <a:rPr lang="en-US" altLang="zh-TW" sz="2000" dirty="0" smtClean="0">
                <a:ea typeface="新細明體" charset="-120"/>
              </a:rPr>
              <a:t>nonnegative or positive integers)</a:t>
            </a:r>
            <a:endParaRPr lang="en-US" altLang="zh-TW" sz="2000" dirty="0">
              <a:ea typeface="新細明體" charset="-120"/>
            </a:endParaRP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533400" y="2166878"/>
            <a:ext cx="7848600" cy="236988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eaLnBrk="0" hangingPunct="0"/>
            <a:r>
              <a:rPr lang="en-US" altLang="zh-TW" sz="2000" b="1" dirty="0">
                <a:ea typeface="新細明體" charset="-120"/>
              </a:rPr>
              <a:t> </a:t>
            </a:r>
            <a:r>
              <a:rPr lang="en-US" altLang="zh-TW" sz="2000" b="1" dirty="0" smtClean="0">
                <a:ea typeface="新細明體" charset="-120"/>
              </a:rPr>
              <a:t>   1</a:t>
            </a:r>
            <a:r>
              <a:rPr lang="en-US" altLang="zh-TW" sz="2000" b="1" dirty="0">
                <a:ea typeface="新細明體" charset="-120"/>
              </a:rPr>
              <a:t>. Inductive </a:t>
            </a:r>
            <a:r>
              <a:rPr lang="en-US" altLang="zh-TW" sz="2000" b="1" dirty="0" smtClean="0">
                <a:ea typeface="新細明體" charset="-120"/>
              </a:rPr>
              <a:t>base</a:t>
            </a:r>
            <a:r>
              <a:rPr lang="en-US" altLang="zh-TW" sz="2000" dirty="0">
                <a:ea typeface="新細明體" charset="-120"/>
              </a:rPr>
              <a:t>:</a:t>
            </a:r>
          </a:p>
          <a:p>
            <a:pPr marL="457200" indent="-457200" eaLnBrk="0" hangingPunct="0"/>
            <a:r>
              <a:rPr lang="en-US" altLang="zh-TW" sz="2000" dirty="0" smtClean="0">
                <a:ea typeface="新細明體" charset="-120"/>
              </a:rPr>
              <a:t>	Show </a:t>
            </a:r>
            <a:r>
              <a:rPr lang="en-US" altLang="zh-TW" sz="2000" dirty="0">
                <a:ea typeface="新細明體" charset="-120"/>
              </a:rPr>
              <a:t>that </a:t>
            </a:r>
            <a:r>
              <a:rPr lang="en-US" altLang="zh-TW" sz="2000" i="1" dirty="0" smtClean="0">
                <a:ea typeface="新細明體" charset="-120"/>
              </a:rPr>
              <a:t>P</a:t>
            </a:r>
            <a:r>
              <a:rPr lang="en-US" altLang="zh-TW" sz="2000" dirty="0" smtClean="0">
                <a:ea typeface="新細明體" charset="-120"/>
              </a:rPr>
              <a:t>(base value) </a:t>
            </a:r>
            <a:r>
              <a:rPr lang="en-US" altLang="zh-TW" sz="2000" dirty="0">
                <a:ea typeface="新細明體" charset="-120"/>
              </a:rPr>
              <a:t>is </a:t>
            </a:r>
            <a:r>
              <a:rPr lang="en-US" altLang="zh-TW" sz="2000" dirty="0" smtClean="0">
                <a:ea typeface="新細明體" charset="-120"/>
              </a:rPr>
              <a:t>true. Note that base value not always =1.</a:t>
            </a:r>
          </a:p>
          <a:p>
            <a:pPr marL="457200" indent="-457200" eaLnBrk="0" hangingPunct="0"/>
            <a:endParaRPr lang="en-US" altLang="zh-TW" sz="1400" b="1" dirty="0">
              <a:ea typeface="新細明體" charset="-120"/>
            </a:endParaRPr>
          </a:p>
          <a:p>
            <a:pPr marL="457200" indent="-457200" eaLnBrk="0" hangingPunct="0"/>
            <a:r>
              <a:rPr lang="en-US" altLang="zh-TW" sz="2000" b="1" dirty="0">
                <a:ea typeface="新細明體" charset="-120"/>
              </a:rPr>
              <a:t> </a:t>
            </a:r>
            <a:r>
              <a:rPr lang="en-US" altLang="zh-TW" sz="2000" b="1" dirty="0" smtClean="0">
                <a:ea typeface="新細明體" charset="-120"/>
              </a:rPr>
              <a:t>   2</a:t>
            </a:r>
            <a:r>
              <a:rPr lang="en-US" altLang="zh-TW" sz="2000" b="1" dirty="0">
                <a:ea typeface="新細明體" charset="-120"/>
              </a:rPr>
              <a:t>. Inductive </a:t>
            </a:r>
            <a:r>
              <a:rPr lang="en-US" altLang="zh-TW" sz="2000" b="1" dirty="0" smtClean="0">
                <a:ea typeface="新細明體" charset="-120"/>
              </a:rPr>
              <a:t>hypothesis</a:t>
            </a:r>
            <a:r>
              <a:rPr lang="en-US" altLang="zh-TW" sz="2000" dirty="0">
                <a:ea typeface="新細明體" charset="-120"/>
              </a:rPr>
              <a:t>:</a:t>
            </a:r>
          </a:p>
          <a:p>
            <a:pPr marL="457200" indent="-457200" eaLnBrk="0" hangingPunct="0"/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smtClean="0">
                <a:ea typeface="新細明體" charset="-120"/>
              </a:rPr>
              <a:t>Assume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) is </a:t>
            </a:r>
            <a:r>
              <a:rPr lang="en-US" altLang="zh-TW" sz="2000" dirty="0" smtClean="0">
                <a:ea typeface="新細明體" charset="-120"/>
              </a:rPr>
              <a:t>true.</a:t>
            </a:r>
            <a:endParaRPr lang="en-US" altLang="zh-TW" sz="2000" dirty="0">
              <a:ea typeface="新細明體" charset="-120"/>
            </a:endParaRPr>
          </a:p>
          <a:p>
            <a:pPr marL="457200" indent="-457200" eaLnBrk="0" hangingPunct="0"/>
            <a:endParaRPr lang="en-US" altLang="zh-TW" sz="1400" b="1" dirty="0">
              <a:ea typeface="新細明體" charset="-120"/>
            </a:endParaRPr>
          </a:p>
          <a:p>
            <a:pPr marL="457200" indent="-457200" eaLnBrk="0" hangingPunct="0"/>
            <a:r>
              <a:rPr lang="en-US" altLang="zh-TW" sz="1400" b="1" dirty="0">
                <a:ea typeface="新細明體" charset="-120"/>
              </a:rPr>
              <a:t> </a:t>
            </a:r>
            <a:r>
              <a:rPr lang="en-US" altLang="zh-TW" sz="1400" b="1" dirty="0" smtClean="0">
                <a:ea typeface="新細明體" charset="-120"/>
              </a:rPr>
              <a:t>     </a:t>
            </a:r>
            <a:r>
              <a:rPr lang="en-US" altLang="zh-TW" sz="2000" b="1" dirty="0" smtClean="0">
                <a:ea typeface="新細明體" charset="-120"/>
              </a:rPr>
              <a:t>3</a:t>
            </a:r>
            <a:r>
              <a:rPr lang="en-US" altLang="zh-TW" sz="2000" b="1" dirty="0">
                <a:ea typeface="新細明體" charset="-120"/>
              </a:rPr>
              <a:t>. Inductive </a:t>
            </a:r>
            <a:r>
              <a:rPr lang="en-US" altLang="zh-TW" sz="2000" b="1" dirty="0" smtClean="0">
                <a:ea typeface="新細明體" charset="-120"/>
              </a:rPr>
              <a:t>step</a:t>
            </a:r>
            <a:r>
              <a:rPr lang="en-US" altLang="zh-TW" sz="2000" dirty="0">
                <a:ea typeface="新細明體" charset="-120"/>
              </a:rPr>
              <a:t>:</a:t>
            </a:r>
          </a:p>
          <a:p>
            <a:pPr marL="457200" indent="-457200" eaLnBrk="0" hangingPunct="0"/>
            <a:r>
              <a:rPr lang="en-US" altLang="zh-TW" sz="2000" dirty="0">
                <a:ea typeface="新細明體" charset="-120"/>
              </a:rPr>
              <a:t>	</a:t>
            </a:r>
            <a:r>
              <a:rPr lang="en-US" altLang="zh-TW" sz="2000" dirty="0" smtClean="0">
                <a:ea typeface="新細明體" charset="-120"/>
              </a:rPr>
              <a:t>Show </a:t>
            </a:r>
            <a:r>
              <a:rPr lang="en-US" altLang="zh-TW" sz="2000" dirty="0">
                <a:ea typeface="新細明體" charset="-120"/>
              </a:rPr>
              <a:t>that </a:t>
            </a:r>
            <a:r>
              <a:rPr lang="en-US" altLang="zh-TW" sz="2000" i="1" dirty="0">
                <a:ea typeface="新細明體" charset="-120"/>
              </a:rPr>
              <a:t>P</a:t>
            </a:r>
            <a:r>
              <a:rPr lang="en-US" altLang="zh-TW" sz="2000" dirty="0">
                <a:ea typeface="新細明體" charset="-120"/>
              </a:rPr>
              <a:t>(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 + 1) is true on the basis of </a:t>
            </a:r>
            <a:r>
              <a:rPr lang="en-US" altLang="zh-TW" sz="2000" dirty="0" smtClean="0">
                <a:ea typeface="新細明體" charset="-120"/>
              </a:rPr>
              <a:t>the inductive hypothesis.</a:t>
            </a:r>
            <a:endParaRPr lang="zh-TW" altLang="en-US" sz="2000" dirty="0">
              <a:ea typeface="新細明體" charset="-120"/>
            </a:endParaRPr>
          </a:p>
        </p:txBody>
      </p:sp>
      <p:sp>
        <p:nvSpPr>
          <p:cNvPr id="4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6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8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9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0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2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3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4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5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4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Rectangle 18"/>
          <p:cNvSpPr>
            <a:spLocks noChangeArrowheads="1"/>
          </p:cNvSpPr>
          <p:nvPr/>
        </p:nvSpPr>
        <p:spPr bwMode="auto">
          <a:xfrm>
            <a:off x="228600" y="123646"/>
            <a:ext cx="8496300" cy="630942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altLang="zh-TW" sz="2000" b="1" u="sng" dirty="0">
                <a:ea typeface="新細明體" charset="-120"/>
              </a:rPr>
              <a:t>Example 1</a:t>
            </a:r>
            <a:r>
              <a:rPr lang="en-US" altLang="zh-TW" sz="2000" dirty="0">
                <a:ea typeface="新細明體" charset="-120"/>
              </a:rPr>
              <a:t>: Use Mathematical Induction to prove that the sum of the first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</a:t>
            </a:r>
            <a:endParaRPr lang="en-US" altLang="zh-TW" sz="2000" dirty="0" smtClean="0">
              <a:ea typeface="新細明體" charset="-120"/>
            </a:endParaRPr>
          </a:p>
          <a:p>
            <a:pPr eaLnBrk="0" hangingPunct="0"/>
            <a:endParaRPr lang="en-US" altLang="zh-TW" sz="1200" dirty="0">
              <a:ea typeface="新細明體" charset="-120"/>
            </a:endParaRP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positive </a:t>
            </a:r>
            <a:r>
              <a:rPr lang="en-US" altLang="zh-TW" sz="2000" dirty="0">
                <a:ea typeface="新細明體" charset="-120"/>
              </a:rPr>
              <a:t>integers is </a:t>
            </a:r>
            <a:r>
              <a:rPr lang="en-US" altLang="zh-TW" sz="2000" dirty="0" smtClean="0">
                <a:ea typeface="新細明體" charset="-120"/>
              </a:rPr>
              <a:t>               .</a:t>
            </a:r>
            <a:endParaRPr lang="en-US" altLang="zh-TW" sz="2000" dirty="0">
              <a:ea typeface="新細明體" charset="-120"/>
            </a:endParaRPr>
          </a:p>
          <a:p>
            <a:pPr eaLnBrk="0" hangingPunct="0"/>
            <a:r>
              <a:rPr lang="en-US" altLang="zh-TW" sz="800" dirty="0">
                <a:ea typeface="新細明體" charset="-12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</a:p>
          <a:p>
            <a:pPr eaLnBrk="0" hangingPunct="0"/>
            <a:r>
              <a:rPr lang="en-US" altLang="zh-TW" sz="2000" b="1" u="sng" dirty="0">
                <a:ea typeface="新細明體" charset="-120"/>
              </a:rPr>
              <a:t>Solution: </a:t>
            </a:r>
            <a:endParaRPr lang="en-US" altLang="zh-TW" sz="2000" dirty="0">
              <a:ea typeface="新細明體" charset="-120"/>
            </a:endParaRP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Let </a:t>
            </a:r>
            <a:r>
              <a:rPr lang="en-US" altLang="zh-TW" sz="2000" i="1" dirty="0">
                <a:ea typeface="新細明體" charset="-120"/>
              </a:rPr>
              <a:t>P(n)</a:t>
            </a:r>
            <a:r>
              <a:rPr lang="en-US" altLang="zh-TW" sz="2000" dirty="0">
                <a:ea typeface="新細明體" charset="-120"/>
              </a:rPr>
              <a:t> be the proposition </a:t>
            </a:r>
            <a:r>
              <a:rPr lang="en-US" altLang="zh-TW" sz="2000" dirty="0" smtClean="0">
                <a:ea typeface="新細明體" charset="-120"/>
              </a:rPr>
              <a:t>that                                                 , for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= 1, 2, 3, …. </a:t>
            </a: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 </a:t>
            </a:r>
            <a:endParaRPr lang="en-US" altLang="zh-TW" dirty="0">
              <a:ea typeface="新細明體" charset="-120"/>
            </a:endParaRPr>
          </a:p>
          <a:p>
            <a:pPr eaLnBrk="0" hangingPunct="0"/>
            <a:r>
              <a:rPr lang="en-US" altLang="zh-TW" sz="2000" b="1" dirty="0">
                <a:ea typeface="新細明體" charset="-120"/>
              </a:rPr>
              <a:t>Proof by induction.</a:t>
            </a:r>
            <a:endParaRPr lang="en-US" altLang="zh-TW" sz="2000" dirty="0">
              <a:ea typeface="新細明體" charset="-120"/>
            </a:endParaRPr>
          </a:p>
          <a:p>
            <a:pPr eaLnBrk="0" hangingPunct="0"/>
            <a:endParaRPr lang="en-US" altLang="zh-TW" sz="800" dirty="0">
              <a:ea typeface="新細明體" charset="-120"/>
            </a:endParaRP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1) Inductive </a:t>
            </a:r>
            <a:r>
              <a:rPr lang="en-US" altLang="zh-TW" sz="2000" dirty="0">
                <a:ea typeface="新細明體" charset="-120"/>
              </a:rPr>
              <a:t>base</a:t>
            </a:r>
            <a:r>
              <a:rPr lang="en-US" altLang="zh-TW" sz="2000" dirty="0" smtClean="0">
                <a:ea typeface="新細明體" charset="-120"/>
              </a:rPr>
              <a:t>: </a:t>
            </a:r>
            <a:r>
              <a:rPr lang="en-US" altLang="zh-TW" sz="2000" i="1" dirty="0" smtClean="0">
                <a:ea typeface="新細明體" charset="-120"/>
              </a:rPr>
              <a:t>n = 1</a:t>
            </a: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     Left side of the equation </a:t>
            </a:r>
            <a:r>
              <a:rPr lang="en-US" altLang="zh-TW" sz="2000" i="1" dirty="0" smtClean="0">
                <a:ea typeface="新細明體" charset="-120"/>
              </a:rPr>
              <a:t>= 1</a:t>
            </a:r>
            <a:r>
              <a:rPr lang="en-US" altLang="zh-TW" sz="2000" dirty="0" smtClean="0">
                <a:ea typeface="新細明體" charset="-120"/>
              </a:rPr>
              <a:t> </a:t>
            </a:r>
            <a:endParaRPr lang="en-US" altLang="zh-TW" sz="2000" dirty="0">
              <a:ea typeface="新細明體" charset="-120"/>
            </a:endParaRP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     Right side of the equation =                 </a:t>
            </a: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    Hence </a:t>
            </a:r>
            <a:r>
              <a:rPr lang="en-US" altLang="zh-TW" sz="2000" i="1" dirty="0">
                <a:ea typeface="新細明體" charset="-120"/>
              </a:rPr>
              <a:t>P(1)</a:t>
            </a:r>
            <a:r>
              <a:rPr lang="en-US" altLang="zh-TW" sz="2000" dirty="0">
                <a:ea typeface="新細明體" charset="-120"/>
              </a:rPr>
              <a:t> is true.</a:t>
            </a:r>
          </a:p>
          <a:p>
            <a:pPr eaLnBrk="0" hangingPunct="0"/>
            <a:r>
              <a:rPr lang="en-US" altLang="zh-TW" sz="1600" dirty="0">
                <a:ea typeface="新細明體" charset="-120"/>
              </a:rPr>
              <a:t> </a:t>
            </a: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2) Inductive hypothesis</a:t>
            </a:r>
            <a:r>
              <a:rPr lang="en-US" altLang="zh-TW" sz="2000" dirty="0" smtClean="0">
                <a:ea typeface="新細明體" charset="-120"/>
              </a:rPr>
              <a:t>: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= </a:t>
            </a:r>
            <a:r>
              <a:rPr lang="en-US" altLang="zh-TW" sz="2000" i="1" dirty="0" smtClean="0">
                <a:ea typeface="新細明體" charset="-120"/>
              </a:rPr>
              <a:t>k</a:t>
            </a: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     Assume </a:t>
            </a:r>
            <a:r>
              <a:rPr lang="en-US" altLang="zh-TW" sz="2000" dirty="0">
                <a:ea typeface="新細明體" charset="-120"/>
              </a:rPr>
              <a:t>that </a:t>
            </a:r>
            <a:r>
              <a:rPr lang="en-US" altLang="zh-TW" sz="2000" i="1" dirty="0">
                <a:ea typeface="新細明體" charset="-120"/>
              </a:rPr>
              <a:t>P(k)</a:t>
            </a:r>
            <a:r>
              <a:rPr lang="en-US" altLang="zh-TW" sz="2000" dirty="0">
                <a:ea typeface="新細明體" charset="-120"/>
              </a:rPr>
              <a:t> is true, i.e.           </a:t>
            </a:r>
          </a:p>
          <a:p>
            <a:pPr eaLnBrk="0" hangingPunct="0"/>
            <a:endParaRPr lang="en-US" altLang="zh-TW" sz="2000" dirty="0">
              <a:ea typeface="新細明體" charset="-120"/>
            </a:endParaRP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3) Inductive </a:t>
            </a:r>
            <a:r>
              <a:rPr lang="en-US" altLang="zh-TW" sz="2000" dirty="0" smtClean="0">
                <a:ea typeface="新細明體" charset="-120"/>
              </a:rPr>
              <a:t>step</a:t>
            </a:r>
            <a:r>
              <a:rPr lang="en-US" altLang="zh-TW" sz="2000" dirty="0">
                <a:ea typeface="新細明體" charset="-120"/>
              </a:rPr>
              <a:t>: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= 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 smtClean="0">
                <a:ea typeface="新細明體" charset="-120"/>
              </a:rPr>
              <a:t> + 1</a:t>
            </a:r>
            <a:endParaRPr lang="en-US" altLang="zh-TW" sz="2000" dirty="0">
              <a:ea typeface="新細明體" charset="-120"/>
            </a:endParaRP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                  </a:t>
            </a: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                                                              </a:t>
            </a:r>
          </a:p>
          <a:p>
            <a:pPr eaLnBrk="0" hangingPunct="0"/>
            <a:r>
              <a:rPr lang="en-US" altLang="zh-TW" sz="2000" dirty="0">
                <a:ea typeface="新細明體" charset="-120"/>
              </a:rPr>
              <a:t>  </a:t>
            </a:r>
            <a:r>
              <a:rPr lang="en-US" altLang="zh-TW" sz="2000" dirty="0" smtClean="0">
                <a:ea typeface="新細明體" charset="-120"/>
              </a:rPr>
              <a:t>  We </a:t>
            </a:r>
            <a:r>
              <a:rPr lang="en-US" altLang="zh-TW" sz="2000" dirty="0">
                <a:ea typeface="新細明體" charset="-120"/>
              </a:rPr>
              <a:t>have shown that </a:t>
            </a:r>
            <a:r>
              <a:rPr lang="en-US" altLang="zh-TW" sz="2000" i="1" dirty="0">
                <a:ea typeface="新細明體" charset="-120"/>
              </a:rPr>
              <a:t>P(k + 1)</a:t>
            </a:r>
            <a:r>
              <a:rPr lang="en-US" altLang="zh-TW" sz="2000" dirty="0">
                <a:ea typeface="新細明體" charset="-120"/>
              </a:rPr>
              <a:t> is true whenever </a:t>
            </a:r>
            <a:r>
              <a:rPr lang="en-US" altLang="zh-TW" sz="2000" i="1" dirty="0">
                <a:ea typeface="新細明體" charset="-120"/>
              </a:rPr>
              <a:t>P(k)</a:t>
            </a:r>
            <a:r>
              <a:rPr lang="en-US" altLang="zh-TW" sz="2000" dirty="0">
                <a:ea typeface="新細明體" charset="-120"/>
              </a:rPr>
              <a:t> is true. </a:t>
            </a:r>
          </a:p>
          <a:p>
            <a:pPr eaLnBrk="0" hangingPunct="0"/>
            <a:r>
              <a:rPr lang="en-US" altLang="zh-TW" sz="2000" dirty="0" smtClean="0">
                <a:ea typeface="新細明體" charset="-120"/>
              </a:rPr>
              <a:t>By </a:t>
            </a:r>
            <a:r>
              <a:rPr lang="en-US" altLang="zh-TW" sz="2000" dirty="0">
                <a:ea typeface="新細明體" charset="-120"/>
              </a:rPr>
              <a:t>mathematical induction, </a:t>
            </a:r>
            <a:r>
              <a:rPr lang="en-US" altLang="zh-TW" sz="2000" i="1" dirty="0">
                <a:ea typeface="新細明體" charset="-120"/>
              </a:rPr>
              <a:t>P(n)</a:t>
            </a:r>
            <a:r>
              <a:rPr lang="en-US" altLang="zh-TW" sz="2000" dirty="0">
                <a:ea typeface="新細明體" charset="-120"/>
              </a:rPr>
              <a:t> is true for all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≥ 1 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</p:txBody>
      </p:sp>
      <p:graphicFrame>
        <p:nvGraphicFramePr>
          <p:cNvPr id="27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2994230"/>
              </p:ext>
            </p:extLst>
          </p:nvPr>
        </p:nvGraphicFramePr>
        <p:xfrm>
          <a:off x="2286000" y="496449"/>
          <a:ext cx="862067" cy="64655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5" name="Equation" r:id="rId5" imgW="520560" imgH="393480" progId="Equation.3">
                  <p:embed/>
                </p:oleObj>
              </mc:Choice>
              <mc:Fallback>
                <p:oleObj name="Equation" r:id="rId5" imgW="52056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96449"/>
                        <a:ext cx="862067" cy="646551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3507232"/>
              </p:ext>
            </p:extLst>
          </p:nvPr>
        </p:nvGraphicFramePr>
        <p:xfrm>
          <a:off x="3495395" y="2926766"/>
          <a:ext cx="10239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6" name="Equation" r:id="rId7" imgW="660240" imgH="393480" progId="Equation.3">
                  <p:embed/>
                </p:oleObj>
              </mc:Choice>
              <mc:Fallback>
                <p:oleObj name="Equation" r:id="rId7" imgW="660240" imgH="393480" progId="Equation.3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95395" y="2926766"/>
                        <a:ext cx="1023937" cy="609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Object 2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47185883"/>
              </p:ext>
            </p:extLst>
          </p:nvPr>
        </p:nvGraphicFramePr>
        <p:xfrm>
          <a:off x="3581400" y="4038600"/>
          <a:ext cx="2590800" cy="6381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7" name="Equation" r:id="rId9" imgW="1587240" imgH="393480" progId="Equation.DSMT4">
                  <p:embed/>
                </p:oleObj>
              </mc:Choice>
              <mc:Fallback>
                <p:oleObj name="Equation" r:id="rId9" imgW="1587240" imgH="39348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4038600"/>
                        <a:ext cx="2590800" cy="638176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4880070"/>
              </p:ext>
            </p:extLst>
          </p:nvPr>
        </p:nvGraphicFramePr>
        <p:xfrm>
          <a:off x="533401" y="4968942"/>
          <a:ext cx="7924800" cy="636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8" name="Equation" r:id="rId11" imgW="6311880" imgH="507960" progId="Equation.3">
                  <p:embed/>
                </p:oleObj>
              </mc:Choice>
              <mc:Fallback>
                <p:oleObj name="Equation" r:id="rId11" imgW="6311880" imgH="50796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33401" y="4968942"/>
                        <a:ext cx="7924800" cy="636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9561003"/>
              </p:ext>
            </p:extLst>
          </p:nvPr>
        </p:nvGraphicFramePr>
        <p:xfrm>
          <a:off x="3657600" y="1219200"/>
          <a:ext cx="2670175" cy="64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19" name="Equation" r:id="rId13" imgW="1612800" imgH="393480" progId="Equation.3">
                  <p:embed/>
                </p:oleObj>
              </mc:Choice>
              <mc:Fallback>
                <p:oleObj name="Equation" r:id="rId13" imgW="161280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1219200"/>
                        <a:ext cx="2670175" cy="644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7</a:t>
            </a:fld>
            <a:endParaRPr lang="en-US" dirty="0"/>
          </a:p>
        </p:txBody>
      </p:sp>
      <p:sp>
        <p:nvSpPr>
          <p:cNvPr id="3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0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23850" y="604421"/>
            <a:ext cx="8569325" cy="557075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TW" sz="2000" b="1" u="sng" dirty="0">
                <a:ea typeface="新細明體" charset="-120"/>
              </a:rPr>
              <a:t>Example </a:t>
            </a:r>
            <a:r>
              <a:rPr lang="en-US" altLang="zh-TW" sz="2000" b="1" u="sng" dirty="0" smtClean="0">
                <a:ea typeface="新細明體" charset="-120"/>
              </a:rPr>
              <a:t>2</a:t>
            </a:r>
            <a:r>
              <a:rPr lang="en-US" altLang="zh-TW" sz="2000" b="1" dirty="0" smtClean="0">
                <a:ea typeface="新細明體" charset="-120"/>
              </a:rPr>
              <a:t>: </a:t>
            </a:r>
            <a:r>
              <a:rPr lang="en-US" altLang="zh-TW" sz="2000" dirty="0">
                <a:ea typeface="新細明體" charset="-120"/>
              </a:rPr>
              <a:t>Use mathematical induction to prove the inequality              </a:t>
            </a:r>
            <a:r>
              <a:rPr lang="en-US" altLang="zh-TW" sz="2000" dirty="0" smtClean="0">
                <a:ea typeface="新細明體" charset="-120"/>
              </a:rPr>
              <a:t>  for all</a:t>
            </a:r>
          </a:p>
          <a:p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                    positive </a:t>
            </a:r>
            <a:r>
              <a:rPr lang="en-US" altLang="zh-TW" sz="2000" dirty="0">
                <a:ea typeface="新細明體" charset="-120"/>
              </a:rPr>
              <a:t>integers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sz="2000" dirty="0">
                <a:ea typeface="新細明體" charset="-120"/>
              </a:rPr>
              <a:t> </a:t>
            </a:r>
            <a:endParaRPr lang="en-US" altLang="zh-TW" sz="2000" b="1" u="sng" dirty="0">
              <a:ea typeface="新細明體" charset="-120"/>
            </a:endParaRPr>
          </a:p>
          <a:p>
            <a:r>
              <a:rPr lang="en-US" altLang="zh-TW" sz="2000" b="1" u="sng" dirty="0">
                <a:ea typeface="新細明體" charset="-120"/>
              </a:rPr>
              <a:t>Solution:</a:t>
            </a:r>
          </a:p>
          <a:p>
            <a:r>
              <a:rPr lang="en-US" altLang="zh-TW" sz="2000" dirty="0">
                <a:ea typeface="新細明體" charset="-120"/>
              </a:rPr>
              <a:t>Let </a:t>
            </a:r>
            <a:r>
              <a:rPr lang="en-US" altLang="zh-TW" sz="2000" i="1" dirty="0">
                <a:ea typeface="新細明體" charset="-120"/>
              </a:rPr>
              <a:t>P(n)</a:t>
            </a:r>
            <a:r>
              <a:rPr lang="en-US" altLang="zh-TW" sz="2000" dirty="0">
                <a:ea typeface="新細明體" charset="-120"/>
              </a:rPr>
              <a:t> be the proposition               , for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= 1, 2, 3, ….</a:t>
            </a:r>
            <a:endParaRPr lang="en-US" altLang="zh-TW" sz="2000" b="1" u="sng" dirty="0">
              <a:ea typeface="新細明體" charset="-120"/>
            </a:endParaRPr>
          </a:p>
          <a:p>
            <a:endParaRPr lang="en-US" altLang="zh-TW" sz="2000" dirty="0">
              <a:ea typeface="新細明體" charset="-120"/>
            </a:endParaRPr>
          </a:p>
          <a:p>
            <a:r>
              <a:rPr lang="en-US" altLang="zh-TW" sz="2000" b="1" dirty="0">
                <a:ea typeface="新細明體" charset="-120"/>
              </a:rPr>
              <a:t>Proof by Induction</a:t>
            </a:r>
          </a:p>
          <a:p>
            <a:r>
              <a:rPr lang="en-US" altLang="zh-TW" sz="2000" dirty="0" smtClean="0">
                <a:ea typeface="新細明體" charset="-120"/>
              </a:rPr>
              <a:t>1) Inductive base: </a:t>
            </a:r>
            <a:r>
              <a:rPr lang="en-US" altLang="zh-TW" sz="2000" i="1" dirty="0" smtClean="0">
                <a:ea typeface="新細明體" charset="-120"/>
              </a:rPr>
              <a:t>n</a:t>
            </a:r>
            <a:r>
              <a:rPr lang="en-US" altLang="zh-TW" sz="2000" dirty="0" smtClean="0">
                <a:ea typeface="新細明體" charset="-120"/>
              </a:rPr>
              <a:t> = 1</a:t>
            </a:r>
          </a:p>
          <a:p>
            <a:r>
              <a:rPr lang="en-US" altLang="zh-TW" sz="2000" dirty="0" smtClean="0">
                <a:ea typeface="新細明體" charset="-120"/>
              </a:rPr>
              <a:t>     LHS of the inequality = 1, RHS of the inequality </a:t>
            </a:r>
            <a:r>
              <a:rPr lang="en-US" altLang="zh-TW" sz="2000" dirty="0">
                <a:ea typeface="新細明體" charset="-120"/>
              </a:rPr>
              <a:t>= 2</a:t>
            </a:r>
            <a:r>
              <a:rPr lang="en-US" altLang="zh-TW" sz="2000" baseline="30000" dirty="0">
                <a:ea typeface="新細明體" charset="-120"/>
              </a:rPr>
              <a:t>1 </a:t>
            </a:r>
            <a:r>
              <a:rPr lang="en-US" altLang="zh-TW" sz="2000" dirty="0" smtClean="0">
                <a:ea typeface="新細明體" charset="-120"/>
              </a:rPr>
              <a:t>= 2</a:t>
            </a:r>
          </a:p>
          <a:p>
            <a:r>
              <a:rPr lang="en-US" altLang="zh-TW" sz="2000" dirty="0" smtClean="0">
                <a:ea typeface="新細明體" charset="-120"/>
              </a:rPr>
              <a:t>     Since </a:t>
            </a:r>
            <a:r>
              <a:rPr lang="en-US" altLang="zh-TW" sz="2000" dirty="0">
                <a:ea typeface="新細明體" charset="-120"/>
              </a:rPr>
              <a:t>1 &lt; </a:t>
            </a:r>
            <a:r>
              <a:rPr lang="en-US" altLang="zh-TW" sz="2000" dirty="0" smtClean="0">
                <a:ea typeface="新細明體" charset="-120"/>
              </a:rPr>
              <a:t>2, </a:t>
            </a:r>
            <a:r>
              <a:rPr lang="en-US" altLang="zh-TW" sz="2000" i="1" dirty="0">
                <a:ea typeface="新細明體" charset="-120"/>
              </a:rPr>
              <a:t>P(1)</a:t>
            </a:r>
            <a:r>
              <a:rPr lang="en-US" altLang="zh-TW" sz="2000" dirty="0">
                <a:ea typeface="新細明體" charset="-120"/>
              </a:rPr>
              <a:t> is true.</a:t>
            </a:r>
          </a:p>
          <a:p>
            <a:endParaRPr lang="en-US" altLang="zh-TW" sz="800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2) Inductive </a:t>
            </a:r>
            <a:r>
              <a:rPr lang="en-US" altLang="zh-TW" sz="2000" dirty="0" smtClean="0">
                <a:ea typeface="新細明體" charset="-120"/>
              </a:rPr>
              <a:t>hypothesis: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= 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endParaRPr lang="en-US" altLang="zh-TW" sz="2000" i="1" dirty="0"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     Assume </a:t>
            </a:r>
            <a:r>
              <a:rPr lang="en-US" altLang="zh-TW" sz="2000" i="1" dirty="0">
                <a:ea typeface="新細明體" charset="-120"/>
              </a:rPr>
              <a:t>P(k)</a:t>
            </a:r>
            <a:r>
              <a:rPr lang="en-US" altLang="zh-TW" sz="2000" dirty="0">
                <a:ea typeface="新細明體" charset="-120"/>
              </a:rPr>
              <a:t> is true, which means 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 &lt; 2</a:t>
            </a:r>
            <a:r>
              <a:rPr lang="en-US" altLang="zh-TW" sz="2000" i="1" baseline="30000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.                               </a:t>
            </a:r>
          </a:p>
          <a:p>
            <a:endParaRPr lang="en-US" altLang="zh-TW" sz="800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3) Inductive </a:t>
            </a:r>
            <a:r>
              <a:rPr lang="en-US" altLang="zh-TW" sz="2000" dirty="0" smtClean="0">
                <a:ea typeface="新細明體" charset="-120"/>
              </a:rPr>
              <a:t>step</a:t>
            </a:r>
            <a:r>
              <a:rPr lang="en-US" altLang="zh-TW" sz="2000" dirty="0">
                <a:ea typeface="新細明體" charset="-120"/>
              </a:rPr>
              <a:t>: 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 = 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 smtClean="0">
                <a:ea typeface="新細明體" charset="-120"/>
              </a:rPr>
              <a:t> + 1</a:t>
            </a:r>
            <a:endParaRPr lang="en-US" altLang="zh-TW" sz="2000" dirty="0">
              <a:ea typeface="新細明體" charset="-120"/>
            </a:endParaRPr>
          </a:p>
          <a:p>
            <a:r>
              <a:rPr lang="en-US" altLang="zh-TW" sz="2000" dirty="0">
                <a:ea typeface="新細明體" charset="-120"/>
              </a:rPr>
              <a:t>    </a:t>
            </a:r>
            <a:r>
              <a:rPr lang="en-US" altLang="zh-TW" sz="2000" dirty="0" smtClean="0">
                <a:ea typeface="新細明體" charset="-120"/>
              </a:rPr>
              <a:t> We </a:t>
            </a:r>
            <a:r>
              <a:rPr lang="en-US" altLang="zh-TW" sz="2000" dirty="0">
                <a:ea typeface="新細明體" charset="-120"/>
              </a:rPr>
              <a:t>want to show that </a:t>
            </a:r>
            <a:r>
              <a:rPr lang="en-US" altLang="zh-TW" sz="2000" i="1" dirty="0">
                <a:ea typeface="新細明體" charset="-120"/>
              </a:rPr>
              <a:t>P(k+1)</a:t>
            </a:r>
            <a:r>
              <a:rPr lang="en-US" altLang="zh-TW" sz="2000" dirty="0">
                <a:ea typeface="新細明體" charset="-120"/>
              </a:rPr>
              <a:t> is true, i.e. we want to show that 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+1 &lt; 2</a:t>
            </a:r>
            <a:r>
              <a:rPr lang="en-US" altLang="zh-TW" sz="2000" i="1" baseline="30000" dirty="0">
                <a:ea typeface="新細明體" charset="-120"/>
              </a:rPr>
              <a:t>k</a:t>
            </a:r>
            <a:r>
              <a:rPr lang="en-US" altLang="zh-TW" sz="2000" baseline="30000" dirty="0">
                <a:ea typeface="新細明體" charset="-120"/>
              </a:rPr>
              <a:t>+1</a:t>
            </a:r>
            <a:r>
              <a:rPr lang="en-US" altLang="zh-TW" sz="2000" dirty="0">
                <a:ea typeface="新細明體" charset="-120"/>
              </a:rPr>
              <a:t>.</a:t>
            </a:r>
          </a:p>
          <a:p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dirty="0" smtClean="0">
                <a:ea typeface="新細明體" charset="-120"/>
              </a:rPr>
              <a:t>    Now, 	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+ 1 </a:t>
            </a:r>
            <a:r>
              <a:rPr lang="en-US" altLang="zh-TW" sz="2000" dirty="0">
                <a:ea typeface="新細明體" charset="-120"/>
                <a:sym typeface="Symbol" pitchFamily="18" charset="2"/>
              </a:rPr>
              <a:t></a:t>
            </a:r>
            <a:r>
              <a:rPr lang="en-US" altLang="zh-TW" sz="2000" dirty="0">
                <a:ea typeface="新細明體" charset="-120"/>
              </a:rPr>
              <a:t> 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 + </a:t>
            </a:r>
            <a:r>
              <a:rPr lang="en-US" altLang="zh-TW" sz="2000" i="1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 = </a:t>
            </a:r>
            <a:r>
              <a:rPr lang="en-US" altLang="zh-TW" sz="2000" dirty="0" smtClean="0">
                <a:ea typeface="新細明體" charset="-120"/>
              </a:rPr>
              <a:t>2</a:t>
            </a:r>
            <a:r>
              <a:rPr lang="en-US" altLang="zh-TW" sz="2000" i="1" dirty="0" smtClean="0">
                <a:ea typeface="新細明體" charset="-120"/>
              </a:rPr>
              <a:t>k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&lt; 2(2</a:t>
            </a:r>
            <a:r>
              <a:rPr lang="en-US" altLang="zh-TW" sz="2000" i="1" baseline="30000" dirty="0">
                <a:ea typeface="新細明體" charset="-120"/>
              </a:rPr>
              <a:t>k</a:t>
            </a:r>
            <a:r>
              <a:rPr lang="en-US" altLang="zh-TW" sz="2000" dirty="0">
                <a:ea typeface="新細明體" charset="-120"/>
              </a:rPr>
              <a:t>) = 2</a:t>
            </a:r>
            <a:r>
              <a:rPr lang="en-US" altLang="zh-TW" sz="2000" i="1" baseline="30000" dirty="0">
                <a:ea typeface="新細明體" charset="-120"/>
              </a:rPr>
              <a:t>k</a:t>
            </a:r>
            <a:r>
              <a:rPr lang="en-US" altLang="zh-TW" sz="2000" baseline="30000" dirty="0">
                <a:ea typeface="新細明體" charset="-120"/>
              </a:rPr>
              <a:t>+1</a:t>
            </a:r>
            <a:r>
              <a:rPr lang="en-US" altLang="zh-TW" sz="2000" dirty="0" smtClean="0">
                <a:ea typeface="新細明體" charset="-120"/>
              </a:rPr>
              <a:t>.</a:t>
            </a:r>
          </a:p>
          <a:p>
            <a:r>
              <a:rPr lang="en-US" altLang="zh-TW" sz="2000" dirty="0" smtClean="0">
                <a:ea typeface="新細明體" charset="-120"/>
              </a:rPr>
              <a:t>     By </a:t>
            </a:r>
            <a:r>
              <a:rPr lang="en-US" altLang="zh-TW" sz="2000" dirty="0">
                <a:ea typeface="新細明體" charset="-120"/>
              </a:rPr>
              <a:t>assuming </a:t>
            </a:r>
            <a:r>
              <a:rPr lang="en-US" altLang="zh-TW" sz="2000" i="1" dirty="0">
                <a:ea typeface="新細明體" charset="-120"/>
              </a:rPr>
              <a:t>P(k)</a:t>
            </a:r>
            <a:r>
              <a:rPr lang="en-US" altLang="zh-TW" sz="2000" dirty="0">
                <a:ea typeface="新細明體" charset="-120"/>
              </a:rPr>
              <a:t> is true, we have shown that </a:t>
            </a:r>
            <a:r>
              <a:rPr lang="en-US" altLang="zh-TW" sz="2000" i="1" dirty="0">
                <a:ea typeface="新細明體" charset="-120"/>
              </a:rPr>
              <a:t>P(k+1)</a:t>
            </a:r>
            <a:r>
              <a:rPr lang="en-US" altLang="zh-TW" sz="2000" dirty="0">
                <a:ea typeface="新細明體" charset="-120"/>
              </a:rPr>
              <a:t> is true. </a:t>
            </a:r>
            <a:endParaRPr lang="en-US" altLang="zh-TW" sz="2000" dirty="0" smtClean="0">
              <a:ea typeface="新細明體" charset="-120"/>
            </a:endParaRPr>
          </a:p>
          <a:p>
            <a:r>
              <a:rPr lang="en-US" altLang="zh-TW" sz="2000" dirty="0" smtClean="0">
                <a:ea typeface="新細明體" charset="-120"/>
              </a:rPr>
              <a:t>Thus </a:t>
            </a:r>
            <a:r>
              <a:rPr lang="en-US" altLang="zh-TW" sz="2000" dirty="0">
                <a:ea typeface="新細明體" charset="-120"/>
              </a:rPr>
              <a:t>by mathematical induction, P(</a:t>
            </a:r>
            <a:r>
              <a:rPr lang="en-US" altLang="zh-TW" sz="2000" i="1" dirty="0">
                <a:ea typeface="新細明體" charset="-120"/>
              </a:rPr>
              <a:t>n</a:t>
            </a:r>
            <a:r>
              <a:rPr lang="en-US" altLang="zh-TW" sz="2000" dirty="0">
                <a:ea typeface="新細明體" charset="-120"/>
              </a:rPr>
              <a:t>) is true for all </a:t>
            </a:r>
            <a:r>
              <a:rPr lang="en-US" altLang="zh-TW" sz="2000" i="1" dirty="0" smtClean="0">
                <a:ea typeface="新細明體" charset="-120"/>
              </a:rPr>
              <a:t>n</a:t>
            </a:r>
            <a:r>
              <a:rPr lang="en-US" altLang="zh-TW" sz="2000" dirty="0" smtClean="0">
                <a:ea typeface="新細明體" charset="-120"/>
              </a:rPr>
              <a:t> </a:t>
            </a:r>
            <a:r>
              <a:rPr lang="en-US" altLang="zh-TW" sz="2000" dirty="0">
                <a:ea typeface="新細明體" charset="-120"/>
              </a:rPr>
              <a:t>≥ 1.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0" y="1703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0" y="4881563"/>
            <a:ext cx="269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Low"/>
            <a:r>
              <a:rPr lang="zh-TW" altLang="en-US" sz="1200">
                <a:ea typeface="新細明體" charset="-120"/>
                <a:cs typeface="Times New Roman" pitchFamily="18" charset="0"/>
              </a:rPr>
              <a:t>  </a:t>
            </a:r>
            <a:endParaRPr lang="zh-TW" altLang="en-US">
              <a:ea typeface="新細明體" charset="-120"/>
              <a:cs typeface="Times New Roman" pitchFamily="18" charset="0"/>
            </a:endParaRP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33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59069929"/>
              </p:ext>
            </p:extLst>
          </p:nvPr>
        </p:nvGraphicFramePr>
        <p:xfrm>
          <a:off x="7046913" y="609600"/>
          <a:ext cx="725487" cy="34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1" name="Equation" r:id="rId5" imgW="418918" imgH="203112" progId="Equation.3">
                  <p:embed/>
                </p:oleObj>
              </mc:Choice>
              <mc:Fallback>
                <p:oleObj name="Equation" r:id="rId5" imgW="418918" imgH="203112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46913" y="609600"/>
                        <a:ext cx="725487" cy="3458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8</a:t>
            </a:fld>
            <a:endParaRPr lang="en-US" dirty="0"/>
          </a:p>
        </p:txBody>
      </p:sp>
      <p:sp>
        <p:nvSpPr>
          <p:cNvPr id="4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  <p:graphicFrame>
        <p:nvGraphicFramePr>
          <p:cNvPr id="42" name="Object 3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55054387"/>
              </p:ext>
            </p:extLst>
          </p:nvPr>
        </p:nvGraphicFramePr>
        <p:xfrm>
          <a:off x="3276600" y="1828800"/>
          <a:ext cx="725487" cy="34589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22" name="Equation" r:id="rId7" imgW="418918" imgH="203112" progId="Equation.3">
                  <p:embed/>
                </p:oleObj>
              </mc:Choice>
              <mc:Fallback>
                <p:oleObj name="Equation" r:id="rId7" imgW="418918" imgH="20311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1828800"/>
                        <a:ext cx="725487" cy="345892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Line 6"/>
          <p:cNvSpPr>
            <a:spLocks noChangeShapeType="1"/>
          </p:cNvSpPr>
          <p:nvPr/>
        </p:nvSpPr>
        <p:spPr bwMode="auto">
          <a:xfrm>
            <a:off x="25908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7"/>
          <p:cNvSpPr>
            <a:spLocks noChangeShapeType="1"/>
          </p:cNvSpPr>
          <p:nvPr/>
        </p:nvSpPr>
        <p:spPr bwMode="auto">
          <a:xfrm>
            <a:off x="2667000" y="1524000"/>
            <a:ext cx="0" cy="457200"/>
          </a:xfrm>
          <a:prstGeom prst="line">
            <a:avLst/>
          </a:prstGeom>
          <a:noFill/>
          <a:ln w="3175">
            <a:noFill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9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7" name="Rectangle 1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8" name="Rectangle 11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19" name="Rectangle 1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0" name="Rectangle 13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1" name="Rectangle 1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2" name="Rectangle 1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3" name="Rectangle 16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graphicFrame>
        <p:nvGraphicFramePr>
          <p:cNvPr id="24" name="Object 17"/>
          <p:cNvGraphicFramePr>
            <a:graphicFrameLocks noChangeAspect="1"/>
          </p:cNvGraphicFramePr>
          <p:nvPr/>
        </p:nvGraphicFramePr>
        <p:xfrm>
          <a:off x="4514850" y="3321050"/>
          <a:ext cx="1143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name="Equation" r:id="rId3" imgW="114120" imgH="215640" progId="Equation.3">
                  <p:embed/>
                </p:oleObj>
              </mc:Choice>
              <mc:Fallback>
                <p:oleObj name="Equation" r:id="rId3" imgW="1141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4850" y="3321050"/>
                        <a:ext cx="114300" cy="215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" name="Rectangle 18"/>
          <p:cNvSpPr>
            <a:spLocks noChangeArrowheads="1"/>
          </p:cNvSpPr>
          <p:nvPr/>
        </p:nvSpPr>
        <p:spPr bwMode="auto">
          <a:xfrm>
            <a:off x="323850" y="228600"/>
            <a:ext cx="8820150" cy="624786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TW" sz="2000" b="1" u="sng" dirty="0">
                <a:ea typeface="新細明體" charset="-120"/>
              </a:rPr>
              <a:t>Example </a:t>
            </a:r>
            <a:r>
              <a:rPr lang="en-US" altLang="zh-TW" sz="2000" b="1" u="sng" dirty="0" smtClean="0">
                <a:ea typeface="新細明體" charset="-120"/>
              </a:rPr>
              <a:t>3</a:t>
            </a:r>
            <a:r>
              <a:rPr lang="en-US" altLang="zh-TW" sz="2000" b="1" dirty="0" smtClean="0">
                <a:ea typeface="新細明體" charset="-120"/>
              </a:rPr>
              <a:t>:</a:t>
            </a:r>
            <a:r>
              <a:rPr lang="en-US" altLang="zh-TW" sz="2000" dirty="0" smtClean="0">
                <a:ea typeface="新細明體" charset="-120"/>
              </a:rPr>
              <a:t> Show that stamps for a</a:t>
            </a:r>
            <a:r>
              <a:rPr lang="en-US" sz="2000" dirty="0" smtClean="0"/>
              <a:t>ny value 8 cents or more is </a:t>
            </a:r>
            <a:r>
              <a:rPr lang="en-US" sz="2000" dirty="0"/>
              <a:t>obtainable with </a:t>
            </a:r>
            <a:r>
              <a:rPr lang="en-US" sz="2000" dirty="0" smtClean="0"/>
              <a:t>3 cents </a:t>
            </a:r>
            <a:r>
              <a:rPr lang="en-US" sz="2000" dirty="0"/>
              <a:t>and </a:t>
            </a:r>
            <a:r>
              <a:rPr lang="en-US" sz="2000" dirty="0" smtClean="0"/>
              <a:t>5 cents </a:t>
            </a:r>
            <a:r>
              <a:rPr lang="en-US" sz="2000" dirty="0"/>
              <a:t>stamps</a:t>
            </a:r>
            <a:r>
              <a:rPr lang="en-US" sz="2000" dirty="0" smtClean="0"/>
              <a:t>.</a:t>
            </a:r>
          </a:p>
          <a:p>
            <a:endParaRPr lang="en-US" sz="2000" dirty="0"/>
          </a:p>
          <a:p>
            <a:r>
              <a:rPr lang="en-US" sz="2000" b="1" u="sng" dirty="0" smtClean="0"/>
              <a:t>Solution:</a:t>
            </a:r>
            <a:endParaRPr lang="en-US" sz="2000" b="1" u="sng" dirty="0"/>
          </a:p>
          <a:p>
            <a:r>
              <a:rPr lang="en-US" sz="2000" dirty="0" smtClean="0"/>
              <a:t>1) Inductive base: </a:t>
            </a:r>
            <a:r>
              <a:rPr lang="en-US" sz="2000" i="1" dirty="0" smtClean="0"/>
              <a:t>n</a:t>
            </a:r>
            <a:r>
              <a:rPr lang="en-US" sz="2000" dirty="0" smtClean="0"/>
              <a:t> = 8 cents</a:t>
            </a:r>
          </a:p>
          <a:p>
            <a:r>
              <a:rPr lang="en-US" sz="2000" dirty="0" smtClean="0"/>
              <a:t>    The </a:t>
            </a:r>
            <a:r>
              <a:rPr lang="en-US" sz="2000" dirty="0"/>
              <a:t>value </a:t>
            </a:r>
            <a:r>
              <a:rPr lang="en-US" sz="2000" dirty="0" smtClean="0"/>
              <a:t>8 cents </a:t>
            </a:r>
            <a:r>
              <a:rPr lang="en-US" sz="2000" dirty="0"/>
              <a:t>is obtained by a </a:t>
            </a:r>
            <a:r>
              <a:rPr lang="en-US" sz="2000" dirty="0" smtClean="0"/>
              <a:t>3 cents </a:t>
            </a:r>
            <a:r>
              <a:rPr lang="ms-MY" sz="2000" dirty="0" smtClean="0"/>
              <a:t>plus </a:t>
            </a:r>
            <a:r>
              <a:rPr lang="ms-MY" sz="2000" dirty="0"/>
              <a:t>a </a:t>
            </a:r>
            <a:r>
              <a:rPr lang="ms-MY" sz="2000" dirty="0" smtClean="0"/>
              <a:t>5 cents </a:t>
            </a:r>
            <a:r>
              <a:rPr lang="ms-MY" sz="2000" dirty="0"/>
              <a:t>stamp</a:t>
            </a:r>
            <a:r>
              <a:rPr lang="ms-MY" sz="2000" dirty="0" smtClean="0"/>
              <a:t>.</a:t>
            </a:r>
          </a:p>
          <a:p>
            <a:endParaRPr lang="ms-MY" sz="2000" dirty="0"/>
          </a:p>
          <a:p>
            <a:r>
              <a:rPr lang="en-US" altLang="zh-TW" sz="2000" dirty="0" smtClean="0">
                <a:ea typeface="新細明體" charset="-120"/>
              </a:rPr>
              <a:t>2) Inductive hypothesis: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cents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     Assume that </a:t>
            </a:r>
            <a:r>
              <a:rPr lang="en-US" sz="2000" i="1" dirty="0" smtClean="0"/>
              <a:t>k</a:t>
            </a:r>
            <a:r>
              <a:rPr lang="en-US" sz="2000" dirty="0" smtClean="0"/>
              <a:t> cents </a:t>
            </a:r>
            <a:r>
              <a:rPr lang="en-US" sz="2000" dirty="0"/>
              <a:t>is </a:t>
            </a:r>
            <a:r>
              <a:rPr lang="en-US" sz="2000" dirty="0" smtClean="0"/>
              <a:t>obtainable </a:t>
            </a:r>
            <a:r>
              <a:rPr lang="en-US" sz="2000" dirty="0"/>
              <a:t>with </a:t>
            </a:r>
            <a:r>
              <a:rPr lang="en-US" sz="2000" dirty="0" smtClean="0"/>
              <a:t>3 </a:t>
            </a:r>
            <a:r>
              <a:rPr lang="en-US" sz="2000" dirty="0"/>
              <a:t>cents and </a:t>
            </a:r>
            <a:r>
              <a:rPr lang="en-US" sz="2000" dirty="0" smtClean="0"/>
              <a:t>5 </a:t>
            </a:r>
            <a:r>
              <a:rPr lang="en-US" sz="2000" dirty="0"/>
              <a:t>cents stamps.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altLang="zh-TW" sz="2000" dirty="0" smtClean="0">
                <a:ea typeface="新細明體" charset="-120"/>
              </a:rPr>
              <a:t>3) Inductive step: </a:t>
            </a:r>
            <a:r>
              <a:rPr lang="en-US" sz="2000" i="1" dirty="0"/>
              <a:t>n</a:t>
            </a:r>
            <a:r>
              <a:rPr lang="en-US" sz="2000" dirty="0"/>
              <a:t> = </a:t>
            </a:r>
            <a:r>
              <a:rPr lang="en-US" sz="2000" dirty="0" smtClean="0"/>
              <a:t>(</a:t>
            </a:r>
            <a:r>
              <a:rPr lang="en-US" sz="2000" i="1" dirty="0" smtClean="0"/>
              <a:t>k</a:t>
            </a:r>
            <a:r>
              <a:rPr lang="en-US" sz="2000" dirty="0" smtClean="0"/>
              <a:t> + 1) </a:t>
            </a:r>
            <a:r>
              <a:rPr lang="en-US" sz="2000" dirty="0"/>
              <a:t>cents </a:t>
            </a:r>
            <a:endParaRPr lang="ms-MY" sz="2000" dirty="0"/>
          </a:p>
          <a:p>
            <a:r>
              <a:rPr lang="en-US" sz="2000" dirty="0" smtClean="0"/>
              <a:t>     Case </a:t>
            </a:r>
            <a:r>
              <a:rPr lang="en-US" sz="2000" dirty="0"/>
              <a:t>1. The </a:t>
            </a:r>
            <a:r>
              <a:rPr lang="en-US" sz="2000" i="1" dirty="0"/>
              <a:t>k</a:t>
            </a:r>
            <a:r>
              <a:rPr lang="en-US" sz="2000" dirty="0"/>
              <a:t> cents is obtained using </a:t>
            </a:r>
            <a:r>
              <a:rPr lang="en-US" sz="2000" dirty="0" smtClean="0"/>
              <a:t>a 5 cents </a:t>
            </a:r>
            <a:r>
              <a:rPr lang="en-US" sz="2000" dirty="0"/>
              <a:t>stamp (among others). Replace </a:t>
            </a:r>
            <a:r>
              <a:rPr lang="en-US" sz="2000" dirty="0" smtClean="0"/>
              <a:t> 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the 5 cents stamp </a:t>
            </a:r>
            <a:r>
              <a:rPr lang="en-US" sz="2000" dirty="0"/>
              <a:t>by two </a:t>
            </a:r>
            <a:r>
              <a:rPr lang="en-US" sz="2000" dirty="0" smtClean="0"/>
              <a:t>3 cents </a:t>
            </a:r>
            <a:r>
              <a:rPr lang="en-US" sz="2000" dirty="0"/>
              <a:t>stamps, thus obtaining </a:t>
            </a:r>
            <a:r>
              <a:rPr lang="en-US" sz="2000" i="1" dirty="0" smtClean="0"/>
              <a:t>k </a:t>
            </a:r>
            <a:r>
              <a:rPr lang="en-US" sz="2000" dirty="0" smtClean="0"/>
              <a:t>+ 1 </a:t>
            </a:r>
            <a:r>
              <a:rPr lang="ms-MY" sz="2000" dirty="0" smtClean="0"/>
              <a:t>cents</a:t>
            </a:r>
            <a:r>
              <a:rPr lang="ms-MY" sz="2000" dirty="0"/>
              <a:t>.</a:t>
            </a:r>
          </a:p>
          <a:p>
            <a:r>
              <a:rPr lang="en-US" sz="2000" dirty="0" smtClean="0"/>
              <a:t>     Case </a:t>
            </a:r>
            <a:r>
              <a:rPr lang="en-US" sz="2000" dirty="0"/>
              <a:t>2. If the </a:t>
            </a:r>
            <a:r>
              <a:rPr lang="en-US" sz="2000" i="1" dirty="0"/>
              <a:t>k</a:t>
            </a:r>
            <a:r>
              <a:rPr lang="en-US" sz="2000" dirty="0"/>
              <a:t> cents is obtained </a:t>
            </a:r>
            <a:r>
              <a:rPr lang="en-US" sz="2000" dirty="0" smtClean="0"/>
              <a:t>using only 3 cents </a:t>
            </a:r>
            <a:r>
              <a:rPr lang="en-US" sz="2000" dirty="0"/>
              <a:t>stamps, there are at </a:t>
            </a:r>
            <a:r>
              <a:rPr lang="en-US" sz="2000" dirty="0" smtClean="0"/>
              <a:t>least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              </a:t>
            </a:r>
            <a:r>
              <a:rPr lang="en-US" sz="2000" dirty="0"/>
              <a:t>three </a:t>
            </a:r>
            <a:r>
              <a:rPr lang="en-US" sz="2000" dirty="0" smtClean="0"/>
              <a:t>of them </a:t>
            </a:r>
            <a:r>
              <a:rPr lang="en-US" sz="2000" dirty="0"/>
              <a:t>(since </a:t>
            </a:r>
            <a:r>
              <a:rPr lang="en-US" sz="2000" i="1" dirty="0" smtClean="0"/>
              <a:t>k</a:t>
            </a:r>
            <a:r>
              <a:rPr lang="en-US" sz="2000" dirty="0" smtClean="0"/>
              <a:t> &gt;=  8). </a:t>
            </a:r>
            <a:r>
              <a:rPr lang="en-US" sz="2000" dirty="0"/>
              <a:t>In this case, </a:t>
            </a:r>
            <a:r>
              <a:rPr lang="en-US" sz="2000" dirty="0" smtClean="0"/>
              <a:t>replace three 3 cents stamps</a:t>
            </a:r>
          </a:p>
          <a:p>
            <a:r>
              <a:rPr lang="en-US" sz="2000" dirty="0" smtClean="0"/>
              <a:t>                   by </a:t>
            </a:r>
            <a:r>
              <a:rPr lang="en-US" sz="2000" dirty="0"/>
              <a:t>two </a:t>
            </a:r>
            <a:r>
              <a:rPr lang="en-US" sz="2000" dirty="0" smtClean="0"/>
              <a:t>5 cents </a:t>
            </a:r>
            <a:r>
              <a:rPr lang="en-US" sz="2000" dirty="0"/>
              <a:t>stamps, again </a:t>
            </a:r>
            <a:r>
              <a:rPr lang="en-US" sz="2000" dirty="0" smtClean="0"/>
              <a:t>obtaining </a:t>
            </a:r>
            <a:r>
              <a:rPr lang="ms-MY" sz="2000" i="1" dirty="0" smtClean="0"/>
              <a:t>k</a:t>
            </a:r>
            <a:r>
              <a:rPr lang="ms-MY" sz="2000" dirty="0" smtClean="0"/>
              <a:t> </a:t>
            </a:r>
            <a:r>
              <a:rPr lang="ms-MY" sz="2000" dirty="0"/>
              <a:t>+ 1 cents.</a:t>
            </a:r>
          </a:p>
          <a:p>
            <a:r>
              <a:rPr lang="en-US" sz="2000" dirty="0" smtClean="0"/>
              <a:t>     Thus </a:t>
            </a:r>
            <a:r>
              <a:rPr lang="en-US" sz="2000" dirty="0"/>
              <a:t>in either case, when </a:t>
            </a:r>
            <a:r>
              <a:rPr lang="en-US" sz="2000" i="1" dirty="0"/>
              <a:t>k</a:t>
            </a:r>
            <a:r>
              <a:rPr lang="en-US" sz="2000" dirty="0"/>
              <a:t> </a:t>
            </a:r>
            <a:r>
              <a:rPr lang="en-US" sz="2000" dirty="0" smtClean="0"/>
              <a:t>&gt;= </a:t>
            </a:r>
            <a:r>
              <a:rPr lang="en-US" sz="2000" dirty="0"/>
              <a:t>8</a:t>
            </a:r>
            <a:r>
              <a:rPr lang="en-US" sz="2000" dirty="0" smtClean="0"/>
              <a:t>, if </a:t>
            </a:r>
            <a:r>
              <a:rPr lang="en-US" sz="2000" i="1" dirty="0" smtClean="0"/>
              <a:t>k</a:t>
            </a:r>
            <a:r>
              <a:rPr lang="en-US" sz="2000" dirty="0" smtClean="0"/>
              <a:t> </a:t>
            </a:r>
            <a:r>
              <a:rPr lang="en-US" sz="2000" dirty="0"/>
              <a:t>cents </a:t>
            </a:r>
            <a:r>
              <a:rPr lang="en-US" sz="2000" dirty="0" smtClean="0"/>
              <a:t>is obtainable then </a:t>
            </a:r>
            <a:r>
              <a:rPr lang="en-US" sz="2000" i="1" dirty="0" smtClean="0"/>
              <a:t>k </a:t>
            </a:r>
            <a:r>
              <a:rPr lang="en-US" sz="2000" dirty="0" smtClean="0"/>
              <a:t>+ 1 </a:t>
            </a:r>
            <a:r>
              <a:rPr lang="en-US" sz="2000" dirty="0"/>
              <a:t>cents </a:t>
            </a:r>
            <a:r>
              <a:rPr lang="en-US" sz="2000" dirty="0" smtClean="0"/>
              <a:t>is  </a:t>
            </a:r>
          </a:p>
          <a:p>
            <a:r>
              <a:rPr lang="en-US" sz="2000" dirty="0"/>
              <a:t> </a:t>
            </a:r>
            <a:r>
              <a:rPr lang="en-US" sz="2000" dirty="0" smtClean="0"/>
              <a:t>    obtainable</a:t>
            </a:r>
            <a:r>
              <a:rPr lang="en-US" sz="2000" dirty="0"/>
              <a:t>.</a:t>
            </a:r>
          </a:p>
          <a:p>
            <a:r>
              <a:rPr lang="en-US" sz="2000" dirty="0"/>
              <a:t>This completes the induction proof that </a:t>
            </a:r>
            <a:r>
              <a:rPr lang="en-US" sz="2000" i="1" dirty="0" smtClean="0"/>
              <a:t>n</a:t>
            </a:r>
            <a:r>
              <a:rPr lang="en-US" sz="2000" dirty="0" smtClean="0"/>
              <a:t> cents </a:t>
            </a:r>
            <a:r>
              <a:rPr lang="en-US" sz="2000" dirty="0"/>
              <a:t>are obtainable from </a:t>
            </a:r>
            <a:r>
              <a:rPr lang="en-US" sz="2000" dirty="0" smtClean="0"/>
              <a:t>3 cents </a:t>
            </a:r>
            <a:r>
              <a:rPr lang="en-US" sz="2000" dirty="0"/>
              <a:t>and </a:t>
            </a:r>
            <a:r>
              <a:rPr lang="en-US" sz="2000" dirty="0" smtClean="0"/>
              <a:t>5 cents </a:t>
            </a:r>
            <a:r>
              <a:rPr lang="en-US" sz="2000" dirty="0"/>
              <a:t>stamps</a:t>
            </a:r>
            <a:r>
              <a:rPr lang="en-US" sz="2000" dirty="0" smtClean="0"/>
              <a:t>, for </a:t>
            </a:r>
            <a:r>
              <a:rPr lang="en-US" sz="2000" dirty="0"/>
              <a:t>all natural numbers </a:t>
            </a:r>
            <a:r>
              <a:rPr lang="en-US" sz="2000" i="1" dirty="0" smtClean="0"/>
              <a:t>n</a:t>
            </a:r>
            <a:r>
              <a:rPr lang="en-US" sz="2000" dirty="0" smtClean="0"/>
              <a:t> &gt;= 8. </a:t>
            </a:r>
            <a:endParaRPr lang="en-US" altLang="zh-TW" sz="2000" b="1" dirty="0">
              <a:ea typeface="新細明體" charset="-120"/>
            </a:endParaRPr>
          </a:p>
        </p:txBody>
      </p:sp>
      <p:sp>
        <p:nvSpPr>
          <p:cNvPr id="26" name="Rectangle 19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7" name="Rectangle 2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8" name="Rectangle 24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29" name="Rectangle 32"/>
          <p:cNvSpPr>
            <a:spLocks noChangeArrowheads="1"/>
          </p:cNvSpPr>
          <p:nvPr/>
        </p:nvSpPr>
        <p:spPr bwMode="auto">
          <a:xfrm>
            <a:off x="0" y="17033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1" name="Rectangle 38"/>
          <p:cNvSpPr>
            <a:spLocks noChangeArrowheads="1"/>
          </p:cNvSpPr>
          <p:nvPr/>
        </p:nvSpPr>
        <p:spPr bwMode="auto">
          <a:xfrm>
            <a:off x="0" y="4881563"/>
            <a:ext cx="2698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justLow"/>
            <a:r>
              <a:rPr lang="zh-TW" altLang="en-US" sz="1200">
                <a:ea typeface="新細明體" charset="-120"/>
                <a:cs typeface="Times New Roman" pitchFamily="18" charset="0"/>
              </a:rPr>
              <a:t>  </a:t>
            </a:r>
            <a:endParaRPr lang="zh-TW" altLang="en-US">
              <a:ea typeface="新細明體" charset="-120"/>
              <a:cs typeface="Times New Roman" pitchFamily="18" charset="0"/>
            </a:endParaRPr>
          </a:p>
        </p:txBody>
      </p:sp>
      <p:sp>
        <p:nvSpPr>
          <p:cNvPr id="32" name="Rectangle 40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5" name="Rectangle 4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6" name="Rectangle 45"/>
          <p:cNvSpPr>
            <a:spLocks noChangeArrowheads="1"/>
          </p:cNvSpPr>
          <p:nvPr/>
        </p:nvSpPr>
        <p:spPr bwMode="auto">
          <a:xfrm>
            <a:off x="0" y="3319463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en-MY"/>
          </a:p>
        </p:txBody>
      </p:sp>
      <p:sp>
        <p:nvSpPr>
          <p:cNvPr id="37" name="Rectangle 47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8" name="Rectangle 4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9" name="Rectangle 51"/>
          <p:cNvSpPr>
            <a:spLocks noChangeArrowheads="1"/>
          </p:cNvSpPr>
          <p:nvPr/>
        </p:nvSpPr>
        <p:spPr bwMode="auto">
          <a:xfrm>
            <a:off x="0" y="332898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40" name="Rectangle 54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MY"/>
          </a:p>
        </p:txBody>
      </p:sp>
      <p:sp>
        <p:nvSpPr>
          <p:cNvPr id="30" name="Slide Number Placeholder 6"/>
          <p:cNvSpPr>
            <a:spLocks noGrp="1"/>
          </p:cNvSpPr>
          <p:nvPr>
            <p:ph type="sldNum" sz="quarter" idx="4294967295"/>
          </p:nvPr>
        </p:nvSpPr>
        <p:spPr>
          <a:xfrm>
            <a:off x="8715375" y="6151563"/>
            <a:ext cx="428625" cy="457200"/>
          </a:xfrm>
          <a:prstGeom prst="rect">
            <a:avLst/>
          </a:prstGeom>
        </p:spPr>
        <p:txBody>
          <a:bodyPr/>
          <a:lstStyle/>
          <a:p>
            <a:fld id="{169B2101-2E9F-420A-91A3-890890D84497}" type="slidenum">
              <a:rPr lang="en-US" sz="1200" smtClean="0"/>
              <a:pPr/>
              <a:t>9</a:t>
            </a:fld>
            <a:endParaRPr lang="en-US" dirty="0"/>
          </a:p>
        </p:txBody>
      </p:sp>
      <p:sp>
        <p:nvSpPr>
          <p:cNvPr id="41" name="Footer Placeholder 5"/>
          <p:cNvSpPr>
            <a:spLocks noGrp="1"/>
          </p:cNvSpPr>
          <p:nvPr>
            <p:ph type="ftr" sz="quarter" idx="4294967295"/>
          </p:nvPr>
        </p:nvSpPr>
        <p:spPr bwMode="auto">
          <a:xfrm>
            <a:off x="3581400" y="6610350"/>
            <a:ext cx="5562600" cy="247650"/>
          </a:xfrm>
          <a:prstGeom prst="rect">
            <a:avLst/>
          </a:prstGeom>
          <a:noFill/>
          <a:extLst/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rebuchet MS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100" dirty="0" smtClean="0">
                <a:latin typeface="Calibri" pitchFamily="34" charset="0"/>
              </a:rPr>
              <a:t>TMA1201 Discrete Structures &amp; Probability, Faculty of Computing &amp; Informatics, MMU</a:t>
            </a:r>
          </a:p>
        </p:txBody>
      </p:sp>
    </p:spTree>
    <p:extLst>
      <p:ext uri="{BB962C8B-B14F-4D97-AF65-F5344CB8AC3E}">
        <p14:creationId xmlns:p14="http://schemas.microsoft.com/office/powerpoint/2010/main" val="229349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QuizShow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eme1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</a:schemeClr>
            </a:gs>
            <a:gs pos="100000">
              <a:schemeClr val="phClr">
                <a:shade val="80000"/>
                <a:satMod val="150000"/>
              </a:schemeClr>
            </a:gs>
          </a:gsLst>
          <a:path path="circle">
            <a:fillToRect l="50000" t="50000"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7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Grek" typeface=""/>
        <a:font script="Cyrl"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98000"/>
                <a:satMod val="300000"/>
              </a:schemeClr>
            </a:gs>
            <a:gs pos="25000">
              <a:schemeClr val="phClr">
                <a:tint val="37000"/>
                <a:shade val="98000"/>
                <a:satMod val="300000"/>
              </a:schemeClr>
            </a:gs>
            <a:gs pos="100000">
              <a:schemeClr val="phClr">
                <a:tint val="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2000">
              <a:schemeClr val="phClr">
                <a:satMod val="125000"/>
              </a:schemeClr>
            </a:gs>
            <a:gs pos="100000">
              <a:schemeClr val="phClr">
                <a:tint val="80000"/>
                <a:satMod val="140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>
              <a:srgbClr val="000000">
                <a:alpha val="45882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contourW="12700" prstMaterial="powder">
            <a:bevelT h="50800"/>
            <a:contourClr>
              <a:schemeClr val="phClr"/>
            </a:contourClr>
          </a:sp3d>
        </a:effectStyle>
        <a:effectStyle>
          <a:effectLst>
            <a:reflection blurRad="12700" stA="25000" endPos="55000" dist="5000" dir="5400000" sy="-100000"/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>
            <a:bevelT w="139700" h="381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75000"/>
                <a:satMod val="250000"/>
              </a:schemeClr>
            </a:gs>
            <a:gs pos="20000">
              <a:schemeClr val="phClr">
                <a:shade val="85000"/>
                <a:satMod val="175000"/>
              </a:schemeClr>
            </a:gs>
            <a:gs pos="100000">
              <a:schemeClr val="phClr">
                <a:tint val="70000"/>
                <a:satMod val="175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0000"/>
                <a:satMod val="145000"/>
              </a:schemeClr>
            </a:gs>
            <a:gs pos="30000">
              <a:schemeClr val="phClr">
                <a:shade val="65000"/>
                <a:satMod val="155000"/>
              </a:schemeClr>
            </a:gs>
            <a:gs pos="100000">
              <a:schemeClr val="phClr">
                <a:tint val="60000"/>
                <a:satMod val="170000"/>
              </a:schemeClr>
            </a:gs>
          </a:gsLst>
          <a:lin ang="16200000" scaled="1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QuizShow</Template>
  <TotalTime>0</TotalTime>
  <Words>995</Words>
  <Application>Microsoft Office PowerPoint</Application>
  <PresentationFormat>On-screen Show (4:3)</PresentationFormat>
  <Paragraphs>168</Paragraphs>
  <Slides>15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微軟正黑體</vt:lpstr>
      <vt:lpstr>新細明體</vt:lpstr>
      <vt:lpstr>Arial</vt:lpstr>
      <vt:lpstr>Calibri</vt:lpstr>
      <vt:lpstr>Symbol</vt:lpstr>
      <vt:lpstr>Times New Roman</vt:lpstr>
      <vt:lpstr>Trebuchet MS</vt:lpstr>
      <vt:lpstr>QuizShow</vt:lpstr>
      <vt:lpstr>Theme1</vt:lpstr>
      <vt:lpstr>Equation</vt:lpstr>
      <vt:lpstr>LECTURE 07 Induction</vt:lpstr>
      <vt:lpstr>What you will learn in this lecture: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08 INDUCTION</dc:title>
  <dc:subject>TMA1201</dc:subject>
  <dc:creator/>
  <cp:lastModifiedBy/>
  <cp:revision>1</cp:revision>
  <dcterms:created xsi:type="dcterms:W3CDTF">2012-06-14T01:01:51Z</dcterms:created>
  <dcterms:modified xsi:type="dcterms:W3CDTF">2017-11-14T14:24:58Z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LCID">
    <vt:i4>1033</vt:i4>
  </property>
  <property fmtid="{D5CDD505-2E9C-101B-9397-08002B2CF9AE}" pid="3" name="_Version">
    <vt:lpwstr>12.0.4518</vt:lpwstr>
  </property>
</Properties>
</file>