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0" r:id="rId2"/>
  </p:sldMasterIdLst>
  <p:notesMasterIdLst>
    <p:notesMasterId r:id="rId22"/>
  </p:notesMasterIdLst>
  <p:handoutMasterIdLst>
    <p:handoutMasterId r:id="rId23"/>
  </p:handoutMasterIdLst>
  <p:sldIdLst>
    <p:sldId id="257" r:id="rId3"/>
    <p:sldId id="273" r:id="rId4"/>
    <p:sldId id="296" r:id="rId5"/>
    <p:sldId id="297" r:id="rId6"/>
    <p:sldId id="298" r:id="rId7"/>
    <p:sldId id="299" r:id="rId8"/>
    <p:sldId id="300" r:id="rId9"/>
    <p:sldId id="312" r:id="rId10"/>
    <p:sldId id="302" r:id="rId11"/>
    <p:sldId id="311" r:id="rId12"/>
    <p:sldId id="303" r:id="rId13"/>
    <p:sldId id="305" r:id="rId14"/>
    <p:sldId id="306" r:id="rId15"/>
    <p:sldId id="313" r:id="rId16"/>
    <p:sldId id="316" r:id="rId17"/>
    <p:sldId id="317" r:id="rId18"/>
    <p:sldId id="307" r:id="rId19"/>
    <p:sldId id="309" r:id="rId20"/>
    <p:sldId id="315" r:id="rId21"/>
  </p:sldIdLst>
  <p:sldSz cx="9144000" cy="6858000" type="screen4x3"/>
  <p:notesSz cx="9947275" cy="6858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0294" autoAdjust="0"/>
    <p:restoredTop sz="94018" autoAdjust="0"/>
  </p:normalViewPr>
  <p:slideViewPr>
    <p:cSldViewPr>
      <p:cViewPr varScale="1">
        <p:scale>
          <a:sx n="91" d="100"/>
          <a:sy n="91" d="100"/>
        </p:scale>
        <p:origin x="78" y="366"/>
      </p:cViewPr>
      <p:guideLst>
        <p:guide orient="horz" pos="2160"/>
        <p:guide pos="2880"/>
      </p:guideLst>
    </p:cSldViewPr>
  </p:slideViewPr>
  <p:outlineViewPr>
    <p:cViewPr>
      <p:scale>
        <a:sx n="33" d="100"/>
        <a:sy n="33" d="100"/>
      </p:scale>
      <p:origin x="0" y="-582"/>
    </p:cViewPr>
  </p:outlineViewPr>
  <p:notesTextViewPr>
    <p:cViewPr>
      <p:scale>
        <a:sx n="100" d="100"/>
        <a:sy n="100" d="100"/>
      </p:scale>
      <p:origin x="0" y="0"/>
    </p:cViewPr>
  </p:notesTextViewPr>
  <p:notesViewPr>
    <p:cSldViewPr>
      <p:cViewPr varScale="1">
        <p:scale>
          <a:sx n="57" d="100"/>
          <a:sy n="57" d="100"/>
        </p:scale>
        <p:origin x="-2556" y="-78"/>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310486" cy="3429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sz="quarter" idx="1"/>
          </p:nvPr>
        </p:nvSpPr>
        <p:spPr>
          <a:xfrm>
            <a:off x="5634487" y="0"/>
            <a:ext cx="4310486" cy="342900"/>
          </a:xfrm>
          <a:prstGeom prst="rect">
            <a:avLst/>
          </a:prstGeom>
        </p:spPr>
        <p:txBody>
          <a:bodyPr vert="horz" rtlCol="0"/>
          <a:lstStyle>
            <a:lvl1pPr algn="r">
              <a:defRPr sz="1200"/>
            </a:lvl1pPr>
            <a:extLst/>
          </a:lstStyle>
          <a:p>
            <a:fld id="{54D4857D-62A5-486B-9129-468003D7E020}" type="datetimeFigureOut">
              <a:rPr lang="en-US" smtClean="0"/>
              <a:pPr/>
              <a:t>10/17/2022</a:t>
            </a:fld>
            <a:endParaRPr lang="en-US"/>
          </a:p>
        </p:txBody>
      </p:sp>
      <p:sp>
        <p:nvSpPr>
          <p:cNvPr id="4" name="Rectangle 4"/>
          <p:cNvSpPr>
            <a:spLocks noGrp="1"/>
          </p:cNvSpPr>
          <p:nvPr>
            <p:ph type="ftr" sz="quarter" idx="2"/>
          </p:nvPr>
        </p:nvSpPr>
        <p:spPr>
          <a:xfrm>
            <a:off x="0" y="6513910"/>
            <a:ext cx="4310486" cy="342900"/>
          </a:xfrm>
          <a:prstGeom prst="rect">
            <a:avLst/>
          </a:prstGeom>
        </p:spPr>
        <p:txBody>
          <a:bodyPr vert="horz" rtlCol="0" anchor="b"/>
          <a:lstStyle>
            <a:lvl1pPr algn="l">
              <a:defRPr sz="1200"/>
            </a:lvl1pPr>
            <a:extLst/>
          </a:lstStyle>
          <a:p>
            <a:endParaRPr lang="en-US"/>
          </a:p>
        </p:txBody>
      </p:sp>
      <p:sp>
        <p:nvSpPr>
          <p:cNvPr id="5" name="Rectangle 5"/>
          <p:cNvSpPr>
            <a:spLocks noGrp="1"/>
          </p:cNvSpPr>
          <p:nvPr>
            <p:ph type="sldNum" sz="quarter" idx="3"/>
          </p:nvPr>
        </p:nvSpPr>
        <p:spPr>
          <a:xfrm>
            <a:off x="5634487" y="6513910"/>
            <a:ext cx="4310486" cy="342900"/>
          </a:xfrm>
          <a:prstGeom prst="rect">
            <a:avLst/>
          </a:prstGeom>
        </p:spPr>
        <p:txBody>
          <a:bodyPr vert="horz" rtlCol="0" anchor="b"/>
          <a:lstStyle>
            <a:lvl1pPr algn="r">
              <a:defRPr sz="1200"/>
            </a:lvl1pPr>
            <a:extLst/>
          </a:lstStyle>
          <a:p>
            <a:fld id="{2EBE4566-6F3A-4CC1-BD6C-9C510D05F126}" type="slidenum">
              <a:rPr lang="en-US" smtClean="0"/>
              <a:pPr/>
              <a:t>‹#›</a:t>
            </a:fld>
            <a:endParaRPr lang="en-US"/>
          </a:p>
        </p:txBody>
      </p:sp>
    </p:spTree>
    <p:extLst>
      <p:ext uri="{BB962C8B-B14F-4D97-AF65-F5344CB8AC3E}">
        <p14:creationId xmlns:p14="http://schemas.microsoft.com/office/powerpoint/2010/main" val="14797374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p:cNvSpPr>
          <p:nvPr>
            <p:ph type="hdr" sz="quarter"/>
          </p:nvPr>
        </p:nvSpPr>
        <p:spPr>
          <a:xfrm>
            <a:off x="0" y="0"/>
            <a:ext cx="4310486" cy="342900"/>
          </a:xfrm>
          <a:prstGeom prst="rect">
            <a:avLst/>
          </a:prstGeom>
        </p:spPr>
        <p:txBody>
          <a:bodyPr vert="horz" rtlCol="0"/>
          <a:lstStyle>
            <a:lvl1pPr algn="l">
              <a:defRPr sz="1200"/>
            </a:lvl1pPr>
            <a:extLst/>
          </a:lstStyle>
          <a:p>
            <a:endParaRPr lang="en-US"/>
          </a:p>
        </p:txBody>
      </p:sp>
      <p:sp>
        <p:nvSpPr>
          <p:cNvPr id="3" name="Rectangle 3"/>
          <p:cNvSpPr>
            <a:spLocks noGrp="1"/>
          </p:cNvSpPr>
          <p:nvPr>
            <p:ph type="dt" idx="1"/>
          </p:nvPr>
        </p:nvSpPr>
        <p:spPr>
          <a:xfrm>
            <a:off x="5634487" y="0"/>
            <a:ext cx="4310486" cy="342900"/>
          </a:xfrm>
          <a:prstGeom prst="rect">
            <a:avLst/>
          </a:prstGeom>
        </p:spPr>
        <p:txBody>
          <a:bodyPr vert="horz" rtlCol="0"/>
          <a:lstStyle>
            <a:lvl1pPr algn="r">
              <a:defRPr sz="1200"/>
            </a:lvl1pPr>
            <a:extLst/>
          </a:lstStyle>
          <a:p>
            <a:fld id="{2D2EF2CE-B28C-4ED4-8FD0-48BB3F48846A}" type="datetimeFigureOut">
              <a:rPr lang="en-US" smtClean="0"/>
              <a:pPr/>
              <a:t>10/17/2022</a:t>
            </a:fld>
            <a:endParaRPr lang="en-US"/>
          </a:p>
        </p:txBody>
      </p:sp>
      <p:sp>
        <p:nvSpPr>
          <p:cNvPr id="4" name="Rectangle 4"/>
          <p:cNvSpPr>
            <a:spLocks noGrp="1" noRot="1" noChangeAspect="1"/>
          </p:cNvSpPr>
          <p:nvPr>
            <p:ph type="sldImg" idx="2"/>
          </p:nvPr>
        </p:nvSpPr>
        <p:spPr>
          <a:xfrm>
            <a:off x="3259138" y="514350"/>
            <a:ext cx="3429000" cy="2571750"/>
          </a:xfrm>
          <a:prstGeom prst="rect">
            <a:avLst/>
          </a:prstGeom>
          <a:noFill/>
          <a:ln w="12700">
            <a:solidFill>
              <a:prstClr val="black"/>
            </a:solidFill>
          </a:ln>
        </p:spPr>
        <p:txBody>
          <a:bodyPr vert="horz" rtlCol="0" anchor="ctr"/>
          <a:lstStyle/>
          <a:p>
            <a:endParaRPr lang="en-US"/>
          </a:p>
        </p:txBody>
      </p:sp>
      <p:sp>
        <p:nvSpPr>
          <p:cNvPr id="5" name="Rectangle 5"/>
          <p:cNvSpPr>
            <a:spLocks noGrp="1"/>
          </p:cNvSpPr>
          <p:nvPr>
            <p:ph type="body" sz="quarter" idx="3"/>
          </p:nvPr>
        </p:nvSpPr>
        <p:spPr>
          <a:xfrm>
            <a:off x="994728" y="3257550"/>
            <a:ext cx="7957820" cy="30861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6"/>
          <p:cNvSpPr>
            <a:spLocks noGrp="1"/>
          </p:cNvSpPr>
          <p:nvPr>
            <p:ph type="ftr" sz="quarter" idx="4"/>
          </p:nvPr>
        </p:nvSpPr>
        <p:spPr>
          <a:xfrm>
            <a:off x="0" y="6513910"/>
            <a:ext cx="4310486" cy="342900"/>
          </a:xfrm>
          <a:prstGeom prst="rect">
            <a:avLst/>
          </a:prstGeom>
        </p:spPr>
        <p:txBody>
          <a:bodyPr vert="horz" rtlCol="0" anchor="b"/>
          <a:lstStyle>
            <a:lvl1pPr algn="l">
              <a:defRPr sz="1200"/>
            </a:lvl1pPr>
            <a:extLst/>
          </a:lstStyle>
          <a:p>
            <a:endParaRPr lang="en-US"/>
          </a:p>
        </p:txBody>
      </p:sp>
      <p:sp>
        <p:nvSpPr>
          <p:cNvPr id="7" name="Rectangle 7"/>
          <p:cNvSpPr>
            <a:spLocks noGrp="1"/>
          </p:cNvSpPr>
          <p:nvPr>
            <p:ph type="sldNum" sz="quarter" idx="5"/>
          </p:nvPr>
        </p:nvSpPr>
        <p:spPr>
          <a:xfrm>
            <a:off x="5634487" y="6513910"/>
            <a:ext cx="4310486" cy="342900"/>
          </a:xfrm>
          <a:prstGeom prst="rect">
            <a:avLst/>
          </a:prstGeom>
        </p:spPr>
        <p:txBody>
          <a:bodyPr vert="horz" rtlCol="0" anchor="b"/>
          <a:lstStyle>
            <a:lvl1pPr algn="r">
              <a:defRPr sz="1200"/>
            </a:lvl1pPr>
            <a:extLst/>
          </a:lstStyle>
          <a:p>
            <a:fld id="{61807874-5299-41B2-A37A-6AA3547857F4}" type="slidenum">
              <a:rPr lang="en-US" smtClean="0"/>
              <a:pPr/>
              <a:t>‹#›</a:t>
            </a:fld>
            <a:endParaRPr lang="en-US"/>
          </a:p>
        </p:txBody>
      </p:sp>
    </p:spTree>
    <p:extLst>
      <p:ext uri="{BB962C8B-B14F-4D97-AF65-F5344CB8AC3E}">
        <p14:creationId xmlns:p14="http://schemas.microsoft.com/office/powerpoint/2010/main" val="3928583132"/>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1</a:t>
            </a:fld>
            <a:endParaRPr lang="en-US"/>
          </a:p>
        </p:txBody>
      </p:sp>
    </p:spTree>
    <p:extLst>
      <p:ext uri="{BB962C8B-B14F-4D97-AF65-F5344CB8AC3E}">
        <p14:creationId xmlns:p14="http://schemas.microsoft.com/office/powerpoint/2010/main" val="413371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61807874-5299-41B2-A37A-6AA3547857F4}" type="slidenum">
              <a:rPr lang="en-US" smtClean="0"/>
              <a:pPr/>
              <a:t>2</a:t>
            </a:fld>
            <a:endParaRPr lang="en-US"/>
          </a:p>
        </p:txBody>
      </p:sp>
    </p:spTree>
    <p:extLst>
      <p:ext uri="{BB962C8B-B14F-4D97-AF65-F5344CB8AC3E}">
        <p14:creationId xmlns:p14="http://schemas.microsoft.com/office/powerpoint/2010/main" val="3805830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1807874-5299-41B2-A37A-6AA3547857F4}" type="slidenum">
              <a:rPr lang="en-US" smtClean="0"/>
              <a:pPr/>
              <a:t>5</a:t>
            </a:fld>
            <a:endParaRPr lang="en-US"/>
          </a:p>
        </p:txBody>
      </p:sp>
    </p:spTree>
    <p:extLst>
      <p:ext uri="{BB962C8B-B14F-4D97-AF65-F5344CB8AC3E}">
        <p14:creationId xmlns:p14="http://schemas.microsoft.com/office/powerpoint/2010/main" val="875518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807874-5299-41B2-A37A-6AA3547857F4}" type="slidenum">
              <a:rPr lang="en-US" smtClean="0"/>
              <a:pPr/>
              <a:t>14</a:t>
            </a:fld>
            <a:endParaRPr lang="en-US" dirty="0"/>
          </a:p>
        </p:txBody>
      </p:sp>
    </p:spTree>
    <p:extLst>
      <p:ext uri="{BB962C8B-B14F-4D97-AF65-F5344CB8AC3E}">
        <p14:creationId xmlns:p14="http://schemas.microsoft.com/office/powerpoint/2010/main" val="3437252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p:sp>
      <p:sp>
        <p:nvSpPr>
          <p:cNvPr id="3" name="Rectangle 3"/>
          <p:cNvSpPr>
            <a:spLocks noGrp="1"/>
          </p:cNvSpPr>
          <p:nvPr>
            <p:ph type="body" idx="1"/>
          </p:nvPr>
        </p:nvSpPr>
        <p:spPr/>
        <p:txBody>
          <a:bodyPr/>
          <a:lstStyle/>
          <a:p>
            <a:endParaRPr lang="en-US" dirty="0"/>
          </a:p>
        </p:txBody>
      </p:sp>
      <p:sp>
        <p:nvSpPr>
          <p:cNvPr id="4" name="Rectangle 4"/>
          <p:cNvSpPr>
            <a:spLocks noGrp="1"/>
          </p:cNvSpPr>
          <p:nvPr>
            <p:ph type="sldNum" sz="quarter" idx="10"/>
          </p:nvPr>
        </p:nvSpPr>
        <p:spPr/>
        <p:txBody>
          <a:bodyPr/>
          <a:lstStyle/>
          <a:p>
            <a:fld id="{61807874-5299-41B2-A37A-6AA3547857F4}" type="slidenum">
              <a:rPr lang="en-US" smtClean="0"/>
              <a:pPr/>
              <a:t>17</a:t>
            </a:fld>
            <a:endParaRPr lang="en-US" dirty="0"/>
          </a:p>
        </p:txBody>
      </p:sp>
    </p:spTree>
    <p:extLst>
      <p:ext uri="{BB962C8B-B14F-4D97-AF65-F5344CB8AC3E}">
        <p14:creationId xmlns:p14="http://schemas.microsoft.com/office/powerpoint/2010/main" val="1506743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1807874-5299-41B2-A37A-6AA3547857F4}" type="slidenum">
              <a:rPr lang="en-US" smtClean="0"/>
              <a:pPr/>
              <a:t>18</a:t>
            </a:fld>
            <a:endParaRPr lang="en-US" dirty="0"/>
          </a:p>
        </p:txBody>
      </p:sp>
    </p:spTree>
    <p:extLst>
      <p:ext uri="{BB962C8B-B14F-4D97-AF65-F5344CB8AC3E}">
        <p14:creationId xmlns:p14="http://schemas.microsoft.com/office/powerpoint/2010/main" val="3124083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C5DC7144-EEE2-48FE-9CF5-C4A9EE16410C}" type="datetime1">
              <a:rPr lang="en-US" sz="1100" smtClean="0"/>
              <a:t>10/17/2022</a:t>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a:t>Show Title</a:t>
            </a:r>
          </a:p>
        </p:txBody>
      </p:sp>
      <p:sp>
        <p:nvSpPr>
          <p:cNvPr id="34"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
        <p:nvSpPr>
          <p:cNvPr id="35" name="Rectangle 25"/>
          <p:cNvSpPr txBox="1">
            <a:spLocks/>
          </p:cNvSpPr>
          <p:nvPr userDrawn="1"/>
        </p:nvSpPr>
        <p:spPr>
          <a:xfrm>
            <a:off x="381000" y="5638800"/>
            <a:ext cx="8098302" cy="762000"/>
          </a:xfrm>
          <a:prstGeom prst="rect">
            <a:avLst/>
          </a:prstGeom>
        </p:spPr>
        <p:txBody>
          <a:bodyPr vert="horz">
            <a:normAutofit fontScale="70000" lnSpcReduction="20000"/>
          </a:bodyPr>
          <a:lstStyle/>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TMA1201 Discrete Structures &amp; Probability </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Faculty of Computing &amp; Informatics</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Multimedia University </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EFDB5DB5-781D-408B-9FA6-B0B35B96B4B5}" type="datetime1">
              <a:rPr lang="en-US" altLang="zh-TW" smtClean="0"/>
              <a:t>10/17/2022</a:t>
            </a:fld>
            <a:endParaRPr lang="en-US" altLang="zh-TW"/>
          </a:p>
        </p:txBody>
      </p:sp>
      <p:sp>
        <p:nvSpPr>
          <p:cNvPr id="3" name="Rectangle 5"/>
          <p:cNvSpPr>
            <a:spLocks noGrp="1" noChangeArrowheads="1"/>
          </p:cNvSpPr>
          <p:nvPr>
            <p:ph type="ftr" sz="quarter" idx="11"/>
          </p:nvPr>
        </p:nvSpPr>
        <p:spPr>
          <a:ln/>
        </p:spPr>
        <p:txBody>
          <a:bodyPr/>
          <a:lstStyle>
            <a:lvl1pPr>
              <a:defRPr/>
            </a:lvl1pPr>
          </a:lstStyle>
          <a:p>
            <a:endParaRPr lang="en-US" altLang="zh-TW"/>
          </a:p>
        </p:txBody>
      </p:sp>
      <p:sp>
        <p:nvSpPr>
          <p:cNvPr id="4" name="Rectangle 6"/>
          <p:cNvSpPr>
            <a:spLocks noGrp="1" noChangeArrowheads="1"/>
          </p:cNvSpPr>
          <p:nvPr>
            <p:ph type="sldNum" sz="quarter" idx="12"/>
          </p:nvPr>
        </p:nvSpPr>
        <p:spPr>
          <a:ln/>
        </p:spPr>
        <p:txBody>
          <a:bodyPr/>
          <a:lstStyle>
            <a:lvl1pPr>
              <a:defRPr/>
            </a:lvl1pPr>
          </a:lstStyle>
          <a:p>
            <a:fld id="{9D82232A-8777-47F1-9A3E-DFBF7D7D5DAD}" type="slidenum">
              <a:rPr lang="zh-TW" altLang="en-US"/>
              <a:pPr/>
              <a:t>‹#›</a:t>
            </a:fld>
            <a:endParaRPr lang="en-US" altLang="zh-TW"/>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4" name="Group 23"/>
          <p:cNvGrpSpPr>
            <a:grpSpLocks/>
          </p:cNvGrpSpPr>
          <p:nvPr/>
        </p:nvGrpSpPr>
        <p:grpSpPr bwMode="auto">
          <a:xfrm>
            <a:off x="14288" y="1976438"/>
            <a:ext cx="2043112" cy="533400"/>
            <a:chOff x="0" y="2000250"/>
            <a:chExt cx="3733800" cy="533400"/>
          </a:xfrm>
        </p:grpSpPr>
        <p:sp>
          <p:nvSpPr>
            <p:cNvPr id="5"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6"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7"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3" name="Group 35"/>
          <p:cNvGrpSpPr>
            <a:grpSpLocks/>
          </p:cNvGrpSpPr>
          <p:nvPr/>
        </p:nvGrpSpPr>
        <p:grpSpPr bwMode="auto">
          <a:xfrm>
            <a:off x="8583613" y="1976438"/>
            <a:ext cx="552450" cy="542925"/>
            <a:chOff x="8667750" y="2000250"/>
            <a:chExt cx="476250" cy="542925"/>
          </a:xfrm>
        </p:grpSpPr>
        <p:sp>
          <p:nvSpPr>
            <p:cNvPr id="14"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7"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0"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1" name="Oval 28"/>
          <p:cNvSpPr/>
          <p:nvPr/>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dirty="0"/>
          </a:p>
        </p:txBody>
      </p:sp>
      <p:sp>
        <p:nvSpPr>
          <p:cNvPr id="22"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23" name="Oval 28"/>
          <p:cNvSpPr/>
          <p:nvPr/>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4" name="Oval 28"/>
          <p:cNvSpPr/>
          <p:nvPr/>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25" name="Rectangle 25"/>
          <p:cNvSpPr txBox="1">
            <a:spLocks/>
          </p:cNvSpPr>
          <p:nvPr/>
        </p:nvSpPr>
        <p:spPr>
          <a:xfrm>
            <a:off x="381000" y="5638800"/>
            <a:ext cx="8097838" cy="762000"/>
          </a:xfrm>
          <a:prstGeom prst="rect">
            <a:avLst/>
          </a:prstGeom>
        </p:spPr>
        <p:txBody>
          <a:bodyPr>
            <a:normAutofit fontScale="70000" lnSpcReduction="20000"/>
          </a:bodyPr>
          <a:lstStyle/>
          <a:p>
            <a:pPr marL="342900" indent="-342900" algn="r" fontAlgn="auto">
              <a:spcBef>
                <a:spcPct val="20000"/>
              </a:spcBef>
              <a:spcAft>
                <a:spcPts val="0"/>
              </a:spcAft>
              <a:defRPr/>
            </a:pPr>
            <a:r>
              <a:rPr lang="en-US" sz="2000" kern="0" dirty="0">
                <a:latin typeface="+mn-lt"/>
                <a:cs typeface="+mn-cs"/>
              </a:rPr>
              <a:t>TMA1201 Discrete Structures &amp; Probability </a:t>
            </a:r>
          </a:p>
          <a:p>
            <a:pPr marL="342900" indent="-342900" algn="r" fontAlgn="auto">
              <a:spcBef>
                <a:spcPct val="20000"/>
              </a:spcBef>
              <a:spcAft>
                <a:spcPts val="0"/>
              </a:spcAft>
              <a:defRPr/>
            </a:pPr>
            <a:r>
              <a:rPr lang="en-US" sz="2000" kern="0" dirty="0">
                <a:latin typeface="+mn-lt"/>
                <a:cs typeface="+mn-cs"/>
              </a:rPr>
              <a:t>Faculty of Computing &amp; Informatics</a:t>
            </a:r>
          </a:p>
          <a:p>
            <a:pPr marL="342900" indent="-342900" algn="r" fontAlgn="auto">
              <a:spcBef>
                <a:spcPct val="20000"/>
              </a:spcBef>
              <a:spcAft>
                <a:spcPts val="0"/>
              </a:spcAft>
              <a:defRPr/>
            </a:pPr>
            <a:r>
              <a:rPr lang="en-US" sz="2000" kern="0" dirty="0">
                <a:latin typeface="+mn-lt"/>
                <a:cs typeface="+mn-cs"/>
              </a:rPr>
              <a:t>Multimedia University </a:t>
            </a:r>
          </a:p>
        </p:txBody>
      </p:sp>
      <p:sp>
        <p:nvSpPr>
          <p:cNvPr id="12" name="Rectangle 3"/>
          <p:cNvSpPr>
            <a:spLocks noGrp="1"/>
          </p:cNvSpPr>
          <p:nvPr>
            <p:ph type="subTitle" idx="1"/>
          </p:nvPr>
        </p:nvSpPr>
        <p:spPr>
          <a:xfrm>
            <a:off x="457200" y="5396132"/>
            <a:ext cx="8098302" cy="762000"/>
          </a:xfrm>
        </p:spPr>
        <p:txBody>
          <a:bodyPr/>
          <a:lstStyle>
            <a:lvl1pPr marL="0" indent="0" algn="r">
              <a:buNone/>
              <a:defRPr sz="14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33" name="Rectangle 32"/>
          <p:cNvSpPr>
            <a:spLocks noGrp="1"/>
          </p:cNvSpPr>
          <p:nvPr>
            <p:ph type="title"/>
          </p:nvPr>
        </p:nvSpPr>
        <p:spPr>
          <a:xfrm>
            <a:off x="2057400" y="281352"/>
            <a:ext cx="6509239" cy="3886200"/>
          </a:xfrm>
          <a:effectLst/>
          <a:scene3d>
            <a:camera prst="orthographicFront"/>
            <a:lightRig rig="threePt" dir="t"/>
          </a:scene3d>
          <a:sp3d/>
        </p:spPr>
        <p:txBody>
          <a:bodyPr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r>
              <a:rPr lang="en-US"/>
              <a:t>Click to edit Master title style</a:t>
            </a:r>
            <a:endParaRPr lang="en-US" dirty="0"/>
          </a:p>
        </p:txBody>
      </p:sp>
      <p:sp>
        <p:nvSpPr>
          <p:cNvPr id="26" name="Rectangle 34"/>
          <p:cNvSpPr>
            <a:spLocks noGrp="1"/>
          </p:cNvSpPr>
          <p:nvPr>
            <p:ph type="dt" sz="half" idx="10"/>
          </p:nvPr>
        </p:nvSpPr>
        <p:spPr/>
        <p:txBody>
          <a:bodyPr rtlCol="0"/>
          <a:lstStyle>
            <a:lvl1pPr>
              <a:defRPr/>
            </a:lvl1pPr>
            <a:extLst/>
          </a:lstStyle>
          <a:p>
            <a:pPr algn="r"/>
            <a:fld id="{3639A336-8664-4C53-9885-4CBE2F2742D2}" type="datetime1">
              <a:rPr lang="en-US" sz="1100" smtClean="0"/>
              <a:t>10/17/2022</a:t>
            </a:fld>
            <a:endParaRPr lang="en-US" sz="1050" dirty="0"/>
          </a:p>
        </p:txBody>
      </p:sp>
      <p:sp>
        <p:nvSpPr>
          <p:cNvPr id="27" name="Rectangle 35"/>
          <p:cNvSpPr>
            <a:spLocks noGrp="1"/>
          </p:cNvSpPr>
          <p:nvPr>
            <p:ph type="sldNum" sz="quarter" idx="11"/>
          </p:nvPr>
        </p:nvSpPr>
        <p:spPr/>
        <p:txBody>
          <a:bodyPr rtlCol="0"/>
          <a:lstStyle>
            <a:lvl1pPr>
              <a:defRPr/>
            </a:lvl1pPr>
            <a:extLst/>
          </a:lstStyle>
          <a:p>
            <a:fld id="{169B2101-2E9F-420A-91A3-890890D84497}" type="slidenum">
              <a:rPr lang="en-US" sz="1200" smtClean="0"/>
              <a:pPr/>
              <a:t>‹#›</a:t>
            </a:fld>
            <a:endParaRPr lang="en-US" sz="1200" dirty="0"/>
          </a:p>
        </p:txBody>
      </p:sp>
      <p:sp>
        <p:nvSpPr>
          <p:cNvPr id="28" name="Rectangle 36"/>
          <p:cNvSpPr>
            <a:spLocks noGrp="1"/>
          </p:cNvSpPr>
          <p:nvPr>
            <p:ph type="ftr" sz="quarter" idx="12"/>
          </p:nvPr>
        </p:nvSpPr>
        <p:spPr/>
        <p:txBody>
          <a:bodyPr rtlCol="0"/>
          <a:lstStyle>
            <a:lvl1pPr>
              <a:defRPr/>
            </a:lvl1pPr>
            <a:extLst/>
          </a:lstStyle>
          <a:p>
            <a:endParaRPr lang="en-US" sz="1200" dirty="0"/>
          </a:p>
        </p:txBody>
      </p:sp>
    </p:spTree>
    <p:extLst>
      <p:ext uri="{BB962C8B-B14F-4D97-AF65-F5344CB8AC3E}">
        <p14:creationId xmlns:p14="http://schemas.microsoft.com/office/powerpoint/2010/main" val="3996548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Rectangle 14"/>
          <p:cNvSpPr>
            <a:spLocks noGrp="1"/>
          </p:cNvSpPr>
          <p:nvPr>
            <p:ph type="title"/>
          </p:nvPr>
        </p:nvSpPr>
        <p:spPr/>
        <p:txBody>
          <a:bodyPr rtlCol="0"/>
          <a:lstStyle/>
          <a:p>
            <a:r>
              <a:rPr lang="en-US"/>
              <a:t>Click to edit Master title style</a:t>
            </a:r>
            <a:endParaRPr lang="en-US" dirty="0"/>
          </a:p>
        </p:txBody>
      </p:sp>
      <p:sp>
        <p:nvSpPr>
          <p:cNvPr id="4" name="Rectangle 10"/>
          <p:cNvSpPr>
            <a:spLocks noGrp="1"/>
          </p:cNvSpPr>
          <p:nvPr>
            <p:ph type="dt" sz="half" idx="10"/>
          </p:nvPr>
        </p:nvSpPr>
        <p:spPr/>
        <p:txBody>
          <a:bodyPr rtlCol="0"/>
          <a:lstStyle>
            <a:lvl1pPr>
              <a:defRPr/>
            </a:lvl1pPr>
            <a:extLst/>
          </a:lstStyle>
          <a:p>
            <a:pPr algn="r"/>
            <a:fld id="{60052A3A-169D-417D-9FE2-485776AF2D6E}" type="datetime1">
              <a:rPr lang="en-US" sz="1100" smtClean="0"/>
              <a:t>10/17/2022</a:t>
            </a:fld>
            <a:endParaRPr lang="en-US"/>
          </a:p>
        </p:txBody>
      </p:sp>
      <p:sp>
        <p:nvSpPr>
          <p:cNvPr id="5" name="Rectangle 11"/>
          <p:cNvSpPr>
            <a:spLocks noGrp="1"/>
          </p:cNvSpPr>
          <p:nvPr>
            <p:ph type="sldNum" sz="quarter" idx="11"/>
          </p:nvPr>
        </p:nvSpPr>
        <p:spPr/>
        <p:txBody>
          <a:bodyPr rtlCol="0"/>
          <a:lstStyle>
            <a:lvl1pPr>
              <a:defRPr/>
            </a:lvl1pPr>
            <a:extLst/>
          </a:lstStyle>
          <a:p>
            <a:fld id="{169B2101-2E9F-420A-91A3-890890D84497}" type="slidenum">
              <a:rPr lang="en-US" sz="1200" smtClean="0"/>
              <a:pPr/>
              <a:t>‹#›</a:t>
            </a:fld>
            <a:endParaRPr lang="en-US"/>
          </a:p>
        </p:txBody>
      </p:sp>
      <p:sp>
        <p:nvSpPr>
          <p:cNvPr id="6" name="Rectangle 12"/>
          <p:cNvSpPr>
            <a:spLocks noGrp="1"/>
          </p:cNvSpPr>
          <p:nvPr>
            <p:ph type="ftr" sz="quarter" idx="12"/>
          </p:nvPr>
        </p:nvSpPr>
        <p:spPr/>
        <p:txBody>
          <a:bodyPr rtlCol="0"/>
          <a:lstStyle>
            <a:lvl1pPr>
              <a:defRPr/>
            </a:lvl1pPr>
            <a:extLst/>
          </a:lstStyle>
          <a:p>
            <a:endParaRPr lang="en-US"/>
          </a:p>
        </p:txBody>
      </p:sp>
      <p:sp>
        <p:nvSpPr>
          <p:cNvPr id="7"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389271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lgn="r"/>
            <a:fld id="{FB098614-FE68-4F1B-9BBE-81F8CD716CEE}" type="datetime1">
              <a:rPr lang="en-US" sz="1100" smtClean="0"/>
              <a:t>10/17/2022</a:t>
            </a:fld>
            <a:endParaRPr lang="en-US"/>
          </a:p>
        </p:txBody>
      </p:sp>
      <p:sp>
        <p:nvSpPr>
          <p:cNvPr id="4" name="Rectangle 4"/>
          <p:cNvSpPr>
            <a:spLocks noGrp="1"/>
          </p:cNvSpPr>
          <p:nvPr>
            <p:ph type="ftr" sz="quarter" idx="11"/>
          </p:nvPr>
        </p:nvSpPr>
        <p:spPr/>
        <p:txBody>
          <a:bodyPr rtlCol="0"/>
          <a:lstStyle>
            <a:lvl1pPr>
              <a:defRPr/>
            </a:lvl1pPr>
            <a:extLst/>
          </a:lstStyle>
          <a:p>
            <a:endParaRPr lang="en-US"/>
          </a:p>
        </p:txBody>
      </p:sp>
      <p:sp>
        <p:nvSpPr>
          <p:cNvPr id="5" name="Rectangle 5"/>
          <p:cNvSpPr>
            <a:spLocks noGrp="1"/>
          </p:cNvSpPr>
          <p:nvPr>
            <p:ph type="sldNum" sz="quarter" idx="12"/>
          </p:nvPr>
        </p:nvSpPr>
        <p:spPr/>
        <p:txBody>
          <a:bodyPr rtlCol="0"/>
          <a:lstStyle>
            <a:lvl1pPr>
              <a:defRPr/>
            </a:lvl1pPr>
            <a:extLst/>
          </a:lstStyle>
          <a:p>
            <a:fld id="{169B2101-2E9F-420A-91A3-890890D84497}" type="slidenum">
              <a:rPr lang="en-US" sz="1200" smtClean="0"/>
              <a:pPr/>
              <a:t>‹#›</a:t>
            </a:fld>
            <a:endParaRPr lang="en-US"/>
          </a:p>
        </p:txBody>
      </p:sp>
      <p:sp>
        <p:nvSpPr>
          <p:cNvPr id="6"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3132110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4"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13" name="Rectangle 13"/>
          <p:cNvSpPr>
            <a:spLocks noGrp="1"/>
          </p:cNvSpPr>
          <p:nvPr>
            <p:ph type="body" sz="quarter" idx="14"/>
          </p:nvPr>
        </p:nvSpPr>
        <p:spPr>
          <a:xfrm>
            <a:off x="228600" y="1676400"/>
            <a:ext cx="8229600" cy="1143000"/>
          </a:xfrm>
          <a:noFill/>
          <a:ln>
            <a:noFill/>
          </a:ln>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5" name="Rectangle 3"/>
          <p:cNvSpPr>
            <a:spLocks noGrp="1"/>
          </p:cNvSpPr>
          <p:nvPr>
            <p:ph type="dt" sz="half" idx="15"/>
          </p:nvPr>
        </p:nvSpPr>
        <p:spPr/>
        <p:txBody>
          <a:bodyPr/>
          <a:lstStyle>
            <a:lvl1pPr algn="r">
              <a:defRPr/>
            </a:lvl1pPr>
            <a:extLst/>
          </a:lstStyle>
          <a:p>
            <a:fld id="{7EAF5AA3-4373-45D8-B435-ECAA93F77FCE}" type="datetime1">
              <a:rPr lang="en-US" smtClean="0"/>
              <a:t>10/17/2022</a:t>
            </a:fld>
            <a:endParaRPr lang="en-US"/>
          </a:p>
        </p:txBody>
      </p:sp>
      <p:sp>
        <p:nvSpPr>
          <p:cNvPr id="6" name="Rectangle 4"/>
          <p:cNvSpPr>
            <a:spLocks noGrp="1"/>
          </p:cNvSpPr>
          <p:nvPr>
            <p:ph type="ftr" sz="quarter" idx="16"/>
          </p:nvPr>
        </p:nvSpPr>
        <p:spPr/>
        <p:txBody>
          <a:bodyPr/>
          <a:lstStyle>
            <a:lvl1pPr>
              <a:defRPr/>
            </a:lvl1pPr>
            <a:extLst/>
          </a:lstStyle>
          <a:p>
            <a:endParaRPr lang="en-US"/>
          </a:p>
        </p:txBody>
      </p:sp>
      <p:sp>
        <p:nvSpPr>
          <p:cNvPr id="7" name="Rectangle 5"/>
          <p:cNvSpPr>
            <a:spLocks noGrp="1"/>
          </p:cNvSpPr>
          <p:nvPr>
            <p:ph type="sldNum" sz="quarter" idx="17"/>
          </p:nvPr>
        </p:nvSpPr>
        <p:spPr/>
        <p:txBody>
          <a:bodyPr/>
          <a:lstStyle>
            <a:lvl1pPr>
              <a:defRPr/>
            </a:lvl1pPr>
            <a:extLst/>
          </a:lstStyle>
          <a:p>
            <a:fld id="{C75B88FA-3392-4D65-A457-DB2A9953195B}" type="slidenum">
              <a:rPr lang="en-US" smtClean="0"/>
              <a:pPr/>
              <a:t>‹#›</a:t>
            </a:fld>
            <a:endParaRPr lang="en-US"/>
          </a:p>
        </p:txBody>
      </p:sp>
      <p:sp>
        <p:nvSpPr>
          <p:cNvPr id="8"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31469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31" name="Rectangle 8"/>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25" name="Rectangle 13"/>
          <p:cNvSpPr>
            <a:spLocks noGrp="1"/>
          </p:cNvSpPr>
          <p:nvPr>
            <p:ph type="body" sz="quarter" idx="14"/>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extLst/>
          </a:lstStyle>
          <a:p>
            <a:pPr lvl="0"/>
            <a:r>
              <a:rPr lang="en-US"/>
              <a:t>Click to edit Master text styles</a:t>
            </a:r>
          </a:p>
        </p:txBody>
      </p:sp>
      <p:sp>
        <p:nvSpPr>
          <p:cNvPr id="22" name="Rectangle 9"/>
          <p:cNvSpPr>
            <a:spLocks noGrp="1"/>
          </p:cNvSpPr>
          <p:nvPr>
            <p:ph type="body" sz="quarter" idx="15"/>
          </p:nvPr>
        </p:nvSpPr>
        <p:spPr>
          <a:xfrm>
            <a:off x="1828800" y="3124200"/>
            <a:ext cx="5105400" cy="1981200"/>
          </a:xfrm>
        </p:spPr>
        <p:txBody>
          <a:bodyPr/>
          <a:lstStyle>
            <a:lvl1pPr algn="ctr">
              <a:buFontTx/>
              <a:buNone/>
              <a:defRPr i="1" baseline="0"/>
            </a:lvl1pPr>
            <a:extLst/>
          </a:lstStyle>
          <a:p>
            <a:pPr lvl="0"/>
            <a:r>
              <a:rPr lang="en-US"/>
              <a:t>Click to edit Master text styles</a:t>
            </a:r>
          </a:p>
        </p:txBody>
      </p:sp>
      <p:sp>
        <p:nvSpPr>
          <p:cNvPr id="5" name="Rectangle 3"/>
          <p:cNvSpPr>
            <a:spLocks noGrp="1"/>
          </p:cNvSpPr>
          <p:nvPr>
            <p:ph type="dt" sz="half" idx="16"/>
          </p:nvPr>
        </p:nvSpPr>
        <p:spPr/>
        <p:txBody>
          <a:bodyPr/>
          <a:lstStyle>
            <a:lvl1pPr algn="r">
              <a:defRPr/>
            </a:lvl1pPr>
            <a:extLst/>
          </a:lstStyle>
          <a:p>
            <a:fld id="{A3B5A23E-AF9B-47CC-AEB2-080724B2B835}" type="datetime1">
              <a:rPr lang="en-US" smtClean="0"/>
              <a:t>10/17/2022</a:t>
            </a:fld>
            <a:endParaRPr lang="en-US"/>
          </a:p>
        </p:txBody>
      </p:sp>
      <p:sp>
        <p:nvSpPr>
          <p:cNvPr id="6" name="Rectangle 4"/>
          <p:cNvSpPr>
            <a:spLocks noGrp="1"/>
          </p:cNvSpPr>
          <p:nvPr>
            <p:ph type="ftr" sz="quarter" idx="17"/>
          </p:nvPr>
        </p:nvSpPr>
        <p:spPr/>
        <p:txBody>
          <a:bodyPr/>
          <a:lstStyle>
            <a:lvl1pPr>
              <a:defRPr/>
            </a:lvl1pPr>
            <a:extLst/>
          </a:lstStyle>
          <a:p>
            <a:endParaRPr lang="en-US"/>
          </a:p>
        </p:txBody>
      </p:sp>
      <p:sp>
        <p:nvSpPr>
          <p:cNvPr id="7" name="Rectangle 5"/>
          <p:cNvSpPr>
            <a:spLocks noGrp="1"/>
          </p:cNvSpPr>
          <p:nvPr>
            <p:ph type="sldNum" sz="quarter" idx="18"/>
          </p:nvPr>
        </p:nvSpPr>
        <p:spPr/>
        <p:txBody>
          <a:bodyPr/>
          <a:lstStyle>
            <a:lvl1pPr>
              <a:defRPr/>
            </a:lvl1pPr>
            <a:extLst/>
          </a:lstStyle>
          <a:p>
            <a:fld id="{C75B88FA-3392-4D65-A457-DB2A9953195B}" type="slidenum">
              <a:rPr lang="en-US" smtClean="0"/>
              <a:pPr/>
              <a:t>‹#›</a:t>
            </a:fld>
            <a:endParaRPr lang="en-US"/>
          </a:p>
        </p:txBody>
      </p:sp>
      <p:sp>
        <p:nvSpPr>
          <p:cNvPr id="8"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171325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10" presetClass="entr" presetSubtype="0" fill="hold" grpId="0" nodeType="afterEffect">
                                  <p:stCondLst>
                                    <p:cond delay="0"/>
                                  </p:stCondLst>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7"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3" name="Rectangle 3"/>
          <p:cNvSpPr>
            <a:spLocks noGrp="1"/>
          </p:cNvSpPr>
          <p:nvPr>
            <p:ph type="dt" sz="half" idx="10"/>
          </p:nvPr>
        </p:nvSpPr>
        <p:spPr/>
        <p:txBody>
          <a:bodyPr/>
          <a:lstStyle>
            <a:lvl1pPr algn="r">
              <a:defRPr/>
            </a:lvl1pPr>
            <a:extLst/>
          </a:lstStyle>
          <a:p>
            <a:fld id="{D20C717E-D9BD-403D-92E8-CC7D0998F4DA}" type="datetime1">
              <a:rPr lang="en-US" smtClean="0"/>
              <a:t>10/17/2022</a:t>
            </a:fld>
            <a:endParaRPr lang="en-US"/>
          </a:p>
        </p:txBody>
      </p:sp>
      <p:sp>
        <p:nvSpPr>
          <p:cNvPr id="4" name="Rectangle 4"/>
          <p:cNvSpPr>
            <a:spLocks noGrp="1"/>
          </p:cNvSpPr>
          <p:nvPr>
            <p:ph type="ftr" sz="quarter" idx="11"/>
          </p:nvPr>
        </p:nvSpPr>
        <p:spPr/>
        <p:txBody>
          <a:bodyPr/>
          <a:lstStyle>
            <a:lvl1pPr>
              <a:defRPr/>
            </a:lvl1pPr>
            <a:extLst/>
          </a:lstStyle>
          <a:p>
            <a:endParaRPr lang="en-US"/>
          </a:p>
        </p:txBody>
      </p:sp>
      <p:sp>
        <p:nvSpPr>
          <p:cNvPr id="5" name="Rectangle 5"/>
          <p:cNvSpPr>
            <a:spLocks noGrp="1"/>
          </p:cNvSpPr>
          <p:nvPr>
            <p:ph type="sldNum" sz="quarter" idx="12"/>
          </p:nvPr>
        </p:nvSpPr>
        <p:spPr/>
        <p:txBody>
          <a:bodyPr/>
          <a:lstStyle>
            <a:lvl1pPr>
              <a:defRPr/>
            </a:lvl1pPr>
            <a:extLst/>
          </a:lstStyle>
          <a:p>
            <a:fld id="{C75B88FA-3392-4D65-A457-DB2A9953195B}" type="slidenum">
              <a:rPr lang="en-US" smtClean="0"/>
              <a:pPr/>
              <a:t>‹#›</a:t>
            </a:fld>
            <a:endParaRPr lang="en-US"/>
          </a:p>
        </p:txBody>
      </p:sp>
      <p:sp>
        <p:nvSpPr>
          <p:cNvPr id="6"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a:solidFill>
                  <a:prstClr val="white">
                    <a:alpha val="40000"/>
                  </a:prstClr>
                </a:solidFill>
                <a:ea typeface="+mn-ea"/>
                <a:cs typeface="+mn-cs"/>
              </a:rPr>
              <a:t>or FALSE?</a:t>
            </a:r>
            <a:endParaRPr lang="en-US" dirty="0"/>
          </a:p>
        </p:txBody>
      </p:sp>
      <p:sp>
        <p:nvSpPr>
          <p:cNvPr id="8"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832183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6"/>
                                        </p:tgtEl>
                                      </p:cBhvr>
                                    </p:animEffect>
                                    <p:set>
                                      <p:cBhvr>
                                        <p:cTn id="7" dur="1" fill="hold">
                                          <p:stCondLst>
                                            <p:cond delay="29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 name="Answer Base"/>
          <p:cNvSpPr txBox="1"/>
          <p:nvPr/>
        </p:nvSpPr>
        <p:spPr>
          <a:xfrm>
            <a:off x="228600" y="1600200"/>
            <a:ext cx="8229600" cy="1293926"/>
          </a:xfrm>
          <a:prstGeom prst="rect">
            <a:avLst/>
          </a:prstGeom>
          <a:noFill/>
        </p:spPr>
        <p:txBody>
          <a:bodyPr/>
          <a:lstStyle/>
          <a:p>
            <a:pPr algn="ctr" fontAlgn="auto">
              <a:spcBef>
                <a:spcPct val="20000"/>
              </a:spcBef>
              <a:spcAft>
                <a:spcPts val="0"/>
              </a:spcAft>
              <a:defRPr/>
            </a:pPr>
            <a:r>
              <a:rPr lang="en-US" sz="7200" dirty="0">
                <a:solidFill>
                  <a:schemeClr val="tx1">
                    <a:alpha val="40000"/>
                  </a:schemeClr>
                </a:solidFill>
                <a:latin typeface="+mn-lt"/>
                <a:cs typeface="+mn-cs"/>
              </a:rPr>
              <a:t>TRUE or FALSE?</a:t>
            </a:r>
          </a:p>
        </p:txBody>
      </p:sp>
      <p:sp>
        <p:nvSpPr>
          <p:cNvPr id="4" name="Answer"/>
          <p:cNvSpPr/>
          <p:nvPr/>
        </p:nvSpPr>
        <p:spPr>
          <a:xfrm>
            <a:off x="228600" y="1600200"/>
            <a:ext cx="8229600" cy="1200329"/>
          </a:xfrm>
          <a:prstGeom prst="rect">
            <a:avLst/>
          </a:prstGeom>
        </p:spPr>
        <p:txBody>
          <a:bodyPr>
            <a:spAutoFit/>
          </a:bodyPr>
          <a:lstStyle/>
          <a:p>
            <a:pPr algn="ctr" fontAlgn="auto">
              <a:spcBef>
                <a:spcPts val="0"/>
              </a:spcBef>
              <a:spcAft>
                <a:spcPts val="0"/>
              </a:spcAft>
              <a:defRPr/>
            </a:pPr>
            <a:r>
              <a:rPr lang="en-US" sz="7200" dirty="0">
                <a:solidFill>
                  <a:prstClr val="white">
                    <a:alpha val="40000"/>
                  </a:prstClr>
                </a:solidFill>
                <a:latin typeface="+mn-lt"/>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latin typeface="+mn-lt"/>
                <a:cs typeface="+mn-cs"/>
              </a:rPr>
              <a:t>FALSE</a:t>
            </a:r>
            <a:r>
              <a:rPr lang="en-US" sz="7200" dirty="0">
                <a:solidFill>
                  <a:prstClr val="white">
                    <a:alpha val="40000"/>
                  </a:prstClr>
                </a:solidFill>
                <a:latin typeface="+mn-lt"/>
                <a:cs typeface="+mn-cs"/>
              </a:rPr>
              <a:t>?</a:t>
            </a:r>
            <a:endParaRPr lang="en-US" dirty="0">
              <a:latin typeface="+mn-lt"/>
              <a:cs typeface="+mn-cs"/>
            </a:endParaRPr>
          </a:p>
        </p:txBody>
      </p:sp>
      <p:sp>
        <p:nvSpPr>
          <p:cNvPr id="6" name="Question"/>
          <p:cNvSpPr>
            <a:spLocks noGrp="1"/>
          </p:cNvSpPr>
          <p:nvPr>
            <p:ph type="title"/>
          </p:nvPr>
        </p:nvSpPr>
        <p:spPr>
          <a:xfrm>
            <a:off x="228600" y="457200"/>
            <a:ext cx="8229600" cy="1143000"/>
          </a:xfrm>
        </p:spPr>
        <p:txBody>
          <a:bodyPr rtlCol="0" anchor="ctr"/>
          <a:lstStyle>
            <a:lvl1pPr algn="l">
              <a:defRPr i="1">
                <a:solidFill>
                  <a:schemeClr val="tx1">
                    <a:shade val="75000"/>
                  </a:schemeClr>
                </a:solidFill>
              </a:defRPr>
            </a:lvl1pPr>
            <a:extLst/>
          </a:lstStyle>
          <a:p>
            <a:r>
              <a:rPr lang="en-US"/>
              <a:t>Click to edit Master title style</a:t>
            </a:r>
            <a:endParaRPr lang="en-US" dirty="0"/>
          </a:p>
        </p:txBody>
      </p:sp>
      <p:sp>
        <p:nvSpPr>
          <p:cNvPr id="5" name="Rectangle 3"/>
          <p:cNvSpPr>
            <a:spLocks noGrp="1"/>
          </p:cNvSpPr>
          <p:nvPr>
            <p:ph type="dt" sz="half" idx="10"/>
          </p:nvPr>
        </p:nvSpPr>
        <p:spPr/>
        <p:txBody>
          <a:bodyPr/>
          <a:lstStyle>
            <a:lvl1pPr algn="r">
              <a:defRPr/>
            </a:lvl1pPr>
            <a:extLst/>
          </a:lstStyle>
          <a:p>
            <a:fld id="{B233B21F-F8C3-42BA-B2C9-5C4EFF3E9F7C}" type="datetime1">
              <a:rPr lang="en-US" smtClean="0"/>
              <a:t>10/17/2022</a:t>
            </a:fld>
            <a:endParaRPr lang="en-US"/>
          </a:p>
        </p:txBody>
      </p:sp>
      <p:sp>
        <p:nvSpPr>
          <p:cNvPr id="7" name="Rectangle 4"/>
          <p:cNvSpPr>
            <a:spLocks noGrp="1"/>
          </p:cNvSpPr>
          <p:nvPr>
            <p:ph type="ftr" sz="quarter" idx="11"/>
          </p:nvPr>
        </p:nvSpPr>
        <p:spPr/>
        <p:txBody>
          <a:bodyPr/>
          <a:lstStyle>
            <a:lvl1pPr>
              <a:defRPr/>
            </a:lvl1pPr>
            <a:extLst/>
          </a:lstStyle>
          <a:p>
            <a:endParaRPr lang="en-US"/>
          </a:p>
        </p:txBody>
      </p:sp>
      <p:sp>
        <p:nvSpPr>
          <p:cNvPr id="8" name="Rectangle 5"/>
          <p:cNvSpPr>
            <a:spLocks noGrp="1"/>
          </p:cNvSpPr>
          <p:nvPr>
            <p:ph type="sldNum" sz="quarter" idx="12"/>
          </p:nvPr>
        </p:nvSpPr>
        <p:spPr/>
        <p:txBody>
          <a:bodyPr/>
          <a:lstStyle>
            <a:lvl1pPr>
              <a:defRPr/>
            </a:lvl1pPr>
            <a:extLst/>
          </a:lstStyle>
          <a:p>
            <a:fld id="{C75B88FA-3392-4D65-A457-DB2A9953195B}" type="slidenum">
              <a:rPr lang="en-US" smtClean="0"/>
              <a:pPr/>
              <a:t>‹#›</a:t>
            </a:fld>
            <a:endParaRPr lang="en-US"/>
          </a:p>
        </p:txBody>
      </p:sp>
      <p:sp>
        <p:nvSpPr>
          <p:cNvPr id="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10" name="Answer"/>
          <p:cNvSpPr/>
          <p:nvPr userDrawn="1"/>
        </p:nvSpPr>
        <p:spPr>
          <a:xfrm>
            <a:off x="228600" y="1600200"/>
            <a:ext cx="8229600" cy="1200329"/>
          </a:xfrm>
          <a:prstGeom prst="rect">
            <a:avLst/>
          </a:prstGeom>
        </p:spPr>
        <p:txBody>
          <a:bodyPr wrap="square">
            <a:spAutoFit/>
          </a:bodyPr>
          <a:lstStyle/>
          <a:p>
            <a:pPr algn="ctr"/>
            <a:r>
              <a:rPr lang="en-US" sz="7200" dirty="0">
                <a:solidFill>
                  <a:prstClr val="white">
                    <a:alpha val="40000"/>
                  </a:prstClr>
                </a:solidFill>
                <a:ea typeface="+mn-ea"/>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a:solidFill>
                  <a:prstClr val="white">
                    <a:alpha val="40000"/>
                  </a:prstClr>
                </a:solidFill>
                <a:ea typeface="+mn-ea"/>
                <a:cs typeface="+mn-cs"/>
              </a:rPr>
              <a:t>?</a:t>
            </a:r>
            <a:endParaRPr lang="en-US" dirty="0"/>
          </a:p>
        </p:txBody>
      </p:sp>
      <p:sp>
        <p:nvSpPr>
          <p:cNvPr id="11"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657576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3000"/>
                                        <p:tgtEl>
                                          <p:spTgt spid="3"/>
                                        </p:tgtEl>
                                      </p:cBhvr>
                                    </p:animEffect>
                                    <p:set>
                                      <p:cBhvr>
                                        <p:cTn id="7" dur="1" fill="hold">
                                          <p:stCondLst>
                                            <p:cond delay="2999"/>
                                          </p:stCondLst>
                                        </p:cTn>
                                        <p:tgtEl>
                                          <p:spTgt spid="3"/>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3000"/>
                                        <p:tgtEl>
                                          <p:spTgt spid="9"/>
                                        </p:tgtEl>
                                      </p:cBhvr>
                                    </p:animEffect>
                                    <p:set>
                                      <p:cBhvr>
                                        <p:cTn id="15" dur="1" fill="hold">
                                          <p:stCondLst>
                                            <p:cond delay="2999"/>
                                          </p:stCondLst>
                                        </p:cTn>
                                        <p:tgtEl>
                                          <p:spTgt spid="9"/>
                                        </p:tgtEl>
                                        <p:attrNameLst>
                                          <p:attrName>style.visibility</p:attrName>
                                        </p:attrNameLst>
                                      </p:cBhvr>
                                      <p:to>
                                        <p:strVal val="hidden"/>
                                      </p:to>
                                    </p:se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Multiple Choice">
    <p:spTree>
      <p:nvGrpSpPr>
        <p:cNvPr id="1" name=""/>
        <p:cNvGrpSpPr/>
        <p:nvPr/>
      </p:nvGrpSpPr>
      <p:grpSpPr>
        <a:xfrm>
          <a:off x="0" y="0"/>
          <a:ext cx="0" cy="0"/>
          <a:chOff x="0" y="0"/>
          <a:chExt cx="0" cy="0"/>
        </a:xfrm>
      </p:grpSpPr>
      <p:sp>
        <p:nvSpPr>
          <p:cNvPr id="8" name="Rectangle 10"/>
          <p:cNvSpPr txBox="1"/>
          <p:nvPr/>
        </p:nvSpPr>
        <p:spPr>
          <a:xfrm>
            <a:off x="457200" y="20574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A.</a:t>
            </a:r>
          </a:p>
        </p:txBody>
      </p:sp>
      <p:sp>
        <p:nvSpPr>
          <p:cNvPr id="9" name="TextBox 8"/>
          <p:cNvSpPr txBox="1"/>
          <p:nvPr/>
        </p:nvSpPr>
        <p:spPr>
          <a:xfrm>
            <a:off x="457200" y="2707957"/>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B.</a:t>
            </a:r>
          </a:p>
        </p:txBody>
      </p:sp>
      <p:sp>
        <p:nvSpPr>
          <p:cNvPr id="10" name="TextBox 9"/>
          <p:cNvSpPr txBox="1"/>
          <p:nvPr/>
        </p:nvSpPr>
        <p:spPr>
          <a:xfrm>
            <a:off x="457200" y="34290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C.</a:t>
            </a:r>
          </a:p>
        </p:txBody>
      </p:sp>
      <p:sp>
        <p:nvSpPr>
          <p:cNvPr id="12" name="TextBox 11"/>
          <p:cNvSpPr txBox="1"/>
          <p:nvPr/>
        </p:nvSpPr>
        <p:spPr>
          <a:xfrm>
            <a:off x="457200" y="41148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D.</a:t>
            </a:r>
          </a:p>
        </p:txBody>
      </p:sp>
      <p:sp>
        <p:nvSpPr>
          <p:cNvPr id="13" name="TextBox 12"/>
          <p:cNvSpPr txBox="1"/>
          <p:nvPr/>
        </p:nvSpPr>
        <p:spPr>
          <a:xfrm>
            <a:off x="457200" y="4800600"/>
            <a:ext cx="685800" cy="492443"/>
          </a:xfrm>
          <a:prstGeom prst="rect">
            <a:avLst/>
          </a:prstGeom>
          <a:noFill/>
        </p:spPr>
        <p:txBody>
          <a:bodyPr tIns="91440" bIns="91440">
            <a:spAutoFit/>
          </a:bodyPr>
          <a:lstStyle/>
          <a:p>
            <a:pPr algn="r" fontAlgn="auto">
              <a:spcBef>
                <a:spcPts val="0"/>
              </a:spcBef>
              <a:spcAft>
                <a:spcPts val="0"/>
              </a:spcAft>
              <a:defRPr/>
            </a:pPr>
            <a:r>
              <a:rPr lang="en-US" sz="2000" b="1" dirty="0">
                <a:ln>
                  <a:solidFill>
                    <a:schemeClr val="tx2"/>
                  </a:solidFill>
                </a:ln>
                <a:solidFill>
                  <a:schemeClr val="bg2"/>
                </a:solidFill>
                <a:effectLst>
                  <a:outerShdw blurRad="50800" dist="50800" dir="2700000" algn="tl" rotWithShape="0">
                    <a:srgbClr val="000000">
                      <a:alpha val="43137"/>
                    </a:srgbClr>
                  </a:outerShdw>
                </a:effectLst>
                <a:latin typeface="+mn-lt"/>
                <a:cs typeface="+mn-cs"/>
              </a:rPr>
              <a:t>E.</a:t>
            </a:r>
          </a:p>
        </p:txBody>
      </p:sp>
      <p:sp>
        <p:nvSpPr>
          <p:cNvPr id="11" name="Rectangle 2"/>
          <p:cNvSpPr>
            <a:spLocks noGrp="1"/>
          </p:cNvSpPr>
          <p:nvPr>
            <p:ph type="title"/>
          </p:nvPr>
        </p:nvSpPr>
        <p:spPr>
          <a:xfrm>
            <a:off x="685800" y="228600"/>
            <a:ext cx="7696200" cy="1371600"/>
          </a:xfrm>
        </p:spPr>
        <p:txBody>
          <a:bodyPr/>
          <a:lstStyle>
            <a:lvl1pPr algn="l">
              <a:defRPr i="1" baseline="0"/>
            </a:lvl1pPr>
            <a:extLst/>
          </a:lstStyle>
          <a:p>
            <a:r>
              <a:rPr lang="en-US"/>
              <a:t>Click to edit Master title style</a:t>
            </a:r>
            <a:endParaRPr lang="en-US" dirty="0"/>
          </a:p>
        </p:txBody>
      </p:sp>
      <p:sp>
        <p:nvSpPr>
          <p:cNvPr id="15" name="Rectangle 13"/>
          <p:cNvSpPr>
            <a:spLocks noGrp="1"/>
          </p:cNvSpPr>
          <p:nvPr>
            <p:ph type="body" sz="quarter" idx="17"/>
          </p:nvPr>
        </p:nvSpPr>
        <p:spPr>
          <a:xfrm>
            <a:off x="1143000" y="4800600"/>
            <a:ext cx="7086600" cy="457200"/>
          </a:xfrm>
        </p:spPr>
        <p:txBody>
          <a:bodyPr rtlCol="0" anchor="ctr"/>
          <a:lstStyle>
            <a:lvl1pPr marL="0" indent="0">
              <a:buFontTx/>
              <a:buNone/>
              <a:defRPr i="0" baseline="0"/>
            </a:lvl1pPr>
            <a:extLst/>
          </a:lstStyle>
          <a:p>
            <a:pPr lvl="0"/>
            <a:r>
              <a:rPr lang="en-US"/>
              <a:t>Click to edit Master text styles</a:t>
            </a:r>
          </a:p>
        </p:txBody>
      </p:sp>
      <p:sp>
        <p:nvSpPr>
          <p:cNvPr id="16" name="Rectangle 13"/>
          <p:cNvSpPr>
            <a:spLocks noGrp="1"/>
          </p:cNvSpPr>
          <p:nvPr>
            <p:ph type="body" sz="quarter" idx="18"/>
          </p:nvPr>
        </p:nvSpPr>
        <p:spPr>
          <a:xfrm>
            <a:off x="1143000" y="4114800"/>
            <a:ext cx="7086600" cy="457200"/>
          </a:xfrm>
        </p:spPr>
        <p:txBody>
          <a:bodyPr rtlCol="0" anchor="ctr"/>
          <a:lstStyle>
            <a:lvl1pPr marL="0" indent="0">
              <a:buFontTx/>
              <a:buNone/>
              <a:defRPr i="0" baseline="0"/>
            </a:lvl1pPr>
            <a:extLst/>
          </a:lstStyle>
          <a:p>
            <a:pPr lvl="0"/>
            <a:r>
              <a:rPr lang="en-US"/>
              <a:t>Click to edit Master text styles</a:t>
            </a:r>
          </a:p>
        </p:txBody>
      </p:sp>
      <p:sp>
        <p:nvSpPr>
          <p:cNvPr id="17" name="Rectangle 13"/>
          <p:cNvSpPr>
            <a:spLocks noGrp="1"/>
          </p:cNvSpPr>
          <p:nvPr>
            <p:ph type="body" sz="quarter" idx="19"/>
          </p:nvPr>
        </p:nvSpPr>
        <p:spPr>
          <a:xfrm>
            <a:off x="1143000" y="3429000"/>
            <a:ext cx="7086600" cy="457200"/>
          </a:xfrm>
        </p:spPr>
        <p:txBody>
          <a:bodyPr rtlCol="0" anchor="ctr"/>
          <a:lstStyle>
            <a:lvl1pPr marL="0" indent="0">
              <a:buFontTx/>
              <a:buNone/>
              <a:defRPr i="0" baseline="0"/>
            </a:lvl1pPr>
            <a:extLst/>
          </a:lstStyle>
          <a:p>
            <a:pPr lvl="0"/>
            <a:r>
              <a:rPr lang="en-US"/>
              <a:t>Click to edit Master text styles</a:t>
            </a:r>
          </a:p>
        </p:txBody>
      </p:sp>
      <p:sp>
        <p:nvSpPr>
          <p:cNvPr id="18" name="Rectangle 13"/>
          <p:cNvSpPr>
            <a:spLocks noGrp="1"/>
          </p:cNvSpPr>
          <p:nvPr>
            <p:ph type="body" sz="quarter" idx="20"/>
          </p:nvPr>
        </p:nvSpPr>
        <p:spPr>
          <a:xfrm>
            <a:off x="1143000" y="2743200"/>
            <a:ext cx="7086600" cy="457200"/>
          </a:xfrm>
        </p:spPr>
        <p:txBody>
          <a:bodyPr rtlCol="0" anchor="ctr"/>
          <a:lstStyle>
            <a:lvl1pPr marL="0" indent="0">
              <a:buFontTx/>
              <a:buNone/>
              <a:defRPr i="0" baseline="0"/>
            </a:lvl1pPr>
            <a:extLst/>
          </a:lstStyle>
          <a:p>
            <a:pPr lvl="0"/>
            <a:r>
              <a:rPr lang="en-US"/>
              <a:t>Click to edit Master text styles</a:t>
            </a:r>
          </a:p>
        </p:txBody>
      </p:sp>
      <p:sp>
        <p:nvSpPr>
          <p:cNvPr id="19" name="Rectangle 13"/>
          <p:cNvSpPr>
            <a:spLocks noGrp="1"/>
          </p:cNvSpPr>
          <p:nvPr>
            <p:ph type="body" sz="quarter" idx="21"/>
          </p:nvPr>
        </p:nvSpPr>
        <p:spPr>
          <a:xfrm>
            <a:off x="1143000" y="2057400"/>
            <a:ext cx="7086600" cy="457200"/>
          </a:xfrm>
        </p:spPr>
        <p:txBody>
          <a:bodyPr rtlCol="0" anchor="ctr"/>
          <a:lstStyle>
            <a:lvl1pPr marL="0" indent="0">
              <a:buFontTx/>
              <a:buNone/>
              <a:defRPr i="0" baseline="0"/>
            </a:lvl1pPr>
            <a:extLst/>
          </a:lstStyle>
          <a:p>
            <a:pPr lvl="0"/>
            <a:r>
              <a:rPr lang="en-US"/>
              <a:t>Click to edit Master text styles</a:t>
            </a:r>
          </a:p>
        </p:txBody>
      </p:sp>
      <p:sp>
        <p:nvSpPr>
          <p:cNvPr id="14" name="Rectangle 3"/>
          <p:cNvSpPr>
            <a:spLocks noGrp="1"/>
          </p:cNvSpPr>
          <p:nvPr>
            <p:ph type="dt" sz="half" idx="22"/>
          </p:nvPr>
        </p:nvSpPr>
        <p:spPr/>
        <p:txBody>
          <a:bodyPr/>
          <a:lstStyle>
            <a:lvl1pPr algn="r">
              <a:defRPr/>
            </a:lvl1pPr>
            <a:extLst/>
          </a:lstStyle>
          <a:p>
            <a:pPr algn="r"/>
            <a:fld id="{B8281D43-556E-4875-AD6B-6FF09D9BB381}" type="datetime1">
              <a:rPr lang="en-US" sz="1100" smtClean="0"/>
              <a:t>10/17/2022</a:t>
            </a:fld>
            <a:endParaRPr lang="en-US" sz="1050" dirty="0"/>
          </a:p>
        </p:txBody>
      </p:sp>
      <p:sp>
        <p:nvSpPr>
          <p:cNvPr id="20" name="Rectangle 4"/>
          <p:cNvSpPr>
            <a:spLocks noGrp="1"/>
          </p:cNvSpPr>
          <p:nvPr>
            <p:ph type="ftr" sz="quarter" idx="23"/>
          </p:nvPr>
        </p:nvSpPr>
        <p:spPr/>
        <p:txBody>
          <a:bodyPr/>
          <a:lstStyle>
            <a:lvl1pPr>
              <a:defRPr/>
            </a:lvl1pPr>
            <a:extLst/>
          </a:lstStyle>
          <a:p>
            <a:endParaRPr lang="en-US" sz="1200" dirty="0"/>
          </a:p>
        </p:txBody>
      </p:sp>
      <p:sp>
        <p:nvSpPr>
          <p:cNvPr id="21" name="Rectangle 5"/>
          <p:cNvSpPr>
            <a:spLocks noGrp="1"/>
          </p:cNvSpPr>
          <p:nvPr>
            <p:ph type="sldNum" sz="quarter" idx="24"/>
          </p:nvPr>
        </p:nvSpPr>
        <p:spPr/>
        <p:txBody>
          <a:bodyPr/>
          <a:lstStyle>
            <a:lvl1pPr>
              <a:defRPr/>
            </a:lvl1pPr>
            <a:extLst/>
          </a:lstStyle>
          <a:p>
            <a:fld id="{169B2101-2E9F-420A-91A3-890890D84497}" type="slidenum">
              <a:rPr lang="en-US" sz="1200" smtClean="0"/>
              <a:pPr/>
              <a:t>‹#›</a:t>
            </a:fld>
            <a:endParaRPr lang="en-US" sz="1200" dirty="0"/>
          </a:p>
        </p:txBody>
      </p:sp>
    </p:spTree>
    <p:extLst>
      <p:ext uri="{BB962C8B-B14F-4D97-AF65-F5344CB8AC3E}">
        <p14:creationId xmlns:p14="http://schemas.microsoft.com/office/powerpoint/2010/main" val="3123177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cxnSp>
        <p:nvCxnSpPr>
          <p:cNvPr id="20" name="Straight Connector 23"/>
          <p:cNvCxnSpPr>
            <a:stCxn id="16" idx="3"/>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2" name="Straight Connector 21"/>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3"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5"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16" name="Rectangle 7"/>
          <p:cNvSpPr>
            <a:spLocks noGrp="1"/>
          </p:cNvSpPr>
          <p:nvPr>
            <p:ph type="body" sz="quarter" idx="13"/>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2" name="Rectangle 7"/>
          <p:cNvSpPr>
            <a:spLocks noGrp="1"/>
          </p:cNvSpPr>
          <p:nvPr>
            <p:ph type="body" sz="quarter" idx="14"/>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3" name="Rectangle 7"/>
          <p:cNvSpPr>
            <a:spLocks noGrp="1"/>
          </p:cNvSpPr>
          <p:nvPr>
            <p:ph type="body" sz="quarter" idx="15"/>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4" name="Rectangle 7"/>
          <p:cNvSpPr>
            <a:spLocks noGrp="1"/>
          </p:cNvSpPr>
          <p:nvPr>
            <p:ph type="body" sz="quarter" idx="16"/>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0" name="Rectangle 7"/>
          <p:cNvSpPr>
            <a:spLocks noGrp="1"/>
          </p:cNvSpPr>
          <p:nvPr>
            <p:ph type="body" sz="quarter" idx="17"/>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5" name="Rectangle 7"/>
          <p:cNvSpPr>
            <a:spLocks noGrp="1"/>
          </p:cNvSpPr>
          <p:nvPr>
            <p:ph type="body" sz="quarter" idx="18"/>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7" name="Rectangle 7"/>
          <p:cNvSpPr>
            <a:spLocks noGrp="1"/>
          </p:cNvSpPr>
          <p:nvPr>
            <p:ph type="body" sz="quarter" idx="19"/>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8" name="Rectangle 7"/>
          <p:cNvSpPr>
            <a:spLocks noGrp="1"/>
          </p:cNvSpPr>
          <p:nvPr>
            <p:ph type="body" sz="quarter" idx="20"/>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9" name="Rectangle 7"/>
          <p:cNvSpPr>
            <a:spLocks noGrp="1"/>
          </p:cNvSpPr>
          <p:nvPr>
            <p:ph type="body" sz="quarter" idx="2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21" name="Rectangle 7"/>
          <p:cNvSpPr>
            <a:spLocks noGrp="1"/>
          </p:cNvSpPr>
          <p:nvPr>
            <p:ph type="body" sz="quarter" idx="22"/>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a:t>Click to edit Master text styles</a:t>
            </a:r>
          </a:p>
        </p:txBody>
      </p:sp>
      <p:sp>
        <p:nvSpPr>
          <p:cNvPr id="11" name="Rectangle 2"/>
          <p:cNvSpPr>
            <a:spLocks noGrp="1"/>
          </p:cNvSpPr>
          <p:nvPr>
            <p:ph type="title"/>
          </p:nvPr>
        </p:nvSpPr>
        <p:spPr/>
        <p:txBody>
          <a:bodyPr/>
          <a:lstStyle>
            <a:lvl1pPr algn="l">
              <a:defRPr i="1" baseline="0"/>
            </a:lvl1pPr>
            <a:extLst/>
          </a:lstStyle>
          <a:p>
            <a:r>
              <a:rPr lang="en-US"/>
              <a:t>Click to edit Master title style</a:t>
            </a:r>
            <a:endParaRPr lang="en-US" dirty="0"/>
          </a:p>
        </p:txBody>
      </p:sp>
      <p:sp>
        <p:nvSpPr>
          <p:cNvPr id="26" name="Rectangle 4"/>
          <p:cNvSpPr>
            <a:spLocks noGrp="1"/>
          </p:cNvSpPr>
          <p:nvPr>
            <p:ph type="ftr" sz="quarter" idx="23"/>
          </p:nvPr>
        </p:nvSpPr>
        <p:spPr/>
        <p:txBody>
          <a:bodyPr/>
          <a:lstStyle>
            <a:lvl1pPr>
              <a:defRPr/>
            </a:lvl1pPr>
            <a:extLst/>
          </a:lstStyle>
          <a:p>
            <a:endParaRPr lang="en-US"/>
          </a:p>
        </p:txBody>
      </p:sp>
      <p:sp>
        <p:nvSpPr>
          <p:cNvPr id="27" name="Rectangle 3"/>
          <p:cNvSpPr>
            <a:spLocks noGrp="1"/>
          </p:cNvSpPr>
          <p:nvPr>
            <p:ph type="dt" sz="half" idx="24"/>
          </p:nvPr>
        </p:nvSpPr>
        <p:spPr/>
        <p:txBody>
          <a:bodyPr/>
          <a:lstStyle>
            <a:lvl1pPr algn="r">
              <a:defRPr/>
            </a:lvl1pPr>
            <a:extLst/>
          </a:lstStyle>
          <a:p>
            <a:fld id="{B18A62C5-1953-4480-B15C-EFFF267685D5}" type="datetime1">
              <a:rPr lang="en-US" smtClean="0"/>
              <a:t>10/17/2022</a:t>
            </a:fld>
            <a:endParaRPr lang="en-US"/>
          </a:p>
        </p:txBody>
      </p:sp>
      <p:sp>
        <p:nvSpPr>
          <p:cNvPr id="28" name="Rectangle 5"/>
          <p:cNvSpPr>
            <a:spLocks noGrp="1"/>
          </p:cNvSpPr>
          <p:nvPr>
            <p:ph type="sldNum" sz="quarter" idx="25"/>
          </p:nvPr>
        </p:nvSpPr>
        <p:spPr/>
        <p:txBody>
          <a:bodyPr/>
          <a:lstStyle>
            <a:lvl1pPr>
              <a:defRPr/>
            </a:lvl1pPr>
            <a:extLst/>
          </a:lstStyle>
          <a:p>
            <a:fld id="{C75B88FA-3392-4D65-A457-DB2A9953195B}" type="slidenum">
              <a:rPr lang="en-US" smtClean="0"/>
              <a:pPr/>
              <a:t>‹#›</a:t>
            </a:fld>
            <a:endParaRPr lang="en-US"/>
          </a:p>
        </p:txBody>
      </p:sp>
      <p:sp>
        <p:nvSpPr>
          <p:cNvPr id="29"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extLst>
      <p:ext uri="{BB962C8B-B14F-4D97-AF65-F5344CB8AC3E}">
        <p14:creationId xmlns:p14="http://schemas.microsoft.com/office/powerpoint/2010/main" val="4247205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0" name="Rectangle 3"/>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0"/>
          <p:cNvSpPr>
            <a:spLocks noGrp="1"/>
          </p:cNvSpPr>
          <p:nvPr>
            <p:ph type="dt" sz="half" idx="10"/>
          </p:nvPr>
        </p:nvSpPr>
        <p:spPr/>
        <p:txBody>
          <a:bodyPr rtlCol="0"/>
          <a:lstStyle/>
          <a:p>
            <a:pPr algn="r"/>
            <a:fld id="{34CABF49-5AF1-41C6-9CFD-448DE4908488}" type="datetime1">
              <a:rPr lang="en-US" sz="1100" smtClean="0"/>
              <a:t>10/17/2022</a:t>
            </a:fld>
            <a:endParaRPr lang="en-US"/>
          </a:p>
        </p:txBody>
      </p:sp>
      <p:sp>
        <p:nvSpPr>
          <p:cNvPr id="27" name="Rectangle 11"/>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4" name="Rectangle 12"/>
          <p:cNvSpPr>
            <a:spLocks noGrp="1"/>
          </p:cNvSpPr>
          <p:nvPr>
            <p:ph type="ftr" sz="quarter" idx="12"/>
          </p:nvPr>
        </p:nvSpPr>
        <p:spPr/>
        <p:txBody>
          <a:bodyPr rtlCol="0"/>
          <a:lstStyle/>
          <a:p>
            <a:endParaRPr lang="en-US"/>
          </a:p>
        </p:txBody>
      </p:sp>
      <p:sp>
        <p:nvSpPr>
          <p:cNvPr id="28" name="Rectangle 14"/>
          <p:cNvSpPr>
            <a:spLocks noGrp="1"/>
          </p:cNvSpPr>
          <p:nvPr>
            <p:ph type="title"/>
          </p:nvPr>
        </p:nvSpPr>
        <p:spPr/>
        <p:txBody>
          <a:bodyPr rtlCol="0" anchor="b"/>
          <a:lstStyle/>
          <a:p>
            <a:r>
              <a:rPr lang="en-US"/>
              <a:t>Click to edit Master title style</a:t>
            </a:r>
          </a:p>
        </p:txBody>
      </p:sp>
      <p:sp>
        <p:nvSpPr>
          <p:cNvPr id="7"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lgn="r"/>
            <a:fld id="{3D9D070A-F451-4134-8ABC-80778A72F9E4}" type="datetime1">
              <a:rPr lang="en-US" sz="1100" smtClean="0"/>
              <a:t>10/17/2022</a:t>
            </a:fld>
            <a:endParaRPr lang="en-US" sz="1050" dirty="0"/>
          </a:p>
        </p:txBody>
      </p:sp>
      <p:sp>
        <p:nvSpPr>
          <p:cNvPr id="4" name="Rectangle 4"/>
          <p:cNvSpPr>
            <a:spLocks noGrp="1"/>
          </p:cNvSpPr>
          <p:nvPr>
            <p:ph type="ftr" sz="quarter" idx="11"/>
          </p:nvPr>
        </p:nvSpPr>
        <p:spPr/>
        <p:txBody>
          <a:bodyPr rtlCol="0"/>
          <a:lstStyle>
            <a:lvl1pPr>
              <a:defRPr/>
            </a:lvl1pPr>
            <a:extLst/>
          </a:lstStyle>
          <a:p>
            <a:endParaRPr lang="en-US" sz="1200" dirty="0"/>
          </a:p>
        </p:txBody>
      </p:sp>
      <p:sp>
        <p:nvSpPr>
          <p:cNvPr id="5" name="Rectangle 5"/>
          <p:cNvSpPr>
            <a:spLocks noGrp="1"/>
          </p:cNvSpPr>
          <p:nvPr>
            <p:ph type="sldNum" sz="quarter" idx="12"/>
          </p:nvPr>
        </p:nvSpPr>
        <p:spPr/>
        <p:txBody>
          <a:bodyPr rtlCol="0"/>
          <a:lstStyle>
            <a:lvl1pPr>
              <a:defRPr/>
            </a:lvl1pPr>
            <a:extLst/>
          </a:lstStyle>
          <a:p>
            <a:fld id="{169B2101-2E9F-420A-91A3-890890D84497}" type="slidenum">
              <a:rPr lang="en-US" sz="1200" smtClean="0"/>
              <a:pPr/>
              <a:t>‹#›</a:t>
            </a:fld>
            <a:endParaRPr lang="en-US" sz="1200" dirty="0"/>
          </a:p>
        </p:txBody>
      </p:sp>
    </p:spTree>
    <p:extLst>
      <p:ext uri="{BB962C8B-B14F-4D97-AF65-F5344CB8AC3E}">
        <p14:creationId xmlns:p14="http://schemas.microsoft.com/office/powerpoint/2010/main" val="20599266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2_Section Header">
    <p:spTree>
      <p:nvGrpSpPr>
        <p:cNvPr id="1" name=""/>
        <p:cNvGrpSpPr/>
        <p:nvPr/>
      </p:nvGrpSpPr>
      <p:grpSpPr>
        <a:xfrm>
          <a:off x="0" y="0"/>
          <a:ext cx="0" cy="0"/>
          <a:chOff x="0" y="0"/>
          <a:chExt cx="0" cy="0"/>
        </a:xfrm>
      </p:grpSpPr>
      <p:sp>
        <p:nvSpPr>
          <p:cNvPr id="27" name="Rectangle 6"/>
          <p:cNvSpPr>
            <a:spLocks noGrp="1"/>
          </p:cNvSpPr>
          <p:nvPr>
            <p:ph type="title"/>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a:t>Click to edit Master title style</a:t>
            </a:r>
            <a:endParaRPr lang="en-US" dirty="0"/>
          </a:p>
        </p:txBody>
      </p:sp>
      <p:sp>
        <p:nvSpPr>
          <p:cNvPr id="3" name="Rectangle 3"/>
          <p:cNvSpPr>
            <a:spLocks noGrp="1"/>
          </p:cNvSpPr>
          <p:nvPr>
            <p:ph type="dt" sz="half" idx="10"/>
          </p:nvPr>
        </p:nvSpPr>
        <p:spPr/>
        <p:txBody>
          <a:bodyPr rtlCol="0"/>
          <a:lstStyle>
            <a:lvl1pPr>
              <a:defRPr/>
            </a:lvl1pPr>
            <a:extLst/>
          </a:lstStyle>
          <a:p>
            <a:pPr algn="r"/>
            <a:fld id="{877B2C43-75EE-4BB0-81C4-B2DA28A9512A}" type="datetime1">
              <a:rPr lang="en-US" sz="1100" smtClean="0"/>
              <a:t>10/17/2022</a:t>
            </a:fld>
            <a:endParaRPr lang="en-US" sz="1050" dirty="0"/>
          </a:p>
        </p:txBody>
      </p:sp>
      <p:sp>
        <p:nvSpPr>
          <p:cNvPr id="4" name="Rectangle 4"/>
          <p:cNvSpPr>
            <a:spLocks noGrp="1"/>
          </p:cNvSpPr>
          <p:nvPr>
            <p:ph type="ftr" sz="quarter" idx="11"/>
          </p:nvPr>
        </p:nvSpPr>
        <p:spPr/>
        <p:txBody>
          <a:bodyPr rtlCol="0"/>
          <a:lstStyle>
            <a:lvl1pPr>
              <a:defRPr/>
            </a:lvl1pPr>
            <a:extLst/>
          </a:lstStyle>
          <a:p>
            <a:endParaRPr lang="en-US" sz="1200" dirty="0"/>
          </a:p>
        </p:txBody>
      </p:sp>
      <p:sp>
        <p:nvSpPr>
          <p:cNvPr id="5" name="Rectangle 5"/>
          <p:cNvSpPr>
            <a:spLocks noGrp="1"/>
          </p:cNvSpPr>
          <p:nvPr>
            <p:ph type="sldNum" sz="quarter" idx="12"/>
          </p:nvPr>
        </p:nvSpPr>
        <p:spPr/>
        <p:txBody>
          <a:bodyPr rtlCol="0"/>
          <a:lstStyle>
            <a:lvl1pPr>
              <a:defRPr/>
            </a:lvl1pPr>
            <a:extLst/>
          </a:lstStyle>
          <a:p>
            <a:fld id="{169B2101-2E9F-420A-91A3-890890D84497}" type="slidenum">
              <a:rPr lang="en-US" sz="1200" smtClean="0"/>
              <a:pPr/>
              <a:t>‹#›</a:t>
            </a:fld>
            <a:endParaRPr lang="en-US" sz="1200" dirty="0"/>
          </a:p>
        </p:txBody>
      </p:sp>
    </p:spTree>
    <p:extLst>
      <p:ext uri="{BB962C8B-B14F-4D97-AF65-F5344CB8AC3E}">
        <p14:creationId xmlns:p14="http://schemas.microsoft.com/office/powerpoint/2010/main" val="11026187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grpSp>
        <p:nvGrpSpPr>
          <p:cNvPr id="16" name="Group 23"/>
          <p:cNvGrpSpPr/>
          <p:nvPr/>
        </p:nvGrpSpPr>
        <p:grpSpPr>
          <a:xfrm>
            <a:off x="14990" y="1976657"/>
            <a:ext cx="2042410" cy="533400"/>
            <a:chOff x="0" y="2000250"/>
            <a:chExt cx="3733800" cy="533400"/>
          </a:xfrm>
        </p:grpSpPr>
        <p:sp>
          <p:nvSpPr>
            <p:cNvPr id="30"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7"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21"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8"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6"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20"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3"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29" name="Group 35"/>
          <p:cNvGrpSpPr/>
          <p:nvPr/>
        </p:nvGrpSpPr>
        <p:grpSpPr>
          <a:xfrm>
            <a:off x="8584055" y="1976657"/>
            <a:ext cx="552450" cy="542925"/>
            <a:chOff x="8667750" y="2000250"/>
            <a:chExt cx="476250" cy="542925"/>
          </a:xfrm>
        </p:grpSpPr>
        <p:sp>
          <p:nvSpPr>
            <p:cNvPr id="26"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2"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7"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28"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5"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8"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9"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4" name="Oval 28"/>
          <p:cNvSpPr/>
          <p:nvPr userDrawn="1"/>
        </p:nvSpPr>
        <p:spPr>
          <a:xfrm>
            <a:off x="8572500" y="6038850"/>
            <a:ext cx="152400" cy="152400"/>
          </a:xfrm>
          <a:prstGeom prst="ellipse">
            <a:avLst/>
          </a:prstGeom>
          <a:effectLst/>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3" name="Oval 28"/>
          <p:cNvSpPr/>
          <p:nvPr userDrawn="1"/>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5" name="Oval 28"/>
          <p:cNvSpPr/>
          <p:nvPr userDrawn="1"/>
        </p:nvSpPr>
        <p:spPr>
          <a:xfrm>
            <a:off x="8572500" y="5476875"/>
            <a:ext cx="152400" cy="152400"/>
          </a:xfrm>
          <a:prstGeom prst="ellipse">
            <a:avLst/>
          </a:prstGeom>
          <a:effectLst/>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4" name="Oval 28"/>
          <p:cNvSpPr/>
          <p:nvPr userDrawn="1"/>
        </p:nvSpPr>
        <p:spPr>
          <a:xfrm>
            <a:off x="8572500" y="5753100"/>
            <a:ext cx="152400" cy="152400"/>
          </a:xfrm>
          <a:prstGeom prst="ellipse">
            <a:avLst/>
          </a:prstGeom>
          <a:effectLst/>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9" name="Rectangle 34"/>
          <p:cNvSpPr>
            <a:spLocks noGrp="1"/>
          </p:cNvSpPr>
          <p:nvPr>
            <p:ph type="dt" sz="half" idx="10"/>
          </p:nvPr>
        </p:nvSpPr>
        <p:spPr/>
        <p:txBody>
          <a:bodyPr rtlCol="0"/>
          <a:lstStyle/>
          <a:p>
            <a:pPr algn="r"/>
            <a:fld id="{D4FEAB4F-44B9-4166-AC6D-9A8BDE3A488C}" type="datetime1">
              <a:rPr lang="en-US" sz="1100" smtClean="0"/>
              <a:t>10/17/2022</a:t>
            </a:fld>
            <a:endParaRPr lang="en-US"/>
          </a:p>
        </p:txBody>
      </p:sp>
      <p:sp>
        <p:nvSpPr>
          <p:cNvPr id="25" name="Rectangle 35"/>
          <p:cNvSpPr>
            <a:spLocks noGrp="1"/>
          </p:cNvSpPr>
          <p:nvPr>
            <p:ph type="sldNum" sz="quarter" idx="11"/>
          </p:nvPr>
        </p:nvSpPr>
        <p:spPr/>
        <p:txBody>
          <a:bodyPr rtlCol="0"/>
          <a:lstStyle/>
          <a:p>
            <a:fld id="{169B2101-2E9F-420A-91A3-890890D84497}" type="slidenum">
              <a:rPr lang="en-US" sz="1200" smtClean="0"/>
              <a:pPr/>
              <a:t>‹#›</a:t>
            </a:fld>
            <a:endParaRPr lang="en-US"/>
          </a:p>
        </p:txBody>
      </p:sp>
      <p:sp>
        <p:nvSpPr>
          <p:cNvPr id="31" name="Rectangle 36"/>
          <p:cNvSpPr>
            <a:spLocks noGrp="1"/>
          </p:cNvSpPr>
          <p:nvPr>
            <p:ph type="ftr" sz="quarter" idx="12"/>
          </p:nvPr>
        </p:nvSpPr>
        <p:spPr/>
        <p:txBody>
          <a:bodyPr rtlCol="0"/>
          <a:lstStyle/>
          <a:p>
            <a:endParaRPr lang="en-US"/>
          </a:p>
        </p:txBody>
      </p:sp>
      <p:sp>
        <p:nvSpPr>
          <p:cNvPr id="33" name="Rectangle 32"/>
          <p:cNvSpPr>
            <a:spLocks noGrp="1"/>
          </p:cNvSpPr>
          <p:nvPr>
            <p:ph type="title" hasCustomPrompt="1"/>
          </p:nvPr>
        </p:nvSpPr>
        <p:spPr>
          <a:xfrm>
            <a:off x="2057400" y="281352"/>
            <a:ext cx="6509239" cy="3886200"/>
          </a:xfrm>
          <a:scene3d>
            <a:camera prst="orthographicFront"/>
            <a:lightRig rig="threePt" dir="t"/>
          </a:scene3d>
          <a:sp3d/>
        </p:spPr>
        <p:txBody>
          <a:bodyPr vert="horz" anchor="ctr">
            <a:normAutofit/>
          </a:bodyPr>
          <a:lstStyle>
            <a:lvl1pPr algn="ctr">
              <a:lnSpc>
                <a:spcPct val="100000"/>
              </a:lnSpc>
              <a:defRPr kumimoji="0" lang="en-US" sz="7200" b="1" i="0" u="none" strike="noStrike" kern="0" cap="none" spc="0" normalizeH="0" baseline="0" noProof="0" dirty="0" smtClean="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r>
              <a:rPr lang="en-US" dirty="0"/>
              <a:t>Show Title</a:t>
            </a:r>
          </a:p>
        </p:txBody>
      </p:sp>
      <p:sp>
        <p:nvSpPr>
          <p:cNvPr id="34"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
        <p:nvSpPr>
          <p:cNvPr id="35" name="Rectangle 25"/>
          <p:cNvSpPr txBox="1">
            <a:spLocks/>
          </p:cNvSpPr>
          <p:nvPr userDrawn="1"/>
        </p:nvSpPr>
        <p:spPr>
          <a:xfrm>
            <a:off x="381000" y="5638800"/>
            <a:ext cx="8098302" cy="762000"/>
          </a:xfrm>
          <a:prstGeom prst="rect">
            <a:avLst/>
          </a:prstGeom>
        </p:spPr>
        <p:txBody>
          <a:bodyPr vert="horz">
            <a:normAutofit fontScale="70000" lnSpcReduction="20000"/>
          </a:bodyPr>
          <a:lstStyle/>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TMA1201 Discrete Structures &amp; Probability </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Faculty of Computing &amp; Informatics</a:t>
            </a:r>
          </a:p>
          <a:p>
            <a:pPr marL="342900" marR="0" lvl="0" indent="-342900" algn="r"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Multimedia University </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9" name="Rectangle 3"/>
          <p:cNvSpPr>
            <a:spLocks noGrp="1"/>
          </p:cNvSpPr>
          <p:nvPr>
            <p:ph type="dt" sz="half" idx="10"/>
          </p:nvPr>
        </p:nvSpPr>
        <p:spPr/>
        <p:txBody>
          <a:bodyPr rtlCol="0"/>
          <a:lstStyle/>
          <a:p>
            <a:pPr algn="r"/>
            <a:fld id="{3EA62B5A-8F44-4E17-8C1D-3572D6DAC40E}" type="datetime1">
              <a:rPr lang="en-US" sz="1100" smtClean="0"/>
              <a:t>10/17/2022</a:t>
            </a:fld>
            <a:endParaRPr lang="en-US"/>
          </a:p>
        </p:txBody>
      </p:sp>
      <p:sp>
        <p:nvSpPr>
          <p:cNvPr id="26" name="Rectangle 4"/>
          <p:cNvSpPr>
            <a:spLocks noGrp="1"/>
          </p:cNvSpPr>
          <p:nvPr>
            <p:ph type="ftr" sz="quarter" idx="11"/>
          </p:nvPr>
        </p:nvSpPr>
        <p:spPr/>
        <p:txBody>
          <a:bodyPr rtlCol="0"/>
          <a:lstStyle/>
          <a:p>
            <a:endParaRPr lang="en-US"/>
          </a:p>
        </p:txBody>
      </p:sp>
      <p:sp>
        <p:nvSpPr>
          <p:cNvPr id="12" name="Rectangle 5"/>
          <p:cNvSpPr>
            <a:spLocks noGrp="1"/>
          </p:cNvSpPr>
          <p:nvPr>
            <p:ph type="sldNum" sz="quarter" idx="12"/>
          </p:nvPr>
        </p:nvSpPr>
        <p:spPr/>
        <p:txBody>
          <a:bodyPr rtlCol="0"/>
          <a:lstStyle/>
          <a:p>
            <a:fld id="{169B2101-2E9F-420A-91A3-890890D84497}" type="slidenum">
              <a:rPr lang="en-US" sz="1200" smtClean="0"/>
              <a:pPr/>
              <a:t>‹#›</a:t>
            </a:fld>
            <a:endParaRPr lang="en-US"/>
          </a:p>
        </p:txBody>
      </p:sp>
      <p:sp>
        <p:nvSpPr>
          <p:cNvPr id="27" name="Rectangle 6"/>
          <p:cNvSpPr>
            <a:spLocks noGrp="1"/>
          </p:cNvSpPr>
          <p:nvPr>
            <p:ph type="title" hasCustomPrompt="1"/>
          </p:nvPr>
        </p:nvSpPr>
        <p:spPr>
          <a:xfrm>
            <a:off x="228600" y="1676400"/>
            <a:ext cx="8229600" cy="1143000"/>
          </a:xfrm>
        </p:spPr>
        <p:txBody>
          <a:bodyPr rtlCol="0" anchor="ctr">
            <a:normAutofit/>
          </a:bodyPr>
          <a:lstStyle>
            <a:lvl1pPr>
              <a:defRPr kumimoji="0" sz="4800" b="1" i="0" u="none" strike="noStrike" kern="0" cap="none" spc="0" normalizeH="0" baseline="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Trebuchet MS"/>
                <a:ea typeface="+mj-ea"/>
                <a:cs typeface="+mj-cs"/>
              </a:defRPr>
            </a:lvl1pPr>
            <a:extLst/>
          </a:lstStyle>
          <a:p>
            <a:r>
              <a:rPr lang="en-US" dirty="0"/>
              <a:t>Click to add section title</a:t>
            </a:r>
          </a:p>
        </p:txBody>
      </p:sp>
      <p:sp>
        <p:nvSpPr>
          <p:cNvPr id="6"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Question &amp; Answer">
    <p:spTree>
      <p:nvGrpSpPr>
        <p:cNvPr id="1" name=""/>
        <p:cNvGrpSpPr/>
        <p:nvPr/>
      </p:nvGrpSpPr>
      <p:grpSpPr>
        <a:xfrm>
          <a:off x="0" y="0"/>
          <a:ext cx="0" cy="0"/>
          <a:chOff x="0" y="0"/>
          <a:chExt cx="0" cy="0"/>
        </a:xfrm>
      </p:grpSpPr>
      <p:sp>
        <p:nvSpPr>
          <p:cNvPr id="25" name="Rectangle 3"/>
          <p:cNvSpPr>
            <a:spLocks noGrp="1"/>
          </p:cNvSpPr>
          <p:nvPr>
            <p:ph type="dt" sz="half" idx="10"/>
          </p:nvPr>
        </p:nvSpPr>
        <p:spPr/>
        <p:txBody>
          <a:bodyPr vert="horz"/>
          <a:lstStyle>
            <a:lvl1pPr algn="r">
              <a:defRPr/>
            </a:lvl1pPr>
            <a:extLst/>
          </a:lstStyle>
          <a:p>
            <a:fld id="{6218900D-42AD-413F-9EB0-4C6DB1D7BA6F}" type="datetime1">
              <a:rPr lang="en-US" smtClean="0"/>
              <a:t>10/17/2022</a:t>
            </a:fld>
            <a:endParaRPr lang="en-US"/>
          </a:p>
        </p:txBody>
      </p:sp>
      <p:sp>
        <p:nvSpPr>
          <p:cNvPr id="22" name="Rectangle 4"/>
          <p:cNvSpPr>
            <a:spLocks noGrp="1"/>
          </p:cNvSpPr>
          <p:nvPr>
            <p:ph type="ftr" sz="quarter" idx="11"/>
          </p:nvPr>
        </p:nvSpPr>
        <p:spPr/>
        <p:txBody>
          <a:bodyPr vert="horz"/>
          <a:lstStyle/>
          <a:p>
            <a:endParaRPr lang="en-US"/>
          </a:p>
        </p:txBody>
      </p:sp>
      <p:sp>
        <p:nvSpPr>
          <p:cNvPr id="31"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4"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13"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a:t>Click to add answer</a:t>
            </a:r>
          </a:p>
        </p:txBody>
      </p:sp>
      <p:sp>
        <p:nvSpPr>
          <p:cNvPr id="7"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4"/>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13">
                                            <p:txEl>
                                              <p:pRg st="0" end="0"/>
                                            </p:txEl>
                                          </p:spTgt>
                                        </p:tgtEl>
                                        <p:attrNameLst>
                                          <p:attrName>style.visibility</p:attrName>
                                        </p:attrNameLst>
                                      </p:cBhvr>
                                      <p:to>
                                        <p:strVal val="visible"/>
                                      </p:to>
                                    </p:set>
                                    <p:animEffect transition="in" filter="fade">
                                      <p:cBhvr>
                                        <p:cTn id="10" dur="1000"/>
                                        <p:tgtEl>
                                          <p:spTgt spid="13">
                                            <p:txEl>
                                              <p:pRg st="0" end="0"/>
                                            </p:txEl>
                                          </p:spTgt>
                                        </p:tgtEl>
                                      </p:cBhvr>
                                    </p:animEffect>
                                    <p:anim calcmode="lin" valueType="num">
                                      <p:cBhvr>
                                        <p:cTn id="11" dur="1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13"/>
                        </p:tgtEl>
                        <p:attrNameLst>
                          <p:attrName>style.visibility</p:attrName>
                        </p:attrNameLst>
                      </p:cBhvr>
                      <p:to>
                        <p:strVal val="visible"/>
                      </p:to>
                    </p:set>
                    <p:animEffect transition="in" filter="fade">
                      <p:cBhvr>
                        <p:cTn dur="1000"/>
                        <p:tgtEl>
                          <p:spTgt spid="13"/>
                        </p:tgtEl>
                      </p:cBhvr>
                    </p:animEffect>
                    <p:anim calcmode="lin" valueType="num">
                      <p:cBhvr>
                        <p:cTn dur="1000" fill="hold"/>
                        <p:tgtEl>
                          <p:spTgt spid="13"/>
                        </p:tgtEl>
                        <p:attrNameLst>
                          <p:attrName>ppt_w</p:attrName>
                        </p:attrNameLst>
                      </p:cBhvr>
                      <p:tavLst>
                        <p:tav tm="0" fmla="#ppt_w*sin(2.5*pi*$)">
                          <p:val>
                            <p:fltVal val="0"/>
                          </p:val>
                        </p:tav>
                        <p:tav tm="100000">
                          <p:val>
                            <p:fltVal val="1"/>
                          </p:val>
                        </p:tav>
                      </p:tavLst>
                    </p:anim>
                    <p:anim calcmode="lin" valueType="num">
                      <p:cBhvr>
                        <p:cTn dur="1000" fill="hold"/>
                        <p:tgtEl>
                          <p:spTgt spid="13"/>
                        </p:tgtEl>
                        <p:attrNameLst>
                          <p:attrName>ppt_h</p:attrName>
                        </p:attrNameLst>
                      </p:cBhvr>
                      <p:tavLst>
                        <p:tav tm="0">
                          <p:val>
                            <p:strVal val="#ppt_h"/>
                          </p:val>
                        </p:tav>
                        <p:tav tm="100000">
                          <p:val>
                            <p:strVal val="#ppt_h"/>
                          </p:val>
                        </p:tav>
                      </p:tavLst>
                    </p:anim>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etailed Question &amp; Answer">
    <p:spTree>
      <p:nvGrpSpPr>
        <p:cNvPr id="1" name=""/>
        <p:cNvGrpSpPr/>
        <p:nvPr/>
      </p:nvGrpSpPr>
      <p:grpSpPr>
        <a:xfrm>
          <a:off x="0" y="0"/>
          <a:ext cx="0" cy="0"/>
          <a:chOff x="0" y="0"/>
          <a:chExt cx="0" cy="0"/>
        </a:xfrm>
      </p:grpSpPr>
      <p:sp>
        <p:nvSpPr>
          <p:cNvPr id="27" name="Rectangle 3"/>
          <p:cNvSpPr>
            <a:spLocks noGrp="1"/>
          </p:cNvSpPr>
          <p:nvPr>
            <p:ph type="dt" sz="half" idx="10"/>
          </p:nvPr>
        </p:nvSpPr>
        <p:spPr/>
        <p:txBody>
          <a:bodyPr vert="horz"/>
          <a:lstStyle>
            <a:lvl1pPr algn="r">
              <a:defRPr/>
            </a:lvl1pPr>
            <a:extLst/>
          </a:lstStyle>
          <a:p>
            <a:fld id="{B8881721-9A34-401D-A719-5DA8ECAE2F12}" type="datetime1">
              <a:rPr lang="en-US" smtClean="0"/>
              <a:t>10/17/2022</a:t>
            </a:fld>
            <a:endParaRPr lang="en-US"/>
          </a:p>
        </p:txBody>
      </p:sp>
      <p:sp>
        <p:nvSpPr>
          <p:cNvPr id="28"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31" name="Rectangle 8"/>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25" name="Rectangle 13"/>
          <p:cNvSpPr>
            <a:spLocks noGrp="1"/>
          </p:cNvSpPr>
          <p:nvPr>
            <p:ph type="body" sz="quarter" idx="14" hasCustomPrompt="1"/>
          </p:nvPr>
        </p:nvSpPr>
        <p:spPr>
          <a:xfrm>
            <a:off x="228600" y="1676400"/>
            <a:ext cx="8229600" cy="1143000"/>
          </a:xfrm>
        </p:spPr>
        <p:txBody>
          <a:bodyPr rtlCol="0" anchor="ctr"/>
          <a:lstStyle>
            <a:lvl1pPr algn="ctr">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reflection blurRad="12700" stA="25000" endPos="55000" dist="5000" dir="5400000" sy="-100000" algn="bl" rotWithShape="0"/>
                </a:effectLst>
                <a:uLnTx/>
                <a:uFillTx/>
                <a:latin typeface="+mj-lt"/>
                <a:ea typeface="+mj-ea"/>
                <a:cs typeface="+mj-cs"/>
              </a:defRPr>
            </a:lvl1pPr>
            <a:extLst/>
          </a:lstStyle>
          <a:p>
            <a:pPr lvl="0"/>
            <a:r>
              <a:rPr lang="en-US" dirty="0"/>
              <a:t>Click to add answer</a:t>
            </a:r>
          </a:p>
        </p:txBody>
      </p:sp>
      <p:sp>
        <p:nvSpPr>
          <p:cNvPr id="22" name="Rectangle 9"/>
          <p:cNvSpPr>
            <a:spLocks noGrp="1"/>
          </p:cNvSpPr>
          <p:nvPr>
            <p:ph type="body" sz="quarter" idx="15" hasCustomPrompt="1"/>
          </p:nvPr>
        </p:nvSpPr>
        <p:spPr>
          <a:xfrm>
            <a:off x="1828800" y="3124200"/>
            <a:ext cx="5105400" cy="1981200"/>
          </a:xfrm>
        </p:spPr>
        <p:txBody>
          <a:bodyPr vert="horz"/>
          <a:lstStyle>
            <a:lvl1pPr algn="ctr">
              <a:buFontTx/>
              <a:buNone/>
              <a:defRPr i="1" baseline="0"/>
            </a:lvl1pPr>
            <a:extLst/>
          </a:lstStyle>
          <a:p>
            <a:pPr lvl="0"/>
            <a:r>
              <a:rPr lang="en-US" dirty="0"/>
              <a:t>Click to add detail to the answer</a:t>
            </a:r>
          </a:p>
        </p:txBody>
      </p:sp>
      <p:sp>
        <p:nvSpPr>
          <p:cNvPr id="8"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31"/>
                                        </p:tgtEl>
                                        <p:attrNameLst>
                                          <p:attrName>style.color</p:attrName>
                                        </p:attrNameLst>
                                      </p:cBhvr>
                                      <p:to>
                                        <a:srgbClr val="969696"/>
                                      </p:to>
                                    </p:animClr>
                                  </p:childTnLst>
                                </p:cTn>
                              </p:par>
                            </p:childTnLst>
                          </p:cTn>
                        </p:par>
                        <p:par>
                          <p:cTn id="7" fill="hold">
                            <p:stCondLst>
                              <p:cond delay="500"/>
                            </p:stCondLst>
                            <p:childTnLst>
                              <p:par>
                                <p:cTn id="8" presetID="45" presetClass="entr" presetSubtype="0" fill="hold" grpId="0" nodeType="afterEffect">
                                  <p:stCondLst>
                                    <p:cond delay="0"/>
                                  </p:stCondLst>
                                  <p:iterate type="lt">
                                    <p:tmPct val="10000"/>
                                  </p:iterate>
                                  <p:childTnLst>
                                    <p:set>
                                      <p:cBhvr>
                                        <p:cTn id="9" dur="1" fill="hold">
                                          <p:stCondLst>
                                            <p:cond delay="0"/>
                                          </p:stCondLst>
                                        </p:cTn>
                                        <p:tgtEl>
                                          <p:spTgt spid="25">
                                            <p:txEl>
                                              <p:pRg st="0" end="0"/>
                                            </p:txEl>
                                          </p:spTgt>
                                        </p:tgtEl>
                                        <p:attrNameLst>
                                          <p:attrName>style.visibility</p:attrName>
                                        </p:attrNameLst>
                                      </p:cBhvr>
                                      <p:to>
                                        <p:strVal val="visible"/>
                                      </p:to>
                                    </p:set>
                                    <p:animEffect transition="in" filter="fade">
                                      <p:cBhvr>
                                        <p:cTn id="10" dur="1000"/>
                                        <p:tgtEl>
                                          <p:spTgt spid="25">
                                            <p:txEl>
                                              <p:pRg st="0" end="0"/>
                                            </p:txEl>
                                          </p:spTgt>
                                        </p:tgtEl>
                                      </p:cBhvr>
                                    </p:animEffect>
                                    <p:anim calcmode="lin" valueType="num">
                                      <p:cBhvr>
                                        <p:cTn id="11" dur="1000" fill="hold"/>
                                        <p:tgtEl>
                                          <p:spTgt spid="25">
                                            <p:txEl>
                                              <p:pRg st="0" end="0"/>
                                            </p:txEl>
                                          </p:spTgt>
                                        </p:tgtEl>
                                        <p:attrNameLst>
                                          <p:attrName>ppt_w</p:attrName>
                                        </p:attrNameLst>
                                      </p:cBhvr>
                                      <p:tavLst>
                                        <p:tav tm="0" fmla="#ppt_w*sin(2.5*pi*$)">
                                          <p:val>
                                            <p:fltVal val="0"/>
                                          </p:val>
                                        </p:tav>
                                        <p:tav tm="100000">
                                          <p:val>
                                            <p:fltVal val="1"/>
                                          </p:val>
                                        </p:tav>
                                      </p:tavLst>
                                    </p:anim>
                                    <p:anim calcmode="lin" valueType="num">
                                      <p:cBhvr>
                                        <p:cTn id="12" dur="1000" fill="hold"/>
                                        <p:tgtEl>
                                          <p:spTgt spid="25">
                                            <p:txEl>
                                              <p:pRg st="0" end="0"/>
                                            </p:txEl>
                                          </p:spTgt>
                                        </p:tgtEl>
                                        <p:attrNameLst>
                                          <p:attrName>ppt_h</p:attrName>
                                        </p:attrNameLst>
                                      </p:cBhvr>
                                      <p:tavLst>
                                        <p:tav tm="0">
                                          <p:val>
                                            <p:strVal val="#ppt_h"/>
                                          </p:val>
                                        </p:tav>
                                        <p:tav tm="100000">
                                          <p:val>
                                            <p:strVal val="#ppt_h"/>
                                          </p:val>
                                        </p:tav>
                                      </p:tavLst>
                                    </p:anim>
                                  </p:childTnLst>
                                </p:cTn>
                              </p:par>
                            </p:childTnLst>
                          </p:cTn>
                        </p:par>
                        <p:par>
                          <p:cTn id="13" fill="hold">
                            <p:stCondLst>
                              <p:cond delay="3000"/>
                            </p:stCondLst>
                            <p:childTnLst>
                              <p:par>
                                <p:cTn id="14" presetID="10" presetClass="entr" presetSubtype="0" fill="hold" grpId="0" nodeType="afterEffect">
                                  <p:stCondLst>
                                    <p:cond delay="0"/>
                                  </p:stCondLst>
                                  <p:childTnLst>
                                    <p:set>
                                      <p:cBhvr>
                                        <p:cTn id="15" dur="1" fill="hold">
                                          <p:stCondLst>
                                            <p:cond delay="0"/>
                                          </p:stCondLst>
                                        </p:cTn>
                                        <p:tgtEl>
                                          <p:spTgt spid="22">
                                            <p:txEl>
                                              <p:pRg st="0" end="0"/>
                                            </p:txEl>
                                          </p:spTgt>
                                        </p:tgtEl>
                                        <p:attrNameLst>
                                          <p:attrName>style.visibility</p:attrName>
                                        </p:attrNameLst>
                                      </p:cBhvr>
                                      <p:to>
                                        <p:strVal val="visible"/>
                                      </p:to>
                                    </p:set>
                                    <p:animEffect transition="in" filter="fade">
                                      <p:cBhvr>
                                        <p:cTn id="16" dur="1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25" grpId="0" build="p">
        <p:tmplLst>
          <p:tmpl lvl="1">
            <p:tnLst>
              <p:par>
                <p:cTn presetID="45" presetClass="entr" presetSubtype="0" fill="hold" nodeType="afterEffect">
                  <p:stCondLst>
                    <p:cond delay="0"/>
                  </p:stCondLst>
                  <p:iterate type="lt">
                    <p:tmPct val="10000"/>
                  </p:iterate>
                  <p:childTnLst>
                    <p:set>
                      <p:cBhvr>
                        <p:cTn dur="1" fill="hold">
                          <p:stCondLst>
                            <p:cond delay="0"/>
                          </p:stCondLst>
                        </p:cTn>
                        <p:tgtEl>
                          <p:spTgt spid="25"/>
                        </p:tgtEl>
                        <p:attrNameLst>
                          <p:attrName>style.visibility</p:attrName>
                        </p:attrNameLst>
                      </p:cBhvr>
                      <p:to>
                        <p:strVal val="visible"/>
                      </p:to>
                    </p:set>
                    <p:animEffect transition="in" filter="fade">
                      <p:cBhvr>
                        <p:cTn dur="1000"/>
                        <p:tgtEl>
                          <p:spTgt spid="25"/>
                        </p:tgtEl>
                      </p:cBhvr>
                    </p:animEffect>
                    <p:anim calcmode="lin" valueType="num">
                      <p:cBhvr>
                        <p:cTn dur="1000" fill="hold"/>
                        <p:tgtEl>
                          <p:spTgt spid="25"/>
                        </p:tgtEl>
                        <p:attrNameLst>
                          <p:attrName>ppt_w</p:attrName>
                        </p:attrNameLst>
                      </p:cBhvr>
                      <p:tavLst>
                        <p:tav tm="0" fmla="#ppt_w*sin(2.5*pi*$)">
                          <p:val>
                            <p:fltVal val="0"/>
                          </p:val>
                        </p:tav>
                        <p:tav tm="100000">
                          <p:val>
                            <p:fltVal val="1"/>
                          </p:val>
                        </p:tav>
                      </p:tavLst>
                    </p:anim>
                    <p:anim calcmode="lin" valueType="num">
                      <p:cBhvr>
                        <p:cTn dur="1000" fill="hold"/>
                        <p:tgtEl>
                          <p:spTgt spid="25"/>
                        </p:tgtEl>
                        <p:attrNameLst>
                          <p:attrName>ppt_h</p:attrName>
                        </p:attrNameLst>
                      </p:cBhvr>
                      <p:tavLst>
                        <p:tav tm="0">
                          <p:val>
                            <p:strVal val="#ppt_h"/>
                          </p:val>
                        </p:tav>
                        <p:tav tm="100000">
                          <p:val>
                            <p:strVal val="#ppt_h"/>
                          </p:val>
                        </p:tav>
                      </p:tavLst>
                    </p:anim>
                  </p:childTnLst>
                </p:cTn>
              </p:par>
            </p:tnLst>
          </p:tmpl>
        </p:tmplLst>
      </p:bldP>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1000"/>
                        <p:tgtEl>
                          <p:spTgt spid="22"/>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91C7D756-ED1F-449D-97FC-0CD879806A98}" type="datetime1">
              <a:rPr lang="en-US" smtClean="0"/>
              <a:t>10/17/2022</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7"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a:solidFill>
                  <a:prstClr val="white">
                    <a:alpha val="40000"/>
                  </a:prstClr>
                </a:solidFill>
                <a:ea typeface="+mn-ea"/>
                <a:cs typeface="+mn-cs"/>
              </a:rPr>
              <a:t>or FALSE?</a:t>
            </a:r>
            <a:endParaRPr lang="en-US" dirty="0"/>
          </a:p>
        </p:txBody>
      </p:sp>
      <p:sp>
        <p:nvSpPr>
          <p:cNvPr id="9"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ue or False Question (Answer: False)">
    <p:spTree>
      <p:nvGrpSpPr>
        <p:cNvPr id="1" name=""/>
        <p:cNvGrpSpPr/>
        <p:nvPr/>
      </p:nvGrpSpPr>
      <p:grpSpPr>
        <a:xfrm>
          <a:off x="0" y="0"/>
          <a:ext cx="0" cy="0"/>
          <a:chOff x="0" y="0"/>
          <a:chExt cx="0" cy="0"/>
        </a:xfrm>
      </p:grpSpPr>
      <p:sp>
        <p:nvSpPr>
          <p:cNvPr id="31" name="Rectangle 3"/>
          <p:cNvSpPr>
            <a:spLocks noGrp="1"/>
          </p:cNvSpPr>
          <p:nvPr>
            <p:ph type="dt" sz="half" idx="10"/>
          </p:nvPr>
        </p:nvSpPr>
        <p:spPr/>
        <p:txBody>
          <a:bodyPr vert="horz"/>
          <a:lstStyle>
            <a:lvl1pPr algn="r">
              <a:defRPr/>
            </a:lvl1pPr>
            <a:extLst/>
          </a:lstStyle>
          <a:p>
            <a:fld id="{13F39E7F-3B9E-46F9-9AD7-7484156ABF73}" type="datetime1">
              <a:rPr lang="en-US" smtClean="0"/>
              <a:t>10/17/2022</a:t>
            </a:fld>
            <a:endParaRPr lang="en-US"/>
          </a:p>
        </p:txBody>
      </p:sp>
      <p:sp>
        <p:nvSpPr>
          <p:cNvPr id="2" name="Rectangle 4"/>
          <p:cNvSpPr>
            <a:spLocks noGrp="1"/>
          </p:cNvSpPr>
          <p:nvPr>
            <p:ph type="ftr" sz="quarter" idx="11"/>
          </p:nvPr>
        </p:nvSpPr>
        <p:spPr/>
        <p:txBody>
          <a:bodyPr vert="horz"/>
          <a:lstStyle/>
          <a:p>
            <a:endParaRPr lang="en-US"/>
          </a:p>
        </p:txBody>
      </p:sp>
      <p:sp>
        <p:nvSpPr>
          <p:cNvPr id="28"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6"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29" name="Answer Base"/>
          <p:cNvSpPr txBox="1"/>
          <p:nvPr userDrawn="1"/>
        </p:nvSpPr>
        <p:spPr>
          <a:xfrm>
            <a:off x="228600" y="1600200"/>
            <a:ext cx="8229600" cy="1293926"/>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7" name="Answer"/>
          <p:cNvSpPr/>
          <p:nvPr userDrawn="1"/>
        </p:nvSpPr>
        <p:spPr>
          <a:xfrm>
            <a:off x="228600" y="1600200"/>
            <a:ext cx="8229600" cy="1200329"/>
          </a:xfrm>
          <a:prstGeom prst="rect">
            <a:avLst/>
          </a:prstGeom>
        </p:spPr>
        <p:txBody>
          <a:bodyPr wrap="square">
            <a:spAutoFit/>
          </a:bodyPr>
          <a:lstStyle/>
          <a:p>
            <a:pPr algn="ctr"/>
            <a:r>
              <a:rPr lang="en-US" sz="7200" dirty="0">
                <a:solidFill>
                  <a:prstClr val="white">
                    <a:alpha val="40000"/>
                  </a:prstClr>
                </a:solidFill>
                <a:ea typeface="+mn-ea"/>
                <a:cs typeface="+mn-cs"/>
              </a:rPr>
              <a:t>TRUE 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a:solidFill>
                  <a:prstClr val="white">
                    <a:alpha val="40000"/>
                  </a:prstClr>
                </a:solidFill>
                <a:ea typeface="+mn-ea"/>
                <a:cs typeface="+mn-cs"/>
              </a:rPr>
              <a:t>?</a:t>
            </a:r>
            <a:endParaRPr lang="en-US" dirty="0"/>
          </a:p>
        </p:txBody>
      </p:sp>
      <p:sp>
        <p:nvSpPr>
          <p:cNvPr id="8"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29"/>
                                        </p:tgtEl>
                                      </p:cBhvr>
                                    </p:animEffect>
                                    <p:set>
                                      <p:cBhvr>
                                        <p:cTn id="7" dur="1" fill="hold">
                                          <p:stCondLst>
                                            <p:cond delay="2999"/>
                                          </p:stCondLst>
                                        </p:cTn>
                                        <p:tgtEl>
                                          <p:spTgt spid="29"/>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rue or False Question (Answer: True)">
    <p:spTree>
      <p:nvGrpSpPr>
        <p:cNvPr id="1" name=""/>
        <p:cNvGrpSpPr/>
        <p:nvPr/>
      </p:nvGrpSpPr>
      <p:grpSpPr>
        <a:xfrm>
          <a:off x="0" y="0"/>
          <a:ext cx="0" cy="0"/>
          <a:chOff x="0" y="0"/>
          <a:chExt cx="0" cy="0"/>
        </a:xfrm>
      </p:grpSpPr>
      <p:sp>
        <p:nvSpPr>
          <p:cNvPr id="22" name="Rectangle 3"/>
          <p:cNvSpPr>
            <a:spLocks noGrp="1"/>
          </p:cNvSpPr>
          <p:nvPr>
            <p:ph type="dt" sz="half" idx="10"/>
          </p:nvPr>
        </p:nvSpPr>
        <p:spPr/>
        <p:txBody>
          <a:bodyPr vert="horz"/>
          <a:lstStyle>
            <a:lvl1pPr algn="r">
              <a:defRPr/>
            </a:lvl1pPr>
            <a:extLst/>
          </a:lstStyle>
          <a:p>
            <a:fld id="{357CE890-08A1-47B4-96ED-0BEB0D0177D2}" type="datetime1">
              <a:rPr lang="en-US" smtClean="0"/>
              <a:t>10/17/2022</a:t>
            </a:fld>
            <a:endParaRPr lang="en-US"/>
          </a:p>
        </p:txBody>
      </p:sp>
      <p:sp>
        <p:nvSpPr>
          <p:cNvPr id="11" name="Rectangle 4"/>
          <p:cNvSpPr>
            <a:spLocks noGrp="1"/>
          </p:cNvSpPr>
          <p:nvPr>
            <p:ph type="ftr" sz="quarter" idx="11"/>
          </p:nvPr>
        </p:nvSpPr>
        <p:spPr/>
        <p:txBody>
          <a:bodyPr vert="horz"/>
          <a:lstStyle/>
          <a:p>
            <a:endParaRPr lang="en-US"/>
          </a:p>
        </p:txBody>
      </p:sp>
      <p:sp>
        <p:nvSpPr>
          <p:cNvPr id="10" name="Rectangle 5"/>
          <p:cNvSpPr>
            <a:spLocks noGrp="1"/>
          </p:cNvSpPr>
          <p:nvPr>
            <p:ph type="sldNum" sz="quarter" idx="12"/>
          </p:nvPr>
        </p:nvSpPr>
        <p:spPr/>
        <p:txBody>
          <a:bodyPr vert="horz"/>
          <a:lstStyle/>
          <a:p>
            <a:fld id="{C75B88FA-3392-4D65-A457-DB2A9953195B}" type="slidenum">
              <a:rPr lang="en-US" smtClean="0"/>
              <a:pPr/>
              <a:t>‹#›</a:t>
            </a:fld>
            <a:endParaRPr lang="en-US"/>
          </a:p>
        </p:txBody>
      </p:sp>
      <p:sp>
        <p:nvSpPr>
          <p:cNvPr id="27" name="Question"/>
          <p:cNvSpPr>
            <a:spLocks noGrp="1"/>
          </p:cNvSpPr>
          <p:nvPr>
            <p:ph type="title" hasCustomPrompt="1"/>
          </p:nvPr>
        </p:nvSpPr>
        <p:spPr>
          <a:xfrm>
            <a:off x="228600" y="457200"/>
            <a:ext cx="8229600" cy="1143000"/>
          </a:xfrm>
        </p:spPr>
        <p:txBody>
          <a:bodyPr rtlCol="0" anchor="ctr"/>
          <a:lstStyle>
            <a:lvl1pPr algn="l">
              <a:defRPr i="1">
                <a:solidFill>
                  <a:schemeClr val="tx1">
                    <a:shade val="75000"/>
                  </a:schemeClr>
                </a:solidFill>
              </a:defRPr>
            </a:lvl1pPr>
            <a:extLst/>
          </a:lstStyle>
          <a:p>
            <a:r>
              <a:rPr lang="en-US" dirty="0"/>
              <a:t>Click to add question</a:t>
            </a:r>
          </a:p>
        </p:txBody>
      </p:sp>
      <p:sp>
        <p:nvSpPr>
          <p:cNvPr id="8" name="Answer Base"/>
          <p:cNvSpPr txBox="1"/>
          <p:nvPr userDrawn="1"/>
        </p:nvSpPr>
        <p:spPr>
          <a:xfrm>
            <a:off x="182880" y="1676400"/>
            <a:ext cx="8321040" cy="1828800"/>
          </a:xfrm>
          <a:prstGeom prst="rect">
            <a:avLst/>
          </a:prstGeom>
          <a:noFill/>
        </p:spPr>
        <p:txBody>
          <a:bodyPr wrap="square">
            <a:noAutofit/>
          </a:bodyPr>
          <a:lstStyle/>
          <a:p>
            <a:pPr marL="0" indent="0" algn="ctr" rtl="0" latinLnBrk="0">
              <a:spcBef>
                <a:spcPct val="20000"/>
              </a:spcBef>
              <a:buNone/>
            </a:pPr>
            <a:r>
              <a:rPr lang="en-US" sz="7200" dirty="0">
                <a:solidFill>
                  <a:schemeClr val="tx1">
                    <a:alpha val="40000"/>
                  </a:schemeClr>
                </a:solidFill>
              </a:rPr>
              <a:t>TRUE</a:t>
            </a:r>
            <a:r>
              <a:rPr lang="en-US" sz="7200" baseline="0" dirty="0">
                <a:solidFill>
                  <a:schemeClr val="tx1">
                    <a:alpha val="40000"/>
                  </a:schemeClr>
                </a:solidFill>
              </a:rPr>
              <a:t> </a:t>
            </a:r>
            <a:r>
              <a:rPr lang="en-US" sz="7200" dirty="0">
                <a:solidFill>
                  <a:schemeClr val="tx1">
                    <a:alpha val="40000"/>
                  </a:schemeClr>
                </a:solidFill>
              </a:rPr>
              <a:t>or FALSE?</a:t>
            </a:r>
          </a:p>
        </p:txBody>
      </p:sp>
      <p:sp>
        <p:nvSpPr>
          <p:cNvPr id="9"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
        <p:nvSpPr>
          <p:cNvPr id="12" name="Answer"/>
          <p:cNvSpPr/>
          <p:nvPr userDrawn="1"/>
        </p:nvSpPr>
        <p:spPr>
          <a:xfrm>
            <a:off x="182880" y="1676400"/>
            <a:ext cx="8321040" cy="1200329"/>
          </a:xfrm>
          <a:prstGeom prst="rect">
            <a:avLst/>
          </a:prstGeom>
        </p:spPr>
        <p:txBody>
          <a:bodyPr wrap="square">
            <a:spAutoFit/>
          </a:bodyPr>
          <a:lstStyle/>
          <a:p>
            <a:pPr indent="0" algn="ctr" latinLnBrk="0">
              <a:spcBef>
                <a:spcPct val="20000"/>
              </a:spcBef>
              <a:buNone/>
            </a:pP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TRUE </a:t>
            </a:r>
            <a:r>
              <a:rPr lang="en-US" sz="7200" dirty="0">
                <a:solidFill>
                  <a:prstClr val="white">
                    <a:alpha val="40000"/>
                  </a:prstClr>
                </a:solidFill>
                <a:ea typeface="+mn-ea"/>
                <a:cs typeface="+mn-cs"/>
              </a:rPr>
              <a:t>or </a:t>
            </a:r>
            <a:r>
              <a:rPr lang="en-US" sz="7200" dirty="0">
                <a:ln w="0">
                  <a:solidFill>
                    <a:srgbClr val="FFFFFF"/>
                  </a:solidFill>
                  <a:prstDash val="solid"/>
                </a:ln>
                <a:gradFill flip="none">
                  <a:gsLst>
                    <a:gs pos="40000">
                      <a:srgbClr val="FA8D3D">
                        <a:shade val="80000"/>
                      </a:srgbClr>
                    </a:gs>
                    <a:gs pos="45000">
                      <a:srgbClr val="FA8D3D">
                        <a:shade val="100000"/>
                      </a:srgbClr>
                    </a:gs>
                  </a:gsLst>
                  <a:lin ang="16200000"/>
                </a:gradFill>
                <a:effectLst>
                  <a:outerShdw blurRad="23036" dist="23036" dir="5400000" algn="tl">
                    <a:srgbClr val="656565">
                      <a:alpha val="65000"/>
                    </a:srgbClr>
                  </a:outerShdw>
                  <a:reflection blurRad="12700" stA="25000" endPos="55000" dist="5000" dir="5400000" sy="-100000" algn="bl" rotWithShape="0"/>
                </a:effectLst>
                <a:ea typeface="+mn-ea"/>
                <a:cs typeface="+mn-cs"/>
              </a:rPr>
              <a:t>FALSE</a:t>
            </a:r>
            <a:r>
              <a:rPr lang="en-US" sz="7200" dirty="0">
                <a:solidFill>
                  <a:prstClr val="white">
                    <a:alpha val="40000"/>
                  </a:prstClr>
                </a:solidFill>
                <a:ea typeface="+mn-ea"/>
                <a:cs typeface="+mn-cs"/>
              </a:rPr>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3000"/>
                                        <p:tgtEl>
                                          <p:spTgt spid="8"/>
                                        </p:tgtEl>
                                      </p:cBhvr>
                                    </p:animEffect>
                                    <p:set>
                                      <p:cBhvr>
                                        <p:cTn id="7" dur="1" fill="hold">
                                          <p:stCondLst>
                                            <p:cond delay="29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Item Match Up">
    <p:spTree>
      <p:nvGrpSpPr>
        <p:cNvPr id="1" name=""/>
        <p:cNvGrpSpPr/>
        <p:nvPr/>
      </p:nvGrpSpPr>
      <p:grpSpPr>
        <a:xfrm>
          <a:off x="0" y="0"/>
          <a:ext cx="0" cy="0"/>
          <a:chOff x="0" y="0"/>
          <a:chExt cx="0" cy="0"/>
        </a:xfrm>
      </p:grpSpPr>
      <p:sp>
        <p:nvSpPr>
          <p:cNvPr id="25" name="Rectangle 4"/>
          <p:cNvSpPr>
            <a:spLocks noGrp="1"/>
          </p:cNvSpPr>
          <p:nvPr>
            <p:ph type="ftr" sz="quarter" idx="11"/>
          </p:nvPr>
        </p:nvSpPr>
        <p:spPr/>
        <p:txBody>
          <a:bodyPr vert="horz"/>
          <a:lstStyle/>
          <a:p>
            <a:endParaRPr lang="en-US"/>
          </a:p>
        </p:txBody>
      </p:sp>
      <p:sp>
        <p:nvSpPr>
          <p:cNvPr id="16" name="Rectangle 7"/>
          <p:cNvSpPr>
            <a:spLocks noGrp="1"/>
          </p:cNvSpPr>
          <p:nvPr>
            <p:ph type="body" sz="quarter" idx="13" hasCustomPrompt="1"/>
          </p:nvPr>
        </p:nvSpPr>
        <p:spPr>
          <a:xfrm>
            <a:off x="914400" y="20574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1</a:t>
            </a:r>
          </a:p>
        </p:txBody>
      </p:sp>
      <p:sp>
        <p:nvSpPr>
          <p:cNvPr id="12" name="Rectangle 7"/>
          <p:cNvSpPr>
            <a:spLocks noGrp="1"/>
          </p:cNvSpPr>
          <p:nvPr>
            <p:ph type="body" sz="quarter" idx="14" hasCustomPrompt="1"/>
          </p:nvPr>
        </p:nvSpPr>
        <p:spPr>
          <a:xfrm>
            <a:off x="914400" y="29718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2</a:t>
            </a:r>
          </a:p>
        </p:txBody>
      </p:sp>
      <p:sp>
        <p:nvSpPr>
          <p:cNvPr id="13" name="Rectangle 7"/>
          <p:cNvSpPr>
            <a:spLocks noGrp="1"/>
          </p:cNvSpPr>
          <p:nvPr>
            <p:ph type="body" sz="quarter" idx="15" hasCustomPrompt="1"/>
          </p:nvPr>
        </p:nvSpPr>
        <p:spPr>
          <a:xfrm>
            <a:off x="914400" y="38862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3</a:t>
            </a:r>
          </a:p>
        </p:txBody>
      </p:sp>
      <p:sp>
        <p:nvSpPr>
          <p:cNvPr id="14" name="Rectangle 7"/>
          <p:cNvSpPr>
            <a:spLocks noGrp="1"/>
          </p:cNvSpPr>
          <p:nvPr>
            <p:ph type="body" sz="quarter" idx="16" hasCustomPrompt="1"/>
          </p:nvPr>
        </p:nvSpPr>
        <p:spPr>
          <a:xfrm>
            <a:off x="914400" y="48006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4</a:t>
            </a:r>
          </a:p>
        </p:txBody>
      </p:sp>
      <p:sp>
        <p:nvSpPr>
          <p:cNvPr id="10" name="Rectangle 7"/>
          <p:cNvSpPr>
            <a:spLocks noGrp="1"/>
          </p:cNvSpPr>
          <p:nvPr>
            <p:ph type="body" sz="quarter" idx="17" hasCustomPrompt="1"/>
          </p:nvPr>
        </p:nvSpPr>
        <p:spPr>
          <a:xfrm>
            <a:off x="914400" y="5715000"/>
            <a:ext cx="2971800" cy="457200"/>
          </a:xfrm>
          <a:prstGeom prst="roundRect">
            <a:avLst>
              <a:gd name="adj" fmla="val 16667"/>
            </a:avLst>
          </a:prstGeom>
        </p:spPr>
        <p:style>
          <a:lnRef idx="1">
            <a:schemeClr val="accent2"/>
          </a:lnRef>
          <a:fillRef idx="3">
            <a:schemeClr val="accent2"/>
          </a:fillRef>
          <a:effectRef idx="3">
            <a:schemeClr val="accent2"/>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item 5</a:t>
            </a:r>
          </a:p>
        </p:txBody>
      </p:sp>
      <p:sp>
        <p:nvSpPr>
          <p:cNvPr id="20" name="Rectangle 3"/>
          <p:cNvSpPr>
            <a:spLocks noGrp="1"/>
          </p:cNvSpPr>
          <p:nvPr>
            <p:ph type="dt" sz="half" idx="10"/>
          </p:nvPr>
        </p:nvSpPr>
        <p:spPr/>
        <p:txBody>
          <a:bodyPr vert="horz"/>
          <a:lstStyle>
            <a:lvl1pPr algn="r">
              <a:defRPr/>
            </a:lvl1pPr>
            <a:extLst/>
          </a:lstStyle>
          <a:p>
            <a:fld id="{76B4C6A2-50D7-4D70-A107-8C525E3357D7}" type="datetime1">
              <a:rPr lang="en-US" smtClean="0"/>
              <a:t>10/17/2022</a:t>
            </a:fld>
            <a:endParaRPr lang="en-US"/>
          </a:p>
        </p:txBody>
      </p:sp>
      <p:sp>
        <p:nvSpPr>
          <p:cNvPr id="15" name="Rectangle 7"/>
          <p:cNvSpPr>
            <a:spLocks noGrp="1"/>
          </p:cNvSpPr>
          <p:nvPr>
            <p:ph type="body" sz="quarter" idx="18" hasCustomPrompt="1"/>
          </p:nvPr>
        </p:nvSpPr>
        <p:spPr>
          <a:xfrm>
            <a:off x="4800600" y="20574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5</a:t>
            </a:r>
          </a:p>
        </p:txBody>
      </p:sp>
      <p:sp>
        <p:nvSpPr>
          <p:cNvPr id="17" name="Rectangle 7"/>
          <p:cNvSpPr>
            <a:spLocks noGrp="1"/>
          </p:cNvSpPr>
          <p:nvPr>
            <p:ph type="body" sz="quarter" idx="19" hasCustomPrompt="1"/>
          </p:nvPr>
        </p:nvSpPr>
        <p:spPr>
          <a:xfrm>
            <a:off x="4800600" y="29718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3</a:t>
            </a:r>
          </a:p>
        </p:txBody>
      </p:sp>
      <p:sp>
        <p:nvSpPr>
          <p:cNvPr id="18" name="Rectangle 7"/>
          <p:cNvSpPr>
            <a:spLocks noGrp="1"/>
          </p:cNvSpPr>
          <p:nvPr>
            <p:ph type="body" sz="quarter" idx="20" hasCustomPrompt="1"/>
          </p:nvPr>
        </p:nvSpPr>
        <p:spPr>
          <a:xfrm>
            <a:off x="4800600" y="38862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1</a:t>
            </a:r>
          </a:p>
        </p:txBody>
      </p:sp>
      <p:sp>
        <p:nvSpPr>
          <p:cNvPr id="19" name="Rectangle 7"/>
          <p:cNvSpPr>
            <a:spLocks noGrp="1"/>
          </p:cNvSpPr>
          <p:nvPr>
            <p:ph type="body" sz="quarter" idx="21" hasCustomPrompt="1"/>
          </p:nvPr>
        </p:nvSpPr>
        <p:spPr>
          <a:xfrm>
            <a:off x="4800600" y="48006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2</a:t>
            </a:r>
          </a:p>
        </p:txBody>
      </p:sp>
      <p:sp>
        <p:nvSpPr>
          <p:cNvPr id="21" name="Rectangle 7"/>
          <p:cNvSpPr>
            <a:spLocks noGrp="1"/>
          </p:cNvSpPr>
          <p:nvPr>
            <p:ph type="body" sz="quarter" idx="22" hasCustomPrompt="1"/>
          </p:nvPr>
        </p:nvSpPr>
        <p:spPr>
          <a:xfrm>
            <a:off x="4800600" y="5715000"/>
            <a:ext cx="2971800" cy="457200"/>
          </a:xfrm>
          <a:prstGeom prst="roundRect">
            <a:avLst>
              <a:gd name="adj" fmla="val 16667"/>
            </a:avLst>
          </a:prstGeom>
        </p:spPr>
        <p:style>
          <a:lnRef idx="1">
            <a:schemeClr val="accent4"/>
          </a:lnRef>
          <a:fillRef idx="3">
            <a:schemeClr val="accent4"/>
          </a:fillRef>
          <a:effectRef idx="3">
            <a:schemeClr val="accent4"/>
          </a:effectRef>
          <a:fontRef idx="minor">
            <a:schemeClr val="lt1"/>
          </a:fontRef>
        </p:style>
        <p:txBody>
          <a:bodyPr vert="horz" anchor="ctr"/>
          <a:lstStyle>
            <a:lvl1pPr algn="ctr">
              <a:buFontTx/>
              <a:buNone/>
              <a:defRPr/>
            </a:lvl1pPr>
            <a:lvl2pPr>
              <a:buFontTx/>
              <a:buChar char="•"/>
              <a:defRPr/>
            </a:lvl2pPr>
            <a:lvl3pPr>
              <a:buFontTx/>
              <a:buChar char="•"/>
              <a:defRPr/>
            </a:lvl3pPr>
            <a:lvl4pPr>
              <a:buFontTx/>
              <a:buChar char="•"/>
              <a:defRPr/>
            </a:lvl4pPr>
            <a:lvl5pPr>
              <a:buFontTx/>
              <a:buChar char="•"/>
              <a:defRPr/>
            </a:lvl5pPr>
            <a:extLst/>
          </a:lstStyle>
          <a:p>
            <a:pPr lvl="0"/>
            <a:r>
              <a:rPr lang="en-US" dirty="0"/>
              <a:t>Click to add match 4</a:t>
            </a:r>
          </a:p>
        </p:txBody>
      </p:sp>
      <p:sp>
        <p:nvSpPr>
          <p:cNvPr id="11" name="Rectangle 2"/>
          <p:cNvSpPr>
            <a:spLocks noGrp="1"/>
          </p:cNvSpPr>
          <p:nvPr>
            <p:ph type="title" hasCustomPrompt="1"/>
          </p:nvPr>
        </p:nvSpPr>
        <p:spPr/>
        <p:txBody>
          <a:bodyPr vert="horz"/>
          <a:lstStyle>
            <a:lvl1pPr algn="l">
              <a:defRPr i="1" baseline="0"/>
            </a:lvl1pPr>
            <a:extLst/>
          </a:lstStyle>
          <a:p>
            <a:r>
              <a:rPr lang="en-US" dirty="0"/>
              <a:t>Click to type your question</a:t>
            </a:r>
          </a:p>
        </p:txBody>
      </p:sp>
      <p:sp>
        <p:nvSpPr>
          <p:cNvPr id="7" name="Rectangle 5"/>
          <p:cNvSpPr>
            <a:spLocks noGrp="1"/>
          </p:cNvSpPr>
          <p:nvPr>
            <p:ph type="sldNum" sz="quarter" idx="12"/>
          </p:nvPr>
        </p:nvSpPr>
        <p:spPr/>
        <p:txBody>
          <a:bodyPr vert="horz"/>
          <a:lstStyle/>
          <a:p>
            <a:fld id="{C75B88FA-3392-4D65-A457-DB2A9953195B}" type="slidenum">
              <a:rPr lang="en-US" smtClean="0"/>
              <a:pPr/>
              <a:t>‹#›</a:t>
            </a:fld>
            <a:endParaRPr lang="en-US"/>
          </a:p>
        </p:txBody>
      </p:sp>
      <p:cxnSp>
        <p:nvCxnSpPr>
          <p:cNvPr id="23" name="Straight Connector 23"/>
          <p:cNvCxnSpPr>
            <a:stCxn id="16" idx="3"/>
            <a:endCxn id="18" idx="1"/>
          </p:cNvCxnSpPr>
          <p:nvPr/>
        </p:nvCxnSpPr>
        <p:spPr>
          <a:xfrm>
            <a:off x="3886200" y="22860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24" name="Straight Connector 23"/>
          <p:cNvCxnSpPr>
            <a:stCxn id="12" idx="3"/>
            <a:endCxn id="19" idx="1"/>
          </p:cNvCxnSpPr>
          <p:nvPr/>
        </p:nvCxnSpPr>
        <p:spPr>
          <a:xfrm>
            <a:off x="3886200" y="3200400"/>
            <a:ext cx="914400" cy="18288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0" name="Straight Connector 23"/>
          <p:cNvCxnSpPr>
            <a:stCxn id="13" idx="3"/>
            <a:endCxn id="17" idx="1"/>
          </p:cNvCxnSpPr>
          <p:nvPr/>
        </p:nvCxnSpPr>
        <p:spPr>
          <a:xfrm flipV="1">
            <a:off x="3886200" y="32004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4" name="Straight Connector 23"/>
          <p:cNvCxnSpPr>
            <a:stCxn id="14" idx="3"/>
            <a:endCxn id="21" idx="1"/>
          </p:cNvCxnSpPr>
          <p:nvPr/>
        </p:nvCxnSpPr>
        <p:spPr>
          <a:xfrm>
            <a:off x="3886200" y="5029200"/>
            <a:ext cx="914400" cy="9144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cxnSp>
        <p:nvCxnSpPr>
          <p:cNvPr id="39" name="Straight Connector 23"/>
          <p:cNvCxnSpPr>
            <a:stCxn id="10" idx="3"/>
            <a:endCxn id="15" idx="1"/>
          </p:cNvCxnSpPr>
          <p:nvPr/>
        </p:nvCxnSpPr>
        <p:spPr>
          <a:xfrm flipV="1">
            <a:off x="3886200" y="2286000"/>
            <a:ext cx="914400" cy="3657600"/>
          </a:xfrm>
          <a:prstGeom prst="line">
            <a:avLst/>
          </a:prstGeom>
          <a:ln w="19050" cap="flat" cmpd="sng" algn="ctr">
            <a:solidFill>
              <a:schemeClr val="accent4">
                <a:shade val="50000"/>
              </a:schemeClr>
            </a:solidFill>
            <a:prstDash val="solid"/>
            <a:headEnd type="none" w="med" len="med"/>
            <a:tailEnd type="none" w="med" len="med"/>
          </a:ln>
        </p:spPr>
        <p:style>
          <a:lnRef idx="3">
            <a:schemeClr val="accent6"/>
          </a:lnRef>
          <a:fillRef idx="0">
            <a:schemeClr val="accent6"/>
          </a:fillRef>
          <a:effectRef idx="2">
            <a:schemeClr val="accent6"/>
          </a:effectRef>
          <a:fontRef idx="minor">
            <a:schemeClr val="tx1"/>
          </a:fontRef>
        </p:style>
      </p:cxnSp>
      <p:sp>
        <p:nvSpPr>
          <p:cNvPr id="22" name="Rectangle 36"/>
          <p:cNvSpPr txBox="1">
            <a:spLocks/>
          </p:cNvSpPr>
          <p:nvPr userDrawn="1"/>
        </p:nvSpPr>
        <p:spPr>
          <a:xfrm>
            <a:off x="3584448" y="6610350"/>
            <a:ext cx="5559552" cy="247650"/>
          </a:xfrm>
          <a:prstGeom prst="rect">
            <a:avLst/>
          </a:prstGeom>
          <a:solidFill>
            <a:srgbClr val="FFFFFF"/>
          </a:solidFill>
        </p:spPr>
        <p:txBody>
          <a:bodyPr vert="horz"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bg1"/>
                </a:solidFill>
                <a:effectLst/>
                <a:uLnTx/>
                <a:uFillTx/>
                <a:latin typeface="+mn-lt"/>
                <a:ea typeface="+mn-ea"/>
                <a:cs typeface="+mn-cs"/>
              </a:rPr>
              <a:t>TMA1201 Discrete Structures &amp; Probability, Faculty of Computing &amp; Informatics, MMU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 name="Rectangle 2"/>
          <p:cNvSpPr>
            <a:spLocks noGrp="1"/>
          </p:cNvSpPr>
          <p:nvPr>
            <p:ph type="title"/>
          </p:nvPr>
        </p:nvSpPr>
        <p:spPr>
          <a:xfrm>
            <a:off x="914400" y="457200"/>
            <a:ext cx="7696200" cy="1143000"/>
          </a:xfrm>
          <a:prstGeom prst="rect">
            <a:avLst/>
          </a:prstGeom>
        </p:spPr>
        <p:txBody>
          <a:bodyPr vert="horz" anchor="b">
            <a:normAutofit/>
          </a:bodyPr>
          <a:lstStyle/>
          <a:p>
            <a:r>
              <a:rPr lang="en-US"/>
              <a:t>Click to edit Master title style</a:t>
            </a:r>
            <a:endParaRPr lang="en-US" dirty="0"/>
          </a:p>
        </p:txBody>
      </p:sp>
      <p:sp>
        <p:nvSpPr>
          <p:cNvPr id="5" name="Rectangle 3"/>
          <p:cNvSpPr>
            <a:spLocks noGrp="1"/>
          </p:cNvSpPr>
          <p:nvPr>
            <p:ph type="body" idx="1"/>
          </p:nvPr>
        </p:nvSpPr>
        <p:spPr>
          <a:xfrm>
            <a:off x="914400" y="1905000"/>
            <a:ext cx="7467600" cy="42211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defRPr sz="1100"/>
            </a:lvl1pPr>
            <a:extLst/>
          </a:lstStyle>
          <a:p>
            <a:pPr algn="r"/>
            <a:fld id="{3E36348A-2CBF-4E66-B4FF-A84CB6104B4B}" type="datetime1">
              <a:rPr lang="en-US" sz="1100" smtClean="0"/>
              <a:t>10/17/2022</a:t>
            </a:fld>
            <a:endParaRPr lang="en-US" sz="1050" dirty="0"/>
          </a:p>
        </p:txBody>
      </p:sp>
      <p:sp>
        <p:nvSpPr>
          <p:cNvPr id="18" name="Rectangle 5"/>
          <p:cNvSpPr>
            <a:spLocks noGrp="1"/>
          </p:cNvSpPr>
          <p:nvPr>
            <p:ph type="ftr" sz="quarter" idx="3"/>
          </p:nvPr>
        </p:nvSpPr>
        <p:spPr>
          <a:xfrm>
            <a:off x="457200" y="6248400"/>
            <a:ext cx="3260886" cy="323850"/>
          </a:xfrm>
          <a:prstGeom prst="rect">
            <a:avLst/>
          </a:prstGeom>
        </p:spPr>
        <p:txBody>
          <a:bodyPr vert="horz"/>
          <a:lstStyle>
            <a:lvl1pPr>
              <a:defRPr sz="1200"/>
            </a:lvl1pPr>
            <a:extLst/>
          </a:lstStyle>
          <a:p>
            <a:endParaRPr lang="en-US" sz="1200" dirty="0"/>
          </a:p>
        </p:txBody>
      </p:sp>
      <p:sp>
        <p:nvSpPr>
          <p:cNvPr id="7" name="Slide Number Placeholder 6"/>
          <p:cNvSpPr>
            <a:spLocks noGrp="1"/>
          </p:cNvSpPr>
          <p:nvPr>
            <p:ph type="sldNum" sz="quarter" idx="4"/>
          </p:nvPr>
        </p:nvSpPr>
        <p:spPr>
          <a:xfrm>
            <a:off x="8714936" y="6151098"/>
            <a:ext cx="429064" cy="457200"/>
          </a:xfrm>
          <a:prstGeom prst="rect">
            <a:avLst/>
          </a:prstGeom>
        </p:spPr>
        <p:txBody>
          <a:bodyPr vert="horz" anchor="ctr"/>
          <a:lstStyle>
            <a:lvl1pPr>
              <a:defRPr sz="1200"/>
            </a:lvl1pPr>
            <a:extLst/>
          </a:lstStyle>
          <a:p>
            <a:fld id="{169B2101-2E9F-420A-91A3-890890D84497}" type="slidenum">
              <a:rPr lang="en-US" sz="1200" smtClean="0"/>
              <a:pPr/>
              <a:t>‹#›</a:t>
            </a:fld>
            <a:endParaRPr lang="en-US" sz="1200" dirty="0"/>
          </a:p>
        </p:txBody>
      </p:sp>
      <p:grpSp>
        <p:nvGrpSpPr>
          <p:cNvPr id="2" name="Group 23"/>
          <p:cNvGrpSpPr/>
          <p:nvPr/>
        </p:nvGrpSpPr>
        <p:grpSpPr>
          <a:xfrm>
            <a:off x="11555"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grpSp>
        <p:nvGrpSpPr>
          <p:cNvPr id="10" name="Group 35"/>
          <p:cNvGrpSpPr/>
          <p:nvPr/>
        </p:nvGrpSpPr>
        <p:grpSpPr>
          <a:xfrm>
            <a:off x="8584055"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8" r:id="rId8"/>
    <p:sldLayoutId id="2147483657" r:id="rId9"/>
    <p:sldLayoutId id="2147483659" r:id="rId10"/>
  </p:sldLayoutIdLst>
  <p:hf hdr="0" ftr="0" dt="0"/>
  <p:txStyles>
    <p:titleStyle>
      <a:lvl1pPr algn="l" rtl="0" eaLnBrk="1" latinLnBrk="0" hangingPunct="1">
        <a:spcBef>
          <a:spcPct val="0"/>
        </a:spcBef>
        <a:buNone/>
        <a:defRPr sz="36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latinLnBrk="0" hangingPunct="1">
        <a:spcBef>
          <a:spcPct val="20000"/>
        </a:spcBef>
        <a:buChar char="•"/>
        <a:defRPr sz="2000">
          <a:solidFill>
            <a:schemeClr val="tx1"/>
          </a:solidFill>
          <a:latin typeface="+mn-lt"/>
          <a:ea typeface="+mn-ea"/>
          <a:cs typeface="+mn-cs"/>
        </a:defRPr>
      </a:lvl1pPr>
      <a:lvl2pPr marL="742950" indent="-285750" algn="l" rtl="0" eaLnBrk="1" latinLnBrk="0" hangingPunct="1">
        <a:spcBef>
          <a:spcPct val="20000"/>
        </a:spcBef>
        <a:buChar char="–"/>
        <a:defRPr sz="2000">
          <a:solidFill>
            <a:schemeClr val="tx1"/>
          </a:solidFill>
          <a:latin typeface="+mn-lt"/>
          <a:ea typeface="+mn-ea"/>
          <a:cs typeface="+mn-cs"/>
        </a:defRPr>
      </a:lvl2pPr>
      <a:lvl3pPr marL="1143000" indent="-228600" algn="l" rtl="0" eaLnBrk="1" latinLnBrk="0" hangingPunct="1">
        <a:spcBef>
          <a:spcPct val="20000"/>
        </a:spcBef>
        <a:buChar char="•"/>
        <a:defRPr sz="2000">
          <a:solidFill>
            <a:schemeClr val="tx1"/>
          </a:solidFill>
          <a:latin typeface="+mn-lt"/>
          <a:ea typeface="+mn-ea"/>
          <a:cs typeface="+mn-cs"/>
        </a:defRPr>
      </a:lvl3pPr>
      <a:lvl4pPr marL="1600200" indent="-228600" algn="l" rtl="0" eaLnBrk="1" latinLnBrk="0" hangingPunct="1">
        <a:spcBef>
          <a:spcPct val="20000"/>
        </a:spcBef>
        <a:buChar char="–"/>
        <a:defRPr sz="2000">
          <a:solidFill>
            <a:schemeClr val="tx1"/>
          </a:solidFill>
          <a:latin typeface="+mn-lt"/>
          <a:ea typeface="+mn-ea"/>
          <a:cs typeface="+mn-cs"/>
        </a:defRPr>
      </a:lvl4pPr>
      <a:lvl5pPr marL="2057400" indent="-228600" algn="l" rtl="0" eaLnBrk="1" latinLnBrk="0" hangingPunct="1">
        <a:spcBef>
          <a:spcPct val="20000"/>
        </a:spcBef>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p:cNvSpPr>
          <p:nvPr>
            <p:ph type="title"/>
          </p:nvPr>
        </p:nvSpPr>
        <p:spPr bwMode="auto">
          <a:xfrm>
            <a:off x="914400" y="457200"/>
            <a:ext cx="7696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3"/>
          <p:cNvSpPr>
            <a:spLocks noGrp="1"/>
          </p:cNvSpPr>
          <p:nvPr>
            <p:ph type="body" idx="1"/>
          </p:nvPr>
        </p:nvSpPr>
        <p:spPr bwMode="auto">
          <a:xfrm>
            <a:off x="914400" y="1905000"/>
            <a:ext cx="7467600" cy="422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4"/>
          <p:cNvSpPr>
            <a:spLocks noGrp="1"/>
          </p:cNvSpPr>
          <p:nvPr>
            <p:ph type="dt" sz="half" idx="2"/>
          </p:nvPr>
        </p:nvSpPr>
        <p:spPr>
          <a:xfrm>
            <a:off x="6705600" y="6248400"/>
            <a:ext cx="1828800" cy="323850"/>
          </a:xfrm>
          <a:prstGeom prst="rect">
            <a:avLst/>
          </a:prstGeom>
        </p:spPr>
        <p:txBody>
          <a:bodyPr vert="horz" anchor="ctr"/>
          <a:lstStyle>
            <a:lvl1pPr algn="r" fontAlgn="auto">
              <a:spcBef>
                <a:spcPts val="0"/>
              </a:spcBef>
              <a:spcAft>
                <a:spcPts val="0"/>
              </a:spcAft>
              <a:defRPr sz="1100">
                <a:latin typeface="+mn-lt"/>
                <a:cs typeface="+mn-cs"/>
              </a:defRPr>
            </a:lvl1pPr>
            <a:extLst/>
          </a:lstStyle>
          <a:p>
            <a:pPr algn="r"/>
            <a:fld id="{F68BFE37-3B83-4FA9-A9DD-CA4AF9366449}" type="datetime1">
              <a:rPr lang="en-US" sz="1100" smtClean="0"/>
              <a:t>10/17/2022</a:t>
            </a:fld>
            <a:endParaRPr lang="en-US" sz="1050" dirty="0"/>
          </a:p>
        </p:txBody>
      </p:sp>
      <p:sp>
        <p:nvSpPr>
          <p:cNvPr id="18" name="Rectangle 5"/>
          <p:cNvSpPr>
            <a:spLocks noGrp="1"/>
          </p:cNvSpPr>
          <p:nvPr>
            <p:ph type="ftr" sz="quarter" idx="3"/>
          </p:nvPr>
        </p:nvSpPr>
        <p:spPr>
          <a:xfrm>
            <a:off x="3581400" y="6610350"/>
            <a:ext cx="5562600" cy="247650"/>
          </a:xfrm>
          <a:prstGeom prst="rect">
            <a:avLst/>
          </a:prstGeom>
          <a:solidFill>
            <a:schemeClr val="tx1"/>
          </a:solidFill>
        </p:spPr>
        <p:txBody>
          <a:bodyPr vert="horz"/>
          <a:lstStyle>
            <a:lvl1pPr algn="l" fontAlgn="auto">
              <a:spcBef>
                <a:spcPts val="0"/>
              </a:spcBef>
              <a:spcAft>
                <a:spcPts val="0"/>
              </a:spcAft>
              <a:defRPr sz="1100">
                <a:solidFill>
                  <a:schemeClr val="bg1"/>
                </a:solidFill>
                <a:latin typeface="+mn-lt"/>
                <a:cs typeface="+mn-cs"/>
              </a:defRPr>
            </a:lvl1pPr>
            <a:extLst/>
          </a:lstStyle>
          <a:p>
            <a:endParaRPr lang="en-US" sz="1200" dirty="0"/>
          </a:p>
        </p:txBody>
      </p:sp>
      <p:sp>
        <p:nvSpPr>
          <p:cNvPr id="7" name="Slide Number Placeholder 6"/>
          <p:cNvSpPr>
            <a:spLocks noGrp="1"/>
          </p:cNvSpPr>
          <p:nvPr>
            <p:ph type="sldNum" sz="quarter" idx="4"/>
          </p:nvPr>
        </p:nvSpPr>
        <p:spPr>
          <a:xfrm>
            <a:off x="8715375" y="6151563"/>
            <a:ext cx="428625" cy="457200"/>
          </a:xfrm>
          <a:prstGeom prst="rect">
            <a:avLst/>
          </a:prstGeom>
        </p:spPr>
        <p:txBody>
          <a:bodyPr vert="horz" anchor="ctr"/>
          <a:lstStyle>
            <a:lvl1pPr fontAlgn="auto">
              <a:spcBef>
                <a:spcPts val="0"/>
              </a:spcBef>
              <a:spcAft>
                <a:spcPts val="0"/>
              </a:spcAft>
              <a:defRPr sz="1200">
                <a:latin typeface="+mn-lt"/>
                <a:cs typeface="+mn-cs"/>
              </a:defRPr>
            </a:lvl1pPr>
            <a:extLst/>
          </a:lstStyle>
          <a:p>
            <a:fld id="{169B2101-2E9F-420A-91A3-890890D84497}" type="slidenum">
              <a:rPr lang="en-US" sz="1200" smtClean="0"/>
              <a:pPr/>
              <a:t>‹#›</a:t>
            </a:fld>
            <a:endParaRPr lang="en-US" sz="1200" dirty="0"/>
          </a:p>
        </p:txBody>
      </p:sp>
      <p:grpSp>
        <p:nvGrpSpPr>
          <p:cNvPr id="1031" name="Group 23"/>
          <p:cNvGrpSpPr>
            <a:grpSpLocks/>
          </p:cNvGrpSpPr>
          <p:nvPr/>
        </p:nvGrpSpPr>
        <p:grpSpPr bwMode="auto">
          <a:xfrm>
            <a:off x="11113" y="2000250"/>
            <a:ext cx="133350" cy="533400"/>
            <a:chOff x="0" y="2000250"/>
            <a:chExt cx="3733800" cy="533400"/>
          </a:xfrm>
        </p:grpSpPr>
        <p:sp>
          <p:nvSpPr>
            <p:cNvPr id="3" name="Rectangle 14"/>
            <p:cNvSpPr/>
            <p:nvPr/>
          </p:nvSpPr>
          <p:spPr>
            <a:xfrm>
              <a:off x="0" y="2381250"/>
              <a:ext cx="373380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8" name="Rectangle 14"/>
            <p:cNvSpPr/>
            <p:nvPr/>
          </p:nvSpPr>
          <p:spPr>
            <a:xfrm>
              <a:off x="0" y="2305050"/>
              <a:ext cx="373380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4" name="Rectangle 14"/>
            <p:cNvSpPr/>
            <p:nvPr/>
          </p:nvSpPr>
          <p:spPr>
            <a:xfrm>
              <a:off x="0" y="2228850"/>
              <a:ext cx="373380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
          <p:nvSpPr>
            <p:cNvPr id="12" name="Rectangle 14"/>
            <p:cNvSpPr/>
            <p:nvPr/>
          </p:nvSpPr>
          <p:spPr>
            <a:xfrm>
              <a:off x="0" y="2152650"/>
              <a:ext cx="373380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a:p>
          </p:txBody>
        </p:sp>
        <p:sp>
          <p:nvSpPr>
            <p:cNvPr id="9" name="Rectangle 14"/>
            <p:cNvSpPr/>
            <p:nvPr/>
          </p:nvSpPr>
          <p:spPr>
            <a:xfrm>
              <a:off x="0" y="2076450"/>
              <a:ext cx="373380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1" name="Rectangle 14"/>
            <p:cNvSpPr/>
            <p:nvPr/>
          </p:nvSpPr>
          <p:spPr>
            <a:xfrm>
              <a:off x="0" y="20002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14"/>
            <p:cNvSpPr/>
            <p:nvPr/>
          </p:nvSpPr>
          <p:spPr>
            <a:xfrm>
              <a:off x="0" y="2457450"/>
              <a:ext cx="373380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32" name="Group 35"/>
          <p:cNvGrpSpPr>
            <a:grpSpLocks/>
          </p:cNvGrpSpPr>
          <p:nvPr/>
        </p:nvGrpSpPr>
        <p:grpSpPr bwMode="auto">
          <a:xfrm>
            <a:off x="8583613" y="2000250"/>
            <a:ext cx="552450" cy="542925"/>
            <a:chOff x="8667750" y="2000250"/>
            <a:chExt cx="476250" cy="542925"/>
          </a:xfrm>
        </p:grpSpPr>
        <p:sp>
          <p:nvSpPr>
            <p:cNvPr id="13" name="Rectangle 14"/>
            <p:cNvSpPr/>
            <p:nvPr/>
          </p:nvSpPr>
          <p:spPr>
            <a:xfrm>
              <a:off x="8667750" y="2381250"/>
              <a:ext cx="476250" cy="76200"/>
            </a:xfrm>
            <a:prstGeom prst="rect">
              <a:avLst/>
            </a:prstGeom>
          </p:spPr>
          <p:style>
            <a:lnRef idx="1">
              <a:schemeClr val="accent6"/>
            </a:lnRef>
            <a:fillRef idx="3">
              <a:schemeClr val="accent6"/>
            </a:fillRef>
            <a:effectRef idx="3">
              <a:schemeClr val="accent6"/>
            </a:effectRef>
            <a:fontRef idx="minor">
              <a:schemeClr val="lt1"/>
            </a:fontRef>
          </p:style>
          <p:txBody>
            <a:bodyPr anchor="ctr"/>
            <a:lstStyle/>
            <a:p>
              <a:pPr algn="ctr" fontAlgn="auto">
                <a:spcBef>
                  <a:spcPts val="0"/>
                </a:spcBef>
                <a:spcAft>
                  <a:spcPts val="0"/>
                </a:spcAft>
                <a:defRPr/>
              </a:pPr>
              <a:endParaRPr lang="en-US"/>
            </a:p>
          </p:txBody>
        </p:sp>
        <p:sp>
          <p:nvSpPr>
            <p:cNvPr id="24" name="Rectangle 14"/>
            <p:cNvSpPr/>
            <p:nvPr/>
          </p:nvSpPr>
          <p:spPr>
            <a:xfrm>
              <a:off x="8667750" y="2305050"/>
              <a:ext cx="476250" cy="76200"/>
            </a:xfrm>
            <a:prstGeom prst="rect">
              <a:avLst/>
            </a:prstGeom>
          </p:spPr>
          <p:style>
            <a:lnRef idx="1">
              <a:schemeClr val="accent5"/>
            </a:lnRef>
            <a:fillRef idx="3">
              <a:schemeClr val="accent5"/>
            </a:fillRef>
            <a:effectRef idx="3">
              <a:schemeClr val="accent5"/>
            </a:effectRef>
            <a:fontRef idx="minor">
              <a:schemeClr val="lt1"/>
            </a:fontRef>
          </p:style>
          <p:txBody>
            <a:bodyPr anchor="ctr"/>
            <a:lstStyle/>
            <a:p>
              <a:pPr algn="ctr" fontAlgn="auto">
                <a:spcBef>
                  <a:spcPts val="0"/>
                </a:spcBef>
                <a:spcAft>
                  <a:spcPts val="0"/>
                </a:spcAft>
                <a:defRPr/>
              </a:pPr>
              <a:endParaRPr lang="en-US"/>
            </a:p>
          </p:txBody>
        </p:sp>
        <p:sp>
          <p:nvSpPr>
            <p:cNvPr id="19" name="Rectangle 14"/>
            <p:cNvSpPr/>
            <p:nvPr/>
          </p:nvSpPr>
          <p:spPr>
            <a:xfrm>
              <a:off x="8667750" y="2228850"/>
              <a:ext cx="476250" cy="76200"/>
            </a:xfrm>
            <a:prstGeom prst="rect">
              <a:avLst/>
            </a:prstGeom>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dirty="0"/>
            </a:p>
          </p:txBody>
        </p:sp>
        <p:sp>
          <p:nvSpPr>
            <p:cNvPr id="30" name="Rectangle 14"/>
            <p:cNvSpPr/>
            <p:nvPr/>
          </p:nvSpPr>
          <p:spPr>
            <a:xfrm>
              <a:off x="8667750" y="2152650"/>
              <a:ext cx="476250" cy="76200"/>
            </a:xfrm>
            <a:prstGeom prst="rect">
              <a:avLst/>
            </a:prstGeom>
          </p:spPr>
          <p:style>
            <a:lnRef idx="1">
              <a:schemeClr val="accent3"/>
            </a:lnRef>
            <a:fillRef idx="3">
              <a:schemeClr val="accent3"/>
            </a:fillRef>
            <a:effectRef idx="3">
              <a:schemeClr val="accent3"/>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4"/>
            <p:cNvSpPr/>
            <p:nvPr/>
          </p:nvSpPr>
          <p:spPr>
            <a:xfrm>
              <a:off x="8667750" y="2076450"/>
              <a:ext cx="476250" cy="76200"/>
            </a:xfrm>
            <a:prstGeom prst="rect">
              <a:avLst/>
            </a:prstGeom>
          </p:spPr>
          <p:style>
            <a:lnRef idx="1">
              <a:schemeClr val="accent2"/>
            </a:lnRef>
            <a:fillRef idx="3">
              <a:schemeClr val="accent2"/>
            </a:fillRef>
            <a:effectRef idx="3">
              <a:schemeClr val="accent2"/>
            </a:effectRef>
            <a:fontRef idx="minor">
              <a:schemeClr val="lt1"/>
            </a:fontRef>
          </p:style>
          <p:txBody>
            <a:bodyPr anchor="ctr"/>
            <a:lstStyle/>
            <a:p>
              <a:pPr algn="ctr" fontAlgn="auto">
                <a:spcBef>
                  <a:spcPts val="0"/>
                </a:spcBef>
                <a:spcAft>
                  <a:spcPts val="0"/>
                </a:spcAft>
                <a:defRPr/>
              </a:pPr>
              <a:endParaRPr lang="en-US"/>
            </a:p>
          </p:txBody>
        </p:sp>
        <p:sp>
          <p:nvSpPr>
            <p:cNvPr id="16" name="Rectangle 14"/>
            <p:cNvSpPr/>
            <p:nvPr/>
          </p:nvSpPr>
          <p:spPr>
            <a:xfrm>
              <a:off x="8667750" y="2000250"/>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5" name="Rectangle 14"/>
            <p:cNvSpPr/>
            <p:nvPr/>
          </p:nvSpPr>
          <p:spPr>
            <a:xfrm>
              <a:off x="8667750" y="2466975"/>
              <a:ext cx="476250" cy="76200"/>
            </a:xfrm>
            <a:prstGeom prst="rect">
              <a:avLst/>
            </a:prstGeom>
          </p:spPr>
          <p:style>
            <a:lnRef idx="1">
              <a:schemeClr val="accent1"/>
            </a:lnRef>
            <a:fillRef idx="3">
              <a:schemeClr val="accent1"/>
            </a:fillRef>
            <a:effectRef idx="3">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3" name="Oval 28"/>
          <p:cNvSpPr/>
          <p:nvPr/>
        </p:nvSpPr>
        <p:spPr>
          <a:xfrm>
            <a:off x="8572500" y="6324600"/>
            <a:ext cx="152400" cy="152400"/>
          </a:xfrm>
          <a:prstGeom prst="ellipse">
            <a:avLst/>
          </a:prstGeom>
          <a:effectLst/>
        </p:spPr>
        <p:style>
          <a:lnRef idx="1">
            <a:schemeClr val="accent4"/>
          </a:lnRef>
          <a:fillRef idx="3">
            <a:schemeClr val="accent4"/>
          </a:fillRef>
          <a:effectRef idx="3">
            <a:schemeClr val="accent4"/>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Calibri" pitchFamily="34" charset="0"/>
        </a:defRPr>
      </a:lvl2pPr>
      <a:lvl3pPr algn="l" rtl="0" eaLnBrk="1" fontAlgn="base" hangingPunct="1">
        <a:spcBef>
          <a:spcPct val="0"/>
        </a:spcBef>
        <a:spcAft>
          <a:spcPct val="0"/>
        </a:spcAft>
        <a:defRPr sz="3600">
          <a:solidFill>
            <a:schemeClr val="tx1"/>
          </a:solidFill>
          <a:latin typeface="Calibri" pitchFamily="34" charset="0"/>
        </a:defRPr>
      </a:lvl3pPr>
      <a:lvl4pPr algn="l" rtl="0" eaLnBrk="1" fontAlgn="base" hangingPunct="1">
        <a:spcBef>
          <a:spcPct val="0"/>
        </a:spcBef>
        <a:spcAft>
          <a:spcPct val="0"/>
        </a:spcAft>
        <a:defRPr sz="3600">
          <a:solidFill>
            <a:schemeClr val="tx1"/>
          </a:solidFill>
          <a:latin typeface="Calibri" pitchFamily="34" charset="0"/>
        </a:defRPr>
      </a:lvl4pPr>
      <a:lvl5pPr algn="l" rtl="0" eaLnBrk="1" fontAlgn="base" hangingPunct="1">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4.x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14.xml"/><Relationship Id="rId5" Type="http://schemas.openxmlformats.org/officeDocument/2006/relationships/image" Target="../media/image5.wmf"/><Relationship Id="rId4" Type="http://schemas.openxmlformats.org/officeDocument/2006/relationships/oleObject" Target="../embeddings/oleObject5.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2.xml"/><Relationship Id="rId1" Type="http://schemas.openxmlformats.org/officeDocument/2006/relationships/tags" Target="../tags/tag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a:xfrm>
            <a:off x="8572500" y="6038850"/>
            <a:ext cx="152400" cy="152400"/>
          </a:xfrm>
          <a:prstGeom prst="ellipse">
            <a:avLst/>
          </a:prstGeom>
        </p:spPr>
        <p:style>
          <a:lnRef idx="1">
            <a:schemeClr val="accent6"/>
          </a:lnRef>
          <a:fillRef idx="3">
            <a:schemeClr val="accent6"/>
          </a:fillRef>
          <a:effectRef idx="3">
            <a:schemeClr val="accent6"/>
          </a:effectRef>
          <a:fontRef idx="minor">
            <a:schemeClr val="lt1"/>
          </a:fontRef>
        </p:style>
        <p:txBody>
          <a:bodyPr anchor="ctr"/>
          <a:lstStyle/>
          <a:p>
            <a:pPr algn="ctr"/>
            <a:endParaRPr lang="en-US" dirty="0"/>
          </a:p>
        </p:txBody>
      </p:sp>
      <p:sp>
        <p:nvSpPr>
          <p:cNvPr id="27" name="Oval 28"/>
          <p:cNvSpPr/>
          <p:nvPr/>
        </p:nvSpPr>
        <p:spPr>
          <a:xfrm>
            <a:off x="8572500" y="6324600"/>
            <a:ext cx="152400" cy="152400"/>
          </a:xfrm>
          <a:prstGeom prst="ellipse">
            <a:avLst/>
          </a:prstGeom>
        </p:spPr>
        <p:style>
          <a:lnRef idx="1">
            <a:schemeClr val="accent4"/>
          </a:lnRef>
          <a:fillRef idx="3">
            <a:schemeClr val="accent4"/>
          </a:fillRef>
          <a:effectRef idx="3">
            <a:schemeClr val="accent4"/>
          </a:effectRef>
          <a:fontRef idx="minor">
            <a:schemeClr val="lt1"/>
          </a:fontRef>
        </p:style>
        <p:txBody>
          <a:bodyPr anchor="ctr"/>
          <a:lstStyle/>
          <a:p>
            <a:pPr algn="ctr"/>
            <a:endParaRPr lang="en-US"/>
          </a:p>
        </p:txBody>
      </p:sp>
      <p:sp>
        <p:nvSpPr>
          <p:cNvPr id="4" name="Oval 28"/>
          <p:cNvSpPr/>
          <p:nvPr/>
        </p:nvSpPr>
        <p:spPr>
          <a:xfrm>
            <a:off x="8572500" y="5476875"/>
            <a:ext cx="152400" cy="152400"/>
          </a:xfrm>
          <a:prstGeom prst="ellipse">
            <a:avLst/>
          </a:prstGeom>
        </p:spPr>
        <p:style>
          <a:lnRef idx="1">
            <a:schemeClr val="accent1"/>
          </a:lnRef>
          <a:fillRef idx="3">
            <a:schemeClr val="accent1"/>
          </a:fillRef>
          <a:effectRef idx="3">
            <a:schemeClr val="accent1"/>
          </a:effectRef>
          <a:fontRef idx="minor">
            <a:schemeClr val="lt1"/>
          </a:fontRef>
        </p:style>
        <p:txBody>
          <a:bodyPr anchor="ctr"/>
          <a:lstStyle/>
          <a:p>
            <a:pPr algn="ctr"/>
            <a:endParaRPr lang="en-US"/>
          </a:p>
        </p:txBody>
      </p:sp>
      <p:sp>
        <p:nvSpPr>
          <p:cNvPr id="12" name="Oval 28"/>
          <p:cNvSpPr/>
          <p:nvPr/>
        </p:nvSpPr>
        <p:spPr>
          <a:xfrm>
            <a:off x="8572500" y="5753100"/>
            <a:ext cx="152400" cy="152400"/>
          </a:xfrm>
          <a:prstGeom prst="ellipse">
            <a:avLst/>
          </a:prstGeom>
        </p:spPr>
        <p:style>
          <a:lnRef idx="1">
            <a:schemeClr val="accent3"/>
          </a:lnRef>
          <a:fillRef idx="3">
            <a:schemeClr val="accent3"/>
          </a:fillRef>
          <a:effectRef idx="3">
            <a:schemeClr val="accent3"/>
          </a:effectRef>
          <a:fontRef idx="minor">
            <a:schemeClr val="lt1"/>
          </a:fontRef>
        </p:style>
        <p:txBody>
          <a:bodyPr anchor="ctr"/>
          <a:lstStyle/>
          <a:p>
            <a:pPr algn="ctr"/>
            <a:endParaRPr lang="en-US"/>
          </a:p>
        </p:txBody>
      </p:sp>
      <p:sp>
        <p:nvSpPr>
          <p:cNvPr id="10" name="Rectangle 24"/>
          <p:cNvSpPr>
            <a:spLocks noGrp="1"/>
          </p:cNvSpPr>
          <p:nvPr>
            <p:ph type="title"/>
          </p:nvPr>
        </p:nvSpPr>
        <p:spPr/>
        <p:txBody>
          <a:bodyPr>
            <a:normAutofit/>
          </a:bodyPr>
          <a:lstStyle/>
          <a:p>
            <a:r>
              <a:rPr lang="en-US" sz="6000" dirty="0">
                <a:solidFill>
                  <a:schemeClr val="tx1"/>
                </a:solidFill>
              </a:rPr>
              <a:t>LECTURE 08</a:t>
            </a:r>
            <a:br>
              <a:rPr lang="en-US" sz="6000">
                <a:solidFill>
                  <a:schemeClr val="tx1"/>
                </a:solidFill>
              </a:rPr>
            </a:br>
            <a:r>
              <a:rPr lang="en-US" sz="6000">
                <a:solidFill>
                  <a:schemeClr val="tx1"/>
                </a:solidFill>
              </a:rPr>
              <a:t>Recursion</a:t>
            </a:r>
            <a:endParaRPr lang="en-US" sz="6000" dirty="0">
              <a:solidFill>
                <a:schemeClr val="tx1"/>
              </a:solidFill>
            </a:endParaRPr>
          </a:p>
        </p:txBody>
      </p:sp>
      <p:sp>
        <p:nvSpPr>
          <p:cNvPr id="2" name="Slide Number Placeholder 1"/>
          <p:cNvSpPr>
            <a:spLocks noGrp="1"/>
          </p:cNvSpPr>
          <p:nvPr>
            <p:ph type="sldNum" sz="quarter" idx="11"/>
          </p:nvPr>
        </p:nvSpPr>
        <p:spPr/>
        <p:txBody>
          <a:bodyPr/>
          <a:lstStyle/>
          <a:p>
            <a:fld id="{169B2101-2E9F-420A-91A3-890890D84497}" type="slidenum">
              <a:rPr lang="en-US" sz="1200" smtClean="0"/>
              <a:pPr/>
              <a:t>1</a:t>
            </a:fld>
            <a:endParaRPr lang="en-US"/>
          </a:p>
        </p:txBody>
      </p:sp>
      <p:sp>
        <p:nvSpPr>
          <p:cNvPr id="8"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59"/>
          <p:cNvSpPr txBox="1">
            <a:spLocks noChangeArrowheads="1"/>
          </p:cNvSpPr>
          <p:nvPr/>
        </p:nvSpPr>
        <p:spPr bwMode="auto">
          <a:xfrm>
            <a:off x="457200" y="1143000"/>
            <a:ext cx="5230343" cy="1015663"/>
          </a:xfrm>
          <a:prstGeom prst="rect">
            <a:avLst/>
          </a:prstGeom>
          <a:noFill/>
          <a:ln w="9525">
            <a:noFill/>
            <a:miter lim="800000"/>
            <a:headEnd/>
            <a:tailEnd/>
          </a:ln>
        </p:spPr>
        <p:txBody>
          <a:bodyPr wrap="none">
            <a:spAutoFit/>
          </a:bodyPr>
          <a:lstStyle/>
          <a:p>
            <a:pPr marL="457200" indent="-457200">
              <a:spcBef>
                <a:spcPct val="0"/>
              </a:spcBef>
              <a:buFontTx/>
              <a:buNone/>
            </a:pPr>
            <a:r>
              <a:rPr lang="en-US" altLang="zh-TW" sz="2000" dirty="0">
                <a:ea typeface="新細明體" charset="-120"/>
              </a:rPr>
              <a:t>The Factorial is defined recursively as</a:t>
            </a:r>
          </a:p>
          <a:p>
            <a:pPr marL="457200" indent="-457200">
              <a:spcBef>
                <a:spcPct val="0"/>
              </a:spcBef>
              <a:buFontTx/>
              <a:buNone/>
            </a:pPr>
            <a:r>
              <a:rPr lang="en-US" altLang="zh-TW" sz="2000" dirty="0">
                <a:ea typeface="新細明體" charset="-120"/>
              </a:rPr>
              <a:t>	initial value:</a:t>
            </a:r>
            <a:r>
              <a:rPr lang="en-US" altLang="zh-TW" sz="2000" i="1" dirty="0">
                <a:ea typeface="新細明體" charset="-120"/>
              </a:rPr>
              <a:t>	f</a:t>
            </a:r>
            <a:r>
              <a:rPr lang="en-US" altLang="zh-TW" sz="2000" baseline="-25000" dirty="0">
                <a:ea typeface="新細明體" charset="-120"/>
              </a:rPr>
              <a:t>1</a:t>
            </a:r>
            <a:r>
              <a:rPr lang="en-US" altLang="zh-TW" sz="2000" dirty="0">
                <a:ea typeface="新細明體" charset="-120"/>
              </a:rPr>
              <a:t> = 1</a:t>
            </a:r>
          </a:p>
          <a:p>
            <a:pPr marL="457200" indent="-457200">
              <a:buFontTx/>
              <a:buNone/>
            </a:pPr>
            <a:r>
              <a:rPr lang="en-US" altLang="zh-TW" sz="2000" dirty="0">
                <a:ea typeface="新細明體" charset="-120"/>
              </a:rPr>
              <a:t>	recurrence relation:</a:t>
            </a:r>
            <a:r>
              <a:rPr lang="en-US" altLang="zh-TW" sz="2000" i="1" dirty="0">
                <a:ea typeface="新細明體" charset="-120"/>
              </a:rPr>
              <a:t>	f</a:t>
            </a:r>
            <a:r>
              <a:rPr lang="en-US" altLang="zh-TW" sz="2000" baseline="-25000" dirty="0">
                <a:ea typeface="新細明體" charset="-120"/>
              </a:rPr>
              <a:t>n</a:t>
            </a:r>
            <a:r>
              <a:rPr lang="en-US" altLang="zh-TW" sz="2000" dirty="0">
                <a:ea typeface="新細明體" charset="-120"/>
              </a:rPr>
              <a:t> = n     </a:t>
            </a:r>
            <a:r>
              <a:rPr lang="en-US" altLang="zh-TW" sz="2000" i="1" dirty="0" err="1">
                <a:ea typeface="新細明體" charset="-120"/>
              </a:rPr>
              <a:t>f</a:t>
            </a:r>
            <a:r>
              <a:rPr lang="en-US" altLang="zh-TW" sz="2000" baseline="-25000" dirty="0" err="1">
                <a:ea typeface="新細明體" charset="-120"/>
              </a:rPr>
              <a:t>n</a:t>
            </a:r>
            <a:r>
              <a:rPr lang="en-US" altLang="zh-TW" sz="2000" baseline="-25000" dirty="0">
                <a:ea typeface="新細明體" charset="-120"/>
              </a:rPr>
              <a:t>–1</a:t>
            </a:r>
            <a:r>
              <a:rPr lang="en-US" altLang="zh-TW" sz="2000" dirty="0">
                <a:ea typeface="新細明體" charset="-120"/>
              </a:rPr>
              <a:t>,   for  n≥ 2</a:t>
            </a:r>
          </a:p>
        </p:txBody>
      </p:sp>
      <p:graphicFrame>
        <p:nvGraphicFramePr>
          <p:cNvPr id="2" name="Table 1"/>
          <p:cNvGraphicFramePr>
            <a:graphicFrameLocks noGrp="1"/>
          </p:cNvGraphicFramePr>
          <p:nvPr>
            <p:extLst>
              <p:ext uri="{D42A27DB-BD31-4B8C-83A1-F6EECF244321}">
                <p14:modId xmlns:p14="http://schemas.microsoft.com/office/powerpoint/2010/main" val="3825992186"/>
              </p:ext>
            </p:extLst>
          </p:nvPr>
        </p:nvGraphicFramePr>
        <p:xfrm>
          <a:off x="2286000" y="2514600"/>
          <a:ext cx="4030124" cy="3337560"/>
        </p:xfrm>
        <a:graphic>
          <a:graphicData uri="http://schemas.openxmlformats.org/drawingml/2006/table">
            <a:tbl>
              <a:tblPr firstRow="1" bandRow="1">
                <a:tableStyleId>{5C22544A-7EE6-4342-B048-85BDC9FD1C3A}</a:tableStyleId>
              </a:tblPr>
              <a:tblGrid>
                <a:gridCol w="2015062">
                  <a:extLst>
                    <a:ext uri="{9D8B030D-6E8A-4147-A177-3AD203B41FA5}">
                      <a16:colId xmlns:a16="http://schemas.microsoft.com/office/drawing/2014/main" val="20000"/>
                    </a:ext>
                  </a:extLst>
                </a:gridCol>
                <a:gridCol w="2015062">
                  <a:extLst>
                    <a:ext uri="{9D8B030D-6E8A-4147-A177-3AD203B41FA5}">
                      <a16:colId xmlns:a16="http://schemas.microsoft.com/office/drawing/2014/main" val="20001"/>
                    </a:ext>
                  </a:extLst>
                </a:gridCol>
              </a:tblGrid>
              <a:tr h="370840">
                <a:tc>
                  <a:txBody>
                    <a:bodyPr/>
                    <a:lstStyle/>
                    <a:p>
                      <a:pPr algn="ctr"/>
                      <a:r>
                        <a:rPr lang="en-US" i="1" dirty="0">
                          <a:solidFill>
                            <a:schemeClr val="tx1"/>
                          </a:solidFill>
                        </a:rPr>
                        <a:t>n</a:t>
                      </a:r>
                      <a:endParaRPr lang="ms-MY" i="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i="1" baseline="0" dirty="0" err="1">
                          <a:solidFill>
                            <a:schemeClr val="tx1"/>
                          </a:solidFill>
                        </a:rPr>
                        <a:t>f</a:t>
                      </a:r>
                      <a:r>
                        <a:rPr lang="en-US" i="1" baseline="-25000" dirty="0" err="1">
                          <a:solidFill>
                            <a:schemeClr val="tx1"/>
                          </a:solidFill>
                        </a:rPr>
                        <a:t>n</a:t>
                      </a:r>
                      <a:endParaRPr lang="ms-MY" i="1" baseline="-2500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chemeClr val="tx1"/>
                          </a:solidFill>
                        </a:rPr>
                        <a:t>1</a:t>
                      </a:r>
                      <a:endParaRPr lang="ms-MY"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dirty="0">
                          <a:solidFill>
                            <a:schemeClr val="tx1"/>
                          </a:solidFill>
                        </a:rPr>
                        <a:t>1</a:t>
                      </a:r>
                      <a:endParaRPr lang="ms-MY" dirty="0">
                        <a:solidFill>
                          <a:schemeClr val="tx1"/>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solidFill>
                            <a:schemeClr val="tx1"/>
                          </a:solidFill>
                        </a:rPr>
                        <a:t>2</a:t>
                      </a:r>
                      <a:endParaRPr lang="ms-MY" dirty="0">
                        <a:solidFill>
                          <a:schemeClr val="tx1"/>
                        </a:solidFill>
                      </a:endParaRPr>
                    </a:p>
                  </a:txBody>
                  <a:tcPr/>
                </a:tc>
                <a:tc>
                  <a:txBody>
                    <a:bodyPr/>
                    <a:lstStyle/>
                    <a:p>
                      <a:pPr algn="ctr"/>
                      <a:r>
                        <a:rPr lang="en-US" dirty="0">
                          <a:solidFill>
                            <a:schemeClr val="tx1"/>
                          </a:solidFill>
                        </a:rPr>
                        <a:t>2</a:t>
                      </a:r>
                      <a:endParaRPr lang="ms-MY"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3</a:t>
                      </a:r>
                      <a:endParaRPr lang="ms-MY" dirty="0">
                        <a:solidFill>
                          <a:schemeClr val="tx1"/>
                        </a:solidFill>
                      </a:endParaRPr>
                    </a:p>
                  </a:txBody>
                  <a:tcPr/>
                </a:tc>
                <a:tc>
                  <a:txBody>
                    <a:bodyPr/>
                    <a:lstStyle/>
                    <a:p>
                      <a:pPr algn="ctr"/>
                      <a:r>
                        <a:rPr lang="en-US" dirty="0">
                          <a:solidFill>
                            <a:schemeClr val="tx1"/>
                          </a:solidFill>
                        </a:rPr>
                        <a:t>6</a:t>
                      </a:r>
                      <a:endParaRPr lang="ms-MY"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4</a:t>
                      </a:r>
                      <a:endParaRPr lang="ms-MY" dirty="0">
                        <a:solidFill>
                          <a:schemeClr val="tx1"/>
                        </a:solidFill>
                      </a:endParaRPr>
                    </a:p>
                  </a:txBody>
                  <a:tcPr/>
                </a:tc>
                <a:tc>
                  <a:txBody>
                    <a:bodyPr/>
                    <a:lstStyle/>
                    <a:p>
                      <a:pPr algn="ctr"/>
                      <a:r>
                        <a:rPr lang="en-US" dirty="0">
                          <a:solidFill>
                            <a:schemeClr val="tx1"/>
                          </a:solidFill>
                        </a:rPr>
                        <a:t>24</a:t>
                      </a:r>
                      <a:endParaRPr lang="ms-MY" dirty="0">
                        <a:solidFill>
                          <a:schemeClr val="tx1"/>
                        </a:solidFill>
                      </a:endParaRPr>
                    </a:p>
                  </a:txBody>
                  <a:tcPr/>
                </a:tc>
                <a:extLst>
                  <a:ext uri="{0D108BD9-81ED-4DB2-BD59-A6C34878D82A}">
                    <a16:rowId xmlns:a16="http://schemas.microsoft.com/office/drawing/2014/main" val="10004"/>
                  </a:ext>
                </a:extLst>
              </a:tr>
              <a:tr h="370840">
                <a:tc>
                  <a:txBody>
                    <a:bodyPr/>
                    <a:lstStyle/>
                    <a:p>
                      <a:pPr algn="ctr"/>
                      <a:r>
                        <a:rPr lang="en-US" dirty="0">
                          <a:solidFill>
                            <a:schemeClr val="tx1"/>
                          </a:solidFill>
                        </a:rPr>
                        <a:t>5</a:t>
                      </a:r>
                      <a:endParaRPr lang="ms-MY" dirty="0">
                        <a:solidFill>
                          <a:schemeClr val="tx1"/>
                        </a:solidFill>
                      </a:endParaRPr>
                    </a:p>
                  </a:txBody>
                  <a:tcPr/>
                </a:tc>
                <a:tc>
                  <a:txBody>
                    <a:bodyPr/>
                    <a:lstStyle/>
                    <a:p>
                      <a:pPr algn="ctr"/>
                      <a:r>
                        <a:rPr lang="en-US" dirty="0">
                          <a:solidFill>
                            <a:schemeClr val="tx1"/>
                          </a:solidFill>
                        </a:rPr>
                        <a:t>120</a:t>
                      </a:r>
                      <a:endParaRPr lang="ms-MY" dirty="0">
                        <a:solidFill>
                          <a:schemeClr val="tx1"/>
                        </a:solidFill>
                      </a:endParaRPr>
                    </a:p>
                  </a:txBody>
                  <a:tcPr/>
                </a:tc>
                <a:extLst>
                  <a:ext uri="{0D108BD9-81ED-4DB2-BD59-A6C34878D82A}">
                    <a16:rowId xmlns:a16="http://schemas.microsoft.com/office/drawing/2014/main" val="10005"/>
                  </a:ext>
                </a:extLst>
              </a:tr>
              <a:tr h="370840">
                <a:tc>
                  <a:txBody>
                    <a:bodyPr/>
                    <a:lstStyle/>
                    <a:p>
                      <a:pPr algn="ctr"/>
                      <a:r>
                        <a:rPr lang="en-US" dirty="0">
                          <a:solidFill>
                            <a:schemeClr val="tx1"/>
                          </a:solidFill>
                        </a:rPr>
                        <a:t>6</a:t>
                      </a:r>
                      <a:endParaRPr lang="ms-MY" dirty="0">
                        <a:solidFill>
                          <a:schemeClr val="tx1"/>
                        </a:solidFill>
                      </a:endParaRPr>
                    </a:p>
                  </a:txBody>
                  <a:tcPr/>
                </a:tc>
                <a:tc>
                  <a:txBody>
                    <a:bodyPr/>
                    <a:lstStyle/>
                    <a:p>
                      <a:pPr algn="ctr"/>
                      <a:r>
                        <a:rPr lang="en-US" dirty="0">
                          <a:solidFill>
                            <a:schemeClr val="tx1"/>
                          </a:solidFill>
                        </a:rPr>
                        <a:t>720</a:t>
                      </a:r>
                      <a:endParaRPr lang="ms-MY" dirty="0">
                        <a:solidFill>
                          <a:schemeClr val="tx1"/>
                        </a:solidFill>
                      </a:endParaRPr>
                    </a:p>
                  </a:txBody>
                  <a:tcPr/>
                </a:tc>
                <a:extLst>
                  <a:ext uri="{0D108BD9-81ED-4DB2-BD59-A6C34878D82A}">
                    <a16:rowId xmlns:a16="http://schemas.microsoft.com/office/drawing/2014/main" val="10006"/>
                  </a:ext>
                </a:extLst>
              </a:tr>
              <a:tr h="370840">
                <a:tc>
                  <a:txBody>
                    <a:bodyPr/>
                    <a:lstStyle/>
                    <a:p>
                      <a:pPr algn="ctr"/>
                      <a:r>
                        <a:rPr lang="en-US" dirty="0">
                          <a:solidFill>
                            <a:schemeClr val="tx1"/>
                          </a:solidFill>
                        </a:rPr>
                        <a:t>7</a:t>
                      </a:r>
                    </a:p>
                  </a:txBody>
                  <a:tcPr/>
                </a:tc>
                <a:tc>
                  <a:txBody>
                    <a:bodyPr/>
                    <a:lstStyle/>
                    <a:p>
                      <a:pPr algn="ctr"/>
                      <a:r>
                        <a:rPr lang="en-US" dirty="0">
                          <a:solidFill>
                            <a:schemeClr val="tx1"/>
                          </a:solidFill>
                        </a:rPr>
                        <a:t>5040</a:t>
                      </a:r>
                      <a:endParaRPr lang="ms-MY" dirty="0">
                        <a:solidFill>
                          <a:schemeClr val="tx1"/>
                        </a:solidFill>
                      </a:endParaRPr>
                    </a:p>
                  </a:txBody>
                  <a:tcPr/>
                </a:tc>
                <a:extLst>
                  <a:ext uri="{0D108BD9-81ED-4DB2-BD59-A6C34878D82A}">
                    <a16:rowId xmlns:a16="http://schemas.microsoft.com/office/drawing/2014/main" val="10007"/>
                  </a:ext>
                </a:extLst>
              </a:tr>
              <a:tr h="370840">
                <a:tc>
                  <a:txBody>
                    <a:bodyPr/>
                    <a:lstStyle/>
                    <a:p>
                      <a:pPr algn="ctr"/>
                      <a:endParaRPr lang="en-US" dirty="0">
                        <a:solidFill>
                          <a:schemeClr val="tx1"/>
                        </a:solidFill>
                      </a:endParaRPr>
                    </a:p>
                  </a:txBody>
                  <a:tcPr/>
                </a:tc>
                <a:tc>
                  <a:txBody>
                    <a:bodyPr/>
                    <a:lstStyle/>
                    <a:p>
                      <a:pPr algn="ctr"/>
                      <a:endParaRPr lang="ms-MY"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3630509158"/>
              </p:ext>
            </p:extLst>
          </p:nvPr>
        </p:nvGraphicFramePr>
        <p:xfrm>
          <a:off x="3200400" y="5410200"/>
          <a:ext cx="257192" cy="609600"/>
        </p:xfrm>
        <a:graphic>
          <a:graphicData uri="http://schemas.openxmlformats.org/presentationml/2006/ole">
            <mc:AlternateContent xmlns:mc="http://schemas.openxmlformats.org/markup-compatibility/2006">
              <mc:Choice xmlns:v="urn:schemas-microsoft-com:vml" Requires="v">
                <p:oleObj name="Equation" r:id="rId2" imgW="75960" imgH="190440" progId="Equation.3">
                  <p:embed/>
                </p:oleObj>
              </mc:Choice>
              <mc:Fallback>
                <p:oleObj name="Equation" r:id="rId2" imgW="75960" imgH="190440" progId="Equation.3">
                  <p:embed/>
                  <p:pic>
                    <p:nvPicPr>
                      <p:cNvPr id="0" name=""/>
                      <p:cNvPicPr/>
                      <p:nvPr/>
                    </p:nvPicPr>
                    <p:blipFill>
                      <a:blip r:embed="rId3"/>
                      <a:stretch>
                        <a:fillRect/>
                      </a:stretch>
                    </p:blipFill>
                    <p:spPr>
                      <a:xfrm>
                        <a:off x="3200400" y="5410200"/>
                        <a:ext cx="257192" cy="609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985487543"/>
              </p:ext>
            </p:extLst>
          </p:nvPr>
        </p:nvGraphicFramePr>
        <p:xfrm>
          <a:off x="5210192" y="5410200"/>
          <a:ext cx="257175" cy="609600"/>
        </p:xfrm>
        <a:graphic>
          <a:graphicData uri="http://schemas.openxmlformats.org/presentationml/2006/ole">
            <mc:AlternateContent xmlns:mc="http://schemas.openxmlformats.org/markup-compatibility/2006">
              <mc:Choice xmlns:v="urn:schemas-microsoft-com:vml" Requires="v">
                <p:oleObj name="Equation" r:id="rId4" imgW="75960" imgH="190440" progId="Equation.3">
                  <p:embed/>
                </p:oleObj>
              </mc:Choice>
              <mc:Fallback>
                <p:oleObj name="Equation" r:id="rId4" imgW="759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192" y="5410200"/>
                        <a:ext cx="257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
        <p:nvSpPr>
          <p:cNvPr id="13" name="Title 1"/>
          <p:cNvSpPr>
            <a:spLocks noGrp="1"/>
          </p:cNvSpPr>
          <p:nvPr>
            <p:ph type="title"/>
          </p:nvPr>
        </p:nvSpPr>
        <p:spPr>
          <a:xfrm>
            <a:off x="381000" y="0"/>
            <a:ext cx="8229600" cy="1143000"/>
          </a:xfrm>
        </p:spPr>
        <p:txBody>
          <a:bodyPr/>
          <a:lstStyle/>
          <a:p>
            <a:r>
              <a:rPr lang="en-US" sz="4000" b="1" i="0" dirty="0">
                <a:solidFill>
                  <a:schemeClr val="tx1"/>
                </a:solidFill>
              </a:rPr>
              <a:t>Factorial Sequence</a:t>
            </a:r>
          </a:p>
        </p:txBody>
      </p:sp>
      <p:graphicFrame>
        <p:nvGraphicFramePr>
          <p:cNvPr id="3" name="Object 2"/>
          <p:cNvGraphicFramePr>
            <a:graphicFrameLocks noChangeAspect="1"/>
          </p:cNvGraphicFramePr>
          <p:nvPr>
            <p:extLst>
              <p:ext uri="{D42A27DB-BD31-4B8C-83A1-F6EECF244321}">
                <p14:modId xmlns:p14="http://schemas.microsoft.com/office/powerpoint/2010/main" val="2292168785"/>
              </p:ext>
            </p:extLst>
          </p:nvPr>
        </p:nvGraphicFramePr>
        <p:xfrm>
          <a:off x="3886200" y="1905000"/>
          <a:ext cx="114300" cy="127000"/>
        </p:xfrm>
        <a:graphic>
          <a:graphicData uri="http://schemas.openxmlformats.org/presentationml/2006/ole">
            <mc:AlternateContent xmlns:mc="http://schemas.openxmlformats.org/markup-compatibility/2006">
              <mc:Choice xmlns:v="urn:schemas-microsoft-com:vml" Requires="v">
                <p:oleObj name="Equation" r:id="rId6" imgW="114120" imgH="126720" progId="Equation.3">
                  <p:embed/>
                </p:oleObj>
              </mc:Choice>
              <mc:Fallback>
                <p:oleObj name="Equation" r:id="rId6" imgW="114120" imgH="126720" progId="Equation.3">
                  <p:embed/>
                  <p:pic>
                    <p:nvPicPr>
                      <p:cNvPr id="0" name=""/>
                      <p:cNvPicPr/>
                      <p:nvPr/>
                    </p:nvPicPr>
                    <p:blipFill>
                      <a:blip r:embed="rId7"/>
                      <a:stretch>
                        <a:fillRect/>
                      </a:stretch>
                    </p:blipFill>
                    <p:spPr>
                      <a:xfrm>
                        <a:off x="3886200" y="1905000"/>
                        <a:ext cx="114300" cy="127000"/>
                      </a:xfrm>
                      <a:prstGeom prst="rect">
                        <a:avLst/>
                      </a:prstGeom>
                    </p:spPr>
                  </p:pic>
                </p:oleObj>
              </mc:Fallback>
            </mc:AlternateContent>
          </a:graphicData>
        </a:graphic>
      </p:graphicFrame>
      <p:sp>
        <p:nvSpPr>
          <p:cNvPr id="7" name="Slide Number Placeholder 6"/>
          <p:cNvSpPr>
            <a:spLocks noGrp="1"/>
          </p:cNvSpPr>
          <p:nvPr>
            <p:ph type="sldNum" sz="quarter" idx="17"/>
          </p:nvPr>
        </p:nvSpPr>
        <p:spPr/>
        <p:txBody>
          <a:bodyPr/>
          <a:lstStyle/>
          <a:p>
            <a:fld id="{C75B88FA-3392-4D65-A457-DB2A9953195B}" type="slidenum">
              <a:rPr lang="en-US" smtClean="0"/>
              <a:pPr/>
              <a:t>10</a:t>
            </a:fld>
            <a:endParaRPr lang="en-US"/>
          </a:p>
        </p:txBody>
      </p:sp>
    </p:spTree>
    <p:extLst>
      <p:ext uri="{BB962C8B-B14F-4D97-AF65-F5344CB8AC3E}">
        <p14:creationId xmlns:p14="http://schemas.microsoft.com/office/powerpoint/2010/main" val="3828187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2059"/>
          <p:cNvSpPr txBox="1">
            <a:spLocks noChangeArrowheads="1"/>
          </p:cNvSpPr>
          <p:nvPr/>
        </p:nvSpPr>
        <p:spPr bwMode="auto">
          <a:xfrm>
            <a:off x="457200" y="1143000"/>
            <a:ext cx="5390643" cy="1015663"/>
          </a:xfrm>
          <a:prstGeom prst="rect">
            <a:avLst/>
          </a:prstGeom>
          <a:noFill/>
          <a:ln w="9525">
            <a:noFill/>
            <a:miter lim="800000"/>
            <a:headEnd/>
            <a:tailEnd/>
          </a:ln>
        </p:spPr>
        <p:txBody>
          <a:bodyPr wrap="none">
            <a:spAutoFit/>
          </a:bodyPr>
          <a:lstStyle/>
          <a:p>
            <a:pPr marL="457200" indent="-457200">
              <a:spcBef>
                <a:spcPct val="0"/>
              </a:spcBef>
              <a:buFontTx/>
              <a:buNone/>
            </a:pPr>
            <a:r>
              <a:rPr lang="en-US" altLang="zh-TW" sz="2000" dirty="0">
                <a:ea typeface="新細明體" charset="-120"/>
              </a:rPr>
              <a:t>The Fibonacci sequence is defined recursively as</a:t>
            </a:r>
          </a:p>
          <a:p>
            <a:pPr marL="457200" indent="-457200">
              <a:spcBef>
                <a:spcPct val="0"/>
              </a:spcBef>
              <a:buFontTx/>
              <a:buNone/>
            </a:pPr>
            <a:r>
              <a:rPr lang="en-US" altLang="zh-TW" sz="2000" i="1" dirty="0">
                <a:ea typeface="新細明體" charset="-120"/>
              </a:rPr>
              <a:t>	</a:t>
            </a:r>
            <a:r>
              <a:rPr lang="en-US" altLang="zh-TW" sz="2000" dirty="0">
                <a:ea typeface="新細明體" charset="-120"/>
              </a:rPr>
              <a:t>initial values:</a:t>
            </a:r>
            <a:r>
              <a:rPr lang="en-US" altLang="zh-TW" sz="2000" i="1" dirty="0">
                <a:ea typeface="新細明體" charset="-120"/>
              </a:rPr>
              <a:t> f</a:t>
            </a:r>
            <a:r>
              <a:rPr lang="en-US" altLang="zh-TW" sz="2000" baseline="-25000" dirty="0">
                <a:ea typeface="新細明體" charset="-120"/>
              </a:rPr>
              <a:t>0</a:t>
            </a:r>
            <a:r>
              <a:rPr lang="en-US" altLang="zh-TW" sz="2000" dirty="0">
                <a:ea typeface="新細明體" charset="-120"/>
              </a:rPr>
              <a:t> = 1, </a:t>
            </a:r>
            <a:r>
              <a:rPr lang="en-US" altLang="zh-TW" sz="2000" i="1" dirty="0">
                <a:ea typeface="新細明體" charset="-120"/>
              </a:rPr>
              <a:t>f</a:t>
            </a:r>
            <a:r>
              <a:rPr lang="en-US" altLang="zh-TW" sz="2000" baseline="-25000" dirty="0">
                <a:ea typeface="新細明體" charset="-120"/>
              </a:rPr>
              <a:t>1</a:t>
            </a:r>
            <a:r>
              <a:rPr lang="en-US" altLang="zh-TW" sz="2000" dirty="0">
                <a:ea typeface="新細明體" charset="-120"/>
              </a:rPr>
              <a:t> = 1</a:t>
            </a:r>
          </a:p>
          <a:p>
            <a:pPr marL="457200" indent="-457200">
              <a:buFontTx/>
              <a:buNone/>
            </a:pPr>
            <a:r>
              <a:rPr lang="en-US" altLang="zh-TW" sz="2000" dirty="0">
                <a:ea typeface="新細明體" charset="-120"/>
              </a:rPr>
              <a:t>	recurrence relation:</a:t>
            </a:r>
            <a:r>
              <a:rPr lang="en-US" altLang="zh-TW" sz="2000" i="1" dirty="0">
                <a:ea typeface="新細明體" charset="-120"/>
              </a:rPr>
              <a:t> </a:t>
            </a:r>
            <a:r>
              <a:rPr lang="en-US" altLang="zh-TW" sz="2000" i="1" dirty="0" err="1">
                <a:ea typeface="新細明體" charset="-120"/>
              </a:rPr>
              <a:t>f</a:t>
            </a:r>
            <a:r>
              <a:rPr lang="en-US" altLang="zh-TW" sz="2000" baseline="-25000" dirty="0" err="1">
                <a:ea typeface="新細明體" charset="-120"/>
              </a:rPr>
              <a:t>n</a:t>
            </a:r>
            <a:r>
              <a:rPr lang="en-US" altLang="zh-TW" sz="2000" dirty="0">
                <a:ea typeface="新細明體" charset="-120"/>
              </a:rPr>
              <a:t> = </a:t>
            </a:r>
            <a:r>
              <a:rPr lang="en-US" altLang="zh-TW" sz="2000" i="1" dirty="0">
                <a:ea typeface="新細明體" charset="-120"/>
              </a:rPr>
              <a:t>f</a:t>
            </a:r>
            <a:r>
              <a:rPr lang="en-US" altLang="zh-TW" sz="2000" baseline="-25000" dirty="0">
                <a:ea typeface="新細明體" charset="-120"/>
              </a:rPr>
              <a:t>n–1</a:t>
            </a:r>
            <a:r>
              <a:rPr lang="en-US" altLang="zh-TW" sz="2000" dirty="0">
                <a:ea typeface="新細明體" charset="-120"/>
              </a:rPr>
              <a:t> + </a:t>
            </a:r>
            <a:r>
              <a:rPr lang="en-US" altLang="zh-TW" sz="2000" i="1" dirty="0">
                <a:ea typeface="新細明體" charset="-120"/>
              </a:rPr>
              <a:t>f</a:t>
            </a:r>
            <a:r>
              <a:rPr lang="en-US" altLang="zh-TW" sz="2000" baseline="-25000" dirty="0">
                <a:ea typeface="新細明體" charset="-120"/>
              </a:rPr>
              <a:t>n–2</a:t>
            </a:r>
            <a:r>
              <a:rPr lang="en-US" altLang="zh-TW" sz="2000" dirty="0">
                <a:ea typeface="新細明體" charset="-120"/>
              </a:rPr>
              <a:t>,   for  n≥ 2</a:t>
            </a:r>
          </a:p>
        </p:txBody>
      </p:sp>
      <p:graphicFrame>
        <p:nvGraphicFramePr>
          <p:cNvPr id="2" name="Table 1"/>
          <p:cNvGraphicFramePr>
            <a:graphicFrameLocks noGrp="1"/>
          </p:cNvGraphicFramePr>
          <p:nvPr>
            <p:extLst>
              <p:ext uri="{D42A27DB-BD31-4B8C-83A1-F6EECF244321}">
                <p14:modId xmlns:p14="http://schemas.microsoft.com/office/powerpoint/2010/main" val="2499819053"/>
              </p:ext>
            </p:extLst>
          </p:nvPr>
        </p:nvGraphicFramePr>
        <p:xfrm>
          <a:off x="2133600" y="2438400"/>
          <a:ext cx="4030124" cy="3337560"/>
        </p:xfrm>
        <a:graphic>
          <a:graphicData uri="http://schemas.openxmlformats.org/drawingml/2006/table">
            <a:tbl>
              <a:tblPr firstRow="1" bandRow="1">
                <a:tableStyleId>{5C22544A-7EE6-4342-B048-85BDC9FD1C3A}</a:tableStyleId>
              </a:tblPr>
              <a:tblGrid>
                <a:gridCol w="2015062">
                  <a:extLst>
                    <a:ext uri="{9D8B030D-6E8A-4147-A177-3AD203B41FA5}">
                      <a16:colId xmlns:a16="http://schemas.microsoft.com/office/drawing/2014/main" val="20000"/>
                    </a:ext>
                  </a:extLst>
                </a:gridCol>
                <a:gridCol w="2015062">
                  <a:extLst>
                    <a:ext uri="{9D8B030D-6E8A-4147-A177-3AD203B41FA5}">
                      <a16:colId xmlns:a16="http://schemas.microsoft.com/office/drawing/2014/main" val="20001"/>
                    </a:ext>
                  </a:extLst>
                </a:gridCol>
              </a:tblGrid>
              <a:tr h="370840">
                <a:tc>
                  <a:txBody>
                    <a:bodyPr/>
                    <a:lstStyle/>
                    <a:p>
                      <a:pPr algn="ctr"/>
                      <a:r>
                        <a:rPr lang="en-US" i="1" dirty="0">
                          <a:solidFill>
                            <a:schemeClr val="tx1"/>
                          </a:solidFill>
                        </a:rPr>
                        <a:t>n</a:t>
                      </a:r>
                      <a:endParaRPr lang="ms-MY" i="1"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en-US" i="1" baseline="0" dirty="0" err="1">
                          <a:solidFill>
                            <a:schemeClr val="tx1"/>
                          </a:solidFill>
                        </a:rPr>
                        <a:t>f</a:t>
                      </a:r>
                      <a:r>
                        <a:rPr lang="en-US" i="1" baseline="-25000" dirty="0" err="1">
                          <a:solidFill>
                            <a:schemeClr val="tx1"/>
                          </a:solidFill>
                        </a:rPr>
                        <a:t>n</a:t>
                      </a:r>
                      <a:endParaRPr lang="ms-MY" i="1" baseline="-2500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endParaRPr lang="ms-MY" dirty="0">
                        <a:solidFill>
                          <a:schemeClr val="tx1"/>
                        </a:solidFill>
                      </a:endParaRPr>
                    </a:p>
                  </a:txBody>
                  <a:tcPr>
                    <a:lnT w="12700" cap="flat" cmpd="sng" algn="ctr">
                      <a:solidFill>
                        <a:schemeClr val="tx1"/>
                      </a:solidFill>
                      <a:prstDash val="solid"/>
                      <a:round/>
                      <a:headEnd type="none" w="med" len="med"/>
                      <a:tailEnd type="none" w="med" len="med"/>
                    </a:lnT>
                  </a:tcPr>
                </a:tc>
                <a:tc>
                  <a:txBody>
                    <a:bodyPr/>
                    <a:lstStyle/>
                    <a:p>
                      <a:pPr algn="ctr"/>
                      <a:r>
                        <a:rPr lang="en-US" dirty="0">
                          <a:solidFill>
                            <a:schemeClr val="tx1"/>
                          </a:solidFill>
                        </a:rPr>
                        <a:t>1</a:t>
                      </a:r>
                      <a:endParaRPr lang="ms-MY" dirty="0">
                        <a:solidFill>
                          <a:schemeClr val="tx1"/>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370840">
                <a:tc>
                  <a:txBody>
                    <a:bodyPr/>
                    <a:lstStyle/>
                    <a:p>
                      <a:pPr algn="ctr"/>
                      <a:r>
                        <a:rPr lang="en-US" dirty="0">
                          <a:solidFill>
                            <a:schemeClr val="tx1"/>
                          </a:solidFill>
                        </a:rPr>
                        <a:t>1</a:t>
                      </a:r>
                      <a:endParaRPr lang="ms-MY" dirty="0">
                        <a:solidFill>
                          <a:schemeClr val="tx1"/>
                        </a:solidFill>
                      </a:endParaRPr>
                    </a:p>
                  </a:txBody>
                  <a:tcPr/>
                </a:tc>
                <a:tc>
                  <a:txBody>
                    <a:bodyPr/>
                    <a:lstStyle/>
                    <a:p>
                      <a:pPr algn="ctr"/>
                      <a:r>
                        <a:rPr lang="en-US" dirty="0">
                          <a:solidFill>
                            <a:schemeClr val="tx1"/>
                          </a:solidFill>
                        </a:rPr>
                        <a:t>1</a:t>
                      </a:r>
                      <a:endParaRPr lang="ms-MY" dirty="0">
                        <a:solidFill>
                          <a:schemeClr val="tx1"/>
                        </a:solidFill>
                      </a:endParaRPr>
                    </a:p>
                  </a:txBody>
                  <a:tcPr/>
                </a:tc>
                <a:extLst>
                  <a:ext uri="{0D108BD9-81ED-4DB2-BD59-A6C34878D82A}">
                    <a16:rowId xmlns:a16="http://schemas.microsoft.com/office/drawing/2014/main" val="10002"/>
                  </a:ext>
                </a:extLst>
              </a:tr>
              <a:tr h="370840">
                <a:tc>
                  <a:txBody>
                    <a:bodyPr/>
                    <a:lstStyle/>
                    <a:p>
                      <a:pPr algn="ctr"/>
                      <a:r>
                        <a:rPr lang="en-US" dirty="0">
                          <a:solidFill>
                            <a:schemeClr val="tx1"/>
                          </a:solidFill>
                        </a:rPr>
                        <a:t>2</a:t>
                      </a:r>
                      <a:endParaRPr lang="ms-MY" dirty="0">
                        <a:solidFill>
                          <a:schemeClr val="tx1"/>
                        </a:solidFill>
                      </a:endParaRPr>
                    </a:p>
                  </a:txBody>
                  <a:tcPr/>
                </a:tc>
                <a:tc>
                  <a:txBody>
                    <a:bodyPr/>
                    <a:lstStyle/>
                    <a:p>
                      <a:pPr algn="ctr"/>
                      <a:r>
                        <a:rPr lang="en-US" dirty="0">
                          <a:solidFill>
                            <a:schemeClr val="tx1"/>
                          </a:solidFill>
                        </a:rPr>
                        <a:t>2</a:t>
                      </a:r>
                      <a:endParaRPr lang="ms-MY" dirty="0">
                        <a:solidFill>
                          <a:schemeClr val="tx1"/>
                        </a:solidFill>
                      </a:endParaRPr>
                    </a:p>
                  </a:txBody>
                  <a:tcPr/>
                </a:tc>
                <a:extLst>
                  <a:ext uri="{0D108BD9-81ED-4DB2-BD59-A6C34878D82A}">
                    <a16:rowId xmlns:a16="http://schemas.microsoft.com/office/drawing/2014/main" val="10003"/>
                  </a:ext>
                </a:extLst>
              </a:tr>
              <a:tr h="370840">
                <a:tc>
                  <a:txBody>
                    <a:bodyPr/>
                    <a:lstStyle/>
                    <a:p>
                      <a:pPr algn="ctr"/>
                      <a:r>
                        <a:rPr lang="en-US" dirty="0">
                          <a:solidFill>
                            <a:schemeClr val="tx1"/>
                          </a:solidFill>
                        </a:rPr>
                        <a:t>3</a:t>
                      </a:r>
                      <a:endParaRPr lang="ms-MY" dirty="0">
                        <a:solidFill>
                          <a:schemeClr val="tx1"/>
                        </a:solidFill>
                      </a:endParaRPr>
                    </a:p>
                  </a:txBody>
                  <a:tcPr/>
                </a:tc>
                <a:tc>
                  <a:txBody>
                    <a:bodyPr/>
                    <a:lstStyle/>
                    <a:p>
                      <a:pPr algn="ctr"/>
                      <a:r>
                        <a:rPr lang="en-US" dirty="0">
                          <a:solidFill>
                            <a:schemeClr val="tx1"/>
                          </a:solidFill>
                        </a:rPr>
                        <a:t>3</a:t>
                      </a:r>
                      <a:endParaRPr lang="ms-MY" dirty="0">
                        <a:solidFill>
                          <a:schemeClr val="tx1"/>
                        </a:solidFill>
                      </a:endParaRPr>
                    </a:p>
                  </a:txBody>
                  <a:tcPr/>
                </a:tc>
                <a:extLst>
                  <a:ext uri="{0D108BD9-81ED-4DB2-BD59-A6C34878D82A}">
                    <a16:rowId xmlns:a16="http://schemas.microsoft.com/office/drawing/2014/main" val="10004"/>
                  </a:ext>
                </a:extLst>
              </a:tr>
              <a:tr h="370840">
                <a:tc>
                  <a:txBody>
                    <a:bodyPr/>
                    <a:lstStyle/>
                    <a:p>
                      <a:pPr algn="ctr"/>
                      <a:r>
                        <a:rPr lang="en-US" dirty="0">
                          <a:solidFill>
                            <a:schemeClr val="tx1"/>
                          </a:solidFill>
                        </a:rPr>
                        <a:t>4</a:t>
                      </a:r>
                      <a:endParaRPr lang="ms-MY" dirty="0">
                        <a:solidFill>
                          <a:schemeClr val="tx1"/>
                        </a:solidFill>
                      </a:endParaRPr>
                    </a:p>
                  </a:txBody>
                  <a:tcPr/>
                </a:tc>
                <a:tc>
                  <a:txBody>
                    <a:bodyPr/>
                    <a:lstStyle/>
                    <a:p>
                      <a:pPr algn="ctr"/>
                      <a:r>
                        <a:rPr lang="en-US" dirty="0">
                          <a:solidFill>
                            <a:schemeClr val="tx1"/>
                          </a:solidFill>
                        </a:rPr>
                        <a:t>5</a:t>
                      </a:r>
                      <a:endParaRPr lang="ms-MY" dirty="0">
                        <a:solidFill>
                          <a:schemeClr val="tx1"/>
                        </a:solidFill>
                      </a:endParaRPr>
                    </a:p>
                  </a:txBody>
                  <a:tcPr/>
                </a:tc>
                <a:extLst>
                  <a:ext uri="{0D108BD9-81ED-4DB2-BD59-A6C34878D82A}">
                    <a16:rowId xmlns:a16="http://schemas.microsoft.com/office/drawing/2014/main" val="10005"/>
                  </a:ext>
                </a:extLst>
              </a:tr>
              <a:tr h="370840">
                <a:tc>
                  <a:txBody>
                    <a:bodyPr/>
                    <a:lstStyle/>
                    <a:p>
                      <a:pPr algn="ctr"/>
                      <a:r>
                        <a:rPr lang="en-US" dirty="0">
                          <a:solidFill>
                            <a:schemeClr val="tx1"/>
                          </a:solidFill>
                        </a:rPr>
                        <a:t>5</a:t>
                      </a:r>
                      <a:endParaRPr lang="ms-MY" dirty="0">
                        <a:solidFill>
                          <a:schemeClr val="tx1"/>
                        </a:solidFill>
                      </a:endParaRPr>
                    </a:p>
                  </a:txBody>
                  <a:tcPr/>
                </a:tc>
                <a:tc>
                  <a:txBody>
                    <a:bodyPr/>
                    <a:lstStyle/>
                    <a:p>
                      <a:pPr algn="ctr"/>
                      <a:r>
                        <a:rPr lang="en-US" dirty="0">
                          <a:solidFill>
                            <a:schemeClr val="tx1"/>
                          </a:solidFill>
                        </a:rPr>
                        <a:t>8</a:t>
                      </a:r>
                      <a:endParaRPr lang="ms-MY" dirty="0">
                        <a:solidFill>
                          <a:schemeClr val="tx1"/>
                        </a:solidFill>
                      </a:endParaRPr>
                    </a:p>
                  </a:txBody>
                  <a:tcPr/>
                </a:tc>
                <a:extLst>
                  <a:ext uri="{0D108BD9-81ED-4DB2-BD59-A6C34878D82A}">
                    <a16:rowId xmlns:a16="http://schemas.microsoft.com/office/drawing/2014/main" val="10006"/>
                  </a:ext>
                </a:extLst>
              </a:tr>
              <a:tr h="370840">
                <a:tc>
                  <a:txBody>
                    <a:bodyPr/>
                    <a:lstStyle/>
                    <a:p>
                      <a:pPr algn="ctr"/>
                      <a:r>
                        <a:rPr lang="en-US" dirty="0">
                          <a:solidFill>
                            <a:schemeClr val="tx1"/>
                          </a:solidFill>
                        </a:rPr>
                        <a:t>6</a:t>
                      </a:r>
                    </a:p>
                  </a:txBody>
                  <a:tcPr/>
                </a:tc>
                <a:tc>
                  <a:txBody>
                    <a:bodyPr/>
                    <a:lstStyle/>
                    <a:p>
                      <a:pPr algn="ctr"/>
                      <a:r>
                        <a:rPr lang="en-US" dirty="0">
                          <a:solidFill>
                            <a:schemeClr val="tx1"/>
                          </a:solidFill>
                        </a:rPr>
                        <a:t>13</a:t>
                      </a:r>
                      <a:endParaRPr lang="ms-MY" dirty="0">
                        <a:solidFill>
                          <a:schemeClr val="tx1"/>
                        </a:solidFill>
                      </a:endParaRPr>
                    </a:p>
                  </a:txBody>
                  <a:tcPr/>
                </a:tc>
                <a:extLst>
                  <a:ext uri="{0D108BD9-81ED-4DB2-BD59-A6C34878D82A}">
                    <a16:rowId xmlns:a16="http://schemas.microsoft.com/office/drawing/2014/main" val="10007"/>
                  </a:ext>
                </a:extLst>
              </a:tr>
              <a:tr h="370840">
                <a:tc>
                  <a:txBody>
                    <a:bodyPr/>
                    <a:lstStyle/>
                    <a:p>
                      <a:pPr algn="ctr"/>
                      <a:endParaRPr lang="en-US" dirty="0">
                        <a:solidFill>
                          <a:schemeClr val="tx1"/>
                        </a:solidFill>
                      </a:endParaRPr>
                    </a:p>
                  </a:txBody>
                  <a:tcPr/>
                </a:tc>
                <a:tc>
                  <a:txBody>
                    <a:bodyPr/>
                    <a:lstStyle/>
                    <a:p>
                      <a:pPr algn="ctr"/>
                      <a:endParaRPr lang="ms-MY" dirty="0">
                        <a:solidFill>
                          <a:schemeClr val="tx1"/>
                        </a:solidFill>
                      </a:endParaRPr>
                    </a:p>
                  </a:txBody>
                  <a:tcPr/>
                </a:tc>
                <a:extLst>
                  <a:ext uri="{0D108BD9-81ED-4DB2-BD59-A6C34878D82A}">
                    <a16:rowId xmlns:a16="http://schemas.microsoft.com/office/drawing/2014/main" val="10008"/>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615250715"/>
              </p:ext>
            </p:extLst>
          </p:nvPr>
        </p:nvGraphicFramePr>
        <p:xfrm>
          <a:off x="3067033" y="5410200"/>
          <a:ext cx="257192" cy="609600"/>
        </p:xfrm>
        <a:graphic>
          <a:graphicData uri="http://schemas.openxmlformats.org/presentationml/2006/ole">
            <mc:AlternateContent xmlns:mc="http://schemas.openxmlformats.org/markup-compatibility/2006">
              <mc:Choice xmlns:v="urn:schemas-microsoft-com:vml" Requires="v">
                <p:oleObj name="Equation" r:id="rId2" imgW="75960" imgH="190440" progId="Equation.3">
                  <p:embed/>
                </p:oleObj>
              </mc:Choice>
              <mc:Fallback>
                <p:oleObj name="Equation" r:id="rId2" imgW="75960" imgH="190440" progId="Equation.3">
                  <p:embed/>
                  <p:pic>
                    <p:nvPicPr>
                      <p:cNvPr id="0" name=""/>
                      <p:cNvPicPr/>
                      <p:nvPr/>
                    </p:nvPicPr>
                    <p:blipFill>
                      <a:blip r:embed="rId3"/>
                      <a:stretch>
                        <a:fillRect/>
                      </a:stretch>
                    </p:blipFill>
                    <p:spPr>
                      <a:xfrm>
                        <a:off x="3067033" y="5410200"/>
                        <a:ext cx="257192" cy="6096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342212567"/>
              </p:ext>
            </p:extLst>
          </p:nvPr>
        </p:nvGraphicFramePr>
        <p:xfrm>
          <a:off x="5076825" y="5410200"/>
          <a:ext cx="257175" cy="609600"/>
        </p:xfrm>
        <a:graphic>
          <a:graphicData uri="http://schemas.openxmlformats.org/presentationml/2006/ole">
            <mc:AlternateContent xmlns:mc="http://schemas.openxmlformats.org/markup-compatibility/2006">
              <mc:Choice xmlns:v="urn:schemas-microsoft-com:vml" Requires="v">
                <p:oleObj name="Equation" r:id="rId4" imgW="75960" imgH="190440" progId="Equation.3">
                  <p:embed/>
                </p:oleObj>
              </mc:Choice>
              <mc:Fallback>
                <p:oleObj name="Equation" r:id="rId4" imgW="75960" imgH="1904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5410200"/>
                        <a:ext cx="2571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11</a:t>
            </a:fld>
            <a:endParaRPr lang="en-US" sz="1100" dirty="0"/>
          </a:p>
        </p:txBody>
      </p:sp>
      <p:sp>
        <p:nvSpPr>
          <p:cNvPr id="11"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
        <p:nvSpPr>
          <p:cNvPr id="13" name="Title 1"/>
          <p:cNvSpPr>
            <a:spLocks noGrp="1"/>
          </p:cNvSpPr>
          <p:nvPr>
            <p:ph type="title"/>
          </p:nvPr>
        </p:nvSpPr>
        <p:spPr>
          <a:xfrm>
            <a:off x="381000" y="0"/>
            <a:ext cx="8229600" cy="1143000"/>
          </a:xfrm>
        </p:spPr>
        <p:txBody>
          <a:bodyPr/>
          <a:lstStyle/>
          <a:p>
            <a:r>
              <a:rPr lang="en-US" sz="4400" b="1" i="0" dirty="0">
                <a:solidFill>
                  <a:schemeClr val="tx1"/>
                </a:solidFill>
              </a:rPr>
              <a:t>Fibonacci Sequence</a:t>
            </a:r>
          </a:p>
        </p:txBody>
      </p:sp>
    </p:spTree>
    <p:extLst>
      <p:ext uri="{BB962C8B-B14F-4D97-AF65-F5344CB8AC3E}">
        <p14:creationId xmlns:p14="http://schemas.microsoft.com/office/powerpoint/2010/main" val="1384472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bwMode="auto">
          <a:xfrm>
            <a:off x="381000" y="4572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rmAutofit fontScale="85000" lnSpcReduction="20000"/>
          </a:bodyPr>
          <a:lstStyle>
            <a:lvl1pPr marL="342900" indent="-342900" algn="ctr" rtl="0" eaLnBrk="1" fontAlgn="base" hangingPunct="1">
              <a:spcBef>
                <a:spcPct val="20000"/>
              </a:spcBef>
              <a:spcAft>
                <a:spcPct val="0"/>
              </a:spcAft>
              <a:buFontTx/>
              <a:buNone/>
              <a:defRPr kumimoji="0" sz="4800" b="1" i="0" u="none" strike="noStrike" kern="0" cap="none" spc="0" normalizeH="0" baseline="0">
                <a:ln w="0">
                  <a:solidFill>
                    <a:srgbClr val="FFFFFF"/>
                  </a:solidFill>
                  <a:prstDash val="solid"/>
                </a:ln>
                <a:gradFill flip="none">
                  <a:gsLst>
                    <a:gs pos="40000">
                      <a:schemeClr val="accent6">
                        <a:shade val="80000"/>
                      </a:schemeClr>
                    </a:gs>
                    <a:gs pos="45000">
                      <a:schemeClr val="accent6">
                        <a:shade val="100000"/>
                      </a:schemeClr>
                    </a:gs>
                  </a:gsLst>
                  <a:lin ang="16200000"/>
                </a:gradFill>
                <a:effectLst>
                  <a:outerShdw blurRad="23036" dist="23036" dir="5400000" algn="tl">
                    <a:srgbClr val="656565">
                      <a:alpha val="65000"/>
                    </a:srgbClr>
                  </a:outerShdw>
                </a:effectLst>
                <a:uLnTx/>
                <a:uFillTx/>
                <a:latin typeface="+mj-lt"/>
                <a:ea typeface="+mj-ea"/>
                <a:cs typeface="+mj-cs"/>
              </a:defRPr>
            </a:lvl1pPr>
            <a:lvl2pPr marL="742950" indent="-285750" algn="l" rtl="0" eaLnBrk="1" fontAlgn="base" hangingPunct="1">
              <a:spcBef>
                <a:spcPct val="20000"/>
              </a:spcBef>
              <a:spcAft>
                <a:spcPct val="0"/>
              </a:spcAft>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pPr marL="0" indent="0" algn="l"/>
            <a:r>
              <a:rPr lang="en-US" dirty="0">
                <a:solidFill>
                  <a:schemeClr val="tx1"/>
                </a:solidFill>
              </a:rPr>
              <a:t>Proving of Explicit Formula for Recursive Sequence</a:t>
            </a:r>
          </a:p>
        </p:txBody>
      </p:sp>
      <p:sp>
        <p:nvSpPr>
          <p:cNvPr id="5" name="Text Box 2058"/>
          <p:cNvSpPr txBox="1">
            <a:spLocks noChangeArrowheads="1"/>
          </p:cNvSpPr>
          <p:nvPr/>
        </p:nvSpPr>
        <p:spPr bwMode="auto">
          <a:xfrm>
            <a:off x="304801" y="1703725"/>
            <a:ext cx="8610600" cy="4093428"/>
          </a:xfrm>
          <a:prstGeom prst="rect">
            <a:avLst/>
          </a:prstGeom>
          <a:noFill/>
          <a:ln w="25400">
            <a:noFill/>
            <a:miter lim="800000"/>
            <a:headEnd/>
            <a:tailEnd/>
          </a:ln>
        </p:spPr>
        <p:txBody>
          <a:bodyPr wrap="square">
            <a:spAutoFit/>
          </a:bodyPr>
          <a:lstStyle/>
          <a:p>
            <a:r>
              <a:rPr lang="en-US" sz="2000" dirty="0"/>
              <a:t>Suppose you have a sequence that satisfies a certain initial value and recurrence relation</a:t>
            </a:r>
          </a:p>
          <a:p>
            <a:endParaRPr lang="en-US" sz="2000" dirty="0"/>
          </a:p>
          <a:p>
            <a:r>
              <a:rPr lang="en-US" sz="2000" dirty="0"/>
              <a:t>It is often helpful to know an explicit formula for the sequence, especially if you need to compute terms with very large subscripts or if you need to examine general properties of the sequence. </a:t>
            </a:r>
          </a:p>
          <a:p>
            <a:endParaRPr lang="en-US" sz="2000" dirty="0"/>
          </a:p>
          <a:p>
            <a:r>
              <a:rPr lang="en-US" sz="2000" dirty="0"/>
              <a:t>However, explicit formulas can be difficult to determine, and once found, needs proving for its correctness.</a:t>
            </a:r>
          </a:p>
          <a:p>
            <a:r>
              <a:rPr lang="en-US" sz="2000" dirty="0"/>
              <a:t>   </a:t>
            </a:r>
          </a:p>
          <a:p>
            <a:r>
              <a:rPr lang="en-US" sz="2000" dirty="0"/>
              <a:t>Proving of explicit formula can be done by using the Principles of Mathematical Induction discussed in lecture 07.</a:t>
            </a:r>
          </a:p>
          <a:p>
            <a:endParaRPr lang="en-US" sz="2000" dirty="0"/>
          </a:p>
        </p:txBody>
      </p:sp>
      <p:sp>
        <p:nvSpPr>
          <p:cNvPr id="6" name="Slide Number Placeholder 1"/>
          <p:cNvSpPr>
            <a:spLocks noGrp="1"/>
          </p:cNvSpPr>
          <p:nvPr>
            <p:ph type="sldNum" sz="quarter" idx="4294967295"/>
          </p:nvPr>
        </p:nvSpPr>
        <p:spPr>
          <a:xfrm>
            <a:off x="8714936" y="6151098"/>
            <a:ext cx="429064" cy="457200"/>
          </a:xfrm>
          <a:prstGeom prst="rect">
            <a:avLst/>
          </a:prstGeom>
        </p:spPr>
        <p:txBody>
          <a:bodyPr/>
          <a:lstStyle/>
          <a:p>
            <a:fld id="{C75B88FA-3392-4D65-A457-DB2A9953195B}" type="slidenum">
              <a:rPr lang="en-US" smtClean="0"/>
              <a:pPr/>
              <a:t>12</a:t>
            </a:fld>
            <a:endParaRPr lang="en-US" dirty="0"/>
          </a:p>
        </p:txBody>
      </p:sp>
      <p:sp>
        <p:nvSpPr>
          <p:cNvPr id="7"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2336191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i="0" dirty="0"/>
              <a:t>Example</a:t>
            </a:r>
          </a:p>
        </p:txBody>
      </p:sp>
      <p:sp>
        <p:nvSpPr>
          <p:cNvPr id="4" name="Text Placeholder 3"/>
          <p:cNvSpPr txBox="1">
            <a:spLocks/>
          </p:cNvSpPr>
          <p:nvPr/>
        </p:nvSpPr>
        <p:spPr>
          <a:xfrm>
            <a:off x="409904" y="762000"/>
            <a:ext cx="7972096" cy="5715000"/>
          </a:xfrm>
          <a:prstGeom prst="rect">
            <a:avLst/>
          </a:prstGeom>
        </p:spPr>
        <p:txBody>
          <a:bodyPr vert="horz" anchor="ctr">
            <a:normAutofit lnSpcReduction="10000"/>
          </a:bodyPr>
          <a:lstStyle>
            <a:lvl1pPr marL="0" algn="r" rtl="0" fontAlgn="auto" latinLnBrk="0">
              <a:spcBef>
                <a:spcPts val="0"/>
              </a:spcBef>
              <a:spcAft>
                <a:spcPts val="0"/>
              </a:spcAft>
              <a:defRPr sz="11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algn="l"/>
            <a:r>
              <a:rPr lang="en-US" sz="2000" dirty="0"/>
              <a:t>Show that </a:t>
            </a:r>
            <a:r>
              <a:rPr lang="en-US" altLang="zh-TW" sz="2000" i="1" dirty="0">
                <a:ea typeface="新細明體" pitchFamily="18" charset="-120"/>
              </a:rPr>
              <a:t>a</a:t>
            </a:r>
            <a:r>
              <a:rPr lang="en-US" altLang="zh-TW" sz="2000" i="1" baseline="-25000" dirty="0">
                <a:ea typeface="新細明體" pitchFamily="18" charset="-120"/>
              </a:rPr>
              <a:t>n</a:t>
            </a:r>
            <a:r>
              <a:rPr lang="en-US" altLang="zh-TW" sz="2000" dirty="0">
                <a:ea typeface="新細明體" pitchFamily="18" charset="-120"/>
              </a:rPr>
              <a:t> = 1 + 2</a:t>
            </a:r>
            <a:r>
              <a:rPr lang="en-US" altLang="zh-TW" sz="2000" i="1" dirty="0">
                <a:ea typeface="新細明體" pitchFamily="18" charset="-120"/>
              </a:rPr>
              <a:t>n </a:t>
            </a:r>
            <a:r>
              <a:rPr lang="en-US" altLang="zh-TW" sz="2000" dirty="0">
                <a:ea typeface="新細明體" pitchFamily="18" charset="-120"/>
              </a:rPr>
              <a:t>for all </a:t>
            </a:r>
            <a:r>
              <a:rPr lang="en-US" altLang="zh-TW" sz="2000" i="1" dirty="0">
                <a:ea typeface="新細明體" pitchFamily="18" charset="-120"/>
              </a:rPr>
              <a:t>n</a:t>
            </a:r>
            <a:r>
              <a:rPr lang="en-US" altLang="zh-TW" sz="2000" dirty="0">
                <a:ea typeface="新細明體" pitchFamily="18" charset="-120"/>
                <a:sym typeface="Symbol"/>
              </a:rPr>
              <a:t>  N is the explicit formula for the recursion with initial value </a:t>
            </a:r>
            <a:r>
              <a:rPr lang="en-US" altLang="zh-TW" sz="2000" i="1" dirty="0">
                <a:ea typeface="新細明體" pitchFamily="18" charset="-120"/>
              </a:rPr>
              <a:t>a</a:t>
            </a:r>
            <a:r>
              <a:rPr lang="en-US" altLang="zh-TW" sz="2000" i="1" baseline="-25000" dirty="0">
                <a:ea typeface="新細明體" pitchFamily="18" charset="-120"/>
              </a:rPr>
              <a:t>0</a:t>
            </a:r>
            <a:r>
              <a:rPr lang="en-US" altLang="zh-TW" sz="2000" dirty="0">
                <a:ea typeface="新細明體" pitchFamily="18" charset="-120"/>
              </a:rPr>
              <a:t> = 1 and recurrence relation </a:t>
            </a:r>
            <a:r>
              <a:rPr lang="en-US" altLang="zh-TW" sz="2000" i="1" dirty="0">
                <a:ea typeface="新細明體" pitchFamily="18" charset="-120"/>
              </a:rPr>
              <a:t>a</a:t>
            </a:r>
            <a:r>
              <a:rPr lang="en-US" altLang="zh-TW" sz="2000" i="1" baseline="-25000" dirty="0">
                <a:ea typeface="新細明體" pitchFamily="18" charset="-120"/>
              </a:rPr>
              <a:t>n</a:t>
            </a:r>
            <a:r>
              <a:rPr lang="en-US" altLang="zh-TW" sz="2000" i="1" dirty="0">
                <a:ea typeface="新細明體" pitchFamily="18" charset="-120"/>
              </a:rPr>
              <a:t> = a</a:t>
            </a:r>
            <a:r>
              <a:rPr lang="en-US" altLang="zh-TW" sz="2000" i="1" baseline="-25000" dirty="0">
                <a:ea typeface="新細明體" pitchFamily="18" charset="-120"/>
              </a:rPr>
              <a:t>n</a:t>
            </a:r>
            <a:r>
              <a:rPr lang="en-US" altLang="zh-TW" sz="2000" baseline="-25000" dirty="0">
                <a:ea typeface="新細明體" pitchFamily="18" charset="-120"/>
              </a:rPr>
              <a:t>-1</a:t>
            </a:r>
            <a:r>
              <a:rPr lang="en-US" altLang="zh-TW" sz="2000" i="1" dirty="0">
                <a:ea typeface="新細明體" pitchFamily="18" charset="-120"/>
              </a:rPr>
              <a:t> </a:t>
            </a:r>
            <a:r>
              <a:rPr lang="en-US" altLang="zh-TW" sz="2000" dirty="0">
                <a:ea typeface="新細明體" pitchFamily="18" charset="-120"/>
              </a:rPr>
              <a:t>+</a:t>
            </a:r>
            <a:r>
              <a:rPr lang="en-US" altLang="zh-TW" sz="2000" i="1" dirty="0">
                <a:ea typeface="新細明體" pitchFamily="18" charset="-120"/>
              </a:rPr>
              <a:t> </a:t>
            </a:r>
            <a:r>
              <a:rPr lang="en-US" altLang="zh-TW" sz="2000" dirty="0">
                <a:ea typeface="新細明體" pitchFamily="18" charset="-120"/>
              </a:rPr>
              <a:t>2 for all </a:t>
            </a:r>
            <a:r>
              <a:rPr lang="en-US" altLang="zh-TW" sz="2000" i="1" dirty="0">
                <a:ea typeface="新細明體" pitchFamily="18" charset="-120"/>
              </a:rPr>
              <a:t>n&gt;0</a:t>
            </a:r>
            <a:endParaRPr lang="en-US" altLang="zh-TW" sz="2000" baseline="30000" dirty="0">
              <a:ea typeface="新細明體" pitchFamily="18" charset="-120"/>
            </a:endParaRPr>
          </a:p>
          <a:p>
            <a:pPr algn="l"/>
            <a:endParaRPr lang="en-US" altLang="zh-TW" sz="2000" dirty="0">
              <a:ea typeface="新細明體" pitchFamily="18" charset="-120"/>
            </a:endParaRPr>
          </a:p>
          <a:p>
            <a:pPr algn="l"/>
            <a:r>
              <a:rPr lang="en-US" altLang="zh-TW" sz="2000" b="1" u="sng" dirty="0">
                <a:ea typeface="新細明體" pitchFamily="18" charset="-120"/>
              </a:rPr>
              <a:t>Solution:</a:t>
            </a:r>
          </a:p>
          <a:p>
            <a:pPr algn="l"/>
            <a:endParaRPr lang="en-US" altLang="zh-TW" sz="2000" b="1" u="sng" dirty="0">
              <a:ea typeface="新細明體" pitchFamily="18" charset="-120"/>
            </a:endParaRPr>
          </a:p>
          <a:p>
            <a:pPr algn="l"/>
            <a:r>
              <a:rPr lang="en-US" altLang="zh-TW" sz="2000" dirty="0">
                <a:ea typeface="新細明體" pitchFamily="18" charset="-120"/>
              </a:rPr>
              <a:t>Let    </a:t>
            </a:r>
            <a:r>
              <a:rPr lang="en-US" altLang="zh-TW" sz="2000" i="1" dirty="0" err="1">
                <a:ea typeface="新細明體" pitchFamily="18" charset="-120"/>
              </a:rPr>
              <a:t>b</a:t>
            </a:r>
            <a:r>
              <a:rPr lang="en-US" altLang="zh-TW" sz="2000" i="1" baseline="-25000" dirty="0" err="1">
                <a:ea typeface="新細明體" pitchFamily="18" charset="-120"/>
              </a:rPr>
              <a:t>n</a:t>
            </a:r>
            <a:r>
              <a:rPr lang="en-US" altLang="zh-TW" sz="2000" dirty="0">
                <a:ea typeface="新細明體" pitchFamily="18" charset="-120"/>
              </a:rPr>
              <a:t> = 1 + 2</a:t>
            </a:r>
            <a:r>
              <a:rPr lang="en-US" altLang="zh-TW" sz="2000" i="1" dirty="0">
                <a:ea typeface="新細明體" pitchFamily="18" charset="-120"/>
              </a:rPr>
              <a:t>n </a:t>
            </a:r>
            <a:endParaRPr lang="en-US" altLang="zh-TW" sz="2000" b="1" u="sng" dirty="0">
              <a:ea typeface="新細明體" pitchFamily="18" charset="-120"/>
            </a:endParaRPr>
          </a:p>
          <a:p>
            <a:pPr algn="l">
              <a:tabLst>
                <a:tab pos="363538" algn="l"/>
              </a:tabLst>
            </a:pPr>
            <a:r>
              <a:rPr lang="en-US" sz="2000" dirty="0"/>
              <a:t>Inductive base: </a:t>
            </a:r>
            <a:r>
              <a:rPr lang="en-US" sz="2000" i="1" dirty="0"/>
              <a:t>n</a:t>
            </a:r>
            <a:r>
              <a:rPr lang="en-US" sz="2000" dirty="0"/>
              <a:t> = 0</a:t>
            </a:r>
          </a:p>
          <a:p>
            <a:pPr algn="l">
              <a:tabLst>
                <a:tab pos="363538" algn="l"/>
              </a:tabLst>
            </a:pPr>
            <a:r>
              <a:rPr lang="en-US" sz="2000" dirty="0"/>
              <a:t>	</a:t>
            </a:r>
            <a:r>
              <a:rPr lang="en-US" sz="2000" i="1" dirty="0"/>
              <a:t>b</a:t>
            </a:r>
            <a:r>
              <a:rPr lang="en-US" sz="2000" baseline="-25000" dirty="0"/>
              <a:t>0 </a:t>
            </a:r>
            <a:r>
              <a:rPr lang="en-US" sz="2000" dirty="0"/>
              <a:t>= 1 + 2(0) = 1= </a:t>
            </a:r>
            <a:r>
              <a:rPr lang="en-US" sz="2000" i="1" dirty="0"/>
              <a:t>a</a:t>
            </a:r>
            <a:r>
              <a:rPr lang="en-US" sz="2000" baseline="-25000" dirty="0"/>
              <a:t>0</a:t>
            </a:r>
            <a:endParaRPr lang="en-US" sz="2000" dirty="0"/>
          </a:p>
          <a:p>
            <a:pPr algn="l">
              <a:tabLst>
                <a:tab pos="363538" algn="l"/>
              </a:tabLst>
            </a:pPr>
            <a:r>
              <a:rPr lang="en-US" sz="2000" dirty="0"/>
              <a:t>	 </a:t>
            </a:r>
            <a:r>
              <a:rPr lang="en-US" sz="2000" i="1" dirty="0"/>
              <a:t>a</a:t>
            </a:r>
            <a:r>
              <a:rPr lang="en-US" sz="2000" baseline="-25000" dirty="0"/>
              <a:t>n </a:t>
            </a:r>
            <a:r>
              <a:rPr lang="en-US" sz="2000" dirty="0"/>
              <a:t>= </a:t>
            </a:r>
            <a:r>
              <a:rPr lang="en-US" sz="2000" i="1" dirty="0" err="1"/>
              <a:t>b</a:t>
            </a:r>
            <a:r>
              <a:rPr lang="en-US" sz="2000" baseline="-25000" dirty="0" err="1"/>
              <a:t>n</a:t>
            </a:r>
            <a:r>
              <a:rPr lang="en-US" sz="2000" baseline="-25000" dirty="0"/>
              <a:t> </a:t>
            </a:r>
            <a:r>
              <a:rPr lang="en-US" sz="2000" dirty="0"/>
              <a:t> is true for </a:t>
            </a:r>
            <a:r>
              <a:rPr lang="en-US" sz="2000" i="1" dirty="0"/>
              <a:t>n</a:t>
            </a:r>
            <a:r>
              <a:rPr lang="en-US" sz="2000" dirty="0"/>
              <a:t> = 0</a:t>
            </a:r>
          </a:p>
          <a:p>
            <a:pPr algn="l">
              <a:tabLst>
                <a:tab pos="363538" algn="l"/>
              </a:tabLst>
            </a:pPr>
            <a:endParaRPr lang="en-US" sz="2000" dirty="0"/>
          </a:p>
          <a:p>
            <a:pPr algn="l">
              <a:tabLst>
                <a:tab pos="363538" algn="l"/>
              </a:tabLst>
            </a:pPr>
            <a:r>
              <a:rPr lang="en-US" sz="2000" dirty="0"/>
              <a:t>Inductive hypothesis: </a:t>
            </a:r>
            <a:r>
              <a:rPr lang="en-US" sz="2000" i="1" dirty="0"/>
              <a:t>n</a:t>
            </a:r>
            <a:r>
              <a:rPr lang="en-US" sz="2000" dirty="0"/>
              <a:t> = </a:t>
            </a:r>
            <a:r>
              <a:rPr lang="en-US" sz="2000" i="1" dirty="0"/>
              <a:t>k</a:t>
            </a:r>
          </a:p>
          <a:p>
            <a:pPr algn="l">
              <a:tabLst>
                <a:tab pos="363538" algn="l"/>
              </a:tabLst>
            </a:pPr>
            <a:r>
              <a:rPr lang="en-US" sz="2000" dirty="0"/>
              <a:t>	Assume that </a:t>
            </a:r>
            <a:r>
              <a:rPr lang="en-US" altLang="zh-TW" sz="2000" i="1" dirty="0" err="1">
                <a:ea typeface="新細明體" pitchFamily="18" charset="-120"/>
              </a:rPr>
              <a:t>a</a:t>
            </a:r>
            <a:r>
              <a:rPr lang="en-US" altLang="zh-TW" sz="2000" i="1" baseline="-25000" dirty="0" err="1">
                <a:ea typeface="新細明體" pitchFamily="18" charset="-120"/>
              </a:rPr>
              <a:t>k</a:t>
            </a:r>
            <a:r>
              <a:rPr lang="en-US" altLang="zh-TW" sz="2000" i="1" dirty="0">
                <a:ea typeface="新細明體" pitchFamily="18" charset="-120"/>
              </a:rPr>
              <a:t> = </a:t>
            </a:r>
            <a:r>
              <a:rPr lang="en-US" altLang="zh-TW" sz="2000" i="1" dirty="0" err="1">
                <a:ea typeface="新細明體" pitchFamily="18" charset="-120"/>
              </a:rPr>
              <a:t>b</a:t>
            </a:r>
            <a:r>
              <a:rPr lang="en-US" altLang="zh-TW" sz="2000" i="1" baseline="-25000" dirty="0" err="1">
                <a:ea typeface="新細明體" pitchFamily="18" charset="-120"/>
              </a:rPr>
              <a:t>k</a:t>
            </a:r>
            <a:r>
              <a:rPr lang="en-US" altLang="zh-TW" sz="2000" i="1" dirty="0">
                <a:ea typeface="新細明體" pitchFamily="18" charset="-120"/>
              </a:rPr>
              <a:t>  </a:t>
            </a:r>
            <a:r>
              <a:rPr lang="en-US" altLang="zh-TW" sz="2000" dirty="0">
                <a:ea typeface="新細明體" pitchFamily="18" charset="-120"/>
              </a:rPr>
              <a:t>is true for </a:t>
            </a:r>
            <a:r>
              <a:rPr lang="en-US" altLang="zh-TW" sz="2000" i="1" dirty="0">
                <a:ea typeface="新細明體" pitchFamily="18" charset="-120"/>
              </a:rPr>
              <a:t>n</a:t>
            </a:r>
            <a:r>
              <a:rPr lang="en-US" altLang="zh-TW" sz="2000" dirty="0">
                <a:ea typeface="新細明體" pitchFamily="18" charset="-120"/>
              </a:rPr>
              <a:t> = k</a:t>
            </a:r>
          </a:p>
          <a:p>
            <a:pPr algn="l">
              <a:tabLst>
                <a:tab pos="363538" algn="l"/>
              </a:tabLst>
            </a:pPr>
            <a:endParaRPr lang="en-US" sz="2000" dirty="0"/>
          </a:p>
          <a:p>
            <a:pPr algn="l">
              <a:tabLst>
                <a:tab pos="363538" algn="l"/>
              </a:tabLst>
            </a:pPr>
            <a:r>
              <a:rPr lang="en-US" sz="2000" dirty="0"/>
              <a:t>Inductive step: </a:t>
            </a:r>
            <a:r>
              <a:rPr lang="en-US" sz="2000" i="1" dirty="0"/>
              <a:t>n</a:t>
            </a:r>
            <a:r>
              <a:rPr lang="en-US" sz="2000" dirty="0"/>
              <a:t> = </a:t>
            </a:r>
            <a:r>
              <a:rPr lang="en-US" sz="2000" i="1" dirty="0"/>
              <a:t>k</a:t>
            </a:r>
            <a:r>
              <a:rPr lang="en-US" sz="2000" dirty="0"/>
              <a:t> + 1</a:t>
            </a:r>
          </a:p>
          <a:p>
            <a:pPr algn="l">
              <a:tabLst>
                <a:tab pos="363538" algn="l"/>
              </a:tabLst>
            </a:pPr>
            <a:r>
              <a:rPr lang="en-US" sz="2000" dirty="0"/>
              <a:t>	</a:t>
            </a:r>
            <a:r>
              <a:rPr lang="en-US" sz="2000" i="1" dirty="0" err="1"/>
              <a:t>a</a:t>
            </a:r>
            <a:r>
              <a:rPr lang="en-US" sz="2000" i="1" baseline="-25000" dirty="0" err="1"/>
              <a:t>k</a:t>
            </a:r>
            <a:r>
              <a:rPr lang="en-US" sz="2000" i="1" baseline="-25000" dirty="0"/>
              <a:t> </a:t>
            </a:r>
            <a:r>
              <a:rPr lang="en-US" sz="2000" baseline="-25000" dirty="0"/>
              <a:t>+ 1</a:t>
            </a:r>
            <a:r>
              <a:rPr lang="en-US" sz="2000" dirty="0"/>
              <a:t> = </a:t>
            </a:r>
            <a:r>
              <a:rPr lang="en-US" sz="2000" i="1" dirty="0" err="1"/>
              <a:t>a</a:t>
            </a:r>
            <a:r>
              <a:rPr lang="en-US" sz="2000" i="1" baseline="-25000" dirty="0" err="1"/>
              <a:t>k</a:t>
            </a:r>
            <a:r>
              <a:rPr lang="en-US" sz="2000" dirty="0"/>
              <a:t> + 2 </a:t>
            </a:r>
          </a:p>
          <a:p>
            <a:pPr algn="l">
              <a:tabLst>
                <a:tab pos="363538" algn="l"/>
              </a:tabLst>
            </a:pPr>
            <a:r>
              <a:rPr lang="en-US" sz="2000" dirty="0"/>
              <a:t>	</a:t>
            </a:r>
            <a:r>
              <a:rPr lang="en-US" sz="2000" i="1" dirty="0" err="1"/>
              <a:t>a</a:t>
            </a:r>
            <a:r>
              <a:rPr lang="en-US" sz="2000" i="1" baseline="-25000" dirty="0" err="1"/>
              <a:t>k</a:t>
            </a:r>
            <a:r>
              <a:rPr lang="en-US" sz="2000" i="1" baseline="-25000" dirty="0"/>
              <a:t> </a:t>
            </a:r>
            <a:r>
              <a:rPr lang="en-US" sz="2000" baseline="-25000" dirty="0"/>
              <a:t>+ 1</a:t>
            </a:r>
            <a:r>
              <a:rPr lang="en-US" sz="2000" dirty="0"/>
              <a:t> =  </a:t>
            </a:r>
            <a:r>
              <a:rPr lang="en-US" sz="2000" i="1" dirty="0" err="1"/>
              <a:t>b</a:t>
            </a:r>
            <a:r>
              <a:rPr lang="en-US" sz="2000" i="1" baseline="-25000" dirty="0" err="1"/>
              <a:t>k</a:t>
            </a:r>
            <a:r>
              <a:rPr lang="en-US" sz="2000" dirty="0"/>
              <a:t> + 2 = 1 + 2(</a:t>
            </a:r>
            <a:r>
              <a:rPr lang="en-US" sz="2000" i="1" dirty="0"/>
              <a:t>k</a:t>
            </a:r>
            <a:r>
              <a:rPr lang="en-US" sz="2000" dirty="0"/>
              <a:t>) + 2      (from Hypothesis)</a:t>
            </a:r>
          </a:p>
          <a:p>
            <a:pPr algn="l">
              <a:tabLst>
                <a:tab pos="363538" algn="l"/>
              </a:tabLst>
            </a:pPr>
            <a:r>
              <a:rPr lang="en-US" sz="2000" dirty="0"/>
              <a:t>	</a:t>
            </a:r>
            <a:r>
              <a:rPr lang="en-US" sz="2000" i="1" dirty="0" err="1"/>
              <a:t>a</a:t>
            </a:r>
            <a:r>
              <a:rPr lang="en-US" sz="2000" i="1" baseline="-25000" dirty="0" err="1"/>
              <a:t>k</a:t>
            </a:r>
            <a:r>
              <a:rPr lang="en-US" sz="2000" i="1" baseline="-25000" dirty="0"/>
              <a:t> </a:t>
            </a:r>
            <a:r>
              <a:rPr lang="en-US" sz="2000" baseline="-25000" dirty="0"/>
              <a:t>+ 1</a:t>
            </a:r>
            <a:r>
              <a:rPr lang="en-US" sz="2000" dirty="0"/>
              <a:t> = 1 + 2(</a:t>
            </a:r>
            <a:r>
              <a:rPr lang="en-US" sz="2000" i="1" dirty="0"/>
              <a:t>k</a:t>
            </a:r>
            <a:r>
              <a:rPr lang="en-US" sz="2000" dirty="0"/>
              <a:t> + 1)  = </a:t>
            </a:r>
            <a:r>
              <a:rPr lang="en-US" sz="2000" i="1" dirty="0"/>
              <a:t>b</a:t>
            </a:r>
            <a:r>
              <a:rPr lang="en-US" sz="2000" i="1" baseline="-25000" dirty="0"/>
              <a:t>k+1</a:t>
            </a:r>
            <a:r>
              <a:rPr lang="en-US" sz="2000" dirty="0"/>
              <a:t>  	</a:t>
            </a:r>
          </a:p>
          <a:p>
            <a:pPr algn="l">
              <a:tabLst>
                <a:tab pos="363538" algn="l"/>
              </a:tabLst>
            </a:pPr>
            <a:r>
              <a:rPr lang="en-US" sz="2000" dirty="0"/>
              <a:t>	</a:t>
            </a:r>
          </a:p>
          <a:p>
            <a:pPr algn="l">
              <a:tabLst>
                <a:tab pos="363538" algn="l"/>
              </a:tabLst>
            </a:pPr>
            <a:r>
              <a:rPr lang="en-US" sz="2000" dirty="0"/>
              <a:t>Hence, by mathematical induction </a:t>
            </a:r>
            <a:r>
              <a:rPr lang="en-US" altLang="zh-TW" sz="2000" i="1" dirty="0">
                <a:ea typeface="新細明體" pitchFamily="18" charset="-120"/>
              </a:rPr>
              <a:t>a</a:t>
            </a:r>
            <a:r>
              <a:rPr lang="en-US" altLang="zh-TW" sz="2000" i="1" baseline="-25000" dirty="0">
                <a:ea typeface="新細明體" pitchFamily="18" charset="-120"/>
              </a:rPr>
              <a:t>n</a:t>
            </a:r>
            <a:r>
              <a:rPr lang="en-US" altLang="zh-TW" sz="2000" dirty="0">
                <a:ea typeface="新細明體" pitchFamily="18" charset="-120"/>
              </a:rPr>
              <a:t> = </a:t>
            </a:r>
            <a:r>
              <a:rPr lang="en-US" altLang="zh-TW" sz="2000" i="1" dirty="0" err="1">
                <a:ea typeface="新細明體" pitchFamily="18" charset="-120"/>
              </a:rPr>
              <a:t>b</a:t>
            </a:r>
            <a:r>
              <a:rPr lang="en-US" sz="2000" i="1" baseline="-25000" dirty="0" err="1"/>
              <a:t>n</a:t>
            </a:r>
            <a:r>
              <a:rPr lang="en-US" sz="2000" dirty="0"/>
              <a:t>  is true </a:t>
            </a:r>
            <a:r>
              <a:rPr lang="en-US" altLang="zh-TW" sz="2000" dirty="0">
                <a:ea typeface="新細明體" pitchFamily="18" charset="-120"/>
              </a:rPr>
              <a:t>for all </a:t>
            </a:r>
            <a:r>
              <a:rPr lang="en-US" altLang="zh-TW" sz="2000" i="1" dirty="0">
                <a:ea typeface="新細明體" pitchFamily="18" charset="-120"/>
              </a:rPr>
              <a:t>n</a:t>
            </a:r>
            <a:r>
              <a:rPr lang="en-US" altLang="zh-TW" sz="2000" dirty="0">
                <a:ea typeface="新細明體" pitchFamily="18" charset="-120"/>
                <a:sym typeface="Symbol"/>
              </a:rPr>
              <a:t>  N</a:t>
            </a:r>
            <a:endParaRPr lang="en-US" altLang="zh-TW" sz="2000" baseline="30000" dirty="0">
              <a:ea typeface="新細明體" pitchFamily="18" charset="-120"/>
            </a:endParaRPr>
          </a:p>
        </p:txBody>
      </p:sp>
      <p:sp>
        <p:nvSpPr>
          <p:cNvPr id="7" name="Slide Number Placeholder 6"/>
          <p:cNvSpPr>
            <a:spLocks noGrp="1"/>
          </p:cNvSpPr>
          <p:nvPr>
            <p:ph type="sldNum" sz="quarter" idx="4294967295"/>
          </p:nvPr>
        </p:nvSpPr>
        <p:spPr>
          <a:xfrm>
            <a:off x="8714936" y="6151098"/>
            <a:ext cx="429064" cy="457200"/>
          </a:xfrm>
          <a:prstGeom prst="rect">
            <a:avLst/>
          </a:prstGeom>
        </p:spPr>
        <p:txBody>
          <a:bodyPr/>
          <a:lstStyle/>
          <a:p>
            <a:fld id="{C75B88FA-3392-4D65-A457-DB2A9953195B}" type="slidenum">
              <a:rPr lang="en-US" smtClean="0"/>
              <a:pPr/>
              <a:t>13</a:t>
            </a:fld>
            <a:endParaRPr lang="en-US" dirty="0"/>
          </a:p>
        </p:txBody>
      </p:sp>
      <p:sp>
        <p:nvSpPr>
          <p:cNvPr id="5"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2471301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57200" y="152400"/>
            <a:ext cx="8229600" cy="1143000"/>
          </a:xfrm>
        </p:spPr>
        <p:txBody>
          <a:bodyPr/>
          <a:lstStyle/>
          <a:p>
            <a:pPr algn="l"/>
            <a:r>
              <a:rPr lang="en-US" dirty="0">
                <a:solidFill>
                  <a:schemeClr val="tx1"/>
                </a:solidFill>
                <a:effectLst/>
              </a:rPr>
              <a:t>Try this</a:t>
            </a:r>
          </a:p>
        </p:txBody>
      </p:sp>
      <mc:AlternateContent xmlns:mc="http://schemas.openxmlformats.org/markup-compatibility/2006" xmlns:a14="http://schemas.microsoft.com/office/drawing/2010/main">
        <mc:Choice Requires="a14">
          <p:sp>
            <p:nvSpPr>
              <p:cNvPr id="5" name="Text Box 9"/>
              <p:cNvSpPr txBox="1">
                <a:spLocks noChangeArrowheads="1"/>
              </p:cNvSpPr>
              <p:nvPr/>
            </p:nvSpPr>
            <p:spPr bwMode="auto">
              <a:xfrm>
                <a:off x="609600" y="1419760"/>
                <a:ext cx="7772400" cy="1588897"/>
              </a:xfrm>
              <a:prstGeom prst="rect">
                <a:avLst/>
              </a:prstGeom>
              <a:noFill/>
              <a:ln w="12700">
                <a:noFill/>
                <a:miter lim="800000"/>
                <a:headEnd/>
                <a:tailEnd/>
              </a:ln>
            </p:spPr>
            <p:txBody>
              <a:bodyPr wrap="square">
                <a:spAutoFit/>
              </a:bodyPr>
              <a:lstStyle/>
              <a:p>
                <a:r>
                  <a:rPr lang="ms-MY" sz="2000" dirty="0"/>
                  <a:t>Show that </a:t>
                </a:r>
                <a14:m>
                  <m:oMath xmlns:m="http://schemas.openxmlformats.org/officeDocument/2006/math">
                    <m:f>
                      <m:fPr>
                        <m:ctrlPr>
                          <a:rPr lang="ms-MY" sz="2400" i="1" smtClean="0">
                            <a:latin typeface="Cambria Math" panose="02040503050406030204" pitchFamily="18" charset="0"/>
                          </a:rPr>
                        </m:ctrlPr>
                      </m:fPr>
                      <m:num>
                        <m:sSup>
                          <m:sSupPr>
                            <m:ctrlPr>
                              <a:rPr lang="ms-MY" sz="2400" i="1" smtClean="0">
                                <a:latin typeface="Cambria Math" panose="02040503050406030204" pitchFamily="18" charset="0"/>
                              </a:rPr>
                            </m:ctrlPr>
                          </m:sSupPr>
                          <m:e>
                            <m:r>
                              <a:rPr lang="en-US" sz="2400" b="0" i="1" smtClean="0">
                                <a:latin typeface="Cambria Math"/>
                              </a:rPr>
                              <m:t>3</m:t>
                            </m:r>
                          </m:e>
                          <m:sup>
                            <m:r>
                              <a:rPr lang="en-US" sz="2400" b="0" i="1" smtClean="0">
                                <a:latin typeface="Cambria Math"/>
                              </a:rPr>
                              <m:t>𝑛</m:t>
                            </m:r>
                            <m:r>
                              <a:rPr lang="en-US" sz="2400" b="0" i="1" smtClean="0">
                                <a:latin typeface="Cambria Math"/>
                              </a:rPr>
                              <m:t>+1</m:t>
                            </m:r>
                          </m:sup>
                        </m:sSup>
                        <m:r>
                          <a:rPr lang="en-US" sz="2400" b="0" i="1" smtClean="0">
                            <a:latin typeface="Cambria Math"/>
                          </a:rPr>
                          <m:t>−1</m:t>
                        </m:r>
                      </m:num>
                      <m:den>
                        <m:r>
                          <a:rPr lang="en-US" sz="2400" b="0" i="1" smtClean="0">
                            <a:latin typeface="Cambria Math"/>
                          </a:rPr>
                          <m:t>2</m:t>
                        </m:r>
                      </m:den>
                    </m:f>
                  </m:oMath>
                </a14:m>
                <a:r>
                  <a:rPr lang="ms-MY" sz="2000" dirty="0"/>
                  <a:t> is the explicit formula for the recursion defined below:</a:t>
                </a:r>
              </a:p>
              <a:p>
                <a:endParaRPr lang="ms-MY" sz="2000" dirty="0"/>
              </a:p>
              <a:p>
                <a:r>
                  <a:rPr lang="ms-MY" sz="2000" dirty="0"/>
                  <a:t>	Initial value: </a:t>
                </a:r>
                <a:r>
                  <a:rPr lang="ms-MY" sz="2000" i="1" dirty="0"/>
                  <a:t>g</a:t>
                </a:r>
                <a:r>
                  <a:rPr lang="ms-MY" sz="2000" dirty="0"/>
                  <a:t>(0) = 1</a:t>
                </a:r>
              </a:p>
              <a:p>
                <a:r>
                  <a:rPr lang="ms-MY" sz="2000" dirty="0"/>
                  <a:t>	Recurrence relation: </a:t>
                </a:r>
                <a:r>
                  <a:rPr lang="ms-MY" sz="2000" i="1" dirty="0"/>
                  <a:t>g</a:t>
                </a:r>
                <a:r>
                  <a:rPr lang="ms-MY" sz="2000" dirty="0"/>
                  <a:t>(</a:t>
                </a:r>
                <a:r>
                  <a:rPr lang="ms-MY" sz="2000" i="1" dirty="0"/>
                  <a:t>n</a:t>
                </a:r>
                <a:r>
                  <a:rPr lang="ms-MY" sz="2000" dirty="0"/>
                  <a:t>) = </a:t>
                </a:r>
                <a:r>
                  <a:rPr lang="ms-MY" sz="2000" i="1" dirty="0"/>
                  <a:t>g</a:t>
                </a:r>
                <a:r>
                  <a:rPr lang="ms-MY" sz="2000" dirty="0"/>
                  <a:t>(</a:t>
                </a:r>
                <a:r>
                  <a:rPr lang="ms-MY" sz="2000" i="1" dirty="0"/>
                  <a:t>n</a:t>
                </a:r>
                <a:r>
                  <a:rPr lang="ms-MY" sz="2000" dirty="0"/>
                  <a:t> - 1) + 3</a:t>
                </a:r>
                <a:r>
                  <a:rPr lang="ms-MY" sz="2000" i="1" baseline="30000" dirty="0"/>
                  <a:t>n</a:t>
                </a:r>
              </a:p>
            </p:txBody>
          </p:sp>
        </mc:Choice>
        <mc:Fallback xmlns="">
          <p:sp>
            <p:nvSpPr>
              <p:cNvPr id="5" name="Text Box 9"/>
              <p:cNvSpPr txBox="1">
                <a:spLocks noRot="1" noChangeAspect="1" noMove="1" noResize="1" noEditPoints="1" noAdjustHandles="1" noChangeArrowheads="1" noChangeShapeType="1" noTextEdit="1"/>
              </p:cNvSpPr>
              <p:nvPr/>
            </p:nvSpPr>
            <p:spPr bwMode="auto">
              <a:xfrm>
                <a:off x="609600" y="1419760"/>
                <a:ext cx="7772400" cy="1588897"/>
              </a:xfrm>
              <a:prstGeom prst="rect">
                <a:avLst/>
              </a:prstGeom>
              <a:blipFill rotWithShape="1">
                <a:blip r:embed="rId4"/>
                <a:stretch>
                  <a:fillRect l="-784" r="-627" b="-5747"/>
                </a:stretch>
              </a:blipFill>
              <a:ln w="12700">
                <a:noFill/>
                <a:miter lim="800000"/>
                <a:headEnd/>
                <a:tailEnd/>
              </a:ln>
            </p:spPr>
            <p:txBody>
              <a:bodyPr/>
              <a:lstStyle/>
              <a:p>
                <a:r>
                  <a:rPr lang="ms-MY">
                    <a:noFill/>
                  </a:rPr>
                  <a:t> </a:t>
                </a:r>
              </a:p>
            </p:txBody>
          </p:sp>
        </mc:Fallback>
      </mc:AlternateContent>
      <p:sp>
        <p:nvSpPr>
          <p:cNvPr id="4"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14</a:t>
            </a:fld>
            <a:endParaRPr lang="en-US" sz="1100" dirty="0"/>
          </a:p>
        </p:txBody>
      </p:sp>
      <p:sp>
        <p:nvSpPr>
          <p:cNvPr id="6"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graphicFrame>
        <p:nvGraphicFramePr>
          <p:cNvPr id="2" name="Object 1"/>
          <p:cNvGraphicFramePr>
            <a:graphicFrameLocks noChangeAspect="1"/>
          </p:cNvGraphicFramePr>
          <p:nvPr>
            <p:extLst>
              <p:ext uri="{D42A27DB-BD31-4B8C-83A1-F6EECF244321}">
                <p14:modId xmlns:p14="http://schemas.microsoft.com/office/powerpoint/2010/main" val="83633037"/>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5" imgW="114120" imgH="215640" progId="Equation.3">
                  <p:embed/>
                </p:oleObj>
              </mc:Choice>
              <mc:Fallback>
                <p:oleObj name="Equation" r:id="rId5" imgW="114120" imgH="215640" progId="Equation.3">
                  <p:embed/>
                  <p:pic>
                    <p:nvPicPr>
                      <p:cNvPr id="0" name=""/>
                      <p:cNvPicPr/>
                      <p:nvPr/>
                    </p:nvPicPr>
                    <p:blipFill>
                      <a:blip r:embed="rId6"/>
                      <a:stretch>
                        <a:fillRect/>
                      </a:stretch>
                    </p:blipFill>
                    <p:spPr>
                      <a:xfrm>
                        <a:off x="4514850" y="3321050"/>
                        <a:ext cx="114300" cy="215900"/>
                      </a:xfrm>
                      <a:prstGeom prst="rect">
                        <a:avLst/>
                      </a:prstGeom>
                    </p:spPr>
                  </p:pic>
                </p:oleObj>
              </mc:Fallback>
            </mc:AlternateContent>
          </a:graphicData>
        </a:graphic>
      </p:graphicFrame>
      <p:sp>
        <p:nvSpPr>
          <p:cNvPr id="7" name="Rectangle 6"/>
          <p:cNvSpPr/>
          <p:nvPr/>
        </p:nvSpPr>
        <p:spPr>
          <a:xfrm>
            <a:off x="609600" y="2911579"/>
            <a:ext cx="7772400" cy="923330"/>
          </a:xfrm>
          <a:prstGeom prst="rect">
            <a:avLst/>
          </a:prstGeom>
        </p:spPr>
        <p:txBody>
          <a:bodyPr wrap="square">
            <a:spAutoFit/>
          </a:bodyPr>
          <a:lstStyle/>
          <a:p>
            <a:r>
              <a:rPr lang="en-US" altLang="zh-TW" b="1" u="sng" dirty="0"/>
              <a:t>Solution: </a:t>
            </a:r>
          </a:p>
          <a:p>
            <a:endParaRPr lang="en-US" altLang="zh-TW" b="1" u="sng" dirty="0"/>
          </a:p>
          <a:p>
            <a:endParaRPr lang="en-US" altLang="zh-TW" b="1" u="sng" dirty="0"/>
          </a:p>
        </p:txBody>
      </p:sp>
    </p:spTree>
    <p:extLst>
      <p:ext uri="{BB962C8B-B14F-4D97-AF65-F5344CB8AC3E}">
        <p14:creationId xmlns:p14="http://schemas.microsoft.com/office/powerpoint/2010/main" val="85188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0" y="1905000"/>
            <a:ext cx="7696200" cy="4221163"/>
          </a:xfrm>
        </p:spPr>
        <p:txBody>
          <a:bodyPr/>
          <a:lstStyle/>
          <a:p>
            <a:r>
              <a:rPr lang="en-GB" dirty="0"/>
              <a:t>The Tower of Hanoi (also called the Tower of Brahma or Lucas' Tower) is a mathematical game or puzzle. It consists of three rods and a number of disks of different sizes, which can slide onto any rod. The puzzle starts with the disks in a neat stack in ascending order of size on one rod, the smallest at the top, thus making a conical shape. </a:t>
            </a:r>
          </a:p>
          <a:p>
            <a:r>
              <a:rPr lang="en-GB" dirty="0"/>
              <a:t>The objective of the puzzle is to move the entire stack to another rod, obeying the following rules:</a:t>
            </a:r>
          </a:p>
          <a:p>
            <a:pPr marL="400050" lvl="1" indent="0">
              <a:buNone/>
            </a:pPr>
            <a:r>
              <a:rPr lang="en-GB" dirty="0"/>
              <a:t>1)   Only one disk can be moved at a time.</a:t>
            </a:r>
          </a:p>
          <a:p>
            <a:pPr marL="803275" lvl="1" indent="-403225">
              <a:buNone/>
            </a:pPr>
            <a:r>
              <a:rPr lang="en-GB" dirty="0"/>
              <a:t>2)   Each move consists of taking the upper disk from one of the stacks and placing it on top of another stack or on an empty rod.</a:t>
            </a:r>
          </a:p>
          <a:p>
            <a:pPr marL="400050" lvl="1" indent="0">
              <a:buNone/>
            </a:pPr>
            <a:r>
              <a:rPr lang="en-GB" dirty="0"/>
              <a:t>3)    No larger disk may be placed on top of a smaller disk.</a:t>
            </a:r>
          </a:p>
          <a:p>
            <a:endParaRPr lang="en-GB" dirty="0"/>
          </a:p>
        </p:txBody>
      </p:sp>
      <p:sp>
        <p:nvSpPr>
          <p:cNvPr id="3" name="Title 2"/>
          <p:cNvSpPr>
            <a:spLocks noGrp="1"/>
          </p:cNvSpPr>
          <p:nvPr>
            <p:ph type="title"/>
          </p:nvPr>
        </p:nvSpPr>
        <p:spPr/>
        <p:txBody>
          <a:bodyPr/>
          <a:lstStyle/>
          <a:p>
            <a:r>
              <a:rPr lang="en-GB" dirty="0"/>
              <a:t>The Tower of Hanoi</a:t>
            </a:r>
          </a:p>
        </p:txBody>
      </p:sp>
      <p:sp>
        <p:nvSpPr>
          <p:cNvPr id="4" name="Slide Number Placeholder 3"/>
          <p:cNvSpPr>
            <a:spLocks noGrp="1"/>
          </p:cNvSpPr>
          <p:nvPr>
            <p:ph type="sldNum" sz="quarter" idx="11"/>
          </p:nvPr>
        </p:nvSpPr>
        <p:spPr/>
        <p:txBody>
          <a:bodyPr/>
          <a:lstStyle/>
          <a:p>
            <a:fld id="{169B2101-2E9F-420A-91A3-890890D84497}" type="slidenum">
              <a:rPr lang="en-US" sz="1200" smtClean="0"/>
              <a:pPr/>
              <a:t>15</a:t>
            </a:fld>
            <a:endParaRPr lang="en-US"/>
          </a:p>
        </p:txBody>
      </p:sp>
      <p:pic>
        <p:nvPicPr>
          <p:cNvPr id="5" name="Picture 4"/>
          <p:cNvPicPr>
            <a:picLocks noChangeAspect="1"/>
          </p:cNvPicPr>
          <p:nvPr/>
        </p:nvPicPr>
        <p:blipFill>
          <a:blip r:embed="rId2"/>
          <a:stretch>
            <a:fillRect/>
          </a:stretch>
        </p:blipFill>
        <p:spPr>
          <a:xfrm>
            <a:off x="5410200" y="638681"/>
            <a:ext cx="2579288" cy="1113919"/>
          </a:xfrm>
          <a:prstGeom prst="rect">
            <a:avLst/>
          </a:prstGeom>
        </p:spPr>
      </p:pic>
    </p:spTree>
    <p:extLst>
      <p:ext uri="{BB962C8B-B14F-4D97-AF65-F5344CB8AC3E}">
        <p14:creationId xmlns:p14="http://schemas.microsoft.com/office/powerpoint/2010/main" val="1346996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dirty="0"/>
              <a:t>The minimal number of moves required to move a stack of n disks from one rod to another is              . </a:t>
            </a:r>
          </a:p>
          <a:p>
            <a:r>
              <a:rPr lang="en-GB" dirty="0"/>
              <a:t>Can you come out with a recursive formula that compute the minimum number of moves?  Verify your answer with the explicit formula for number of disks up to 5.</a:t>
            </a:r>
          </a:p>
        </p:txBody>
      </p:sp>
      <p:sp>
        <p:nvSpPr>
          <p:cNvPr id="3" name="Title 2"/>
          <p:cNvSpPr>
            <a:spLocks noGrp="1"/>
          </p:cNvSpPr>
          <p:nvPr>
            <p:ph type="title"/>
          </p:nvPr>
        </p:nvSpPr>
        <p:spPr/>
        <p:txBody>
          <a:bodyPr/>
          <a:lstStyle/>
          <a:p>
            <a:r>
              <a:rPr lang="en-GB" dirty="0"/>
              <a:t>The Tower of Hanoi</a:t>
            </a:r>
          </a:p>
        </p:txBody>
      </p:sp>
      <p:sp>
        <p:nvSpPr>
          <p:cNvPr id="4" name="Slide Number Placeholder 3"/>
          <p:cNvSpPr>
            <a:spLocks noGrp="1"/>
          </p:cNvSpPr>
          <p:nvPr>
            <p:ph type="sldNum" sz="quarter" idx="11"/>
          </p:nvPr>
        </p:nvSpPr>
        <p:spPr/>
        <p:txBody>
          <a:bodyPr/>
          <a:lstStyle/>
          <a:p>
            <a:fld id="{169B2101-2E9F-420A-91A3-890890D84497}" type="slidenum">
              <a:rPr lang="en-US" sz="1200" smtClean="0"/>
              <a:pPr/>
              <a:t>16</a:t>
            </a:fld>
            <a:endParaRPr lang="en-US"/>
          </a:p>
        </p:txBody>
      </p:sp>
      <p:pic>
        <p:nvPicPr>
          <p:cNvPr id="5" name="Picture 4"/>
          <p:cNvPicPr>
            <a:picLocks noChangeAspect="1"/>
          </p:cNvPicPr>
          <p:nvPr>
            <p:custDataLst>
              <p:tags r:id="rId1"/>
            </p:custDataLst>
          </p:nvPr>
        </p:nvPicPr>
        <p:blipFill>
          <a:blip r:embed="rId3" cstate="print">
            <a:extLst>
              <a:ext uri="{28A0092B-C50C-407E-A947-70E740481C1C}">
                <a14:useLocalDpi xmlns:a14="http://schemas.microsoft.com/office/drawing/2010/main" val="0"/>
              </a:ext>
            </a:extLst>
          </a:blip>
          <a:stretch>
            <a:fillRect/>
          </a:stretch>
        </p:blipFill>
        <p:spPr>
          <a:xfrm>
            <a:off x="4191000" y="2345457"/>
            <a:ext cx="667429" cy="169143"/>
          </a:xfrm>
          <a:prstGeom prst="rect">
            <a:avLst/>
          </a:prstGeom>
        </p:spPr>
      </p:pic>
    </p:spTree>
    <p:extLst>
      <p:ext uri="{BB962C8B-B14F-4D97-AF65-F5344CB8AC3E}">
        <p14:creationId xmlns:p14="http://schemas.microsoft.com/office/powerpoint/2010/main" val="23106724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7"/>
          <p:cNvSpPr>
            <a:spLocks noGrp="1"/>
          </p:cNvSpPr>
          <p:nvPr>
            <p:ph type="body" sz="quarter" idx="14"/>
          </p:nvPr>
        </p:nvSpPr>
        <p:spPr>
          <a:xfrm>
            <a:off x="228600" y="152400"/>
            <a:ext cx="8229600" cy="1143000"/>
          </a:xfrm>
        </p:spPr>
        <p:txBody>
          <a:bodyPr/>
          <a:lstStyle/>
          <a:p>
            <a:pPr algn="l"/>
            <a:r>
              <a:rPr lang="en-US" dirty="0">
                <a:solidFill>
                  <a:schemeClr val="tx1"/>
                </a:solidFill>
                <a:effectLst/>
              </a:rPr>
              <a:t>Summary</a:t>
            </a:r>
          </a:p>
        </p:txBody>
      </p:sp>
      <p:sp>
        <p:nvSpPr>
          <p:cNvPr id="6" name="Text Box 9"/>
          <p:cNvSpPr txBox="1">
            <a:spLocks noChangeArrowheads="1"/>
          </p:cNvSpPr>
          <p:nvPr/>
        </p:nvSpPr>
        <p:spPr bwMode="auto">
          <a:xfrm>
            <a:off x="367862" y="1446312"/>
            <a:ext cx="8153400" cy="2554545"/>
          </a:xfrm>
          <a:prstGeom prst="rect">
            <a:avLst/>
          </a:prstGeom>
          <a:noFill/>
          <a:ln w="22225">
            <a:noFill/>
            <a:miter lim="800000"/>
            <a:headEnd/>
            <a:tailEnd/>
          </a:ln>
          <a:effectLst/>
        </p:spPr>
        <p:txBody>
          <a:bodyPr wrap="square" anchor="ctr">
            <a:spAutoFit/>
          </a:bodyPr>
          <a:lstStyle/>
          <a:p>
            <a:pPr>
              <a:defRPr/>
            </a:pPr>
            <a:r>
              <a:rPr lang="en-US" altLang="zh-TW" sz="2000" dirty="0">
                <a:ea typeface="新細明體" pitchFamily="18" charset="-120"/>
              </a:rPr>
              <a:t>We have learnt the following concepts related to recursion:</a:t>
            </a:r>
          </a:p>
          <a:p>
            <a:pPr>
              <a:defRPr/>
            </a:pPr>
            <a:endParaRPr lang="en-US" altLang="zh-TW" sz="2000" dirty="0">
              <a:effectLst>
                <a:outerShdw blurRad="38100" dist="38100" dir="2700000" algn="tl">
                  <a:srgbClr val="FFFFFF"/>
                </a:outerShdw>
              </a:effectLst>
              <a:ea typeface="新細明體" pitchFamily="18" charset="-120"/>
            </a:endParaRPr>
          </a:p>
          <a:p>
            <a:pPr marL="361950" lvl="1" indent="-361950">
              <a:buFontTx/>
              <a:buChar char="•"/>
              <a:defRPr/>
            </a:pPr>
            <a:r>
              <a:rPr lang="en-US" altLang="zh-TW" sz="2000" dirty="0">
                <a:ea typeface="新細明體" pitchFamily="18" charset="-120"/>
              </a:rPr>
              <a:t>Apart from listing the elements, a sequence can be defined by an </a:t>
            </a:r>
            <a:r>
              <a:rPr lang="en-US" altLang="zh-TW" sz="2000" b="1" dirty="0">
                <a:ea typeface="新細明體" pitchFamily="18" charset="-120"/>
              </a:rPr>
              <a:t>explicit  formula</a:t>
            </a:r>
            <a:r>
              <a:rPr lang="en-US" altLang="zh-TW" sz="2000" dirty="0">
                <a:ea typeface="新細明體" pitchFamily="18" charset="-120"/>
              </a:rPr>
              <a:t> or by </a:t>
            </a:r>
            <a:r>
              <a:rPr lang="en-US" altLang="zh-TW" sz="2000" b="1" dirty="0">
                <a:ea typeface="新細明體" pitchFamily="18" charset="-120"/>
              </a:rPr>
              <a:t>recursion</a:t>
            </a:r>
            <a:r>
              <a:rPr lang="en-US" altLang="zh-TW" sz="2000" dirty="0">
                <a:ea typeface="新細明體" pitchFamily="18" charset="-120"/>
              </a:rPr>
              <a:t>(recurrence definition).</a:t>
            </a:r>
          </a:p>
          <a:p>
            <a:pPr marL="361950" lvl="1" indent="-361950">
              <a:buFontTx/>
              <a:buChar char="•"/>
              <a:defRPr/>
            </a:pPr>
            <a:r>
              <a:rPr lang="en-US" altLang="zh-TW" sz="2000" dirty="0">
                <a:ea typeface="新細明體" pitchFamily="18" charset="-120"/>
              </a:rPr>
              <a:t>The recurrence definition involves two parts, the initial value and the recurrence relation.</a:t>
            </a:r>
          </a:p>
          <a:p>
            <a:pPr marL="361950" lvl="1" indent="-361950">
              <a:buFontTx/>
              <a:buChar char="•"/>
              <a:defRPr/>
            </a:pPr>
            <a:r>
              <a:rPr lang="en-US" altLang="zh-TW" sz="2000" dirty="0">
                <a:ea typeface="新細明體" pitchFamily="18" charset="-120"/>
              </a:rPr>
              <a:t>A proof by induction can be applied to prove the correctness of an explicit formula for a recurrence definition.</a:t>
            </a:r>
          </a:p>
        </p:txBody>
      </p:sp>
      <p:sp>
        <p:nvSpPr>
          <p:cNvPr id="5"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17</a:t>
            </a:fld>
            <a:endParaRPr lang="en-US" sz="1100" dirty="0"/>
          </a:p>
        </p:txBody>
      </p:sp>
      <p:sp>
        <p:nvSpPr>
          <p:cNvPr id="7"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11354117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4"/>
          </p:nvPr>
        </p:nvSpPr>
        <p:spPr>
          <a:xfrm>
            <a:off x="457200" y="152400"/>
            <a:ext cx="8229600" cy="1143000"/>
          </a:xfrm>
        </p:spPr>
        <p:txBody>
          <a:bodyPr/>
          <a:lstStyle/>
          <a:p>
            <a:pPr algn="l"/>
            <a:r>
              <a:rPr lang="en-US" dirty="0">
                <a:solidFill>
                  <a:schemeClr val="tx1"/>
                </a:solidFill>
                <a:effectLst/>
              </a:rPr>
              <a:t>Exercise 1</a:t>
            </a:r>
          </a:p>
        </p:txBody>
      </p:sp>
      <p:sp>
        <p:nvSpPr>
          <p:cNvPr id="5" name="Text Box 9"/>
          <p:cNvSpPr txBox="1">
            <a:spLocks noChangeArrowheads="1"/>
          </p:cNvSpPr>
          <p:nvPr/>
        </p:nvSpPr>
        <p:spPr bwMode="auto">
          <a:xfrm>
            <a:off x="609600" y="1419761"/>
            <a:ext cx="7620000" cy="1938992"/>
          </a:xfrm>
          <a:prstGeom prst="rect">
            <a:avLst/>
          </a:prstGeom>
          <a:noFill/>
          <a:ln w="12700">
            <a:noFill/>
            <a:miter lim="800000"/>
            <a:headEnd/>
            <a:tailEnd/>
          </a:ln>
        </p:spPr>
        <p:txBody>
          <a:bodyPr wrap="square">
            <a:spAutoFit/>
          </a:bodyPr>
          <a:lstStyle/>
          <a:p>
            <a:pPr marL="457200" indent="-457200">
              <a:spcBef>
                <a:spcPct val="0"/>
              </a:spcBef>
              <a:buFontTx/>
              <a:buNone/>
            </a:pPr>
            <a:r>
              <a:rPr lang="en-US" altLang="zh-TW" sz="2000" dirty="0">
                <a:ea typeface="新細明體" charset="-120"/>
              </a:rPr>
              <a:t>For the sequence 10, 50,  250, 1250, …</a:t>
            </a:r>
          </a:p>
          <a:p>
            <a:pPr marL="457200" indent="-457200">
              <a:spcBef>
                <a:spcPct val="0"/>
              </a:spcBef>
              <a:buFontTx/>
              <a:buAutoNum type="arabicPeriod"/>
            </a:pPr>
            <a:r>
              <a:rPr lang="en-US" altLang="zh-TW" sz="2000" dirty="0">
                <a:ea typeface="新細明體" charset="-120"/>
              </a:rPr>
              <a:t>Determine the first term </a:t>
            </a:r>
            <a:r>
              <a:rPr lang="en-US" altLang="zh-TW" sz="2000" b="1" i="1" dirty="0">
                <a:ea typeface="新細明體" charset="-120"/>
              </a:rPr>
              <a:t>a</a:t>
            </a:r>
            <a:r>
              <a:rPr lang="en-US" altLang="zh-TW" sz="2000" dirty="0">
                <a:ea typeface="新細明體" charset="-120"/>
              </a:rPr>
              <a:t> and the common ratio </a:t>
            </a:r>
            <a:r>
              <a:rPr lang="en-US" altLang="zh-TW" sz="2000" b="1" dirty="0">
                <a:ea typeface="新細明體" charset="-120"/>
              </a:rPr>
              <a:t>r</a:t>
            </a:r>
            <a:r>
              <a:rPr lang="en-US" altLang="zh-TW" sz="2000" dirty="0">
                <a:ea typeface="新細明體" charset="-120"/>
              </a:rPr>
              <a:t>.</a:t>
            </a:r>
          </a:p>
          <a:p>
            <a:pPr marL="457200" indent="-457200">
              <a:spcBef>
                <a:spcPct val="0"/>
              </a:spcBef>
              <a:buFontTx/>
              <a:buAutoNum type="arabicPeriod"/>
            </a:pPr>
            <a:r>
              <a:rPr lang="en-US" altLang="zh-TW" sz="2000" dirty="0">
                <a:ea typeface="新細明體" charset="-120"/>
              </a:rPr>
              <a:t>Infer an explicit formula for this sequence.</a:t>
            </a:r>
          </a:p>
          <a:p>
            <a:pPr marL="457200" indent="-457200">
              <a:spcBef>
                <a:spcPct val="0"/>
              </a:spcBef>
              <a:buFontTx/>
              <a:buAutoNum type="arabicPeriod"/>
            </a:pPr>
            <a:r>
              <a:rPr lang="en-US" altLang="zh-TW" sz="2000" dirty="0">
                <a:ea typeface="新細明體" charset="-120"/>
              </a:rPr>
              <a:t>Write its recursive definition.</a:t>
            </a:r>
          </a:p>
          <a:p>
            <a:pPr marL="457200" indent="-457200">
              <a:spcBef>
                <a:spcPct val="0"/>
              </a:spcBef>
              <a:buFontTx/>
              <a:buAutoNum type="arabicPeriod"/>
            </a:pPr>
            <a:r>
              <a:rPr lang="en-US" altLang="zh-TW" sz="2000" dirty="0">
                <a:ea typeface="新細明體" charset="-120"/>
              </a:rPr>
              <a:t>Proof that the explicit formula in part 2 is the correct formula for the recursive definition you have written in part 3.</a:t>
            </a:r>
          </a:p>
        </p:txBody>
      </p:sp>
      <p:sp>
        <p:nvSpPr>
          <p:cNvPr id="4"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18</a:t>
            </a:fld>
            <a:endParaRPr lang="en-US" sz="1100" dirty="0"/>
          </a:p>
        </p:txBody>
      </p:sp>
      <p:sp>
        <p:nvSpPr>
          <p:cNvPr id="6"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
        <p:nvSpPr>
          <p:cNvPr id="7" name="Rectangle 6"/>
          <p:cNvSpPr/>
          <p:nvPr/>
        </p:nvSpPr>
        <p:spPr>
          <a:xfrm>
            <a:off x="609600" y="3358753"/>
            <a:ext cx="7772400" cy="923330"/>
          </a:xfrm>
          <a:prstGeom prst="rect">
            <a:avLst/>
          </a:prstGeom>
        </p:spPr>
        <p:txBody>
          <a:bodyPr wrap="square">
            <a:spAutoFit/>
          </a:bodyPr>
          <a:lstStyle/>
          <a:p>
            <a:r>
              <a:rPr lang="en-US" altLang="zh-TW" b="1" u="sng" dirty="0"/>
              <a:t>Solution: </a:t>
            </a:r>
          </a:p>
          <a:p>
            <a:endParaRPr lang="en-US" altLang="zh-TW" b="1" u="sng" dirty="0"/>
          </a:p>
          <a:p>
            <a:endParaRPr lang="en-US" altLang="zh-TW" b="1" u="sng" dirty="0"/>
          </a:p>
        </p:txBody>
      </p:sp>
    </p:spTree>
    <p:extLst>
      <p:ext uri="{BB962C8B-B14F-4D97-AF65-F5344CB8AC3E}">
        <p14:creationId xmlns:p14="http://schemas.microsoft.com/office/powerpoint/2010/main" val="2964940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p:txBody>
              <a:bodyPr/>
              <a:lstStyle/>
              <a:p>
                <a:r>
                  <a:rPr lang="en-US" dirty="0"/>
                  <a:t>Given the recursion </a:t>
                </a:r>
                <a:r>
                  <a:rPr lang="en-US" i="1" dirty="0"/>
                  <a:t>r</a:t>
                </a:r>
                <a:r>
                  <a:rPr lang="en-US" i="1" baseline="-25000" dirty="0"/>
                  <a:t>0</a:t>
                </a:r>
                <a:r>
                  <a:rPr lang="en-US" dirty="0"/>
                  <a:t> = 1, </a:t>
                </a:r>
                <a:r>
                  <a:rPr lang="en-US" i="1" dirty="0"/>
                  <a:t>r</a:t>
                </a:r>
                <a:r>
                  <a:rPr lang="en-US" i="1" baseline="-25000" dirty="0"/>
                  <a:t>1</a:t>
                </a:r>
                <a:r>
                  <a:rPr lang="en-US" dirty="0"/>
                  <a:t> = 7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𝑛</m:t>
                        </m:r>
                      </m:sub>
                    </m:sSub>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𝑛</m:t>
                        </m:r>
                        <m:r>
                          <a:rPr lang="en-US" b="0" i="1" smtClean="0">
                            <a:latin typeface="Cambria Math" panose="02040503050406030204" pitchFamily="18" charset="0"/>
                          </a:rPr>
                          <m:t>−1</m:t>
                        </m:r>
                      </m:sub>
                    </m:sSub>
                    <m:r>
                      <a:rPr lang="en-US" b="0" i="1" smtClean="0">
                        <a:latin typeface="Cambria Math" panose="02040503050406030204" pitchFamily="18" charset="0"/>
                      </a:rPr>
                      <m:t>+3</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𝑛</m:t>
                        </m:r>
                        <m:r>
                          <a:rPr lang="en-US" b="0" i="1" smtClean="0">
                            <a:latin typeface="Cambria Math" panose="02040503050406030204" pitchFamily="18" charset="0"/>
                          </a:rPr>
                          <m:t>−2</m:t>
                        </m:r>
                      </m:sub>
                    </m:sSub>
                  </m:oMath>
                </a14:m>
                <a:r>
                  <a:rPr lang="en-US" dirty="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r>
                      <a:rPr lang="en-MY" b="0" i="1" smtClean="0">
                        <a:latin typeface="Cambria Math" panose="02040503050406030204" pitchFamily="18" charset="0"/>
                        <a:ea typeface="Cambria Math" panose="02040503050406030204" pitchFamily="18" charset="0"/>
                      </a:rPr>
                      <m:t>2</m:t>
                    </m:r>
                  </m:oMath>
                </a14:m>
                <a:r>
                  <a:rPr lang="en-US" dirty="0"/>
                  <a:t>.</a:t>
                </a:r>
              </a:p>
              <a:p>
                <a:pPr marL="0" indent="0">
                  <a:buNone/>
                </a:pPr>
                <a:r>
                  <a:rPr lang="en-US" dirty="0"/>
                  <a:t>a)  Find the value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3</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dirty="0"/>
              </a:p>
              <a:p>
                <a:pPr marL="344488" indent="-344488">
                  <a:buNone/>
                </a:pPr>
                <a:r>
                  <a:rPr lang="en-US" dirty="0"/>
                  <a:t>b)  By mathematical induction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−1</m:t>
                            </m:r>
                          </m:e>
                        </m:d>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3</m:t>
                        </m:r>
                      </m:e>
                      <m:sup>
                        <m:r>
                          <a:rPr lang="en-US" b="0" i="1" smtClean="0">
                            <a:latin typeface="Cambria Math" panose="02040503050406030204" pitchFamily="18" charset="0"/>
                            <a:ea typeface="Cambria Math" panose="02040503050406030204" pitchFamily="18" charset="0"/>
                          </a:rPr>
                          <m:t>𝑛</m:t>
                        </m:r>
                      </m:sup>
                    </m:sSup>
                    <m:r>
                      <a:rPr lang="en-US" b="0" i="1" smtClean="0">
                        <a:latin typeface="Cambria Math" panose="02040503050406030204" pitchFamily="18" charset="0"/>
                        <a:ea typeface="Cambria Math" panose="02040503050406030204" pitchFamily="18" charset="0"/>
                      </a:rPr>
                      <m:t> </m:t>
                    </m:r>
                  </m:oMath>
                </a14:m>
                <a:r>
                  <a:rPr lang="en-US" dirty="0"/>
                  <a:t>for </a:t>
                </a:r>
                <a14:m>
                  <m:oMath xmlns:m="http://schemas.openxmlformats.org/officeDocument/2006/math">
                    <m:r>
                      <a:rPr lang="en-US" i="1">
                        <a:latin typeface="Cambria Math" panose="02040503050406030204" pitchFamily="18" charset="0"/>
                      </a:rPr>
                      <m:t>𝑛</m:t>
                    </m:r>
                    <m:r>
                      <a:rPr lang="en-US" i="1">
                        <a:latin typeface="Cambria Math" panose="02040503050406030204" pitchFamily="18" charset="0"/>
                        <a:ea typeface="Cambria Math" panose="02040503050406030204" pitchFamily="18" charset="0"/>
                      </a:rPr>
                      <m:t>≥0</m:t>
                    </m:r>
                  </m:oMath>
                </a14:m>
                <a:r>
                  <a:rPr lang="en-US" dirty="0"/>
                  <a:t>.</a:t>
                </a:r>
              </a:p>
            </p:txBody>
          </p:sp>
        </mc:Choice>
        <mc:Fallback>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898" t="-1012"/>
                </a:stretch>
              </a:blipFill>
            </p:spPr>
            <p:txBody>
              <a:bodyPr/>
              <a:lstStyle/>
              <a:p>
                <a:r>
                  <a:rPr lang="en-MY">
                    <a:noFill/>
                  </a:rPr>
                  <a:t> </a:t>
                </a:r>
              </a:p>
            </p:txBody>
          </p:sp>
        </mc:Fallback>
      </mc:AlternateContent>
      <p:sp>
        <p:nvSpPr>
          <p:cNvPr id="3" name="Title 2"/>
          <p:cNvSpPr>
            <a:spLocks noGrp="1"/>
          </p:cNvSpPr>
          <p:nvPr>
            <p:ph type="title"/>
          </p:nvPr>
        </p:nvSpPr>
        <p:spPr/>
        <p:txBody>
          <a:bodyPr/>
          <a:lstStyle/>
          <a:p>
            <a:r>
              <a:rPr lang="en-US" dirty="0"/>
              <a:t>Exercise 2</a:t>
            </a:r>
          </a:p>
        </p:txBody>
      </p:sp>
      <p:sp>
        <p:nvSpPr>
          <p:cNvPr id="4" name="Slide Number Placeholder 3"/>
          <p:cNvSpPr>
            <a:spLocks noGrp="1"/>
          </p:cNvSpPr>
          <p:nvPr>
            <p:ph type="sldNum" sz="quarter" idx="11"/>
          </p:nvPr>
        </p:nvSpPr>
        <p:spPr/>
        <p:txBody>
          <a:bodyPr/>
          <a:lstStyle/>
          <a:p>
            <a:fld id="{169B2101-2E9F-420A-91A3-890890D84497}" type="slidenum">
              <a:rPr lang="en-US" sz="1200" smtClean="0"/>
              <a:pPr/>
              <a:t>19</a:t>
            </a:fld>
            <a:endParaRPr lang="en-US"/>
          </a:p>
        </p:txBody>
      </p:sp>
    </p:spTree>
    <p:extLst>
      <p:ext uri="{BB962C8B-B14F-4D97-AF65-F5344CB8AC3E}">
        <p14:creationId xmlns:p14="http://schemas.microsoft.com/office/powerpoint/2010/main" val="3242566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4"/>
          <p:cNvSpPr txBox="1"/>
          <p:nvPr/>
        </p:nvSpPr>
        <p:spPr>
          <a:xfrm>
            <a:off x="914400" y="1066800"/>
            <a:ext cx="7543800" cy="523220"/>
          </a:xfrm>
          <a:prstGeom prst="rect">
            <a:avLst/>
          </a:prstGeom>
          <a:noFill/>
        </p:spPr>
        <p:txBody>
          <a:bodyPr wrap="square">
            <a:spAutoFit/>
          </a:bodyPr>
          <a:lstStyle/>
          <a:p>
            <a:pPr marL="0" indent="0">
              <a:buNone/>
            </a:pPr>
            <a:endParaRPr lang="en-US" sz="2800" dirty="0"/>
          </a:p>
        </p:txBody>
      </p:sp>
      <p:sp>
        <p:nvSpPr>
          <p:cNvPr id="17" name="Rectangle 8"/>
          <p:cNvSpPr>
            <a:spLocks noGrp="1"/>
          </p:cNvSpPr>
          <p:nvPr>
            <p:ph idx="1"/>
          </p:nvPr>
        </p:nvSpPr>
        <p:spPr>
          <a:xfrm>
            <a:off x="914400" y="1905001"/>
            <a:ext cx="7467600" cy="2743200"/>
          </a:xfrm>
        </p:spPr>
        <p:txBody>
          <a:bodyPr>
            <a:normAutofit/>
          </a:bodyPr>
          <a:lstStyle/>
          <a:p>
            <a:r>
              <a:rPr lang="en-US" dirty="0"/>
              <a:t>Sequence</a:t>
            </a:r>
          </a:p>
          <a:p>
            <a:r>
              <a:rPr lang="en-US" dirty="0"/>
              <a:t>Examples of sequence</a:t>
            </a:r>
          </a:p>
          <a:p>
            <a:r>
              <a:rPr lang="en-US" dirty="0"/>
              <a:t>Explicit Formula for a sequence</a:t>
            </a:r>
          </a:p>
          <a:p>
            <a:r>
              <a:rPr lang="en-US" dirty="0"/>
              <a:t>Recursive definition of a sequence</a:t>
            </a:r>
          </a:p>
        </p:txBody>
      </p:sp>
      <p:sp>
        <p:nvSpPr>
          <p:cNvPr id="28" name="Rectangle 6"/>
          <p:cNvSpPr>
            <a:spLocks noGrp="1"/>
          </p:cNvSpPr>
          <p:nvPr>
            <p:ph type="title"/>
          </p:nvPr>
        </p:nvSpPr>
        <p:spPr/>
        <p:txBody>
          <a:bodyPr/>
          <a:lstStyle/>
          <a:p>
            <a:r>
              <a:rPr lang="en-US" dirty="0"/>
              <a:t>What you will learn in this lecture:</a:t>
            </a:r>
          </a:p>
        </p:txBody>
      </p:sp>
      <p:sp>
        <p:nvSpPr>
          <p:cNvPr id="7" name="Slide Number Placeholder 6"/>
          <p:cNvSpPr>
            <a:spLocks noGrp="1"/>
          </p:cNvSpPr>
          <p:nvPr>
            <p:ph type="sldNum" sz="quarter" idx="11"/>
          </p:nvPr>
        </p:nvSpPr>
        <p:spPr/>
        <p:txBody>
          <a:bodyPr/>
          <a:lstStyle/>
          <a:p>
            <a:fld id="{169B2101-2E9F-420A-91A3-890890D84497}" type="slidenum">
              <a:rPr lang="en-US" sz="1200" smtClean="0"/>
              <a:pPr/>
              <a:t>2</a:t>
            </a:fld>
            <a:endParaRPr lang="en-US" dirty="0"/>
          </a:p>
        </p:txBody>
      </p:sp>
      <p:sp>
        <p:nvSpPr>
          <p:cNvPr id="8"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txBox="1">
            <a:spLocks/>
          </p:cNvSpPr>
          <p:nvPr/>
        </p:nvSpPr>
        <p:spPr bwMode="auto">
          <a:xfrm>
            <a:off x="228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b" anchorCtr="0" compatLnSpc="1">
            <a:prstTxWarp prst="textNoShape">
              <a:avLst/>
            </a:prstTxWarp>
            <a:normAutofit/>
          </a:bodyPr>
          <a:lstStyle>
            <a:lvl1pPr algn="l" rtl="0" eaLnBrk="1" fontAlgn="base" hangingPunct="1">
              <a:spcBef>
                <a:spcPct val="0"/>
              </a:spcBef>
              <a:spcAft>
                <a:spcPct val="0"/>
              </a:spcAft>
              <a:defRPr sz="3600">
                <a:solidFill>
                  <a:schemeClr val="tx1"/>
                </a:solidFill>
                <a:latin typeface="+mj-lt"/>
                <a:ea typeface="+mj-ea"/>
                <a:cs typeface="+mj-cs"/>
              </a:defRPr>
            </a:lvl1pPr>
            <a:lvl2pPr algn="l" rtl="0" eaLnBrk="1" fontAlgn="base" hangingPunct="1">
              <a:spcBef>
                <a:spcPct val="0"/>
              </a:spcBef>
              <a:spcAft>
                <a:spcPct val="0"/>
              </a:spcAft>
              <a:defRPr sz="3600">
                <a:solidFill>
                  <a:schemeClr val="tx1"/>
                </a:solidFill>
                <a:latin typeface="Calibri" pitchFamily="34" charset="0"/>
              </a:defRPr>
            </a:lvl2pPr>
            <a:lvl3pPr algn="l" rtl="0" eaLnBrk="1" fontAlgn="base" hangingPunct="1">
              <a:spcBef>
                <a:spcPct val="0"/>
              </a:spcBef>
              <a:spcAft>
                <a:spcPct val="0"/>
              </a:spcAft>
              <a:defRPr sz="3600">
                <a:solidFill>
                  <a:schemeClr val="tx1"/>
                </a:solidFill>
                <a:latin typeface="Calibri" pitchFamily="34" charset="0"/>
              </a:defRPr>
            </a:lvl3pPr>
            <a:lvl4pPr algn="l" rtl="0" eaLnBrk="1" fontAlgn="base" hangingPunct="1">
              <a:spcBef>
                <a:spcPct val="0"/>
              </a:spcBef>
              <a:spcAft>
                <a:spcPct val="0"/>
              </a:spcAft>
              <a:defRPr sz="3600">
                <a:solidFill>
                  <a:schemeClr val="tx1"/>
                </a:solidFill>
                <a:latin typeface="Calibri" pitchFamily="34" charset="0"/>
              </a:defRPr>
            </a:lvl4pPr>
            <a:lvl5pPr algn="l" rtl="0" eaLnBrk="1" fontAlgn="base" hangingPunct="1">
              <a:spcBef>
                <a:spcPct val="0"/>
              </a:spcBef>
              <a:spcAft>
                <a:spcPct val="0"/>
              </a:spcAft>
              <a:defRPr sz="3600">
                <a:solidFill>
                  <a:schemeClr val="tx1"/>
                </a:solidFill>
                <a:latin typeface="Calibri"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extLst/>
          </a:lstStyle>
          <a:p>
            <a:r>
              <a:rPr lang="en-US" kern="0" dirty="0"/>
              <a:t>Sequence</a:t>
            </a:r>
          </a:p>
        </p:txBody>
      </p:sp>
      <p:sp>
        <p:nvSpPr>
          <p:cNvPr id="5" name="Rectangle 25"/>
          <p:cNvSpPr txBox="1">
            <a:spLocks/>
          </p:cNvSpPr>
          <p:nvPr/>
        </p:nvSpPr>
        <p:spPr>
          <a:xfrm>
            <a:off x="647700" y="2743200"/>
            <a:ext cx="7391400" cy="3048000"/>
          </a:xfrm>
          <a:prstGeom prst="rect">
            <a:avLst/>
          </a:prstGeom>
        </p:spPr>
        <p:txBody>
          <a:bodyPr vert="horz">
            <a:normAutofit/>
          </a:bodyPr>
          <a:lstStyle/>
          <a:p>
            <a:r>
              <a:rPr lang="en-US" sz="2000" dirty="0"/>
              <a:t>Typically a sequence is represented as a set of elements written in a row. </a:t>
            </a:r>
          </a:p>
          <a:p>
            <a:endParaRPr lang="en-US" sz="2000" dirty="0"/>
          </a:p>
          <a:p>
            <a:r>
              <a:rPr lang="en-US" sz="2000" dirty="0"/>
              <a:t>An example of a sequence is,</a:t>
            </a:r>
          </a:p>
          <a:p>
            <a:endParaRPr lang="en-US" sz="2000" dirty="0"/>
          </a:p>
          <a:p>
            <a:r>
              <a:rPr lang="en-US" altLang="zh-TW" sz="2000" b="1" dirty="0">
                <a:ea typeface="新細明體" charset="-120"/>
              </a:rPr>
              <a:t>	2</a:t>
            </a:r>
            <a:r>
              <a:rPr lang="en-US" altLang="zh-TW" sz="2000" b="1" baseline="30000" dirty="0">
                <a:ea typeface="新細明體" charset="-120"/>
              </a:rPr>
              <a:t>0</a:t>
            </a:r>
            <a:r>
              <a:rPr lang="en-US" altLang="zh-TW" sz="2000" b="1" dirty="0">
                <a:ea typeface="新細明體" charset="-120"/>
              </a:rPr>
              <a:t>, 2</a:t>
            </a:r>
            <a:r>
              <a:rPr lang="en-US" altLang="zh-TW" sz="2000" b="1" baseline="30000" dirty="0">
                <a:ea typeface="新細明體" charset="-120"/>
              </a:rPr>
              <a:t>1</a:t>
            </a:r>
            <a:r>
              <a:rPr lang="en-US" altLang="zh-TW" sz="2000" b="1" dirty="0">
                <a:ea typeface="新細明體" charset="-120"/>
              </a:rPr>
              <a:t>, 2</a:t>
            </a:r>
            <a:r>
              <a:rPr lang="en-US" altLang="zh-TW" sz="2000" b="1" baseline="30000" dirty="0">
                <a:ea typeface="新細明體" charset="-120"/>
              </a:rPr>
              <a:t>2</a:t>
            </a:r>
            <a:r>
              <a:rPr lang="en-US" altLang="zh-TW" sz="2000" b="1" dirty="0">
                <a:ea typeface="新細明體" charset="-120"/>
              </a:rPr>
              <a:t>, 2</a:t>
            </a:r>
            <a:r>
              <a:rPr lang="en-US" altLang="zh-TW" sz="2000" b="1" baseline="30000" dirty="0">
                <a:ea typeface="新細明體" charset="-120"/>
              </a:rPr>
              <a:t>3</a:t>
            </a:r>
            <a:r>
              <a:rPr lang="en-US" altLang="zh-TW" sz="2000" b="1" dirty="0">
                <a:ea typeface="新細明體" charset="-120"/>
              </a:rPr>
              <a:t>,2</a:t>
            </a:r>
            <a:r>
              <a:rPr lang="en-US" altLang="zh-TW" sz="2000" b="1" baseline="30000" dirty="0">
                <a:ea typeface="新細明體" charset="-120"/>
              </a:rPr>
              <a:t>4</a:t>
            </a:r>
            <a:r>
              <a:rPr lang="en-US" altLang="zh-TW" sz="2000" dirty="0"/>
              <a:t>, …, 2</a:t>
            </a:r>
            <a:r>
              <a:rPr lang="en-US" altLang="zh-TW" sz="2000" i="1" baseline="30000" dirty="0"/>
              <a:t>k</a:t>
            </a:r>
            <a:endParaRPr lang="en-US" sz="2000" i="1" baseline="30000" dirty="0"/>
          </a:p>
          <a:p>
            <a:endParaRPr lang="en-US" sz="2000" dirty="0"/>
          </a:p>
          <a:p>
            <a:r>
              <a:rPr lang="en-US" sz="2000" dirty="0"/>
              <a:t>each individual element, </a:t>
            </a:r>
            <a:r>
              <a:rPr lang="en-US" sz="2000" i="1" dirty="0" err="1"/>
              <a:t>a</a:t>
            </a:r>
            <a:r>
              <a:rPr lang="en-US" sz="2000" i="1" baseline="-25000" dirty="0" err="1"/>
              <a:t>k</a:t>
            </a:r>
            <a:r>
              <a:rPr lang="en-US" sz="2000" dirty="0"/>
              <a:t> (read “</a:t>
            </a:r>
            <a:r>
              <a:rPr lang="en-US" sz="2000" i="1" dirty="0"/>
              <a:t>a</a:t>
            </a:r>
            <a:r>
              <a:rPr lang="en-US" sz="2000" dirty="0"/>
              <a:t> sub </a:t>
            </a:r>
            <a:r>
              <a:rPr lang="en-US" sz="2000" i="1" dirty="0"/>
              <a:t>k</a:t>
            </a:r>
            <a:r>
              <a:rPr lang="en-US" sz="2000" dirty="0"/>
              <a:t>”) is called a </a:t>
            </a:r>
            <a:r>
              <a:rPr lang="en-US" sz="2000" b="1" dirty="0"/>
              <a:t>term</a:t>
            </a:r>
            <a:r>
              <a:rPr lang="en-US" sz="2000" dirty="0"/>
              <a:t>. </a:t>
            </a:r>
          </a:p>
        </p:txBody>
      </p:sp>
      <p:pic>
        <p:nvPicPr>
          <p:cNvPr id="6" name="Picture 2"/>
          <p:cNvPicPr>
            <a:picLocks noChangeAspect="1" noChangeArrowheads="1"/>
          </p:cNvPicPr>
          <p:nvPr/>
        </p:nvPicPr>
        <p:blipFill>
          <a:blip r:embed="rId2" cstate="print"/>
          <a:srcRect/>
          <a:stretch>
            <a:fillRect/>
          </a:stretch>
        </p:blipFill>
        <p:spPr bwMode="auto">
          <a:xfrm>
            <a:off x="446088" y="1066800"/>
            <a:ext cx="8251825" cy="1203325"/>
          </a:xfrm>
          <a:prstGeom prst="rect">
            <a:avLst/>
          </a:prstGeom>
          <a:noFill/>
          <a:ln w="9525">
            <a:noFill/>
            <a:miter lim="800000"/>
            <a:headEnd/>
            <a:tailEnd/>
          </a:ln>
        </p:spPr>
      </p:pic>
      <p:sp>
        <p:nvSpPr>
          <p:cNvPr id="7" name="Oval 6"/>
          <p:cNvSpPr/>
          <p:nvPr/>
        </p:nvSpPr>
        <p:spPr>
          <a:xfrm>
            <a:off x="3505200" y="4267200"/>
            <a:ext cx="381000" cy="4572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 name="Straight Arrow Connector 7"/>
          <p:cNvCxnSpPr/>
          <p:nvPr/>
        </p:nvCxnSpPr>
        <p:spPr>
          <a:xfrm flipH="1">
            <a:off x="3810000" y="3951311"/>
            <a:ext cx="1447800" cy="315889"/>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5257801" y="3657600"/>
            <a:ext cx="3200400" cy="369332"/>
          </a:xfrm>
          <a:prstGeom prst="rect">
            <a:avLst/>
          </a:prstGeom>
          <a:noFill/>
          <a:ln>
            <a:solidFill>
              <a:schemeClr val="accent6">
                <a:lumMod val="60000"/>
                <a:lumOff val="40000"/>
              </a:schemeClr>
            </a:solidFill>
          </a:ln>
        </p:spPr>
        <p:txBody>
          <a:bodyPr wrap="square" rtlCol="0">
            <a:spAutoFit/>
          </a:bodyPr>
          <a:lstStyle/>
          <a:p>
            <a:r>
              <a:rPr lang="en-US" dirty="0"/>
              <a:t>This is generally referred as </a:t>
            </a:r>
            <a:r>
              <a:rPr lang="en-US" i="1" dirty="0" err="1"/>
              <a:t>a</a:t>
            </a:r>
            <a:r>
              <a:rPr lang="en-US" i="1" baseline="-25000" dirty="0" err="1"/>
              <a:t>k</a:t>
            </a:r>
            <a:endParaRPr lang="en-US" i="1" baseline="-25000" dirty="0"/>
          </a:p>
        </p:txBody>
      </p:sp>
      <p:sp>
        <p:nvSpPr>
          <p:cNvPr id="2" name="Slide Number Placeholder 1"/>
          <p:cNvSpPr>
            <a:spLocks noGrp="1"/>
          </p:cNvSpPr>
          <p:nvPr>
            <p:ph type="sldNum" sz="quarter" idx="11"/>
          </p:nvPr>
        </p:nvSpPr>
        <p:spPr/>
        <p:txBody>
          <a:bodyPr/>
          <a:lstStyle/>
          <a:p>
            <a:fld id="{169B2101-2E9F-420A-91A3-890890D84497}" type="slidenum">
              <a:rPr lang="en-US" sz="1200" smtClean="0"/>
              <a:pPr/>
              <a:t>3</a:t>
            </a:fld>
            <a:endParaRPr lang="en-US"/>
          </a:p>
        </p:txBody>
      </p:sp>
      <p:sp>
        <p:nvSpPr>
          <p:cNvPr id="10"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3276122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57200"/>
            <a:ext cx="8077200" cy="1143000"/>
          </a:xfrm>
        </p:spPr>
        <p:txBody>
          <a:bodyPr/>
          <a:lstStyle/>
          <a:p>
            <a:r>
              <a:rPr lang="en-US" dirty="0"/>
              <a:t>Defining a Sequence </a:t>
            </a:r>
            <a:br>
              <a:rPr lang="en-US" dirty="0"/>
            </a:br>
            <a:r>
              <a:rPr lang="en-US" dirty="0"/>
              <a:t>– Method 1 (Listing)</a:t>
            </a:r>
          </a:p>
        </p:txBody>
      </p:sp>
      <p:sp>
        <p:nvSpPr>
          <p:cNvPr id="4" name="Rectangle 7"/>
          <p:cNvSpPr txBox="1">
            <a:spLocks/>
          </p:cNvSpPr>
          <p:nvPr/>
        </p:nvSpPr>
        <p:spPr>
          <a:xfrm>
            <a:off x="228600" y="706902"/>
            <a:ext cx="8229600" cy="1143000"/>
          </a:xfrm>
          <a:prstGeom prst="rect">
            <a:avLst/>
          </a:prstGeom>
        </p:spPr>
        <p:txBody>
          <a:bodyPr>
            <a:normAutofit/>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endParaRPr lang="en-US" kern="0" dirty="0"/>
          </a:p>
        </p:txBody>
      </p:sp>
      <p:sp>
        <p:nvSpPr>
          <p:cNvPr id="5" name="Rectangle 4"/>
          <p:cNvSpPr/>
          <p:nvPr/>
        </p:nvSpPr>
        <p:spPr>
          <a:xfrm>
            <a:off x="533400" y="1926102"/>
            <a:ext cx="7924800" cy="3785652"/>
          </a:xfrm>
          <a:prstGeom prst="rect">
            <a:avLst/>
          </a:prstGeom>
        </p:spPr>
        <p:txBody>
          <a:bodyPr wrap="square">
            <a:spAutoFit/>
          </a:bodyPr>
          <a:lstStyle/>
          <a:p>
            <a:r>
              <a:rPr lang="en-US" sz="2000" dirty="0"/>
              <a:t>A sequence can be defined in a variety of different ways. </a:t>
            </a:r>
          </a:p>
          <a:p>
            <a:endParaRPr lang="en-US" sz="2000" dirty="0"/>
          </a:p>
          <a:p>
            <a:r>
              <a:rPr lang="en-US" sz="2000" dirty="0"/>
              <a:t>One informal way is to write the first few terms with the expectation that the general pattern will be obvious.</a:t>
            </a:r>
          </a:p>
          <a:p>
            <a:br>
              <a:rPr lang="en-US" sz="2000" dirty="0"/>
            </a:br>
            <a:r>
              <a:rPr lang="en-US" sz="2000" dirty="0"/>
              <a:t>We might say, for instance, “consider the sequence 3, 5, 7, . . ..” Unfortunately, misunderstandings can occur when this approach is used.</a:t>
            </a:r>
            <a:br>
              <a:rPr lang="en-US" sz="2000" dirty="0"/>
            </a:br>
            <a:endParaRPr lang="en-US" sz="2000" dirty="0"/>
          </a:p>
          <a:p>
            <a:r>
              <a:rPr lang="en-US" sz="2000" dirty="0"/>
              <a:t>The next term of the sequence could be 9 if we mean a sequence of odd integers, or it could be 11 if we mean the sequence of odd prime numbers.</a:t>
            </a:r>
            <a:endParaRPr lang="en-US" sz="2000" i="1" dirty="0"/>
          </a:p>
        </p:txBody>
      </p:sp>
      <p:sp>
        <p:nvSpPr>
          <p:cNvPr id="2" name="Slide Number Placeholder 1"/>
          <p:cNvSpPr>
            <a:spLocks noGrp="1"/>
          </p:cNvSpPr>
          <p:nvPr>
            <p:ph type="sldNum" sz="quarter" idx="11"/>
          </p:nvPr>
        </p:nvSpPr>
        <p:spPr/>
        <p:txBody>
          <a:bodyPr/>
          <a:lstStyle/>
          <a:p>
            <a:fld id="{169B2101-2E9F-420A-91A3-890890D84497}" type="slidenum">
              <a:rPr lang="en-US" sz="1200" smtClean="0"/>
              <a:pPr/>
              <a:t>4</a:t>
            </a:fld>
            <a:endParaRPr lang="en-US"/>
          </a:p>
        </p:txBody>
      </p:sp>
      <p:sp>
        <p:nvSpPr>
          <p:cNvPr id="6"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2862622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457200"/>
            <a:ext cx="8229600" cy="1143000"/>
          </a:xfrm>
        </p:spPr>
        <p:txBody>
          <a:bodyPr/>
          <a:lstStyle/>
          <a:p>
            <a:r>
              <a:rPr lang="en-US" dirty="0"/>
              <a:t>Defining a Sequence </a:t>
            </a:r>
            <a:br>
              <a:rPr lang="en-US" dirty="0"/>
            </a:br>
            <a:r>
              <a:rPr lang="en-US" dirty="0"/>
              <a:t>– Method 2 (Explicit Formula)</a:t>
            </a:r>
          </a:p>
        </p:txBody>
      </p:sp>
      <p:sp>
        <p:nvSpPr>
          <p:cNvPr id="5" name="Rectangle 3"/>
          <p:cNvSpPr txBox="1">
            <a:spLocks noChangeArrowheads="1"/>
          </p:cNvSpPr>
          <p:nvPr/>
        </p:nvSpPr>
        <p:spPr>
          <a:xfrm>
            <a:off x="533400" y="1982788"/>
            <a:ext cx="8229600" cy="5256212"/>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second way to define a sequence is to give an explicit formula for its </a:t>
            </a:r>
            <a:r>
              <a:rPr kumimoji="0" lang="en-US" sz="2000" b="0" i="1" u="none" strike="noStrike" kern="0" cap="none" spc="0" normalizeH="0" baseline="0" noProof="0" dirty="0">
                <a:ln>
                  <a:noFill/>
                </a:ln>
                <a:solidFill>
                  <a:schemeClr val="tx1"/>
                </a:solidFill>
                <a:effectLst/>
                <a:uLnTx/>
                <a:uFillTx/>
                <a:latin typeface="+mn-lt"/>
                <a:ea typeface="+mn-ea"/>
                <a:cs typeface="+mn-cs"/>
              </a:rPr>
              <a:t>n</a:t>
            </a:r>
            <a:r>
              <a:rPr kumimoji="0" lang="en-US" sz="2000" b="0" i="0" u="none" strike="noStrike" kern="0" cap="none" spc="0" normalizeH="0" baseline="0" noProof="0" dirty="0">
                <a:ln>
                  <a:noFill/>
                </a:ln>
                <a:solidFill>
                  <a:schemeClr val="tx1"/>
                </a:solidFill>
                <a:effectLst/>
                <a:uLnTx/>
                <a:uFillTx/>
                <a:latin typeface="+mn-lt"/>
                <a:ea typeface="+mn-ea"/>
                <a:cs typeface="+mn-cs"/>
              </a:rPr>
              <a:t>th term.</a:t>
            </a:r>
          </a:p>
          <a:p>
            <a:pPr marL="0" marR="0" lvl="0" indent="0" algn="l" defTabSz="914400" rtl="0" eaLnBrk="1" fontAlgn="auto" latinLnBrk="0" hangingPunct="1">
              <a:lnSpc>
                <a:spcPct val="100000"/>
              </a:lnSpc>
              <a:spcBef>
                <a:spcPct val="20000"/>
              </a:spcBef>
              <a:spcAft>
                <a:spcPts val="0"/>
              </a:spcAft>
              <a:buClrTx/>
              <a:buSzTx/>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For example, a sequence </a:t>
            </a:r>
            <a:r>
              <a:rPr kumimoji="0" lang="en-US" sz="2000" b="0" i="1" u="none" strike="noStrike" kern="0" cap="none" spc="0" normalizeH="0" baseline="0" noProof="0" dirty="0">
                <a:ln>
                  <a:noFill/>
                </a:ln>
                <a:solidFill>
                  <a:schemeClr val="tx1"/>
                </a:solidFill>
                <a:effectLst/>
                <a:uLnTx/>
                <a:uFillTx/>
                <a:latin typeface="+mn-lt"/>
                <a:ea typeface="+mn-ea"/>
                <a:cs typeface="+mn-cs"/>
              </a:rPr>
              <a:t>a</a:t>
            </a:r>
            <a:r>
              <a:rPr kumimoji="0" lang="en-US" sz="2000" b="0" i="0" u="none" strike="noStrike" kern="0" cap="none" spc="0" normalizeH="0" baseline="-25000" noProof="0" dirty="0">
                <a:ln>
                  <a:noFill/>
                </a:ln>
                <a:solidFill>
                  <a:schemeClr val="tx1"/>
                </a:solidFill>
                <a:effectLst/>
                <a:uLnTx/>
                <a:uFillTx/>
                <a:latin typeface="+mn-lt"/>
                <a:ea typeface="+mn-ea"/>
                <a:cs typeface="+mn-cs"/>
              </a:rPr>
              <a:t>0</a:t>
            </a:r>
            <a:r>
              <a:rPr kumimoji="0" lang="en-US" sz="2000" b="0" i="0" u="none" strike="noStrike" kern="0" cap="none" spc="0" normalizeH="0" baseline="0" noProof="0" dirty="0">
                <a:ln>
                  <a:noFill/>
                </a:ln>
                <a:solidFill>
                  <a:schemeClr val="tx1"/>
                </a:solidFill>
                <a:effectLst/>
                <a:uLnTx/>
                <a:uFillTx/>
                <a:latin typeface="+mn-lt"/>
                <a:ea typeface="+mn-ea"/>
                <a:cs typeface="+mn-cs"/>
              </a:rPr>
              <a:t>, </a:t>
            </a:r>
            <a:r>
              <a:rPr kumimoji="0" lang="en-US" sz="2000" b="0" i="1" u="none" strike="noStrike" kern="0" cap="none" spc="0" normalizeH="0" baseline="0" noProof="0" dirty="0">
                <a:ln>
                  <a:noFill/>
                </a:ln>
                <a:solidFill>
                  <a:schemeClr val="tx1"/>
                </a:solidFill>
                <a:effectLst/>
                <a:uLnTx/>
                <a:uFillTx/>
                <a:latin typeface="+mn-lt"/>
                <a:ea typeface="+mn-ea"/>
                <a:cs typeface="+mn-cs"/>
              </a:rPr>
              <a:t>a</a:t>
            </a:r>
            <a:r>
              <a:rPr kumimoji="0" lang="en-US" sz="2000" b="0" i="0" u="none" strike="noStrike" kern="0" cap="none" spc="0" normalizeH="0" baseline="-25000" noProof="0" dirty="0">
                <a:ln>
                  <a:noFill/>
                </a:ln>
                <a:solidFill>
                  <a:schemeClr val="tx1"/>
                </a:solidFill>
                <a:effectLst/>
                <a:uLnTx/>
                <a:uFillTx/>
                <a:latin typeface="+mn-lt"/>
                <a:ea typeface="+mn-ea"/>
                <a:cs typeface="+mn-cs"/>
              </a:rPr>
              <a:t>1</a:t>
            </a:r>
            <a:r>
              <a:rPr kumimoji="0" lang="en-US" sz="2000" b="0" i="0" u="none" strike="noStrike" kern="0" cap="none" spc="0" normalizeH="0" baseline="0" noProof="0" dirty="0">
                <a:ln>
                  <a:noFill/>
                </a:ln>
                <a:solidFill>
                  <a:schemeClr val="tx1"/>
                </a:solidFill>
                <a:effectLst/>
                <a:uLnTx/>
                <a:uFillTx/>
                <a:latin typeface="+mn-lt"/>
                <a:ea typeface="+mn-ea"/>
                <a:cs typeface="+mn-cs"/>
              </a:rPr>
              <a:t>, </a:t>
            </a:r>
            <a:r>
              <a:rPr kumimoji="0" lang="en-US" sz="2000" b="0" i="1" u="none" strike="noStrike" kern="0" cap="none" spc="0" normalizeH="0" baseline="0" noProof="0" dirty="0">
                <a:ln>
                  <a:noFill/>
                </a:ln>
                <a:solidFill>
                  <a:schemeClr val="tx1"/>
                </a:solidFill>
                <a:effectLst/>
                <a:uLnTx/>
                <a:uFillTx/>
                <a:latin typeface="+mn-lt"/>
                <a:ea typeface="+mn-ea"/>
                <a:cs typeface="+mn-cs"/>
              </a:rPr>
              <a:t>a</a:t>
            </a:r>
            <a:r>
              <a:rPr kumimoji="0" lang="en-US" sz="2000" b="0" i="0" u="none" strike="noStrike" kern="0" cap="none" spc="0" normalizeH="0" baseline="-25000" noProof="0" dirty="0">
                <a:ln>
                  <a:noFill/>
                </a:ln>
                <a:solidFill>
                  <a:schemeClr val="tx1"/>
                </a:solidFill>
                <a:effectLst/>
                <a:uLnTx/>
                <a:uFillTx/>
                <a:latin typeface="+mn-lt"/>
                <a:ea typeface="+mn-ea"/>
                <a:cs typeface="+mn-cs"/>
              </a:rPr>
              <a:t>2</a:t>
            </a:r>
            <a:r>
              <a:rPr kumimoji="0" lang="en-US" sz="2000" b="0" i="0" u="none" strike="noStrike" kern="0" cap="none" spc="0" normalizeH="0" baseline="0" noProof="0" dirty="0">
                <a:ln>
                  <a:noFill/>
                </a:ln>
                <a:solidFill>
                  <a:schemeClr val="tx1"/>
                </a:solidFill>
                <a:effectLst/>
                <a:uLnTx/>
                <a:uFillTx/>
                <a:latin typeface="+mn-lt"/>
                <a:ea typeface="+mn-ea"/>
                <a:cs typeface="+mn-cs"/>
              </a:rPr>
              <a:t> . . . can be specified by writing</a:t>
            </a:r>
          </a:p>
          <a:p>
            <a:pPr marL="0" marR="0" lvl="0" indent="0" algn="l" defTabSz="914400" rtl="0" eaLnBrk="1" fontAlgn="auto" latinLnBrk="0" hangingPunct="1">
              <a:lnSpc>
                <a:spcPct val="100000"/>
              </a:lnSpc>
              <a:spcBef>
                <a:spcPct val="20000"/>
              </a:spcBef>
              <a:spcAft>
                <a:spcPts val="0"/>
              </a:spcAft>
              <a:buClrTx/>
              <a:buSzTx/>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tabLst/>
              <a:defRPr/>
            </a:pPr>
            <a:endParaRPr kumimoji="0" lang="en-US" sz="2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tabLst/>
              <a:defRPr/>
            </a:pPr>
            <a:r>
              <a:rPr kumimoji="0" lang="en-US" sz="2000" b="0" i="0" u="none" strike="noStrike" kern="0" cap="none" spc="0" normalizeH="0" baseline="0" noProof="0" dirty="0">
                <a:ln>
                  <a:noFill/>
                </a:ln>
                <a:solidFill>
                  <a:schemeClr val="tx1"/>
                </a:solidFill>
                <a:effectLst/>
                <a:uLnTx/>
                <a:uFillTx/>
                <a:latin typeface="+mn-lt"/>
                <a:ea typeface="+mn-ea"/>
                <a:cs typeface="+mn-cs"/>
              </a:rPr>
              <a:t>The advantage of defining a sequence by such an explicit formula is that each term of the sequence is uniquely determined and can be computed in a fixed, finite number of steps, by substitution.</a:t>
            </a:r>
          </a:p>
        </p:txBody>
      </p:sp>
      <p:pic>
        <p:nvPicPr>
          <p:cNvPr id="6" name="Picture 3"/>
          <p:cNvPicPr>
            <a:picLocks noChangeAspect="1" noChangeArrowheads="1"/>
          </p:cNvPicPr>
          <p:nvPr/>
        </p:nvPicPr>
        <p:blipFill>
          <a:blip r:embed="rId3" cstate="print"/>
          <a:srcRect/>
          <a:stretch>
            <a:fillRect/>
          </a:stretch>
        </p:blipFill>
        <p:spPr bwMode="auto">
          <a:xfrm>
            <a:off x="2286000" y="3429000"/>
            <a:ext cx="4457700" cy="800100"/>
          </a:xfrm>
          <a:prstGeom prst="rect">
            <a:avLst/>
          </a:prstGeom>
          <a:noFill/>
          <a:ln w="9525">
            <a:noFill/>
            <a:miter lim="800000"/>
            <a:headEnd/>
            <a:tailEnd/>
          </a:ln>
        </p:spPr>
      </p:pic>
      <p:sp>
        <p:nvSpPr>
          <p:cNvPr id="2" name="Slide Number Placeholder 1"/>
          <p:cNvSpPr>
            <a:spLocks noGrp="1"/>
          </p:cNvSpPr>
          <p:nvPr>
            <p:ph type="sldNum" sz="quarter" idx="11"/>
          </p:nvPr>
        </p:nvSpPr>
        <p:spPr/>
        <p:txBody>
          <a:bodyPr/>
          <a:lstStyle/>
          <a:p>
            <a:fld id="{169B2101-2E9F-420A-91A3-890890D84497}" type="slidenum">
              <a:rPr lang="en-US" sz="1200" smtClean="0"/>
              <a:pPr/>
              <a:t>5</a:t>
            </a:fld>
            <a:endParaRPr lang="en-US"/>
          </a:p>
        </p:txBody>
      </p:sp>
      <p:sp>
        <p:nvSpPr>
          <p:cNvPr id="7"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69849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990600"/>
            <a:ext cx="8001000" cy="1143000"/>
          </a:xfrm>
        </p:spPr>
        <p:txBody>
          <a:bodyPr/>
          <a:lstStyle/>
          <a:p>
            <a:r>
              <a:rPr lang="en-US" dirty="0"/>
              <a:t>Defining a Sequence </a:t>
            </a:r>
            <a:br>
              <a:rPr lang="en-US" dirty="0"/>
            </a:br>
            <a:r>
              <a:rPr lang="en-US" dirty="0"/>
              <a:t>– Method 3 (Recursion)</a:t>
            </a:r>
            <a:br>
              <a:rPr lang="en-US" dirty="0"/>
            </a:br>
            <a:endParaRPr lang="en-US" dirty="0"/>
          </a:p>
        </p:txBody>
      </p:sp>
      <p:sp>
        <p:nvSpPr>
          <p:cNvPr id="5" name="Rectangle 3"/>
          <p:cNvSpPr txBox="1">
            <a:spLocks noChangeArrowheads="1"/>
          </p:cNvSpPr>
          <p:nvPr/>
        </p:nvSpPr>
        <p:spPr bwMode="auto">
          <a:xfrm>
            <a:off x="381000" y="1807534"/>
            <a:ext cx="8229600"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a:lstStyle>
          <a:p>
            <a:pPr marL="0" indent="0">
              <a:buFontTx/>
              <a:buNone/>
            </a:pPr>
            <a:r>
              <a:rPr lang="en-US" kern="0" dirty="0"/>
              <a:t>The third way to define a sequence is to use recursion.</a:t>
            </a:r>
            <a:br>
              <a:rPr lang="en-US" kern="0" dirty="0"/>
            </a:br>
            <a:endParaRPr lang="en-US" kern="0" dirty="0"/>
          </a:p>
          <a:p>
            <a:pPr marL="0" indent="0">
              <a:buNone/>
            </a:pPr>
            <a:r>
              <a:rPr lang="en-US" dirty="0"/>
              <a:t>All recursive definition consist of two parts:</a:t>
            </a:r>
          </a:p>
          <a:p>
            <a:pPr marL="0" indent="0">
              <a:buNone/>
            </a:pPr>
            <a:r>
              <a:rPr lang="en-US" dirty="0"/>
              <a:t>	1) Initial value</a:t>
            </a:r>
          </a:p>
          <a:p>
            <a:pPr marL="0" indent="0">
              <a:buNone/>
            </a:pPr>
            <a:r>
              <a:rPr lang="en-US" dirty="0"/>
              <a:t>	2) Recurrence relation</a:t>
            </a:r>
          </a:p>
          <a:p>
            <a:pPr marL="0" indent="0">
              <a:buNone/>
            </a:pPr>
            <a:endParaRPr lang="en-US" dirty="0"/>
          </a:p>
          <a:p>
            <a:pPr marL="0" indent="0">
              <a:buNone/>
            </a:pPr>
            <a:r>
              <a:rPr lang="en-US" dirty="0"/>
              <a:t>The </a:t>
            </a:r>
            <a:r>
              <a:rPr lang="en-US" b="1" dirty="0"/>
              <a:t>recurrence relation </a:t>
            </a:r>
            <a:r>
              <a:rPr lang="en-US" dirty="0"/>
              <a:t>defines each later term in the sequence by reference to earlier terms and one or more initial values for the sequence.</a:t>
            </a:r>
          </a:p>
        </p:txBody>
      </p:sp>
      <p:sp>
        <p:nvSpPr>
          <p:cNvPr id="2" name="Slide Number Placeholder 1"/>
          <p:cNvSpPr>
            <a:spLocks noGrp="1"/>
          </p:cNvSpPr>
          <p:nvPr>
            <p:ph type="sldNum" sz="quarter" idx="11"/>
          </p:nvPr>
        </p:nvSpPr>
        <p:spPr/>
        <p:txBody>
          <a:bodyPr/>
          <a:lstStyle/>
          <a:p>
            <a:fld id="{169B2101-2E9F-420A-91A3-890890D84497}" type="slidenum">
              <a:rPr lang="en-US" sz="1200" smtClean="0"/>
              <a:pPr/>
              <a:t>6</a:t>
            </a:fld>
            <a:endParaRPr lang="en-US"/>
          </a:p>
        </p:txBody>
      </p:sp>
      <p:sp>
        <p:nvSpPr>
          <p:cNvPr id="7"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2955213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0"/>
            <a:ext cx="7696200" cy="1143000"/>
          </a:xfrm>
        </p:spPr>
        <p:txBody>
          <a:bodyPr/>
          <a:lstStyle/>
          <a:p>
            <a:r>
              <a:rPr lang="en-US" dirty="0"/>
              <a:t>Example</a:t>
            </a:r>
          </a:p>
        </p:txBody>
      </p:sp>
      <p:sp>
        <p:nvSpPr>
          <p:cNvPr id="4" name="Rectangle 3"/>
          <p:cNvSpPr/>
          <p:nvPr/>
        </p:nvSpPr>
        <p:spPr>
          <a:xfrm>
            <a:off x="381000" y="1454527"/>
            <a:ext cx="5943600" cy="3375283"/>
          </a:xfrm>
          <a:prstGeom prst="rect">
            <a:avLst/>
          </a:prstGeom>
          <a:noFill/>
        </p:spPr>
        <p:txBody>
          <a:bodyPr wrap="square">
            <a:spAutoFit/>
          </a:bodyPr>
          <a:lstStyle/>
          <a:p>
            <a:r>
              <a:rPr lang="en-US" altLang="zh-TW" sz="2000" dirty="0">
                <a:ea typeface="新細明體" charset="-120"/>
              </a:rPr>
              <a:t>Given the sequence  2</a:t>
            </a:r>
            <a:r>
              <a:rPr lang="en-US" altLang="zh-TW" sz="2000" baseline="30000" dirty="0">
                <a:ea typeface="新細明體" charset="-120"/>
              </a:rPr>
              <a:t>0</a:t>
            </a:r>
            <a:r>
              <a:rPr lang="en-US" altLang="zh-TW" sz="2000" dirty="0">
                <a:ea typeface="新細明體" charset="-120"/>
              </a:rPr>
              <a:t>, 2</a:t>
            </a:r>
            <a:r>
              <a:rPr lang="en-US" altLang="zh-TW" sz="2000" baseline="30000" dirty="0">
                <a:ea typeface="新細明體" charset="-120"/>
              </a:rPr>
              <a:t>1</a:t>
            </a:r>
            <a:r>
              <a:rPr lang="en-US" altLang="zh-TW" sz="2000" dirty="0">
                <a:ea typeface="新細明體" charset="-120"/>
              </a:rPr>
              <a:t>, 2</a:t>
            </a:r>
            <a:r>
              <a:rPr lang="en-US" altLang="zh-TW" sz="2000" baseline="30000" dirty="0">
                <a:ea typeface="新細明體" charset="-120"/>
              </a:rPr>
              <a:t>2</a:t>
            </a:r>
            <a:r>
              <a:rPr lang="en-US" altLang="zh-TW" sz="2000" dirty="0">
                <a:ea typeface="新細明體" charset="-120"/>
              </a:rPr>
              <a:t>, 2</a:t>
            </a:r>
            <a:r>
              <a:rPr lang="en-US" altLang="zh-TW" sz="2000" baseline="30000" dirty="0">
                <a:ea typeface="新細明體" charset="-120"/>
              </a:rPr>
              <a:t>3</a:t>
            </a:r>
            <a:r>
              <a:rPr lang="en-US" altLang="zh-TW" sz="2000" dirty="0">
                <a:ea typeface="新細明體" charset="-120"/>
              </a:rPr>
              <a:t>,2</a:t>
            </a:r>
            <a:r>
              <a:rPr lang="en-US" altLang="zh-TW" sz="2000" baseline="30000" dirty="0">
                <a:ea typeface="新細明體" charset="-120"/>
              </a:rPr>
              <a:t>4</a:t>
            </a:r>
            <a:r>
              <a:rPr lang="en-US" altLang="zh-TW" sz="2000" dirty="0">
                <a:ea typeface="新細明體" charset="-120"/>
              </a:rPr>
              <a:t>, …</a:t>
            </a:r>
            <a:br>
              <a:rPr lang="en-US" altLang="zh-TW" sz="2000" dirty="0">
                <a:ea typeface="新細明體" charset="-120"/>
              </a:rPr>
            </a:br>
            <a:br>
              <a:rPr lang="en-US" sz="2000" dirty="0"/>
            </a:br>
            <a:r>
              <a:rPr lang="en-US" sz="2000" dirty="0"/>
              <a:t>T</a:t>
            </a:r>
            <a:r>
              <a:rPr lang="en-US" altLang="zh-TW" sz="2000" dirty="0">
                <a:ea typeface="新細明體" charset="-120"/>
              </a:rPr>
              <a:t>he </a:t>
            </a:r>
            <a:r>
              <a:rPr lang="en-US" altLang="zh-TW" sz="2000" u="sng" dirty="0">
                <a:ea typeface="新細明體" charset="-120"/>
              </a:rPr>
              <a:t>explicit formula </a:t>
            </a:r>
            <a:r>
              <a:rPr lang="en-US" altLang="zh-TW" sz="2000" dirty="0">
                <a:ea typeface="新細明體" charset="-120"/>
              </a:rPr>
              <a:t>for the above is:</a:t>
            </a:r>
            <a:br>
              <a:rPr lang="en-US" altLang="zh-TW" sz="2000" dirty="0">
                <a:ea typeface="新細明體" charset="-120"/>
              </a:rPr>
            </a:br>
            <a:br>
              <a:rPr lang="en-US" altLang="zh-TW" sz="2000" dirty="0">
                <a:ea typeface="新細明體" charset="-120"/>
              </a:rPr>
            </a:br>
            <a:r>
              <a:rPr lang="en-US" altLang="zh-TW" sz="2000" dirty="0">
                <a:ea typeface="新細明體" charset="-120"/>
              </a:rPr>
              <a:t>		</a:t>
            </a:r>
            <a:r>
              <a:rPr lang="en-US" altLang="zh-TW" sz="2000" i="1" dirty="0">
                <a:ea typeface="新細明體" charset="-120"/>
              </a:rPr>
              <a:t>a(n) =2</a:t>
            </a:r>
            <a:r>
              <a:rPr lang="en-US" altLang="zh-TW" sz="2000" i="1" baseline="30000" dirty="0">
                <a:ea typeface="新細明體" charset="-120"/>
              </a:rPr>
              <a:t>n    </a:t>
            </a:r>
            <a:r>
              <a:rPr lang="en-US" altLang="zh-TW" sz="2000" dirty="0">
                <a:ea typeface="新細明體" charset="-120"/>
              </a:rPr>
              <a:t>for</a:t>
            </a:r>
            <a:r>
              <a:rPr lang="en-US" altLang="zh-TW" sz="2000" i="1" dirty="0">
                <a:ea typeface="新細明體" charset="-120"/>
              </a:rPr>
              <a:t> n </a:t>
            </a:r>
            <a:r>
              <a:rPr lang="en-US" altLang="zh-TW" sz="2000" i="1" dirty="0">
                <a:ea typeface="新細明體" charset="-120"/>
                <a:sym typeface="Symbol"/>
              </a:rPr>
              <a:t> N</a:t>
            </a:r>
            <a:br>
              <a:rPr lang="en-US" altLang="zh-TW" sz="2000" i="1" dirty="0">
                <a:ea typeface="新細明體" charset="-120"/>
              </a:rPr>
            </a:br>
            <a:br>
              <a:rPr lang="en-US" altLang="zh-TW" sz="2000" baseline="30000" dirty="0">
                <a:ea typeface="新細明體" charset="-120"/>
              </a:rPr>
            </a:br>
            <a:r>
              <a:rPr lang="en-US" altLang="zh-TW" sz="2000" dirty="0">
                <a:ea typeface="新細明體" charset="-120"/>
              </a:rPr>
              <a:t>The </a:t>
            </a:r>
            <a:r>
              <a:rPr lang="en-US" altLang="zh-TW" sz="2000" u="sng" dirty="0">
                <a:ea typeface="新細明體" charset="-120"/>
              </a:rPr>
              <a:t>recursive definition </a:t>
            </a:r>
            <a:r>
              <a:rPr lang="en-US" altLang="zh-TW" sz="2000" dirty="0">
                <a:ea typeface="新細明體" charset="-120"/>
              </a:rPr>
              <a:t>is:</a:t>
            </a:r>
            <a:br>
              <a:rPr lang="en-US" altLang="zh-TW" sz="2000" dirty="0">
                <a:ea typeface="新細明體" charset="-120"/>
              </a:rPr>
            </a:br>
            <a:br>
              <a:rPr lang="en-US" altLang="zh-TW" sz="2000" dirty="0">
                <a:ea typeface="新細明體" charset="-120"/>
              </a:rPr>
            </a:br>
            <a:r>
              <a:rPr lang="en-US" altLang="zh-TW" sz="2000" dirty="0">
                <a:ea typeface="新細明體" charset="-120"/>
              </a:rPr>
              <a:t>		</a:t>
            </a:r>
            <a:r>
              <a:rPr lang="en-US" altLang="zh-TW" sz="2000" i="1" dirty="0">
                <a:ea typeface="新細明體" charset="-120"/>
              </a:rPr>
              <a:t>ƒ</a:t>
            </a:r>
            <a:r>
              <a:rPr lang="en-US" altLang="zh-TW" sz="2000" dirty="0">
                <a:ea typeface="新細明體" charset="-120"/>
              </a:rPr>
              <a:t>(0) = 1</a:t>
            </a:r>
            <a:br>
              <a:rPr lang="en-US" altLang="zh-TW" sz="2000" dirty="0">
                <a:ea typeface="新細明體" charset="-120"/>
              </a:rPr>
            </a:br>
            <a:r>
              <a:rPr lang="en-US" altLang="zh-TW" sz="2000" dirty="0">
                <a:ea typeface="新細明體" charset="-120"/>
              </a:rPr>
              <a:t>		</a:t>
            </a:r>
            <a:r>
              <a:rPr lang="en-US" altLang="zh-TW" sz="2000" i="1" dirty="0">
                <a:ea typeface="新細明體" charset="-120"/>
              </a:rPr>
              <a:t>ƒ</a:t>
            </a:r>
            <a:r>
              <a:rPr lang="en-US" altLang="zh-TW" sz="2000" dirty="0">
                <a:ea typeface="新細明體" charset="-120"/>
              </a:rPr>
              <a:t>(n+1) = 2 × </a:t>
            </a:r>
            <a:r>
              <a:rPr lang="en-US" altLang="zh-TW" sz="2000" i="1" dirty="0">
                <a:ea typeface="新細明體" charset="-120"/>
              </a:rPr>
              <a:t>ƒ</a:t>
            </a:r>
            <a:r>
              <a:rPr lang="en-US" altLang="zh-TW" sz="2000" dirty="0">
                <a:ea typeface="新細明體" charset="-120"/>
              </a:rPr>
              <a:t>(n)    for n </a:t>
            </a:r>
            <a:r>
              <a:rPr lang="en-US" altLang="zh-TW" sz="2000" dirty="0">
                <a:ea typeface="新細明體" charset="-120"/>
                <a:sym typeface="Symbol"/>
              </a:rPr>
              <a:t> </a:t>
            </a:r>
            <a:r>
              <a:rPr lang="en-US" altLang="zh-TW" sz="2000" i="1" dirty="0">
                <a:ea typeface="新細明體" charset="-120"/>
                <a:sym typeface="Symbol"/>
              </a:rPr>
              <a:t>N</a:t>
            </a:r>
            <a:r>
              <a:rPr lang="en-US" altLang="zh-TW" sz="2000" dirty="0">
                <a:ea typeface="新細明體" charset="-120"/>
                <a:sym typeface="Symbol"/>
              </a:rPr>
              <a:t> </a:t>
            </a:r>
            <a:r>
              <a:rPr lang="en-US" altLang="zh-TW" sz="2000" dirty="0">
                <a:ea typeface="新細明體" charset="-120"/>
              </a:rPr>
              <a:t> </a:t>
            </a:r>
            <a:br>
              <a:rPr lang="en-US" sz="2000" dirty="0"/>
            </a:br>
            <a:endParaRPr lang="en-US" sz="2000" dirty="0"/>
          </a:p>
        </p:txBody>
      </p:sp>
      <p:grpSp>
        <p:nvGrpSpPr>
          <p:cNvPr id="6" name="Group 5"/>
          <p:cNvGrpSpPr/>
          <p:nvPr/>
        </p:nvGrpSpPr>
        <p:grpSpPr>
          <a:xfrm>
            <a:off x="3124200" y="3257490"/>
            <a:ext cx="5029200" cy="733455"/>
            <a:chOff x="3124200" y="3257490"/>
            <a:chExt cx="5029200" cy="733455"/>
          </a:xfrm>
        </p:grpSpPr>
        <p:sp>
          <p:nvSpPr>
            <p:cNvPr id="7" name="TextBox 6"/>
            <p:cNvSpPr txBox="1"/>
            <p:nvPr/>
          </p:nvSpPr>
          <p:spPr>
            <a:xfrm>
              <a:off x="5257800" y="3257490"/>
              <a:ext cx="2895600" cy="400110"/>
            </a:xfrm>
            <a:prstGeom prst="rect">
              <a:avLst/>
            </a:prstGeom>
            <a:noFill/>
            <a:ln>
              <a:solidFill>
                <a:schemeClr val="tx1"/>
              </a:solidFill>
            </a:ln>
          </p:spPr>
          <p:txBody>
            <a:bodyPr wrap="square" rtlCol="0">
              <a:spAutoFit/>
            </a:bodyPr>
            <a:lstStyle/>
            <a:p>
              <a:r>
                <a:rPr lang="en-US" sz="2000" dirty="0"/>
                <a:t>This is the initial value</a:t>
              </a:r>
            </a:p>
          </p:txBody>
        </p:sp>
        <p:cxnSp>
          <p:nvCxnSpPr>
            <p:cNvPr id="8" name="Straight Arrow Connector 7"/>
            <p:cNvCxnSpPr>
              <a:stCxn id="7" idx="1"/>
            </p:cNvCxnSpPr>
            <p:nvPr/>
          </p:nvCxnSpPr>
          <p:spPr>
            <a:xfrm flipH="1">
              <a:off x="3124200" y="3457545"/>
              <a:ext cx="2133600" cy="533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2438400" y="4537251"/>
            <a:ext cx="3276600" cy="1222776"/>
            <a:chOff x="2438400" y="4537251"/>
            <a:chExt cx="3276600" cy="1222776"/>
          </a:xfrm>
        </p:grpSpPr>
        <p:sp>
          <p:nvSpPr>
            <p:cNvPr id="10" name="TextBox 9"/>
            <p:cNvSpPr txBox="1"/>
            <p:nvPr/>
          </p:nvSpPr>
          <p:spPr>
            <a:xfrm>
              <a:off x="2438400" y="5359917"/>
              <a:ext cx="3276600" cy="400110"/>
            </a:xfrm>
            <a:prstGeom prst="rect">
              <a:avLst/>
            </a:prstGeom>
            <a:noFill/>
            <a:ln>
              <a:solidFill>
                <a:schemeClr val="tx1"/>
              </a:solidFill>
            </a:ln>
          </p:spPr>
          <p:txBody>
            <a:bodyPr wrap="square" rtlCol="0">
              <a:spAutoFit/>
            </a:bodyPr>
            <a:lstStyle/>
            <a:p>
              <a:r>
                <a:rPr lang="en-US" sz="2000" dirty="0"/>
                <a:t>This is the recurrence relation</a:t>
              </a:r>
            </a:p>
          </p:txBody>
        </p:sp>
        <p:cxnSp>
          <p:nvCxnSpPr>
            <p:cNvPr id="11" name="Straight Arrow Connector 10"/>
            <p:cNvCxnSpPr/>
            <p:nvPr/>
          </p:nvCxnSpPr>
          <p:spPr>
            <a:xfrm flipH="1" flipV="1">
              <a:off x="3510455" y="4537251"/>
              <a:ext cx="528145" cy="79674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2"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7</a:t>
            </a:fld>
            <a:endParaRPr lang="en-US" sz="1100" dirty="0"/>
          </a:p>
        </p:txBody>
      </p:sp>
      <p:sp>
        <p:nvSpPr>
          <p:cNvPr id="13"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
        <p:nvSpPr>
          <p:cNvPr id="2" name="Slide Number Placeholder 1"/>
          <p:cNvSpPr>
            <a:spLocks noGrp="1"/>
          </p:cNvSpPr>
          <p:nvPr>
            <p:ph type="sldNum" sz="quarter" idx="11"/>
          </p:nvPr>
        </p:nvSpPr>
        <p:spPr/>
        <p:txBody>
          <a:bodyPr/>
          <a:lstStyle/>
          <a:p>
            <a:fld id="{169B2101-2E9F-420A-91A3-890890D84497}" type="slidenum">
              <a:rPr lang="en-US" sz="1200" smtClean="0"/>
              <a:pPr/>
              <a:t>7</a:t>
            </a:fld>
            <a:endParaRPr lang="en-US"/>
          </a:p>
        </p:txBody>
      </p:sp>
    </p:spTree>
    <p:extLst>
      <p:ext uri="{BB962C8B-B14F-4D97-AF65-F5344CB8AC3E}">
        <p14:creationId xmlns:p14="http://schemas.microsoft.com/office/powerpoint/2010/main" val="4174080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2062"/>
          <p:cNvSpPr txBox="1">
            <a:spLocks noChangeArrowheads="1"/>
          </p:cNvSpPr>
          <p:nvPr/>
        </p:nvSpPr>
        <p:spPr bwMode="auto">
          <a:xfrm>
            <a:off x="304800" y="1593717"/>
            <a:ext cx="4267200" cy="3785652"/>
          </a:xfrm>
          <a:prstGeom prst="rect">
            <a:avLst/>
          </a:prstGeom>
          <a:noFill/>
          <a:ln w="12700">
            <a:solidFill>
              <a:schemeClr val="tx1"/>
            </a:solidFill>
            <a:miter lim="800000"/>
            <a:headEnd/>
            <a:tailEnd/>
          </a:ln>
          <a:effectLst/>
        </p:spPr>
        <p:txBody>
          <a:bodyPr wrap="square">
            <a:spAutoFit/>
          </a:bodyPr>
          <a:lstStyle/>
          <a:p>
            <a:r>
              <a:rPr lang="en-US" altLang="zh-TW" sz="2000" dirty="0">
                <a:ea typeface="新細明體" pitchFamily="18" charset="-120"/>
                <a:cs typeface="Arial" pitchFamily="34" charset="0"/>
              </a:rPr>
              <a:t>The </a:t>
            </a:r>
            <a:r>
              <a:rPr lang="en-US" altLang="zh-TW" sz="2000" u="sng" dirty="0">
                <a:ea typeface="新細明體" pitchFamily="18" charset="-120"/>
                <a:cs typeface="Arial" pitchFamily="34" charset="0"/>
              </a:rPr>
              <a:t>recursive definition </a:t>
            </a:r>
            <a:r>
              <a:rPr lang="en-US" altLang="zh-TW" sz="2000" dirty="0">
                <a:ea typeface="新細明體" pitchFamily="18" charset="-120"/>
                <a:cs typeface="Arial" pitchFamily="34" charset="0"/>
              </a:rPr>
              <a:t>of the arithmetic sequence is,</a:t>
            </a:r>
          </a:p>
          <a:p>
            <a:r>
              <a:rPr lang="en-US" altLang="zh-TW" sz="2000" dirty="0">
                <a:ea typeface="新細明體" pitchFamily="18" charset="-120"/>
                <a:cs typeface="Arial" pitchFamily="34" charset="0"/>
              </a:rPr>
              <a:t>initial value:</a:t>
            </a:r>
            <a:r>
              <a:rPr lang="en-US" altLang="zh-TW" sz="2000" i="1" dirty="0">
                <a:ea typeface="新細明體" pitchFamily="18" charset="-120"/>
                <a:cs typeface="Arial" pitchFamily="34" charset="0"/>
              </a:rPr>
              <a:t> a</a:t>
            </a:r>
            <a:r>
              <a:rPr lang="en-US" altLang="zh-TW" sz="2000" i="1" baseline="-25000" dirty="0">
                <a:ea typeface="新細明體" pitchFamily="18" charset="-120"/>
                <a:cs typeface="Arial" pitchFamily="34" charset="0"/>
              </a:rPr>
              <a:t>1</a:t>
            </a:r>
          </a:p>
          <a:p>
            <a:r>
              <a:rPr lang="en-US" altLang="zh-TW" sz="2000" dirty="0">
                <a:ea typeface="新細明體" pitchFamily="18" charset="-120"/>
                <a:cs typeface="Arial" pitchFamily="34" charset="0"/>
              </a:rPr>
              <a:t>recurrence relation:</a:t>
            </a:r>
            <a:r>
              <a:rPr lang="en-US" altLang="zh-TW" sz="2000" i="1" dirty="0">
                <a:ea typeface="新細明體" pitchFamily="18" charset="-120"/>
                <a:cs typeface="Arial" pitchFamily="34" charset="0"/>
              </a:rPr>
              <a:t> a</a:t>
            </a:r>
            <a:r>
              <a:rPr lang="en-US" altLang="zh-TW" sz="2000" i="1" baseline="-25000" dirty="0">
                <a:ea typeface="新細明體" pitchFamily="18" charset="-120"/>
                <a:cs typeface="Arial" pitchFamily="34" charset="0"/>
              </a:rPr>
              <a:t>n</a:t>
            </a:r>
            <a:r>
              <a:rPr lang="en-US" altLang="zh-TW" sz="2000" baseline="-25000" dirty="0">
                <a:ea typeface="新細明體" pitchFamily="18" charset="-120"/>
                <a:cs typeface="Arial" pitchFamily="34" charset="0"/>
              </a:rPr>
              <a:t>+1</a:t>
            </a:r>
            <a:r>
              <a:rPr lang="en-US" altLang="zh-TW" sz="2000" dirty="0">
                <a:ea typeface="新細明體" pitchFamily="18" charset="-120"/>
                <a:cs typeface="Arial" pitchFamily="34" charset="0"/>
              </a:rPr>
              <a:t> = </a:t>
            </a:r>
            <a:r>
              <a:rPr lang="en-US" altLang="zh-TW" sz="2000" i="1" dirty="0">
                <a:ea typeface="新細明體" pitchFamily="18" charset="-120"/>
                <a:cs typeface="Arial" pitchFamily="34" charset="0"/>
              </a:rPr>
              <a:t>a</a:t>
            </a:r>
            <a:r>
              <a:rPr lang="en-US" altLang="zh-TW" sz="2000" i="1" baseline="-25000" dirty="0">
                <a:ea typeface="新細明體" pitchFamily="18" charset="-120"/>
                <a:cs typeface="Arial" pitchFamily="34" charset="0"/>
              </a:rPr>
              <a:t>n</a:t>
            </a:r>
            <a:r>
              <a:rPr lang="en-US" altLang="zh-TW" sz="2000" dirty="0">
                <a:ea typeface="新細明體" pitchFamily="18" charset="-120"/>
                <a:cs typeface="Arial" pitchFamily="34" charset="0"/>
              </a:rPr>
              <a:t> + </a:t>
            </a:r>
            <a:r>
              <a:rPr lang="en-US" altLang="zh-TW" sz="2000" i="1" dirty="0">
                <a:ea typeface="新細明體" pitchFamily="18" charset="-120"/>
                <a:cs typeface="Arial" pitchFamily="34" charset="0"/>
              </a:rPr>
              <a:t>d</a:t>
            </a:r>
          </a:p>
          <a:p>
            <a:endParaRPr lang="en-US" altLang="zh-TW" sz="2000" dirty="0">
              <a:ea typeface="新細明體" pitchFamily="18" charset="-120"/>
              <a:cs typeface="Arial" pitchFamily="34" charset="0"/>
            </a:endParaRPr>
          </a:p>
          <a:p>
            <a:r>
              <a:rPr lang="en-US" altLang="zh-TW" sz="2000" dirty="0">
                <a:ea typeface="新細明體" pitchFamily="18" charset="-120"/>
                <a:cs typeface="Arial" pitchFamily="34" charset="0"/>
              </a:rPr>
              <a:t>Say a</a:t>
            </a:r>
            <a:r>
              <a:rPr lang="en-US" altLang="zh-TW" sz="2000" baseline="-25000" dirty="0">
                <a:ea typeface="新細明體" pitchFamily="18" charset="-120"/>
                <a:cs typeface="Arial" pitchFamily="34" charset="0"/>
              </a:rPr>
              <a:t>1</a:t>
            </a:r>
            <a:r>
              <a:rPr lang="en-US" altLang="zh-TW" sz="2000" dirty="0">
                <a:ea typeface="新細明體" pitchFamily="18" charset="-120"/>
                <a:cs typeface="Arial" pitchFamily="34" charset="0"/>
              </a:rPr>
              <a:t> = 2 and </a:t>
            </a:r>
            <a:r>
              <a:rPr lang="en-US" altLang="zh-TW" sz="2000" i="1" dirty="0">
                <a:ea typeface="新細明體" pitchFamily="18" charset="-120"/>
                <a:cs typeface="Arial" pitchFamily="34" charset="0"/>
              </a:rPr>
              <a:t>d</a:t>
            </a:r>
            <a:r>
              <a:rPr lang="en-US" altLang="zh-TW" sz="2000" dirty="0">
                <a:ea typeface="新細明體" pitchFamily="18" charset="-120"/>
                <a:cs typeface="Arial" pitchFamily="34" charset="0"/>
              </a:rPr>
              <a:t> = 4, then  we will have</a:t>
            </a:r>
          </a:p>
          <a:p>
            <a:r>
              <a:rPr lang="en-US" altLang="zh-TW" sz="2000" dirty="0">
                <a:ea typeface="新細明體" pitchFamily="18" charset="-120"/>
                <a:cs typeface="Arial" pitchFamily="34" charset="0"/>
              </a:rPr>
              <a:t>a</a:t>
            </a:r>
            <a:r>
              <a:rPr lang="en-US" altLang="zh-TW" sz="2000" baseline="-25000" dirty="0">
                <a:ea typeface="新細明體" pitchFamily="18" charset="-120"/>
                <a:cs typeface="Arial" pitchFamily="34" charset="0"/>
              </a:rPr>
              <a:t>1</a:t>
            </a:r>
            <a:r>
              <a:rPr lang="en-US" altLang="zh-TW" sz="2000" dirty="0">
                <a:ea typeface="新細明體" pitchFamily="18" charset="-120"/>
                <a:cs typeface="Arial" pitchFamily="34" charset="0"/>
              </a:rPr>
              <a:t> = 2</a:t>
            </a:r>
          </a:p>
          <a:p>
            <a:r>
              <a:rPr lang="en-US" altLang="zh-TW" sz="2000" dirty="0">
                <a:ea typeface="新細明體" pitchFamily="18" charset="-120"/>
                <a:cs typeface="Arial" pitchFamily="34" charset="0"/>
              </a:rPr>
              <a:t>a</a:t>
            </a:r>
            <a:r>
              <a:rPr lang="en-US" altLang="zh-TW" sz="2000" baseline="-25000" dirty="0">
                <a:ea typeface="新細明體" pitchFamily="18" charset="-120"/>
                <a:cs typeface="Arial" pitchFamily="34" charset="0"/>
              </a:rPr>
              <a:t>2</a:t>
            </a:r>
            <a:r>
              <a:rPr lang="en-US" altLang="zh-TW" sz="2000" dirty="0">
                <a:ea typeface="新細明體" pitchFamily="18" charset="-120"/>
                <a:cs typeface="Arial" pitchFamily="34" charset="0"/>
              </a:rPr>
              <a:t> = a</a:t>
            </a:r>
            <a:r>
              <a:rPr lang="en-US" altLang="zh-TW" sz="2000" baseline="-25000" dirty="0">
                <a:ea typeface="新細明體" pitchFamily="18" charset="-120"/>
                <a:cs typeface="Arial" pitchFamily="34" charset="0"/>
              </a:rPr>
              <a:t>1</a:t>
            </a:r>
            <a:r>
              <a:rPr lang="en-US" altLang="zh-TW" sz="2000" dirty="0">
                <a:ea typeface="新細明體" pitchFamily="18" charset="-120"/>
                <a:cs typeface="Arial" pitchFamily="34" charset="0"/>
              </a:rPr>
              <a:t> + d = 2 + 4 = 6</a:t>
            </a:r>
          </a:p>
          <a:p>
            <a:r>
              <a:rPr lang="en-US" altLang="zh-TW" sz="2000" dirty="0">
                <a:ea typeface="新細明體" pitchFamily="18" charset="-120"/>
                <a:cs typeface="Arial" pitchFamily="34" charset="0"/>
              </a:rPr>
              <a:t>a</a:t>
            </a:r>
            <a:r>
              <a:rPr lang="en-US" altLang="zh-TW" sz="2000" baseline="-25000" dirty="0">
                <a:ea typeface="新細明體" pitchFamily="18" charset="-120"/>
                <a:cs typeface="Arial" pitchFamily="34" charset="0"/>
              </a:rPr>
              <a:t>3</a:t>
            </a:r>
            <a:r>
              <a:rPr lang="en-US" altLang="zh-TW" sz="2000" dirty="0">
                <a:ea typeface="新細明體" pitchFamily="18" charset="-120"/>
                <a:cs typeface="Arial" pitchFamily="34" charset="0"/>
              </a:rPr>
              <a:t> = a</a:t>
            </a:r>
            <a:r>
              <a:rPr lang="en-US" altLang="zh-TW" sz="2000" baseline="-25000" dirty="0">
                <a:ea typeface="新細明體" pitchFamily="18" charset="-120"/>
                <a:cs typeface="Arial" pitchFamily="34" charset="0"/>
              </a:rPr>
              <a:t>2</a:t>
            </a:r>
            <a:r>
              <a:rPr lang="en-US" altLang="zh-TW" sz="2000" dirty="0">
                <a:ea typeface="新細明體" pitchFamily="18" charset="-120"/>
                <a:cs typeface="Arial" pitchFamily="34" charset="0"/>
              </a:rPr>
              <a:t> + d = 6 + 4 = 10</a:t>
            </a:r>
          </a:p>
          <a:p>
            <a:r>
              <a:rPr lang="en-US" altLang="zh-TW" sz="2000" dirty="0">
                <a:ea typeface="新細明體" pitchFamily="18" charset="-120"/>
                <a:cs typeface="Arial" pitchFamily="34" charset="0"/>
              </a:rPr>
              <a:t>a</a:t>
            </a:r>
            <a:r>
              <a:rPr lang="en-US" altLang="zh-TW" sz="2000" baseline="-25000" dirty="0">
                <a:ea typeface="新細明體" pitchFamily="18" charset="-120"/>
                <a:cs typeface="Arial" pitchFamily="34" charset="0"/>
              </a:rPr>
              <a:t>4</a:t>
            </a:r>
            <a:r>
              <a:rPr lang="en-US" altLang="zh-TW" sz="2000" dirty="0">
                <a:ea typeface="新細明體" pitchFamily="18" charset="-120"/>
                <a:cs typeface="Arial" pitchFamily="34" charset="0"/>
              </a:rPr>
              <a:t> = a</a:t>
            </a:r>
            <a:r>
              <a:rPr lang="en-US" altLang="zh-TW" sz="2000" baseline="-25000" dirty="0">
                <a:ea typeface="新細明體" pitchFamily="18" charset="-120"/>
                <a:cs typeface="Arial" pitchFamily="34" charset="0"/>
              </a:rPr>
              <a:t>3</a:t>
            </a:r>
            <a:r>
              <a:rPr lang="en-US" altLang="zh-TW" sz="2000" dirty="0">
                <a:ea typeface="新細明體" pitchFamily="18" charset="-120"/>
                <a:cs typeface="Arial" pitchFamily="34" charset="0"/>
              </a:rPr>
              <a:t> + d = 10 + 4 = 14</a:t>
            </a:r>
          </a:p>
          <a:p>
            <a:r>
              <a:rPr lang="en-US" altLang="zh-TW" sz="2000" dirty="0">
                <a:ea typeface="新細明體" pitchFamily="18" charset="-120"/>
                <a:cs typeface="Arial" pitchFamily="34" charset="0"/>
              </a:rPr>
              <a:t>a</a:t>
            </a:r>
            <a:r>
              <a:rPr lang="en-US" altLang="zh-TW" sz="2000" baseline="-25000" dirty="0">
                <a:ea typeface="新細明體" pitchFamily="18" charset="-120"/>
                <a:cs typeface="Arial" pitchFamily="34" charset="0"/>
              </a:rPr>
              <a:t>5</a:t>
            </a:r>
            <a:r>
              <a:rPr lang="en-US" altLang="zh-TW" sz="2000" dirty="0">
                <a:ea typeface="新細明體" pitchFamily="18" charset="-120"/>
                <a:cs typeface="Arial" pitchFamily="34" charset="0"/>
              </a:rPr>
              <a:t> = a</a:t>
            </a:r>
            <a:r>
              <a:rPr lang="en-US" altLang="zh-TW" sz="2000" baseline="-25000" dirty="0">
                <a:ea typeface="新細明體" pitchFamily="18" charset="-120"/>
                <a:cs typeface="Arial" pitchFamily="34" charset="0"/>
              </a:rPr>
              <a:t>4</a:t>
            </a:r>
            <a:r>
              <a:rPr lang="en-US" altLang="zh-TW" sz="2000" dirty="0">
                <a:ea typeface="新細明體" pitchFamily="18" charset="-120"/>
                <a:cs typeface="Arial" pitchFamily="34" charset="0"/>
              </a:rPr>
              <a:t> + d = 14 + 4 = 18</a:t>
            </a:r>
          </a:p>
          <a:p>
            <a:r>
              <a:rPr lang="en-US" altLang="zh-TW" sz="2000" dirty="0">
                <a:ea typeface="新細明體" pitchFamily="18" charset="-120"/>
                <a:cs typeface="Arial" pitchFamily="34" charset="0"/>
              </a:rPr>
              <a:t>a</a:t>
            </a:r>
            <a:r>
              <a:rPr lang="en-US" altLang="zh-TW" sz="2000" baseline="-25000" dirty="0">
                <a:ea typeface="新細明體" pitchFamily="18" charset="-120"/>
                <a:cs typeface="Arial" pitchFamily="34" charset="0"/>
              </a:rPr>
              <a:t>6</a:t>
            </a:r>
            <a:r>
              <a:rPr lang="en-US" altLang="zh-TW" sz="2000" dirty="0">
                <a:ea typeface="新細明體" pitchFamily="18" charset="-120"/>
                <a:cs typeface="Arial" pitchFamily="34" charset="0"/>
              </a:rPr>
              <a:t> = a</a:t>
            </a:r>
            <a:r>
              <a:rPr lang="en-US" altLang="zh-TW" sz="2000" baseline="-25000" dirty="0">
                <a:ea typeface="新細明體" pitchFamily="18" charset="-120"/>
                <a:cs typeface="Arial" pitchFamily="34" charset="0"/>
              </a:rPr>
              <a:t>5</a:t>
            </a:r>
            <a:r>
              <a:rPr lang="en-US" altLang="zh-TW" sz="2000" dirty="0">
                <a:ea typeface="新細明體" pitchFamily="18" charset="-120"/>
                <a:cs typeface="Arial" pitchFamily="34" charset="0"/>
              </a:rPr>
              <a:t> + d = 18 + 4 = 22</a:t>
            </a:r>
          </a:p>
        </p:txBody>
      </p:sp>
      <p:sp>
        <p:nvSpPr>
          <p:cNvPr id="8" name="Rectangle 29"/>
          <p:cNvSpPr>
            <a:spLocks noChangeArrowheads="1"/>
          </p:cNvSpPr>
          <p:nvPr/>
        </p:nvSpPr>
        <p:spPr bwMode="auto">
          <a:xfrm>
            <a:off x="4724400" y="1609482"/>
            <a:ext cx="3810000" cy="3785652"/>
          </a:xfrm>
          <a:prstGeom prst="rect">
            <a:avLst/>
          </a:prstGeom>
          <a:noFill/>
          <a:ln w="9525">
            <a:solidFill>
              <a:schemeClr val="tx1"/>
            </a:solidFill>
            <a:miter lim="800000"/>
            <a:headEnd/>
            <a:tailEnd/>
          </a:ln>
        </p:spPr>
        <p:txBody>
          <a:bodyPr wrap="square">
            <a:spAutoFit/>
          </a:bodyPr>
          <a:lstStyle/>
          <a:p>
            <a:pPr>
              <a:buFontTx/>
              <a:buNone/>
            </a:pPr>
            <a:r>
              <a:rPr lang="en-US" altLang="zh-TW" sz="2000" dirty="0">
                <a:ea typeface="新細明體" charset="-120"/>
              </a:rPr>
              <a:t>The </a:t>
            </a:r>
            <a:r>
              <a:rPr lang="en-US" altLang="zh-TW" sz="2000" u="sng" dirty="0">
                <a:ea typeface="新細明體" charset="-120"/>
              </a:rPr>
              <a:t>explicit formula </a:t>
            </a:r>
            <a:r>
              <a:rPr lang="en-US" altLang="zh-TW" sz="2000" dirty="0">
                <a:ea typeface="新細明體" charset="-120"/>
              </a:rPr>
              <a:t>for the arithmetic sequence,</a:t>
            </a:r>
          </a:p>
          <a:p>
            <a:pPr marL="342900" indent="-342900"/>
            <a:r>
              <a:rPr lang="en-US" altLang="zh-TW" sz="2000" b="1" i="1" dirty="0">
                <a:ea typeface="新細明體" charset="-120"/>
              </a:rPr>
              <a:t>	</a:t>
            </a:r>
            <a:r>
              <a:rPr lang="en-US" altLang="zh-TW" sz="2000" i="1" dirty="0">
                <a:ea typeface="新細明體" charset="-120"/>
              </a:rPr>
              <a:t>a</a:t>
            </a:r>
            <a:r>
              <a:rPr lang="en-US" altLang="zh-TW" sz="2000" i="1" baseline="-25000" dirty="0">
                <a:ea typeface="新細明體" charset="-120"/>
              </a:rPr>
              <a:t>n</a:t>
            </a:r>
            <a:r>
              <a:rPr lang="en-US" altLang="zh-TW" sz="2000" dirty="0">
                <a:ea typeface="新細明體" charset="-120"/>
              </a:rPr>
              <a:t> = </a:t>
            </a:r>
            <a:r>
              <a:rPr lang="en-US" altLang="zh-TW" sz="2000" i="1" dirty="0">
                <a:ea typeface="新細明體" charset="-120"/>
              </a:rPr>
              <a:t>a</a:t>
            </a:r>
            <a:r>
              <a:rPr lang="en-US" altLang="zh-TW" sz="2000" dirty="0">
                <a:ea typeface="新細明體" charset="-120"/>
              </a:rPr>
              <a:t> + ( </a:t>
            </a:r>
            <a:r>
              <a:rPr lang="en-US" altLang="zh-TW" sz="2000" i="1" dirty="0">
                <a:ea typeface="新細明體" charset="-120"/>
              </a:rPr>
              <a:t>n</a:t>
            </a:r>
            <a:r>
              <a:rPr lang="en-US" altLang="zh-TW" sz="2000" dirty="0">
                <a:ea typeface="新細明體" charset="-120"/>
              </a:rPr>
              <a:t> – 1 ) </a:t>
            </a:r>
            <a:r>
              <a:rPr lang="en-US" altLang="zh-TW" sz="2000" i="1" dirty="0">
                <a:ea typeface="新細明體" charset="-120"/>
              </a:rPr>
              <a:t>d</a:t>
            </a:r>
            <a:endParaRPr lang="en-US" altLang="zh-TW" sz="2000" dirty="0">
              <a:ea typeface="新細明體" charset="-120"/>
            </a:endParaRPr>
          </a:p>
          <a:p>
            <a:pPr marL="342900" indent="-342900"/>
            <a:endParaRPr lang="en-US" altLang="zh-TW" sz="2000" dirty="0">
              <a:ea typeface="新細明體" charset="-120"/>
            </a:endParaRPr>
          </a:p>
          <a:p>
            <a:pPr marL="342900" indent="-342900"/>
            <a:endParaRPr lang="en-US" altLang="zh-TW" sz="2000" dirty="0">
              <a:ea typeface="新細明體" charset="-120"/>
            </a:endParaRPr>
          </a:p>
          <a:p>
            <a:pPr marL="342900" indent="-342900"/>
            <a:r>
              <a:rPr lang="en-US" altLang="zh-TW" sz="2000" dirty="0">
                <a:ea typeface="新細明體" charset="-120"/>
              </a:rPr>
              <a:t>Say a = 2, d = 4, then we will have </a:t>
            </a:r>
          </a:p>
          <a:p>
            <a:pPr marL="342900" indent="-342900"/>
            <a:r>
              <a:rPr lang="en-US" altLang="zh-TW" sz="2000" dirty="0">
                <a:ea typeface="新細明體" charset="-120"/>
              </a:rPr>
              <a:t>a</a:t>
            </a:r>
            <a:r>
              <a:rPr lang="en-US" altLang="zh-TW" sz="2000" baseline="-25000" dirty="0">
                <a:ea typeface="新細明體" charset="-120"/>
              </a:rPr>
              <a:t>1</a:t>
            </a:r>
            <a:r>
              <a:rPr lang="en-US" altLang="zh-TW" sz="2000" dirty="0">
                <a:ea typeface="新細明體" charset="-120"/>
              </a:rPr>
              <a:t>  = 2 + (1 - 1)4 = 2</a:t>
            </a:r>
          </a:p>
          <a:p>
            <a:pPr marL="342900" indent="-342900"/>
            <a:r>
              <a:rPr lang="en-US" altLang="zh-TW" sz="2000" dirty="0">
                <a:ea typeface="新細明體" charset="-120"/>
              </a:rPr>
              <a:t>a</a:t>
            </a:r>
            <a:r>
              <a:rPr lang="en-US" altLang="zh-TW" sz="2000" baseline="-25000" dirty="0">
                <a:ea typeface="新細明體" charset="-120"/>
              </a:rPr>
              <a:t>2</a:t>
            </a:r>
            <a:r>
              <a:rPr lang="en-US" altLang="zh-TW" sz="2000" dirty="0">
                <a:ea typeface="新細明體" charset="-120"/>
              </a:rPr>
              <a:t>  = 2 + (2 - 1)4 = 6</a:t>
            </a:r>
          </a:p>
          <a:p>
            <a:pPr marL="342900" indent="-342900"/>
            <a:r>
              <a:rPr lang="en-US" altLang="zh-TW" sz="2000" dirty="0">
                <a:ea typeface="新細明體" charset="-120"/>
              </a:rPr>
              <a:t>a</a:t>
            </a:r>
            <a:r>
              <a:rPr lang="en-US" altLang="zh-TW" sz="2000" baseline="-25000" dirty="0">
                <a:ea typeface="新細明體" charset="-120"/>
              </a:rPr>
              <a:t>3</a:t>
            </a:r>
            <a:r>
              <a:rPr lang="en-US" altLang="zh-TW" sz="2000" dirty="0">
                <a:ea typeface="新細明體" charset="-120"/>
              </a:rPr>
              <a:t>  = 2 + (3 - 1)4 = 10</a:t>
            </a:r>
          </a:p>
          <a:p>
            <a:pPr marL="342900" indent="-342900"/>
            <a:r>
              <a:rPr lang="en-US" altLang="zh-TW" sz="2000" dirty="0">
                <a:ea typeface="新細明體" charset="-120"/>
              </a:rPr>
              <a:t>a</a:t>
            </a:r>
            <a:r>
              <a:rPr lang="en-US" altLang="zh-TW" sz="2000" baseline="-25000" dirty="0">
                <a:ea typeface="新細明體" charset="-120"/>
              </a:rPr>
              <a:t>4</a:t>
            </a:r>
            <a:r>
              <a:rPr lang="en-US" altLang="zh-TW" sz="2000" dirty="0">
                <a:ea typeface="新細明體" charset="-120"/>
              </a:rPr>
              <a:t>  = 2 + (4 - 1)4 = 14</a:t>
            </a:r>
          </a:p>
          <a:p>
            <a:pPr marL="342900" indent="-342900"/>
            <a:r>
              <a:rPr lang="en-US" altLang="zh-TW" sz="2000" dirty="0">
                <a:ea typeface="新細明體" charset="-120"/>
              </a:rPr>
              <a:t>a</a:t>
            </a:r>
            <a:r>
              <a:rPr lang="en-US" altLang="zh-TW" sz="2000" baseline="-25000" dirty="0">
                <a:ea typeface="新細明體" charset="-120"/>
              </a:rPr>
              <a:t>5</a:t>
            </a:r>
            <a:r>
              <a:rPr lang="en-US" altLang="zh-TW" sz="2000" dirty="0">
                <a:ea typeface="新細明體" charset="-120"/>
              </a:rPr>
              <a:t>  = 2 + (5 - 1)4 = 18</a:t>
            </a:r>
          </a:p>
          <a:p>
            <a:pPr marL="342900" indent="-342900"/>
            <a:r>
              <a:rPr lang="en-US" altLang="zh-TW" sz="2000" dirty="0">
                <a:ea typeface="新細明體" charset="-120"/>
              </a:rPr>
              <a:t>a</a:t>
            </a:r>
            <a:r>
              <a:rPr lang="en-US" altLang="zh-TW" sz="2000" baseline="-25000" dirty="0">
                <a:ea typeface="新細明體" charset="-120"/>
              </a:rPr>
              <a:t>6</a:t>
            </a:r>
            <a:r>
              <a:rPr lang="en-US" altLang="zh-TW" sz="2000" dirty="0">
                <a:ea typeface="新細明體" charset="-120"/>
              </a:rPr>
              <a:t>  = 2 + (6 - 1)4 = 22</a:t>
            </a:r>
          </a:p>
        </p:txBody>
      </p:sp>
      <p:sp>
        <p:nvSpPr>
          <p:cNvPr id="5"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8</a:t>
            </a:fld>
            <a:endParaRPr lang="en-US" sz="1100" dirty="0"/>
          </a:p>
        </p:txBody>
      </p:sp>
      <p:sp>
        <p:nvSpPr>
          <p:cNvPr id="6"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
        <p:nvSpPr>
          <p:cNvPr id="9" name="Title 1"/>
          <p:cNvSpPr>
            <a:spLocks noGrp="1"/>
          </p:cNvSpPr>
          <p:nvPr>
            <p:ph type="title"/>
          </p:nvPr>
        </p:nvSpPr>
        <p:spPr>
          <a:xfrm>
            <a:off x="381000" y="0"/>
            <a:ext cx="8229600" cy="1143000"/>
          </a:xfrm>
        </p:spPr>
        <p:txBody>
          <a:bodyPr/>
          <a:lstStyle/>
          <a:p>
            <a:r>
              <a:rPr lang="en-US" sz="4400" b="1" i="0" dirty="0">
                <a:solidFill>
                  <a:schemeClr val="tx1"/>
                </a:solidFill>
              </a:rPr>
              <a:t>Example: Arithmetic Sequence</a:t>
            </a:r>
          </a:p>
        </p:txBody>
      </p:sp>
    </p:spTree>
    <p:extLst>
      <p:ext uri="{BB962C8B-B14F-4D97-AF65-F5344CB8AC3E}">
        <p14:creationId xmlns:p14="http://schemas.microsoft.com/office/powerpoint/2010/main" val="201504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4"/>
          </p:nvPr>
        </p:nvSpPr>
        <p:spPr>
          <a:xfrm>
            <a:off x="228600" y="304800"/>
            <a:ext cx="8229600" cy="1143000"/>
          </a:xfrm>
        </p:spPr>
        <p:txBody>
          <a:bodyPr/>
          <a:lstStyle/>
          <a:p>
            <a:pPr algn="l"/>
            <a:r>
              <a:rPr lang="en-US" sz="4400" dirty="0">
                <a:solidFill>
                  <a:schemeClr val="tx1"/>
                </a:solidFill>
                <a:effectLst/>
              </a:rPr>
              <a:t>Why recursion?</a:t>
            </a:r>
          </a:p>
        </p:txBody>
      </p:sp>
      <p:sp>
        <p:nvSpPr>
          <p:cNvPr id="6" name="Rectangle 5"/>
          <p:cNvSpPr/>
          <p:nvPr/>
        </p:nvSpPr>
        <p:spPr>
          <a:xfrm>
            <a:off x="304800" y="1582341"/>
            <a:ext cx="7620000" cy="2554545"/>
          </a:xfrm>
          <a:prstGeom prst="rect">
            <a:avLst/>
          </a:prstGeom>
        </p:spPr>
        <p:txBody>
          <a:bodyPr wrap="square">
            <a:spAutoFit/>
          </a:bodyPr>
          <a:lstStyle/>
          <a:p>
            <a:r>
              <a:rPr lang="en-US" sz="2000" dirty="0"/>
              <a:t>Recursion is one of the central ideas of computer science.</a:t>
            </a:r>
          </a:p>
          <a:p>
            <a:pPr marL="520700" indent="-520700"/>
            <a:r>
              <a:rPr lang="en-US" sz="2000" dirty="0"/>
              <a:t>The idea is to divide and conquer:</a:t>
            </a:r>
          </a:p>
          <a:p>
            <a:pPr marL="520700"/>
            <a:r>
              <a:rPr lang="en-US" sz="2000" dirty="0"/>
              <a:t>To solve a problem recursively means to find a way to break it down into smaller sub-problems, each having the same form as the original problem, and to do this in such a way that when the process is repeated many times, the last of the sub-problems are small and easy to solve and the solutions of the sub-problems can be woven together to form a solution to the original problem.</a:t>
            </a:r>
          </a:p>
        </p:txBody>
      </p:sp>
      <p:sp>
        <p:nvSpPr>
          <p:cNvPr id="4" name="Slide Number Placeholder 6"/>
          <p:cNvSpPr>
            <a:spLocks noGrp="1"/>
          </p:cNvSpPr>
          <p:nvPr/>
        </p:nvSpPr>
        <p:spPr>
          <a:xfrm>
            <a:off x="8715375" y="6151563"/>
            <a:ext cx="428625" cy="457200"/>
          </a:xfrm>
          <a:prstGeom prst="rect">
            <a:avLst/>
          </a:prstGeom>
        </p:spPr>
        <p:txBody>
          <a:bodyPr vert="horz" rtlCol="0" anchor="ctr"/>
          <a:lstStyle>
            <a:lvl1pPr marL="0" algn="l" rtl="0" fontAlgn="auto" latinLnBrk="0">
              <a:spcBef>
                <a:spcPts val="0"/>
              </a:spcBef>
              <a:spcAft>
                <a:spcPts val="0"/>
              </a:spcAft>
              <a:defRPr sz="12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fld id="{169B2101-2E9F-420A-91A3-890890D84497}" type="slidenum">
              <a:rPr lang="en-US" sz="1100" smtClean="0"/>
              <a:pPr/>
              <a:t>9</a:t>
            </a:fld>
            <a:endParaRPr lang="en-US" sz="1100" dirty="0"/>
          </a:p>
        </p:txBody>
      </p:sp>
      <p:sp>
        <p:nvSpPr>
          <p:cNvPr id="5" name="Footer Placeholder 5"/>
          <p:cNvSpPr>
            <a:spLocks noGrp="1"/>
          </p:cNvSpPr>
          <p:nvPr/>
        </p:nvSpPr>
        <p:spPr bwMode="auto">
          <a:xfrm>
            <a:off x="3581400" y="6610350"/>
            <a:ext cx="5562600" cy="247650"/>
          </a:xfrm>
          <a:prstGeom prst="rect">
            <a:avLst/>
          </a:prstGeom>
          <a:noFill/>
        </p:spPr>
        <p:txBody>
          <a:bodyPr vert="horz" wrap="square" lIns="91440" tIns="45720" rIns="91440" bIns="45720" numCol="1" anchor="t" anchorCtr="0" compatLnSpc="1">
            <a:prstTxWarp prst="textNoShape">
              <a:avLst/>
            </a:prstTxWarp>
          </a:bodyPr>
          <a:lstStyle>
            <a:lvl1pPr marL="0" algn="l" rtl="0" fontAlgn="auto" latinLnBrk="0">
              <a:spcBef>
                <a:spcPts val="0"/>
              </a:spcBef>
              <a:spcAft>
                <a:spcPts val="0"/>
              </a:spcAft>
              <a:defRPr sz="1100" kern="1200">
                <a:solidFill>
                  <a:schemeClr val="bg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a:lstStyle>
          <a:p>
            <a:pPr eaLnBrk="1" fontAlgn="base" hangingPunct="1">
              <a:spcBef>
                <a:spcPct val="0"/>
              </a:spcBef>
              <a:spcAft>
                <a:spcPct val="0"/>
              </a:spcAft>
              <a:defRPr/>
            </a:pPr>
            <a:r>
              <a:rPr lang="en-US" sz="1100" dirty="0">
                <a:solidFill>
                  <a:schemeClr val="tx1"/>
                </a:solidFill>
                <a:latin typeface="Calibri" pitchFamily="34" charset="0"/>
              </a:rPr>
              <a:t>TMA1201 Discrete Structures &amp; Probability, Faculty of Computing &amp; Informatics, MMU</a:t>
            </a:r>
          </a:p>
        </p:txBody>
      </p:sp>
    </p:spTree>
    <p:extLst>
      <p:ext uri="{BB962C8B-B14F-4D97-AF65-F5344CB8AC3E}">
        <p14:creationId xmlns:p14="http://schemas.microsoft.com/office/powerpoint/2010/main" val="9778682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83.23961"/>
  <p:tag name="ORIGINALWIDTH" val="328.459"/>
  <p:tag name="LATEXADDIN" val="\documentclass{article}&#10;\usepackage{amsmath}&#10;\pagestyle{empty}&#10;\begin{document}&#10;&#10;&#10;$2^n-1$&#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izShow">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Theme1">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85000"/>
              </a:schemeClr>
            </a:gs>
            <a:gs pos="100000">
              <a:schemeClr val="phClr">
                <a:shade val="80000"/>
                <a:satMod val="150000"/>
              </a:schemeClr>
            </a:gs>
          </a:gsLst>
          <a:path path="circle">
            <a:fillToRect l="50000" t="50000" r="100000" b="100000"/>
          </a:path>
        </a:gradFill>
        <a:blipFill>
          <a:blip xmlns:r="http://schemas.openxmlformats.org/officeDocument/2006/relationships" r:embed="rId1">
            <a:duotone>
              <a:schemeClr val="phClr">
                <a:shade val="80000"/>
              </a:schemeClr>
              <a:schemeClr val="phClr">
                <a:tint val="70000"/>
              </a:schemeClr>
            </a:duotone>
          </a:blip>
          <a:tile tx="0" ty="0" sx="100000" sy="100000" flip="none" algn="t"/>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Grek" typeface=""/>
        <a:font script="Cyrl" typeface=""/>
        <a:font script="Jpan" typeface="ＭＳ Ｐゴシック"/>
        <a:font script="Hang" typeface="맑은 고딕"/>
        <a:font script="Hans" typeface="宋体"/>
        <a:font script="Hant" typeface="微軟正黑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Grek" typeface=""/>
        <a:font script="Cyrl"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hade val="98000"/>
                <a:satMod val="300000"/>
              </a:schemeClr>
            </a:gs>
            <a:gs pos="25000">
              <a:schemeClr val="phClr">
                <a:tint val="37000"/>
                <a:shade val="98000"/>
                <a:satMod val="300000"/>
              </a:schemeClr>
            </a:gs>
            <a:gs pos="100000">
              <a:schemeClr val="phClr">
                <a:tint val="5000"/>
                <a:satMod val="350000"/>
              </a:schemeClr>
            </a:gs>
          </a:gsLst>
          <a:lin ang="16200000" scaled="1"/>
        </a:gradFill>
        <a:gradFill rotWithShape="1">
          <a:gsLst>
            <a:gs pos="0">
              <a:schemeClr val="phClr">
                <a:shade val="75000"/>
                <a:satMod val="160000"/>
              </a:schemeClr>
            </a:gs>
            <a:gs pos="62000">
              <a:schemeClr val="phClr">
                <a:satMod val="125000"/>
              </a:schemeClr>
            </a:gs>
            <a:gs pos="100000">
              <a:schemeClr val="phClr">
                <a:tint val="80000"/>
                <a:satMod val="140000"/>
              </a:schemeClr>
            </a:gs>
          </a:gsLst>
          <a:lin ang="16200000" scaled="0"/>
        </a:gradFill>
      </a:fillStyleLst>
      <a:lnStyleLst>
        <a:ln w="6350" cap="rnd" cmpd="sng" algn="ctr">
          <a:solidFill>
            <a:schemeClr val="ph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63500" dist="25400" dir="5400000">
              <a:srgbClr val="000000">
                <a:alpha val="43137"/>
              </a:srgbClr>
            </a:outerShdw>
          </a:effectLst>
        </a:effectStyle>
        <a:effectStyle>
          <a:effectLst>
            <a:outerShdw blurRad="50800" dist="38100" dir="5400000">
              <a:srgbClr val="000000">
                <a:alpha val="45882"/>
              </a:srgbClr>
            </a:outerShdw>
          </a:effectLst>
          <a:scene3d>
            <a:camera prst="orthographicFront" fov="0">
              <a:rot lat="0" lon="0" rev="0"/>
            </a:camera>
            <a:lightRig rig="contrasting" dir="t">
              <a:rot lat="0" lon="0" rev="16500000"/>
            </a:lightRig>
          </a:scene3d>
          <a:sp3d contourW="12700" prstMaterial="powder">
            <a:bevelT h="50800"/>
            <a:contourClr>
              <a:schemeClr val="phClr"/>
            </a:contourClr>
          </a:sp3d>
        </a:effectStyle>
        <a:effectStyle>
          <a:effectLst>
            <a:reflection blurRad="12700" stA="25000" endPos="55000" dist="5000" dir="5400000" sy="-100000"/>
          </a:effectLst>
          <a:scene3d>
            <a:camera prst="orthographicFront" fov="0">
              <a:rot lat="0" lon="0" rev="0"/>
            </a:camera>
            <a:lightRig rig="threePt" dir="t">
              <a:rot lat="0" lon="0" rev="0"/>
            </a:lightRig>
          </a:scene3d>
          <a:sp3d>
            <a:bevelT w="139700" h="38100"/>
            <a:contourClr>
              <a:schemeClr val="phClr"/>
            </a:contourClr>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QuizShow</Template>
  <TotalTime>0</TotalTime>
  <Words>1750</Words>
  <Application>Microsoft Office PowerPoint</Application>
  <PresentationFormat>On-screen Show (4:3)</PresentationFormat>
  <Paragraphs>208</Paragraphs>
  <Slides>19</Slides>
  <Notes>6</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19</vt:i4>
      </vt:variant>
    </vt:vector>
  </HeadingPairs>
  <TitlesOfParts>
    <vt:vector size="25" baseType="lpstr">
      <vt:lpstr>Calibri</vt:lpstr>
      <vt:lpstr>Cambria Math</vt:lpstr>
      <vt:lpstr>Trebuchet MS</vt:lpstr>
      <vt:lpstr>QuizShow</vt:lpstr>
      <vt:lpstr>Theme1</vt:lpstr>
      <vt:lpstr>Equation</vt:lpstr>
      <vt:lpstr>LECTURE 08 Recursion</vt:lpstr>
      <vt:lpstr>What you will learn in this lecture:</vt:lpstr>
      <vt:lpstr>PowerPoint Presentation</vt:lpstr>
      <vt:lpstr>Defining a Sequence  – Method 1 (Listing)</vt:lpstr>
      <vt:lpstr>Defining a Sequence  – Method 2 (Explicit Formula)</vt:lpstr>
      <vt:lpstr>Defining a Sequence  – Method 3 (Recursion) </vt:lpstr>
      <vt:lpstr>Example</vt:lpstr>
      <vt:lpstr>Example: Arithmetic Sequence</vt:lpstr>
      <vt:lpstr>PowerPoint Presentation</vt:lpstr>
      <vt:lpstr>Factorial Sequence</vt:lpstr>
      <vt:lpstr>Fibonacci Sequence</vt:lpstr>
      <vt:lpstr>PowerPoint Presentation</vt:lpstr>
      <vt:lpstr>Example</vt:lpstr>
      <vt:lpstr>PowerPoint Presentation</vt:lpstr>
      <vt:lpstr>The Tower of Hanoi</vt:lpstr>
      <vt:lpstr>The Tower of Hanoi</vt:lpstr>
      <vt:lpstr>PowerPoint Presentation</vt:lpstr>
      <vt:lpstr>PowerPoint Presentation</vt:lpstr>
      <vt:lpstr>Exercise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08 INDUCTION</dc:title>
  <dc:subject>TMA1201</dc:subject>
  <dc:creator/>
  <cp:lastModifiedBy/>
  <cp:revision>1</cp:revision>
  <dcterms:created xsi:type="dcterms:W3CDTF">2012-06-14T01:01:51Z</dcterms:created>
  <dcterms:modified xsi:type="dcterms:W3CDTF">2022-10-17T15:52:37Z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