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59" r:id="rId1"/>
  </p:sldMasterIdLst>
  <p:notesMasterIdLst>
    <p:notesMasterId r:id="rId23"/>
  </p:notesMasterIdLst>
  <p:handoutMasterIdLst>
    <p:handoutMasterId r:id="rId24"/>
  </p:handoutMasterIdLst>
  <p:sldIdLst>
    <p:sldId id="257" r:id="rId2"/>
    <p:sldId id="273" r:id="rId3"/>
    <p:sldId id="316" r:id="rId4"/>
    <p:sldId id="307" r:id="rId5"/>
    <p:sldId id="308" r:id="rId6"/>
    <p:sldId id="317" r:id="rId7"/>
    <p:sldId id="333" r:id="rId8"/>
    <p:sldId id="322" r:id="rId9"/>
    <p:sldId id="332" r:id="rId10"/>
    <p:sldId id="323" r:id="rId11"/>
    <p:sldId id="331" r:id="rId12"/>
    <p:sldId id="329" r:id="rId13"/>
    <p:sldId id="313" r:id="rId14"/>
    <p:sldId id="325" r:id="rId15"/>
    <p:sldId id="335" r:id="rId16"/>
    <p:sldId id="326" r:id="rId17"/>
    <p:sldId id="327" r:id="rId18"/>
    <p:sldId id="334" r:id="rId19"/>
    <p:sldId id="318" r:id="rId20"/>
    <p:sldId id="328" r:id="rId21"/>
    <p:sldId id="319" r:id="rId22"/>
  </p:sldIdLst>
  <p:sldSz cx="9144000" cy="6858000" type="screen4x3"/>
  <p:notesSz cx="9947275" cy="6858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66CC"/>
    <a:srgbClr val="99CCFF"/>
    <a:srgbClr val="0000FF"/>
    <a:srgbClr val="CC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244" autoAdjust="0"/>
    <p:restoredTop sz="93961" autoAdjust="0"/>
  </p:normalViewPr>
  <p:slideViewPr>
    <p:cSldViewPr>
      <p:cViewPr varScale="1">
        <p:scale>
          <a:sx n="104" d="100"/>
          <a:sy n="104" d="100"/>
        </p:scale>
        <p:origin x="26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24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10/17/2022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51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32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238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71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617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4412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15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096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681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05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4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1093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55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301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11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401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49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108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61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098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27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288" y="1976438"/>
            <a:ext cx="2043112" cy="533400"/>
            <a:chOff x="0" y="2000250"/>
            <a:chExt cx="3733800" cy="533400"/>
          </a:xfrm>
        </p:grpSpPr>
        <p:sp>
          <p:nvSpPr>
            <p:cNvPr id="5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8583613" y="1976438"/>
            <a:ext cx="552450" cy="542925"/>
            <a:chOff x="8667750" y="2000250"/>
            <a:chExt cx="476250" cy="542925"/>
          </a:xfrm>
        </p:grpSpPr>
        <p:sp>
          <p:nvSpPr>
            <p:cNvPr id="14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381000" y="5638800"/>
            <a:ext cx="8097838" cy="76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TMA1201 Discrete Structures &amp; Probability 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Faculty of Computing &amp; Informatics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Multimedia University 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3" name="Rectangle 32"/>
          <p:cNvSpPr>
            <a:spLocks noGrp="1"/>
          </p:cNvSpPr>
          <p:nvPr>
            <p:ph type="title"/>
          </p:nvPr>
        </p:nvSpPr>
        <p:spPr>
          <a:xfrm>
            <a:off x="2057400" y="281352"/>
            <a:ext cx="6509239" cy="3886200"/>
          </a:xfrm>
          <a:effectLst/>
          <a:scene3d>
            <a:camera prst="orthographicFront"/>
            <a:lightRig rig="threePt" dir="t"/>
          </a:scene3d>
          <a:sp3d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3639A336-8664-4C53-9885-4CBE2F2742D2}" type="datetime1">
              <a:rPr lang="en-US" sz="1100" smtClean="0"/>
              <a:t>10/17/2022</a:t>
            </a:fld>
            <a:endParaRPr lang="en-US" sz="1050" dirty="0"/>
          </a:p>
        </p:txBody>
      </p:sp>
      <p:sp>
        <p:nvSpPr>
          <p:cNvPr id="27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28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1426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3D9D070A-F451-4134-8ABC-80778A72F9E4}" type="datetime1">
              <a:rPr lang="en-US" sz="1100" smtClean="0"/>
              <a:t>10/17/2022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sz="1200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1921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877B2C43-75EE-4BB0-81C4-B2DA28A9512A}" type="datetime1">
              <a:rPr lang="en-US" sz="1100" smtClean="0"/>
              <a:t>10/17/2022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 sz="1200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0458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D4FEAB4F-44B9-4166-AC6D-9A8BDE3A488C}" type="datetime1">
              <a:rPr lang="en-US" sz="1100" smtClean="0"/>
              <a:t>10/17/2022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Show Title</a:t>
            </a:r>
          </a:p>
        </p:txBody>
      </p:sp>
      <p:sp>
        <p:nvSpPr>
          <p:cNvPr id="34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  <p:sp>
        <p:nvSpPr>
          <p:cNvPr id="35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</a:p>
        </p:txBody>
      </p:sp>
    </p:spTree>
    <p:extLst>
      <p:ext uri="{BB962C8B-B14F-4D97-AF65-F5344CB8AC3E}">
        <p14:creationId xmlns:p14="http://schemas.microsoft.com/office/powerpoint/2010/main" val="274148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60052A3A-169D-417D-9FE2-485776AF2D6E}" type="datetime1">
              <a:rPr lang="en-US" sz="1100" smtClean="0"/>
              <a:t>10/17/2022</a:t>
            </a:fld>
            <a:endParaRPr lang="en-US"/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93838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FB098614-FE68-4F1B-9BBE-81F8CD716CEE}" type="datetime1">
              <a:rPr lang="en-US" sz="1100" smtClean="0"/>
              <a:t>10/17/2022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6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56153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  <a:noFill/>
          <a:ln>
            <a:noFill/>
          </a:ln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7EAF5AA3-4373-45D8-B435-ECAA93F77FCE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noFill/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730907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/>
          </p:nvPr>
        </p:nvSpPr>
        <p:spPr>
          <a:xfrm>
            <a:off x="1828800" y="3124200"/>
            <a:ext cx="5105400" cy="1981200"/>
          </a:xfrm>
        </p:spPr>
        <p:txBody>
          <a:bodyPr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A3B5A23E-AF9B-47CC-AEB2-080724B2B835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0614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D20C717E-D9BD-403D-92E8-CC7D0998F4DA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45567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  <a:latin typeface="+mn-lt"/>
                <a:cs typeface="+mn-cs"/>
              </a:rPr>
              <a:t>TRUE or FALSE?</a:t>
            </a:r>
          </a:p>
        </p:txBody>
      </p:sp>
      <p:sp>
        <p:nvSpPr>
          <p:cNvPr id="4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latin typeface="+mn-lt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?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6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B233B21F-F8C3-42BA-B2C9-5C4EFF3E9F7C}" type="datetime1">
              <a:rPr lang="en-US" smtClean="0"/>
              <a:t>10/17/2022</a:t>
            </a:fld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8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>
                <a:solidFill>
                  <a:schemeClr val="tx1">
                    <a:alpha val="40000"/>
                  </a:schemeClr>
                </a:solidFill>
              </a:rPr>
              <a:t>or FALSE?</a:t>
            </a:r>
          </a:p>
        </p:txBody>
      </p:sp>
      <p:sp>
        <p:nvSpPr>
          <p:cNvPr id="10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11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35234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E.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 algn="r"/>
            <a:fld id="{B8281D43-556E-4875-AD6B-6FF09D9BB381}" type="datetime1">
              <a:rPr lang="en-US" sz="1100" smtClean="0"/>
              <a:t>10/17/2022</a:t>
            </a:fld>
            <a:endParaRPr lang="en-US" sz="1050" dirty="0"/>
          </a:p>
        </p:txBody>
      </p:sp>
      <p:sp>
        <p:nvSpPr>
          <p:cNvPr id="20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sz="1200" dirty="0"/>
          </a:p>
        </p:txBody>
      </p:sp>
      <p:sp>
        <p:nvSpPr>
          <p:cNvPr id="21" name="Rectangl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140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23"/>
          <p:cNvCxnSpPr>
            <a:stCxn id="16" idx="3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7"/>
          <p:cNvSpPr>
            <a:spLocks noGrp="1"/>
          </p:cNvSpPr>
          <p:nvPr>
            <p:ph type="body" sz="quarter" idx="13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2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B18A62C5-1953-4480-B15C-EFFF267685D5}" type="datetime1">
              <a:rPr lang="en-US" smtClean="0"/>
              <a:t>10/17/2022</a:t>
            </a:fld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94164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  <a:extLst/>
          </a:lstStyle>
          <a:p>
            <a:pPr algn="r"/>
            <a:fld id="{F68BFE37-3B83-4FA9-A9DD-CA4AF9366449}" type="datetime1">
              <a:rPr lang="en-US" sz="1100" smtClean="0"/>
              <a:t>10/17/2022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noFill/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ln>
                  <a:noFill/>
                </a:ln>
                <a:solidFill>
                  <a:schemeClr val="bg1"/>
                </a:solidFill>
                <a:latin typeface="+mn-lt"/>
                <a:cs typeface="+mn-cs"/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>
                <a:solidFill>
                  <a:schemeClr val="tx1"/>
                </a:solidFill>
              </a:rPr>
              <a:t>TMA1201 Discrete Structures &amp; Probability, Faculty of Computing &amp; Informatics, MMU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 vert="horz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1031" name="Group 23"/>
          <p:cNvGrpSpPr>
            <a:grpSpLocks/>
          </p:cNvGrpSpPr>
          <p:nvPr/>
        </p:nvGrpSpPr>
        <p:grpSpPr bwMode="auto">
          <a:xfrm>
            <a:off x="11113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32" name="Group 35"/>
          <p:cNvGrpSpPr>
            <a:grpSpLocks/>
          </p:cNvGrpSpPr>
          <p:nvPr/>
        </p:nvGrpSpPr>
        <p:grpSpPr bwMode="auto">
          <a:xfrm>
            <a:off x="8583613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24"/>
          <p:cNvSpPr>
            <a:spLocks noGrp="1"/>
          </p:cNvSpPr>
          <p:nvPr>
            <p:ph type="title"/>
          </p:nvPr>
        </p:nvSpPr>
        <p:spPr>
          <a:xfrm>
            <a:off x="2438400" y="533400"/>
            <a:ext cx="5791200" cy="3886200"/>
          </a:xfrm>
          <a:effectLst/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  <a:effectLst>
                  <a:reflection blurRad="12700" stA="25000" endPos="55000" dist="5000" dir="5400000" sy="-100000" algn="bl" rotWithShape="0"/>
                </a:effectLst>
                <a:cs typeface="Arial" pitchFamily="34" charset="0"/>
              </a:rPr>
              <a:t>Lecture 09</a:t>
            </a:r>
            <a:br>
              <a:rPr lang="en-US" sz="5400" dirty="0">
                <a:solidFill>
                  <a:schemeClr val="tx1"/>
                </a:solidFill>
                <a:effectLst>
                  <a:reflection blurRad="12700" stA="25000" endPos="55000" dist="5000" dir="5400000" sy="-100000" algn="bl" rotWithShape="0"/>
                </a:effectLst>
                <a:cs typeface="Arial" pitchFamily="34" charset="0"/>
              </a:rPr>
            </a:br>
            <a:r>
              <a:rPr lang="en-US" sz="5400" dirty="0">
                <a:solidFill>
                  <a:schemeClr val="tx1"/>
                </a:solidFill>
                <a:effectLst>
                  <a:reflection blurRad="12700" stA="25000" endPos="55000" dist="5000" dir="5400000" sy="-100000" algn="bl" rotWithShape="0"/>
                </a:effectLst>
                <a:cs typeface="Arial" pitchFamily="34" charset="0"/>
              </a:rPr>
              <a:t>Introduction to Complexity of </a:t>
            </a:r>
            <a:br>
              <a:rPr lang="en-US" sz="5400" dirty="0">
                <a:solidFill>
                  <a:schemeClr val="tx1"/>
                </a:solidFill>
                <a:effectLst>
                  <a:reflection blurRad="12700" stA="25000" endPos="55000" dist="5000" dir="5400000" sy="-100000" algn="bl" rotWithShape="0"/>
                </a:effectLst>
                <a:cs typeface="Arial" pitchFamily="34" charset="0"/>
              </a:rPr>
            </a:br>
            <a:r>
              <a:rPr lang="en-US" sz="5400" dirty="0">
                <a:solidFill>
                  <a:schemeClr val="tx1"/>
                </a:solidFill>
                <a:effectLst>
                  <a:reflection blurRad="12700" stA="25000" endPos="55000" dist="5000" dir="5400000" sy="-100000" algn="bl" rotWithShape="0"/>
                </a:effectLst>
                <a:cs typeface="Arial" pitchFamily="34" charset="0"/>
              </a:rPr>
              <a:t>An Algorithm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400" y="1524000"/>
            <a:ext cx="7772400" cy="18288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zh-CN" b="1" dirty="0">
                <a:ea typeface="SimSun" pitchFamily="2" charset="-122"/>
              </a:rPr>
              <a:t>Definition:</a:t>
            </a:r>
          </a:p>
          <a:p>
            <a:pPr marL="0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altLang="zh-CN" dirty="0">
                <a:ea typeface="SimSun" pitchFamily="2" charset="-122"/>
              </a:rPr>
              <a:t> and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altLang="zh-CN" dirty="0">
                <a:ea typeface="SimSun" pitchFamily="2" charset="-122"/>
              </a:rPr>
              <a:t> be functions from a set of integers or the set of real numbers to the set of real numbers. </a:t>
            </a:r>
          </a:p>
          <a:p>
            <a:pPr marL="0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We say that  </a:t>
            </a:r>
            <a:r>
              <a:rPr lang="en-US" altLang="zh-CN" b="1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 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b="1" dirty="0">
                <a:ea typeface="SimSun" pitchFamily="2" charset="-122"/>
              </a:rPr>
              <a:t> is </a:t>
            </a:r>
            <a:r>
              <a:rPr lang="en-US" altLang="zh-CN" b="1" dirty="0">
                <a:ea typeface="SimSun" pitchFamily="2" charset="-122"/>
                <a:sym typeface="Symbol"/>
              </a:rPr>
              <a:t></a:t>
            </a:r>
            <a:r>
              <a:rPr lang="en-US" altLang="zh-CN" b="1" dirty="0">
                <a:ea typeface="SimSun" pitchFamily="2" charset="-122"/>
              </a:rPr>
              <a:t>(</a:t>
            </a:r>
            <a:r>
              <a:rPr lang="en-US" altLang="zh-CN" b="1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b="1" dirty="0">
                <a:ea typeface="SimSun" pitchFamily="2" charset="-122"/>
              </a:rPr>
              <a:t>)  </a:t>
            </a:r>
            <a:r>
              <a:rPr lang="en-US" altLang="zh-CN" dirty="0">
                <a:ea typeface="SimSun" pitchFamily="2" charset="-122"/>
              </a:rPr>
              <a:t>if 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 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dirty="0">
                <a:ea typeface="SimSun" pitchFamily="2" charset="-122"/>
              </a:rPr>
              <a:t> is </a:t>
            </a:r>
            <a:r>
              <a:rPr lang="en-US" altLang="zh-CN" dirty="0">
                <a:ea typeface="SimSun" pitchFamily="2" charset="-122"/>
                <a:sym typeface="Symbol"/>
              </a:rPr>
              <a:t>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dirty="0">
                <a:ea typeface="SimSun" pitchFamily="2" charset="-122"/>
              </a:rPr>
              <a:t>) and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 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dirty="0">
                <a:ea typeface="SimSun" pitchFamily="2" charset="-122"/>
              </a:rPr>
              <a:t> is </a:t>
            </a:r>
            <a:r>
              <a:rPr lang="en-US" altLang="zh-CN" i="1" dirty="0">
                <a:ea typeface="SimSun" pitchFamily="2" charset="-122"/>
                <a:sym typeface="Symbol"/>
              </a:rPr>
              <a:t>O</a:t>
            </a:r>
            <a:r>
              <a:rPr lang="en-US" altLang="zh-CN" dirty="0">
                <a:ea typeface="SimSun" pitchFamily="2" charset="-122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dirty="0">
                <a:ea typeface="SimSun" pitchFamily="2" charset="-122"/>
              </a:rPr>
              <a:t>).</a:t>
            </a:r>
            <a:endParaRPr lang="en-US" altLang="zh-CN" dirty="0">
              <a:ea typeface="SimSun" pitchFamily="2" charset="-122"/>
              <a:sym typeface="Symbol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15697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>
                <a:sym typeface="Symbol"/>
              </a:rPr>
              <a:t></a:t>
            </a:r>
            <a:r>
              <a:rPr lang="en-US" b="1" i="1" dirty="0"/>
              <a:t> - </a:t>
            </a:r>
            <a:r>
              <a:rPr lang="en-US" b="1" dirty="0"/>
              <a:t>Notation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3581400"/>
            <a:ext cx="4835525" cy="2524959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/>
              <p:cNvSpPr txBox="1">
                <a:spLocks/>
              </p:cNvSpPr>
              <p:nvPr/>
            </p:nvSpPr>
            <p:spPr>
              <a:xfrm>
                <a:off x="466165" y="4038600"/>
                <a:ext cx="3191435" cy="1905000"/>
              </a:xfrm>
              <a:prstGeom prst="rect">
                <a:avLst/>
              </a:prstGeom>
            </p:spPr>
            <p:txBody>
              <a:bodyPr vert="horz">
                <a:normAutofit fontScale="92500" lnSpcReduction="20000"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Note that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f (x) </a:t>
                </a:r>
                <a:r>
                  <a:rPr lang="en-US" sz="2000" dirty="0">
                    <a:solidFill>
                      <a:schemeClr val="tx1"/>
                    </a:solidFill>
                  </a:rPr>
                  <a:t>is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  <a:sym typeface="Symbol"/>
                  </a:rPr>
                  <a:t>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(g(x)) </a:t>
                </a:r>
                <a:r>
                  <a:rPr lang="en-US" sz="2000" dirty="0" err="1">
                    <a:solidFill>
                      <a:schemeClr val="tx1"/>
                    </a:solidFill>
                  </a:rPr>
                  <a:t>iff</a:t>
                </a:r>
                <a:r>
                  <a:rPr lang="en-US" sz="2000" dirty="0">
                    <a:solidFill>
                      <a:schemeClr val="tx1"/>
                    </a:solidFill>
                  </a:rPr>
                  <a:t> there are real numbers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A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B</a:t>
                </a:r>
                <a:r>
                  <a:rPr lang="en-US" sz="2000" dirty="0">
                    <a:solidFill>
                      <a:schemeClr val="tx1"/>
                    </a:solidFill>
                  </a:rPr>
                  <a:t> and a positive real number 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k </a:t>
                </a:r>
                <a:r>
                  <a:rPr lang="en-US" sz="2000" dirty="0">
                    <a:solidFill>
                      <a:schemeClr val="tx1"/>
                    </a:solidFill>
                  </a:rPr>
                  <a:t>such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Sun" pitchFamily="2" charset="-122"/>
                        </a:rPr>
                        <m:t>𝐴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Sun" pitchFamily="2" charset="-122"/>
                        </a:rPr>
                        <m:t>|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Sun" pitchFamily="2" charset="-122"/>
                        </a:rPr>
                        <m:t>𝑔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Sun" pitchFamily="2" charset="-122"/>
                        </a:rPr>
                        <m:t>(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Sun" pitchFamily="2" charset="-122"/>
                        </a:rPr>
                        <m:t>𝑥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Sun" pitchFamily="2" charset="-122"/>
                        </a:rPr>
                        <m:t>)|≤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0" lang="en-US" altLang="zh-CN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kumimoji="0" lang="en-US" altLang="zh-CN" sz="2000" b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SimSun" pitchFamily="2" charset="-122"/>
                </a:endParaRPr>
              </a:p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2000" kern="0" dirty="0">
                    <a:solidFill>
                      <a:schemeClr val="tx1"/>
                    </a:solidFill>
                  </a:rPr>
                  <a:t>w</a:t>
                </a:r>
                <a:r>
                  <a:rPr kumimoji="0" lang="en-US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henever</a:t>
                </a: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&gt;</m:t>
                    </m:r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𝑘</m:t>
                    </m:r>
                    <m:r>
                      <a:rPr kumimoji="0" lang="en-US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</m:oMath>
                </a14:m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rPr>
                  <a:t> as shown in the graph.</a:t>
                </a:r>
              </a:p>
            </p:txBody>
          </p:sp>
        </mc:Choice>
        <mc:Fallback xmlns="">
          <p:sp>
            <p:nvSpPr>
              <p:cNvPr id="6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65" y="4038600"/>
                <a:ext cx="3191435" cy="1905000"/>
              </a:xfrm>
              <a:prstGeom prst="rect">
                <a:avLst/>
              </a:prstGeom>
              <a:blipFill>
                <a:blip r:embed="rId4"/>
                <a:stretch>
                  <a:fillRect l="-1718" t="-4808" r="-2290"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81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Example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8"/>
              <p:cNvSpPr txBox="1">
                <a:spLocks/>
              </p:cNvSpPr>
              <p:nvPr/>
            </p:nvSpPr>
            <p:spPr>
              <a:xfrm>
                <a:off x="495300" y="1600655"/>
                <a:ext cx="7772400" cy="48006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/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Show that 		</a:t>
                </a:r>
                <a:r>
                  <a:rPr lang="en-US" altLang="zh-CN" sz="2000" kern="0" dirty="0">
                    <a:solidFill>
                      <a:schemeClr val="tx1"/>
                    </a:solidFill>
                    <a:ea typeface="SimSun" pitchFamily="2" charset="-122"/>
                  </a:rPr>
                  <a:t>      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is 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  <a:sym typeface="Symbol"/>
                  </a:rPr>
                  <a:t>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000" baseline="30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)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sng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Solution: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	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	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r>
                  <a:rPr lang="en-US" altLang="zh-CN" sz="2000" kern="0" dirty="0">
                    <a:solidFill>
                      <a:schemeClr val="tx1"/>
                    </a:solidFill>
                    <a:ea typeface="SimSun" pitchFamily="2" charset="-122"/>
                  </a:rPr>
                  <a:t>By definition,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 is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  <a:sym typeface="Symbol"/>
                  </a:rPr>
                  <a:t>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)  if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 is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  <a:sym typeface="Symbol"/>
                  </a:rPr>
                  <a:t>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) and 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f 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 is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  <a:sym typeface="Symbol"/>
                  </a:rPr>
                  <a:t>O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g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)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)</a:t>
                </a:r>
                <a:r>
                  <a:rPr lang="en-US" altLang="zh-CN" sz="2000" kern="0" dirty="0">
                    <a:solidFill>
                      <a:schemeClr val="tx1"/>
                    </a:solidFill>
                    <a:ea typeface="SimSun" pitchFamily="2" charset="-122"/>
                  </a:rPr>
                  <a:t> .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We need</a:t>
                </a:r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 to </a:t>
                </a:r>
                <a:r>
                  <a:rPr lang="en-US" altLang="zh-CN" sz="2000" kern="0" dirty="0">
                    <a:solidFill>
                      <a:schemeClr val="tx1"/>
                    </a:solidFill>
                    <a:ea typeface="SimSun" pitchFamily="2" charset="-122"/>
                  </a:rPr>
                  <a:t>show that</a:t>
                </a:r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 </a:t>
                </a:r>
                <a:r>
                  <a:rPr kumimoji="0" lang="en-US" altLang="zh-CN" sz="2000" b="0" i="1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f(n)</a:t>
                </a:r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 is 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  <a:sym typeface="Symbol"/>
                  </a:rPr>
                  <a:t>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000" baseline="30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) and </a:t>
                </a:r>
                <a:r>
                  <a:rPr lang="en-US" altLang="zh-CN" sz="2000" i="1" dirty="0">
                    <a:solidFill>
                      <a:schemeClr val="tx1"/>
                    </a:solidFill>
                    <a:ea typeface="SimSun" pitchFamily="2" charset="-122"/>
                  </a:rPr>
                  <a:t>f(n)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 is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  <a:sym typeface="Symbol"/>
                  </a:rPr>
                  <a:t>O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000" baseline="30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).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endParaRPr kumimoji="0" lang="en-US" altLang="zh-CN" sz="5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altLang="zh-CN" sz="2000" kern="0" dirty="0">
                    <a:solidFill>
                      <a:schemeClr val="tx1"/>
                    </a:solidFill>
                    <a:ea typeface="SimSun" pitchFamily="2" charset="-122"/>
                  </a:rPr>
                  <a:t>                                                                      since </a:t>
                </a:r>
                <a:r>
                  <a:rPr lang="en-US" altLang="zh-CN" sz="2000" i="1" kern="0" dirty="0">
                    <a:solidFill>
                      <a:schemeClr val="tx1"/>
                    </a:solidFill>
                    <a:ea typeface="SimSun" pitchFamily="2" charset="-122"/>
                  </a:rPr>
                  <a:t>n</a:t>
                </a:r>
                <a:r>
                  <a:rPr lang="en-US" altLang="zh-CN" sz="2000" i="1" kern="0" baseline="30000" dirty="0">
                    <a:solidFill>
                      <a:schemeClr val="tx1"/>
                    </a:solidFill>
                    <a:ea typeface="SimSun" pitchFamily="2" charset="-122"/>
                  </a:rPr>
                  <a:t>2</a:t>
                </a:r>
                <a:r>
                  <a:rPr lang="en-US" altLang="zh-CN" sz="2000" kern="0" dirty="0">
                    <a:solidFill>
                      <a:schemeClr val="tx1"/>
                    </a:solidFill>
                    <a:ea typeface="SimSun" pitchFamily="2" charset="-122"/>
                  </a:rPr>
                  <a:t>&gt; </a:t>
                </a:r>
                <a:r>
                  <a:rPr lang="en-US" altLang="zh-CN" sz="2000" kern="0" dirty="0" err="1">
                    <a:solidFill>
                      <a:schemeClr val="tx1"/>
                    </a:solidFill>
                    <a:ea typeface="SimSun" pitchFamily="2" charset="-122"/>
                  </a:rPr>
                  <a:t>lg</a:t>
                </a:r>
                <a:r>
                  <a:rPr lang="en-US" altLang="zh-CN" sz="2000" i="1" kern="0" dirty="0" err="1">
                    <a:solidFill>
                      <a:schemeClr val="tx1"/>
                    </a:solidFill>
                    <a:ea typeface="SimSun" pitchFamily="2" charset="-122"/>
                  </a:rPr>
                  <a:t>n</a:t>
                </a:r>
                <a:r>
                  <a:rPr lang="en-US" altLang="zh-CN" sz="2000" kern="0" dirty="0">
                    <a:solidFill>
                      <a:schemeClr val="tx1"/>
                    </a:solidFill>
                    <a:ea typeface="SimSun" pitchFamily="2" charset="-122"/>
                  </a:rPr>
                  <a:t> when </a:t>
                </a:r>
                <a:r>
                  <a:rPr lang="en-US" altLang="zh-CN" sz="2000" i="1" kern="0" dirty="0">
                    <a:solidFill>
                      <a:schemeClr val="tx1"/>
                    </a:solidFill>
                    <a:ea typeface="SimSun" pitchFamily="2" charset="-122"/>
                  </a:rPr>
                  <a:t>n</a:t>
                </a:r>
                <a:r>
                  <a:rPr lang="en-US" altLang="zh-CN" sz="2000" kern="0" dirty="0">
                    <a:solidFill>
                      <a:schemeClr val="tx1"/>
                    </a:solidFill>
                    <a:ea typeface="SimSun" pitchFamily="2" charset="-122"/>
                  </a:rPr>
                  <a:t> &gt; 1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.</a:t>
                </a: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 |</a:t>
                </a:r>
                <a:r>
                  <a:rPr lang="en-US" altLang="zh-CN" sz="2000" i="1" dirty="0">
                    <a:solidFill>
                      <a:schemeClr val="tx1"/>
                    </a:solidFill>
                    <a:ea typeface="SimSun" pitchFamily="2" charset="-122"/>
                  </a:rPr>
                  <a:t>f(n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)|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 6|</a:t>
                </a:r>
                <a:r>
                  <a:rPr lang="en-US" altLang="zh-CN" sz="2000" i="1" dirty="0">
                    <a:solidFill>
                      <a:schemeClr val="tx1"/>
                    </a:solidFill>
                    <a:ea typeface="SimSun" pitchFamily="2" charset="-122"/>
                  </a:rPr>
                  <a:t>n</a:t>
                </a:r>
                <a:r>
                  <a:rPr lang="en-US" altLang="zh-CN" sz="2000" i="1" baseline="30000" dirty="0">
                    <a:solidFill>
                      <a:schemeClr val="tx1"/>
                    </a:solidFill>
                    <a:ea typeface="SimSun" pitchFamily="2" charset="-122"/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| when n &gt; 1  or   </a:t>
                </a:r>
                <a:r>
                  <a:rPr lang="en-US" altLang="zh-CN" sz="2000" i="1" kern="0" dirty="0">
                    <a:solidFill>
                      <a:schemeClr val="tx1"/>
                    </a:solidFill>
                    <a:ea typeface="SimSun" pitchFamily="2" charset="-122"/>
                  </a:rPr>
                  <a:t>f(n)</a:t>
                </a:r>
                <a:r>
                  <a:rPr lang="en-US" altLang="zh-CN" sz="2000" kern="0" dirty="0">
                    <a:solidFill>
                      <a:schemeClr val="tx1"/>
                    </a:solidFill>
                    <a:ea typeface="SimSun" pitchFamily="2" charset="-122"/>
                  </a:rPr>
                  <a:t> is 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  <a:sym typeface="Symbol"/>
                  </a:rPr>
                  <a:t>O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000" baseline="30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) </a:t>
                </a:r>
                <a:endParaRPr lang="en-US" altLang="zh-CN" sz="200" dirty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                                                         since 3</a:t>
                </a:r>
                <a:r>
                  <a:rPr lang="en-US" altLang="zh-CN" sz="2000" i="1" dirty="0">
                    <a:solidFill>
                      <a:schemeClr val="tx1"/>
                    </a:solidFill>
                    <a:ea typeface="SimSun" pitchFamily="2" charset="-122"/>
                  </a:rPr>
                  <a:t>n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lg</a:t>
                </a:r>
                <a:r>
                  <a:rPr lang="en-US" altLang="zh-CN" sz="2000" i="1" dirty="0">
                    <a:solidFill>
                      <a:schemeClr val="tx1"/>
                    </a:solidFill>
                    <a:ea typeface="SimSun" pitchFamily="2" charset="-122"/>
                  </a:rPr>
                  <a:t>n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 &gt; 0 when </a:t>
                </a:r>
                <a:r>
                  <a:rPr lang="en-US" altLang="zh-CN" sz="2000" i="1" dirty="0">
                    <a:solidFill>
                      <a:schemeClr val="tx1"/>
                    </a:solidFill>
                    <a:ea typeface="SimSun" pitchFamily="2" charset="-122"/>
                  </a:rPr>
                  <a:t>n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 &gt; 1 </a:t>
                </a: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Hence |</a:t>
                </a:r>
                <a:r>
                  <a:rPr lang="en-US" altLang="zh-CN" sz="2000" i="1" dirty="0">
                    <a:solidFill>
                      <a:schemeClr val="tx1"/>
                    </a:solidFill>
                    <a:ea typeface="SimSun" pitchFamily="2" charset="-122"/>
                  </a:rPr>
                  <a:t>f(n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)|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3|</a:t>
                </a:r>
                <a:r>
                  <a:rPr lang="en-US" altLang="zh-CN" sz="2000" i="1" dirty="0">
                    <a:solidFill>
                      <a:schemeClr val="tx1"/>
                    </a:solidFill>
                    <a:ea typeface="SimSun" pitchFamily="2" charset="-122"/>
                  </a:rPr>
                  <a:t>n</a:t>
                </a:r>
                <a:r>
                  <a:rPr lang="en-US" altLang="zh-CN" sz="2000" i="1" baseline="30000" dirty="0">
                    <a:solidFill>
                      <a:schemeClr val="tx1"/>
                    </a:solidFill>
                    <a:ea typeface="SimSun" pitchFamily="2" charset="-122"/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| when </a:t>
                </a:r>
                <a:r>
                  <a:rPr lang="en-US" altLang="zh-CN" sz="2000" i="1" dirty="0">
                    <a:solidFill>
                      <a:schemeClr val="tx1"/>
                    </a:solidFill>
                    <a:ea typeface="SimSun" pitchFamily="2" charset="-122"/>
                  </a:rPr>
                  <a:t>n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 &gt; 1  or   </a:t>
                </a:r>
                <a:r>
                  <a:rPr lang="en-US" altLang="zh-CN" sz="2000" i="1" kern="0" dirty="0">
                    <a:solidFill>
                      <a:schemeClr val="tx1"/>
                    </a:solidFill>
                    <a:ea typeface="SimSun" pitchFamily="2" charset="-122"/>
                  </a:rPr>
                  <a:t>f(n)</a:t>
                </a:r>
                <a:r>
                  <a:rPr lang="en-US" altLang="zh-CN" sz="2000" kern="0" dirty="0">
                    <a:solidFill>
                      <a:schemeClr val="tx1"/>
                    </a:solidFill>
                    <a:ea typeface="SimSun" pitchFamily="2" charset="-122"/>
                  </a:rPr>
                  <a:t> is 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  <a:sym typeface="Symbol"/>
                  </a:rPr>
                  <a:t>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000" baseline="30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) </a:t>
                </a:r>
                <a:endParaRPr lang="en-US" altLang="zh-CN" sz="200" dirty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:endParaRPr lang="en-US" altLang="zh-CN" sz="2000" dirty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Since </a:t>
                </a:r>
                <a:r>
                  <a:rPr lang="en-US" altLang="zh-CN" sz="2000" i="1" dirty="0">
                    <a:solidFill>
                      <a:schemeClr val="tx1"/>
                    </a:solidFill>
                    <a:ea typeface="SimSun" pitchFamily="2" charset="-122"/>
                  </a:rPr>
                  <a:t>f(n)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 is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  <a:sym typeface="Symbol"/>
                  </a:rPr>
                  <a:t>O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000" baseline="30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) and </a:t>
                </a:r>
                <a:r>
                  <a:rPr lang="en-US" altLang="zh-CN" sz="2000" i="1" dirty="0">
                    <a:solidFill>
                      <a:schemeClr val="tx1"/>
                    </a:solidFill>
                    <a:ea typeface="SimSun" pitchFamily="2" charset="-122"/>
                  </a:rPr>
                  <a:t>f(n)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 is 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  <a:sym typeface="Symbol"/>
                  </a:rPr>
                  <a:t>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000" baseline="30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) ,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  <a:sym typeface="Symbol"/>
                  </a:rPr>
                  <a:t> </a:t>
                </a:r>
                <a:r>
                  <a:rPr kumimoji="0" lang="en-US" altLang="zh-CN" sz="2000" b="0" i="1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  <a:sym typeface="Symbol"/>
                  </a:rPr>
                  <a:t>f(n)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  <a:sym typeface="Symbol"/>
                  </a:rPr>
                  <a:t> is 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  <a:sym typeface="Symbol"/>
                  </a:rPr>
                  <a:t>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(</a:t>
                </a:r>
                <a:r>
                  <a:rPr lang="en-US" altLang="zh-CN" sz="2000" i="1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n</a:t>
                </a:r>
                <a:r>
                  <a:rPr lang="en-US" altLang="zh-CN" sz="2000" baseline="30000" dirty="0">
                    <a:solidFill>
                      <a:schemeClr val="tx1"/>
                    </a:solidFill>
                    <a:latin typeface="Times New Roman" pitchFamily="18" charset="0"/>
                    <a:ea typeface="SimSun" pitchFamily="2" charset="-122"/>
                    <a:cs typeface="Times New Roman" pitchFamily="18" charset="0"/>
                  </a:rPr>
                  <a:t>3</a:t>
                </a:r>
                <a:r>
                  <a:rPr lang="en-US" altLang="zh-CN" sz="2000" dirty="0">
                    <a:solidFill>
                      <a:schemeClr val="tx1"/>
                    </a:solidFill>
                    <a:ea typeface="SimSun" pitchFamily="2" charset="-122"/>
                  </a:rPr>
                  <a:t>) .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	</a:t>
                </a:r>
              </a:p>
            </p:txBody>
          </p:sp>
        </mc:Choice>
        <mc:Fallback>
          <p:sp>
            <p:nvSpPr>
              <p:cNvPr id="6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600655"/>
                <a:ext cx="7772400" cy="4800600"/>
              </a:xfrm>
              <a:prstGeom prst="rect">
                <a:avLst/>
              </a:prstGeom>
              <a:blipFill>
                <a:blip r:embed="rId3"/>
                <a:stretch>
                  <a:fillRect l="-784" t="-101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905669" y="3429000"/>
            <a:ext cx="35189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SimSun" pitchFamily="2" charset="-122"/>
              </a:rPr>
              <a:t>|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dirty="0">
                <a:ea typeface="SimSun" pitchFamily="2" charset="-122"/>
              </a:rPr>
              <a:t>|= |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baseline="30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+ 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nlgn</a:t>
            </a:r>
            <a:r>
              <a:rPr lang="en-US" altLang="zh-CN" dirty="0">
                <a:ea typeface="SimSun" pitchFamily="2" charset="-122"/>
              </a:rPr>
              <a:t>| </a:t>
            </a:r>
            <a:r>
              <a:rPr lang="en-US" altLang="zh-CN" dirty="0">
                <a:ea typeface="SimSun" pitchFamily="2" charset="-122"/>
                <a:sym typeface="Symbol"/>
              </a:rPr>
              <a:t> </a:t>
            </a:r>
            <a:r>
              <a:rPr lang="en-US" altLang="zh-CN" dirty="0">
                <a:ea typeface="SimSun" pitchFamily="2" charset="-122"/>
              </a:rPr>
              <a:t>|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baseline="30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+ 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baseline="30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altLang="zh-CN" dirty="0">
                <a:ea typeface="SimSun" pitchFamily="2" charset="-122"/>
              </a:rPr>
              <a:t>|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61962" y="4176158"/>
            <a:ext cx="24801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SimSun" pitchFamily="2" charset="-122"/>
              </a:rPr>
              <a:t>|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baseline="30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+ 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nlgn</a:t>
            </a:r>
            <a:r>
              <a:rPr lang="en-US" altLang="zh-CN" dirty="0">
                <a:ea typeface="SimSun" pitchFamily="2" charset="-122"/>
              </a:rPr>
              <a:t>| </a:t>
            </a:r>
            <a:r>
              <a:rPr lang="en-US" altLang="zh-CN" dirty="0">
                <a:ea typeface="SimSun" pitchFamily="2" charset="-122"/>
                <a:sym typeface="Symbol"/>
              </a:rPr>
              <a:t> 3|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n</a:t>
            </a:r>
            <a:r>
              <a:rPr lang="en-US" altLang="zh-CN" baseline="30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3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+0</a:t>
            </a:r>
            <a:r>
              <a:rPr lang="en-US" altLang="zh-CN" dirty="0">
                <a:ea typeface="SimSun" pitchFamily="2" charset="-122"/>
                <a:sym typeface="Symbol"/>
              </a:rPr>
              <a:t>|</a:t>
            </a: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392581"/>
              </p:ext>
            </p:extLst>
          </p:nvPr>
        </p:nvGraphicFramePr>
        <p:xfrm>
          <a:off x="1720850" y="1598613"/>
          <a:ext cx="19558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18960" imgH="228600" progId="Equation.3">
                  <p:embed/>
                </p:oleObj>
              </mc:Choice>
              <mc:Fallback>
                <p:oleObj name="Equation" r:id="rId4" imgW="12189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850" y="1598613"/>
                        <a:ext cx="195580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241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524000"/>
            <a:ext cx="7604919" cy="4572000"/>
          </a:xfrm>
        </p:spPr>
        <p:txBody>
          <a:bodyPr>
            <a:normAutofit/>
          </a:bodyPr>
          <a:lstStyle/>
          <a:p>
            <a:r>
              <a:rPr lang="en-US" altLang="zh-CN" dirty="0"/>
              <a:t>When </a:t>
            </a:r>
            <a:r>
              <a:rPr lang="en-US" altLang="zh-CN" i="1" dirty="0"/>
              <a:t>f(x)</a:t>
            </a:r>
            <a:r>
              <a:rPr lang="en-US" altLang="zh-CN" dirty="0"/>
              <a:t> is O(</a:t>
            </a:r>
            <a:r>
              <a:rPr lang="en-US" altLang="zh-CN" i="1" dirty="0"/>
              <a:t>g(x)</a:t>
            </a:r>
            <a:r>
              <a:rPr lang="en-US" altLang="zh-CN" dirty="0"/>
              <a:t>), we have an </a:t>
            </a:r>
            <a:r>
              <a:rPr lang="en-US" altLang="zh-CN" b="1" dirty="0"/>
              <a:t>upper bound</a:t>
            </a:r>
            <a:r>
              <a:rPr lang="en-US" altLang="zh-CN" dirty="0"/>
              <a:t>, in terms of </a:t>
            </a:r>
            <a:r>
              <a:rPr lang="en-US" altLang="zh-CN" i="1" dirty="0"/>
              <a:t>g(x)</a:t>
            </a:r>
            <a:r>
              <a:rPr lang="en-US" altLang="zh-CN" dirty="0"/>
              <a:t>, for the size of </a:t>
            </a:r>
            <a:r>
              <a:rPr lang="en-US" altLang="zh-CN" i="1" dirty="0"/>
              <a:t>f(x)</a:t>
            </a:r>
            <a:r>
              <a:rPr lang="en-US" altLang="zh-CN" dirty="0"/>
              <a:t> for large values of </a:t>
            </a:r>
            <a:r>
              <a:rPr lang="en-US" altLang="zh-CN" i="1" dirty="0"/>
              <a:t>x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r>
              <a:rPr lang="en-US" altLang="zh-CN" dirty="0"/>
              <a:t>When </a:t>
            </a:r>
            <a:r>
              <a:rPr lang="en-US" altLang="zh-CN" i="1" dirty="0"/>
              <a:t>f(x)</a:t>
            </a:r>
            <a:r>
              <a:rPr lang="en-US" altLang="zh-CN" dirty="0"/>
              <a:t> is </a:t>
            </a:r>
            <a:r>
              <a:rPr lang="en-US" altLang="zh-CN" dirty="0">
                <a:sym typeface="Symbol" panose="05050102010706020507" pitchFamily="18" charset="2"/>
              </a:rPr>
              <a:t></a:t>
            </a:r>
            <a:r>
              <a:rPr lang="en-US" altLang="zh-CN" dirty="0"/>
              <a:t>(</a:t>
            </a:r>
            <a:r>
              <a:rPr lang="en-US" altLang="zh-CN" i="1" dirty="0"/>
              <a:t>g(x)</a:t>
            </a:r>
            <a:r>
              <a:rPr lang="en-US" altLang="zh-CN" dirty="0"/>
              <a:t>), we have a </a:t>
            </a:r>
            <a:r>
              <a:rPr lang="en-US" altLang="zh-CN" b="1" dirty="0"/>
              <a:t>lower bound</a:t>
            </a:r>
            <a:r>
              <a:rPr lang="en-US" altLang="zh-CN" dirty="0"/>
              <a:t>, in terms of </a:t>
            </a:r>
            <a:r>
              <a:rPr lang="en-US" altLang="zh-CN" i="1" dirty="0"/>
              <a:t>g(x)</a:t>
            </a:r>
            <a:r>
              <a:rPr lang="en-US" altLang="zh-CN" dirty="0"/>
              <a:t>, for the size of </a:t>
            </a:r>
            <a:r>
              <a:rPr lang="en-US" altLang="zh-CN" i="1" dirty="0"/>
              <a:t>f(x)</a:t>
            </a:r>
            <a:r>
              <a:rPr lang="en-US" altLang="zh-CN" dirty="0"/>
              <a:t> for large values of </a:t>
            </a:r>
            <a:r>
              <a:rPr lang="en-US" altLang="zh-CN" i="1" dirty="0"/>
              <a:t>x</a:t>
            </a:r>
            <a:r>
              <a:rPr lang="en-US" altLang="zh-CN" dirty="0"/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/>
              <a:t>When </a:t>
            </a:r>
            <a:r>
              <a:rPr lang="en-US" altLang="zh-CN" i="1" dirty="0"/>
              <a:t>f(x)</a:t>
            </a:r>
            <a:r>
              <a:rPr lang="en-US" altLang="zh-CN" dirty="0"/>
              <a:t> is </a:t>
            </a:r>
            <a:r>
              <a:rPr lang="en-US" altLang="zh-CN" dirty="0">
                <a:ea typeface="SimSun" pitchFamily="2" charset="-122"/>
                <a:sym typeface="Symbol"/>
              </a:rPr>
              <a:t></a:t>
            </a:r>
            <a:r>
              <a:rPr lang="en-US" altLang="zh-CN" dirty="0"/>
              <a:t>(</a:t>
            </a:r>
            <a:r>
              <a:rPr lang="en-US" altLang="zh-CN" i="1" dirty="0"/>
              <a:t>g(x)</a:t>
            </a:r>
            <a:r>
              <a:rPr lang="en-US" altLang="zh-CN" dirty="0"/>
              <a:t>), we have </a:t>
            </a:r>
            <a:r>
              <a:rPr lang="en-US" altLang="zh-CN" b="1" dirty="0"/>
              <a:t>both upper bound and lower bound</a:t>
            </a:r>
            <a:r>
              <a:rPr lang="en-US" altLang="zh-CN" dirty="0"/>
              <a:t>, in terms of </a:t>
            </a:r>
            <a:r>
              <a:rPr lang="en-US" altLang="zh-CN" i="1" dirty="0"/>
              <a:t>g(x)</a:t>
            </a:r>
            <a:r>
              <a:rPr lang="en-US" altLang="zh-CN" dirty="0"/>
              <a:t>, for the size of </a:t>
            </a:r>
            <a:r>
              <a:rPr lang="en-US" altLang="zh-CN" i="1" dirty="0"/>
              <a:t>f(x)</a:t>
            </a:r>
            <a:r>
              <a:rPr lang="en-US" altLang="zh-CN" dirty="0"/>
              <a:t> for large values of </a:t>
            </a:r>
            <a:r>
              <a:rPr lang="en-US" altLang="zh-CN" i="1" dirty="0"/>
              <a:t>x</a:t>
            </a:r>
            <a:r>
              <a:rPr lang="en-US" altLang="zh-CN" dirty="0"/>
              <a:t>. </a:t>
            </a: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Big-Oh, Big-Omega, Big-Theta Notation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74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447800"/>
            <a:ext cx="7924800" cy="45720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zh-CN" dirty="0">
                <a:ea typeface="SimSun" pitchFamily="2" charset="-122"/>
              </a:rPr>
              <a:t>Given some function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 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dirty="0">
                <a:ea typeface="SimSun" pitchFamily="2" charset="-122"/>
              </a:rPr>
              <a:t> that describes an algorithm, you have to find another function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altLang="zh-CN" dirty="0">
                <a:ea typeface="SimSun" pitchFamily="2" charset="-122"/>
                <a:cs typeface="Times New Roman" pitchFamily="18" charset="0"/>
              </a:rPr>
              <a:t>by </a:t>
            </a:r>
            <a:r>
              <a:rPr lang="en-US" altLang="zh-TW" dirty="0">
                <a:ea typeface="新細明體" pitchFamily="18" charset="-120"/>
              </a:rPr>
              <a:t>selecting some parts of the function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 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 </a:t>
            </a:r>
            <a:r>
              <a:rPr lang="en-US" altLang="zh-TW" dirty="0">
                <a:ea typeface="新細明體" pitchFamily="18" charset="-120"/>
              </a:rPr>
              <a:t>that decides the growth of function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 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>
              <a:buFont typeface="Arial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>
              <a:buFont typeface="Arial" pitchFamily="34" charset="0"/>
              <a:buChar char="•"/>
              <a:defRPr/>
            </a:pPr>
            <a:r>
              <a:rPr lang="en-US" altLang="zh-CN" dirty="0">
                <a:ea typeface="新細明體" pitchFamily="18" charset="-120"/>
              </a:rPr>
              <a:t>Mathematically, this is done by either: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dirty="0">
                <a:ea typeface="新細明體" pitchFamily="18" charset="-120"/>
              </a:rPr>
              <a:t>removing the residual terms from a polynomial function (normally these are the constant and/or the low order terms in the polynomial), </a:t>
            </a:r>
          </a:p>
          <a:p>
            <a:pPr lvl="1">
              <a:buFont typeface="Arial" pitchFamily="34" charset="0"/>
              <a:buChar char="•"/>
              <a:defRPr/>
            </a:pPr>
            <a:r>
              <a:rPr lang="en-US" altLang="zh-CN" dirty="0">
                <a:ea typeface="新細明體" pitchFamily="18" charset="-120"/>
              </a:rPr>
              <a:t>maximizing all the terms in a polynomial function.</a:t>
            </a:r>
          </a:p>
          <a:p>
            <a:pPr marL="457200" lvl="1" indent="0">
              <a:buNone/>
              <a:defRPr/>
            </a:pPr>
            <a:endParaRPr lang="en-US" altLang="zh-CN" dirty="0">
              <a:ea typeface="新細明體" pitchFamily="18" charset="-120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zh-CN" dirty="0">
              <a:ea typeface="新細明體" pitchFamily="18" charset="-12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Mathematical Approach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560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457200" y="1524000"/>
            <a:ext cx="7924800" cy="31242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  <a:defRPr/>
            </a:pPr>
            <a:r>
              <a:rPr lang="en-US" altLang="zh-CN" dirty="0">
                <a:ea typeface="SimSun" pitchFamily="2" charset="-122"/>
              </a:rPr>
              <a:t>In computer science, a correct algorithm might not be efficient if the time or space taken for its execution is too large.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zh-CN" dirty="0">
                <a:ea typeface="SimSun" pitchFamily="2" charset="-122"/>
                <a:cs typeface="Times New Roman" pitchFamily="18" charset="0"/>
              </a:rPr>
              <a:t>Analysis of an algorithm refers to the process of deriving the estimates of the complexity (or growth function) for the time and/or space needed to execute an algorithm.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An analysis table is usually used to determine the growth function (in time) for predicting  the execution time  of an algorithm and deriving the complexity of the algorithm.</a:t>
            </a: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Analysis of An Algorithm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5812" y="1752600"/>
            <a:ext cx="7467600" cy="1676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Commonly used terminology for the complexity of algorithms.</a:t>
            </a:r>
          </a:p>
        </p:txBody>
      </p:sp>
      <p:sp>
        <p:nvSpPr>
          <p:cNvPr id="10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Analysis of An Algorithm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15</a:t>
            </a:fld>
            <a:endParaRPr lang="en-US"/>
          </a:p>
        </p:txBody>
      </p:sp>
      <p:graphicFrame>
        <p:nvGraphicFramePr>
          <p:cNvPr id="7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733602"/>
              </p:ext>
            </p:extLst>
          </p:nvPr>
        </p:nvGraphicFramePr>
        <p:xfrm>
          <a:off x="914400" y="2417298"/>
          <a:ext cx="5791200" cy="394028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12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1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i="1" u="none" strike="noStrik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Terminology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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(1)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Constant complexity 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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log</a:t>
                      </a:r>
                      <a:r>
                        <a:rPr kumimoji="0" lang="en-US" altLang="zh-TW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Logarithmic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 complexity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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(log(</a:t>
                      </a: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log</a:t>
                      </a:r>
                      <a:r>
                        <a:rPr kumimoji="0" lang="en-US" altLang="zh-TW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 </a:t>
                      </a: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 complexity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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Linear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 complexity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4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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TW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log</a:t>
                      </a:r>
                      <a:r>
                        <a:rPr kumimoji="0" lang="en-US" altLang="zh-TW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 linear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 complexity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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TW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Quadratic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 complexity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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TW" sz="2000" b="0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m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sym typeface="Symbol" pitchFamily="18" charset="2"/>
                        </a:rPr>
                        <a:t>where </a:t>
                      </a: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sym typeface="Symbol" pitchFamily="18" charset="2"/>
                        </a:rPr>
                        <a:t>interger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sym typeface="Symbol" pitchFamily="18" charset="2"/>
                        </a:rPr>
                        <a:t> m&gt;1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Polynomial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 complexity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4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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c</a:t>
                      </a:r>
                      <a:r>
                        <a:rPr kumimoji="0" lang="en-US" altLang="zh-TW" sz="2000" b="0" i="1" u="none" strike="noStrike" cap="none" normalizeH="0" baseline="30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sym typeface="Symbol" pitchFamily="18" charset="2"/>
                        </a:rPr>
                        <a:t>where </a:t>
                      </a: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sym typeface="Symbol" pitchFamily="18" charset="2"/>
                        </a:rPr>
                        <a:t>interger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sym typeface="Symbol" pitchFamily="18" charset="2"/>
                        </a:rPr>
                        <a:t> n&gt;1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Exponential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 complexity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42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(</a:t>
                      </a:r>
                      <a:r>
                        <a:rPr kumimoji="0" lang="en-US" altLang="zh-TW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n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sym typeface="Symbol" pitchFamily="18" charset="2"/>
                        </a:rPr>
                        <a:t>!)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Factorial</a:t>
                      </a: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</a:rPr>
                        <a:t> complexity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754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Simple Algorithm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2590800" y="1851025"/>
            <a:ext cx="0" cy="4572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667000" y="1851025"/>
            <a:ext cx="0" cy="457200"/>
          </a:xfrm>
          <a:prstGeom prst="line">
            <a:avLst/>
          </a:prstGeom>
          <a:noFill/>
          <a:ln w="31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72993" y="1217057"/>
            <a:ext cx="7543800" cy="48013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/>
            <a:r>
              <a:rPr lang="en-US" altLang="zh-TW" sz="1800" b="1" dirty="0">
                <a:ea typeface="新細明體" pitchFamily="18" charset="-120"/>
              </a:rPr>
              <a:t>Example </a:t>
            </a:r>
            <a:r>
              <a:rPr lang="en-US" altLang="zh-TW" b="1" dirty="0">
                <a:ea typeface="新細明體" pitchFamily="18" charset="-120"/>
              </a:rPr>
              <a:t>5</a:t>
            </a:r>
            <a:r>
              <a:rPr lang="en-US" altLang="zh-TW" sz="1800" dirty="0">
                <a:ea typeface="新細明體" pitchFamily="18" charset="-120"/>
              </a:rPr>
              <a:t>:</a:t>
            </a:r>
          </a:p>
          <a:p>
            <a:pPr algn="l"/>
            <a:r>
              <a:rPr lang="en-US" altLang="zh-TW" sz="1800" dirty="0">
                <a:ea typeface="新細明體" pitchFamily="18" charset="-120"/>
              </a:rPr>
              <a:t>	1	</a:t>
            </a:r>
            <a:r>
              <a:rPr lang="en-US" altLang="zh-TW" sz="1800" dirty="0" err="1">
                <a:ea typeface="新細明體" pitchFamily="18" charset="-120"/>
              </a:rPr>
              <a:t>System.in.readln</a:t>
            </a:r>
            <a:r>
              <a:rPr lang="en-US" altLang="zh-TW" sz="1800" dirty="0">
                <a:ea typeface="新細明體" pitchFamily="18" charset="-120"/>
              </a:rPr>
              <a:t>(x);	c</a:t>
            </a:r>
            <a:r>
              <a:rPr lang="en-US" altLang="zh-TW" sz="1800" baseline="-25000" dirty="0">
                <a:ea typeface="新細明體" pitchFamily="18" charset="-120"/>
              </a:rPr>
              <a:t>1</a:t>
            </a:r>
          </a:p>
          <a:p>
            <a:pPr algn="l"/>
            <a:r>
              <a:rPr lang="en-US" altLang="zh-TW" sz="1800" dirty="0">
                <a:ea typeface="新細明體" pitchFamily="18" charset="-120"/>
              </a:rPr>
              <a:t>	2	</a:t>
            </a:r>
            <a:r>
              <a:rPr lang="en-US" altLang="zh-TW" sz="1800" dirty="0" err="1">
                <a:ea typeface="新細明體" pitchFamily="18" charset="-120"/>
              </a:rPr>
              <a:t>System.out.writeln</a:t>
            </a:r>
            <a:r>
              <a:rPr lang="en-US" altLang="zh-TW" sz="1800" dirty="0">
                <a:ea typeface="新細明體" pitchFamily="18" charset="-120"/>
              </a:rPr>
              <a:t>(x);	c</a:t>
            </a:r>
            <a:r>
              <a:rPr lang="en-US" altLang="zh-TW" sz="1800" baseline="-25000" dirty="0">
                <a:ea typeface="新細明體" pitchFamily="18" charset="-120"/>
              </a:rPr>
              <a:t>2</a:t>
            </a:r>
          </a:p>
          <a:p>
            <a:pPr algn="l"/>
            <a:endParaRPr lang="en-US" altLang="zh-TW" sz="1800" dirty="0">
              <a:ea typeface="新細明體" pitchFamily="18" charset="-120"/>
            </a:endParaRPr>
          </a:p>
          <a:p>
            <a:pPr algn="l"/>
            <a:r>
              <a:rPr lang="en-US" altLang="zh-TW" sz="1800" b="1" u="sng" dirty="0">
                <a:ea typeface="新細明體" pitchFamily="18" charset="-120"/>
              </a:rPr>
              <a:t>Solution</a:t>
            </a:r>
            <a:r>
              <a:rPr lang="en-US" altLang="zh-TW" sz="1800" b="1" dirty="0">
                <a:ea typeface="新細明體" pitchFamily="18" charset="-120"/>
              </a:rPr>
              <a:t>:  </a:t>
            </a:r>
            <a:r>
              <a:rPr lang="en-US" altLang="zh-TW" sz="1800" dirty="0">
                <a:ea typeface="新細明體" pitchFamily="18" charset="-120"/>
              </a:rPr>
              <a:t>Let f(n) denotes the time complexity to the code fragment	</a:t>
            </a:r>
          </a:p>
          <a:p>
            <a:pPr algn="l"/>
            <a:r>
              <a:rPr lang="en-US" altLang="zh-TW" sz="1800" i="1" dirty="0">
                <a:ea typeface="新細明體" pitchFamily="18" charset="-120"/>
              </a:rPr>
              <a:t>                               f</a:t>
            </a:r>
            <a:r>
              <a:rPr lang="en-US" altLang="zh-TW" sz="1800" dirty="0">
                <a:ea typeface="新細明體" pitchFamily="18" charset="-120"/>
              </a:rPr>
              <a:t>(n) = c</a:t>
            </a:r>
            <a:r>
              <a:rPr lang="en-US" altLang="zh-TW" sz="1800" baseline="-25000" dirty="0">
                <a:ea typeface="新細明體" pitchFamily="18" charset="-120"/>
              </a:rPr>
              <a:t>1</a:t>
            </a:r>
            <a:r>
              <a:rPr lang="en-US" altLang="zh-TW" sz="1800" dirty="0">
                <a:ea typeface="新細明體" pitchFamily="18" charset="-120"/>
              </a:rPr>
              <a:t> + c</a:t>
            </a:r>
            <a:r>
              <a:rPr lang="en-US" altLang="zh-TW" sz="1800" baseline="-25000" dirty="0">
                <a:ea typeface="新細明體" pitchFamily="18" charset="-120"/>
              </a:rPr>
              <a:t>2</a:t>
            </a:r>
            <a:r>
              <a:rPr lang="en-US" altLang="zh-TW" sz="1800" dirty="0">
                <a:ea typeface="新細明體" pitchFamily="18" charset="-120"/>
              </a:rPr>
              <a:t> </a:t>
            </a:r>
            <a:r>
              <a:rPr lang="en-US" altLang="zh-TW" sz="1800" dirty="0">
                <a:ea typeface="新細明體" pitchFamily="18" charset="-120"/>
                <a:sym typeface="Symbol"/>
              </a:rPr>
              <a:t></a:t>
            </a:r>
            <a:r>
              <a:rPr lang="en-US" altLang="zh-TW" sz="1800" dirty="0">
                <a:ea typeface="新細明體" pitchFamily="18" charset="-120"/>
              </a:rPr>
              <a:t> f(n) is </a:t>
            </a:r>
            <a:r>
              <a:rPr lang="en-US" altLang="zh-TW" sz="1800" dirty="0">
                <a:ea typeface="新細明體" pitchFamily="18" charset="-120"/>
                <a:sym typeface="Symbol"/>
              </a:rPr>
              <a:t></a:t>
            </a:r>
            <a:r>
              <a:rPr lang="en-US" altLang="zh-TW" sz="1800" dirty="0">
                <a:ea typeface="新細明體" pitchFamily="18" charset="-120"/>
              </a:rPr>
              <a:t>(n</a:t>
            </a:r>
            <a:r>
              <a:rPr lang="en-US" altLang="zh-TW" sz="1800" baseline="30000" dirty="0">
                <a:ea typeface="新細明體" pitchFamily="18" charset="-120"/>
              </a:rPr>
              <a:t>0</a:t>
            </a:r>
            <a:r>
              <a:rPr lang="en-US" altLang="zh-TW" sz="1800" dirty="0">
                <a:ea typeface="新細明體" pitchFamily="18" charset="-120"/>
              </a:rPr>
              <a:t>)</a:t>
            </a:r>
          </a:p>
          <a:p>
            <a:pPr algn="l"/>
            <a:endParaRPr lang="en-US" altLang="zh-TW" sz="1800" dirty="0">
              <a:ea typeface="新細明體" pitchFamily="18" charset="-120"/>
            </a:endParaRPr>
          </a:p>
          <a:p>
            <a:pPr algn="l"/>
            <a:r>
              <a:rPr lang="en-US" altLang="zh-TW" sz="1800" b="1" dirty="0">
                <a:ea typeface="新細明體" pitchFamily="18" charset="-120"/>
              </a:rPr>
              <a:t>Example 6</a:t>
            </a:r>
            <a:r>
              <a:rPr lang="en-US" altLang="zh-TW" sz="1800" dirty="0">
                <a:ea typeface="新細明體" pitchFamily="18" charset="-120"/>
              </a:rPr>
              <a:t>: Find the theta notation for the time complexity of the statement “x:=5” </a:t>
            </a:r>
            <a:r>
              <a:rPr lang="en-US" altLang="zh-TW" dirty="0">
                <a:ea typeface="新細明體" pitchFamily="18" charset="-120"/>
              </a:rPr>
              <a:t>being</a:t>
            </a:r>
            <a:r>
              <a:rPr lang="en-US" altLang="zh-TW" sz="1800" dirty="0">
                <a:ea typeface="新細明體" pitchFamily="18" charset="-120"/>
              </a:rPr>
              <a:t> executed in the following code fragment</a:t>
            </a:r>
          </a:p>
          <a:p>
            <a:pPr algn="l"/>
            <a:endParaRPr lang="en-US" altLang="zh-TW" dirty="0">
              <a:ea typeface="新細明體" pitchFamily="18" charset="-120"/>
            </a:endParaRPr>
          </a:p>
          <a:p>
            <a:pPr algn="l"/>
            <a:endParaRPr lang="en-US" altLang="zh-TW" sz="1800" dirty="0">
              <a:ea typeface="新細明體" pitchFamily="18" charset="-120"/>
            </a:endParaRPr>
          </a:p>
          <a:p>
            <a:pPr algn="l"/>
            <a:r>
              <a:rPr lang="en-US" altLang="zh-TW" sz="1800" dirty="0">
                <a:ea typeface="新細明體" pitchFamily="18" charset="-120"/>
              </a:rPr>
              <a:t>	1	for (</a:t>
            </a:r>
            <a:r>
              <a:rPr lang="en-US" altLang="zh-TW" sz="1800" dirty="0" err="1">
                <a:ea typeface="新細明體" pitchFamily="18" charset="-120"/>
              </a:rPr>
              <a:t>int</a:t>
            </a:r>
            <a:r>
              <a:rPr lang="en-US" altLang="zh-TW" sz="1800" dirty="0">
                <a:ea typeface="新細明體" pitchFamily="18" charset="-120"/>
              </a:rPr>
              <a:t> </a:t>
            </a:r>
            <a:r>
              <a:rPr lang="en-US" altLang="zh-TW" sz="1800" dirty="0" err="1">
                <a:ea typeface="新細明體" pitchFamily="18" charset="-120"/>
              </a:rPr>
              <a:t>i</a:t>
            </a:r>
            <a:r>
              <a:rPr lang="en-US" altLang="zh-TW" sz="1800" dirty="0">
                <a:ea typeface="新細明體" pitchFamily="18" charset="-120"/>
              </a:rPr>
              <a:t> = 1; </a:t>
            </a:r>
            <a:r>
              <a:rPr lang="en-US" altLang="zh-TW" sz="1800" dirty="0" err="1">
                <a:ea typeface="新細明體" pitchFamily="18" charset="-120"/>
              </a:rPr>
              <a:t>i</a:t>
            </a:r>
            <a:r>
              <a:rPr lang="en-US" altLang="zh-TW" sz="1800" dirty="0">
                <a:ea typeface="新細明體" pitchFamily="18" charset="-120"/>
              </a:rPr>
              <a:t> &lt;= 10; </a:t>
            </a:r>
            <a:r>
              <a:rPr lang="en-US" altLang="zh-TW" sz="1800" dirty="0" err="1">
                <a:ea typeface="新細明體" pitchFamily="18" charset="-120"/>
              </a:rPr>
              <a:t>i</a:t>
            </a:r>
            <a:r>
              <a:rPr lang="en-US" altLang="zh-TW" sz="1800" dirty="0">
                <a:ea typeface="新細明體" pitchFamily="18" charset="-120"/>
              </a:rPr>
              <a:t>++)	</a:t>
            </a:r>
          </a:p>
          <a:p>
            <a:pPr algn="l"/>
            <a:r>
              <a:rPr lang="en-US" altLang="zh-TW" sz="1800" dirty="0">
                <a:ea typeface="新細明體" pitchFamily="18" charset="-120"/>
              </a:rPr>
              <a:t>		{	</a:t>
            </a:r>
          </a:p>
          <a:p>
            <a:pPr algn="l"/>
            <a:r>
              <a:rPr lang="en-US" altLang="zh-TW" sz="1800" dirty="0">
                <a:ea typeface="新細明體" pitchFamily="18" charset="-120"/>
              </a:rPr>
              <a:t>	2		x := 5;		10c</a:t>
            </a:r>
            <a:r>
              <a:rPr lang="en-US" altLang="zh-TW" sz="1800" baseline="-25000" dirty="0">
                <a:ea typeface="新細明體" pitchFamily="18" charset="-120"/>
              </a:rPr>
              <a:t>1</a:t>
            </a:r>
          </a:p>
          <a:p>
            <a:pPr algn="l"/>
            <a:r>
              <a:rPr lang="en-US" altLang="zh-TW" sz="1800" dirty="0">
                <a:ea typeface="新細明體" pitchFamily="18" charset="-120"/>
              </a:rPr>
              <a:t>		}</a:t>
            </a:r>
          </a:p>
          <a:p>
            <a:pPr algn="l"/>
            <a:endParaRPr lang="en-US" altLang="zh-TW" sz="1800" dirty="0">
              <a:ea typeface="新細明體" pitchFamily="18" charset="-120"/>
            </a:endParaRPr>
          </a:p>
          <a:p>
            <a:r>
              <a:rPr lang="en-US" altLang="zh-TW" b="1" u="sng" dirty="0"/>
              <a:t>Solution</a:t>
            </a:r>
            <a:r>
              <a:rPr lang="en-US" altLang="zh-TW" b="1" dirty="0"/>
              <a:t>: </a:t>
            </a:r>
            <a:r>
              <a:rPr lang="en-US" altLang="zh-TW" sz="1800" dirty="0">
                <a:ea typeface="新細明體" pitchFamily="18" charset="-120"/>
              </a:rPr>
              <a:t>	</a:t>
            </a:r>
            <a:r>
              <a:rPr lang="en-US" altLang="zh-TW" sz="1800" i="1" dirty="0">
                <a:ea typeface="新細明體" pitchFamily="18" charset="-120"/>
              </a:rPr>
              <a:t>f</a:t>
            </a:r>
            <a:r>
              <a:rPr lang="en-US" altLang="zh-TW" sz="1800" dirty="0">
                <a:ea typeface="新細明體" pitchFamily="18" charset="-120"/>
              </a:rPr>
              <a:t>(n) = 10c</a:t>
            </a:r>
            <a:r>
              <a:rPr lang="en-US" altLang="zh-TW" sz="1800" baseline="-25000" dirty="0">
                <a:ea typeface="新細明體" pitchFamily="18" charset="-120"/>
              </a:rPr>
              <a:t>1</a:t>
            </a:r>
            <a:r>
              <a:rPr lang="en-US" altLang="zh-TW" sz="1800" dirty="0">
                <a:ea typeface="新細明體" pitchFamily="18" charset="-120"/>
              </a:rPr>
              <a:t> </a:t>
            </a:r>
            <a:r>
              <a:rPr lang="en-US" altLang="zh-TW" sz="1800" dirty="0">
                <a:ea typeface="新細明體" pitchFamily="18" charset="-120"/>
                <a:sym typeface="Symbol"/>
              </a:rPr>
              <a:t></a:t>
            </a:r>
            <a:r>
              <a:rPr lang="en-US" altLang="zh-TW" sz="1800" dirty="0">
                <a:ea typeface="新細明體" pitchFamily="18" charset="-120"/>
              </a:rPr>
              <a:t> f(n) is </a:t>
            </a:r>
            <a:r>
              <a:rPr lang="en-US" altLang="zh-TW" sz="1800" dirty="0">
                <a:ea typeface="新細明體" pitchFamily="18" charset="-120"/>
                <a:sym typeface="Symbol"/>
              </a:rPr>
              <a:t></a:t>
            </a:r>
            <a:r>
              <a:rPr lang="en-US" altLang="zh-TW" sz="1800" dirty="0">
                <a:ea typeface="新細明體" pitchFamily="18" charset="-120"/>
              </a:rPr>
              <a:t>(n</a:t>
            </a:r>
            <a:r>
              <a:rPr lang="en-US" altLang="zh-TW" sz="1800" baseline="30000" dirty="0">
                <a:ea typeface="新細明體" pitchFamily="18" charset="-120"/>
              </a:rPr>
              <a:t>0</a:t>
            </a:r>
            <a:r>
              <a:rPr lang="en-US" altLang="zh-TW" sz="1800" dirty="0">
                <a:ea typeface="新細明體" pitchFamily="18" charset="-120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00934" y="4190483"/>
            <a:ext cx="4267200" cy="1350029"/>
            <a:chOff x="1479457" y="4028337"/>
            <a:chExt cx="4267200" cy="1350029"/>
          </a:xfrm>
        </p:grpSpPr>
        <p:sp>
          <p:nvSpPr>
            <p:cNvPr id="14" name="Line 14"/>
            <p:cNvSpPr>
              <a:spLocks noChangeShapeType="1"/>
            </p:cNvSpPr>
            <p:nvPr/>
          </p:nvSpPr>
          <p:spPr bwMode="auto">
            <a:xfrm>
              <a:off x="1479457" y="4028337"/>
              <a:ext cx="419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1479457" y="4419600"/>
              <a:ext cx="419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1479457" y="4703351"/>
              <a:ext cx="419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479457" y="5018358"/>
              <a:ext cx="419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1555657" y="5378366"/>
              <a:ext cx="419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089057" y="4028337"/>
              <a:ext cx="0" cy="135002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5059269" y="4028337"/>
              <a:ext cx="0" cy="1350029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260582" y="1808576"/>
            <a:ext cx="763351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dirty="0">
                <a:ln>
                  <a:solidFill>
                    <a:schemeClr val="tx1"/>
                  </a:solidFill>
                </a:ln>
                <a:ea typeface="新細明體" pitchFamily="18" charset="-120"/>
              </a:rPr>
              <a:t>Line </a:t>
            </a:r>
          </a:p>
          <a:p>
            <a:pPr algn="l"/>
            <a:r>
              <a:rPr lang="en-US" altLang="zh-TW" sz="1400" dirty="0">
                <a:ln>
                  <a:solidFill>
                    <a:schemeClr val="tx1"/>
                  </a:solidFill>
                </a:ln>
                <a:ea typeface="新細明體" pitchFamily="18" charset="-120"/>
              </a:rPr>
              <a:t>number</a:t>
            </a:r>
            <a:endParaRPr lang="en-AU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1053655" y="1683131"/>
            <a:ext cx="529152" cy="254355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5406132" y="5698871"/>
            <a:ext cx="3305175" cy="60325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US" altLang="zh-TW" sz="1600" b="1" dirty="0">
                <a:ln>
                  <a:solidFill>
                    <a:schemeClr val="tx1"/>
                  </a:solidFill>
                </a:ln>
                <a:ea typeface="新細明體" pitchFamily="18" charset="-120"/>
              </a:rPr>
              <a:t>What are the values of </a:t>
            </a:r>
            <a:r>
              <a:rPr lang="en-US" altLang="zh-TW" sz="1600" b="1" i="1" dirty="0">
                <a:ln>
                  <a:solidFill>
                    <a:schemeClr val="tx1"/>
                  </a:solidFill>
                </a:ln>
                <a:ea typeface="新細明體" pitchFamily="18" charset="-120"/>
              </a:rPr>
              <a:t>O</a:t>
            </a:r>
            <a:r>
              <a:rPr lang="en-US" altLang="zh-TW" sz="1600" b="1" dirty="0">
                <a:ln>
                  <a:solidFill>
                    <a:schemeClr val="tx1"/>
                  </a:solidFill>
                </a:ln>
                <a:ea typeface="新細明體" pitchFamily="18" charset="-120"/>
              </a:rPr>
              <a:t> and </a:t>
            </a:r>
            <a:r>
              <a:rPr lang="en-US" altLang="zh-TW" sz="1600" b="1" dirty="0">
                <a:ln>
                  <a:solidFill>
                    <a:schemeClr val="tx1"/>
                  </a:solidFill>
                </a:ln>
                <a:ea typeface="新細明體" pitchFamily="18" charset="-120"/>
                <a:sym typeface="Symbol"/>
              </a:rPr>
              <a:t></a:t>
            </a:r>
            <a:r>
              <a:rPr lang="en-US" altLang="zh-TW" sz="1600" b="1" dirty="0">
                <a:ln>
                  <a:solidFill>
                    <a:schemeClr val="tx1"/>
                  </a:solidFill>
                </a:ln>
                <a:ea typeface="新細明體" pitchFamily="18" charset="-120"/>
              </a:rPr>
              <a:t>   of each </a:t>
            </a:r>
            <a:r>
              <a:rPr lang="en-US" altLang="zh-TW" sz="1600" b="1" i="1" dirty="0">
                <a:ln>
                  <a:solidFill>
                    <a:schemeClr val="tx1"/>
                  </a:solidFill>
                </a:ln>
                <a:ea typeface="新細明體" pitchFamily="18" charset="-120"/>
              </a:rPr>
              <a:t>f</a:t>
            </a:r>
            <a:r>
              <a:rPr lang="en-US" altLang="zh-TW" sz="1600" b="1" dirty="0">
                <a:ln>
                  <a:solidFill>
                    <a:schemeClr val="tx1"/>
                  </a:solidFill>
                </a:ln>
                <a:ea typeface="新細明體" pitchFamily="18" charset="-120"/>
              </a:rPr>
              <a:t>(n) above?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49140" y="1610406"/>
            <a:ext cx="2853940" cy="738664"/>
            <a:chOff x="5375660" y="2667000"/>
            <a:chExt cx="2853940" cy="738664"/>
          </a:xfrm>
        </p:grpSpPr>
        <p:sp>
          <p:nvSpPr>
            <p:cNvPr id="26" name="Text Box 26"/>
            <p:cNvSpPr txBox="1">
              <a:spLocks noChangeArrowheads="1"/>
            </p:cNvSpPr>
            <p:nvPr/>
          </p:nvSpPr>
          <p:spPr bwMode="auto">
            <a:xfrm>
              <a:off x="6400800" y="2667000"/>
              <a:ext cx="1828800" cy="73866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ea typeface="新細明體" pitchFamily="18" charset="-120"/>
                </a:rPr>
                <a:t>Execution time </a:t>
              </a:r>
            </a:p>
            <a:p>
              <a:pPr algn="l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ea typeface="新細明體" pitchFamily="18" charset="-120"/>
                </a:rPr>
                <a:t>(the constant C is 1).</a:t>
              </a:r>
            </a:p>
            <a:p>
              <a:pPr algn="l"/>
              <a:r>
                <a:rPr lang="en-US" altLang="zh-TW" sz="1400" dirty="0">
                  <a:ln>
                    <a:solidFill>
                      <a:schemeClr val="tx1"/>
                    </a:solidFill>
                  </a:ln>
                  <a:ea typeface="新細明體" pitchFamily="18" charset="-120"/>
                </a:rPr>
                <a:t>Input size is n.</a:t>
              </a:r>
              <a:endParaRPr lang="en-AU" sz="1400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Line 27"/>
            <p:cNvSpPr>
              <a:spLocks noChangeShapeType="1"/>
            </p:cNvSpPr>
            <p:nvPr/>
          </p:nvSpPr>
          <p:spPr bwMode="auto">
            <a:xfrm flipH="1">
              <a:off x="5411332" y="2819399"/>
              <a:ext cx="989468" cy="28374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3" name="Line 33"/>
            <p:cNvSpPr>
              <a:spLocks noChangeShapeType="1"/>
            </p:cNvSpPr>
            <p:nvPr/>
          </p:nvSpPr>
          <p:spPr bwMode="auto">
            <a:xfrm flipH="1" flipV="1">
              <a:off x="5375660" y="2739724"/>
              <a:ext cx="1025140" cy="796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6011863" y="4116388"/>
            <a:ext cx="2309415" cy="5232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1400" dirty="0">
                <a:ln>
                  <a:solidFill>
                    <a:schemeClr val="tx1"/>
                  </a:solidFill>
                </a:ln>
                <a:ea typeface="新細明體" pitchFamily="18" charset="-120"/>
              </a:rPr>
              <a:t>Execution time with constant</a:t>
            </a:r>
          </a:p>
          <a:p>
            <a:pPr algn="l"/>
            <a:r>
              <a:rPr lang="en-US" altLang="zh-TW" sz="1400" dirty="0">
                <a:ln>
                  <a:solidFill>
                    <a:schemeClr val="tx1"/>
                  </a:solidFill>
                </a:ln>
                <a:ea typeface="新細明體" pitchFamily="18" charset="-120"/>
              </a:rPr>
              <a:t> 10 when the Input size is n.</a:t>
            </a:r>
            <a:endParaRPr lang="en-AU" sz="1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5653974" y="4648999"/>
            <a:ext cx="989468" cy="283749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1382323" y="1524000"/>
            <a:ext cx="4208545" cy="609600"/>
            <a:chOff x="1584243" y="2373313"/>
            <a:chExt cx="4208545" cy="609600"/>
          </a:xfrm>
        </p:grpSpPr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1584243" y="2373313"/>
              <a:ext cx="419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5" name="Line 12"/>
            <p:cNvSpPr>
              <a:spLocks noChangeShapeType="1"/>
            </p:cNvSpPr>
            <p:nvPr/>
          </p:nvSpPr>
          <p:spPr bwMode="auto">
            <a:xfrm>
              <a:off x="1601788" y="2678113"/>
              <a:ext cx="419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6" name="Line 13"/>
            <p:cNvSpPr>
              <a:spLocks noChangeShapeType="1"/>
            </p:cNvSpPr>
            <p:nvPr/>
          </p:nvSpPr>
          <p:spPr bwMode="auto">
            <a:xfrm>
              <a:off x="1601788" y="2982913"/>
              <a:ext cx="419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2211388" y="2373313"/>
              <a:ext cx="0" cy="6096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8" name="Line 20"/>
            <p:cNvSpPr>
              <a:spLocks noChangeShapeType="1"/>
            </p:cNvSpPr>
            <p:nvPr/>
          </p:nvSpPr>
          <p:spPr bwMode="auto">
            <a:xfrm>
              <a:off x="5029200" y="2373313"/>
              <a:ext cx="0" cy="60960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4072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Example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09600" y="1600200"/>
            <a:ext cx="7543800" cy="3970318"/>
            <a:chOff x="656771" y="2053441"/>
            <a:chExt cx="7543800" cy="3970318"/>
          </a:xfrm>
        </p:grpSpPr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656771" y="2053441"/>
              <a:ext cx="7543800" cy="39703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175">
              <a:solidFill>
                <a:schemeClr val="bg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altLang="zh-TW" dirty="0">
                  <a:ea typeface="新細明體" pitchFamily="18" charset="-120"/>
                </a:rPr>
                <a:t>Find the theta notation for time complexity of the statement “</a:t>
              </a:r>
              <a:r>
                <a:rPr lang="en-US" altLang="zh-TW" dirty="0" err="1">
                  <a:ea typeface="新細明體" pitchFamily="18" charset="-120"/>
                </a:rPr>
                <a:t>System.in.readln</a:t>
              </a:r>
              <a:r>
                <a:rPr lang="en-US" altLang="zh-TW" dirty="0">
                  <a:ea typeface="新細明體" pitchFamily="18" charset="-120"/>
                </a:rPr>
                <a:t>(x)” being executed in the following code fragment</a:t>
              </a:r>
            </a:p>
            <a:p>
              <a:pPr algn="l"/>
              <a:endParaRPr lang="en-US" altLang="zh-TW" sz="1800" dirty="0">
                <a:ea typeface="新細明體" pitchFamily="18" charset="-120"/>
              </a:endParaRPr>
            </a:p>
            <a:p>
              <a:pPr algn="l"/>
              <a:r>
                <a:rPr lang="en-US" altLang="zh-TW" sz="1800" dirty="0">
                  <a:ea typeface="新細明體" pitchFamily="18" charset="-120"/>
                </a:rPr>
                <a:t>		</a:t>
              </a:r>
              <a:r>
                <a:rPr lang="en-US" altLang="zh-TW" sz="1800" dirty="0" err="1">
                  <a:ea typeface="新細明體" pitchFamily="18" charset="-120"/>
                </a:rPr>
                <a:t>int</a:t>
              </a:r>
              <a:r>
                <a:rPr lang="en-US" altLang="zh-TW" sz="1800" dirty="0">
                  <a:ea typeface="新細明體" pitchFamily="18" charset="-120"/>
                </a:rPr>
                <a:t> sum;</a:t>
              </a:r>
            </a:p>
            <a:p>
              <a:pPr algn="l"/>
              <a:r>
                <a:rPr lang="en-US" altLang="zh-TW" sz="1800" dirty="0">
                  <a:ea typeface="新細明體" pitchFamily="18" charset="-120"/>
                </a:rPr>
                <a:t>	1	sum </a:t>
              </a:r>
              <a:r>
                <a:rPr lang="en-US" altLang="zh-TW" dirty="0">
                  <a:ea typeface="新細明體" pitchFamily="18" charset="-120"/>
                </a:rPr>
                <a:t>:</a:t>
              </a:r>
              <a:r>
                <a:rPr lang="en-US" altLang="zh-TW" sz="1800" dirty="0">
                  <a:ea typeface="新細明體" pitchFamily="18" charset="-120"/>
                </a:rPr>
                <a:t>= 0;				</a:t>
              </a:r>
            </a:p>
            <a:p>
              <a:pPr algn="l"/>
              <a:r>
                <a:rPr lang="en-US" altLang="zh-TW" sz="1800" dirty="0">
                  <a:ea typeface="新細明體" pitchFamily="18" charset="-120"/>
                </a:rPr>
                <a:t>	2	for (</a:t>
              </a:r>
              <a:r>
                <a:rPr lang="en-US" altLang="zh-TW" sz="1800" dirty="0" err="1">
                  <a:ea typeface="新細明體" pitchFamily="18" charset="-120"/>
                </a:rPr>
                <a:t>int</a:t>
              </a:r>
              <a:r>
                <a:rPr lang="en-US" altLang="zh-TW" sz="1800" dirty="0">
                  <a:ea typeface="新細明體" pitchFamily="18" charset="-120"/>
                </a:rPr>
                <a:t> </a:t>
              </a:r>
              <a:r>
                <a:rPr lang="en-US" altLang="zh-TW" sz="1800" dirty="0" err="1">
                  <a:ea typeface="新細明體" pitchFamily="18" charset="-120"/>
                </a:rPr>
                <a:t>i</a:t>
              </a:r>
              <a:r>
                <a:rPr lang="en-US" altLang="zh-TW" sz="1800" dirty="0">
                  <a:ea typeface="新細明體" pitchFamily="18" charset="-120"/>
                </a:rPr>
                <a:t> = 1; </a:t>
              </a:r>
              <a:r>
                <a:rPr lang="en-US" altLang="zh-TW" sz="1800" dirty="0" err="1">
                  <a:ea typeface="新細明體" pitchFamily="18" charset="-120"/>
                </a:rPr>
                <a:t>i</a:t>
              </a:r>
              <a:r>
                <a:rPr lang="en-US" altLang="zh-TW" sz="1800" dirty="0">
                  <a:ea typeface="新細明體" pitchFamily="18" charset="-120"/>
                </a:rPr>
                <a:t> &lt;= n; </a:t>
              </a:r>
              <a:r>
                <a:rPr lang="en-US" altLang="zh-TW" sz="1800" dirty="0" err="1">
                  <a:ea typeface="新細明體" pitchFamily="18" charset="-120"/>
                </a:rPr>
                <a:t>i</a:t>
              </a:r>
              <a:r>
                <a:rPr lang="en-US" altLang="zh-TW" sz="1800" dirty="0">
                  <a:ea typeface="新細明體" pitchFamily="18" charset="-120"/>
                </a:rPr>
                <a:t>++) 	</a:t>
              </a:r>
            </a:p>
            <a:p>
              <a:pPr algn="l"/>
              <a:r>
                <a:rPr lang="en-US" altLang="zh-TW" sz="1800" dirty="0">
                  <a:ea typeface="新細明體" pitchFamily="18" charset="-120"/>
                </a:rPr>
                <a:t>		{</a:t>
              </a:r>
            </a:p>
            <a:p>
              <a:pPr algn="l"/>
              <a:r>
                <a:rPr lang="en-US" altLang="zh-TW" sz="1800" dirty="0">
                  <a:ea typeface="新細明體" pitchFamily="18" charset="-120"/>
                </a:rPr>
                <a:t>	3	</a:t>
              </a:r>
              <a:r>
                <a:rPr lang="en-US" altLang="zh-TW" sz="1800" dirty="0" err="1">
                  <a:ea typeface="新細明體" pitchFamily="18" charset="-120"/>
                </a:rPr>
                <a:t>System.in.readln</a:t>
              </a:r>
              <a:r>
                <a:rPr lang="en-US" altLang="zh-TW" sz="1800" dirty="0">
                  <a:ea typeface="新細明體" pitchFamily="18" charset="-120"/>
                </a:rPr>
                <a:t>(x);	n*c</a:t>
              </a:r>
            </a:p>
            <a:p>
              <a:pPr algn="l"/>
              <a:r>
                <a:rPr lang="en-US" altLang="zh-TW" sz="1800" dirty="0">
                  <a:ea typeface="新細明體" pitchFamily="18" charset="-120"/>
                </a:rPr>
                <a:t>	4	sum := sum + x;		</a:t>
              </a:r>
            </a:p>
            <a:p>
              <a:pPr algn="l"/>
              <a:r>
                <a:rPr lang="en-US" altLang="zh-TW" sz="1800" dirty="0">
                  <a:ea typeface="新細明體" pitchFamily="18" charset="-120"/>
                </a:rPr>
                <a:t>		}</a:t>
              </a:r>
            </a:p>
            <a:p>
              <a:pPr algn="l"/>
              <a:r>
                <a:rPr lang="en-US" altLang="zh-TW" sz="1800" dirty="0">
                  <a:ea typeface="新細明體" pitchFamily="18" charset="-120"/>
                </a:rPr>
                <a:t>	5	</a:t>
              </a:r>
              <a:r>
                <a:rPr lang="en-US" altLang="zh-TW" sz="1800" dirty="0" err="1">
                  <a:ea typeface="新細明體" pitchFamily="18" charset="-120"/>
                </a:rPr>
                <a:t>System.out.println</a:t>
              </a:r>
              <a:r>
                <a:rPr lang="en-US" altLang="zh-TW" sz="1800" dirty="0">
                  <a:ea typeface="新細明體" pitchFamily="18" charset="-120"/>
                </a:rPr>
                <a:t>(sum)	</a:t>
              </a:r>
            </a:p>
            <a:p>
              <a:pPr algn="l"/>
              <a:endParaRPr lang="en-US" altLang="zh-TW" sz="1800" dirty="0">
                <a:ea typeface="新細明體" pitchFamily="18" charset="-120"/>
              </a:endParaRPr>
            </a:p>
            <a:p>
              <a:r>
                <a:rPr lang="en-US" altLang="zh-TW" b="1" u="sng" dirty="0"/>
                <a:t>Solution</a:t>
              </a:r>
              <a:r>
                <a:rPr lang="en-US" altLang="zh-TW" b="1" dirty="0"/>
                <a:t>: </a:t>
              </a:r>
              <a:r>
                <a:rPr lang="en-US" altLang="zh-TW" sz="1800" dirty="0">
                  <a:ea typeface="新細明體" pitchFamily="18" charset="-120"/>
                </a:rPr>
                <a:t>	</a:t>
              </a:r>
              <a:r>
                <a:rPr lang="en-US" altLang="zh-TW" sz="1800" i="1" dirty="0">
                  <a:ea typeface="新細明體" pitchFamily="18" charset="-120"/>
                </a:rPr>
                <a:t>f</a:t>
              </a:r>
              <a:r>
                <a:rPr lang="en-US" altLang="zh-TW" sz="1800" dirty="0">
                  <a:ea typeface="新細明體" pitchFamily="18" charset="-120"/>
                </a:rPr>
                <a:t>(n) = </a:t>
              </a:r>
              <a:r>
                <a:rPr lang="en-US" altLang="zh-TW" sz="1800" dirty="0" err="1">
                  <a:ea typeface="新細明體" pitchFamily="18" charset="-120"/>
                </a:rPr>
                <a:t>nc</a:t>
              </a:r>
              <a:r>
                <a:rPr lang="en-US" altLang="zh-TW" sz="1800" dirty="0">
                  <a:ea typeface="新細明體" pitchFamily="18" charset="-120"/>
                </a:rPr>
                <a:t> </a:t>
              </a:r>
              <a:r>
                <a:rPr lang="en-US" altLang="zh-TW" sz="1800" dirty="0">
                  <a:ea typeface="新細明體" pitchFamily="18" charset="-120"/>
                  <a:sym typeface="Symbol"/>
                </a:rPr>
                <a:t></a:t>
              </a:r>
              <a:r>
                <a:rPr lang="en-US" altLang="zh-TW" sz="1800" dirty="0">
                  <a:ea typeface="新細明體" pitchFamily="18" charset="-120"/>
                </a:rPr>
                <a:t> f(n) is </a:t>
              </a:r>
              <a:r>
                <a:rPr lang="en-US" altLang="zh-TW" sz="1800" dirty="0">
                  <a:ea typeface="新細明體" pitchFamily="18" charset="-120"/>
                  <a:sym typeface="Symbol"/>
                </a:rPr>
                <a:t></a:t>
              </a:r>
              <a:r>
                <a:rPr lang="en-US" altLang="zh-TW" sz="1800" dirty="0">
                  <a:ea typeface="新細明體" pitchFamily="18" charset="-120"/>
                </a:rPr>
                <a:t>(n)</a:t>
              </a:r>
            </a:p>
            <a:p>
              <a:pPr algn="l"/>
              <a:endParaRPr lang="en-US" altLang="zh-TW" sz="1800" dirty="0">
                <a:ea typeface="新細明體" pitchFamily="18" charset="-120"/>
              </a:endParaRP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371600" y="2971800"/>
              <a:ext cx="4191000" cy="2209800"/>
              <a:chOff x="1676400" y="1630363"/>
              <a:chExt cx="4191000" cy="2209800"/>
            </a:xfrm>
          </p:grpSpPr>
          <p:sp>
            <p:nvSpPr>
              <p:cNvPr id="34" name="Line 10"/>
              <p:cNvSpPr>
                <a:spLocks noChangeShapeType="1"/>
              </p:cNvSpPr>
              <p:nvPr/>
            </p:nvSpPr>
            <p:spPr bwMode="auto">
              <a:xfrm>
                <a:off x="1676400" y="1630363"/>
                <a:ext cx="4191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11"/>
              <p:cNvSpPr>
                <a:spLocks noChangeShapeType="1"/>
              </p:cNvSpPr>
              <p:nvPr/>
            </p:nvSpPr>
            <p:spPr bwMode="auto">
              <a:xfrm>
                <a:off x="1676400" y="1858963"/>
                <a:ext cx="4191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Line 12"/>
              <p:cNvSpPr>
                <a:spLocks noChangeShapeType="1"/>
              </p:cNvSpPr>
              <p:nvPr/>
            </p:nvSpPr>
            <p:spPr bwMode="auto">
              <a:xfrm>
                <a:off x="1676400" y="2163763"/>
                <a:ext cx="4191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" name="Line 17"/>
              <p:cNvSpPr>
                <a:spLocks noChangeShapeType="1"/>
              </p:cNvSpPr>
              <p:nvPr/>
            </p:nvSpPr>
            <p:spPr bwMode="auto">
              <a:xfrm>
                <a:off x="2286000" y="1630363"/>
                <a:ext cx="0" cy="22098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" name="Line 18"/>
              <p:cNvSpPr>
                <a:spLocks noChangeShapeType="1"/>
              </p:cNvSpPr>
              <p:nvPr/>
            </p:nvSpPr>
            <p:spPr bwMode="auto">
              <a:xfrm>
                <a:off x="5181600" y="1630363"/>
                <a:ext cx="0" cy="22098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21"/>
              <p:cNvSpPr>
                <a:spLocks noChangeShapeType="1"/>
              </p:cNvSpPr>
              <p:nvPr/>
            </p:nvSpPr>
            <p:spPr bwMode="auto">
              <a:xfrm>
                <a:off x="1676400" y="2468563"/>
                <a:ext cx="4191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Line 22"/>
              <p:cNvSpPr>
                <a:spLocks noChangeShapeType="1"/>
              </p:cNvSpPr>
              <p:nvPr/>
            </p:nvSpPr>
            <p:spPr bwMode="auto">
              <a:xfrm>
                <a:off x="1676400" y="2697163"/>
                <a:ext cx="4191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Line 23"/>
              <p:cNvSpPr>
                <a:spLocks noChangeShapeType="1"/>
              </p:cNvSpPr>
              <p:nvPr/>
            </p:nvSpPr>
            <p:spPr bwMode="auto">
              <a:xfrm>
                <a:off x="1676400" y="3001963"/>
                <a:ext cx="4191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Line 24"/>
              <p:cNvSpPr>
                <a:spLocks noChangeShapeType="1"/>
              </p:cNvSpPr>
              <p:nvPr/>
            </p:nvSpPr>
            <p:spPr bwMode="auto">
              <a:xfrm>
                <a:off x="1676400" y="3230563"/>
                <a:ext cx="4191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9" name="Line 25"/>
              <p:cNvSpPr>
                <a:spLocks noChangeShapeType="1"/>
              </p:cNvSpPr>
              <p:nvPr/>
            </p:nvSpPr>
            <p:spPr bwMode="auto">
              <a:xfrm>
                <a:off x="1676400" y="3535363"/>
                <a:ext cx="4191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0" name="Line 26"/>
              <p:cNvSpPr>
                <a:spLocks noChangeShapeType="1"/>
              </p:cNvSpPr>
              <p:nvPr/>
            </p:nvSpPr>
            <p:spPr bwMode="auto">
              <a:xfrm>
                <a:off x="1676400" y="3840163"/>
                <a:ext cx="4191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5619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Example 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609600" y="1273076"/>
            <a:ext cx="7543800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175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Find the theta notation in terms of n for the time complexity of the statement </a:t>
            </a:r>
          </a:p>
          <a:p>
            <a:r>
              <a:rPr lang="en-US" altLang="zh-TW" dirty="0">
                <a:ea typeface="新細明體" pitchFamily="18" charset="-120"/>
              </a:rPr>
              <a:t>“sum := sum + F[</a:t>
            </a:r>
            <a:r>
              <a:rPr lang="en-US" altLang="zh-TW" dirty="0" err="1">
                <a:ea typeface="新細明體" pitchFamily="18" charset="-120"/>
              </a:rPr>
              <a:t>i,j</a:t>
            </a:r>
            <a:r>
              <a:rPr lang="en-US" altLang="zh-TW" dirty="0">
                <a:ea typeface="新細明體" pitchFamily="18" charset="-120"/>
              </a:rPr>
              <a:t>]” being executed in the following code fragment.</a:t>
            </a:r>
          </a:p>
          <a:p>
            <a:pPr algn="l"/>
            <a:endParaRPr lang="en-US" altLang="zh-TW" sz="1800" dirty="0">
              <a:ea typeface="新細明體" pitchFamily="18" charset="-120"/>
            </a:endParaRPr>
          </a:p>
          <a:p>
            <a:pPr algn="l"/>
            <a:r>
              <a:rPr lang="en-US" altLang="zh-TW" sz="1800" dirty="0">
                <a:ea typeface="新細明體" pitchFamily="18" charset="-120"/>
              </a:rPr>
              <a:t>	1	for (</a:t>
            </a:r>
            <a:r>
              <a:rPr lang="en-US" altLang="zh-TW" sz="1800" dirty="0" err="1">
                <a:ea typeface="新細明體" pitchFamily="18" charset="-120"/>
              </a:rPr>
              <a:t>int</a:t>
            </a:r>
            <a:r>
              <a:rPr lang="en-US" altLang="zh-TW" sz="1800" dirty="0">
                <a:ea typeface="新細明體" pitchFamily="18" charset="-120"/>
              </a:rPr>
              <a:t> </a:t>
            </a:r>
            <a:r>
              <a:rPr lang="en-US" altLang="zh-TW" sz="1800" dirty="0" err="1">
                <a:ea typeface="新細明體" pitchFamily="18" charset="-120"/>
              </a:rPr>
              <a:t>i</a:t>
            </a:r>
            <a:r>
              <a:rPr lang="en-US" altLang="zh-TW" sz="1800" dirty="0">
                <a:ea typeface="新細明體" pitchFamily="18" charset="-120"/>
              </a:rPr>
              <a:t> = 1; </a:t>
            </a:r>
            <a:r>
              <a:rPr lang="en-US" altLang="zh-TW" sz="1800" dirty="0" err="1">
                <a:ea typeface="新細明體" pitchFamily="18" charset="-120"/>
              </a:rPr>
              <a:t>i</a:t>
            </a:r>
            <a:r>
              <a:rPr lang="en-US" altLang="zh-TW" sz="1800" dirty="0">
                <a:ea typeface="新細明體" pitchFamily="18" charset="-120"/>
              </a:rPr>
              <a:t> &lt;= n; </a:t>
            </a:r>
            <a:r>
              <a:rPr lang="en-US" altLang="zh-TW" sz="1800" dirty="0" err="1">
                <a:ea typeface="新細明體" pitchFamily="18" charset="-120"/>
              </a:rPr>
              <a:t>i</a:t>
            </a:r>
            <a:r>
              <a:rPr lang="en-US" altLang="zh-TW" sz="1800" dirty="0">
                <a:ea typeface="新細明體" pitchFamily="18" charset="-120"/>
              </a:rPr>
              <a:t>++)	</a:t>
            </a:r>
          </a:p>
          <a:p>
            <a:pPr algn="l"/>
            <a:r>
              <a:rPr lang="en-US" altLang="zh-TW" sz="1800" dirty="0">
                <a:ea typeface="新細明體" pitchFamily="18" charset="-120"/>
              </a:rPr>
              <a:t>	2	   for (</a:t>
            </a:r>
            <a:r>
              <a:rPr lang="en-US" altLang="zh-TW" sz="1800" dirty="0" err="1">
                <a:ea typeface="新細明體" pitchFamily="18" charset="-120"/>
              </a:rPr>
              <a:t>int</a:t>
            </a:r>
            <a:r>
              <a:rPr lang="en-US" altLang="zh-TW" sz="1800" dirty="0">
                <a:ea typeface="新細明體" pitchFamily="18" charset="-120"/>
              </a:rPr>
              <a:t> j = 1; j &lt;= </a:t>
            </a:r>
            <a:r>
              <a:rPr lang="en-US" altLang="zh-TW" sz="1800" dirty="0" err="1">
                <a:ea typeface="新細明體" pitchFamily="18" charset="-120"/>
              </a:rPr>
              <a:t>i</a:t>
            </a:r>
            <a:r>
              <a:rPr lang="en-US" altLang="zh-TW" sz="1800" dirty="0">
                <a:ea typeface="新細明體" pitchFamily="18" charset="-120"/>
              </a:rPr>
              <a:t>; </a:t>
            </a:r>
            <a:r>
              <a:rPr lang="en-US" altLang="zh-TW" sz="1800" dirty="0" err="1">
                <a:ea typeface="新細明體" pitchFamily="18" charset="-120"/>
              </a:rPr>
              <a:t>j++</a:t>
            </a:r>
            <a:r>
              <a:rPr lang="en-US" altLang="zh-TW" sz="1800" dirty="0">
                <a:ea typeface="新細明體" pitchFamily="18" charset="-120"/>
              </a:rPr>
              <a:t>)    	   	</a:t>
            </a:r>
          </a:p>
          <a:p>
            <a:pPr algn="l"/>
            <a:r>
              <a:rPr lang="en-US" altLang="zh-TW" sz="1800" dirty="0">
                <a:ea typeface="新細明體" pitchFamily="18" charset="-120"/>
              </a:rPr>
              <a:t>	3		sum := sum + F[</a:t>
            </a:r>
            <a:r>
              <a:rPr lang="en-US" altLang="zh-TW" sz="1800" dirty="0" err="1">
                <a:ea typeface="新細明體" pitchFamily="18" charset="-120"/>
              </a:rPr>
              <a:t>i,j</a:t>
            </a:r>
            <a:r>
              <a:rPr lang="en-US" altLang="zh-TW" sz="1800" dirty="0">
                <a:ea typeface="新細明體" pitchFamily="18" charset="-120"/>
              </a:rPr>
              <a:t>];   </a:t>
            </a:r>
          </a:p>
          <a:p>
            <a:pPr algn="l"/>
            <a:endParaRPr lang="en-US" altLang="zh-TW" sz="1800" dirty="0">
              <a:ea typeface="新細明體" pitchFamily="18" charset="-120"/>
            </a:endParaRPr>
          </a:p>
          <a:p>
            <a:pPr algn="l"/>
            <a:r>
              <a:rPr lang="en-US" altLang="zh-TW" sz="1800" dirty="0">
                <a:ea typeface="新細明體" pitchFamily="18" charset="-120"/>
              </a:rPr>
              <a:t>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49942" y="3667933"/>
                <a:ext cx="8120236" cy="2158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u="sng" dirty="0">
                    <a:solidFill>
                      <a:schemeClr val="tx1"/>
                    </a:solidFill>
                  </a:rPr>
                  <a:t>Solution: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-First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set to 1, j runs from 1 to 1, the statement of line 3 is executed one time.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-Then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 set to 2, j runs from 1 to 2, the statement of line 3 is executed 2 times,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and so on. The time complexity of line 3 being executed is</a:t>
                </a: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         f(n) = (1 + 2 +… </a:t>
                </a:r>
                <a:r>
                  <a:rPr lang="en-US" b="1">
                    <a:solidFill>
                      <a:schemeClr val="tx1"/>
                    </a:solidFill>
                  </a:rPr>
                  <a:t>+ n)c </a:t>
                </a:r>
                <a:r>
                  <a:rPr lang="en-US" b="1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𝒄𝒏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where c is the time required to executed line 3.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Hence f(n) is </a:t>
                </a:r>
                <a14:m>
                  <m:oMath xmlns:m="http://schemas.openxmlformats.org/officeDocument/2006/math"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(n</a:t>
                </a:r>
                <a:r>
                  <a:rPr lang="en-US" baseline="30000" dirty="0">
                    <a:solidFill>
                      <a:schemeClr val="tx1"/>
                    </a:solidFill>
                  </a:rPr>
                  <a:t>2</a:t>
                </a:r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2" y="3667933"/>
                <a:ext cx="8120236" cy="2158348"/>
              </a:xfrm>
              <a:prstGeom prst="rect">
                <a:avLst/>
              </a:prstGeom>
              <a:blipFill>
                <a:blip r:embed="rId4"/>
                <a:stretch>
                  <a:fillRect l="-676" t="-1695" b="-3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444111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36739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48481" y="1600200"/>
            <a:ext cx="7833519" cy="381000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We have learnt the following concepts related to the complexity of an algorithm:</a:t>
            </a:r>
          </a:p>
          <a:p>
            <a:pPr marL="0" indent="0"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Big-Oh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Big-Omega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Big-Theta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Mathematical approach to estimate the complexity of an algorithm.</a:t>
            </a:r>
          </a:p>
          <a:p>
            <a:pPr>
              <a:defRPr/>
            </a:pPr>
            <a:r>
              <a:rPr lang="en-US" altLang="zh-CN" dirty="0">
                <a:ea typeface="SimSun" pitchFamily="2" charset="-122"/>
              </a:rPr>
              <a:t>Simple algorithm analysis using an analysis table.</a:t>
            </a: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pPr>
              <a:defRPr/>
            </a:pPr>
            <a:endParaRPr lang="en-GB" altLang="zh-CN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宋体" pitchFamily="2" charset="-122"/>
              <a:cs typeface="Times New Roman" pitchFamily="18" charset="0"/>
            </a:endParaRPr>
          </a:p>
          <a:p>
            <a:pPr marL="0" indent="0">
              <a:buNone/>
              <a:defRPr/>
            </a:pPr>
            <a:endParaRPr lang="en-US" altLang="zh-CN" baseline="-25000" dirty="0">
              <a:ea typeface="SimSun" pitchFamily="2" charset="-122"/>
            </a:endParaRPr>
          </a:p>
          <a:p>
            <a:pPr>
              <a:defRPr/>
            </a:pPr>
            <a:endParaRPr lang="en-US" altLang="zh-CN" dirty="0">
              <a:ea typeface="SimSun" pitchFamily="2" charset="-122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algorithm?</a:t>
            </a:r>
          </a:p>
          <a:p>
            <a:r>
              <a:rPr lang="en-US" dirty="0"/>
              <a:t>Why do we need to analyze an algorithm?</a:t>
            </a:r>
          </a:p>
          <a:p>
            <a:r>
              <a:rPr lang="en-US" dirty="0"/>
              <a:t>Introduction to growth function</a:t>
            </a:r>
          </a:p>
          <a:p>
            <a:r>
              <a:rPr lang="en-US" dirty="0"/>
              <a:t>Introduction to complexity of algorithm</a:t>
            </a:r>
          </a:p>
          <a:p>
            <a:r>
              <a:rPr lang="en-US" dirty="0"/>
              <a:t>Big-Oh, Big-Omega, and Big-Theta Notation</a:t>
            </a:r>
          </a:p>
          <a:p>
            <a:r>
              <a:rPr lang="en-US" dirty="0"/>
              <a:t>Mathematical approach</a:t>
            </a:r>
          </a:p>
          <a:p>
            <a:r>
              <a:rPr lang="en-US" dirty="0"/>
              <a:t>Analysis of algorithm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will learn in this lecture: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Exercise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8"/>
              <p:cNvSpPr txBox="1">
                <a:spLocks/>
              </p:cNvSpPr>
              <p:nvPr/>
            </p:nvSpPr>
            <p:spPr>
              <a:xfrm>
                <a:off x="533400" y="1600200"/>
                <a:ext cx="7696200" cy="13716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Show that</a:t>
                </a:r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  </a:t>
                </a:r>
                <a14:m>
                  <m:oMath xmlns:m="http://schemas.openxmlformats.org/officeDocument/2006/math"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itchFamily="2" charset="-122"/>
                        <a:cs typeface="+mn-cs"/>
                      </a:rPr>
                      <m:t>𝑓</m:t>
                    </m:r>
                    <m:d>
                      <m:dPr>
                        <m:ctrlPr>
                          <a:rPr kumimoji="0" lang="en-US" altLang="zh-CN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itchFamily="2" charset="-122"/>
                            <a:cs typeface="+mn-cs"/>
                          </a:rPr>
                          <m:t>𝑛</m:t>
                        </m:r>
                      </m:e>
                    </m:d>
                    <m:r>
                      <a:rPr kumimoji="0" lang="en-US" altLang="zh-CN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itchFamily="2" charset="-122"/>
                        <a:cs typeface="+mn-cs"/>
                      </a:rPr>
                      <m:t>=2</m:t>
                    </m:r>
                    <m:sSup>
                      <m:sSupPr>
                        <m:ctrlPr>
                          <a:rPr kumimoji="0" lang="en-US" altLang="zh-CN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itchFamily="2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itchFamily="2" charset="-122"/>
                            <a:cs typeface="+mn-cs"/>
                          </a:rPr>
                          <m:t>𝑛</m:t>
                        </m:r>
                      </m:e>
                      <m:sup>
                        <m:r>
                          <a:rPr kumimoji="0" lang="en-US" altLang="zh-CN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itchFamily="2" charset="-122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 +</a:t>
                </a:r>
                <a:r>
                  <a:rPr kumimoji="0" lang="en-US" altLang="zh-CN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nlg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(n)</a:t>
                </a:r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  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is</a:t>
                </a:r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altLang="zh-CN" sz="2000" b="0" i="1" u="none" strike="noStrike" kern="0" cap="none" spc="0" normalizeH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(</a:t>
                </a:r>
                <a:r>
                  <a:rPr kumimoji="0" lang="en-US" altLang="zh-CN" sz="2000" b="0" i="1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n</a:t>
                </a:r>
                <a:r>
                  <a:rPr kumimoji="0" lang="en-US" altLang="zh-CN" sz="2000" b="0" i="1" u="none" strike="noStrike" kern="0" cap="none" spc="0" normalizeH="0" baseline="30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2</a:t>
                </a:r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)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00200"/>
                <a:ext cx="7696200" cy="1371600"/>
              </a:xfrm>
              <a:prstGeom prst="rect">
                <a:avLst/>
              </a:prstGeom>
              <a:blipFill>
                <a:blip r:embed="rId3"/>
                <a:stretch>
                  <a:fillRect l="-872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569259" y="1939080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Solution: </a:t>
            </a:r>
          </a:p>
        </p:txBody>
      </p:sp>
    </p:spTree>
    <p:extLst>
      <p:ext uri="{BB962C8B-B14F-4D97-AF65-F5344CB8AC3E}">
        <p14:creationId xmlns:p14="http://schemas.microsoft.com/office/powerpoint/2010/main" val="2818881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Exercise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533400" y="1447800"/>
            <a:ext cx="7924800" cy="31700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dirty="0">
                <a:ea typeface="新細明體" pitchFamily="18" charset="-120"/>
              </a:rPr>
              <a:t>Find the theta notation in terms of n for the time complexity of the statement “</a:t>
            </a:r>
            <a:r>
              <a:rPr lang="en-US" altLang="zh-TW" sz="2000" dirty="0" err="1">
                <a:latin typeface="Calibri" pitchFamily="34" charset="0"/>
                <a:ea typeface="新細明體" pitchFamily="18" charset="-120"/>
                <a:cs typeface="Calibri" pitchFamily="34" charset="0"/>
              </a:rPr>
              <a:t>sumsq</a:t>
            </a:r>
            <a:r>
              <a:rPr lang="en-US" altLang="zh-TW" sz="200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= </a:t>
            </a:r>
            <a:r>
              <a:rPr lang="en-US" altLang="zh-TW" sz="2000" dirty="0" err="1">
                <a:latin typeface="Calibri" pitchFamily="34" charset="0"/>
                <a:ea typeface="新細明體" pitchFamily="18" charset="-120"/>
                <a:cs typeface="Calibri" pitchFamily="34" charset="0"/>
              </a:rPr>
              <a:t>sumsq</a:t>
            </a:r>
            <a:r>
              <a:rPr lang="en-US" altLang="zh-TW" sz="200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+ </a:t>
            </a:r>
            <a:r>
              <a:rPr lang="en-US" altLang="zh-TW" sz="2000" dirty="0" err="1">
                <a:latin typeface="Calibri" pitchFamily="34" charset="0"/>
                <a:ea typeface="新細明體" pitchFamily="18" charset="-120"/>
                <a:cs typeface="Calibri" pitchFamily="34" charset="0"/>
              </a:rPr>
              <a:t>i</a:t>
            </a:r>
            <a:r>
              <a:rPr lang="en-US" altLang="zh-TW" sz="200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*</a:t>
            </a:r>
            <a:r>
              <a:rPr lang="en-US" altLang="zh-TW" sz="2000" dirty="0" err="1">
                <a:latin typeface="Calibri" pitchFamily="34" charset="0"/>
                <a:ea typeface="新細明體" pitchFamily="18" charset="-120"/>
                <a:cs typeface="Calibri" pitchFamily="34" charset="0"/>
              </a:rPr>
              <a:t>i</a:t>
            </a:r>
            <a:r>
              <a:rPr lang="en-US" altLang="zh-TW" sz="2000" dirty="0">
                <a:ea typeface="新細明體" pitchFamily="18" charset="-120"/>
              </a:rPr>
              <a:t>” being executed in the following code fragment.</a:t>
            </a:r>
          </a:p>
          <a:p>
            <a:pPr algn="l"/>
            <a:endParaRPr lang="en-US" altLang="zh-TW" sz="2000" dirty="0">
              <a:ea typeface="新細明體" pitchFamily="18" charset="-120"/>
              <a:cs typeface="Arial" charset="0"/>
            </a:endParaRPr>
          </a:p>
          <a:p>
            <a:r>
              <a:rPr lang="en-US" altLang="zh-TW" sz="2000" dirty="0">
                <a:ea typeface="新細明體" pitchFamily="18" charset="-120"/>
                <a:cs typeface="Arial" charset="0"/>
              </a:rPr>
              <a:t>	</a:t>
            </a:r>
            <a:r>
              <a:rPr lang="en-US" altLang="zh-TW" sz="2000" dirty="0" err="1">
                <a:latin typeface="Calibri" pitchFamily="34" charset="0"/>
                <a:ea typeface="新細明體" pitchFamily="18" charset="-120"/>
                <a:cs typeface="Calibri" pitchFamily="34" charset="0"/>
              </a:rPr>
              <a:t>sumsq</a:t>
            </a:r>
            <a:r>
              <a:rPr lang="en-US" altLang="zh-TW" sz="200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 = 0;</a:t>
            </a:r>
          </a:p>
          <a:p>
            <a:r>
              <a:rPr lang="en-US" altLang="zh-TW" sz="200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	</a:t>
            </a:r>
            <a:r>
              <a:rPr lang="en-US" altLang="zh-TW" sz="2000" dirty="0" err="1">
                <a:latin typeface="Calibri" pitchFamily="34" charset="0"/>
                <a:ea typeface="新細明體" pitchFamily="18" charset="-120"/>
                <a:cs typeface="Calibri" pitchFamily="34" charset="0"/>
              </a:rPr>
              <a:t>i</a:t>
            </a:r>
            <a:r>
              <a:rPr lang="en-US" altLang="zh-TW" sz="200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 = 0;</a:t>
            </a:r>
          </a:p>
          <a:p>
            <a:r>
              <a:rPr lang="en-US" altLang="zh-TW" sz="200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	(while </a:t>
            </a:r>
            <a:r>
              <a:rPr lang="en-US" altLang="zh-TW" sz="2000" dirty="0" err="1">
                <a:latin typeface="Calibri" pitchFamily="34" charset="0"/>
                <a:ea typeface="新細明體" pitchFamily="18" charset="-120"/>
                <a:cs typeface="Calibri" pitchFamily="34" charset="0"/>
              </a:rPr>
              <a:t>i</a:t>
            </a:r>
            <a:r>
              <a:rPr lang="en-US" altLang="zh-TW" sz="200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 &lt; n) {</a:t>
            </a:r>
          </a:p>
          <a:p>
            <a:r>
              <a:rPr lang="en-US" altLang="zh-TW" sz="200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		</a:t>
            </a:r>
            <a:r>
              <a:rPr lang="en-US" altLang="zh-TW" sz="2000" dirty="0" err="1">
                <a:latin typeface="Calibri" pitchFamily="34" charset="0"/>
                <a:ea typeface="新細明體" pitchFamily="18" charset="-120"/>
                <a:cs typeface="Calibri" pitchFamily="34" charset="0"/>
              </a:rPr>
              <a:t>sumsq</a:t>
            </a:r>
            <a:r>
              <a:rPr lang="en-US" altLang="zh-TW" sz="200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= </a:t>
            </a:r>
            <a:r>
              <a:rPr lang="en-US" altLang="zh-TW" sz="2000" dirty="0" err="1">
                <a:latin typeface="Calibri" pitchFamily="34" charset="0"/>
                <a:ea typeface="新細明體" pitchFamily="18" charset="-120"/>
                <a:cs typeface="Calibri" pitchFamily="34" charset="0"/>
              </a:rPr>
              <a:t>sumsq</a:t>
            </a:r>
            <a:r>
              <a:rPr lang="en-US" altLang="zh-TW" sz="200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+ </a:t>
            </a:r>
            <a:r>
              <a:rPr lang="en-US" altLang="zh-TW" sz="2000" dirty="0" err="1">
                <a:latin typeface="Calibri" pitchFamily="34" charset="0"/>
                <a:ea typeface="新細明體" pitchFamily="18" charset="-120"/>
                <a:cs typeface="Calibri" pitchFamily="34" charset="0"/>
              </a:rPr>
              <a:t>i</a:t>
            </a:r>
            <a:r>
              <a:rPr lang="en-US" altLang="zh-TW" sz="200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*</a:t>
            </a:r>
            <a:r>
              <a:rPr lang="en-US" altLang="zh-TW" sz="2000" dirty="0" err="1">
                <a:latin typeface="Calibri" pitchFamily="34" charset="0"/>
                <a:ea typeface="新細明體" pitchFamily="18" charset="-120"/>
                <a:cs typeface="Calibri" pitchFamily="34" charset="0"/>
              </a:rPr>
              <a:t>i</a:t>
            </a:r>
            <a:r>
              <a:rPr lang="en-US" altLang="zh-TW" sz="200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;</a:t>
            </a:r>
          </a:p>
          <a:p>
            <a:r>
              <a:rPr lang="en-US" altLang="zh-TW" sz="200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		</a:t>
            </a:r>
            <a:r>
              <a:rPr lang="en-US" altLang="zh-TW" sz="2000" dirty="0" err="1">
                <a:latin typeface="Calibri" pitchFamily="34" charset="0"/>
                <a:ea typeface="新細明體" pitchFamily="18" charset="-120"/>
                <a:cs typeface="Calibri" pitchFamily="34" charset="0"/>
              </a:rPr>
              <a:t>i</a:t>
            </a:r>
            <a:r>
              <a:rPr lang="en-US" altLang="zh-TW" sz="200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 = </a:t>
            </a:r>
            <a:r>
              <a:rPr lang="en-US" altLang="zh-TW" sz="2000" dirty="0" err="1">
                <a:latin typeface="Calibri" pitchFamily="34" charset="0"/>
                <a:ea typeface="新細明體" pitchFamily="18" charset="-120"/>
                <a:cs typeface="Calibri" pitchFamily="34" charset="0"/>
              </a:rPr>
              <a:t>i</a:t>
            </a:r>
            <a:r>
              <a:rPr lang="en-US" altLang="zh-TW" sz="200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 + 1;</a:t>
            </a:r>
          </a:p>
          <a:p>
            <a:r>
              <a:rPr lang="en-US" altLang="zh-TW" sz="2000" dirty="0">
                <a:latin typeface="Calibri" pitchFamily="34" charset="0"/>
                <a:ea typeface="新細明體" pitchFamily="18" charset="-120"/>
                <a:cs typeface="Calibri" pitchFamily="34" charset="0"/>
              </a:rPr>
              <a:t>	}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4846499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Solution: </a:t>
            </a:r>
          </a:p>
        </p:txBody>
      </p:sp>
    </p:spTree>
    <p:extLst>
      <p:ext uri="{BB962C8B-B14F-4D97-AF65-F5344CB8AC3E}">
        <p14:creationId xmlns:p14="http://schemas.microsoft.com/office/powerpoint/2010/main" val="2600851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152400" y="1295400"/>
            <a:ext cx="8458200" cy="5181600"/>
          </a:xfrm>
        </p:spPr>
        <p:txBody>
          <a:bodyPr>
            <a:noAutofit/>
          </a:bodyPr>
          <a:lstStyle/>
          <a:p>
            <a:r>
              <a:rPr lang="en-US" dirty="0"/>
              <a:t>Algorithms are sequences of steps defined, developed, and used to solve a problem.</a:t>
            </a:r>
          </a:p>
          <a:p>
            <a:pPr>
              <a:buNone/>
            </a:pPr>
            <a:endParaRPr lang="en-US" sz="400" dirty="0"/>
          </a:p>
          <a:p>
            <a:r>
              <a:rPr lang="en-US" dirty="0"/>
              <a:t>Examples of its usage:</a:t>
            </a:r>
          </a:p>
          <a:p>
            <a:pPr lvl="1"/>
            <a:r>
              <a:rPr lang="en-US" dirty="0"/>
              <a:t>Generating the orderings of a finite set</a:t>
            </a:r>
          </a:p>
          <a:p>
            <a:pPr lvl="1"/>
            <a:r>
              <a:rPr lang="en-US" dirty="0"/>
              <a:t>Searching a list</a:t>
            </a:r>
          </a:p>
          <a:p>
            <a:pPr lvl="1"/>
            <a:r>
              <a:rPr lang="en-US" dirty="0"/>
              <a:t>Sorting the terms of a sequence</a:t>
            </a:r>
          </a:p>
          <a:p>
            <a:pPr lvl="1"/>
            <a:r>
              <a:rPr lang="en-US" dirty="0"/>
              <a:t>Finding shortest path in a network</a:t>
            </a:r>
          </a:p>
          <a:p>
            <a:pPr marL="457200" lvl="1" indent="0">
              <a:buNone/>
            </a:pPr>
            <a:endParaRPr lang="en-US" sz="800" dirty="0"/>
          </a:p>
          <a:p>
            <a:r>
              <a:rPr lang="ms-MY" dirty="0"/>
              <a:t>One important consideration concerning algorithm is its computational complexity.</a:t>
            </a:r>
          </a:p>
          <a:p>
            <a:endParaRPr lang="ms-MY" sz="400" dirty="0"/>
          </a:p>
          <a:p>
            <a:pPr>
              <a:buFont typeface="Arial" pitchFamily="34" charset="0"/>
              <a:buChar char="•"/>
            </a:pPr>
            <a:r>
              <a:rPr lang="en-US" altLang="zh-TW" b="1" dirty="0">
                <a:ea typeface="新細明體" pitchFamily="18" charset="-120"/>
              </a:rPr>
              <a:t>Complexity of an algorithm</a:t>
            </a:r>
            <a:r>
              <a:rPr lang="en-US" altLang="zh-TW" dirty="0">
                <a:ea typeface="新細明體" pitchFamily="18" charset="-120"/>
              </a:rPr>
              <a:t> refers to the amount of time or space needed to execute a given algorithm by: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Time efficiency: how fast an algorithm runs.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Space efficiency: the space an algorithm requires.</a:t>
            </a:r>
            <a:endParaRPr lang="ms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6"/>
          <p:cNvSpPr txBox="1">
            <a:spLocks/>
          </p:cNvSpPr>
          <p:nvPr/>
        </p:nvSpPr>
        <p:spPr>
          <a:xfrm>
            <a:off x="457200" y="0"/>
            <a:ext cx="7696200" cy="1143000"/>
          </a:xfrm>
          <a:prstGeom prst="rect">
            <a:avLst/>
          </a:prstGeom>
        </p:spPr>
        <p:txBody>
          <a:bodyPr vert="horz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49332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495300" y="1447800"/>
            <a:ext cx="7924800" cy="4572000"/>
          </a:xfrm>
        </p:spPr>
        <p:txBody>
          <a:bodyPr>
            <a:normAutofit/>
          </a:bodyPr>
          <a:lstStyle/>
          <a:p>
            <a:r>
              <a:rPr lang="en-US" dirty="0"/>
              <a:t>In computer science, </a:t>
            </a:r>
            <a:r>
              <a:rPr lang="en-US" altLang="zh-TW" dirty="0">
                <a:sym typeface="Symbol"/>
              </a:rPr>
              <a:t>O-, -, and - </a:t>
            </a:r>
            <a:r>
              <a:rPr lang="en-US" dirty="0"/>
              <a:t>notations are introduced to analyze the efficiency of algorithms.</a:t>
            </a:r>
          </a:p>
          <a:p>
            <a:r>
              <a:rPr lang="en-US" dirty="0"/>
              <a:t>The notations provide approximations that make it easy to evaluate large-scale differences in algorithm efficiency, while ignoring differences of a constant factor and differences that occur only for small sets of input data.</a:t>
            </a:r>
          </a:p>
          <a:p>
            <a:endParaRPr lang="en-US" dirty="0"/>
          </a:p>
          <a:p>
            <a:pPr lvl="1"/>
            <a:r>
              <a:rPr lang="en-US" altLang="zh-TW" i="1" dirty="0">
                <a:ea typeface="新細明體" pitchFamily="18" charset="-120"/>
              </a:rPr>
              <a:t>O - </a:t>
            </a:r>
            <a:r>
              <a:rPr lang="en-US" altLang="zh-TW" dirty="0">
                <a:ea typeface="新細明體" pitchFamily="18" charset="-120"/>
              </a:rPr>
              <a:t>notation</a:t>
            </a:r>
          </a:p>
          <a:p>
            <a:pPr lvl="1"/>
            <a:r>
              <a:rPr lang="en-US" altLang="zh-TW" dirty="0">
                <a:ea typeface="新細明體" pitchFamily="18" charset="-120"/>
                <a:sym typeface="Symbol"/>
              </a:rPr>
              <a:t> - notation</a:t>
            </a:r>
          </a:p>
          <a:p>
            <a:pPr lvl="1"/>
            <a:r>
              <a:rPr lang="en-US" altLang="zh-TW" dirty="0">
                <a:ea typeface="新細明體" pitchFamily="18" charset="-120"/>
                <a:sym typeface="Symbol"/>
              </a:rPr>
              <a:t> - notation</a:t>
            </a:r>
          </a:p>
          <a:p>
            <a:pPr lvl="1"/>
            <a:endParaRPr lang="en-US" altLang="zh-TW" dirty="0">
              <a:ea typeface="新細明體" pitchFamily="18" charset="-120"/>
              <a:sym typeface="Symbol"/>
            </a:endParaRPr>
          </a:p>
          <a:p>
            <a:pPr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12" name="Rectangle 6"/>
          <p:cNvSpPr>
            <a:spLocks noGrp="1"/>
          </p:cNvSpPr>
          <p:nvPr>
            <p:ph type="title"/>
          </p:nvPr>
        </p:nvSpPr>
        <p:spPr>
          <a:xfrm>
            <a:off x="4572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Big-Oh, Big-Omega, Big-Theta Notation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05200" y="3810000"/>
            <a:ext cx="36576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read as “</a:t>
            </a:r>
            <a:r>
              <a:rPr lang="en-US" b="1" dirty="0"/>
              <a:t>Big-Oh</a:t>
            </a:r>
            <a:r>
              <a:rPr lang="en-US" dirty="0"/>
              <a:t>” notation.</a:t>
            </a:r>
            <a:endParaRPr lang="ms-MY" dirty="0"/>
          </a:p>
        </p:txBody>
      </p:sp>
      <p:sp>
        <p:nvSpPr>
          <p:cNvPr id="10" name="TextBox 9"/>
          <p:cNvSpPr txBox="1"/>
          <p:nvPr/>
        </p:nvSpPr>
        <p:spPr>
          <a:xfrm>
            <a:off x="3505200" y="4343400"/>
            <a:ext cx="41148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read as “</a:t>
            </a:r>
            <a:r>
              <a:rPr lang="en-US" b="1" dirty="0"/>
              <a:t>Big-Omega</a:t>
            </a:r>
            <a:r>
              <a:rPr lang="en-US" dirty="0"/>
              <a:t>” notation.</a:t>
            </a:r>
            <a:endParaRPr lang="ms-MY" dirty="0"/>
          </a:p>
        </p:txBody>
      </p:sp>
      <p:sp>
        <p:nvSpPr>
          <p:cNvPr id="11" name="TextBox 10"/>
          <p:cNvSpPr txBox="1"/>
          <p:nvPr/>
        </p:nvSpPr>
        <p:spPr>
          <a:xfrm>
            <a:off x="3505200" y="4876800"/>
            <a:ext cx="3962400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This is read as “</a:t>
            </a:r>
            <a:r>
              <a:rPr lang="en-US" b="1" dirty="0"/>
              <a:t>Big-Theta</a:t>
            </a:r>
            <a:r>
              <a:rPr lang="en-US" dirty="0"/>
              <a:t>” notation.</a:t>
            </a:r>
            <a:endParaRPr lang="ms-MY" dirty="0"/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>
          <a:xfrm flipH="1" flipV="1">
            <a:off x="2667000" y="3962400"/>
            <a:ext cx="8382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2667000" y="4419600"/>
            <a:ext cx="838200" cy="32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590800" y="48006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018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400" y="1524001"/>
            <a:ext cx="7924800" cy="2133600"/>
          </a:xfrm>
          <a:solidFill>
            <a:schemeClr val="accent1"/>
          </a:solidFill>
        </p:spPr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US" altLang="zh-CN" b="1" dirty="0">
                <a:ea typeface="SimSun" pitchFamily="2" charset="-122"/>
              </a:rPr>
              <a:t>Definition:</a:t>
            </a:r>
          </a:p>
          <a:p>
            <a:pPr marL="0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altLang="zh-CN" dirty="0">
                <a:ea typeface="SimSun" pitchFamily="2" charset="-122"/>
              </a:rPr>
              <a:t> and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altLang="zh-CN" dirty="0">
                <a:ea typeface="SimSun" pitchFamily="2" charset="-122"/>
              </a:rPr>
              <a:t> be functions from a set of integers or the set of real numbers to the set of real numbers. </a:t>
            </a:r>
          </a:p>
          <a:p>
            <a:pPr marL="0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We say that  </a:t>
            </a:r>
            <a:r>
              <a:rPr lang="en-US" altLang="zh-CN" b="1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 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b="1" dirty="0">
                <a:ea typeface="SimSun" pitchFamily="2" charset="-122"/>
              </a:rPr>
              <a:t> is O(</a:t>
            </a:r>
            <a:r>
              <a:rPr lang="en-US" altLang="zh-CN" b="1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b="1" dirty="0">
                <a:ea typeface="SimSun" pitchFamily="2" charset="-122"/>
              </a:rPr>
              <a:t>)</a:t>
            </a:r>
            <a:r>
              <a:rPr lang="en-US" altLang="zh-CN" dirty="0">
                <a:ea typeface="SimSun" pitchFamily="2" charset="-122"/>
              </a:rPr>
              <a:t>,</a:t>
            </a:r>
            <a:r>
              <a:rPr lang="en-US" altLang="zh-CN" b="1" dirty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if there are constants </a:t>
            </a:r>
            <a:r>
              <a:rPr lang="en-US" altLang="zh-CN" i="1" dirty="0">
                <a:ea typeface="SimSun" pitchFamily="2" charset="-122"/>
              </a:rPr>
              <a:t>B</a:t>
            </a:r>
            <a:r>
              <a:rPr lang="en-US" altLang="zh-CN" dirty="0">
                <a:ea typeface="SimSun" pitchFamily="2" charset="-122"/>
              </a:rPr>
              <a:t> and </a:t>
            </a:r>
            <a:r>
              <a:rPr lang="en-US" altLang="zh-CN" i="1" dirty="0">
                <a:ea typeface="SimSun" pitchFamily="2" charset="-122"/>
              </a:rPr>
              <a:t>b</a:t>
            </a:r>
            <a:r>
              <a:rPr lang="en-US" altLang="zh-CN" dirty="0">
                <a:ea typeface="SimSun" pitchFamily="2" charset="-122"/>
              </a:rPr>
              <a:t> such that,</a:t>
            </a:r>
          </a:p>
          <a:p>
            <a:pPr>
              <a:buNone/>
              <a:defRPr/>
            </a:pPr>
            <a:r>
              <a:rPr lang="en-US" altLang="zh-CN" dirty="0">
                <a:ea typeface="SimSun" pitchFamily="2" charset="-122"/>
              </a:rPr>
              <a:t>			|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 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dirty="0">
                <a:ea typeface="SimSun" pitchFamily="2" charset="-122"/>
              </a:rPr>
              <a:t>| </a:t>
            </a:r>
            <a:r>
              <a:rPr lang="en-US" altLang="zh-CN" dirty="0">
                <a:ea typeface="SimSun" pitchFamily="2" charset="-122"/>
                <a:sym typeface="Symbol"/>
              </a:rPr>
              <a:t> </a:t>
            </a:r>
            <a:r>
              <a:rPr lang="en-US" altLang="zh-CN" i="1" dirty="0">
                <a:ea typeface="SimSun" pitchFamily="2" charset="-122"/>
                <a:sym typeface="Symbol"/>
              </a:rPr>
              <a:t>B</a:t>
            </a:r>
            <a:r>
              <a:rPr lang="en-US" altLang="zh-CN" dirty="0">
                <a:ea typeface="SimSun" pitchFamily="2" charset="-122"/>
                <a:sym typeface="Symbol"/>
              </a:rPr>
              <a:t> |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g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n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)</a:t>
            </a:r>
            <a:r>
              <a:rPr lang="en-US" altLang="zh-CN" dirty="0">
                <a:ea typeface="SimSun" pitchFamily="2" charset="-122"/>
                <a:sym typeface="Symbol"/>
              </a:rPr>
              <a:t>|  </a:t>
            </a:r>
          </a:p>
          <a:p>
            <a:pPr>
              <a:buNone/>
              <a:defRPr/>
            </a:pPr>
            <a:r>
              <a:rPr lang="en-US" altLang="zh-CN" dirty="0">
                <a:ea typeface="SimSun" pitchFamily="2" charset="-122"/>
                <a:sym typeface="Symbol"/>
              </a:rPr>
              <a:t>whenever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n</a:t>
            </a:r>
            <a:r>
              <a:rPr lang="en-US" altLang="zh-CN" dirty="0">
                <a:ea typeface="SimSun" pitchFamily="2" charset="-122"/>
                <a:sym typeface="Symbol"/>
              </a:rPr>
              <a:t>  </a:t>
            </a:r>
            <a:r>
              <a:rPr lang="en-US" altLang="zh-CN" i="1" dirty="0">
                <a:ea typeface="SimSun" pitchFamily="2" charset="-122"/>
                <a:cs typeface="Times New Roman" pitchFamily="18" charset="0"/>
                <a:sym typeface="Symbol"/>
              </a:rPr>
              <a:t>b</a:t>
            </a:r>
            <a:r>
              <a:rPr lang="en-US" altLang="zh-CN" dirty="0">
                <a:ea typeface="SimSun" pitchFamily="2" charset="-122"/>
                <a:sym typeface="Symbol"/>
              </a:rPr>
              <a:t>.</a:t>
            </a: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15697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O</a:t>
            </a:r>
            <a:r>
              <a:rPr lang="en-US" b="1" i="1" dirty="0"/>
              <a:t> - </a:t>
            </a:r>
            <a:r>
              <a:rPr lang="en-US" b="1" dirty="0"/>
              <a:t>Notation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8"/>
          <p:cNvSpPr txBox="1">
            <a:spLocks/>
          </p:cNvSpPr>
          <p:nvPr/>
        </p:nvSpPr>
        <p:spPr>
          <a:xfrm>
            <a:off x="500502" y="4189160"/>
            <a:ext cx="3647636" cy="199770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spcBef>
                <a:spcPct val="20000"/>
              </a:spcBef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The constants 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B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and 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b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</a:t>
            </a: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can</a:t>
            </a:r>
            <a:r>
              <a:rPr kumimoji="0" lang="en-US" altLang="zh-CN" sz="20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be viewed as witnesses to the relationship of 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sz="2000" dirty="0">
                <a:ea typeface="SimSun" pitchFamily="2" charset="-122"/>
              </a:rPr>
              <a:t> to O(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sz="2000" dirty="0">
                <a:ea typeface="SimSun" pitchFamily="2" charset="-122"/>
              </a:rPr>
              <a:t>) as shown in the graph.</a:t>
            </a:r>
          </a:p>
          <a:p>
            <a:pPr lvl="0">
              <a:spcBef>
                <a:spcPct val="20000"/>
              </a:spcBef>
            </a:pP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SimSun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8138" y="4023765"/>
            <a:ext cx="4310062" cy="243046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881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400" y="1325435"/>
            <a:ext cx="7696200" cy="4093698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  <a:buNone/>
              <a:defRPr/>
            </a:pPr>
            <a:r>
              <a:rPr lang="en-US" altLang="zh-CN" dirty="0">
                <a:ea typeface="SimSun" pitchFamily="2" charset="-122"/>
              </a:rPr>
              <a:t>Show that 	         is O(</a:t>
            </a:r>
            <a:r>
              <a:rPr lang="en-US" altLang="zh-CN" i="1" dirty="0">
                <a:ea typeface="SimSun" pitchFamily="2" charset="-122"/>
              </a:rPr>
              <a:t>n</a:t>
            </a:r>
            <a:r>
              <a:rPr lang="en-US" altLang="zh-CN" baseline="30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).</a:t>
            </a:r>
          </a:p>
          <a:p>
            <a:pPr marL="0" indent="0">
              <a:spcBef>
                <a:spcPts val="100"/>
              </a:spcBef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spcBef>
                <a:spcPts val="100"/>
              </a:spcBef>
              <a:buNone/>
              <a:defRPr/>
            </a:pPr>
            <a:r>
              <a:rPr lang="en-US" altLang="zh-CN" b="1" u="sng" dirty="0">
                <a:ea typeface="SimSun" pitchFamily="2" charset="-122"/>
              </a:rPr>
              <a:t>Solution: </a:t>
            </a:r>
            <a:r>
              <a:rPr lang="en-US" altLang="zh-CN" dirty="0">
                <a:ea typeface="SimSun" pitchFamily="2" charset="-122"/>
              </a:rPr>
              <a:t>	</a:t>
            </a:r>
          </a:p>
          <a:p>
            <a:pPr marL="0" indent="0">
              <a:spcBef>
                <a:spcPts val="100"/>
              </a:spcBef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spcBef>
                <a:spcPts val="100"/>
              </a:spcBef>
              <a:buNone/>
              <a:defRPr/>
            </a:pPr>
            <a:r>
              <a:rPr lang="en-US" altLang="zh-CN" dirty="0">
                <a:ea typeface="SimSun" pitchFamily="2" charset="-122"/>
              </a:rPr>
              <a:t>                                                         when      </a:t>
            </a:r>
          </a:p>
          <a:p>
            <a:pPr marL="0" indent="0">
              <a:spcBef>
                <a:spcPts val="100"/>
              </a:spcBef>
              <a:buNone/>
              <a:defRPr/>
            </a:pPr>
            <a:endParaRPr lang="en-US" altLang="zh-CN" dirty="0">
              <a:ea typeface="SimSun" pitchFamily="2" charset="-122"/>
            </a:endParaRPr>
          </a:p>
          <a:p>
            <a:pPr marL="0" indent="0">
              <a:spcBef>
                <a:spcPts val="100"/>
              </a:spcBef>
              <a:buNone/>
              <a:defRPr/>
            </a:pPr>
            <a:r>
              <a:rPr lang="en-US" altLang="zh-CN" dirty="0">
                <a:ea typeface="SimSun" pitchFamily="2" charset="-122"/>
              </a:rPr>
              <a:t>Hence                        is O(</a:t>
            </a:r>
            <a:r>
              <a:rPr lang="en-US" altLang="zh-CN" i="1" dirty="0">
                <a:ea typeface="SimSun" pitchFamily="2" charset="-122"/>
              </a:rPr>
              <a:t>n</a:t>
            </a:r>
            <a:r>
              <a:rPr lang="en-US" altLang="zh-CN" baseline="30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)</a:t>
            </a:r>
            <a:r>
              <a:rPr lang="en-US" altLang="zh-CN" dirty="0">
                <a:ea typeface="SimSun" pitchFamily="2" charset="-122"/>
                <a:cs typeface="Times New Roman" pitchFamily="18" charset="0"/>
                <a:sym typeface="Symbol"/>
              </a:rPr>
              <a:t>.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685800"/>
            <a:ext cx="7696200" cy="54506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789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015478"/>
              </p:ext>
            </p:extLst>
          </p:nvPr>
        </p:nvGraphicFramePr>
        <p:xfrm>
          <a:off x="1687513" y="1322554"/>
          <a:ext cx="1131887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228600" progId="Equation.DSMT4">
                  <p:embed/>
                </p:oleObj>
              </mc:Choice>
              <mc:Fallback>
                <p:oleObj name="Equation" r:id="rId3" imgW="6858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322554"/>
                        <a:ext cx="1131887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838200" y="2616783"/>
            <a:ext cx="3276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SimSun" pitchFamily="2" charset="-122"/>
              </a:rPr>
              <a:t>|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dirty="0">
                <a:ea typeface="SimSun" pitchFamily="2" charset="-122"/>
              </a:rPr>
              <a:t>| =|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3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baseline="30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2</a:t>
            </a:r>
            <a:r>
              <a:rPr lang="en-US" altLang="zh-CN" dirty="0">
                <a:ea typeface="SimSun" pitchFamily="2" charset="-122"/>
              </a:rPr>
              <a:t>| </a:t>
            </a:r>
            <a:r>
              <a:rPr lang="en-US" altLang="zh-CN" dirty="0">
                <a:ea typeface="SimSun" pitchFamily="2" charset="-122"/>
                <a:sym typeface="Symbol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ea typeface="SimSun" pitchFamily="2" charset="-122"/>
                <a:cs typeface="Times New Roman" panose="02020603050405020304" pitchFamily="18" charset="0"/>
                <a:sym typeface="Symbol"/>
              </a:rPr>
              <a:t>3</a:t>
            </a:r>
            <a:r>
              <a:rPr lang="en-US" altLang="zh-CN" dirty="0">
                <a:ea typeface="SimSun" pitchFamily="2" charset="-122"/>
                <a:sym typeface="Symbol"/>
              </a:rPr>
              <a:t>|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n</a:t>
            </a:r>
            <a:r>
              <a:rPr lang="en-US" altLang="zh-CN" baseline="30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dirty="0">
                <a:ea typeface="SimSun" pitchFamily="2" charset="-122"/>
                <a:sym typeface="Symbol"/>
              </a:rPr>
              <a:t>|  </a:t>
            </a:r>
            <a:r>
              <a:rPr lang="en-US" altLang="zh-CN" i="1" dirty="0">
                <a:ea typeface="SimSun" pitchFamily="2" charset="-122"/>
                <a:sym typeface="Symbol"/>
              </a:rPr>
              <a:t>3 </a:t>
            </a:r>
            <a:r>
              <a:rPr lang="en-US" altLang="zh-CN" dirty="0">
                <a:ea typeface="SimSun" pitchFamily="2" charset="-122"/>
                <a:sym typeface="Symbol"/>
              </a:rPr>
              <a:t>|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n</a:t>
            </a:r>
            <a:r>
              <a:rPr lang="en-US" altLang="zh-CN" baseline="30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|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687513" y="3954297"/>
            <a:ext cx="5943600" cy="923330"/>
          </a:xfrm>
          <a:prstGeom prst="rect">
            <a:avLst/>
          </a:prstGeom>
          <a:solidFill>
            <a:srgbClr val="CCECFF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SimSun" pitchFamily="2" charset="-122"/>
              </a:rPr>
              <a:t>You could select a value larger than 3 as coefficient for </a:t>
            </a:r>
            <a:r>
              <a:rPr lang="en-US" altLang="zh-CN" dirty="0">
                <a:ea typeface="SimSun" pitchFamily="2" charset="-122"/>
                <a:sym typeface="Symbol"/>
              </a:rPr>
              <a:t>|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n</a:t>
            </a:r>
            <a:r>
              <a:rPr lang="en-US" altLang="zh-CN" baseline="30000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2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|</a:t>
            </a:r>
            <a:endParaRPr lang="en-US" dirty="0"/>
          </a:p>
          <a:p>
            <a:r>
              <a:rPr lang="en-US" altLang="zh-CN" dirty="0">
                <a:ea typeface="SimSun" pitchFamily="2" charset="-122"/>
              </a:rPr>
              <a:t>according to the definition, but it is sufficient to define with the smallest value.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896334"/>
              </p:ext>
            </p:extLst>
          </p:nvPr>
        </p:nvGraphicFramePr>
        <p:xfrm>
          <a:off x="1377156" y="3251158"/>
          <a:ext cx="1131888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85800" imgH="228600" progId="Equation.DSMT4">
                  <p:embed/>
                </p:oleObj>
              </mc:Choice>
              <mc:Fallback>
                <p:oleObj name="Equation" r:id="rId5" imgW="6858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156" y="3251158"/>
                        <a:ext cx="1131888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624144" y="2616783"/>
            <a:ext cx="7151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 &gt; 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65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Example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8"/>
              <p:cNvSpPr txBox="1">
                <a:spLocks/>
              </p:cNvSpPr>
              <p:nvPr/>
            </p:nvSpPr>
            <p:spPr>
              <a:xfrm>
                <a:off x="533400" y="1600200"/>
                <a:ext cx="7696200" cy="48006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/>
              <a:p>
                <a:pPr marL="342900" indent="-342900">
                  <a:spcBef>
                    <a:spcPct val="20000"/>
                  </a:spcBef>
                  <a:defRPr/>
                </a:pP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Show that 		</a:t>
                </a:r>
                <a:r>
                  <a:rPr lang="en-US" altLang="zh-CN" sz="2000" kern="0" dirty="0">
                    <a:solidFill>
                      <a:schemeClr val="tx1"/>
                    </a:solidFill>
                    <a:ea typeface="SimSun" pitchFamily="2" charset="-122"/>
                  </a:rPr>
                  <a:t>           </a:t>
                </a:r>
                <a:r>
                  <a:rPr kumimoji="0" lang="en-US" altLang="zh-CN" sz="20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is  </a:t>
                </a:r>
                <a14:m>
                  <m:oMath xmlns:m="http://schemas.openxmlformats.org/officeDocument/2006/math">
                    <m:r>
                      <a:rPr lang="en-US" altLang="zh-CN" sz="20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Times New Roman" pitchFamily="18" charset="0"/>
                        <a:sym typeface="Symbol"/>
                      </a:rPr>
                      <m:t>𝑂</m:t>
                    </m:r>
                    <m:d>
                      <m:dPr>
                        <m:ctrlPr>
                          <a:rPr lang="en-US" altLang="zh-CN" sz="2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Times New Roman" pitchFamily="18" charset="0"/>
                            <a:sym typeface="Symbo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itchFamily="2" charset="-122"/>
                                <a:cs typeface="Times New Roman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altLang="zh-CN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itchFamily="2" charset="-122"/>
                                <a:cs typeface="Times New Roman" pitchFamily="18" charset="0"/>
                                <a:sym typeface="Symbol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itchFamily="2" charset="-122"/>
                                <a:cs typeface="Times New Roman" pitchFamily="18" charset="0"/>
                                <a:sym typeface="Symbol"/>
                              </a:rPr>
                              <m:t>7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SimSun" pitchFamily="2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sng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Solution: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lt"/>
                    <a:ea typeface="SimSun" pitchFamily="2" charset="-122"/>
                    <a:cs typeface="+mn-cs"/>
                  </a:rPr>
                  <a:t>	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kern="0" dirty="0">
                    <a:solidFill>
                      <a:schemeClr val="tx1"/>
                    </a:solidFill>
                    <a:ea typeface="SimSun" pitchFamily="2" charset="-122"/>
                  </a:rPr>
                  <a:t>We consider</a:t>
                </a:r>
                <a:endParaRPr lang="en-US" altLang="zh-CN" sz="2000" i="1" kern="0" dirty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2000" kern="0" dirty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000" kern="0" dirty="0">
                    <a:solidFill>
                      <a:schemeClr val="tx1"/>
                    </a:solidFill>
                    <a:ea typeface="SimSun" pitchFamily="2" charset="-122"/>
                  </a:rPr>
                  <a:t>				                       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400" kern="0" dirty="0">
                  <a:solidFill>
                    <a:schemeClr val="tx1"/>
                  </a:solidFill>
                  <a:ea typeface="SimSun" pitchFamily="2" charset="-122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:endParaRPr kumimoji="0" lang="en-US" altLang="zh-CN" sz="2000" b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SimSun" pitchFamily="2" charset="-122"/>
                  <a:cs typeface="Times New Roman" pitchFamily="18" charset="0"/>
                  <a:sym typeface="Symbol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:endParaRPr lang="en-US" altLang="zh-CN" sz="2000" kern="0" dirty="0">
                  <a:solidFill>
                    <a:schemeClr val="tx1"/>
                  </a:solidFill>
                  <a:ea typeface="SimSun" pitchFamily="2" charset="-122"/>
                  <a:cs typeface="Times New Roman" pitchFamily="18" charset="0"/>
                  <a:sym typeface="Symbol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:r>
                  <a:rPr lang="en-US" altLang="zh-CN" sz="2000" kern="0" dirty="0">
                    <a:solidFill>
                      <a:schemeClr val="tx1"/>
                    </a:solidFill>
                    <a:ea typeface="SimSun" pitchFamily="2" charset="-122"/>
                    <a:cs typeface="Times New Roman" pitchFamily="18" charset="0"/>
                    <a:sym typeface="Symbol"/>
                  </a:rPr>
                  <a:t>Hence </a:t>
                </a:r>
                <a14:m>
                  <m:oMath xmlns:m="http://schemas.openxmlformats.org/officeDocument/2006/math">
                    <m:r>
                      <a:rPr lang="en-US" altLang="zh-CN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Times New Roman" pitchFamily="18" charset="0"/>
                        <a:sym typeface="Symbol"/>
                      </a:rPr>
                      <m:t>𝑓</m:t>
                    </m:r>
                    <m:d>
                      <m:dPr>
                        <m:ctrlP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Times New Roman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Times New Roman" pitchFamily="18" charset="0"/>
                            <a:sym typeface="Symbol"/>
                          </a:rPr>
                          <m:t>𝑛</m:t>
                        </m:r>
                      </m:e>
                    </m:d>
                    <m:r>
                      <m:rPr>
                        <m:nor/>
                      </m:rPr>
                      <a:rPr lang="en-US" altLang="zh-CN" sz="20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Times New Roman" pitchFamily="18" charset="0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Times New Roman" pitchFamily="18" charset="0"/>
                        <a:sym typeface="Symbol"/>
                      </a:rPr>
                      <m:t>is</m:t>
                    </m:r>
                    <m:r>
                      <m:rPr>
                        <m:nor/>
                      </m:rPr>
                      <a:rPr lang="en-US" altLang="zh-CN" sz="20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Times New Roman" pitchFamily="18" charset="0"/>
                        <a:sym typeface="Symbol"/>
                      </a:rPr>
                      <m:t>  </m:t>
                    </m:r>
                    <m:r>
                      <a:rPr lang="en-US" altLang="zh-CN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Times New Roman" pitchFamily="18" charset="0"/>
                        <a:sym typeface="Symbol"/>
                      </a:rPr>
                      <m:t>𝑂</m:t>
                    </m:r>
                    <m:r>
                      <a:rPr lang="en-US" altLang="zh-CN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Times New Roman" pitchFamily="18" charset="0"/>
                        <a:sym typeface="Symbol"/>
                      </a:rPr>
                      <m:t>(</m:t>
                    </m:r>
                    <m:sSup>
                      <m:sSupPr>
                        <m:ctrlP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Times New Roman" pitchFamily="18" charset="0"/>
                            <a:sym typeface="Symbol"/>
                          </a:rPr>
                          <m:t>𝑛</m:t>
                        </m:r>
                      </m:e>
                      <m:sup>
                        <m:r>
                          <a:rPr lang="en-US" altLang="zh-CN" sz="20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itchFamily="2" charset="-122"/>
                            <a:cs typeface="Times New Roman" pitchFamily="18" charset="0"/>
                            <a:sym typeface="Symbol"/>
                          </a:rPr>
                          <m:t>7</m:t>
                        </m:r>
                      </m:sup>
                    </m:sSup>
                    <m:r>
                      <a:rPr lang="en-US" altLang="zh-CN" sz="20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itchFamily="2" charset="-122"/>
                        <a:cs typeface="Times New Roman" pitchFamily="18" charset="0"/>
                        <a:sym typeface="Symbol"/>
                      </a:rPr>
                      <m:t>)</m:t>
                    </m:r>
                  </m:oMath>
                </a14:m>
                <a:endParaRPr kumimoji="0" lang="en-US" altLang="zh-CN" sz="2000" b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SimSun" pitchFamily="2" charset="-122"/>
                  <a:cs typeface="Times New Roman" pitchFamily="18" charset="0"/>
                  <a:sym typeface="Symbol"/>
                </a:endParaRPr>
              </a:p>
            </p:txBody>
          </p:sp>
        </mc:Choice>
        <mc:Fallback xmlns="">
          <p:sp>
            <p:nvSpPr>
              <p:cNvPr id="11" name="Rectangl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600200"/>
                <a:ext cx="7696200" cy="4800600"/>
              </a:xfrm>
              <a:prstGeom prst="rect">
                <a:avLst/>
              </a:prstGeom>
              <a:blipFill>
                <a:blip r:embed="rId4"/>
                <a:stretch>
                  <a:fillRect l="-872" t="-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1320662"/>
              </p:ext>
            </p:extLst>
          </p:nvPr>
        </p:nvGraphicFramePr>
        <p:xfrm>
          <a:off x="1773238" y="1609725"/>
          <a:ext cx="21590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6040" imgH="228600" progId="Equation.3">
                  <p:embed/>
                </p:oleObj>
              </mc:Choice>
              <mc:Fallback>
                <p:oleObj name="Equation" r:id="rId5" imgW="1346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73238" y="1609725"/>
                        <a:ext cx="2159000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858017"/>
              </p:ext>
            </p:extLst>
          </p:nvPr>
        </p:nvGraphicFramePr>
        <p:xfrm>
          <a:off x="1981200" y="2536215"/>
          <a:ext cx="5683250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43120" imgH="888840" progId="Equation.3">
                  <p:embed/>
                </p:oleObj>
              </mc:Choice>
              <mc:Fallback>
                <p:oleObj name="Equation" r:id="rId7" imgW="3543120" imgH="888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81200" y="2536215"/>
                        <a:ext cx="5683250" cy="145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519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400" y="1524000"/>
            <a:ext cx="7924800" cy="2209800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>
              <a:buNone/>
              <a:defRPr/>
            </a:pPr>
            <a:r>
              <a:rPr lang="en-US" altLang="zh-CN" b="1" dirty="0">
                <a:ea typeface="SimSun" pitchFamily="2" charset="-122"/>
              </a:rPr>
              <a:t>Definition:</a:t>
            </a:r>
          </a:p>
          <a:p>
            <a:pPr marL="0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Let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</a:t>
            </a:r>
            <a:r>
              <a:rPr lang="en-US" altLang="zh-CN" dirty="0">
                <a:ea typeface="SimSun" pitchFamily="2" charset="-122"/>
              </a:rPr>
              <a:t> and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altLang="zh-CN" dirty="0">
                <a:ea typeface="SimSun" pitchFamily="2" charset="-122"/>
              </a:rPr>
              <a:t> be functions from a set of integers or the set of real numbers to the set of real numbers. </a:t>
            </a:r>
          </a:p>
          <a:p>
            <a:pPr marL="0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We say that   </a:t>
            </a:r>
            <a:r>
              <a:rPr lang="en-US" altLang="zh-CN" b="1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 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b="1" dirty="0">
                <a:ea typeface="SimSun" pitchFamily="2" charset="-122"/>
              </a:rPr>
              <a:t> is </a:t>
            </a:r>
            <a:r>
              <a:rPr lang="en-US" altLang="zh-CN" b="1" dirty="0">
                <a:ea typeface="SimSun" pitchFamily="2" charset="-122"/>
                <a:sym typeface="Symbol"/>
              </a:rPr>
              <a:t></a:t>
            </a:r>
            <a:r>
              <a:rPr lang="en-US" altLang="zh-CN" b="1" dirty="0">
                <a:ea typeface="SimSun" pitchFamily="2" charset="-122"/>
              </a:rPr>
              <a:t>(</a:t>
            </a:r>
            <a:r>
              <a:rPr lang="en-US" altLang="zh-CN" b="1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b="1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b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b="1" dirty="0">
                <a:ea typeface="SimSun" pitchFamily="2" charset="-122"/>
              </a:rPr>
              <a:t>) </a:t>
            </a:r>
            <a:r>
              <a:rPr lang="en-US" altLang="zh-CN" dirty="0">
                <a:ea typeface="SimSun" pitchFamily="2" charset="-122"/>
              </a:rPr>
              <a:t>if there are constants </a:t>
            </a:r>
            <a:r>
              <a:rPr lang="en-US" altLang="zh-CN" i="1" dirty="0">
                <a:ea typeface="SimSun" pitchFamily="2" charset="-122"/>
              </a:rPr>
              <a:t>A</a:t>
            </a:r>
            <a:r>
              <a:rPr lang="en-US" altLang="zh-CN" dirty="0">
                <a:ea typeface="SimSun" pitchFamily="2" charset="-122"/>
              </a:rPr>
              <a:t> and </a:t>
            </a:r>
            <a:r>
              <a:rPr lang="en-US" altLang="zh-CN" i="1" dirty="0">
                <a:ea typeface="SimSun" pitchFamily="2" charset="-122"/>
              </a:rPr>
              <a:t>a</a:t>
            </a:r>
            <a:r>
              <a:rPr lang="en-US" altLang="zh-CN" dirty="0">
                <a:ea typeface="SimSun" pitchFamily="2" charset="-122"/>
              </a:rPr>
              <a:t> such that,</a:t>
            </a:r>
          </a:p>
          <a:p>
            <a:pPr marL="0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	|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 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dirty="0">
                <a:ea typeface="SimSun" pitchFamily="2" charset="-122"/>
              </a:rPr>
              <a:t>| </a:t>
            </a:r>
            <a:r>
              <a:rPr lang="en-US" altLang="zh-CN" dirty="0">
                <a:ea typeface="SimSun" pitchFamily="2" charset="-122"/>
                <a:sym typeface="Symbol"/>
              </a:rPr>
              <a:t> </a:t>
            </a:r>
            <a:r>
              <a:rPr lang="en-US" altLang="zh-CN" i="1" dirty="0">
                <a:ea typeface="SimSun" pitchFamily="2" charset="-122"/>
                <a:sym typeface="Symbol"/>
              </a:rPr>
              <a:t>A</a:t>
            </a:r>
            <a:r>
              <a:rPr lang="en-US" altLang="zh-CN" dirty="0">
                <a:ea typeface="SimSun" pitchFamily="2" charset="-122"/>
                <a:sym typeface="Symbol"/>
              </a:rPr>
              <a:t> |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g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(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n</a:t>
            </a:r>
            <a:r>
              <a:rPr lang="en-US" altLang="zh-CN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)</a:t>
            </a:r>
            <a:r>
              <a:rPr lang="en-US" altLang="zh-CN" dirty="0">
                <a:ea typeface="SimSun" pitchFamily="2" charset="-122"/>
                <a:sym typeface="Symbol"/>
              </a:rPr>
              <a:t>|  </a:t>
            </a:r>
          </a:p>
          <a:p>
            <a:pPr marL="0" indent="0">
              <a:buNone/>
              <a:defRPr/>
            </a:pPr>
            <a:r>
              <a:rPr lang="en-US" altLang="zh-CN" dirty="0">
                <a:ea typeface="SimSun" pitchFamily="2" charset="-122"/>
                <a:sym typeface="Symbol"/>
              </a:rPr>
              <a:t>whenever </a:t>
            </a:r>
            <a:r>
              <a:rPr lang="en-US" altLang="zh-CN" i="1" dirty="0">
                <a:latin typeface="Times New Roman" pitchFamily="18" charset="0"/>
                <a:ea typeface="SimSun" pitchFamily="2" charset="-122"/>
                <a:cs typeface="Times New Roman" pitchFamily="18" charset="0"/>
                <a:sym typeface="Symbol"/>
              </a:rPr>
              <a:t>n</a:t>
            </a:r>
            <a:r>
              <a:rPr lang="en-US" altLang="zh-CN" dirty="0">
                <a:ea typeface="SimSun" pitchFamily="2" charset="-122"/>
                <a:sym typeface="Symbol"/>
              </a:rPr>
              <a:t>  </a:t>
            </a:r>
            <a:r>
              <a:rPr lang="en-US" altLang="zh-CN" i="1" dirty="0">
                <a:ea typeface="SimSun" pitchFamily="2" charset="-122"/>
                <a:cs typeface="Times New Roman" pitchFamily="18" charset="0"/>
                <a:sym typeface="Symbol"/>
              </a:rPr>
              <a:t>a</a:t>
            </a:r>
            <a:r>
              <a:rPr lang="en-US" altLang="zh-CN" dirty="0">
                <a:ea typeface="SimSun" pitchFamily="2" charset="-122"/>
                <a:sym typeface="Symbol"/>
              </a:rPr>
              <a:t>.</a:t>
            </a:r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457200" y="156977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>
                <a:sym typeface="Symbol"/>
              </a:rPr>
              <a:t></a:t>
            </a:r>
            <a:r>
              <a:rPr lang="en-US" b="1" i="1" dirty="0"/>
              <a:t> - </a:t>
            </a:r>
            <a:r>
              <a:rPr lang="en-US" b="1" dirty="0"/>
              <a:t>Notation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8"/>
          <p:cNvSpPr txBox="1">
            <a:spLocks/>
          </p:cNvSpPr>
          <p:nvPr/>
        </p:nvSpPr>
        <p:spPr>
          <a:xfrm>
            <a:off x="548481" y="4419600"/>
            <a:ext cx="3413919" cy="1905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>
              <a:spcBef>
                <a:spcPct val="20000"/>
              </a:spcBef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The constants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and </a:t>
            </a:r>
            <a:r>
              <a:rPr kumimoji="0" lang="en-US" altLang="zh-CN" sz="2000" b="0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a </a:t>
            </a:r>
            <a:r>
              <a:rPr kumimoji="0" lang="en-US" altLang="zh-CN" sz="2000" b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can</a:t>
            </a:r>
            <a:r>
              <a:rPr kumimoji="0" lang="en-US" altLang="zh-CN" sz="2000" b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宋体" pitchFamily="2" charset="-122"/>
                <a:cs typeface="+mn-cs"/>
              </a:rPr>
              <a:t> be viewed as witnesses to the relationship of 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 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sz="2000" dirty="0">
                <a:ea typeface="SimSun" pitchFamily="2" charset="-122"/>
              </a:rPr>
              <a:t> to </a:t>
            </a:r>
            <a:r>
              <a:rPr lang="en-US" altLang="zh-CN" sz="2000" dirty="0">
                <a:ea typeface="SimSun" pitchFamily="2" charset="-122"/>
                <a:sym typeface="Symbol"/>
              </a:rPr>
              <a:t></a:t>
            </a:r>
            <a:r>
              <a:rPr lang="en-US" altLang="zh-CN" sz="2000" dirty="0">
                <a:ea typeface="SimSun" pitchFamily="2" charset="-122"/>
              </a:rPr>
              <a:t>(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g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(</a:t>
            </a:r>
            <a:r>
              <a:rPr lang="en-US" altLang="zh-CN" sz="2000" i="1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x</a:t>
            </a:r>
            <a:r>
              <a:rPr lang="en-US" altLang="zh-CN" sz="20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)</a:t>
            </a:r>
            <a:r>
              <a:rPr lang="en-US" altLang="zh-CN" sz="2000" dirty="0">
                <a:ea typeface="SimSun" pitchFamily="2" charset="-122"/>
              </a:rPr>
              <a:t>) as shown in the graph.</a:t>
            </a:r>
            <a:endParaRPr kumimoji="0" lang="en-US" altLang="zh-CN" sz="2000" b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SimSun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9175" y="3921125"/>
            <a:ext cx="4094162" cy="2479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8815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533400" y="76200"/>
            <a:ext cx="7696200" cy="1143000"/>
          </a:xfrm>
        </p:spPr>
        <p:txBody>
          <a:bodyPr>
            <a:normAutofit/>
          </a:bodyPr>
          <a:lstStyle/>
          <a:p>
            <a:r>
              <a:rPr lang="en-US" b="1" dirty="0"/>
              <a:t>Example 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" name="Rectangle 8"/>
          <p:cNvSpPr txBox="1">
            <a:spLocks/>
          </p:cNvSpPr>
          <p:nvPr/>
        </p:nvSpPr>
        <p:spPr>
          <a:xfrm>
            <a:off x="533400" y="1600200"/>
            <a:ext cx="7696200" cy="4800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Show that 		</a:t>
            </a:r>
            <a:r>
              <a:rPr lang="en-US" altLang="zh-CN" sz="2000" kern="0" dirty="0">
                <a:ea typeface="SimSun" pitchFamily="2" charset="-122"/>
              </a:rPr>
              <a:t>              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is	  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Solution: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Consider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kern="0" dirty="0">
              <a:ea typeface="SimSun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kern="0" dirty="0">
              <a:ea typeface="SimSun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kern="0" dirty="0">
              <a:ea typeface="SimSun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SimSun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SimSun" pitchFamily="2" charset="-122"/>
                <a:cs typeface="+mn-cs"/>
              </a:rPr>
              <a:t>	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245224"/>
              </p:ext>
            </p:extLst>
          </p:nvPr>
        </p:nvGraphicFramePr>
        <p:xfrm>
          <a:off x="4572000" y="1622425"/>
          <a:ext cx="7000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228600" progId="Equation.DSMT4">
                  <p:embed/>
                </p:oleObj>
              </mc:Choice>
              <mc:Fallback>
                <p:oleObj name="Equation" r:id="rId3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22425"/>
                        <a:ext cx="70008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617207"/>
              </p:ext>
            </p:extLst>
          </p:nvPr>
        </p:nvGraphicFramePr>
        <p:xfrm>
          <a:off x="1752600" y="1600200"/>
          <a:ext cx="2199651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241200" progId="Equation.3">
                  <p:embed/>
                </p:oleObj>
              </mc:Choice>
              <mc:Fallback>
                <p:oleObj name="Equation" r:id="rId5" imgW="13716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2199651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0792950"/>
              </p:ext>
            </p:extLst>
          </p:nvPr>
        </p:nvGraphicFramePr>
        <p:xfrm>
          <a:off x="1579563" y="2481263"/>
          <a:ext cx="5072062" cy="145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162240" imgH="888840" progId="Equation.3">
                  <p:embed/>
                </p:oleObj>
              </mc:Choice>
              <mc:Fallback>
                <p:oleObj name="Equation" r:id="rId7" imgW="3162240" imgH="8888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79563" y="2481263"/>
                        <a:ext cx="5072062" cy="1452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7487"/>
              </p:ext>
            </p:extLst>
          </p:nvPr>
        </p:nvGraphicFramePr>
        <p:xfrm>
          <a:off x="612775" y="4181475"/>
          <a:ext cx="22621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71600" imgH="241200" progId="Equation.3">
                  <p:embed/>
                </p:oleObj>
              </mc:Choice>
              <mc:Fallback>
                <p:oleObj name="Equation" r:id="rId9" imgW="137160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2775" y="4181475"/>
                        <a:ext cx="2262188" cy="39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919945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1963</Words>
  <Application>Microsoft Office PowerPoint</Application>
  <PresentationFormat>On-screen Show (4:3)</PresentationFormat>
  <Paragraphs>267</Paragraphs>
  <Slides>21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Times New Roman</vt:lpstr>
      <vt:lpstr>Trebuchet MS</vt:lpstr>
      <vt:lpstr>Wingdings</vt:lpstr>
      <vt:lpstr>Theme1</vt:lpstr>
      <vt:lpstr>Equation</vt:lpstr>
      <vt:lpstr>Lecture 09 Introduction to Complexity of  An Algorithm</vt:lpstr>
      <vt:lpstr>What you will learn in this lecture:</vt:lpstr>
      <vt:lpstr>PowerPoint Presentation</vt:lpstr>
      <vt:lpstr>Big-Oh, Big-Omega, Big-Theta Notation</vt:lpstr>
      <vt:lpstr>O - Notation</vt:lpstr>
      <vt:lpstr>Example 1</vt:lpstr>
      <vt:lpstr>Example 2</vt:lpstr>
      <vt:lpstr> - Notation</vt:lpstr>
      <vt:lpstr>Example 3</vt:lpstr>
      <vt:lpstr> - Notation</vt:lpstr>
      <vt:lpstr>Example 4</vt:lpstr>
      <vt:lpstr>Big-Oh, Big-Omega, Big-Theta Notation</vt:lpstr>
      <vt:lpstr>Mathematical Approach</vt:lpstr>
      <vt:lpstr>Analysis of An Algorithm</vt:lpstr>
      <vt:lpstr>Analysis of An Algorithm</vt:lpstr>
      <vt:lpstr>Simple Algorithm Analysis</vt:lpstr>
      <vt:lpstr>Example 7</vt:lpstr>
      <vt:lpstr>Example 8</vt:lpstr>
      <vt:lpstr>Summary</vt:lpstr>
      <vt:lpstr>Exercise 1</vt:lpstr>
      <vt:lpstr>Exercise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INTRO TO ALGO COMPLEXITY</dc:title>
  <dc:subject>TMA1201</dc:subject>
  <dc:creator/>
  <cp:lastModifiedBy/>
  <cp:revision>1</cp:revision>
  <dcterms:created xsi:type="dcterms:W3CDTF">2012-06-14T01:01:51Z</dcterms:created>
  <dcterms:modified xsi:type="dcterms:W3CDTF">2022-10-17T15:57:36Z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