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70" r:id="rId1"/>
  </p:sldMasterIdLst>
  <p:notesMasterIdLst>
    <p:notesMasterId r:id="rId19"/>
  </p:notesMasterIdLst>
  <p:handoutMasterIdLst>
    <p:handoutMasterId r:id="rId20"/>
  </p:handout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7" r:id="rId14"/>
    <p:sldId id="313" r:id="rId15"/>
    <p:sldId id="314" r:id="rId16"/>
    <p:sldId id="315" r:id="rId17"/>
    <p:sldId id="316" r:id="rId18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67" autoAdjust="0"/>
    <p:restoredTop sz="93969" autoAdjust="0"/>
  </p:normalViewPr>
  <p:slideViewPr>
    <p:cSldViewPr>
      <p:cViewPr varScale="1">
        <p:scale>
          <a:sx n="82" d="100"/>
          <a:sy n="82" d="100"/>
        </p:scale>
        <p:origin x="115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3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24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064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46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05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391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175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06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262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5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760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181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444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979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4288" y="1976438"/>
            <a:ext cx="2043112" cy="533400"/>
            <a:chOff x="0" y="2000250"/>
            <a:chExt cx="3733800" cy="533400"/>
          </a:xfrm>
        </p:grpSpPr>
        <p:sp>
          <p:nvSpPr>
            <p:cNvPr id="5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8583613" y="1976438"/>
            <a:ext cx="552450" cy="542925"/>
            <a:chOff x="8667750" y="2000250"/>
            <a:chExt cx="476250" cy="542925"/>
          </a:xfrm>
        </p:grpSpPr>
        <p:sp>
          <p:nvSpPr>
            <p:cNvPr id="14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1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5"/>
          <p:cNvSpPr txBox="1">
            <a:spLocks/>
          </p:cNvSpPr>
          <p:nvPr/>
        </p:nvSpPr>
        <p:spPr>
          <a:xfrm>
            <a:off x="381000" y="5638800"/>
            <a:ext cx="8097838" cy="762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TMA1201 Discrete Structures &amp; Probability </a:t>
            </a:r>
          </a:p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Faculty of Computing &amp; Informatics</a:t>
            </a:r>
          </a:p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Multimedia University </a:t>
            </a:r>
          </a:p>
        </p:txBody>
      </p:sp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3" name="Rectangle 32"/>
          <p:cNvSpPr>
            <a:spLocks noGrp="1"/>
          </p:cNvSpPr>
          <p:nvPr>
            <p:ph type="title"/>
          </p:nvPr>
        </p:nvSpPr>
        <p:spPr>
          <a:xfrm>
            <a:off x="2057400" y="281352"/>
            <a:ext cx="6509239" cy="3886200"/>
          </a:xfrm>
          <a:effectLst/>
          <a:scene3d>
            <a:camera prst="orthographicFront"/>
            <a:lightRig rig="threePt" dir="t"/>
          </a:scene3d>
          <a:sp3d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EA8AF36D-956B-4D1E-9461-A62F044402FA}" type="datetime1">
              <a:rPr lang="en-US" sz="1100" smtClean="0"/>
              <a:t>11/14/2017</a:t>
            </a:fld>
            <a:endParaRPr lang="en-US"/>
          </a:p>
        </p:txBody>
      </p:sp>
      <p:sp>
        <p:nvSpPr>
          <p:cNvPr id="27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8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0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1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4" name="Rectangle 25"/>
          <p:cNvSpPr txBox="1">
            <a:spLocks/>
          </p:cNvSpPr>
          <p:nvPr userDrawn="1"/>
        </p:nvSpPr>
        <p:spPr>
          <a:xfrm>
            <a:off x="381000" y="5638800"/>
            <a:ext cx="8098302" cy="7620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Faculty of Computing &amp; Informatics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Multimedia University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80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9CE2BDDB-BDB9-464A-80F2-E9288215408D}" type="datetime1">
              <a:rPr lang="en-US" sz="1100" smtClean="0"/>
              <a:t>11/14/2017</a:t>
            </a:fld>
            <a:endParaRPr lang="en-US" sz="1050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305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BA2AF6E1-D969-4E54-956F-5EAA32268D4E}" type="datetime1">
              <a:rPr lang="en-US" sz="1100" smtClean="0"/>
              <a:t>11/14/2017</a:t>
            </a:fld>
            <a:endParaRPr lang="en-US" sz="1050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3237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15478BB3-9EE5-466B-BC53-B3485B407940}" type="datetime1">
              <a:rPr lang="en-US" sz="1100" smtClean="0"/>
              <a:t>11/14/2017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  <p:sp>
        <p:nvSpPr>
          <p:cNvPr id="34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Rectangle 25"/>
          <p:cNvSpPr txBox="1">
            <a:spLocks/>
          </p:cNvSpPr>
          <p:nvPr userDrawn="1"/>
        </p:nvSpPr>
        <p:spPr>
          <a:xfrm>
            <a:off x="381000" y="5638800"/>
            <a:ext cx="8098302" cy="7620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Faculty of Computing &amp; Informatics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Multimedia University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603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009A3D87-F11D-48D0-B8FF-19F8339DAB78}" type="datetime1">
              <a:rPr lang="en-US" sz="1100" smtClean="0"/>
              <a:t>11/14/2017</a:t>
            </a:fld>
            <a:endParaRPr lang="en-US"/>
          </a:p>
        </p:txBody>
      </p:sp>
      <p:sp>
        <p:nvSpPr>
          <p:cNvPr id="5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6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0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8803259E-6DD2-4EB1-A029-3FADCA4A280F}" type="datetime1">
              <a:rPr lang="en-US" sz="1100" smtClean="0"/>
              <a:t>11/14/2017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5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1143000"/>
          </a:xfrm>
          <a:noFill/>
          <a:ln>
            <a:noFill/>
          </a:ln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642E496A-A24B-48E8-9C46-1E5377C6D204}" type="datetime1">
              <a:rPr lang="en-US" smtClean="0"/>
              <a:t>11/14/2017</a:t>
            </a:fld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/>
          </p:nvPr>
        </p:nvSpPr>
        <p:spPr>
          <a:xfrm>
            <a:off x="1828800" y="3124200"/>
            <a:ext cx="5105400" cy="1981200"/>
          </a:xfrm>
        </p:spPr>
        <p:txBody>
          <a:bodyPr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2377C8A5-164B-4057-BC76-FD313D380233}" type="datetime1">
              <a:rPr lang="en-US" smtClean="0"/>
              <a:t>11/14/2017</a:t>
            </a:fld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3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Question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A696621C-6D53-41BA-A2D9-CF4DDB07ABC6}" type="datetime1">
              <a:rPr lang="en-US" smtClean="0"/>
              <a:t>11/14/2017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5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nswer Base"/>
          <p:cNvSpPr txBox="1"/>
          <p:nvPr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  <a:latin typeface="+mn-lt"/>
                <a:cs typeface="+mn-cs"/>
              </a:rPr>
              <a:t>TRUE or FALSE?</a:t>
            </a:r>
          </a:p>
        </p:txBody>
      </p:sp>
      <p:sp>
        <p:nvSpPr>
          <p:cNvPr id="4" name="Answer"/>
          <p:cNvSpPr/>
          <p:nvPr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prstClr val="white">
                    <a:alpha val="40000"/>
                  </a:prstClr>
                </a:solidFill>
                <a:latin typeface="+mn-lt"/>
                <a:cs typeface="+mn-cs"/>
              </a:rPr>
              <a:t>TRUE or </a:t>
            </a: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latin typeface="+mn-lt"/>
                <a:cs typeface="+mn-cs"/>
              </a:rPr>
              <a:t>FALSE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latin typeface="+mn-lt"/>
                <a:cs typeface="+mn-cs"/>
              </a:rPr>
              <a:t>?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6" name="Question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6FD2A9AC-7B59-4DBE-B873-02FB161E6C51}" type="datetime1">
              <a:rPr lang="en-US" smtClean="0"/>
              <a:t>11/14/2017</a:t>
            </a:fld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8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10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1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 txBox="1"/>
          <p:nvPr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E.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1371600"/>
          </a:xfrm>
        </p:spPr>
        <p:txBody>
          <a:bodyPr/>
          <a:lstStyle>
            <a:lvl1pPr algn="l">
              <a:defRPr i="1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1A95907B-AD0C-45CE-B160-D6777F212396}" type="datetime1">
              <a:rPr lang="en-US" smtClean="0"/>
              <a:t>11/14/2017</a:t>
            </a:fld>
            <a:endParaRPr lang="en-US"/>
          </a:p>
        </p:txBody>
      </p:sp>
      <p:sp>
        <p:nvSpPr>
          <p:cNvPr id="20" name="Rectangl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21" name="Rectangle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  <p:extLst>
      <p:ext uri="{BB962C8B-B14F-4D97-AF65-F5344CB8AC3E}">
        <p14:creationId xmlns:p14="http://schemas.microsoft.com/office/powerpoint/2010/main" val="49247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23"/>
          <p:cNvCxnSpPr>
            <a:stCxn id="16" idx="3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7"/>
          <p:cNvSpPr>
            <a:spLocks noGrp="1"/>
          </p:cNvSpPr>
          <p:nvPr>
            <p:ph type="body" sz="quarter" idx="13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i="1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27" name="Rectangl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F806055A-789A-4CCC-9C41-99A74AAA054E}" type="datetime1">
              <a:rPr lang="en-US" smtClean="0"/>
              <a:t>11/14/2017</a:t>
            </a:fld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3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914400" y="4572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1905000"/>
            <a:ext cx="74676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  <a:extLst/>
          </a:lstStyle>
          <a:p>
            <a:pPr algn="r"/>
            <a:fld id="{DE34AACC-15FF-44B0-B582-DB0A5DBF2A6D}" type="datetime1">
              <a:rPr lang="en-US" sz="1100" smtClean="0"/>
              <a:t>11/14/2017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5375" y="6151563"/>
            <a:ext cx="428625" cy="457200"/>
          </a:xfrm>
          <a:prstGeom prst="rect">
            <a:avLst/>
          </a:prstGeom>
        </p:spPr>
        <p:txBody>
          <a:bodyPr vert="horz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1031" name="Group 23"/>
          <p:cNvGrpSpPr>
            <a:grpSpLocks/>
          </p:cNvGrpSpPr>
          <p:nvPr/>
        </p:nvGrpSpPr>
        <p:grpSpPr bwMode="auto">
          <a:xfrm>
            <a:off x="11113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32" name="Group 35"/>
          <p:cNvGrpSpPr>
            <a:grpSpLocks/>
          </p:cNvGrpSpPr>
          <p:nvPr/>
        </p:nvGrpSpPr>
        <p:grpSpPr bwMode="auto">
          <a:xfrm>
            <a:off x="8583613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2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1"/>
                </a:solidFill>
              </a:rPr>
              <a:t>LECTURE 10</a:t>
            </a:r>
            <a:br>
              <a:rPr lang="en-US" sz="6000" dirty="0" smtClean="0">
                <a:solidFill>
                  <a:schemeClr val="tx1"/>
                </a:solidFill>
              </a:rPr>
            </a:br>
            <a:r>
              <a:rPr lang="en-US" sz="6000" dirty="0" smtClean="0">
                <a:solidFill>
                  <a:schemeClr val="tx1"/>
                </a:solidFill>
              </a:rPr>
              <a:t>Introduction to Graph</a:t>
            </a:r>
            <a:endParaRPr 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16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Subgraph</a:t>
            </a:r>
            <a:endParaRPr lang="en-US" b="1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48481" y="1295400"/>
            <a:ext cx="7924800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ea typeface="SimSun" pitchFamily="2" charset="-122"/>
              </a:rPr>
              <a:t>Let G be a graph with vertex set </a:t>
            </a:r>
            <a:r>
              <a:rPr lang="en-US" altLang="zh-CN" dirty="0" smtClean="0">
                <a:ea typeface="SimSun" pitchFamily="2" charset="-122"/>
              </a:rPr>
              <a:t>V </a:t>
            </a:r>
            <a:r>
              <a:rPr lang="en-US" altLang="zh-CN" dirty="0">
                <a:ea typeface="SimSun" pitchFamily="2" charset="-122"/>
              </a:rPr>
              <a:t>and edge </a:t>
            </a:r>
            <a:r>
              <a:rPr lang="en-US" altLang="zh-CN" dirty="0" smtClean="0">
                <a:ea typeface="SimSun" pitchFamily="2" charset="-122"/>
              </a:rPr>
              <a:t>set E, a graph H is said to be a subgraph of G        every vertex in H is also a vertex in G, every edge in H is also an edge in G and every edge in H has the same endpoints as it has in G.</a:t>
            </a:r>
          </a:p>
          <a:p>
            <a:pPr marL="0" indent="0">
              <a:buNone/>
              <a:defRPr/>
            </a:pPr>
            <a:endParaRPr lang="en-US" altLang="zh-CN" dirty="0" smtClean="0">
              <a:ea typeface="SimSun" pitchFamily="2" charset="-122"/>
            </a:endParaRPr>
          </a:p>
          <a:p>
            <a:pPr>
              <a:defRPr/>
            </a:pPr>
            <a:r>
              <a:rPr lang="en-US" altLang="zh-CN" dirty="0" smtClean="0">
                <a:ea typeface="SimSun" pitchFamily="2" charset="-122"/>
              </a:rPr>
              <a:t>Graph G</a:t>
            </a: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  <a:p>
            <a:pPr>
              <a:defRPr/>
            </a:pPr>
            <a:endParaRPr lang="en-US" altLang="zh-CN" dirty="0" smtClean="0"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  <a:p>
            <a:pPr>
              <a:defRPr/>
            </a:pPr>
            <a:r>
              <a:rPr lang="en-US" altLang="zh-CN" dirty="0" smtClean="0">
                <a:ea typeface="SimSun" pitchFamily="2" charset="-122"/>
              </a:rPr>
              <a:t>Example for </a:t>
            </a:r>
            <a:r>
              <a:rPr lang="en-US" altLang="zh-CN" dirty="0" err="1" smtClean="0">
                <a:ea typeface="SimSun" pitchFamily="2" charset="-122"/>
              </a:rPr>
              <a:t>subgraphs</a:t>
            </a:r>
            <a:r>
              <a:rPr lang="en-US" altLang="zh-CN" dirty="0" smtClean="0">
                <a:ea typeface="SimSun" pitchFamily="2" charset="-122"/>
              </a:rPr>
              <a:t> of G:</a:t>
            </a:r>
            <a:endParaRPr lang="en-US" altLang="zh-CN" dirty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946400" y="1676400"/>
          <a:ext cx="406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4" imgW="203040" imgH="139680" progId="Equation.3">
                  <p:embed/>
                </p:oleObj>
              </mc:Choice>
              <mc:Fallback>
                <p:oleObj name="Equation" r:id="rId4" imgW="203040" imgH="13968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6400" y="1676400"/>
                        <a:ext cx="4064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895600"/>
            <a:ext cx="1517650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444943" y="5029200"/>
            <a:ext cx="6403657" cy="1238250"/>
            <a:chOff x="1258887" y="5029200"/>
            <a:chExt cx="6403657" cy="1238250"/>
          </a:xfrm>
        </p:grpSpPr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887" y="5029200"/>
              <a:ext cx="5370513" cy="1238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7364094" y="5334000"/>
              <a:ext cx="298450" cy="371475"/>
              <a:chOff x="7364094" y="5334000"/>
              <a:chExt cx="298450" cy="37147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7467600" y="563880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ms-MY">
                  <a:solidFill>
                    <a:schemeClr val="tx1"/>
                  </a:solidFill>
                </a:endParaRPr>
              </a:p>
            </p:txBody>
          </p:sp>
          <p:pic>
            <p:nvPicPr>
              <p:cNvPr id="7174" name="Picture 6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094" y="5334000"/>
                <a:ext cx="298450" cy="3714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2" name="Oval 1"/>
          <p:cNvSpPr/>
          <p:nvPr/>
        </p:nvSpPr>
        <p:spPr>
          <a:xfrm>
            <a:off x="7653656" y="5638800"/>
            <a:ext cx="66675" cy="666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6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The concept of a degree in a graph</a:t>
            </a:r>
            <a:endParaRPr lang="en-US" b="1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48481" y="1600200"/>
            <a:ext cx="7924800" cy="3810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>
                <a:ea typeface="SimSun" pitchFamily="2" charset="-122"/>
              </a:rPr>
              <a:t>Let </a:t>
            </a:r>
            <a:r>
              <a:rPr lang="en-US" altLang="zh-CN" i="1" dirty="0" smtClean="0">
                <a:ea typeface="SimSun" pitchFamily="2" charset="-122"/>
              </a:rPr>
              <a:t>v</a:t>
            </a:r>
            <a:r>
              <a:rPr lang="en-US" altLang="zh-CN" dirty="0" smtClean="0">
                <a:ea typeface="SimSun" pitchFamily="2" charset="-122"/>
              </a:rPr>
              <a:t> be a vertex of a graph G, the degree of </a:t>
            </a:r>
            <a:r>
              <a:rPr lang="en-US" altLang="zh-CN" i="1" dirty="0" smtClean="0">
                <a:ea typeface="SimSun" pitchFamily="2" charset="-122"/>
              </a:rPr>
              <a:t>v</a:t>
            </a:r>
            <a:r>
              <a:rPr lang="en-US" altLang="zh-CN" dirty="0" smtClean="0">
                <a:ea typeface="SimSun" pitchFamily="2" charset="-122"/>
              </a:rPr>
              <a:t>, </a:t>
            </a:r>
            <a:r>
              <a:rPr lang="en-US" altLang="zh-CN" dirty="0" err="1" smtClean="0">
                <a:ea typeface="SimSun" pitchFamily="2" charset="-122"/>
              </a:rPr>
              <a:t>deg</a:t>
            </a:r>
            <a:r>
              <a:rPr lang="en-US" altLang="zh-CN" dirty="0" smtClean="0">
                <a:ea typeface="SimSun" pitchFamily="2" charset="-122"/>
              </a:rPr>
              <a:t>(</a:t>
            </a:r>
            <a:r>
              <a:rPr lang="en-US" altLang="zh-CN" i="1" dirty="0" smtClean="0">
                <a:ea typeface="SimSun" pitchFamily="2" charset="-122"/>
              </a:rPr>
              <a:t>v</a:t>
            </a:r>
            <a:r>
              <a:rPr lang="en-US" altLang="zh-CN" dirty="0" smtClean="0">
                <a:ea typeface="SimSun" pitchFamily="2" charset="-122"/>
              </a:rPr>
              <a:t>), equals to the number of edges that are incident on </a:t>
            </a:r>
            <a:r>
              <a:rPr lang="en-US" altLang="zh-CN" i="1" dirty="0" smtClean="0">
                <a:ea typeface="SimSun" pitchFamily="2" charset="-122"/>
              </a:rPr>
              <a:t>v</a:t>
            </a:r>
            <a:r>
              <a:rPr lang="en-US" altLang="zh-CN" dirty="0" smtClean="0">
                <a:ea typeface="SimSun" pitchFamily="2" charset="-122"/>
              </a:rPr>
              <a:t>.</a:t>
            </a:r>
          </a:p>
          <a:p>
            <a:pPr>
              <a:defRPr/>
            </a:pPr>
            <a:r>
              <a:rPr lang="en-US" altLang="zh-CN" dirty="0" smtClean="0">
                <a:ea typeface="SimSun" pitchFamily="2" charset="-122"/>
              </a:rPr>
              <a:t>An edge that is a loop will be counted twice towards the degree.</a:t>
            </a:r>
          </a:p>
          <a:p>
            <a:pPr>
              <a:defRPr/>
            </a:pPr>
            <a:r>
              <a:rPr lang="en-US" altLang="zh-CN" dirty="0" smtClean="0">
                <a:ea typeface="SimSun" pitchFamily="2" charset="-122"/>
              </a:rPr>
              <a:t>The total degree of G is the sum of the degree of all the vertices of G.</a:t>
            </a:r>
          </a:p>
          <a:p>
            <a:pPr>
              <a:defRPr/>
            </a:pPr>
            <a:r>
              <a:rPr lang="en-US" altLang="zh-CN" b="1" dirty="0" smtClean="0">
                <a:ea typeface="宋体" pitchFamily="2" charset="-122"/>
              </a:rPr>
              <a:t>The Handshaking Lemma said that</a:t>
            </a:r>
            <a:r>
              <a:rPr lang="en-US" altLang="zh-CN" dirty="0" smtClean="0">
                <a:ea typeface="宋体" pitchFamily="2" charset="-122"/>
              </a:rPr>
              <a:t>:</a:t>
            </a:r>
          </a:p>
          <a:p>
            <a:pPr marL="0" indent="0">
              <a:buNone/>
              <a:defRPr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 The </a:t>
            </a:r>
            <a:r>
              <a:rPr lang="en-US" altLang="zh-CN" dirty="0">
                <a:ea typeface="宋体" pitchFamily="2" charset="-122"/>
              </a:rPr>
              <a:t>sum of the degrees of all vertices of G equals twice the </a:t>
            </a:r>
            <a:r>
              <a:rPr lang="en-US" altLang="zh-CN" dirty="0" smtClean="0">
                <a:ea typeface="宋体" pitchFamily="2" charset="-122"/>
              </a:rPr>
              <a:t>     </a:t>
            </a:r>
          </a:p>
          <a:p>
            <a:pPr marL="0" indent="0">
              <a:buNone/>
              <a:defRPr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    number </a:t>
            </a:r>
            <a:r>
              <a:rPr lang="en-US" altLang="zh-CN" dirty="0">
                <a:ea typeface="宋体" pitchFamily="2" charset="-122"/>
              </a:rPr>
              <a:t>of edges of G.</a:t>
            </a:r>
          </a:p>
          <a:p>
            <a:pPr marL="0" indent="0">
              <a:buNone/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0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Adjacency matrix</a:t>
            </a:r>
            <a:endParaRPr lang="en-US" b="1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33400" y="1295400"/>
            <a:ext cx="76962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ea typeface="SimSun" pitchFamily="2" charset="-122"/>
              </a:rPr>
              <a:t>Let G be a graph with n vertices labeled 1,2,3,…,n. The adjacency matrix A</a:t>
            </a:r>
            <a:r>
              <a:rPr lang="en-US" altLang="zh-CN" baseline="-25000" dirty="0">
                <a:ea typeface="SimSun" pitchFamily="2" charset="-122"/>
              </a:rPr>
              <a:t>G</a:t>
            </a:r>
            <a:r>
              <a:rPr lang="en-US" altLang="zh-CN" dirty="0">
                <a:ea typeface="SimSun" pitchFamily="2" charset="-122"/>
              </a:rPr>
              <a:t> is the n x n matrix in which the entry in row </a:t>
            </a:r>
            <a:r>
              <a:rPr lang="en-US" altLang="zh-CN" dirty="0" err="1">
                <a:ea typeface="SimSun" pitchFamily="2" charset="-122"/>
              </a:rPr>
              <a:t>i</a:t>
            </a:r>
            <a:r>
              <a:rPr lang="en-US" altLang="zh-CN" dirty="0">
                <a:ea typeface="SimSun" pitchFamily="2" charset="-122"/>
              </a:rPr>
              <a:t> and column j is the number of edges joining the vertices </a:t>
            </a:r>
            <a:r>
              <a:rPr lang="en-US" altLang="zh-CN" dirty="0" err="1">
                <a:ea typeface="SimSun" pitchFamily="2" charset="-122"/>
              </a:rPr>
              <a:t>i</a:t>
            </a:r>
            <a:r>
              <a:rPr lang="en-US" altLang="zh-CN" dirty="0">
                <a:ea typeface="SimSun" pitchFamily="2" charset="-122"/>
              </a:rPr>
              <a:t> and j. </a:t>
            </a:r>
          </a:p>
          <a:p>
            <a:pPr marL="0" indent="0">
              <a:buNone/>
              <a:defRPr/>
            </a:pPr>
            <a:endParaRPr lang="en-US" altLang="zh-CN" sz="1000" dirty="0" smtClean="0">
              <a:ea typeface="SimSun" pitchFamily="2" charset="-122"/>
            </a:endParaRPr>
          </a:p>
          <a:p>
            <a:pPr marL="0" indent="0">
              <a:buNone/>
              <a:defRPr/>
            </a:pPr>
            <a:r>
              <a:rPr lang="en-US" altLang="zh-CN" dirty="0" smtClean="0">
                <a:ea typeface="SimSun" pitchFamily="2" charset="-122"/>
              </a:rPr>
              <a:t>Example: 	</a:t>
            </a:r>
          </a:p>
          <a:p>
            <a:pPr marL="0" indent="0">
              <a:buNone/>
              <a:defRPr/>
            </a:pPr>
            <a:r>
              <a:rPr lang="en-US" altLang="zh-CN" dirty="0" smtClean="0">
                <a:ea typeface="SimSun" pitchFamily="2" charset="-122"/>
              </a:rPr>
              <a:t>	    M		  Adjacency matrix of M</a:t>
            </a:r>
          </a:p>
          <a:p>
            <a:pPr marL="0" indent="0">
              <a:buNone/>
              <a:defRPr/>
            </a:pPr>
            <a:r>
              <a:rPr lang="en-US" altLang="zh-CN" dirty="0" smtClean="0">
                <a:ea typeface="SimSun" pitchFamily="2" charset="-122"/>
              </a:rPr>
              <a:t>              </a:t>
            </a:r>
          </a:p>
          <a:p>
            <a:pPr marL="0" indent="0">
              <a:buNone/>
              <a:defRPr/>
            </a:pPr>
            <a:endParaRPr lang="en-US" altLang="zh-CN" dirty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dirty="0" smtClean="0">
              <a:ea typeface="SimSun" pitchFamily="2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29000"/>
            <a:ext cx="1470025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06042"/>
            <a:ext cx="18288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adjacency matrix for G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676400" y="2590800"/>
            <a:ext cx="1719167" cy="1663700"/>
            <a:chOff x="1862233" y="4191000"/>
            <a:chExt cx="1719167" cy="1663700"/>
          </a:xfrm>
        </p:grpSpPr>
        <p:sp>
          <p:nvSpPr>
            <p:cNvPr id="7" name="Oval 6"/>
            <p:cNvSpPr/>
            <p:nvPr/>
          </p:nvSpPr>
          <p:spPr>
            <a:xfrm>
              <a:off x="3429000" y="4876800"/>
              <a:ext cx="45719" cy="698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862233" y="4191000"/>
              <a:ext cx="1719167" cy="1663700"/>
              <a:chOff x="1963429" y="4267200"/>
              <a:chExt cx="1719167" cy="1663700"/>
            </a:xfrm>
          </p:grpSpPr>
          <p:pic>
            <p:nvPicPr>
              <p:cNvPr id="9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3429" y="4267200"/>
                <a:ext cx="1541772" cy="1663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3429000" y="4736068"/>
                <a:ext cx="2535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/>
                    </a:solidFill>
                  </a:rPr>
                  <a:t>y</a:t>
                </a:r>
                <a:endParaRPr lang="ms-MY" sz="10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496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48481" y="1295400"/>
            <a:ext cx="7924800" cy="45720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>
                <a:ea typeface="SimSun" pitchFamily="2" charset="-122"/>
              </a:rPr>
              <a:t>Find the degree of each of the vertex in G and also the degree of G</a:t>
            </a:r>
          </a:p>
          <a:p>
            <a:pPr marL="0" indent="0">
              <a:buNone/>
              <a:defRPr/>
            </a:pPr>
            <a:endParaRPr lang="en-US" altLang="zh-CN" dirty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indent="0">
              <a:buNone/>
              <a:defRPr/>
            </a:pPr>
            <a:r>
              <a:rPr lang="en-US" altLang="zh-CN" dirty="0" smtClean="0">
                <a:ea typeface="SimSun" pitchFamily="2" charset="-122"/>
              </a:rPr>
              <a:t>Verify if the handshaking lemma holds for G.</a:t>
            </a:r>
          </a:p>
          <a:p>
            <a:pPr marL="0" indent="0">
              <a:buNone/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38433" y="2070100"/>
            <a:ext cx="1719167" cy="1663700"/>
            <a:chOff x="1862233" y="4191000"/>
            <a:chExt cx="1719167" cy="1663700"/>
          </a:xfrm>
        </p:grpSpPr>
        <p:sp>
          <p:nvSpPr>
            <p:cNvPr id="2" name="Oval 1"/>
            <p:cNvSpPr/>
            <p:nvPr/>
          </p:nvSpPr>
          <p:spPr>
            <a:xfrm>
              <a:off x="3429000" y="4876800"/>
              <a:ext cx="45719" cy="698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ms-MY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1862233" y="4191000"/>
              <a:ext cx="1719167" cy="1663700"/>
              <a:chOff x="1963429" y="4267200"/>
              <a:chExt cx="1719167" cy="1663700"/>
            </a:xfrm>
          </p:grpSpPr>
          <p:pic>
            <p:nvPicPr>
              <p:cNvPr id="12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3429" y="4267200"/>
                <a:ext cx="1541772" cy="1663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3429000" y="4736068"/>
                <a:ext cx="2535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b="1" dirty="0" smtClean="0">
                    <a:solidFill>
                      <a:schemeClr val="bg1"/>
                    </a:solidFill>
                  </a:rPr>
                  <a:t>y</a:t>
                </a:r>
                <a:endParaRPr lang="ms-MY" sz="10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0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48481" y="1600200"/>
            <a:ext cx="7924800" cy="38100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>
                <a:ea typeface="SimSun" pitchFamily="2" charset="-122"/>
              </a:rPr>
              <a:t>Materials covered in this lecture?</a:t>
            </a:r>
          </a:p>
          <a:p>
            <a:pPr>
              <a:defRPr/>
            </a:pPr>
            <a:r>
              <a:rPr lang="en-US" altLang="zh-CN" dirty="0" smtClean="0">
                <a:ea typeface="SimSun" pitchFamily="2" charset="-122"/>
              </a:rPr>
              <a:t>The structure of graph</a:t>
            </a:r>
          </a:p>
          <a:p>
            <a:pPr>
              <a:defRPr/>
            </a:pPr>
            <a:r>
              <a:rPr lang="en-US" altLang="zh-CN" dirty="0" smtClean="0">
                <a:ea typeface="SimSun" pitchFamily="2" charset="-122"/>
              </a:rPr>
              <a:t>Some important terminologies related to graph</a:t>
            </a:r>
          </a:p>
          <a:p>
            <a:pPr>
              <a:defRPr/>
            </a:pPr>
            <a:r>
              <a:rPr lang="en-US" altLang="zh-CN" dirty="0" smtClean="0">
                <a:ea typeface="SimSun" pitchFamily="2" charset="-122"/>
              </a:rPr>
              <a:t>Some special graphs</a:t>
            </a:r>
          </a:p>
          <a:p>
            <a:pPr>
              <a:defRPr/>
            </a:pPr>
            <a:r>
              <a:rPr lang="en-US" altLang="zh-CN" dirty="0" smtClean="0">
                <a:ea typeface="SimSun" pitchFamily="2" charset="-122"/>
              </a:rPr>
              <a:t>The concept of degree</a:t>
            </a:r>
          </a:p>
          <a:p>
            <a:pPr>
              <a:defRPr/>
            </a:pPr>
            <a:r>
              <a:rPr lang="en-US" altLang="zh-CN" dirty="0" smtClean="0">
                <a:ea typeface="SimSun" pitchFamily="2" charset="-122"/>
              </a:rPr>
              <a:t>The handshaking lemma</a:t>
            </a:r>
          </a:p>
          <a:p>
            <a:pPr>
              <a:defRPr/>
            </a:pPr>
            <a:r>
              <a:rPr lang="en-US" altLang="zh-CN" dirty="0">
                <a:ea typeface="SimSun" pitchFamily="2" charset="-122"/>
              </a:rPr>
              <a:t>The adjacency matrix</a:t>
            </a:r>
          </a:p>
          <a:p>
            <a:pPr>
              <a:defRPr/>
            </a:pPr>
            <a:endParaRPr lang="en-US" altLang="zh-CN" dirty="0" smtClean="0">
              <a:ea typeface="SimSun" pitchFamily="2" charset="-122"/>
            </a:endParaRPr>
          </a:p>
          <a:p>
            <a:pPr>
              <a:defRPr/>
            </a:pPr>
            <a:endParaRPr lang="en-GB" altLang="zh-CN" dirty="0" smtClean="0">
              <a:ea typeface="SimSun" pitchFamily="2" charset="-122"/>
            </a:endParaRPr>
          </a:p>
          <a:p>
            <a:pPr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 1</a:t>
            </a:r>
            <a:endParaRPr lang="en-US" b="1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48481" y="1600200"/>
            <a:ext cx="7924800" cy="38100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>
                <a:ea typeface="SimSun" pitchFamily="2" charset="-122"/>
              </a:rPr>
              <a:t>What is the adjacency matrix for this graph?</a:t>
            </a:r>
          </a:p>
          <a:p>
            <a:pPr>
              <a:defRPr/>
            </a:pPr>
            <a:endParaRPr lang="en-GB" altLang="zh-CN" dirty="0" smtClean="0">
              <a:ea typeface="SimSun" pitchFamily="2" charset="-122"/>
            </a:endParaRPr>
          </a:p>
          <a:p>
            <a:pPr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1700213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0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 2</a:t>
            </a:r>
            <a:endParaRPr lang="en-US" b="1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48481" y="1600200"/>
            <a:ext cx="79248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 </a:t>
            </a:r>
            <a:r>
              <a:rPr lang="en-US" altLang="zh-CN" dirty="0">
                <a:ea typeface="宋体" pitchFamily="2" charset="-122"/>
              </a:rPr>
              <a:t>How many edges are there in a graph with 10 vertices each of degree 6?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Is there a graph </a:t>
            </a:r>
            <a:r>
              <a:rPr lang="en-US" dirty="0" smtClean="0"/>
              <a:t>with </a:t>
            </a:r>
            <a:r>
              <a:rPr lang="en-US" dirty="0"/>
              <a:t>the degrees </a:t>
            </a:r>
            <a:r>
              <a:rPr lang="en-US" dirty="0" smtClean="0"/>
              <a:t>of vertices 1</a:t>
            </a:r>
            <a:r>
              <a:rPr lang="en-US" dirty="0"/>
              <a:t>, 1, 1, 4?</a:t>
            </a:r>
          </a:p>
          <a:p>
            <a:pPr>
              <a:defRPr/>
            </a:pPr>
            <a:endParaRPr lang="en-GB" altLang="zh-CN" dirty="0" smtClean="0">
              <a:ea typeface="SimSun" pitchFamily="2" charset="-122"/>
            </a:endParaRPr>
          </a:p>
          <a:p>
            <a:pPr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Structure of graph </a:t>
            </a:r>
          </a:p>
          <a:p>
            <a:r>
              <a:rPr lang="en-US" dirty="0" smtClean="0"/>
              <a:t>Some terminologies and definitions</a:t>
            </a:r>
          </a:p>
          <a:p>
            <a:r>
              <a:rPr lang="en-US" dirty="0" smtClean="0"/>
              <a:t>Some special graphs</a:t>
            </a:r>
          </a:p>
          <a:p>
            <a:r>
              <a:rPr lang="en-US" dirty="0" smtClean="0"/>
              <a:t>Subgraphs</a:t>
            </a:r>
          </a:p>
          <a:p>
            <a:r>
              <a:rPr lang="en-US" dirty="0" smtClean="0"/>
              <a:t>Adjacency matrix</a:t>
            </a:r>
          </a:p>
          <a:p>
            <a:r>
              <a:rPr lang="en-US" dirty="0" smtClean="0"/>
              <a:t>The concept of a degree in a graph</a:t>
            </a:r>
          </a:p>
          <a:p>
            <a:r>
              <a:rPr lang="en-US" dirty="0" smtClean="0"/>
              <a:t>The Handshaking Lemma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in this lecture: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3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1143000"/>
          </a:xfrm>
        </p:spPr>
        <p:txBody>
          <a:bodyPr/>
          <a:lstStyle/>
          <a:p>
            <a:r>
              <a:rPr lang="en-US" b="1" dirty="0" smtClean="0"/>
              <a:t>Graph</a:t>
            </a:r>
            <a:endParaRPr lang="en-US" b="1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495300" y="1219200"/>
            <a:ext cx="7924800" cy="4572000"/>
          </a:xfrm>
        </p:spPr>
        <p:txBody>
          <a:bodyPr>
            <a:normAutofit/>
          </a:bodyPr>
          <a:lstStyle/>
          <a:p>
            <a:r>
              <a:rPr lang="en-US" dirty="0"/>
              <a:t>A graph is a very simple (and thus very general) data </a:t>
            </a:r>
            <a:r>
              <a:rPr lang="en-US" dirty="0" smtClean="0"/>
              <a:t>structure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Definition: A </a:t>
            </a:r>
            <a:r>
              <a:rPr lang="en-US" dirty="0"/>
              <a:t>graph G = (</a:t>
            </a:r>
            <a:r>
              <a:rPr lang="en-US" dirty="0" smtClean="0"/>
              <a:t>V, </a:t>
            </a:r>
            <a:r>
              <a:rPr lang="en-US" dirty="0"/>
              <a:t>E) consists of a set V of vertices (</a:t>
            </a:r>
            <a:r>
              <a:rPr lang="en-US" dirty="0" smtClean="0"/>
              <a:t>or nodes</a:t>
            </a:r>
            <a:r>
              <a:rPr lang="en-US" dirty="0"/>
              <a:t>), together with a set E of edges which join two </a:t>
            </a:r>
            <a:r>
              <a:rPr lang="en-US" dirty="0" smtClean="0"/>
              <a:t>vertices.</a:t>
            </a:r>
          </a:p>
          <a:p>
            <a:endParaRPr lang="en-US" dirty="0" smtClean="0"/>
          </a:p>
          <a:p>
            <a:r>
              <a:rPr lang="en-US" dirty="0" smtClean="0"/>
              <a:t>For the above graph we have</a:t>
            </a:r>
          </a:p>
          <a:p>
            <a:pPr lvl="1"/>
            <a:r>
              <a:rPr lang="en-US" dirty="0" smtClean="0"/>
              <a:t>Vertex set, V = {u, v, w, z}</a:t>
            </a:r>
          </a:p>
          <a:p>
            <a:pPr lvl="1"/>
            <a:r>
              <a:rPr lang="en-US" dirty="0" smtClean="0"/>
              <a:t>Edge set, E = {</a:t>
            </a:r>
            <a:r>
              <a:rPr lang="en-US" dirty="0" err="1" smtClean="0"/>
              <a:t>uw</a:t>
            </a:r>
            <a:r>
              <a:rPr lang="en-US" dirty="0" smtClean="0"/>
              <a:t>, </a:t>
            </a:r>
            <a:r>
              <a:rPr lang="en-US" dirty="0" err="1" smtClean="0"/>
              <a:t>vw</a:t>
            </a:r>
            <a:r>
              <a:rPr lang="en-US" dirty="0" smtClean="0"/>
              <a:t>, </a:t>
            </a:r>
            <a:r>
              <a:rPr lang="en-US" dirty="0" err="1" smtClean="0"/>
              <a:t>zw</a:t>
            </a:r>
            <a:r>
              <a:rPr lang="en-US" dirty="0" smtClean="0"/>
              <a:t>, </a:t>
            </a:r>
            <a:r>
              <a:rPr lang="en-US" dirty="0" err="1" smtClean="0"/>
              <a:t>vv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Thus G = (</a:t>
            </a:r>
            <a:r>
              <a:rPr lang="en-US" dirty="0"/>
              <a:t>{u, v, w, z</a:t>
            </a:r>
            <a:r>
              <a:rPr lang="en-US" dirty="0" smtClean="0"/>
              <a:t>}, </a:t>
            </a:r>
            <a:r>
              <a:rPr lang="en-US" dirty="0"/>
              <a:t>{</a:t>
            </a:r>
            <a:r>
              <a:rPr lang="en-US" dirty="0" err="1"/>
              <a:t>uw</a:t>
            </a:r>
            <a:r>
              <a:rPr lang="en-US" dirty="0"/>
              <a:t>, </a:t>
            </a:r>
            <a:r>
              <a:rPr lang="en-US" dirty="0" err="1"/>
              <a:t>vw</a:t>
            </a:r>
            <a:r>
              <a:rPr lang="en-US" dirty="0"/>
              <a:t>, </a:t>
            </a:r>
            <a:r>
              <a:rPr lang="en-US" dirty="0" err="1"/>
              <a:t>zw</a:t>
            </a:r>
            <a:r>
              <a:rPr lang="en-US" dirty="0"/>
              <a:t>, </a:t>
            </a:r>
            <a:r>
              <a:rPr lang="en-US" dirty="0" err="1"/>
              <a:t>vv</a:t>
            </a:r>
            <a:r>
              <a:rPr lang="en-US" dirty="0" smtClean="0"/>
              <a:t>})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76400"/>
            <a:ext cx="17526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5678269"/>
            <a:ext cx="792480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 2: If the edges are </a:t>
            </a:r>
            <a:r>
              <a:rPr lang="en-GB" dirty="0" smtClean="0"/>
              <a:t>labelled</a:t>
            </a:r>
            <a:r>
              <a:rPr lang="en-US" dirty="0" smtClean="0"/>
              <a:t>, then the edges is written according to the label instead of the vertices endpoints.</a:t>
            </a:r>
            <a:endParaRPr lang="ms-MY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3925669"/>
            <a:ext cx="350520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 1: </a:t>
            </a:r>
          </a:p>
          <a:p>
            <a:r>
              <a:rPr lang="en-US" dirty="0" err="1" smtClean="0"/>
              <a:t>uw</a:t>
            </a:r>
            <a:r>
              <a:rPr lang="en-US" dirty="0" smtClean="0"/>
              <a:t> has the same meaning as </a:t>
            </a:r>
            <a:r>
              <a:rPr lang="en-US" dirty="0" err="1" smtClean="0"/>
              <a:t>wu</a:t>
            </a:r>
            <a:endParaRPr lang="ms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7696200" cy="1143000"/>
          </a:xfrm>
        </p:spPr>
        <p:txBody>
          <a:bodyPr>
            <a:normAutofit/>
          </a:bodyPr>
          <a:lstStyle/>
          <a:p>
            <a:r>
              <a:rPr lang="ms-MY" b="1" dirty="0"/>
              <a:t>Why are graphs important</a:t>
            </a:r>
            <a:r>
              <a:rPr lang="ms-MY" b="1" dirty="0" smtClean="0"/>
              <a:t>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33400" y="1524000"/>
            <a:ext cx="79248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are graph used?</a:t>
            </a:r>
            <a:endParaRPr lang="ms-MY" dirty="0" smtClean="0"/>
          </a:p>
          <a:p>
            <a:pPr marL="0" indent="0">
              <a:buNone/>
            </a:pPr>
            <a:endParaRPr lang="ms-MY" dirty="0" smtClean="0"/>
          </a:p>
          <a:p>
            <a:pPr marL="0" indent="0">
              <a:buNone/>
            </a:pPr>
            <a:r>
              <a:rPr lang="ms-MY" dirty="0" smtClean="0"/>
              <a:t>Networks </a:t>
            </a:r>
            <a:r>
              <a:rPr lang="ms-MY" dirty="0"/>
              <a:t>are graphs</a:t>
            </a:r>
            <a:r>
              <a:rPr lang="ms-MY" dirty="0" smtClean="0"/>
              <a:t>:</a:t>
            </a:r>
          </a:p>
          <a:p>
            <a:r>
              <a:rPr lang="en-US" dirty="0"/>
              <a:t>Computer networks (computing </a:t>
            </a:r>
            <a:r>
              <a:rPr lang="en-US" dirty="0" smtClean="0"/>
              <a:t>grids, the internet)</a:t>
            </a:r>
          </a:p>
          <a:p>
            <a:r>
              <a:rPr lang="ms-MY" dirty="0" smtClean="0"/>
              <a:t>Telephone networks</a:t>
            </a:r>
          </a:p>
          <a:p>
            <a:r>
              <a:rPr lang="en-US" dirty="0"/>
              <a:t>Social </a:t>
            </a:r>
            <a:r>
              <a:rPr lang="en-US" dirty="0" smtClean="0"/>
              <a:t>networks (who's </a:t>
            </a:r>
            <a:r>
              <a:rPr lang="en-US" dirty="0"/>
              <a:t>friends </a:t>
            </a:r>
            <a:r>
              <a:rPr lang="en-US"/>
              <a:t>with </a:t>
            </a:r>
            <a:r>
              <a:rPr lang="en-US" smtClean="0"/>
              <a:t>whom </a:t>
            </a:r>
            <a:r>
              <a:rPr lang="en-US" dirty="0"/>
              <a:t>on </a:t>
            </a:r>
            <a:r>
              <a:rPr lang="en-US" dirty="0" smtClean="0"/>
              <a:t>Facebook), family </a:t>
            </a:r>
            <a:r>
              <a:rPr lang="ms-MY" dirty="0" smtClean="0"/>
              <a:t>trees</a:t>
            </a:r>
            <a:r>
              <a:rPr lang="ms-MY" dirty="0"/>
              <a:t>, </a:t>
            </a:r>
            <a:r>
              <a:rPr lang="ms-MY" dirty="0" smtClean="0"/>
              <a:t>etceteras.</a:t>
            </a:r>
          </a:p>
          <a:p>
            <a:r>
              <a:rPr lang="ms-MY" dirty="0"/>
              <a:t>Transportation, </a:t>
            </a:r>
            <a:r>
              <a:rPr lang="ms-MY" dirty="0" smtClean="0"/>
              <a:t>shipping routes, </a:t>
            </a:r>
            <a:r>
              <a:rPr lang="ms-MY" dirty="0"/>
              <a:t>roads, </a:t>
            </a:r>
            <a:r>
              <a:rPr lang="ms-MY" dirty="0" smtClean="0"/>
              <a:t>etceteras.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ms-MY" dirty="0" smtClean="0"/>
              <a:t>Usage in Computer </a:t>
            </a:r>
            <a:r>
              <a:rPr lang="ms-MY" dirty="0"/>
              <a:t>science</a:t>
            </a:r>
            <a:r>
              <a:rPr lang="ms-MY" dirty="0" smtClean="0"/>
              <a:t>:</a:t>
            </a:r>
          </a:p>
          <a:p>
            <a:r>
              <a:rPr lang="en-US" dirty="0"/>
              <a:t>Dependency trees for software, </a:t>
            </a:r>
            <a:r>
              <a:rPr lang="en-US" dirty="0" smtClean="0"/>
              <a:t>p</a:t>
            </a:r>
            <a:r>
              <a:rPr lang="ms-MY" dirty="0" smtClean="0"/>
              <a:t>athfinding</a:t>
            </a:r>
            <a:r>
              <a:rPr lang="ms-MY" dirty="0"/>
              <a:t>, optimisation</a:t>
            </a:r>
            <a:r>
              <a:rPr lang="ms-MY" dirty="0" smtClean="0"/>
              <a:t>, </a:t>
            </a:r>
            <a:r>
              <a:rPr lang="ms-MY" dirty="0"/>
              <a:t>etceteras</a:t>
            </a:r>
            <a:r>
              <a:rPr lang="en-US" dirty="0" smtClean="0"/>
              <a:t>.</a:t>
            </a:r>
            <a:endParaRPr lang="ms-MY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457200" y="15697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Some terminologies and definitions</a:t>
            </a:r>
            <a:endParaRPr lang="en-US" b="1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33400" y="1524000"/>
            <a:ext cx="7924800" cy="45720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>
                <a:ea typeface="SimSun" pitchFamily="2" charset="-122"/>
              </a:rPr>
              <a:t>Let </a:t>
            </a:r>
            <a:r>
              <a:rPr lang="en-US" altLang="zh-CN" dirty="0">
                <a:ea typeface="SimSun" pitchFamily="2" charset="-122"/>
              </a:rPr>
              <a:t>G = (V, E)</a:t>
            </a:r>
          </a:p>
          <a:p>
            <a:pPr>
              <a:defRPr/>
            </a:pPr>
            <a:r>
              <a:rPr lang="en-US" altLang="zh-CN" dirty="0" smtClean="0">
                <a:ea typeface="SimSun" pitchFamily="2" charset="-122"/>
              </a:rPr>
              <a:t>An </a:t>
            </a:r>
            <a:r>
              <a:rPr lang="en-US" altLang="zh-CN" dirty="0">
                <a:ea typeface="SimSun" pitchFamily="2" charset="-122"/>
              </a:rPr>
              <a:t>edge </a:t>
            </a:r>
            <a:r>
              <a:rPr lang="en-US" altLang="zh-CN" dirty="0" smtClean="0">
                <a:ea typeface="SimSun" pitchFamily="2" charset="-122"/>
              </a:rPr>
              <a:t>that </a:t>
            </a:r>
            <a:r>
              <a:rPr lang="en-US" altLang="zh-CN" dirty="0">
                <a:ea typeface="SimSun" pitchFamily="2" charset="-122"/>
              </a:rPr>
              <a:t>connects a </a:t>
            </a:r>
            <a:r>
              <a:rPr lang="en-US" altLang="zh-CN" dirty="0" smtClean="0">
                <a:ea typeface="SimSun" pitchFamily="2" charset="-122"/>
              </a:rPr>
              <a:t>vertex </a:t>
            </a:r>
            <a:r>
              <a:rPr lang="en-US" altLang="zh-CN" dirty="0">
                <a:ea typeface="SimSun" pitchFamily="2" charset="-122"/>
              </a:rPr>
              <a:t>back to itself is called </a:t>
            </a:r>
            <a:r>
              <a:rPr lang="en-US" altLang="zh-CN" dirty="0" smtClean="0">
                <a:ea typeface="SimSun" pitchFamily="2" charset="-122"/>
              </a:rPr>
              <a:t>a loop</a:t>
            </a:r>
            <a:r>
              <a:rPr lang="en-US" altLang="zh-CN" dirty="0">
                <a:ea typeface="SimSun" pitchFamily="2" charset="-122"/>
              </a:rPr>
              <a:t>.</a:t>
            </a:r>
          </a:p>
          <a:p>
            <a:pPr>
              <a:defRPr/>
            </a:pPr>
            <a:r>
              <a:rPr lang="en-US" altLang="zh-CN" dirty="0" smtClean="0">
                <a:ea typeface="SimSun" pitchFamily="2" charset="-122"/>
              </a:rPr>
              <a:t>Two </a:t>
            </a:r>
            <a:r>
              <a:rPr lang="en-US" altLang="zh-CN" dirty="0">
                <a:ea typeface="SimSun" pitchFamily="2" charset="-122"/>
              </a:rPr>
              <a:t>distinct edges with same set of </a:t>
            </a:r>
            <a:r>
              <a:rPr lang="en-US" altLang="zh-CN" dirty="0" smtClean="0">
                <a:ea typeface="SimSun" pitchFamily="2" charset="-122"/>
              </a:rPr>
              <a:t>vertices endpoints </a:t>
            </a:r>
            <a:r>
              <a:rPr lang="en-US" altLang="zh-CN" dirty="0">
                <a:ea typeface="SimSun" pitchFamily="2" charset="-122"/>
              </a:rPr>
              <a:t>are said to be parallel.</a:t>
            </a:r>
          </a:p>
          <a:p>
            <a:pPr>
              <a:defRPr/>
            </a:pPr>
            <a:r>
              <a:rPr lang="en-US" altLang="zh-CN" dirty="0" smtClean="0">
                <a:ea typeface="SimSun" pitchFamily="2" charset="-122"/>
              </a:rPr>
              <a:t>Let </a:t>
            </a:r>
            <a:r>
              <a:rPr lang="en-US" altLang="zh-CN" i="1" dirty="0">
                <a:ea typeface="SimSun" pitchFamily="2" charset="-122"/>
              </a:rPr>
              <a:t>v</a:t>
            </a:r>
            <a:r>
              <a:rPr lang="en-US" altLang="zh-CN" dirty="0">
                <a:ea typeface="SimSun" pitchFamily="2" charset="-122"/>
              </a:rPr>
              <a:t> and </a:t>
            </a:r>
            <a:r>
              <a:rPr lang="en-US" altLang="zh-CN" i="1" dirty="0">
                <a:ea typeface="SimSun" pitchFamily="2" charset="-122"/>
              </a:rPr>
              <a:t>w</a:t>
            </a:r>
            <a:r>
              <a:rPr lang="en-US" altLang="zh-CN" dirty="0">
                <a:ea typeface="SimSun" pitchFamily="2" charset="-122"/>
              </a:rPr>
              <a:t> be vertices of </a:t>
            </a:r>
            <a:r>
              <a:rPr lang="en-US" altLang="zh-CN" dirty="0" smtClean="0">
                <a:ea typeface="SimSun" pitchFamily="2" charset="-122"/>
              </a:rPr>
              <a:t>G. </a:t>
            </a:r>
            <a:r>
              <a:rPr lang="en-US" altLang="zh-CN" dirty="0">
                <a:ea typeface="SimSun" pitchFamily="2" charset="-122"/>
              </a:rPr>
              <a:t>If </a:t>
            </a:r>
            <a:r>
              <a:rPr lang="en-US" altLang="zh-CN" i="1" dirty="0">
                <a:ea typeface="SimSun" pitchFamily="2" charset="-122"/>
              </a:rPr>
              <a:t>v</a:t>
            </a:r>
            <a:r>
              <a:rPr lang="en-US" altLang="zh-CN" dirty="0">
                <a:ea typeface="SimSun" pitchFamily="2" charset="-122"/>
              </a:rPr>
              <a:t> and </a:t>
            </a:r>
            <a:r>
              <a:rPr lang="en-US" altLang="zh-CN" i="1" dirty="0">
                <a:ea typeface="SimSun" pitchFamily="2" charset="-122"/>
              </a:rPr>
              <a:t>w</a:t>
            </a:r>
            <a:r>
              <a:rPr lang="en-US" altLang="zh-CN" dirty="0">
                <a:ea typeface="SimSun" pitchFamily="2" charset="-122"/>
              </a:rPr>
              <a:t> are joined by an edge </a:t>
            </a:r>
            <a:r>
              <a:rPr lang="en-US" altLang="zh-CN" i="1" dirty="0">
                <a:ea typeface="SimSun" pitchFamily="2" charset="-122"/>
              </a:rPr>
              <a:t>e</a:t>
            </a:r>
            <a:r>
              <a:rPr lang="en-US" altLang="zh-CN" dirty="0">
                <a:ea typeface="SimSun" pitchFamily="2" charset="-122"/>
              </a:rPr>
              <a:t>, then </a:t>
            </a:r>
            <a:r>
              <a:rPr lang="en-US" altLang="zh-CN" i="1" dirty="0">
                <a:ea typeface="SimSun" pitchFamily="2" charset="-122"/>
              </a:rPr>
              <a:t>v</a:t>
            </a:r>
            <a:r>
              <a:rPr lang="en-US" altLang="zh-CN" dirty="0">
                <a:ea typeface="SimSun" pitchFamily="2" charset="-122"/>
              </a:rPr>
              <a:t> and </a:t>
            </a:r>
            <a:r>
              <a:rPr lang="en-US" altLang="zh-CN" i="1" dirty="0">
                <a:ea typeface="SimSun" pitchFamily="2" charset="-122"/>
              </a:rPr>
              <a:t>w</a:t>
            </a:r>
            <a:r>
              <a:rPr lang="en-US" altLang="zh-CN" dirty="0">
                <a:ea typeface="SimSun" pitchFamily="2" charset="-122"/>
              </a:rPr>
              <a:t> are said to be </a:t>
            </a:r>
            <a:r>
              <a:rPr lang="en-US" altLang="zh-CN" b="1" dirty="0">
                <a:ea typeface="SimSun" pitchFamily="2" charset="-122"/>
              </a:rPr>
              <a:t>adjacent</a:t>
            </a:r>
            <a:r>
              <a:rPr lang="en-US" altLang="zh-CN" dirty="0">
                <a:ea typeface="SimSun" pitchFamily="2" charset="-122"/>
              </a:rPr>
              <a:t> and </a:t>
            </a:r>
            <a:r>
              <a:rPr lang="en-US" altLang="zh-CN" i="1" dirty="0">
                <a:ea typeface="SimSun" pitchFamily="2" charset="-122"/>
              </a:rPr>
              <a:t>e</a:t>
            </a:r>
            <a:r>
              <a:rPr lang="en-US" altLang="zh-CN" dirty="0">
                <a:ea typeface="SimSun" pitchFamily="2" charset="-122"/>
              </a:rPr>
              <a:t> is said to be </a:t>
            </a:r>
            <a:r>
              <a:rPr lang="en-US" altLang="zh-CN" b="1" dirty="0">
                <a:ea typeface="SimSun" pitchFamily="2" charset="-122"/>
              </a:rPr>
              <a:t>incident</a:t>
            </a:r>
            <a:r>
              <a:rPr lang="en-US" altLang="zh-CN" dirty="0">
                <a:ea typeface="SimSun" pitchFamily="2" charset="-122"/>
              </a:rPr>
              <a:t> on </a:t>
            </a:r>
            <a:r>
              <a:rPr lang="en-US" altLang="zh-CN" i="1" dirty="0">
                <a:ea typeface="SimSun" pitchFamily="2" charset="-122"/>
              </a:rPr>
              <a:t>v</a:t>
            </a:r>
            <a:r>
              <a:rPr lang="en-US" altLang="zh-CN" dirty="0">
                <a:ea typeface="SimSun" pitchFamily="2" charset="-122"/>
              </a:rPr>
              <a:t> and </a:t>
            </a:r>
            <a:r>
              <a:rPr lang="en-US" altLang="zh-CN" i="1" dirty="0">
                <a:ea typeface="SimSun" pitchFamily="2" charset="-122"/>
              </a:rPr>
              <a:t>w</a:t>
            </a:r>
            <a:r>
              <a:rPr lang="en-US" altLang="zh-CN" dirty="0" smtClean="0">
                <a:ea typeface="SimSun" pitchFamily="2" charset="-122"/>
              </a:rPr>
              <a:t>.</a:t>
            </a:r>
          </a:p>
          <a:p>
            <a:pPr>
              <a:defRPr/>
            </a:pPr>
            <a:r>
              <a:rPr lang="en-US" altLang="zh-CN" dirty="0" smtClean="0">
                <a:ea typeface="SimSun" pitchFamily="2" charset="-122"/>
              </a:rPr>
              <a:t>Two edges incident on the same endpoint are called </a:t>
            </a:r>
            <a:r>
              <a:rPr lang="en-US" altLang="zh-CN" b="1" dirty="0" smtClean="0">
                <a:ea typeface="SimSun" pitchFamily="2" charset="-122"/>
              </a:rPr>
              <a:t>adjacent</a:t>
            </a:r>
            <a:r>
              <a:rPr lang="en-US" altLang="zh-CN" dirty="0" smtClean="0">
                <a:ea typeface="SimSun" pitchFamily="2" charset="-122"/>
              </a:rPr>
              <a:t>.</a:t>
            </a:r>
          </a:p>
          <a:p>
            <a:pPr>
              <a:defRPr/>
            </a:pPr>
            <a:r>
              <a:rPr lang="en-US" altLang="zh-CN" dirty="0" smtClean="0">
                <a:ea typeface="SimSun" pitchFamily="2" charset="-122"/>
              </a:rPr>
              <a:t>A vertex that is an endpoint to a loop is called adjacent to itself.</a:t>
            </a:r>
          </a:p>
          <a:p>
            <a:pPr>
              <a:defRPr/>
            </a:pPr>
            <a:r>
              <a:rPr lang="en-US" altLang="zh-CN" dirty="0">
                <a:ea typeface="SimSun" pitchFamily="2" charset="-122"/>
              </a:rPr>
              <a:t>A vertex with no edges </a:t>
            </a:r>
            <a:r>
              <a:rPr lang="en-US" altLang="zh-CN" dirty="0" smtClean="0">
                <a:ea typeface="SimSun" pitchFamily="2" charset="-122"/>
              </a:rPr>
              <a:t>are incident is </a:t>
            </a:r>
            <a:r>
              <a:rPr lang="en-US" altLang="zh-CN" dirty="0">
                <a:ea typeface="SimSun" pitchFamily="2" charset="-122"/>
              </a:rPr>
              <a:t>called isolated.</a:t>
            </a: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ea typeface="SimSun" pitchFamily="2" charset="-122"/>
            </a:endParaRPr>
          </a:p>
          <a:p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6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457200" y="15697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Some terminologies and definitions</a:t>
            </a:r>
            <a:endParaRPr lang="en-US" b="1" dirty="0"/>
          </a:p>
        </p:txBody>
      </p:sp>
      <p:sp>
        <p:nvSpPr>
          <p:cNvPr id="8" name="Rectangle 8"/>
          <p:cNvSpPr>
            <a:spLocks noGrp="1"/>
          </p:cNvSpPr>
          <p:nvPr>
            <p:ph idx="1"/>
          </p:nvPr>
        </p:nvSpPr>
        <p:spPr>
          <a:xfrm>
            <a:off x="533400" y="1371600"/>
            <a:ext cx="5135966" cy="17526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b="1" dirty="0" smtClean="0">
                <a:ea typeface="SimSun" pitchFamily="2" charset="-122"/>
              </a:rPr>
              <a:t>Example:</a:t>
            </a:r>
          </a:p>
          <a:p>
            <a:pPr marL="0" indent="0">
              <a:buNone/>
              <a:defRPr/>
            </a:pPr>
            <a:r>
              <a:rPr lang="en-US" altLang="zh-CN" dirty="0" smtClean="0">
                <a:ea typeface="SimSun" pitchFamily="2" charset="-122"/>
              </a:rPr>
              <a:t>Consider the following graph:</a:t>
            </a:r>
          </a:p>
          <a:p>
            <a:pPr marL="457200" indent="-457200">
              <a:buFont typeface="+mj-lt"/>
              <a:buAutoNum type="alphaLcParenR"/>
            </a:pPr>
            <a:r>
              <a:rPr lang="en-MY" dirty="0"/>
              <a:t>Write the vertex set and the edge set, and give a table showing the edge-endpoint function.</a:t>
            </a:r>
          </a:p>
          <a:p>
            <a:pPr marL="0" indent="0">
              <a:buNone/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ea typeface="SimSun" pitchFamily="2" charset="-122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299977"/>
            <a:ext cx="2982603" cy="2254074"/>
          </a:xfrm>
          <a:prstGeom prst="rect">
            <a:avLst/>
          </a:prstGeom>
        </p:spPr>
      </p:pic>
      <p:sp>
        <p:nvSpPr>
          <p:cNvPr id="12" name="Rectangle 8"/>
          <p:cNvSpPr txBox="1">
            <a:spLocks/>
          </p:cNvSpPr>
          <p:nvPr/>
        </p:nvSpPr>
        <p:spPr>
          <a:xfrm>
            <a:off x="533400" y="3276600"/>
            <a:ext cx="8181536" cy="1828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MY" b="1" kern="0" dirty="0" smtClean="0">
                <a:solidFill>
                  <a:schemeClr val="tx1"/>
                </a:solidFill>
              </a:rPr>
              <a:t>Solution:</a:t>
            </a:r>
          </a:p>
          <a:p>
            <a:pPr marL="0" indent="0">
              <a:buNone/>
            </a:pPr>
            <a:r>
              <a:rPr lang="nn-NO" dirty="0" smtClean="0">
                <a:solidFill>
                  <a:schemeClr val="tx1"/>
                </a:solidFill>
              </a:rPr>
              <a:t>vertex </a:t>
            </a:r>
            <a:r>
              <a:rPr lang="nn-NO" dirty="0">
                <a:solidFill>
                  <a:schemeClr val="tx1"/>
                </a:solidFill>
              </a:rPr>
              <a:t>set = {</a:t>
            </a:r>
            <a:r>
              <a:rPr lang="nn-NO" i="1" dirty="0">
                <a:solidFill>
                  <a:schemeClr val="tx1"/>
                </a:solidFill>
              </a:rPr>
              <a:t>v</a:t>
            </a:r>
            <a:r>
              <a:rPr lang="nn-NO" dirty="0">
                <a:solidFill>
                  <a:schemeClr val="tx1"/>
                </a:solidFill>
              </a:rPr>
              <a:t>1</a:t>
            </a:r>
            <a:r>
              <a:rPr lang="nn-NO" i="1" dirty="0">
                <a:solidFill>
                  <a:schemeClr val="tx1"/>
                </a:solidFill>
              </a:rPr>
              <a:t>, v</a:t>
            </a:r>
            <a:r>
              <a:rPr lang="nn-NO" dirty="0">
                <a:solidFill>
                  <a:schemeClr val="tx1"/>
                </a:solidFill>
              </a:rPr>
              <a:t>2</a:t>
            </a:r>
            <a:r>
              <a:rPr lang="nn-NO" i="1" dirty="0">
                <a:solidFill>
                  <a:schemeClr val="tx1"/>
                </a:solidFill>
              </a:rPr>
              <a:t>, v</a:t>
            </a:r>
            <a:r>
              <a:rPr lang="nn-NO" dirty="0">
                <a:solidFill>
                  <a:schemeClr val="tx1"/>
                </a:solidFill>
              </a:rPr>
              <a:t>3</a:t>
            </a:r>
            <a:r>
              <a:rPr lang="nn-NO" i="1" dirty="0">
                <a:solidFill>
                  <a:schemeClr val="tx1"/>
                </a:solidFill>
              </a:rPr>
              <a:t>, v</a:t>
            </a:r>
            <a:r>
              <a:rPr lang="nn-NO" dirty="0">
                <a:solidFill>
                  <a:schemeClr val="tx1"/>
                </a:solidFill>
              </a:rPr>
              <a:t>4</a:t>
            </a:r>
            <a:r>
              <a:rPr lang="nn-NO" i="1" dirty="0">
                <a:solidFill>
                  <a:schemeClr val="tx1"/>
                </a:solidFill>
              </a:rPr>
              <a:t>, v</a:t>
            </a:r>
            <a:r>
              <a:rPr lang="nn-NO" dirty="0">
                <a:solidFill>
                  <a:schemeClr val="tx1"/>
                </a:solidFill>
              </a:rPr>
              <a:t>5</a:t>
            </a:r>
            <a:r>
              <a:rPr lang="nn-NO" i="1" dirty="0">
                <a:solidFill>
                  <a:schemeClr val="tx1"/>
                </a:solidFill>
              </a:rPr>
              <a:t>, v</a:t>
            </a:r>
            <a:r>
              <a:rPr lang="nn-NO" dirty="0">
                <a:solidFill>
                  <a:schemeClr val="tx1"/>
                </a:solidFill>
              </a:rPr>
              <a:t>6</a:t>
            </a:r>
            <a:r>
              <a:rPr lang="nn-NO" dirty="0" smtClean="0">
                <a:solidFill>
                  <a:schemeClr val="tx1"/>
                </a:solidFill>
              </a:rPr>
              <a:t>}, </a:t>
            </a:r>
            <a:r>
              <a:rPr lang="en-MY" dirty="0" smtClean="0">
                <a:solidFill>
                  <a:schemeClr val="tx1"/>
                </a:solidFill>
              </a:rPr>
              <a:t>    edge </a:t>
            </a:r>
            <a:r>
              <a:rPr lang="en-MY" dirty="0">
                <a:solidFill>
                  <a:schemeClr val="tx1"/>
                </a:solidFill>
              </a:rPr>
              <a:t>set = {</a:t>
            </a:r>
            <a:r>
              <a:rPr lang="en-MY" i="1" dirty="0">
                <a:solidFill>
                  <a:schemeClr val="tx1"/>
                </a:solidFill>
              </a:rPr>
              <a:t>e</a:t>
            </a:r>
            <a:r>
              <a:rPr lang="en-MY" dirty="0">
                <a:solidFill>
                  <a:schemeClr val="tx1"/>
                </a:solidFill>
              </a:rPr>
              <a:t>1</a:t>
            </a:r>
            <a:r>
              <a:rPr lang="en-MY" i="1" dirty="0">
                <a:solidFill>
                  <a:schemeClr val="tx1"/>
                </a:solidFill>
              </a:rPr>
              <a:t>, e</a:t>
            </a:r>
            <a:r>
              <a:rPr lang="en-MY" dirty="0">
                <a:solidFill>
                  <a:schemeClr val="tx1"/>
                </a:solidFill>
              </a:rPr>
              <a:t>2</a:t>
            </a:r>
            <a:r>
              <a:rPr lang="en-MY" i="1" dirty="0">
                <a:solidFill>
                  <a:schemeClr val="tx1"/>
                </a:solidFill>
              </a:rPr>
              <a:t>, e</a:t>
            </a:r>
            <a:r>
              <a:rPr lang="en-MY" dirty="0">
                <a:solidFill>
                  <a:schemeClr val="tx1"/>
                </a:solidFill>
              </a:rPr>
              <a:t>3</a:t>
            </a:r>
            <a:r>
              <a:rPr lang="en-MY" i="1" dirty="0">
                <a:solidFill>
                  <a:schemeClr val="tx1"/>
                </a:solidFill>
              </a:rPr>
              <a:t>, e</a:t>
            </a:r>
            <a:r>
              <a:rPr lang="en-MY" dirty="0">
                <a:solidFill>
                  <a:schemeClr val="tx1"/>
                </a:solidFill>
              </a:rPr>
              <a:t>4</a:t>
            </a:r>
            <a:r>
              <a:rPr lang="en-MY" i="1" dirty="0">
                <a:solidFill>
                  <a:schemeClr val="tx1"/>
                </a:solidFill>
              </a:rPr>
              <a:t>, e</a:t>
            </a:r>
            <a:r>
              <a:rPr lang="en-MY" dirty="0">
                <a:solidFill>
                  <a:schemeClr val="tx1"/>
                </a:solidFill>
              </a:rPr>
              <a:t>5</a:t>
            </a:r>
            <a:r>
              <a:rPr lang="en-MY" i="1" dirty="0">
                <a:solidFill>
                  <a:schemeClr val="tx1"/>
                </a:solidFill>
              </a:rPr>
              <a:t>, e</a:t>
            </a:r>
            <a:r>
              <a:rPr lang="en-MY" dirty="0">
                <a:solidFill>
                  <a:schemeClr val="tx1"/>
                </a:solidFill>
              </a:rPr>
              <a:t>6</a:t>
            </a:r>
            <a:r>
              <a:rPr lang="en-MY" i="1" dirty="0">
                <a:solidFill>
                  <a:schemeClr val="tx1"/>
                </a:solidFill>
              </a:rPr>
              <a:t>, e</a:t>
            </a:r>
            <a:r>
              <a:rPr lang="en-MY" dirty="0">
                <a:solidFill>
                  <a:schemeClr val="tx1"/>
                </a:solidFill>
              </a:rPr>
              <a:t>7}</a:t>
            </a:r>
            <a:endParaRPr lang="en-MY" kern="0" dirty="0">
              <a:solidFill>
                <a:schemeClr val="tx1"/>
              </a:solidFill>
              <a:ea typeface="SimSun" pitchFamily="2" charset="-122"/>
            </a:endParaRPr>
          </a:p>
          <a:p>
            <a:pPr marL="0" indent="0">
              <a:buNone/>
            </a:pPr>
            <a:endParaRPr lang="en-MY" kern="0" dirty="0" smtClean="0">
              <a:solidFill>
                <a:schemeClr val="tx1"/>
              </a:solidFill>
              <a:ea typeface="SimSun" pitchFamily="2" charset="-122"/>
            </a:endParaRPr>
          </a:p>
          <a:p>
            <a:pPr marL="0" indent="0">
              <a:buNone/>
            </a:pPr>
            <a:endParaRPr lang="en-MY" kern="0" dirty="0">
              <a:solidFill>
                <a:schemeClr val="tx1"/>
              </a:solidFill>
              <a:ea typeface="SimSun" pitchFamily="2" charset="-122"/>
            </a:endParaRPr>
          </a:p>
          <a:p>
            <a:pPr marL="0" indent="0">
              <a:buNone/>
            </a:pPr>
            <a:endParaRPr lang="en-US" kern="0" dirty="0" smtClean="0">
              <a:solidFill>
                <a:schemeClr val="tx1"/>
              </a:solidFill>
              <a:ea typeface="SimSun" pitchFamily="2" charset="-122"/>
            </a:endParaRPr>
          </a:p>
          <a:p>
            <a:pPr marL="0" indent="0">
              <a:buNone/>
            </a:pPr>
            <a:endParaRPr lang="en-MY" kern="0" dirty="0" smtClean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106478"/>
            <a:ext cx="2057400" cy="259912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>
            <a:spLocks noGrp="1"/>
          </p:cNvSpPr>
          <p:nvPr>
            <p:ph type="title"/>
          </p:nvPr>
        </p:nvSpPr>
        <p:spPr>
          <a:xfrm>
            <a:off x="457200" y="15697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Some terminologies and definitions</a:t>
            </a:r>
            <a:endParaRPr lang="en-US" b="1" dirty="0"/>
          </a:p>
        </p:txBody>
      </p:sp>
      <p:sp>
        <p:nvSpPr>
          <p:cNvPr id="9" name="Rectangle 8"/>
          <p:cNvSpPr>
            <a:spLocks noGrp="1"/>
          </p:cNvSpPr>
          <p:nvPr>
            <p:ph idx="1"/>
          </p:nvPr>
        </p:nvSpPr>
        <p:spPr>
          <a:xfrm>
            <a:off x="533400" y="1371600"/>
            <a:ext cx="5135966" cy="2155162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b="1" dirty="0" smtClean="0">
                <a:ea typeface="SimSun" pitchFamily="2" charset="-122"/>
              </a:rPr>
              <a:t>Example (cont.):</a:t>
            </a:r>
          </a:p>
          <a:p>
            <a:pPr marL="261938" indent="-261938">
              <a:buNone/>
            </a:pPr>
            <a:r>
              <a:rPr lang="en-MY" dirty="0" smtClean="0"/>
              <a:t>b)  Find </a:t>
            </a:r>
            <a:r>
              <a:rPr lang="en-MY" dirty="0"/>
              <a:t>all edges that are incident on </a:t>
            </a:r>
            <a:r>
              <a:rPr lang="en-MY" i="1" dirty="0"/>
              <a:t>v</a:t>
            </a:r>
            <a:r>
              <a:rPr lang="en-MY" dirty="0"/>
              <a:t>1, all vertices that are adjacent to </a:t>
            </a:r>
            <a:r>
              <a:rPr lang="en-MY" i="1" dirty="0"/>
              <a:t>v</a:t>
            </a:r>
            <a:r>
              <a:rPr lang="en-MY" dirty="0"/>
              <a:t>1, all edges that are adjacent to </a:t>
            </a:r>
            <a:r>
              <a:rPr lang="en-MY" i="1" dirty="0"/>
              <a:t>e</a:t>
            </a:r>
            <a:r>
              <a:rPr lang="en-MY" dirty="0"/>
              <a:t>1, all loops, all parallel edges, all vertices that are adjacent to themselves, and all isolated vertices.</a:t>
            </a:r>
            <a:endParaRPr lang="en-US" altLang="zh-CN" dirty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11" name="Rectangle 8"/>
          <p:cNvSpPr txBox="1">
            <a:spLocks/>
          </p:cNvSpPr>
          <p:nvPr/>
        </p:nvSpPr>
        <p:spPr>
          <a:xfrm>
            <a:off x="533400" y="3473364"/>
            <a:ext cx="5135966" cy="3134934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nn-NO" b="1" dirty="0" smtClean="0">
                <a:solidFill>
                  <a:schemeClr val="tx1"/>
                </a:solidFill>
              </a:rPr>
              <a:t>Solution:</a:t>
            </a:r>
          </a:p>
          <a:p>
            <a:pPr lvl="1"/>
            <a:r>
              <a:rPr lang="nn-NO" dirty="0" smtClean="0">
                <a:solidFill>
                  <a:schemeClr val="tx1"/>
                </a:solidFill>
              </a:rPr>
              <a:t> </a:t>
            </a:r>
            <a:r>
              <a:rPr lang="en-MY" i="1" dirty="0" smtClean="0">
                <a:solidFill>
                  <a:schemeClr val="tx1"/>
                </a:solidFill>
              </a:rPr>
              <a:t>e</a:t>
            </a:r>
            <a:r>
              <a:rPr lang="en-MY" dirty="0" smtClean="0">
                <a:solidFill>
                  <a:schemeClr val="tx1"/>
                </a:solidFill>
              </a:rPr>
              <a:t>1</a:t>
            </a:r>
            <a:r>
              <a:rPr lang="en-MY" i="1" dirty="0">
                <a:solidFill>
                  <a:schemeClr val="tx1"/>
                </a:solidFill>
              </a:rPr>
              <a:t>, e</a:t>
            </a:r>
            <a:r>
              <a:rPr lang="en-MY" dirty="0">
                <a:solidFill>
                  <a:schemeClr val="tx1"/>
                </a:solidFill>
              </a:rPr>
              <a:t>2, and </a:t>
            </a:r>
            <a:r>
              <a:rPr lang="en-MY" i="1" dirty="0">
                <a:solidFill>
                  <a:schemeClr val="tx1"/>
                </a:solidFill>
              </a:rPr>
              <a:t>e</a:t>
            </a:r>
            <a:r>
              <a:rPr lang="en-MY" dirty="0">
                <a:solidFill>
                  <a:schemeClr val="tx1"/>
                </a:solidFill>
              </a:rPr>
              <a:t>3 are incident on </a:t>
            </a:r>
            <a:r>
              <a:rPr lang="en-MY" i="1" dirty="0">
                <a:solidFill>
                  <a:schemeClr val="tx1"/>
                </a:solidFill>
              </a:rPr>
              <a:t>v</a:t>
            </a:r>
            <a:r>
              <a:rPr lang="en-MY" dirty="0">
                <a:solidFill>
                  <a:schemeClr val="tx1"/>
                </a:solidFill>
              </a:rPr>
              <a:t>1.</a:t>
            </a:r>
          </a:p>
          <a:p>
            <a:pPr lvl="1"/>
            <a:r>
              <a:rPr lang="en-MY" i="1" dirty="0">
                <a:solidFill>
                  <a:schemeClr val="tx1"/>
                </a:solidFill>
              </a:rPr>
              <a:t>v</a:t>
            </a:r>
            <a:r>
              <a:rPr lang="en-MY" dirty="0">
                <a:solidFill>
                  <a:schemeClr val="tx1"/>
                </a:solidFill>
              </a:rPr>
              <a:t>2 and </a:t>
            </a:r>
            <a:r>
              <a:rPr lang="en-MY" i="1" dirty="0">
                <a:solidFill>
                  <a:schemeClr val="tx1"/>
                </a:solidFill>
              </a:rPr>
              <a:t>v</a:t>
            </a:r>
            <a:r>
              <a:rPr lang="en-MY" dirty="0">
                <a:solidFill>
                  <a:schemeClr val="tx1"/>
                </a:solidFill>
              </a:rPr>
              <a:t>3 are adjacent to </a:t>
            </a:r>
            <a:r>
              <a:rPr lang="en-MY" i="1" dirty="0">
                <a:solidFill>
                  <a:schemeClr val="tx1"/>
                </a:solidFill>
              </a:rPr>
              <a:t>v</a:t>
            </a:r>
            <a:r>
              <a:rPr lang="en-MY" dirty="0">
                <a:solidFill>
                  <a:schemeClr val="tx1"/>
                </a:solidFill>
              </a:rPr>
              <a:t>1.</a:t>
            </a:r>
          </a:p>
          <a:p>
            <a:pPr lvl="1"/>
            <a:r>
              <a:rPr lang="en-MY" i="1" dirty="0">
                <a:solidFill>
                  <a:schemeClr val="tx1"/>
                </a:solidFill>
              </a:rPr>
              <a:t>e</a:t>
            </a:r>
            <a:r>
              <a:rPr lang="en-MY" dirty="0">
                <a:solidFill>
                  <a:schemeClr val="tx1"/>
                </a:solidFill>
              </a:rPr>
              <a:t>2</a:t>
            </a:r>
            <a:r>
              <a:rPr lang="en-MY" i="1" dirty="0">
                <a:solidFill>
                  <a:schemeClr val="tx1"/>
                </a:solidFill>
              </a:rPr>
              <a:t>, e</a:t>
            </a:r>
            <a:r>
              <a:rPr lang="en-MY" dirty="0">
                <a:solidFill>
                  <a:schemeClr val="tx1"/>
                </a:solidFill>
              </a:rPr>
              <a:t>3, and </a:t>
            </a:r>
            <a:r>
              <a:rPr lang="en-MY" i="1" dirty="0">
                <a:solidFill>
                  <a:schemeClr val="tx1"/>
                </a:solidFill>
              </a:rPr>
              <a:t>e</a:t>
            </a:r>
            <a:r>
              <a:rPr lang="en-MY" dirty="0">
                <a:solidFill>
                  <a:schemeClr val="tx1"/>
                </a:solidFill>
              </a:rPr>
              <a:t>4 are adjacent to </a:t>
            </a:r>
            <a:r>
              <a:rPr lang="en-MY" i="1" dirty="0">
                <a:solidFill>
                  <a:schemeClr val="tx1"/>
                </a:solidFill>
              </a:rPr>
              <a:t>e</a:t>
            </a:r>
            <a:r>
              <a:rPr lang="en-MY" dirty="0">
                <a:solidFill>
                  <a:schemeClr val="tx1"/>
                </a:solidFill>
              </a:rPr>
              <a:t>1.</a:t>
            </a:r>
          </a:p>
          <a:p>
            <a:pPr lvl="1"/>
            <a:r>
              <a:rPr lang="en-MY" i="1" dirty="0">
                <a:solidFill>
                  <a:schemeClr val="tx1"/>
                </a:solidFill>
              </a:rPr>
              <a:t>e</a:t>
            </a:r>
            <a:r>
              <a:rPr lang="en-MY" dirty="0">
                <a:solidFill>
                  <a:schemeClr val="tx1"/>
                </a:solidFill>
              </a:rPr>
              <a:t>6 and </a:t>
            </a:r>
            <a:r>
              <a:rPr lang="en-MY" i="1" dirty="0">
                <a:solidFill>
                  <a:schemeClr val="tx1"/>
                </a:solidFill>
              </a:rPr>
              <a:t>e</a:t>
            </a:r>
            <a:r>
              <a:rPr lang="en-MY" dirty="0">
                <a:solidFill>
                  <a:schemeClr val="tx1"/>
                </a:solidFill>
              </a:rPr>
              <a:t>7 are loops.</a:t>
            </a:r>
          </a:p>
          <a:p>
            <a:pPr lvl="1"/>
            <a:r>
              <a:rPr lang="en-MY" i="1" dirty="0">
                <a:solidFill>
                  <a:schemeClr val="tx1"/>
                </a:solidFill>
              </a:rPr>
              <a:t>e</a:t>
            </a:r>
            <a:r>
              <a:rPr lang="en-MY" dirty="0">
                <a:solidFill>
                  <a:schemeClr val="tx1"/>
                </a:solidFill>
              </a:rPr>
              <a:t>2 and </a:t>
            </a:r>
            <a:r>
              <a:rPr lang="en-MY" i="1" dirty="0">
                <a:solidFill>
                  <a:schemeClr val="tx1"/>
                </a:solidFill>
              </a:rPr>
              <a:t>e</a:t>
            </a:r>
            <a:r>
              <a:rPr lang="en-MY" dirty="0">
                <a:solidFill>
                  <a:schemeClr val="tx1"/>
                </a:solidFill>
              </a:rPr>
              <a:t>3 are parallel.</a:t>
            </a:r>
          </a:p>
          <a:p>
            <a:pPr lvl="1"/>
            <a:r>
              <a:rPr lang="en-MY" i="1" dirty="0">
                <a:solidFill>
                  <a:schemeClr val="tx1"/>
                </a:solidFill>
              </a:rPr>
              <a:t>v</a:t>
            </a:r>
            <a:r>
              <a:rPr lang="en-MY" dirty="0">
                <a:solidFill>
                  <a:schemeClr val="tx1"/>
                </a:solidFill>
              </a:rPr>
              <a:t>5 and </a:t>
            </a:r>
            <a:r>
              <a:rPr lang="en-MY" i="1" dirty="0">
                <a:solidFill>
                  <a:schemeClr val="tx1"/>
                </a:solidFill>
              </a:rPr>
              <a:t>v</a:t>
            </a:r>
            <a:r>
              <a:rPr lang="en-MY" dirty="0">
                <a:solidFill>
                  <a:schemeClr val="tx1"/>
                </a:solidFill>
              </a:rPr>
              <a:t>6 are adjacent to themselves.</a:t>
            </a:r>
          </a:p>
          <a:p>
            <a:pPr lvl="1"/>
            <a:r>
              <a:rPr lang="en-MY" i="1" dirty="0">
                <a:solidFill>
                  <a:schemeClr val="tx1"/>
                </a:solidFill>
              </a:rPr>
              <a:t>v</a:t>
            </a:r>
            <a:r>
              <a:rPr lang="en-MY" dirty="0">
                <a:solidFill>
                  <a:schemeClr val="tx1"/>
                </a:solidFill>
              </a:rPr>
              <a:t>4 is an isolated vertex.</a:t>
            </a:r>
            <a:endParaRPr lang="en-MY" kern="0" dirty="0">
              <a:solidFill>
                <a:schemeClr val="tx1"/>
              </a:solidFill>
              <a:ea typeface="SimSun" pitchFamily="2" charset="-122"/>
            </a:endParaRPr>
          </a:p>
          <a:p>
            <a:pPr marL="0" indent="0">
              <a:buNone/>
            </a:pPr>
            <a:endParaRPr lang="en-US" kern="0" dirty="0" smtClean="0">
              <a:solidFill>
                <a:schemeClr val="tx1"/>
              </a:solidFill>
              <a:ea typeface="SimSun" pitchFamily="2" charset="-122"/>
            </a:endParaRPr>
          </a:p>
          <a:p>
            <a:pPr marL="0" indent="0">
              <a:buNone/>
            </a:pPr>
            <a:endParaRPr lang="en-MY" kern="0" dirty="0" smtClean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299977"/>
            <a:ext cx="2982603" cy="2254074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8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Some terminologies and definitions</a:t>
            </a:r>
            <a:endParaRPr lang="en-US" b="1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48481" y="1524000"/>
            <a:ext cx="7924800" cy="4572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A </a:t>
            </a:r>
            <a:r>
              <a:rPr lang="en-US" altLang="zh-CN" b="1" dirty="0">
                <a:ea typeface="宋体" pitchFamily="2" charset="-122"/>
              </a:rPr>
              <a:t>simple graph </a:t>
            </a:r>
            <a:r>
              <a:rPr lang="en-US" altLang="zh-CN" dirty="0">
                <a:ea typeface="宋体" pitchFamily="2" charset="-122"/>
              </a:rPr>
              <a:t>is a graph that does not have any loops </a:t>
            </a:r>
            <a:r>
              <a:rPr lang="en-US" altLang="zh-CN" dirty="0" smtClean="0">
                <a:ea typeface="宋体" pitchFamily="2" charset="-122"/>
              </a:rPr>
              <a:t>or parallel edges</a:t>
            </a:r>
          </a:p>
          <a:p>
            <a:r>
              <a:rPr lang="en-US" altLang="zh-CN" dirty="0">
                <a:ea typeface="SimSun" pitchFamily="2" charset="-122"/>
              </a:rPr>
              <a:t>A graph is called </a:t>
            </a:r>
            <a:r>
              <a:rPr lang="en-US" altLang="zh-CN" b="1" dirty="0">
                <a:ea typeface="SimSun" pitchFamily="2" charset="-122"/>
              </a:rPr>
              <a:t>connected</a:t>
            </a:r>
            <a:r>
              <a:rPr lang="en-US" altLang="zh-CN" dirty="0">
                <a:ea typeface="SimSun" pitchFamily="2" charset="-122"/>
              </a:rPr>
              <a:t> if there is a path from any vertex to any other vertex, otherwise the graph is </a:t>
            </a:r>
            <a:r>
              <a:rPr lang="en-US" altLang="zh-CN" b="1" dirty="0">
                <a:ea typeface="SimSun" pitchFamily="2" charset="-122"/>
              </a:rPr>
              <a:t>disconnected</a:t>
            </a:r>
            <a:r>
              <a:rPr lang="en-US" altLang="zh-CN" dirty="0" smtClean="0">
                <a:ea typeface="SimSun" pitchFamily="2" charset="-122"/>
              </a:rPr>
              <a:t>.</a:t>
            </a:r>
            <a:endParaRPr lang="en-US" altLang="zh-CN" dirty="0">
              <a:ea typeface="SimSun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Example: a connected non simple graph:</a:t>
            </a:r>
            <a:endParaRPr lang="en-US" altLang="zh-CN" dirty="0">
              <a:ea typeface="SimSun" pitchFamily="2" charset="-122"/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zh-CN" dirty="0" smtClean="0">
                <a:ea typeface="宋体" pitchFamily="2" charset="-122"/>
              </a:rPr>
              <a:t>Example</a:t>
            </a:r>
            <a:r>
              <a:rPr lang="en-US" altLang="zh-CN" dirty="0">
                <a:ea typeface="宋体" pitchFamily="2" charset="-122"/>
              </a:rPr>
              <a:t>: a </a:t>
            </a:r>
            <a:r>
              <a:rPr lang="en-US" altLang="zh-CN" dirty="0" smtClean="0">
                <a:ea typeface="宋体" pitchFamily="2" charset="-122"/>
              </a:rPr>
              <a:t>disconnected simple </a:t>
            </a:r>
            <a:r>
              <a:rPr lang="en-US" altLang="zh-CN" dirty="0">
                <a:ea typeface="宋体" pitchFamily="2" charset="-122"/>
              </a:rPr>
              <a:t>graph:</a:t>
            </a:r>
            <a:endParaRPr lang="en-US" altLang="zh-CN" dirty="0">
              <a:ea typeface="SimSun" pitchFamily="2" charset="-122"/>
            </a:endParaRPr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749" y="3273425"/>
            <a:ext cx="2773363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661" y="5105400"/>
            <a:ext cx="2395537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5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Directed graph</a:t>
            </a:r>
            <a:endParaRPr lang="en-US" b="1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48481" y="1295400"/>
            <a:ext cx="7924800" cy="457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ea typeface="SimSun" pitchFamily="2" charset="-122"/>
              </a:rPr>
              <a:t>In a graph, </a:t>
            </a:r>
            <a:r>
              <a:rPr lang="en-US" altLang="zh-CN" dirty="0" smtClean="0">
                <a:ea typeface="SimSun" pitchFamily="2" charset="-122"/>
              </a:rPr>
              <a:t>an </a:t>
            </a:r>
            <a:r>
              <a:rPr lang="en-US" altLang="zh-CN" dirty="0">
                <a:ea typeface="SimSun" pitchFamily="2" charset="-122"/>
              </a:rPr>
              <a:t>edge </a:t>
            </a:r>
            <a:r>
              <a:rPr lang="en-US" altLang="zh-CN" dirty="0" smtClean="0">
                <a:ea typeface="SimSun" pitchFamily="2" charset="-122"/>
              </a:rPr>
              <a:t>is joining </a:t>
            </a:r>
            <a:r>
              <a:rPr lang="en-US" altLang="zh-CN" dirty="0">
                <a:ea typeface="SimSun" pitchFamily="2" charset="-122"/>
              </a:rPr>
              <a:t>2 </a:t>
            </a:r>
            <a:r>
              <a:rPr lang="en-US" altLang="zh-CN" dirty="0" smtClean="0">
                <a:ea typeface="SimSun" pitchFamily="2" charset="-122"/>
              </a:rPr>
              <a:t>vertices but </a:t>
            </a:r>
            <a:r>
              <a:rPr lang="en-US" altLang="zh-CN" dirty="0">
                <a:ea typeface="SimSun" pitchFamily="2" charset="-122"/>
              </a:rPr>
              <a:t>does not provide any information on how the vertices are </a:t>
            </a:r>
            <a:r>
              <a:rPr lang="en-US" altLang="zh-CN" dirty="0" smtClean="0">
                <a:ea typeface="SimSun" pitchFamily="2" charset="-122"/>
              </a:rPr>
              <a:t>connected (no direction). </a:t>
            </a:r>
            <a:r>
              <a:rPr lang="en-US" altLang="zh-CN" dirty="0">
                <a:ea typeface="SimSun" pitchFamily="2" charset="-122"/>
              </a:rPr>
              <a:t>Therefore, there is a need for </a:t>
            </a:r>
            <a:r>
              <a:rPr lang="en-US" altLang="zh-CN" dirty="0" smtClean="0">
                <a:ea typeface="SimSun" pitchFamily="2" charset="-122"/>
              </a:rPr>
              <a:t>having directed graphs.</a:t>
            </a:r>
            <a:endParaRPr lang="en-US" altLang="zh-CN" baseline="-25000" dirty="0">
              <a:ea typeface="SimSun" pitchFamily="2" charset="-122"/>
            </a:endParaRPr>
          </a:p>
          <a:p>
            <a:pPr>
              <a:defRPr/>
            </a:pPr>
            <a:endParaRPr lang="en-US" altLang="zh-CN" baseline="-25000" dirty="0" smtClean="0">
              <a:ea typeface="SimSun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A directed graph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(digraph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)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G = (V, E)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consists of a set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of vertices (or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nodes) and a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set of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edges (or arcs) such that each edge e </a:t>
            </a:r>
            <a:r>
              <a:rPr lang="en-US" altLang="zh-CN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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i="1" dirty="0"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</a:p>
          <a:p>
            <a:pPr marL="0" indent="0">
              <a:buNone/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    is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associated with an ordered pair of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vertices.</a:t>
            </a:r>
          </a:p>
          <a:p>
            <a:pPr marL="0" indent="0">
              <a:buNone/>
              <a:defRPr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V = {</a:t>
            </a:r>
            <a:r>
              <a:rPr lang="en-US" altLang="zh-CN" i="1" dirty="0" smtClean="0"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i="1" dirty="0" smtClean="0"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i="1" dirty="0" smtClean="0">
                <a:ea typeface="宋体" pitchFamily="2" charset="-122"/>
                <a:cs typeface="Times New Roman" pitchFamily="18" charset="0"/>
              </a:rPr>
              <a:t>c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i="1" dirty="0" smtClean="0">
                <a:ea typeface="宋体" pitchFamily="2" charset="-122"/>
                <a:cs typeface="Times New Roman" pitchFamily="18" charset="0"/>
              </a:rPr>
              <a:t>d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}, E = {</a:t>
            </a:r>
            <a:r>
              <a:rPr lang="en-US" altLang="zh-CN" i="1" dirty="0" err="1" smtClean="0">
                <a:ea typeface="宋体" pitchFamily="2" charset="-122"/>
                <a:cs typeface="Times New Roman" pitchFamily="18" charset="0"/>
              </a:rPr>
              <a:t>ab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i="1" dirty="0" smtClean="0">
                <a:ea typeface="宋体" pitchFamily="2" charset="-122"/>
                <a:cs typeface="Times New Roman" pitchFamily="18" charset="0"/>
              </a:rPr>
              <a:t>ac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i="1" dirty="0" smtClean="0">
                <a:ea typeface="宋体" pitchFamily="2" charset="-122"/>
                <a:cs typeface="Times New Roman" pitchFamily="18" charset="0"/>
              </a:rPr>
              <a:t>ad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i="1" dirty="0" err="1" smtClean="0">
                <a:ea typeface="宋体" pitchFamily="2" charset="-122"/>
                <a:cs typeface="Times New Roman" pitchFamily="18" charset="0"/>
              </a:rPr>
              <a:t>bd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i="1" dirty="0" smtClean="0">
                <a:ea typeface="宋体" pitchFamily="2" charset="-122"/>
                <a:cs typeface="Times New Roman" pitchFamily="18" charset="0"/>
              </a:rPr>
              <a:t>cd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}</a:t>
            </a: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37" y="3962400"/>
            <a:ext cx="2011363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90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a</a:t>
            </a:r>
            <a:endParaRPr lang="ms-MY" i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0600" y="3733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b</a:t>
            </a:r>
            <a:endParaRPr lang="ms-MY" i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82920" y="495300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c</a:t>
            </a:r>
            <a:endParaRPr lang="ms-MY" i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7800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d</a:t>
            </a:r>
            <a:endParaRPr lang="ms-MY" i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90600" y="6107668"/>
            <a:ext cx="662940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Note: here we cannot write </a:t>
            </a:r>
            <a:r>
              <a:rPr lang="en-US" i="1" dirty="0" err="1" smtClean="0"/>
              <a:t>ab</a:t>
            </a:r>
            <a:r>
              <a:rPr lang="en-US" dirty="0" smtClean="0"/>
              <a:t> as </a:t>
            </a:r>
            <a:r>
              <a:rPr lang="en-US" i="1" dirty="0" err="1" smtClean="0"/>
              <a:t>ba</a:t>
            </a:r>
            <a:r>
              <a:rPr lang="en-US" dirty="0" smtClean="0"/>
              <a:t> because this is a digraph</a:t>
            </a:r>
            <a:endParaRPr lang="ms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1268</Words>
  <Application>Microsoft Office PowerPoint</Application>
  <PresentationFormat>On-screen Show (4:3)</PresentationFormat>
  <Paragraphs>241</Paragraphs>
  <Slides>17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宋体</vt:lpstr>
      <vt:lpstr>宋体</vt:lpstr>
      <vt:lpstr>Calibri</vt:lpstr>
      <vt:lpstr>Symbol</vt:lpstr>
      <vt:lpstr>Times New Roman</vt:lpstr>
      <vt:lpstr>Trebuchet MS</vt:lpstr>
      <vt:lpstr>1_Theme1</vt:lpstr>
      <vt:lpstr>Equation</vt:lpstr>
      <vt:lpstr>LECTURE 10 Introduction to Graph</vt:lpstr>
      <vt:lpstr>What you will learn in this lecture:</vt:lpstr>
      <vt:lpstr>Graph</vt:lpstr>
      <vt:lpstr>Why are graphs important?</vt:lpstr>
      <vt:lpstr>Some terminologies and definitions</vt:lpstr>
      <vt:lpstr>Some terminologies and definitions</vt:lpstr>
      <vt:lpstr>Some terminologies and definitions</vt:lpstr>
      <vt:lpstr>Some terminologies and definitions</vt:lpstr>
      <vt:lpstr>Directed graph</vt:lpstr>
      <vt:lpstr>Subgraph</vt:lpstr>
      <vt:lpstr>The concept of a degree in a graph</vt:lpstr>
      <vt:lpstr>Adjacency matrix</vt:lpstr>
      <vt:lpstr>Exercise</vt:lpstr>
      <vt:lpstr>Example</vt:lpstr>
      <vt:lpstr>Summary</vt:lpstr>
      <vt:lpstr>Exercise 1</vt:lpstr>
      <vt:lpstr>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Lecture01: Sets</dc:title>
  <dc:subject>TMA1201</dc:subject>
  <dc:creator/>
  <cp:lastModifiedBy/>
  <cp:revision>1</cp:revision>
  <dcterms:created xsi:type="dcterms:W3CDTF">2012-05-22T01:27:05Z</dcterms:created>
  <dcterms:modified xsi:type="dcterms:W3CDTF">2017-11-14T14:42:22Z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