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70" r:id="rId1"/>
  </p:sldMasterIdLst>
  <p:notesMasterIdLst>
    <p:notesMasterId r:id="rId23"/>
  </p:notesMasterIdLst>
  <p:handoutMasterIdLst>
    <p:handoutMasterId r:id="rId24"/>
  </p:handoutMasterIdLst>
  <p:sldIdLst>
    <p:sldId id="301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</p:sldIdLst>
  <p:sldSz cx="9144000" cy="6858000" type="screen4x3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7" autoAdjust="0"/>
    <p:restoredTop sz="93969" autoAdjust="0"/>
  </p:normalViewPr>
  <p:slideViewPr>
    <p:cSldViewPr>
      <p:cViewPr varScale="1">
        <p:scale>
          <a:sx n="87" d="100"/>
          <a:sy n="87" d="100"/>
        </p:scale>
        <p:origin x="10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31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02-Aug-17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600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277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84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68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785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7937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2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4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907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923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77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98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53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61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TMA1201 Discrete Structures &amp; Probability 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Faculty of Computing &amp; Informatics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6948A69D-CA4A-4A12-9CC4-081E06878D74}" type="datetime1">
              <a:rPr lang="en-US" sz="1100" smtClean="0"/>
              <a:t>02-Aug-17</a:t>
            </a:fld>
            <a:endParaRPr lang="en-US"/>
          </a:p>
        </p:txBody>
      </p:sp>
      <p:sp>
        <p:nvSpPr>
          <p:cNvPr id="27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8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80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8FDD4637-6233-4972-BD25-9584B0A39EBC}" type="datetime1">
              <a:rPr lang="en-US" sz="1100" smtClean="0"/>
              <a:t>02-Aug-17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0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D328DA5B-25BD-4117-BDD7-A6A097DCC4FC}" type="datetime1">
              <a:rPr lang="en-US" sz="1100" smtClean="0"/>
              <a:t>02-Aug-17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03237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1363199E-B5A2-4F74-A85A-EEBE1576A5C3}" type="datetime1">
              <a:rPr lang="en-US" sz="1100" smtClean="0"/>
              <a:t>02-Aug-17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603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BF9CE0E5-9E0E-429D-8688-77F1B0BD3987}" type="datetime1">
              <a:rPr lang="en-US" sz="1100" smtClean="0"/>
              <a:t>02-Aug-17</a:t>
            </a:fld>
            <a:endParaRPr lang="en-US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0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7210314B-E3FF-412C-B64E-795DDEB15902}" type="datetime1">
              <a:rPr lang="en-US" sz="1100" smtClean="0"/>
              <a:t>02-Aug-17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5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2C5F8355-FF17-48BC-886F-30FADDC0B1FE}" type="datetime1">
              <a:rPr lang="en-US" smtClean="0"/>
              <a:t>02-Aug-17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40D9FC85-FF75-40BA-8986-D30C6D931E1E}" type="datetime1">
              <a:rPr lang="en-US" smtClean="0"/>
              <a:t>02-Aug-17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9904BF7C-49B4-41F5-95EF-40C4ABEDB92D}" type="datetime1">
              <a:rPr lang="en-US" smtClean="0"/>
              <a:t>02-Aug-17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  <a:latin typeface="+mn-lt"/>
                <a:cs typeface="+mn-cs"/>
              </a:rPr>
              <a:t>TRUE or FALSE?</a:t>
            </a:r>
          </a:p>
        </p:txBody>
      </p:sp>
      <p:sp>
        <p:nvSpPr>
          <p:cNvPr id="4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+mn-lt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?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6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443CFB4E-5E77-48F1-A1B2-E47E72284696}" type="datetime1">
              <a:rPr lang="en-US" smtClean="0"/>
              <a:t>02-Aug-17</a:t>
            </a:fld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8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10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1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0DCFCC2C-95E4-4727-866A-0520A8E47469}" type="datetime1">
              <a:rPr lang="en-US" smtClean="0"/>
              <a:t>02-Aug-17</a:t>
            </a:fld>
            <a:endParaRPr lang="en-US"/>
          </a:p>
        </p:txBody>
      </p:sp>
      <p:sp>
        <p:nvSpPr>
          <p:cNvPr id="20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1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492477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1631C476-C2B5-430E-A8F5-29F238AEB9A5}" type="datetime1">
              <a:rPr lang="en-US" smtClean="0"/>
              <a:t>02-Aug-17</a:t>
            </a:fld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3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  <a:extLst/>
          </a:lstStyle>
          <a:p>
            <a:pPr algn="r"/>
            <a:fld id="{A47EEC09-9FB6-4183-99F3-CAC898D35AE8}" type="datetime1">
              <a:rPr lang="en-US" sz="1100" smtClean="0"/>
              <a:t>02-Aug-17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32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2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LECTURE 11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Trail, Path and Circuit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Euler trail and Euler circuit</a:t>
            </a:r>
            <a:endParaRPr lang="en-US" b="1" dirty="0"/>
          </a:p>
        </p:txBody>
      </p:sp>
      <p:sp>
        <p:nvSpPr>
          <p:cNvPr id="6" name="Rectangle 8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400" b="1" u="sng" dirty="0">
                <a:ea typeface="SimSun" pitchFamily="2" charset="-122"/>
              </a:rPr>
              <a:t>Example 3: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altLang="zh-CN" sz="1000" dirty="0" smtClean="0">
              <a:ea typeface="SimSun" pitchFamily="2" charset="-122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MY" altLang="zh-CN" dirty="0">
                <a:ea typeface="SimSun" pitchFamily="2" charset="-122"/>
              </a:rPr>
              <a:t>Show that the graph below does not have an Euler circuit.</a:t>
            </a:r>
            <a:endParaRPr lang="en-US" altLang="zh-CN" dirty="0">
              <a:ea typeface="SimSun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dirty="0" smtClean="0">
              <a:ea typeface="SimSun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dirty="0" smtClean="0">
              <a:ea typeface="SimSun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u="sng" dirty="0">
                <a:ea typeface="SimSun" pitchFamily="2" charset="-122"/>
              </a:rPr>
              <a:t>Solution: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altLang="zh-CN" dirty="0" smtClean="0">
              <a:ea typeface="SimSun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14600"/>
            <a:ext cx="2792293" cy="170962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7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sz="2400" b="1" u="sng" dirty="0">
                <a:solidFill>
                  <a:srgbClr val="000000"/>
                </a:solidFill>
                <a:ea typeface="SimSun" pitchFamily="2" charset="-122"/>
              </a:rPr>
              <a:t>Example </a:t>
            </a:r>
            <a:r>
              <a:rPr lang="en-US" altLang="zh-CN" sz="2400" b="1" u="sng" dirty="0" smtClean="0">
                <a:solidFill>
                  <a:srgbClr val="000000"/>
                </a:solidFill>
                <a:ea typeface="SimSun" pitchFamily="2" charset="-122"/>
              </a:rPr>
              <a:t>4:</a:t>
            </a:r>
            <a:endParaRPr lang="en-US" altLang="zh-CN" sz="2400" b="1" u="sng" dirty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endParaRPr lang="en-US" altLang="zh-CN" sz="1000" dirty="0" smtClean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Does 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the graph </a:t>
            </a: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below 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has an Euler circuit and/or an Euler trail</a:t>
            </a: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?</a:t>
            </a:r>
          </a:p>
          <a:p>
            <a:pPr marL="0" indent="0">
              <a:spcBef>
                <a:spcPct val="50000"/>
              </a:spcBef>
              <a:buNone/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endParaRPr lang="en-US" altLang="zh-CN" dirty="0" smtClean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spcBef>
                <a:spcPct val="50000"/>
              </a:spcBef>
              <a:buNone/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 err="1" smtClean="0">
                <a:solidFill>
                  <a:srgbClr val="000000"/>
                </a:solidFill>
                <a:ea typeface="宋体" pitchFamily="2" charset="-122"/>
              </a:rPr>
              <a:t>deg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(a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) = 2,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deg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(b) = 2,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deg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(c) = 2,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deg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(d) = 4,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deg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(e) = 2,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deg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(f) = 2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All vertices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are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even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number degrees, the graph may have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an Euler circuit.</a:t>
            </a: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dirty="0">
              <a:solidFill>
                <a:srgbClr val="000000"/>
              </a:solidFill>
              <a:ea typeface="SimSun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-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Euler trail and Euler circuit</a:t>
            </a: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514600"/>
            <a:ext cx="2971800" cy="176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0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0" y="1600200"/>
            <a:ext cx="8062119" cy="46482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sz="2400" b="1" u="sng" dirty="0" smtClean="0">
                <a:solidFill>
                  <a:srgbClr val="000000"/>
                </a:solidFill>
                <a:ea typeface="SimSun" pitchFamily="2" charset="-122"/>
              </a:rPr>
              <a:t>Example 5:</a:t>
            </a:r>
          </a:p>
          <a:p>
            <a:pPr marL="0" indent="0">
              <a:buNone/>
              <a:defRPr/>
            </a:pPr>
            <a:endParaRPr lang="en-US" altLang="zh-CN" sz="1000" dirty="0" smtClean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Euler 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proved that it is impossible to cross all the 7 bridges exactly </a:t>
            </a: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once. Why?</a:t>
            </a:r>
            <a:endParaRPr lang="en-GB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Euler trail and Euler circuit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18" y="2362200"/>
            <a:ext cx="2620963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6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0" y="1600200"/>
            <a:ext cx="8062119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Sir William Rowan Hamilton (1805 - 1865) invented a game called </a:t>
            </a:r>
            <a:r>
              <a:rPr lang="en-US" altLang="zh-CN" dirty="0" err="1">
                <a:solidFill>
                  <a:srgbClr val="000000"/>
                </a:solidFill>
                <a:ea typeface="宋体" pitchFamily="2" charset="-122"/>
              </a:rPr>
              <a:t>Icosian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 puzzle, which consisted of a wooden dodecahedron (a polyhedron with 12 regular pentagons as faces). 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The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20 vertices were labeled with different cities in the world. The objective of the puzzle was to start at a city and travel along the edges of the dodecahedron, visiting each of the other 19 cities exactly once, and end back at the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starting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city.</a:t>
            </a: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GB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The Dodecahedron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743200"/>
            <a:ext cx="219075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724150"/>
            <a:ext cx="22669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8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0" y="1600200"/>
            <a:ext cx="8062119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So the question is: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  Is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it possible to visit all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vertices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in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the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graph exactly once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and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      come 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back to the starting </a:t>
            </a:r>
            <a:r>
              <a:rPr lang="en-US" altLang="zh-CN" dirty="0" smtClean="0">
                <a:solidFill>
                  <a:srgbClr val="000000"/>
                </a:solidFill>
                <a:ea typeface="宋体" pitchFamily="2" charset="-122"/>
              </a:rPr>
              <a:t>vertex again</a:t>
            </a:r>
            <a:r>
              <a:rPr lang="en-US" altLang="zh-CN" dirty="0">
                <a:solidFill>
                  <a:srgbClr val="000000"/>
                </a:solidFill>
                <a:ea typeface="宋体" pitchFamily="2" charset="-122"/>
              </a:rPr>
              <a:t>?</a:t>
            </a:r>
            <a:endParaRPr lang="en-US" altLang="zh-CN" sz="1200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GB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The Dodecahedron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048000"/>
            <a:ext cx="226695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accent1">
                      <a:gamma/>
                      <a:shade val="60000"/>
                      <a:invGamma/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5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36372" y="1232647"/>
            <a:ext cx="8471256" cy="4550898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dirty="0">
                <a:ea typeface="宋体" pitchFamily="2" charset="-122"/>
              </a:rPr>
              <a:t>Given a graph G, </a:t>
            </a:r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b="1" dirty="0">
                <a:ea typeface="宋体" pitchFamily="2" charset="-122"/>
              </a:rPr>
              <a:t>Hamiltonian path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of </a:t>
            </a:r>
            <a:r>
              <a:rPr lang="en-US" altLang="zh-CN" dirty="0">
                <a:ea typeface="宋体" pitchFamily="2" charset="-122"/>
              </a:rPr>
              <a:t>G is a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 smtClean="0">
                <a:ea typeface="宋体" pitchFamily="2" charset="-122"/>
              </a:rPr>
              <a:t>path </a:t>
            </a:r>
            <a:r>
              <a:rPr lang="en-US" altLang="zh-CN" dirty="0">
                <a:ea typeface="宋体" pitchFamily="2" charset="-122"/>
              </a:rPr>
              <a:t>that passes every vertex of G exactly once. </a:t>
            </a:r>
          </a:p>
          <a:p>
            <a:pPr>
              <a:spcBef>
                <a:spcPct val="50000"/>
              </a:spcBef>
              <a:buFont typeface="Arial" charset="0"/>
              <a:buChar char="•"/>
            </a:pPr>
            <a:r>
              <a:rPr lang="en-US" altLang="zh-CN" dirty="0">
                <a:ea typeface="宋体" pitchFamily="2" charset="-122"/>
                <a:cs typeface="Times New Roman" pitchFamily="18" charset="0"/>
              </a:rPr>
              <a:t>A </a:t>
            </a:r>
            <a:r>
              <a:rPr lang="en-US" altLang="zh-CN" b="1" dirty="0">
                <a:ea typeface="宋体" pitchFamily="2" charset="-122"/>
                <a:cs typeface="Times New Roman" pitchFamily="18" charset="0"/>
              </a:rPr>
              <a:t>Hamiltonian </a:t>
            </a:r>
            <a:r>
              <a:rPr lang="en-US" altLang="zh-CN" b="1" dirty="0" smtClean="0">
                <a:ea typeface="宋体" pitchFamily="2" charset="-122"/>
                <a:cs typeface="Times New Roman" pitchFamily="18" charset="0"/>
              </a:rPr>
              <a:t>circuit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of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G is a simple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circuit </a:t>
            </a:r>
            <a:r>
              <a:rPr lang="en-US" altLang="zh-CN" dirty="0">
                <a:ea typeface="宋体" pitchFamily="2" charset="-122"/>
                <a:cs typeface="Times New Roman" pitchFamily="18" charset="0"/>
              </a:rPr>
              <a:t>that 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includes every vertex of </a:t>
            </a:r>
            <a:r>
              <a:rPr lang="en-US" altLang="zh-CN" i="1" dirty="0" smtClean="0">
                <a:ea typeface="宋体" pitchFamily="2" charset="-122"/>
                <a:cs typeface="Times New Roman" pitchFamily="18" charset="0"/>
              </a:rPr>
              <a:t>G</a:t>
            </a:r>
            <a:r>
              <a:rPr lang="en-US" altLang="zh-CN" dirty="0" smtClean="0">
                <a:ea typeface="宋体" pitchFamily="2" charset="-122"/>
                <a:cs typeface="Times New Roman" pitchFamily="18" charset="0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There </a:t>
            </a:r>
            <a:r>
              <a:rPr lang="en-US" altLang="zh-CN" dirty="0">
                <a:ea typeface="SimSun" pitchFamily="2" charset="-122"/>
              </a:rPr>
              <a:t>are no known simple necessary and sufficient criteria for </a:t>
            </a:r>
            <a:r>
              <a:rPr lang="en-US" altLang="zh-CN" dirty="0" smtClean="0">
                <a:ea typeface="SimSun" pitchFamily="2" charset="-122"/>
              </a:rPr>
              <a:t>the </a:t>
            </a:r>
            <a:r>
              <a:rPr lang="en-US" altLang="zh-CN" dirty="0">
                <a:ea typeface="SimSun" pitchFamily="2" charset="-122"/>
              </a:rPr>
              <a:t>existence of Hamiltonian circuits</a:t>
            </a:r>
            <a:r>
              <a:rPr lang="en-US" altLang="zh-CN" dirty="0" smtClean="0">
                <a:ea typeface="SimSun" pitchFamily="2" charset="-122"/>
              </a:rPr>
              <a:t>.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/>
            </a:r>
            <a:br>
              <a:rPr lang="en-US" altLang="zh-CN" dirty="0">
                <a:ea typeface="SimSun" pitchFamily="2" charset="-122"/>
              </a:rPr>
            </a:br>
            <a:r>
              <a:rPr lang="en-US" altLang="zh-CN" dirty="0">
                <a:ea typeface="SimSun" pitchFamily="2" charset="-122"/>
              </a:rPr>
              <a:t>Certain properties can be used to show that a graph </a:t>
            </a:r>
            <a:r>
              <a:rPr lang="en-US" altLang="zh-CN" i="1" dirty="0">
                <a:ea typeface="SimSun" pitchFamily="2" charset="-122"/>
              </a:rPr>
              <a:t>does not have </a:t>
            </a:r>
            <a:r>
              <a:rPr lang="en-US" altLang="zh-CN" dirty="0">
                <a:ea typeface="SimSun" pitchFamily="2" charset="-122"/>
              </a:rPr>
              <a:t>a Hamiltonian </a:t>
            </a:r>
            <a:r>
              <a:rPr lang="en-US" altLang="zh-CN" dirty="0" smtClean="0">
                <a:ea typeface="SimSun" pitchFamily="2" charset="-122"/>
              </a:rPr>
              <a:t>circuit, for example, a </a:t>
            </a:r>
            <a:r>
              <a:rPr lang="en-US" altLang="zh-CN" dirty="0">
                <a:ea typeface="SimSun" pitchFamily="2" charset="-122"/>
              </a:rPr>
              <a:t>graph with a vertex of degree one cannot have a Hamiltonian circuit.</a:t>
            </a:r>
          </a:p>
          <a:p>
            <a:pPr marL="0" indent="0"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GB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Hamiltonian path and Hamiltonian circuit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0" y="1600200"/>
            <a:ext cx="8062119" cy="48768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b="1" u="sng" dirty="0">
                <a:solidFill>
                  <a:srgbClr val="000000"/>
                </a:solidFill>
                <a:ea typeface="SimSun" pitchFamily="2" charset="-122"/>
              </a:rPr>
              <a:t>Example </a:t>
            </a:r>
            <a:r>
              <a:rPr lang="en-US" altLang="zh-CN" b="1" u="sng" dirty="0" smtClean="0">
                <a:solidFill>
                  <a:srgbClr val="000000"/>
                </a:solidFill>
                <a:ea typeface="SimSun" pitchFamily="2" charset="-122"/>
              </a:rPr>
              <a:t>6:</a:t>
            </a:r>
            <a:endParaRPr lang="en-US" altLang="zh-CN" b="1" u="sng" dirty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Do 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the graphs below have Hamiltonian circuits?</a:t>
            </a: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buNone/>
              <a:defRPr/>
            </a:pPr>
            <a:r>
              <a:rPr lang="en-US" altLang="zh-CN" u="sng" dirty="0" smtClean="0">
                <a:solidFill>
                  <a:srgbClr val="000000"/>
                </a:solidFill>
                <a:ea typeface="宋体" pitchFamily="2" charset="-122"/>
              </a:rPr>
              <a:t>Solution: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Graph A 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has a Hamiltonian circuit, namely </a:t>
            </a:r>
            <a:r>
              <a:rPr lang="en-US" altLang="zh-CN" i="1" dirty="0" err="1">
                <a:solidFill>
                  <a:srgbClr val="000000"/>
                </a:solidFill>
                <a:ea typeface="SimSun" pitchFamily="2" charset="-122"/>
              </a:rPr>
              <a:t>abcdefa</a:t>
            </a:r>
            <a:endParaRPr lang="en-US" altLang="zh-CN" i="1" dirty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 smtClean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Graph B 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does not have a Hamiltonian circuit, note that any circuit containing every vertex must contain the edge </a:t>
            </a:r>
            <a:r>
              <a:rPr lang="en-US" altLang="zh-CN" i="1" dirty="0" err="1" smtClean="0">
                <a:solidFill>
                  <a:srgbClr val="000000"/>
                </a:solidFill>
                <a:ea typeface="SimSun" pitchFamily="2" charset="-122"/>
              </a:rPr>
              <a:t>ab</a:t>
            </a: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twice.</a:t>
            </a:r>
          </a:p>
          <a:p>
            <a:pPr marL="0" indent="0">
              <a:buNone/>
              <a:defRPr/>
            </a:pPr>
            <a:endParaRPr lang="en-GB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Hamiltonian circuit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74925"/>
            <a:ext cx="55054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Hamiltonian circuit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8"/>
          <p:cNvSpPr>
            <a:spLocks noGrp="1"/>
          </p:cNvSpPr>
          <p:nvPr>
            <p:ph idx="1"/>
          </p:nvPr>
        </p:nvSpPr>
        <p:spPr>
          <a:xfrm>
            <a:off x="548481" y="1600200"/>
            <a:ext cx="7376320" cy="3962400"/>
          </a:xfrm>
        </p:spPr>
        <p:txBody>
          <a:bodyPr>
            <a:normAutofit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MY" b="1" dirty="0" smtClean="0"/>
              <a:t>Proposition:</a:t>
            </a:r>
          </a:p>
          <a:p>
            <a:pPr marL="0" indent="0">
              <a:buNone/>
            </a:pPr>
            <a:r>
              <a:rPr lang="en-MY" dirty="0"/>
              <a:t>If a graph </a:t>
            </a:r>
            <a:r>
              <a:rPr lang="en-MY" i="1" dirty="0"/>
              <a:t>G </a:t>
            </a:r>
            <a:r>
              <a:rPr lang="en-MY" dirty="0"/>
              <a:t>has a Hamiltonian circuit, then </a:t>
            </a:r>
            <a:r>
              <a:rPr lang="en-MY" i="1" dirty="0"/>
              <a:t>G </a:t>
            </a:r>
            <a:r>
              <a:rPr lang="en-MY" dirty="0"/>
              <a:t>has a subgraph </a:t>
            </a:r>
            <a:r>
              <a:rPr lang="en-MY" i="1" dirty="0"/>
              <a:t>H </a:t>
            </a:r>
            <a:r>
              <a:rPr lang="en-MY" dirty="0"/>
              <a:t>with the </a:t>
            </a:r>
            <a:r>
              <a:rPr lang="en-MY" dirty="0" smtClean="0"/>
              <a:t>following properties</a:t>
            </a:r>
            <a:r>
              <a:rPr lang="en-MY" dirty="0"/>
              <a:t>:</a:t>
            </a:r>
          </a:p>
          <a:p>
            <a:pPr marL="400050" lvl="1" indent="0">
              <a:buNone/>
            </a:pPr>
            <a:r>
              <a:rPr lang="en-MY" dirty="0"/>
              <a:t>1. </a:t>
            </a:r>
            <a:r>
              <a:rPr lang="en-MY" i="1" dirty="0"/>
              <a:t>H </a:t>
            </a:r>
            <a:r>
              <a:rPr lang="en-MY" dirty="0"/>
              <a:t>contains every vertex of </a:t>
            </a:r>
            <a:r>
              <a:rPr lang="en-MY" i="1" dirty="0"/>
              <a:t>G</a:t>
            </a:r>
            <a:r>
              <a:rPr lang="en-MY" dirty="0"/>
              <a:t>.</a:t>
            </a:r>
          </a:p>
          <a:p>
            <a:pPr marL="400050" lvl="1" indent="0">
              <a:buNone/>
            </a:pPr>
            <a:r>
              <a:rPr lang="en-MY" dirty="0"/>
              <a:t>2. </a:t>
            </a:r>
            <a:r>
              <a:rPr lang="en-MY" i="1" dirty="0"/>
              <a:t>H </a:t>
            </a:r>
            <a:r>
              <a:rPr lang="en-MY" dirty="0"/>
              <a:t>is connected.</a:t>
            </a:r>
          </a:p>
          <a:p>
            <a:pPr marL="400050" lvl="1" indent="0">
              <a:buNone/>
            </a:pPr>
            <a:r>
              <a:rPr lang="en-MY" dirty="0"/>
              <a:t>3. </a:t>
            </a:r>
            <a:r>
              <a:rPr lang="en-MY" i="1" dirty="0"/>
              <a:t>H </a:t>
            </a:r>
            <a:r>
              <a:rPr lang="en-MY" dirty="0"/>
              <a:t>has the same number of edges as vertices.</a:t>
            </a:r>
          </a:p>
          <a:p>
            <a:pPr marL="400050" lvl="1" indent="0">
              <a:buNone/>
            </a:pPr>
            <a:r>
              <a:rPr lang="en-MY" dirty="0"/>
              <a:t>4. Every vertex of </a:t>
            </a:r>
            <a:r>
              <a:rPr lang="en-MY" i="1" dirty="0"/>
              <a:t>H </a:t>
            </a:r>
            <a:r>
              <a:rPr lang="en-MY" dirty="0"/>
              <a:t>has degree 2.</a:t>
            </a: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MY" dirty="0"/>
              <a:t>An example of such an </a:t>
            </a:r>
            <a:r>
              <a:rPr lang="en-MY" i="1" dirty="0"/>
              <a:t>H </a:t>
            </a:r>
            <a:r>
              <a:rPr lang="en-MY" dirty="0"/>
              <a:t>is shown </a:t>
            </a:r>
            <a:r>
              <a:rPr lang="en-MY" dirty="0" smtClean="0"/>
              <a:t>below:</a:t>
            </a: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29" y="4798099"/>
            <a:ext cx="3880200" cy="129131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71777" y="5180111"/>
            <a:ext cx="2843994" cy="52322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MY" sz="1400" i="1" dirty="0">
                <a:latin typeface="Times-Italic"/>
              </a:rPr>
              <a:t>H </a:t>
            </a:r>
            <a:r>
              <a:rPr lang="en-MY" sz="1400" dirty="0">
                <a:latin typeface="Times-Roman"/>
              </a:rPr>
              <a:t>is indicated by the black lines.</a:t>
            </a:r>
            <a:endParaRPr lang="en-MY" sz="1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8714936" y="53340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53128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u="sng" dirty="0">
                <a:solidFill>
                  <a:srgbClr val="000000"/>
                </a:solidFill>
                <a:ea typeface="SimSun" pitchFamily="2" charset="-122"/>
              </a:rPr>
              <a:t>Example </a:t>
            </a:r>
            <a:r>
              <a:rPr lang="en-US" altLang="zh-CN" b="1" u="sng" dirty="0" smtClean="0">
                <a:solidFill>
                  <a:srgbClr val="000000"/>
                </a:solidFill>
                <a:ea typeface="SimSun" pitchFamily="2" charset="-122"/>
              </a:rPr>
              <a:t>7:</a:t>
            </a:r>
            <a:endParaRPr lang="en-US" altLang="zh-CN" b="1" u="sng" dirty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buNone/>
            </a:pPr>
            <a:r>
              <a:rPr lang="en-MY" dirty="0" smtClean="0"/>
              <a:t>Show that </a:t>
            </a:r>
            <a:r>
              <a:rPr lang="en-MY" dirty="0"/>
              <a:t>the graph </a:t>
            </a:r>
            <a:r>
              <a:rPr lang="en-MY" i="1" dirty="0"/>
              <a:t>G </a:t>
            </a:r>
            <a:r>
              <a:rPr lang="en-MY" dirty="0" smtClean="0"/>
              <a:t>does </a:t>
            </a:r>
            <a:r>
              <a:rPr lang="en-MY" dirty="0"/>
              <a:t>not </a:t>
            </a:r>
            <a:endParaRPr lang="en-MY" dirty="0" smtClean="0"/>
          </a:p>
          <a:p>
            <a:pPr marL="0" indent="0">
              <a:buNone/>
            </a:pPr>
            <a:r>
              <a:rPr lang="en-MY" dirty="0" smtClean="0"/>
              <a:t>have </a:t>
            </a:r>
            <a:r>
              <a:rPr lang="en-MY" dirty="0"/>
              <a:t>a Hamiltonian circuit</a:t>
            </a:r>
            <a:r>
              <a:rPr lang="en-MY" dirty="0" smtClean="0"/>
              <a:t>.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u="sng" dirty="0" smtClean="0"/>
              <a:t>Solution:</a:t>
            </a:r>
          </a:p>
          <a:p>
            <a:pPr marL="0" indent="0">
              <a:buNone/>
            </a:pPr>
            <a:r>
              <a:rPr lang="en-MY" dirty="0" smtClean="0"/>
              <a:t>If </a:t>
            </a:r>
            <a:r>
              <a:rPr lang="en-MY" i="1" dirty="0"/>
              <a:t>G </a:t>
            </a:r>
            <a:r>
              <a:rPr lang="en-MY" dirty="0"/>
              <a:t>has a Hamiltonian circuit, then by </a:t>
            </a:r>
            <a:r>
              <a:rPr lang="en-MY" dirty="0" smtClean="0"/>
              <a:t>the Proposition, </a:t>
            </a:r>
            <a:r>
              <a:rPr lang="en-MY" i="1" dirty="0"/>
              <a:t>G </a:t>
            </a:r>
            <a:r>
              <a:rPr lang="en-MY" dirty="0"/>
              <a:t>has a subgraph </a:t>
            </a:r>
            <a:r>
              <a:rPr lang="en-MY" i="1" dirty="0" smtClean="0"/>
              <a:t>H </a:t>
            </a:r>
            <a:r>
              <a:rPr lang="en-MY" dirty="0" smtClean="0"/>
              <a:t>that </a:t>
            </a:r>
          </a:p>
          <a:p>
            <a:pPr marL="400050" lvl="1" indent="0">
              <a:buNone/>
            </a:pPr>
            <a:r>
              <a:rPr lang="en-MY" dirty="0" smtClean="0"/>
              <a:t>(</a:t>
            </a:r>
            <a:r>
              <a:rPr lang="en-MY" dirty="0"/>
              <a:t>1) contains every vertex of </a:t>
            </a:r>
            <a:r>
              <a:rPr lang="en-MY" i="1" dirty="0" smtClean="0"/>
              <a:t>G   (vertices {</a:t>
            </a:r>
            <a:r>
              <a:rPr lang="en-MY" i="1" dirty="0" err="1" smtClean="0"/>
              <a:t>a,b,c,d,e</a:t>
            </a:r>
            <a:r>
              <a:rPr lang="en-MY" i="1" dirty="0" smtClean="0"/>
              <a:t>})</a:t>
            </a:r>
          </a:p>
          <a:p>
            <a:pPr marL="400050" lvl="1" indent="0">
              <a:buNone/>
            </a:pPr>
            <a:r>
              <a:rPr lang="en-MY" i="1" dirty="0" smtClean="0"/>
              <a:t>(</a:t>
            </a:r>
            <a:r>
              <a:rPr lang="en-MY" dirty="0"/>
              <a:t>2</a:t>
            </a:r>
            <a:r>
              <a:rPr lang="en-MY" i="1" dirty="0"/>
              <a:t>) </a:t>
            </a:r>
            <a:r>
              <a:rPr lang="en-MY" dirty="0"/>
              <a:t>is connected</a:t>
            </a:r>
            <a:r>
              <a:rPr lang="en-MY" dirty="0" smtClean="0"/>
              <a:t>,</a:t>
            </a:r>
          </a:p>
          <a:p>
            <a:pPr marL="400050" lvl="1" indent="0">
              <a:buNone/>
            </a:pPr>
            <a:r>
              <a:rPr lang="en-MY" dirty="0" smtClean="0"/>
              <a:t> </a:t>
            </a:r>
            <a:r>
              <a:rPr lang="en-MY" dirty="0"/>
              <a:t>(3) has the same number of </a:t>
            </a:r>
            <a:r>
              <a:rPr lang="en-MY" dirty="0" smtClean="0"/>
              <a:t>edges as vertices </a:t>
            </a:r>
            <a:r>
              <a:rPr lang="en-MY" i="1" dirty="0" smtClean="0"/>
              <a:t>(</a:t>
            </a:r>
            <a:r>
              <a:rPr lang="en-MY" i="1" dirty="0"/>
              <a:t>five </a:t>
            </a:r>
            <a:r>
              <a:rPr lang="en-MY" i="1" dirty="0" smtClean="0"/>
              <a:t>edges)</a:t>
            </a:r>
          </a:p>
          <a:p>
            <a:pPr marL="400050" lvl="1" indent="0">
              <a:buNone/>
            </a:pPr>
            <a:r>
              <a:rPr lang="en-MY" dirty="0" smtClean="0"/>
              <a:t>(</a:t>
            </a:r>
            <a:r>
              <a:rPr lang="en-MY" dirty="0"/>
              <a:t>4) </a:t>
            </a:r>
            <a:r>
              <a:rPr lang="en-MY" dirty="0" smtClean="0"/>
              <a:t>is </a:t>
            </a:r>
            <a:r>
              <a:rPr lang="en-MY" dirty="0"/>
              <a:t>such that every vertex has degree 2</a:t>
            </a:r>
            <a:r>
              <a:rPr lang="en-MY" dirty="0" smtClean="0"/>
              <a:t>. </a:t>
            </a:r>
            <a:endParaRPr lang="en-MY" dirty="0"/>
          </a:p>
          <a:p>
            <a:pPr marL="0" indent="0">
              <a:buNone/>
            </a:pPr>
            <a:r>
              <a:rPr lang="en-MY" dirty="0" smtClean="0"/>
              <a:t>If </a:t>
            </a:r>
            <a:r>
              <a:rPr lang="en-MY" i="1" dirty="0" smtClean="0"/>
              <a:t>H</a:t>
            </a:r>
            <a:r>
              <a:rPr lang="en-MY" dirty="0" smtClean="0"/>
              <a:t> exists, then two </a:t>
            </a:r>
            <a:r>
              <a:rPr lang="en-MY" dirty="0"/>
              <a:t>edges </a:t>
            </a:r>
            <a:r>
              <a:rPr lang="en-MY" dirty="0" smtClean="0"/>
              <a:t>incident on </a:t>
            </a:r>
            <a:r>
              <a:rPr lang="en-MY" i="1" dirty="0"/>
              <a:t>b </a:t>
            </a:r>
            <a:r>
              <a:rPr lang="en-MY" dirty="0"/>
              <a:t>must be removed from </a:t>
            </a:r>
            <a:r>
              <a:rPr lang="en-MY" i="1" dirty="0"/>
              <a:t>G </a:t>
            </a:r>
            <a:r>
              <a:rPr lang="en-MY" dirty="0"/>
              <a:t>to create </a:t>
            </a:r>
            <a:r>
              <a:rPr lang="en-MY" i="1" dirty="0"/>
              <a:t>H</a:t>
            </a:r>
            <a:r>
              <a:rPr lang="en-MY" dirty="0"/>
              <a:t>. Edge {</a:t>
            </a:r>
            <a:r>
              <a:rPr lang="en-MY" i="1" dirty="0"/>
              <a:t>a, b</a:t>
            </a:r>
            <a:r>
              <a:rPr lang="en-MY" dirty="0"/>
              <a:t>} cannot be removed because if </a:t>
            </a:r>
            <a:r>
              <a:rPr lang="en-MY" dirty="0" smtClean="0"/>
              <a:t>it were</a:t>
            </a:r>
            <a:r>
              <a:rPr lang="en-MY" dirty="0"/>
              <a:t>, vertex </a:t>
            </a:r>
            <a:r>
              <a:rPr lang="en-MY" i="1" dirty="0"/>
              <a:t>a </a:t>
            </a:r>
            <a:r>
              <a:rPr lang="en-MY" dirty="0"/>
              <a:t>would have degree less than 2 in </a:t>
            </a:r>
            <a:r>
              <a:rPr lang="en-MY" i="1" dirty="0"/>
              <a:t>H</a:t>
            </a:r>
            <a:r>
              <a:rPr lang="en-MY" dirty="0" smtClean="0"/>
              <a:t>. Edges {</a:t>
            </a:r>
            <a:r>
              <a:rPr lang="en-MY" i="1" dirty="0"/>
              <a:t>e, b</a:t>
            </a:r>
            <a:r>
              <a:rPr lang="en-MY" dirty="0"/>
              <a:t>}</a:t>
            </a:r>
            <a:r>
              <a:rPr lang="en-MY" i="1" dirty="0"/>
              <a:t>, </a:t>
            </a:r>
            <a:r>
              <a:rPr lang="en-MY" dirty="0"/>
              <a:t>{</a:t>
            </a:r>
            <a:r>
              <a:rPr lang="en-MY" i="1" dirty="0"/>
              <a:t>b, a</a:t>
            </a:r>
            <a:r>
              <a:rPr lang="en-MY" dirty="0"/>
              <a:t>}, and {</a:t>
            </a:r>
            <a:r>
              <a:rPr lang="en-MY" i="1" dirty="0"/>
              <a:t>b, d</a:t>
            </a:r>
            <a:r>
              <a:rPr lang="en-MY" dirty="0"/>
              <a:t>} cannot be removed </a:t>
            </a:r>
            <a:r>
              <a:rPr lang="en-MY" dirty="0" smtClean="0"/>
              <a:t>either with similar reason. </a:t>
            </a:r>
          </a:p>
          <a:p>
            <a:pPr marL="0" indent="0">
              <a:buNone/>
            </a:pPr>
            <a:r>
              <a:rPr lang="en-MY" dirty="0" smtClean="0"/>
              <a:t>This contradicts </a:t>
            </a:r>
            <a:r>
              <a:rPr lang="en-MY" dirty="0"/>
              <a:t>the condition that every vertex in </a:t>
            </a:r>
            <a:r>
              <a:rPr lang="en-MY" i="1" dirty="0"/>
              <a:t>H </a:t>
            </a:r>
            <a:r>
              <a:rPr lang="en-MY" dirty="0"/>
              <a:t>has degree 2 in </a:t>
            </a:r>
            <a:r>
              <a:rPr lang="en-MY" i="1" dirty="0"/>
              <a:t>H</a:t>
            </a:r>
            <a:r>
              <a:rPr lang="en-MY" dirty="0"/>
              <a:t>.</a:t>
            </a:r>
            <a:endParaRPr lang="en-MY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8077200" cy="1143000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rgbClr val="000000"/>
                </a:solidFill>
                <a:ea typeface="宋体" pitchFamily="2" charset="-122"/>
              </a:rPr>
              <a:t>Hamiltonian circuit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457752" y="1447800"/>
            <a:ext cx="2393394" cy="1136719"/>
            <a:chOff x="5457752" y="1447800"/>
            <a:chExt cx="2393394" cy="113671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7752" y="1447800"/>
              <a:ext cx="2393394" cy="1136719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5638800" y="2362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543800" y="2362200"/>
              <a:ext cx="76200" cy="76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52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6002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 smtClean="0">
                <a:ea typeface="SimSun" pitchFamily="2" charset="-122"/>
              </a:rPr>
              <a:t>Materials covered in this lecture?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Definition of walk, trail, path.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Definition </a:t>
            </a:r>
            <a:r>
              <a:rPr lang="en-US" altLang="zh-CN" dirty="0">
                <a:ea typeface="SimSun" pitchFamily="2" charset="-122"/>
              </a:rPr>
              <a:t>of </a:t>
            </a:r>
            <a:r>
              <a:rPr lang="en-US" altLang="zh-CN" dirty="0" smtClean="0">
                <a:ea typeface="SimSun" pitchFamily="2" charset="-122"/>
              </a:rPr>
              <a:t>closed walk, circuit, simple circuit.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Definition of Euler trail and Euler circuit.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How to determine the existence of Euler trail and Euler circuit.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Definition of Hamiltonian path and Hamiltonian circuit.</a:t>
            </a:r>
          </a:p>
          <a:p>
            <a:pPr>
              <a:defRPr/>
            </a:pPr>
            <a:r>
              <a:rPr lang="en-US" altLang="zh-CN" dirty="0" smtClean="0">
                <a:ea typeface="SimSun" pitchFamily="2" charset="-122"/>
              </a:rPr>
              <a:t>How to determine </a:t>
            </a:r>
            <a:r>
              <a:rPr lang="en-US" altLang="zh-CN" dirty="0">
                <a:ea typeface="SimSun" pitchFamily="2" charset="-122"/>
              </a:rPr>
              <a:t>the existence of </a:t>
            </a:r>
            <a:r>
              <a:rPr lang="en-US" altLang="zh-CN" dirty="0" smtClean="0">
                <a:ea typeface="SimSun" pitchFamily="2" charset="-122"/>
              </a:rPr>
              <a:t>Hamiltonian circuit.</a:t>
            </a:r>
          </a:p>
          <a:p>
            <a:pPr>
              <a:defRPr/>
            </a:pPr>
            <a:endParaRPr lang="en-GB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Summary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Walk, trail, path, closed walk, circuit, simple circuit</a:t>
            </a:r>
          </a:p>
          <a:p>
            <a:r>
              <a:rPr lang="en-US" dirty="0" smtClean="0"/>
              <a:t>Euler trail</a:t>
            </a:r>
          </a:p>
          <a:p>
            <a:r>
              <a:rPr lang="en-US" dirty="0" smtClean="0"/>
              <a:t>Euler circuit</a:t>
            </a:r>
          </a:p>
          <a:p>
            <a:r>
              <a:rPr lang="en-US" dirty="0" smtClean="0"/>
              <a:t>Hamiltonian path</a:t>
            </a:r>
          </a:p>
          <a:p>
            <a:r>
              <a:rPr lang="en-US" dirty="0" smtClean="0"/>
              <a:t>Hamiltonian circuit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lecture: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0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676400"/>
            <a:ext cx="80772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Give an </a:t>
            </a:r>
            <a:r>
              <a:rPr lang="en-US" dirty="0"/>
              <a:t>example of a graph in which every vertex </a:t>
            </a:r>
            <a:r>
              <a:rPr lang="en-US" dirty="0" smtClean="0"/>
              <a:t>has degree </a:t>
            </a:r>
            <a:r>
              <a:rPr lang="en-US" dirty="0"/>
              <a:t>2, but has no Euler </a:t>
            </a:r>
            <a:r>
              <a:rPr lang="en-US" dirty="0" smtClean="0"/>
              <a:t>trail.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 1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0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447800"/>
            <a:ext cx="7924800" cy="381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MY" altLang="zh-CN" dirty="0">
                <a:solidFill>
                  <a:srgbClr val="000000"/>
                </a:solidFill>
                <a:ea typeface="SimSun" pitchFamily="2" charset="-122"/>
              </a:rPr>
              <a:t>Determine </a:t>
            </a:r>
            <a:r>
              <a:rPr lang="en-MY" altLang="zh-CN" dirty="0" smtClean="0">
                <a:solidFill>
                  <a:srgbClr val="000000"/>
                </a:solidFill>
                <a:ea typeface="SimSun" pitchFamily="2" charset="-122"/>
              </a:rPr>
              <a:t>whether the </a:t>
            </a:r>
            <a:r>
              <a:rPr lang="en-MY" altLang="zh-CN" dirty="0">
                <a:solidFill>
                  <a:srgbClr val="000000"/>
                </a:solidFill>
                <a:ea typeface="SimSun" pitchFamily="2" charset="-122"/>
              </a:rPr>
              <a:t>graphs </a:t>
            </a:r>
            <a:r>
              <a:rPr lang="en-MY" altLang="zh-CN" dirty="0" smtClean="0">
                <a:solidFill>
                  <a:srgbClr val="000000"/>
                </a:solidFill>
                <a:ea typeface="SimSun" pitchFamily="2" charset="-122"/>
              </a:rPr>
              <a:t>have </a:t>
            </a:r>
            <a:r>
              <a:rPr lang="en-MY" altLang="zh-CN" dirty="0">
                <a:solidFill>
                  <a:srgbClr val="000000"/>
                </a:solidFill>
                <a:ea typeface="SimSun" pitchFamily="2" charset="-122"/>
              </a:rPr>
              <a:t>Euler circuits</a:t>
            </a:r>
            <a:r>
              <a:rPr lang="en-MY" altLang="zh-CN" dirty="0" smtClean="0">
                <a:solidFill>
                  <a:srgbClr val="000000"/>
                </a:solidFill>
                <a:ea typeface="SimSun" pitchFamily="2" charset="-122"/>
              </a:rPr>
              <a:t>. </a:t>
            </a:r>
            <a:r>
              <a:rPr lang="en-MY" dirty="0" smtClean="0"/>
              <a:t>If the </a:t>
            </a:r>
            <a:r>
              <a:rPr lang="en-MY" dirty="0"/>
              <a:t>graph does not have an Euler circuit, explain why not. If </a:t>
            </a:r>
            <a:r>
              <a:rPr lang="en-MY" dirty="0" smtClean="0"/>
              <a:t>it does </a:t>
            </a:r>
            <a:r>
              <a:rPr lang="en-MY" dirty="0"/>
              <a:t>have an Euler circuit, describe one.</a:t>
            </a:r>
            <a:endParaRPr lang="en-US" altLang="zh-CN" dirty="0">
              <a:solidFill>
                <a:srgbClr val="FF0000"/>
              </a:solidFill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 2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805" y="2523694"/>
            <a:ext cx="2502185" cy="2473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2514600"/>
            <a:ext cx="2393394" cy="2482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6918" y="2514600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</a:rPr>
              <a:t>(a)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30461" y="2514209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smtClean="0">
                <a:solidFill>
                  <a:schemeClr val="bg1"/>
                </a:solidFill>
              </a:rPr>
              <a:t>(b)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3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228600"/>
            <a:ext cx="7696200" cy="1143000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 smtClean="0"/>
              <a:t>seven bridges </a:t>
            </a:r>
            <a:r>
              <a:rPr lang="en-US" b="1" dirty="0"/>
              <a:t>of </a:t>
            </a:r>
            <a:r>
              <a:rPr lang="en-US" b="1" dirty="0" err="1" smtClean="0"/>
              <a:t>Königsberg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2491"/>
            <a:ext cx="4191000" cy="3278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685800" y="5105400"/>
            <a:ext cx="7772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/>
              <a:t>Question:</a:t>
            </a:r>
          </a:p>
          <a:p>
            <a:pPr>
              <a:defRPr/>
            </a:pPr>
            <a:r>
              <a:rPr lang="en-US" altLang="zh-CN" sz="2000" dirty="0" smtClean="0"/>
              <a:t>Is </a:t>
            </a:r>
            <a:r>
              <a:rPr lang="en-US" altLang="zh-CN" sz="2000" dirty="0"/>
              <a:t>there a way for a citizen of </a:t>
            </a:r>
            <a:r>
              <a:rPr lang="en-US" altLang="zh-CN" sz="2000" dirty="0" err="1"/>
              <a:t>Königsberg</a:t>
            </a:r>
            <a:r>
              <a:rPr lang="en-US" altLang="zh-CN" sz="2000" dirty="0"/>
              <a:t> to find a route which crosses each bridge exactly once</a:t>
            </a:r>
            <a:r>
              <a:rPr lang="en-US" altLang="zh-CN" sz="2000" dirty="0" smtClean="0"/>
              <a:t>?</a:t>
            </a:r>
          </a:p>
          <a:p>
            <a:pPr>
              <a:defRPr/>
            </a:pPr>
            <a:endParaRPr lang="en-US" altLang="zh-CN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7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4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definitions</a:t>
            </a:r>
            <a:endParaRPr lang="en-US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95" y="1393371"/>
            <a:ext cx="8370140" cy="4855029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9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52600"/>
            <a:ext cx="7467600" cy="1219200"/>
          </a:xfrm>
        </p:spPr>
        <p:txBody>
          <a:bodyPr/>
          <a:lstStyle/>
          <a:p>
            <a:r>
              <a:rPr lang="en-US" dirty="0" smtClean="0"/>
              <a:t>The definition are summarized as in the table: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516" t="16722" r="3441" b="745"/>
          <a:stretch/>
        </p:blipFill>
        <p:spPr>
          <a:xfrm>
            <a:off x="304800" y="2541497"/>
            <a:ext cx="8153400" cy="3124200"/>
          </a:xfrm>
          <a:prstGeom prst="rect">
            <a:avLst/>
          </a:prstGeom>
        </p:spPr>
      </p:pic>
      <p:sp>
        <p:nvSpPr>
          <p:cNvPr id="6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definitions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4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definitions</a:t>
            </a:r>
            <a:endParaRPr lang="en-US" b="1" dirty="0"/>
          </a:p>
        </p:txBody>
      </p:sp>
      <p:sp>
        <p:nvSpPr>
          <p:cNvPr id="33" name="Rectangle 8"/>
          <p:cNvSpPr txBox="1">
            <a:spLocks/>
          </p:cNvSpPr>
          <p:nvPr/>
        </p:nvSpPr>
        <p:spPr>
          <a:xfrm>
            <a:off x="518554" y="1295400"/>
            <a:ext cx="4421471" cy="500809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  <a:defRPr/>
            </a:pPr>
            <a:r>
              <a:rPr lang="en-US" altLang="zh-CN" sz="2400" b="1" u="sng" dirty="0" smtClean="0">
                <a:solidFill>
                  <a:schemeClr val="tx1"/>
                </a:solidFill>
                <a:ea typeface="SimSun" pitchFamily="2" charset="-122"/>
              </a:rPr>
              <a:t>Example 1:</a:t>
            </a:r>
          </a:p>
          <a:p>
            <a:pPr marL="0" indent="0">
              <a:buNone/>
              <a:defRPr/>
            </a:pPr>
            <a:endParaRPr lang="en-US" altLang="zh-CN" dirty="0" smtClean="0">
              <a:solidFill>
                <a:schemeClr val="tx1"/>
              </a:solidFill>
              <a:ea typeface="SimSun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A </a:t>
            </a:r>
            <a:r>
              <a:rPr lang="en-US" altLang="zh-CN" b="1" dirty="0" smtClean="0">
                <a:solidFill>
                  <a:schemeClr val="tx1"/>
                </a:solidFill>
                <a:ea typeface="SimSun" pitchFamily="2" charset="-122"/>
              </a:rPr>
              <a:t>walk</a:t>
            </a:r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 from v2 to v6 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   v2 e2 v3 e5 v5 e6 v4 e6 v5 e8 v6</a:t>
            </a:r>
          </a:p>
          <a:p>
            <a:pPr>
              <a:defRPr/>
            </a:pPr>
            <a:endParaRPr lang="en-US" altLang="zh-CN" sz="800" dirty="0">
              <a:solidFill>
                <a:schemeClr val="tx1"/>
              </a:solidFill>
              <a:ea typeface="SimSun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A </a:t>
            </a:r>
            <a:r>
              <a:rPr lang="en-US" altLang="zh-CN" b="1" dirty="0" smtClean="0">
                <a:solidFill>
                  <a:schemeClr val="tx1"/>
                </a:solidFill>
                <a:ea typeface="SimSun" pitchFamily="2" charset="-122"/>
              </a:rPr>
              <a:t>trail</a:t>
            </a:r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 from v2 to v6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     v2 e2 v3 e5 v5 e6 v4 e4 v3 e7 v6</a:t>
            </a:r>
          </a:p>
          <a:p>
            <a:pPr marL="0" indent="0">
              <a:buNone/>
              <a:defRPr/>
            </a:pPr>
            <a:endParaRPr lang="en-US" altLang="zh-CN" sz="800" dirty="0">
              <a:solidFill>
                <a:schemeClr val="tx1"/>
              </a:solidFill>
              <a:ea typeface="SimSun" pitchFamily="2" charset="-122"/>
            </a:endParaRPr>
          </a:p>
          <a:p>
            <a:pPr>
              <a:defRPr/>
            </a:pPr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A </a:t>
            </a:r>
            <a:r>
              <a:rPr lang="en-US" altLang="zh-CN" b="1" dirty="0" smtClean="0">
                <a:solidFill>
                  <a:schemeClr val="tx1"/>
                </a:solidFill>
                <a:ea typeface="SimSun" pitchFamily="2" charset="-122"/>
              </a:rPr>
              <a:t>path</a:t>
            </a:r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 from v2 to v6 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solidFill>
                  <a:schemeClr val="tx1"/>
                </a:solidFill>
                <a:ea typeface="SimSun" pitchFamily="2" charset="-122"/>
              </a:rPr>
              <a:t>     v2 e2 v3 e5 v5 e8 v6</a:t>
            </a:r>
          </a:p>
          <a:p>
            <a:pPr marL="0" indent="0">
              <a:buNone/>
              <a:defRPr/>
            </a:pPr>
            <a:endParaRPr lang="en-US" altLang="zh-CN" sz="1000" dirty="0">
              <a:solidFill>
                <a:schemeClr val="tx1"/>
              </a:solidFill>
              <a:ea typeface="SimSun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A </a:t>
            </a:r>
            <a:r>
              <a:rPr lang="en-US" altLang="zh-CN" b="1" dirty="0">
                <a:solidFill>
                  <a:schemeClr val="tx1"/>
                </a:solidFill>
                <a:ea typeface="SimSun" pitchFamily="2" charset="-122"/>
              </a:rPr>
              <a:t>closed walk</a:t>
            </a: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    v2 e2 v3 e5 v5 e6 v4 e4 v3 e2 v2</a:t>
            </a:r>
          </a:p>
          <a:p>
            <a:pPr>
              <a:defRPr/>
            </a:pPr>
            <a:endParaRPr lang="en-US" altLang="zh-CN" sz="1000" dirty="0">
              <a:solidFill>
                <a:schemeClr val="tx1"/>
              </a:solidFill>
              <a:ea typeface="SimSun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A </a:t>
            </a:r>
            <a:r>
              <a:rPr lang="en-US" altLang="zh-CN" b="1" dirty="0">
                <a:solidFill>
                  <a:schemeClr val="tx1"/>
                </a:solidFill>
                <a:ea typeface="SimSun" pitchFamily="2" charset="-122"/>
              </a:rPr>
              <a:t>circuit</a:t>
            </a: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which is also a </a:t>
            </a:r>
            <a:r>
              <a:rPr lang="en-US" altLang="zh-CN" b="1" dirty="0">
                <a:solidFill>
                  <a:schemeClr val="tx1"/>
                </a:solidFill>
                <a:ea typeface="SimSun" pitchFamily="2" charset="-122"/>
              </a:rPr>
              <a:t>simple circuit</a:t>
            </a:r>
          </a:p>
          <a:p>
            <a:pPr marL="0" indent="0">
              <a:buNone/>
              <a:defRPr/>
            </a:pPr>
            <a:r>
              <a:rPr lang="en-US" altLang="zh-CN" dirty="0">
                <a:solidFill>
                  <a:schemeClr val="tx1"/>
                </a:solidFill>
                <a:ea typeface="SimSun" pitchFamily="2" charset="-122"/>
              </a:rPr>
              <a:t>     v3 e5 v5 e8 v6 e7 v3</a:t>
            </a:r>
          </a:p>
          <a:p>
            <a:pPr marL="0" indent="0">
              <a:buNone/>
              <a:defRPr/>
            </a:pPr>
            <a:endParaRPr lang="en-US" altLang="zh-CN" dirty="0" smtClean="0">
              <a:solidFill>
                <a:schemeClr val="tx1"/>
              </a:solidFill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solidFill>
                <a:schemeClr val="tx1"/>
              </a:solidFill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solidFill>
                <a:schemeClr val="tx1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chemeClr val="tx1"/>
              </a:solidFill>
              <a:ea typeface="SimSun" pitchFamily="2" charset="-122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748875" y="2438400"/>
            <a:ext cx="3966500" cy="2020110"/>
            <a:chOff x="702800" y="3694890"/>
            <a:chExt cx="3966500" cy="2020110"/>
          </a:xfrm>
        </p:grpSpPr>
        <p:grpSp>
          <p:nvGrpSpPr>
            <p:cNvPr id="64" name="Group 63"/>
            <p:cNvGrpSpPr/>
            <p:nvPr/>
          </p:nvGrpSpPr>
          <p:grpSpPr>
            <a:xfrm>
              <a:off x="702800" y="3694890"/>
              <a:ext cx="3966500" cy="2020110"/>
              <a:chOff x="702800" y="3694890"/>
              <a:chExt cx="3966500" cy="2020110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702800" y="3694890"/>
                <a:ext cx="3966500" cy="2020110"/>
                <a:chOff x="609600" y="3542490"/>
                <a:chExt cx="3966500" cy="2020110"/>
              </a:xfrm>
            </p:grpSpPr>
            <p:cxnSp>
              <p:nvCxnSpPr>
                <p:cNvPr id="46" name="Straight Arrow Connector 45"/>
                <p:cNvCxnSpPr>
                  <a:stCxn id="6" idx="0"/>
                  <a:endCxn id="21" idx="0"/>
                </p:cNvCxnSpPr>
                <p:nvPr/>
              </p:nvCxnSpPr>
              <p:spPr>
                <a:xfrm>
                  <a:off x="2324100" y="4829175"/>
                  <a:ext cx="1885950" cy="4246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oval"/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" name="Group 56"/>
                <p:cNvGrpSpPr/>
                <p:nvPr/>
              </p:nvGrpSpPr>
              <p:grpSpPr>
                <a:xfrm>
                  <a:off x="609600" y="3542490"/>
                  <a:ext cx="3966500" cy="2020110"/>
                  <a:chOff x="723900" y="3505200"/>
                  <a:chExt cx="3966500" cy="2020110"/>
                </a:xfrm>
              </p:grpSpPr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4271300" y="4038600"/>
                    <a:ext cx="41910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v6</a:t>
                    </a:r>
                    <a:endParaRPr lang="ms-MY" sz="1600" dirty="0"/>
                  </a:p>
                </p:txBody>
              </p: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67200" y="4385846"/>
                    <a:ext cx="41910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 smtClean="0"/>
                      <a:t>e8</a:t>
                    </a:r>
                    <a:endParaRPr lang="ms-MY" sz="1600" dirty="0"/>
                  </a:p>
                </p:txBody>
              </p:sp>
              <p:grpSp>
                <p:nvGrpSpPr>
                  <p:cNvPr id="56" name="Group 55"/>
                  <p:cNvGrpSpPr/>
                  <p:nvPr/>
                </p:nvGrpSpPr>
                <p:grpSpPr>
                  <a:xfrm>
                    <a:off x="723900" y="3505200"/>
                    <a:ext cx="3810000" cy="2020110"/>
                    <a:chOff x="723900" y="3466290"/>
                    <a:chExt cx="3810000" cy="2020110"/>
                  </a:xfrm>
                </p:grpSpPr>
                <p:sp>
                  <p:nvSpPr>
                    <p:cNvPr id="5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81200" y="3919954"/>
                      <a:ext cx="457200" cy="83302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oval" w="med" len="med"/>
                      <a:tailEnd type="oval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ms-MY" sz="1800" b="0" i="0" u="none" strike="noStrike" kern="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990600" y="5147846"/>
                      <a:ext cx="419100" cy="338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 smtClean="0"/>
                        <a:t>e1</a:t>
                      </a:r>
                      <a:endParaRPr lang="ms-MY" sz="1600" dirty="0"/>
                    </a:p>
                  </p:txBody>
                </p:sp>
                <p:grpSp>
                  <p:nvGrpSpPr>
                    <p:cNvPr id="55" name="Group 54"/>
                    <p:cNvGrpSpPr/>
                    <p:nvPr/>
                  </p:nvGrpSpPr>
                  <p:grpSpPr>
                    <a:xfrm>
                      <a:off x="723900" y="3466290"/>
                      <a:ext cx="3810000" cy="1715310"/>
                      <a:chOff x="723900" y="3466290"/>
                      <a:chExt cx="3810000" cy="1715310"/>
                    </a:xfrm>
                  </p:grpSpPr>
                  <p:sp>
                    <p:nvSpPr>
                      <p:cNvPr id="6" name="Line 30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438400" y="4219575"/>
                        <a:ext cx="381000" cy="53340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round/>
                        <a:headEnd type="oval" w="med" len="med"/>
                        <a:tailEnd type="oval" w="med" len="med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 marL="0" marR="0" lvl="0" indent="0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ms-MY" sz="1800" b="0" i="0" u="none" strike="noStrike" kern="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1" name="TextBox 20"/>
                      <p:cNvSpPr txBox="1"/>
                      <p:nvPr/>
                    </p:nvSpPr>
                    <p:spPr>
                      <a:xfrm>
                        <a:off x="4114800" y="4795444"/>
                        <a:ext cx="419100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dirty="0" smtClean="0"/>
                          <a:t>v5</a:t>
                        </a:r>
                        <a:endParaRPr lang="ms-MY" sz="1600" dirty="0"/>
                      </a:p>
                    </p:txBody>
                  </p:sp>
                  <p:grpSp>
                    <p:nvGrpSpPr>
                      <p:cNvPr id="54" name="Group 53"/>
                      <p:cNvGrpSpPr/>
                      <p:nvPr/>
                    </p:nvGrpSpPr>
                    <p:grpSpPr>
                      <a:xfrm>
                        <a:off x="723900" y="3466290"/>
                        <a:ext cx="3657600" cy="1715310"/>
                        <a:chOff x="723900" y="3466290"/>
                        <a:chExt cx="3657600" cy="1715310"/>
                      </a:xfrm>
                    </p:grpSpPr>
                    <p:sp>
                      <p:nvSpPr>
                        <p:cNvPr id="16" name="TextBox 15"/>
                        <p:cNvSpPr txBox="1"/>
                        <p:nvPr/>
                      </p:nvSpPr>
                      <p:spPr>
                        <a:xfrm>
                          <a:off x="723900" y="4538246"/>
                          <a:ext cx="419100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v2</a:t>
                          </a:r>
                          <a:endParaRPr lang="ms-MY" sz="1600" dirty="0"/>
                        </a:p>
                      </p:txBody>
                    </p:sp>
                    <p:sp>
                      <p:nvSpPr>
                        <p:cNvPr id="24" name="TextBox 23"/>
                        <p:cNvSpPr txBox="1"/>
                        <p:nvPr/>
                      </p:nvSpPr>
                      <p:spPr>
                        <a:xfrm>
                          <a:off x="1409700" y="4495800"/>
                          <a:ext cx="419100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e2</a:t>
                          </a:r>
                          <a:endParaRPr lang="ms-MY" sz="1600" dirty="0"/>
                        </a:p>
                      </p:txBody>
                    </p:sp>
                    <p:sp>
                      <p:nvSpPr>
                        <p:cNvPr id="3" name="TextBox 2"/>
                        <p:cNvSpPr txBox="1"/>
                        <p:nvPr/>
                      </p:nvSpPr>
                      <p:spPr>
                        <a:xfrm>
                          <a:off x="1735540" y="3576244"/>
                          <a:ext cx="419100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v1</a:t>
                          </a:r>
                          <a:endParaRPr lang="ms-MY" sz="1600" dirty="0"/>
                        </a:p>
                      </p:txBody>
                    </p:sp>
                    <p:sp>
                      <p:nvSpPr>
                        <p:cNvPr id="4" name="Freeform 3"/>
                        <p:cNvSpPr/>
                        <p:nvPr/>
                      </p:nvSpPr>
                      <p:spPr>
                        <a:xfrm>
                          <a:off x="876300" y="4785082"/>
                          <a:ext cx="506387" cy="396518"/>
                        </a:xfrm>
                        <a:custGeom>
                          <a:avLst/>
                          <a:gdLst>
                            <a:gd name="connsiteX0" fmla="*/ 176309 w 506387"/>
                            <a:gd name="connsiteY0" fmla="*/ 126 h 396518"/>
                            <a:gd name="connsiteX1" fmla="*/ 12536 w 506387"/>
                            <a:gd name="connsiteY1" fmla="*/ 368616 h 396518"/>
                            <a:gd name="connsiteX2" fmla="*/ 503855 w 506387"/>
                            <a:gd name="connsiteY2" fmla="*/ 327672 h 396518"/>
                            <a:gd name="connsiteX3" fmla="*/ 176309 w 506387"/>
                            <a:gd name="connsiteY3" fmla="*/ 126 h 39651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506387" h="396518">
                              <a:moveTo>
                                <a:pt x="176309" y="126"/>
                              </a:moveTo>
                              <a:cubicBezTo>
                                <a:pt x="94422" y="6950"/>
                                <a:pt x="-42055" y="314025"/>
                                <a:pt x="12536" y="368616"/>
                              </a:cubicBezTo>
                              <a:cubicBezTo>
                                <a:pt x="67127" y="423207"/>
                                <a:pt x="472010" y="391362"/>
                                <a:pt x="503855" y="327672"/>
                              </a:cubicBezTo>
                              <a:cubicBezTo>
                                <a:pt x="535700" y="263982"/>
                                <a:pt x="258196" y="-6698"/>
                                <a:pt x="176309" y="126"/>
                              </a:cubicBezTo>
                              <a:close/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ms-MY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2209800" y="4761690"/>
                          <a:ext cx="419100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v3</a:t>
                          </a:r>
                          <a:endParaRPr lang="ms-MY" sz="1600" dirty="0"/>
                        </a:p>
                      </p:txBody>
                    </p:sp>
                    <p:sp>
                      <p:nvSpPr>
                        <p:cNvPr id="15" name="Freeform 14"/>
                        <p:cNvSpPr/>
                        <p:nvPr/>
                      </p:nvSpPr>
                      <p:spPr>
                        <a:xfrm>
                          <a:off x="3919739" y="3713173"/>
                          <a:ext cx="440840" cy="475157"/>
                        </a:xfrm>
                        <a:custGeom>
                          <a:avLst/>
                          <a:gdLst>
                            <a:gd name="connsiteX0" fmla="*/ 382149 w 440840"/>
                            <a:gd name="connsiteY0" fmla="*/ 471534 h 475157"/>
                            <a:gd name="connsiteX1" fmla="*/ 12 w 440840"/>
                            <a:gd name="connsiteY1" fmla="*/ 212226 h 475157"/>
                            <a:gd name="connsiteX2" fmla="*/ 395797 w 440840"/>
                            <a:gd name="connsiteY2" fmla="*/ 7510 h 475157"/>
                            <a:gd name="connsiteX3" fmla="*/ 382149 w 440840"/>
                            <a:gd name="connsiteY3" fmla="*/ 471534 h 47515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440840" h="475157">
                              <a:moveTo>
                                <a:pt x="382149" y="471534"/>
                              </a:moveTo>
                              <a:cubicBezTo>
                                <a:pt x="316185" y="505653"/>
                                <a:pt x="-2263" y="289563"/>
                                <a:pt x="12" y="212226"/>
                              </a:cubicBezTo>
                              <a:cubicBezTo>
                                <a:pt x="2287" y="134889"/>
                                <a:pt x="325284" y="-37983"/>
                                <a:pt x="395797" y="7510"/>
                              </a:cubicBezTo>
                              <a:cubicBezTo>
                                <a:pt x="466310" y="53002"/>
                                <a:pt x="448113" y="437415"/>
                                <a:pt x="382149" y="471534"/>
                              </a:cubicBezTo>
                              <a:close/>
                            </a:path>
                          </a:pathLst>
                        </a:cu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ms-MY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TextBox 19"/>
                        <p:cNvSpPr txBox="1"/>
                        <p:nvPr/>
                      </p:nvSpPr>
                      <p:spPr>
                        <a:xfrm>
                          <a:off x="2590800" y="3923490"/>
                          <a:ext cx="419100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v4</a:t>
                          </a:r>
                          <a:endParaRPr lang="ms-MY" sz="1600" dirty="0"/>
                        </a:p>
                      </p:txBody>
                    </p:sp>
                    <p:sp>
                      <p:nvSpPr>
                        <p:cNvPr id="25" name="TextBox 24"/>
                        <p:cNvSpPr txBox="1"/>
                        <p:nvPr/>
                      </p:nvSpPr>
                      <p:spPr>
                        <a:xfrm>
                          <a:off x="1714500" y="4033444"/>
                          <a:ext cx="419100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e3</a:t>
                          </a:r>
                          <a:endParaRPr lang="ms-MY" sz="1600" dirty="0"/>
                        </a:p>
                      </p:txBody>
                    </p:sp>
                    <p:sp>
                      <p:nvSpPr>
                        <p:cNvPr id="26" name="TextBox 25"/>
                        <p:cNvSpPr txBox="1"/>
                        <p:nvPr/>
                      </p:nvSpPr>
                      <p:spPr>
                        <a:xfrm>
                          <a:off x="2286000" y="4262044"/>
                          <a:ext cx="419100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e4</a:t>
                          </a:r>
                          <a:endParaRPr lang="ms-MY" sz="1600" dirty="0"/>
                        </a:p>
                      </p:txBody>
                    </p:sp>
                    <p:sp>
                      <p:nvSpPr>
                        <p:cNvPr id="27" name="TextBox 26"/>
                        <p:cNvSpPr txBox="1"/>
                        <p:nvPr/>
                      </p:nvSpPr>
                      <p:spPr>
                        <a:xfrm>
                          <a:off x="2971800" y="4719244"/>
                          <a:ext cx="419100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e5</a:t>
                          </a:r>
                          <a:endParaRPr lang="ms-MY" sz="1600" dirty="0"/>
                        </a:p>
                      </p:txBody>
                    </p:sp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3352650" y="4456890"/>
                          <a:ext cx="419100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e6</a:t>
                          </a:r>
                          <a:endParaRPr lang="ms-MY" sz="1600" dirty="0"/>
                        </a:p>
                      </p:txBody>
                    </p:sp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2705100" y="4338244"/>
                          <a:ext cx="419100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e7</a:t>
                          </a:r>
                          <a:endParaRPr lang="ms-MY" sz="1600" dirty="0"/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3962400" y="3466290"/>
                          <a:ext cx="419100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e9</a:t>
                          </a:r>
                          <a:endParaRPr lang="ms-MY" sz="1600" dirty="0"/>
                        </a:p>
                      </p:txBody>
                    </p:sp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3276599" y="3957244"/>
                          <a:ext cx="643139" cy="338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 dirty="0" smtClean="0"/>
                            <a:t>e10</a:t>
                          </a:r>
                          <a:endParaRPr lang="ms-MY" sz="1600" dirty="0"/>
                        </a:p>
                      </p:txBody>
                    </p:sp>
                    <p:cxnSp>
                      <p:nvCxnSpPr>
                        <p:cNvPr id="44" name="Straight Arrow Connector 43"/>
                        <p:cNvCxnSpPr>
                          <a:stCxn id="4" idx="0"/>
                          <a:endCxn id="6" idx="0"/>
                        </p:cNvCxnSpPr>
                        <p:nvPr/>
                      </p:nvCxnSpPr>
                      <p:spPr>
                        <a:xfrm flipV="1">
                          <a:off x="1052609" y="4752975"/>
                          <a:ext cx="1385791" cy="32233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oval"/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8" name="Straight Arrow Connector 47"/>
                        <p:cNvCxnSpPr>
                          <a:endCxn id="15" idx="0"/>
                        </p:cNvCxnSpPr>
                        <p:nvPr/>
                      </p:nvCxnSpPr>
                      <p:spPr>
                        <a:xfrm flipV="1">
                          <a:off x="2819400" y="4184707"/>
                          <a:ext cx="1482488" cy="34869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oval"/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Straight Arrow Connector 52"/>
                        <p:cNvCxnSpPr>
                          <a:stCxn id="15" idx="0"/>
                          <a:endCxn id="21" idx="0"/>
                        </p:cNvCxnSpPr>
                        <p:nvPr/>
                      </p:nvCxnSpPr>
                      <p:spPr>
                        <a:xfrm>
                          <a:off x="4301888" y="4184707"/>
                          <a:ext cx="22462" cy="610737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oval"/>
                          <a:tailEnd type="oval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</p:grpSp>
          </p:grpSp>
          <p:cxnSp>
            <p:nvCxnSpPr>
              <p:cNvPr id="63" name="Straight Arrow Connector 62"/>
              <p:cNvCxnSpPr>
                <a:stCxn id="6" idx="0"/>
                <a:endCxn id="15" idx="0"/>
              </p:cNvCxnSpPr>
              <p:nvPr/>
            </p:nvCxnSpPr>
            <p:spPr>
              <a:xfrm flipV="1">
                <a:off x="2417300" y="4413307"/>
                <a:ext cx="1863488" cy="5682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/>
            <p:cNvCxnSpPr/>
            <p:nvPr/>
          </p:nvCxnSpPr>
          <p:spPr>
            <a:xfrm>
              <a:off x="2792224" y="4449649"/>
              <a:ext cx="1487771" cy="55975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7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368214"/>
            <a:ext cx="3771959" cy="2203786"/>
          </a:xfrm>
          <a:prstGeom prst="rect">
            <a:avLst/>
          </a:prstGeom>
        </p:spPr>
      </p:pic>
      <p:sp>
        <p:nvSpPr>
          <p:cNvPr id="12" name="Rectangle 8"/>
          <p:cNvSpPr txBox="1">
            <a:spLocks/>
          </p:cNvSpPr>
          <p:nvPr/>
        </p:nvSpPr>
        <p:spPr>
          <a:xfrm>
            <a:off x="518554" y="609600"/>
            <a:ext cx="7634846" cy="4343399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  <a:defRPr/>
            </a:pPr>
            <a:endParaRPr lang="en-US" altLang="zh-CN" sz="2400" b="1" u="sng" dirty="0" smtClean="0">
              <a:solidFill>
                <a:schemeClr val="tx1"/>
              </a:solidFill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sz="2400" b="1" u="sng" dirty="0">
              <a:solidFill>
                <a:schemeClr val="tx1"/>
              </a:solidFill>
              <a:ea typeface="SimSun" pitchFamily="2" charset="-122"/>
            </a:endParaRPr>
          </a:p>
          <a:p>
            <a:pPr marL="0" indent="0">
              <a:buNone/>
              <a:defRPr/>
            </a:pPr>
            <a:r>
              <a:rPr lang="en-US" altLang="zh-CN" sz="2800" b="1" u="sng" dirty="0" smtClean="0">
                <a:solidFill>
                  <a:schemeClr val="tx1"/>
                </a:solidFill>
                <a:ea typeface="SimSun" pitchFamily="2" charset="-122"/>
              </a:rPr>
              <a:t>Example 2: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ea typeface="SimSun" pitchFamily="2" charset="-12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Determine </a:t>
            </a:r>
            <a:r>
              <a:rPr lang="en-US" dirty="0">
                <a:solidFill>
                  <a:schemeClr val="tx1"/>
                </a:solidFill>
              </a:rPr>
              <a:t>which of the following walks are trails, paths, circuits, </a:t>
            </a:r>
            <a:r>
              <a:rPr lang="en-US" dirty="0" smtClean="0">
                <a:solidFill>
                  <a:schemeClr val="tx1"/>
                </a:solidFill>
              </a:rPr>
              <a:t>or simple </a:t>
            </a:r>
            <a:r>
              <a:rPr lang="en-US" dirty="0">
                <a:solidFill>
                  <a:schemeClr val="tx1"/>
                </a:solidFill>
              </a:rPr>
              <a:t>circuits.</a:t>
            </a:r>
            <a:endParaRPr lang="en-US" altLang="zh-CN" dirty="0" smtClean="0">
              <a:solidFill>
                <a:schemeClr val="tx1"/>
              </a:solidFill>
              <a:ea typeface="SimSun" pitchFamily="2" charset="-122"/>
            </a:endParaRP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1 </a:t>
            </a: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baseline="-25000" dirty="0" smtClean="0">
                <a:solidFill>
                  <a:schemeClr val="tx1"/>
                </a:solidFill>
              </a:rPr>
              <a:t>1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2 </a:t>
            </a: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baseline="-25000" dirty="0" smtClean="0">
                <a:solidFill>
                  <a:schemeClr val="tx1"/>
                </a:solidFill>
              </a:rPr>
              <a:t>3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3 </a:t>
            </a: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baseline="-25000" dirty="0" smtClean="0">
                <a:solidFill>
                  <a:schemeClr val="tx1"/>
                </a:solidFill>
              </a:rPr>
              <a:t>4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3 </a:t>
            </a: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baseline="-25000" dirty="0" smtClean="0">
                <a:solidFill>
                  <a:schemeClr val="tx1"/>
                </a:solidFill>
              </a:rPr>
              <a:t>5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e</a:t>
            </a:r>
            <a:r>
              <a:rPr lang="en-US" baseline="-25000" dirty="0" err="1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6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4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5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 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lphaLcParenR"/>
              <a:defRPr/>
            </a:pP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buFont typeface="+mj-lt"/>
              <a:buAutoNum type="alphaLcParenR"/>
              <a:defRPr/>
            </a:pPr>
            <a:endParaRPr lang="en-US" altLang="zh-CN" dirty="0" smtClean="0">
              <a:solidFill>
                <a:schemeClr val="tx1"/>
              </a:solidFill>
              <a:ea typeface="SimSun" pitchFamily="2" charset="-122"/>
            </a:endParaRPr>
          </a:p>
          <a:p>
            <a:pPr marL="0" indent="0">
              <a:buNone/>
              <a:defRPr/>
            </a:pPr>
            <a:r>
              <a:rPr lang="en-US" altLang="zh-CN" u="sng" dirty="0" smtClean="0">
                <a:solidFill>
                  <a:schemeClr val="tx1"/>
                </a:solidFill>
                <a:ea typeface="SimSun" pitchFamily="2" charset="-122"/>
              </a:rPr>
              <a:t>Solution:</a:t>
            </a:r>
            <a:endParaRPr lang="en-US" altLang="zh-CN" u="sng" dirty="0">
              <a:solidFill>
                <a:schemeClr val="tx1"/>
              </a:solidFill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dirty="0">
              <a:solidFill>
                <a:schemeClr val="tx1"/>
              </a:solidFill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solidFill>
                <a:schemeClr val="tx1"/>
              </a:solidFill>
              <a:ea typeface="SimSun" pitchFamily="2" charset="-122"/>
            </a:endParaRPr>
          </a:p>
        </p:txBody>
      </p:sp>
      <p:sp>
        <p:nvSpPr>
          <p:cNvPr id="13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Some definitions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295400"/>
            <a:ext cx="7924800" cy="5181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bridges of </a:t>
            </a:r>
            <a:r>
              <a:rPr lang="en-US" dirty="0" err="1" smtClean="0"/>
              <a:t>K</a:t>
            </a:r>
            <a:r>
              <a:rPr lang="en-US" dirty="0" err="1"/>
              <a:t>ö</a:t>
            </a:r>
            <a:r>
              <a:rPr lang="en-US" dirty="0" err="1" smtClean="0"/>
              <a:t>nigsberg</a:t>
            </a:r>
            <a:r>
              <a:rPr lang="en-US" dirty="0" smtClean="0"/>
              <a:t> </a:t>
            </a:r>
            <a:r>
              <a:rPr lang="en-US" dirty="0"/>
              <a:t>problem is often regarded as </a:t>
            </a:r>
            <a:r>
              <a:rPr lang="en-US" dirty="0" smtClean="0"/>
              <a:t>the      birthplace </a:t>
            </a:r>
            <a:r>
              <a:rPr lang="en-US" dirty="0"/>
              <a:t>of graph theory. </a:t>
            </a:r>
            <a:r>
              <a:rPr lang="en-US" dirty="0" smtClean="0"/>
              <a:t>Leonhard Euler published a paper in 1736 giving a solution to the above puzzle. He translated the puzzle (on the left) into a graph theory problem (on the right):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  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ea typeface="SimSun" pitchFamily="2" charset="-122"/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      Is </a:t>
            </a:r>
            <a:r>
              <a:rPr lang="en-US" altLang="zh-CN" dirty="0">
                <a:solidFill>
                  <a:srgbClr val="000000"/>
                </a:solidFill>
                <a:ea typeface="SimSun" pitchFamily="2" charset="-122"/>
              </a:rPr>
              <a:t>there a simple circuit that contains every edge in the graph</a:t>
            </a:r>
            <a:r>
              <a:rPr lang="en-US" altLang="zh-CN" dirty="0" smtClean="0">
                <a:solidFill>
                  <a:srgbClr val="000000"/>
                </a:solidFill>
                <a:ea typeface="SimSun" pitchFamily="2" charset="-122"/>
              </a:rPr>
              <a:t>?</a:t>
            </a:r>
            <a:r>
              <a:rPr lang="en-US" dirty="0" smtClean="0"/>
              <a:t>   </a:t>
            </a:r>
            <a:endParaRPr lang="en-US" altLang="zh-CN" dirty="0" smtClean="0">
              <a:ea typeface="SimSun" pitchFamily="2" charset="-122"/>
            </a:endParaRPr>
          </a:p>
          <a:p>
            <a:pPr>
              <a:defRPr/>
            </a:pPr>
            <a:endParaRPr lang="en-GB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The seven bridges of </a:t>
            </a:r>
            <a:r>
              <a:rPr lang="en-US" b="1" dirty="0" err="1"/>
              <a:t>Königsberg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3505200"/>
            <a:ext cx="2616200" cy="210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62000" y="3044373"/>
            <a:ext cx="3276600" cy="2566132"/>
            <a:chOff x="990600" y="3377468"/>
            <a:chExt cx="3276600" cy="2566132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377468"/>
              <a:ext cx="3276600" cy="25661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590800" y="396240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A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82231" y="445492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B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41700" y="4660534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C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77431" y="5060644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D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0" y="1600200"/>
            <a:ext cx="8062119" cy="500809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zh-CN" dirty="0">
                <a:ea typeface="宋体" pitchFamily="2" charset="-122"/>
              </a:rPr>
              <a:t>Let G be a </a:t>
            </a:r>
            <a:r>
              <a:rPr lang="en-US" altLang="zh-CN" dirty="0" smtClean="0">
                <a:ea typeface="宋体" pitchFamily="2" charset="-122"/>
              </a:rPr>
              <a:t>graph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itchFamily="2" charset="-122"/>
              </a:rPr>
              <a:t>An </a:t>
            </a:r>
            <a:r>
              <a:rPr lang="en-US" altLang="zh-CN" b="1" dirty="0">
                <a:ea typeface="宋体" pitchFamily="2" charset="-122"/>
              </a:rPr>
              <a:t>Euler </a:t>
            </a:r>
            <a:r>
              <a:rPr lang="en-US" altLang="zh-CN" b="1" dirty="0" smtClean="0">
                <a:ea typeface="宋体" pitchFamily="2" charset="-122"/>
              </a:rPr>
              <a:t>trail </a:t>
            </a:r>
            <a:r>
              <a:rPr lang="en-US" altLang="zh-CN" dirty="0">
                <a:ea typeface="宋体" pitchFamily="2" charset="-122"/>
              </a:rPr>
              <a:t>for G is </a:t>
            </a:r>
            <a:r>
              <a:rPr lang="en-US" altLang="zh-CN" dirty="0" smtClean="0">
                <a:ea typeface="宋体" pitchFamily="2" charset="-122"/>
              </a:rPr>
              <a:t>a walk of </a:t>
            </a:r>
            <a:r>
              <a:rPr lang="en-US" altLang="zh-CN" dirty="0">
                <a:ea typeface="宋体" pitchFamily="2" charset="-122"/>
              </a:rPr>
              <a:t>G that contains every edge of G exactly </a:t>
            </a:r>
            <a:r>
              <a:rPr lang="en-US" altLang="zh-CN" dirty="0" smtClean="0">
                <a:ea typeface="宋体" pitchFamily="2" charset="-122"/>
              </a:rPr>
              <a:t>once and every vertex of G at least once. </a:t>
            </a:r>
          </a:p>
          <a:p>
            <a:pPr>
              <a:spcBef>
                <a:spcPct val="50000"/>
              </a:spcBef>
            </a:pPr>
            <a:r>
              <a:rPr lang="en-US" altLang="zh-CN" dirty="0" smtClean="0">
                <a:ea typeface="宋体" pitchFamily="2" charset="-122"/>
              </a:rPr>
              <a:t>An </a:t>
            </a:r>
            <a:r>
              <a:rPr lang="en-US" altLang="zh-CN" b="1" dirty="0">
                <a:ea typeface="宋体" pitchFamily="2" charset="-122"/>
              </a:rPr>
              <a:t>Euler circuit </a:t>
            </a:r>
            <a:r>
              <a:rPr lang="en-US" altLang="zh-CN" dirty="0">
                <a:ea typeface="宋体" pitchFamily="2" charset="-122"/>
              </a:rPr>
              <a:t>is an Euler </a:t>
            </a:r>
            <a:r>
              <a:rPr lang="en-US" altLang="zh-CN" dirty="0" smtClean="0">
                <a:ea typeface="宋体" pitchFamily="2" charset="-122"/>
              </a:rPr>
              <a:t>trail </a:t>
            </a:r>
            <a:r>
              <a:rPr lang="en-US" altLang="zh-CN" dirty="0">
                <a:ea typeface="宋体" pitchFamily="2" charset="-122"/>
              </a:rPr>
              <a:t>that starts and ends at the same vertex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>
              <a:spcBef>
                <a:spcPct val="50000"/>
              </a:spcBef>
            </a:pPr>
            <a:endParaRPr lang="en-US" altLang="zh-CN" dirty="0" smtClean="0">
              <a:ea typeface="宋体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dirty="0">
              <a:ea typeface="宋体" pitchFamily="2" charset="-122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/>
              <a:t>Theorem</a:t>
            </a:r>
            <a:r>
              <a:rPr lang="en-US" dirty="0"/>
              <a:t> (on the Existence of Euler Circuit)</a:t>
            </a:r>
          </a:p>
          <a:p>
            <a:r>
              <a:rPr lang="en-US" dirty="0"/>
              <a:t>A connected graph </a:t>
            </a:r>
            <a:r>
              <a:rPr lang="en-US" i="1" dirty="0"/>
              <a:t>G </a:t>
            </a:r>
            <a:r>
              <a:rPr lang="en-US" dirty="0"/>
              <a:t>has an Euler circuit if, and only if, every vertex of </a:t>
            </a:r>
            <a:r>
              <a:rPr lang="en-US" i="1" dirty="0"/>
              <a:t>G </a:t>
            </a:r>
            <a:r>
              <a:rPr lang="en-US" dirty="0"/>
              <a:t>has positive even degree.</a:t>
            </a:r>
            <a:endParaRPr lang="en-US" altLang="zh-CN" dirty="0">
              <a:ea typeface="SimSun" pitchFamily="2" charset="-122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sz="1200" b="1" dirty="0"/>
          </a:p>
          <a:p>
            <a:pPr marL="0" indent="0">
              <a:spcBef>
                <a:spcPct val="50000"/>
              </a:spcBef>
              <a:buNone/>
            </a:pPr>
            <a:r>
              <a:rPr lang="en-US" b="1" dirty="0"/>
              <a:t>Corollary</a:t>
            </a:r>
            <a:r>
              <a:rPr lang="en-US" dirty="0"/>
              <a:t> (on the Existence of Euler Trail)</a:t>
            </a:r>
          </a:p>
          <a:p>
            <a:pPr>
              <a:spcBef>
                <a:spcPct val="50000"/>
              </a:spcBef>
            </a:pPr>
            <a:r>
              <a:rPr lang="en-US" dirty="0"/>
              <a:t>A connected graph has an Euler trail if and only if it has exactly two vertices with odd degree. </a:t>
            </a:r>
          </a:p>
          <a:p>
            <a:pPr>
              <a:spcBef>
                <a:spcPct val="50000"/>
              </a:spcBef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GB" altLang="zh-CN" dirty="0" smtClean="0">
              <a:ea typeface="SimSun" pitchFamily="2" charset="-122"/>
            </a:endParaRPr>
          </a:p>
          <a:p>
            <a:pPr>
              <a:defRPr/>
            </a:pPr>
            <a:endParaRPr lang="en-US" altLang="zh-CN" dirty="0" smtClean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 smtClean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Euler trail and Euler circuit</a:t>
            </a:r>
            <a:endParaRPr lang="en-US" b="1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1418</Words>
  <Application>Microsoft Office PowerPoint</Application>
  <PresentationFormat>On-screen Show (4:3)</PresentationFormat>
  <Paragraphs>333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Times-Italic</vt:lpstr>
      <vt:lpstr>Times-Roman</vt:lpstr>
      <vt:lpstr>宋体</vt:lpstr>
      <vt:lpstr>宋体</vt:lpstr>
      <vt:lpstr>Arial</vt:lpstr>
      <vt:lpstr>Calibri</vt:lpstr>
      <vt:lpstr>Times New Roman</vt:lpstr>
      <vt:lpstr>Trebuchet MS</vt:lpstr>
      <vt:lpstr>1_Theme1</vt:lpstr>
      <vt:lpstr>LECTURE 11 Trail, Path and Circuit</vt:lpstr>
      <vt:lpstr>What you will learn in this lecture:</vt:lpstr>
      <vt:lpstr>The seven bridges of Königsberg</vt:lpstr>
      <vt:lpstr>Some definitions</vt:lpstr>
      <vt:lpstr>Some definitions</vt:lpstr>
      <vt:lpstr>Some definitions</vt:lpstr>
      <vt:lpstr>Some definitions</vt:lpstr>
      <vt:lpstr>The seven bridges of Königsberg</vt:lpstr>
      <vt:lpstr>Euler trail and Euler circuit</vt:lpstr>
      <vt:lpstr>Euler trail and Euler circuit</vt:lpstr>
      <vt:lpstr>Euler trail and Euler circuit</vt:lpstr>
      <vt:lpstr>Euler trail and Euler circuit</vt:lpstr>
      <vt:lpstr>The Dodecahedron</vt:lpstr>
      <vt:lpstr>The Dodecahedron</vt:lpstr>
      <vt:lpstr>Hamiltonian path and Hamiltonian circuit</vt:lpstr>
      <vt:lpstr>Hamiltonian circuit</vt:lpstr>
      <vt:lpstr>Hamiltonian circuit</vt:lpstr>
      <vt:lpstr>Hamiltonian circuit</vt:lpstr>
      <vt:lpstr>Summary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Lecture01: Sets</dc:title>
  <dc:subject>TMA1201</dc:subject>
  <dc:creator/>
  <cp:lastModifiedBy/>
  <cp:revision>1</cp:revision>
  <dcterms:created xsi:type="dcterms:W3CDTF">2012-05-22T01:27:05Z</dcterms:created>
  <dcterms:modified xsi:type="dcterms:W3CDTF">2017-08-02T03:26:02Z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