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70" r:id="rId1"/>
  </p:sldMasterIdLst>
  <p:notesMasterIdLst>
    <p:notesMasterId r:id="rId23"/>
  </p:notesMasterIdLst>
  <p:handoutMasterIdLst>
    <p:handoutMasterId r:id="rId24"/>
  </p:handout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48" autoAdjust="0"/>
    <p:restoredTop sz="93969" autoAdjust="0"/>
  </p:normalViewPr>
  <p:slideViewPr>
    <p:cSldViewPr>
      <p:cViewPr varScale="1">
        <p:scale>
          <a:sx n="91" d="100"/>
          <a:sy n="91" d="100"/>
        </p:scale>
        <p:origin x="78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0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7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90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42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25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15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73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0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67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8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2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0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3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0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6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9593386B-4F45-4D93-9DD7-A33DED855A2B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  <p:extLst>
      <p:ext uri="{BB962C8B-B14F-4D97-AF65-F5344CB8AC3E}">
        <p14:creationId xmlns:p14="http://schemas.microsoft.com/office/powerpoint/2010/main" val="32268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ADA88BBE-A606-4A5E-B800-DE6D204B5443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0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3B1DC231-C0A2-4A41-BE1C-5D9CD4F0406A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23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0463E74C-E8EF-49C7-9C66-6D1799677A6C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  <p:extLst>
      <p:ext uri="{BB962C8B-B14F-4D97-AF65-F5344CB8AC3E}">
        <p14:creationId xmlns:p14="http://schemas.microsoft.com/office/powerpoint/2010/main" val="1605603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7EBB9284-32FC-4233-A592-6E352BFB92BC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62520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785DC37-CA9E-42A3-BE3A-371F3CD0EC1A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3BAA303C-95C9-4F34-B6FA-F2AF695C35ED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89CF3A3D-3156-415E-AF78-EF45B46FC21F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C76BB4B1-97E1-4EEF-92F2-E1783DCEF820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DDEFB39F-9935-4172-BDAD-0D381CB254B6}" type="datetime1">
              <a:rPr lang="en-US" smtClean="0"/>
              <a:t>10/18/2022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96914626-32D2-4CED-ABBE-9B3930AB87FB}" type="datetime1">
              <a:rPr lang="en-US" smtClean="0"/>
              <a:t>10/18/2022</a:t>
            </a:fld>
            <a:endParaRPr 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49247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B0B1ABF6-8039-4701-AC5A-81BC3359B183}" type="datetime1">
              <a:rPr lang="en-US" smtClean="0"/>
              <a:t>10/18/2022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D53831C5-B72A-462A-AC03-7B95FD0DDABA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LECTURE 12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477370"/>
            <a:ext cx="7924800" cy="4618630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Traverse the left sub-tree of the current node.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Visit the current node.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Traverse the right sub-tree of the current node.</a:t>
            </a: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In-order traversal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819400"/>
            <a:ext cx="3700463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57600"/>
            <a:ext cx="27305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86229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477370"/>
            <a:ext cx="7924800" cy="4618630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Traverse the left sub-tree of the current node.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Traverse the right sub-tree of the current node.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Visit the current node.</a:t>
            </a: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Post-order traversal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819400"/>
            <a:ext cx="3700463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3584575"/>
            <a:ext cx="28829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13002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48770"/>
            <a:ext cx="7620000" cy="530443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 spanning tree of a graph G = (V, E), is a subgraph of G </a:t>
            </a:r>
            <a:r>
              <a:rPr lang="en-MY" dirty="0"/>
              <a:t>that is a tree containing every vertex of G.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Given a graph: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Examples of spanning trees: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Examples of </a:t>
            </a:r>
            <a:r>
              <a:rPr lang="en-US" altLang="zh-CN" dirty="0" err="1">
                <a:solidFill>
                  <a:srgbClr val="000000"/>
                </a:solidFill>
                <a:ea typeface="SimSun" pitchFamily="2" charset="-122"/>
              </a:rPr>
              <a:t>subgraphs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 that are not spanning tree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Spanning tree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14600"/>
            <a:ext cx="838200" cy="762000"/>
            <a:chOff x="2286000" y="2743200"/>
            <a:chExt cx="838200" cy="762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286000" y="2743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4200" y="2743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86000" y="3505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99138" y="2743200"/>
              <a:ext cx="825062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299138" y="2743200"/>
              <a:ext cx="806669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389304" y="3429000"/>
            <a:ext cx="4191000" cy="762000"/>
            <a:chOff x="2209800" y="4648200"/>
            <a:chExt cx="4191000" cy="762000"/>
          </a:xfrm>
        </p:grpSpPr>
        <p:grpSp>
          <p:nvGrpSpPr>
            <p:cNvPr id="18" name="Group 17"/>
            <p:cNvGrpSpPr/>
            <p:nvPr/>
          </p:nvGrpSpPr>
          <p:grpSpPr>
            <a:xfrm>
              <a:off x="2209800" y="4648200"/>
              <a:ext cx="838200" cy="762000"/>
              <a:chOff x="2209800" y="4648200"/>
              <a:chExt cx="838200" cy="762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209800" y="46482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0" y="46482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09800" y="5410200"/>
                <a:ext cx="8382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3899338" y="4648200"/>
              <a:ext cx="825062" cy="762000"/>
              <a:chOff x="3746938" y="4648200"/>
              <a:chExt cx="825062" cy="762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4572000" y="46482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746938" y="4648200"/>
                <a:ext cx="825062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746938" y="4648200"/>
                <a:ext cx="806669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562600" y="4648200"/>
              <a:ext cx="838200" cy="762000"/>
              <a:chOff x="5181600" y="4648200"/>
              <a:chExt cx="838200" cy="7620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181600" y="46482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019800" y="46482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194738" y="4648200"/>
                <a:ext cx="825062" cy="76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/>
          <p:cNvGrpSpPr/>
          <p:nvPr/>
        </p:nvGrpSpPr>
        <p:grpSpPr>
          <a:xfrm>
            <a:off x="1981200" y="5105400"/>
            <a:ext cx="838200" cy="762000"/>
            <a:chOff x="2286000" y="5105400"/>
            <a:chExt cx="838200" cy="7620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286000" y="51054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24200" y="51054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99138" y="5105400"/>
              <a:ext cx="825062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299138" y="5105400"/>
              <a:ext cx="806669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980793" y="5105400"/>
            <a:ext cx="819807" cy="762000"/>
            <a:chOff x="3886200" y="5105400"/>
            <a:chExt cx="819807" cy="7620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3886200" y="51054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899338" y="5105400"/>
              <a:ext cx="806669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956738" y="5181600"/>
            <a:ext cx="825062" cy="807719"/>
            <a:chOff x="5728138" y="5181600"/>
            <a:chExt cx="825062" cy="80771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553200" y="51816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728138" y="5181600"/>
              <a:ext cx="825062" cy="762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728138" y="594360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86832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2362200"/>
            <a:ext cx="8153400" cy="37338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We can proof this theorem by induction on the number of edges (for info)</a:t>
            </a:r>
          </a:p>
          <a:p>
            <a:pPr marL="0" indent="0">
              <a:buNone/>
              <a:tabLst>
                <a:tab pos="725488" algn="l"/>
              </a:tabLst>
            </a:pPr>
            <a:endParaRPr lang="en-US" sz="900" dirty="0"/>
          </a:p>
          <a:p>
            <a:pPr>
              <a:tabLst>
                <a:tab pos="725488" algn="l"/>
              </a:tabLst>
            </a:pPr>
            <a:r>
              <a:rPr lang="en-US" dirty="0"/>
              <a:t>Inductive Base: If G</a:t>
            </a:r>
            <a:r>
              <a:rPr lang="en-US" baseline="-25000" dirty="0"/>
              <a:t>1</a:t>
            </a:r>
            <a:r>
              <a:rPr lang="en-US" dirty="0"/>
              <a:t> has one edge, then the edge with its endpoints is a spanning tree of G</a:t>
            </a:r>
            <a:r>
              <a:rPr lang="en-US" baseline="-25000" dirty="0"/>
              <a:t>1</a:t>
            </a:r>
          </a:p>
          <a:p>
            <a:endParaRPr lang="en-US" sz="1000" dirty="0"/>
          </a:p>
          <a:p>
            <a:pPr>
              <a:tabLst>
                <a:tab pos="725488" algn="l"/>
              </a:tabLst>
            </a:pPr>
            <a:r>
              <a:rPr lang="en-US" dirty="0"/>
              <a:t>Inductive Hypothesis: Assume that any connected graph with number of edges &lt;= k, </a:t>
            </a:r>
            <a:r>
              <a:rPr lang="en-US" dirty="0" err="1"/>
              <a:t>G</a:t>
            </a:r>
            <a:r>
              <a:rPr lang="en-US" baseline="-25000" dirty="0" err="1"/>
              <a:t>k</a:t>
            </a:r>
            <a:r>
              <a:rPr lang="en-US" dirty="0"/>
              <a:t> , has a spanning tree.</a:t>
            </a:r>
          </a:p>
          <a:p>
            <a:pPr>
              <a:tabLst>
                <a:tab pos="725488" algn="l"/>
              </a:tabLst>
            </a:pPr>
            <a:endParaRPr lang="en-US" altLang="zh-CN" sz="1000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tabLst>
                <a:tab pos="725488" algn="l"/>
              </a:tabLst>
            </a:pP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Inductive Step: We need to prove that we can find a spanning tree for any connected graph with k+1 edges, G</a:t>
            </a:r>
            <a:r>
              <a:rPr lang="en-US" altLang="zh-CN" baseline="-25000" dirty="0">
                <a:solidFill>
                  <a:srgbClr val="000000"/>
                </a:solidFill>
                <a:ea typeface="SimSun" pitchFamily="2" charset="-122"/>
              </a:rPr>
              <a:t>k+1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.</a:t>
            </a:r>
          </a:p>
          <a:p>
            <a:pPr marL="725488" lvl="1" indent="-268288">
              <a:buNone/>
              <a:tabLst>
                <a:tab pos="725488" algn="l"/>
              </a:tabLst>
            </a:pP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	If G</a:t>
            </a:r>
            <a:r>
              <a:rPr lang="en-US" altLang="zh-CN" baseline="-25000" dirty="0">
                <a:solidFill>
                  <a:srgbClr val="000000"/>
                </a:solidFill>
                <a:ea typeface="SimSun" pitchFamily="2" charset="-122"/>
              </a:rPr>
              <a:t>k+1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 has no circuit, then G</a:t>
            </a:r>
            <a:r>
              <a:rPr lang="en-US" altLang="zh-CN" baseline="-25000" dirty="0">
                <a:solidFill>
                  <a:srgbClr val="000000"/>
                </a:solidFill>
                <a:ea typeface="SimSun" pitchFamily="2" charset="-122"/>
              </a:rPr>
              <a:t>k+1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 is a spanning tree itself.</a:t>
            </a:r>
          </a:p>
          <a:p>
            <a:pPr marL="725488" lvl="1" indent="-268288">
              <a:buNone/>
              <a:tabLst>
                <a:tab pos="725488" algn="l"/>
              </a:tabLst>
            </a:pP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	If G</a:t>
            </a:r>
            <a:r>
              <a:rPr lang="en-US" altLang="zh-CN" baseline="-25000" dirty="0">
                <a:solidFill>
                  <a:srgbClr val="000000"/>
                </a:solidFill>
                <a:ea typeface="SimSun" pitchFamily="2" charset="-122"/>
              </a:rPr>
              <a:t>k+1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 has a circuit C, we can remove any edge e from C and G</a:t>
            </a:r>
            <a:r>
              <a:rPr lang="en-US" altLang="zh-CN" baseline="-25000" dirty="0">
                <a:solidFill>
                  <a:srgbClr val="000000"/>
                </a:solidFill>
                <a:ea typeface="SimSun" pitchFamily="2" charset="-122"/>
              </a:rPr>
              <a:t>k+1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 – {e} is still connected. Since G</a:t>
            </a:r>
            <a:r>
              <a:rPr lang="en-US" altLang="zh-CN" baseline="-25000" dirty="0">
                <a:solidFill>
                  <a:srgbClr val="000000"/>
                </a:solidFill>
                <a:ea typeface="SimSun" pitchFamily="2" charset="-122"/>
              </a:rPr>
              <a:t>k+1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 – {e} has one edge less, it contains a spanning tree T by induction, where T is also a spanning tree for G</a:t>
            </a:r>
            <a:r>
              <a:rPr lang="en-US" altLang="zh-CN" baseline="-25000" dirty="0">
                <a:solidFill>
                  <a:srgbClr val="000000"/>
                </a:solidFill>
                <a:ea typeface="SimSun" pitchFamily="2" charset="-122"/>
              </a:rPr>
              <a:t>k+1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.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Spanning tree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143000"/>
            <a:ext cx="7924800" cy="101566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Theorem</a:t>
            </a:r>
            <a:r>
              <a:rPr lang="en-US" sz="2000" dirty="0"/>
              <a:t>: 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connected graph G contains a spanning tree.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38689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48770"/>
            <a:ext cx="7924800" cy="46186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Depth-first search (DFS) </a:t>
            </a:r>
            <a:r>
              <a:rPr lang="en-US" dirty="0"/>
              <a:t>and </a:t>
            </a:r>
            <a:r>
              <a:rPr lang="en-US" b="1" dirty="0"/>
              <a:t>breadth-first search (BFS) </a:t>
            </a:r>
            <a:r>
              <a:rPr lang="en-US" dirty="0"/>
              <a:t>can be used to find a spanning tree of a graph or to search a tree for a particular data.</a:t>
            </a:r>
          </a:p>
          <a:p>
            <a:r>
              <a:rPr lang="en-US" dirty="0"/>
              <a:t>For DFS we start by selecting any vertex V</a:t>
            </a:r>
            <a:r>
              <a:rPr lang="en-US" baseline="-25000" dirty="0"/>
              <a:t>0</a:t>
            </a:r>
            <a:r>
              <a:rPr lang="en-US" dirty="0"/>
              <a:t>, and add it to a stack S.  It is a Last In First Out (LIFO) process.   A helpful analogy is to think of a stack of books; you can remove only the top book, also you can add a new book on the top. </a:t>
            </a:r>
          </a:p>
          <a:p>
            <a:r>
              <a:rPr lang="en-US" dirty="0"/>
              <a:t>For BFS we start by selecting any vertex V</a:t>
            </a:r>
            <a:r>
              <a:rPr lang="en-US" baseline="-25000" dirty="0"/>
              <a:t>0</a:t>
            </a:r>
            <a:r>
              <a:rPr lang="en-US" dirty="0"/>
              <a:t>, and add it to a queue Q.  It is a First In First Out (FIFO) process.  An excellent example of a queue is a line of customer in front of a bank counter. New additions to a line are made to the back of the queue, while removal (or serving a queue) happens at the front of a queue.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BFS and DFS are widely used in games design, such as in tic-tac-toe and chess games.</a:t>
            </a: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a spanning tree from a graph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51541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57200" y="1477370"/>
            <a:ext cx="7924800" cy="3856630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GB" altLang="zh-CN" dirty="0">
                <a:ea typeface="SimSun" pitchFamily="2" charset="-122"/>
              </a:rPr>
              <a:t>The basic idea of depth-first search is to go as deeply as possible into a path before reaching out to other vertices.</a:t>
            </a:r>
          </a:p>
          <a:p>
            <a:r>
              <a:rPr lang="en-GB" altLang="zh-CN" dirty="0">
                <a:ea typeface="SimSun" pitchFamily="2" charset="-122"/>
              </a:rPr>
              <a:t>T</a:t>
            </a:r>
            <a:r>
              <a:rPr lang="en-GB" dirty="0"/>
              <a:t>o find a spanning tree by DFS of a graph, start by selecting any vertex V</a:t>
            </a:r>
            <a:r>
              <a:rPr lang="en-GB" baseline="-25000" dirty="0"/>
              <a:t>0</a:t>
            </a:r>
            <a:r>
              <a:rPr lang="en-GB" dirty="0"/>
              <a:t>, and add it to a stack S.</a:t>
            </a:r>
          </a:p>
          <a:p>
            <a:r>
              <a:rPr lang="en-GB" dirty="0"/>
              <a:t>The stack is processed as follows: </a:t>
            </a:r>
          </a:p>
          <a:p>
            <a:pPr lvl="1"/>
            <a:r>
              <a:rPr lang="en-GB" dirty="0"/>
              <a:t>If vertex V is at the top of the stack S, we find its neighbours (that haven't been discovered before) and add them to the stack. </a:t>
            </a:r>
          </a:p>
          <a:p>
            <a:pPr lvl="1"/>
            <a:r>
              <a:rPr lang="en-GB" dirty="0"/>
              <a:t>A vertex at the top of the stack is removed from the stack if all of its neighbours have been discovered and added to the stack</a:t>
            </a:r>
            <a:r>
              <a:rPr lang="ms-MY" dirty="0"/>
              <a:t>.</a:t>
            </a:r>
            <a:endParaRPr lang="en-US" altLang="zh-CN" dirty="0"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Depth-first search (DFS)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19176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066800"/>
            <a:ext cx="7924800" cy="53044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altLang="zh-CN" b="1" dirty="0">
                <a:ea typeface="SimSun" pitchFamily="2" charset="-122"/>
              </a:rPr>
              <a:t>Example: </a:t>
            </a:r>
          </a:p>
          <a:p>
            <a:pPr marL="0" indent="0">
              <a:buNone/>
              <a:defRPr/>
            </a:pPr>
            <a:r>
              <a:rPr lang="en-GB" altLang="zh-CN" dirty="0">
                <a:ea typeface="SimSun" pitchFamily="2" charset="-122"/>
              </a:rPr>
              <a:t>Use DFS to find a spanning tree for this graph. </a:t>
            </a:r>
            <a:r>
              <a:rPr lang="en-US" dirty="0"/>
              <a:t>Assume vertex C is the root </a:t>
            </a:r>
            <a:r>
              <a:rPr lang="en-GB" dirty="0">
                <a:effectLst/>
                <a:ea typeface="SimSun" panose="02010600030101010101" pitchFamily="2" charset="-122"/>
              </a:rPr>
              <a:t>and the selection of neighbouring vertex in each iteration is based on the vertex with lowest alphabetical order. </a:t>
            </a:r>
            <a:endParaRPr lang="en-GB" altLang="zh-CN" dirty="0">
              <a:ea typeface="SimSun" pitchFamily="2" charset="-122"/>
            </a:endParaRPr>
          </a:p>
          <a:p>
            <a:pPr>
              <a:defRPr/>
            </a:pPr>
            <a:endParaRPr lang="en-GB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endParaRPr lang="ms-MY" sz="32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a typeface="SimSun" pitchFamily="2" charset="-122"/>
              </a:rPr>
              <a:t>Solution: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Try to draw the tree and see.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Depth-first search (DFS)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475505"/>
            <a:ext cx="2190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83423"/>
              </p:ext>
            </p:extLst>
          </p:nvPr>
        </p:nvGraphicFramePr>
        <p:xfrm>
          <a:off x="228600" y="4267200"/>
          <a:ext cx="8534400" cy="15240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645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07479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248770"/>
            <a:ext cx="7924800" cy="5304430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GB" altLang="zh-CN" dirty="0">
                <a:ea typeface="SimSun" pitchFamily="2" charset="-122"/>
              </a:rPr>
              <a:t>The basic idea of breadth-first search is to reach out to as many vertices as possible before penetrating deep into the next level. </a:t>
            </a:r>
          </a:p>
          <a:p>
            <a:pPr>
              <a:defRPr/>
            </a:pPr>
            <a:r>
              <a:rPr lang="en-GB" altLang="zh-CN" dirty="0">
                <a:ea typeface="SimSun" pitchFamily="2" charset="-122"/>
              </a:rPr>
              <a:t>T</a:t>
            </a:r>
            <a:r>
              <a:rPr lang="en-GB" dirty="0"/>
              <a:t>o find a spanning tree by BFS of a graph,  start by selecting any vertex V</a:t>
            </a:r>
            <a:r>
              <a:rPr lang="en-GB" baseline="-25000" dirty="0"/>
              <a:t>0</a:t>
            </a:r>
            <a:r>
              <a:rPr lang="en-GB" dirty="0"/>
              <a:t>, and add it to a queue Q.</a:t>
            </a:r>
          </a:p>
          <a:p>
            <a:r>
              <a:rPr lang="en-GB" dirty="0"/>
              <a:t>The queue is processed as follows: </a:t>
            </a:r>
          </a:p>
          <a:p>
            <a:pPr lvl="1"/>
            <a:r>
              <a:rPr lang="en-GB" dirty="0"/>
              <a:t>If vertex V is at the front of the queue Q, we find its neighbours (that haven't been discovered before) and add them to the queue.</a:t>
            </a:r>
          </a:p>
          <a:p>
            <a:pPr lvl="1"/>
            <a:r>
              <a:rPr lang="en-GB" dirty="0"/>
              <a:t>A vertex at the front of the queue is removed from the queue if all of its neighbours have been discovered and added to the queue</a:t>
            </a:r>
            <a:r>
              <a:rPr lang="ms-MY" dirty="0"/>
              <a:t>.</a:t>
            </a:r>
            <a:endParaRPr lang="en-GB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Breadth-first search (BFS)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24559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143000"/>
            <a:ext cx="7924800" cy="530443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GB" altLang="zh-CN" b="1" dirty="0">
                <a:ea typeface="SimSun" pitchFamily="2" charset="-122"/>
              </a:rPr>
              <a:t>Example: </a:t>
            </a:r>
          </a:p>
          <a:p>
            <a:pPr marL="0" indent="0">
              <a:buNone/>
              <a:defRPr/>
            </a:pPr>
            <a:r>
              <a:rPr lang="en-GB" altLang="zh-CN" dirty="0">
                <a:ea typeface="SimSun" pitchFamily="2" charset="-122"/>
              </a:rPr>
              <a:t>Use BFS to find a spanning tree for this graph. Assume vertex</a:t>
            </a:r>
            <a:r>
              <a:rPr lang="en-US" dirty="0"/>
              <a:t> D is the root and </a:t>
            </a:r>
            <a:r>
              <a:rPr lang="en-GB" dirty="0">
                <a:effectLst/>
                <a:ea typeface="SimSun" panose="02010600030101010101" pitchFamily="2" charset="-122"/>
              </a:rPr>
              <a:t>the selection of neighbouring vertex in each iteration is based on the vertex with lowest alphabetical order. </a:t>
            </a:r>
            <a:endParaRPr lang="en-GB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GB" altLang="zh-CN" dirty="0">
              <a:ea typeface="SimSun" pitchFamily="2" charset="-122"/>
            </a:endParaRPr>
          </a:p>
          <a:p>
            <a:pPr>
              <a:defRPr/>
            </a:pPr>
            <a:endParaRPr lang="en-GB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ms-MY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a typeface="SimSun" pitchFamily="2" charset="-122"/>
              </a:rPr>
              <a:t>Solution: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Try to draw the tree and see.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Breadth-first search (BFS)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81225"/>
            <a:ext cx="2190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03978"/>
              </p:ext>
            </p:extLst>
          </p:nvPr>
        </p:nvGraphicFramePr>
        <p:xfrm>
          <a:off x="304800" y="4010025"/>
          <a:ext cx="8534400" cy="15240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645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7956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Materials covered in this lecture: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Introduction to tree and its related terms, binary tree, spanning tree.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Tree traversal.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Apply BFS and DFS to find a spanning tree from a graph.</a:t>
            </a: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GB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17857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tree?</a:t>
            </a:r>
          </a:p>
          <a:p>
            <a:r>
              <a:rPr lang="en-US" dirty="0"/>
              <a:t>Some definitions and terms</a:t>
            </a:r>
          </a:p>
          <a:p>
            <a:r>
              <a:rPr lang="en-US" dirty="0"/>
              <a:t>Binary tree</a:t>
            </a:r>
          </a:p>
          <a:p>
            <a:r>
              <a:rPr lang="en-US" dirty="0"/>
              <a:t>Tree traversal</a:t>
            </a:r>
          </a:p>
          <a:p>
            <a:r>
              <a:rPr lang="en-US" dirty="0"/>
              <a:t>Spanning tree</a:t>
            </a:r>
          </a:p>
          <a:p>
            <a:r>
              <a:rPr lang="en-US" dirty="0"/>
              <a:t>Tree searching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lecture: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2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969" y="1569838"/>
            <a:ext cx="8077200" cy="381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ms-MY" dirty="0"/>
              <a:t>Given a graph G = (V, E) where V = {0, 2, 4, 6, 8, 10} and </a:t>
            </a:r>
          </a:p>
          <a:p>
            <a:pPr marL="0" indent="0">
              <a:buNone/>
              <a:defRPr/>
            </a:pPr>
            <a:r>
              <a:rPr lang="ms-MY" dirty="0"/>
              <a:t>     E = {xy|x not equals to y, x divides y or y divides x}.</a:t>
            </a:r>
          </a:p>
          <a:p>
            <a:pPr marL="0" indent="0">
              <a:buNone/>
              <a:defRPr/>
            </a:pPr>
            <a:r>
              <a:rPr lang="ms-MY" dirty="0"/>
              <a:t>     Is G a tree? Explain your answer.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ms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62873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969" y="1569838"/>
            <a:ext cx="8077200" cy="3810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Find the spanning tree from the following graph by using </a:t>
            </a:r>
          </a:p>
          <a:p>
            <a:pPr marL="0" indent="0">
              <a:buNone/>
              <a:defRPr/>
            </a:pPr>
            <a:r>
              <a:rPr lang="en-US" dirty="0"/>
              <a:t>    1) DFS</a:t>
            </a:r>
          </a:p>
          <a:p>
            <a:pPr marL="0" indent="0">
              <a:buNone/>
              <a:defRPr/>
            </a:pPr>
            <a:r>
              <a:rPr lang="en-US" dirty="0"/>
              <a:t>    2) BFS</a:t>
            </a:r>
          </a:p>
          <a:p>
            <a:pPr marL="0" indent="0">
              <a:buNone/>
              <a:defRPr/>
            </a:pPr>
            <a:r>
              <a:rPr lang="en-US" dirty="0"/>
              <a:t>Assume D is the root and </a:t>
            </a:r>
            <a:r>
              <a:rPr lang="en-GB" dirty="0">
                <a:effectLst/>
                <a:ea typeface="SimSun" panose="02010600030101010101" pitchFamily="2" charset="-122"/>
              </a:rPr>
              <a:t>the selection of neighbouring vertex in each iteration is based on </a:t>
            </a:r>
            <a:r>
              <a:rPr lang="en-GB">
                <a:effectLst/>
                <a:ea typeface="SimSun" panose="02010600030101010101" pitchFamily="2" charset="-122"/>
              </a:rPr>
              <a:t>the vertex </a:t>
            </a:r>
            <a:r>
              <a:rPr lang="en-GB" dirty="0">
                <a:effectLst/>
                <a:ea typeface="SimSun" panose="02010600030101010101" pitchFamily="2" charset="-122"/>
              </a:rPr>
              <a:t>with lowest alphabetical order. </a:t>
            </a:r>
            <a:endParaRPr lang="en-GB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ms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02236" y="3474838"/>
            <a:ext cx="2158528" cy="2230398"/>
            <a:chOff x="2209800" y="3332202"/>
            <a:chExt cx="2158528" cy="2230398"/>
          </a:xfrm>
          <a:solidFill>
            <a:schemeClr val="bg1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3542551" y="4519316"/>
              <a:ext cx="29174" cy="858618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209800" y="3332202"/>
              <a:ext cx="2158528" cy="2230398"/>
              <a:chOff x="2869953" y="2373868"/>
              <a:chExt cx="2158528" cy="2230398"/>
            </a:xfrm>
            <a:grpFill/>
          </p:grpSpPr>
          <p:cxnSp>
            <p:nvCxnSpPr>
              <p:cNvPr id="35" name="Straight Connector 34"/>
              <p:cNvCxnSpPr/>
              <p:nvPr/>
            </p:nvCxnSpPr>
            <p:spPr>
              <a:xfrm flipH="1">
                <a:off x="3200728" y="2738350"/>
                <a:ext cx="496286" cy="41057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190875" y="3150411"/>
                <a:ext cx="0" cy="41057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190875" y="3560981"/>
                <a:ext cx="1012278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203153" y="3150411"/>
                <a:ext cx="0" cy="41057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3725739" y="2740623"/>
                <a:ext cx="1012278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09167" y="2740623"/>
                <a:ext cx="493986" cy="41057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565278" y="2373868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ms-MY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869953" y="2965376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ms-MY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14800" y="2819400"/>
                <a:ext cx="3080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ms-MY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95600" y="34406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ms-MY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91000" y="3440668"/>
                <a:ext cx="3080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ms-MY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738017" y="2376807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endParaRPr lang="ms-MY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H="1">
                <a:off x="4203153" y="2746139"/>
                <a:ext cx="534864" cy="81484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63032" y="3560981"/>
                <a:ext cx="1040121" cy="85861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67200" y="4234934"/>
                <a:ext cx="33054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  <a:endParaRPr lang="ms-MY" dirty="0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1972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48770"/>
            <a:ext cx="7924800" cy="36280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tree is a connected graph with no circuit.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Examples:</a:t>
            </a: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r>
              <a:rPr lang="en-US" dirty="0"/>
              <a:t>In computer science, trees are often used to describe a method for </a:t>
            </a:r>
            <a:r>
              <a:rPr lang="ms-MY" dirty="0"/>
              <a:t>traversing a search space.</a:t>
            </a: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2362200"/>
            <a:ext cx="914400" cy="1143000"/>
            <a:chOff x="1828800" y="1828800"/>
            <a:chExt cx="914400" cy="1143000"/>
          </a:xfrm>
        </p:grpSpPr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1828800" y="1905000"/>
              <a:ext cx="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ms-M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 flipV="1">
              <a:off x="1828800" y="1828800"/>
              <a:ext cx="83820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ms-M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78"/>
            <p:cNvSpPr>
              <a:spLocks noChangeShapeType="1"/>
            </p:cNvSpPr>
            <p:nvPr/>
          </p:nvSpPr>
          <p:spPr bwMode="auto">
            <a:xfrm flipV="1">
              <a:off x="1828800" y="2438400"/>
              <a:ext cx="914400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ms-M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1828800" y="2514600"/>
              <a:ext cx="7620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ms-M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1828800" y="2971800"/>
              <a:ext cx="76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ms-MY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3" name="Group 1032"/>
          <p:cNvGrpSpPr/>
          <p:nvPr/>
        </p:nvGrpSpPr>
        <p:grpSpPr>
          <a:xfrm>
            <a:off x="4114800" y="2362200"/>
            <a:ext cx="6711" cy="1113430"/>
            <a:chOff x="3803289" y="2544170"/>
            <a:chExt cx="6711" cy="1113430"/>
          </a:xfrm>
        </p:grpSpPr>
        <p:cxnSp>
          <p:nvCxnSpPr>
            <p:cNvPr id="1028" name="Straight Arrow Connector 1027"/>
            <p:cNvCxnSpPr/>
            <p:nvPr/>
          </p:nvCxnSpPr>
          <p:spPr>
            <a:xfrm>
              <a:off x="3810000" y="2544170"/>
              <a:ext cx="0" cy="381000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810000" y="2925170"/>
              <a:ext cx="0" cy="351430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803289" y="3276600"/>
              <a:ext cx="6711" cy="38100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/>
          <p:cNvGrpSpPr/>
          <p:nvPr/>
        </p:nvGrpSpPr>
        <p:grpSpPr>
          <a:xfrm>
            <a:off x="5181600" y="2514600"/>
            <a:ext cx="1657350" cy="586285"/>
            <a:chOff x="4210050" y="2491285"/>
            <a:chExt cx="1657350" cy="58628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5181600" y="2514600"/>
              <a:ext cx="0" cy="41057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486400" y="2667000"/>
              <a:ext cx="0" cy="41057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648200" y="2491285"/>
              <a:ext cx="533400" cy="328115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86400" y="2667000"/>
              <a:ext cx="381000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181600" y="2667000"/>
              <a:ext cx="304800" cy="250777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4210050" y="2781300"/>
              <a:ext cx="438150" cy="3810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09600" y="5029200"/>
            <a:ext cx="7924800" cy="83099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Theorem</a:t>
            </a:r>
            <a:r>
              <a:rPr lang="en-US" sz="2000" dirty="0"/>
              <a:t>: A tree with n &gt;= 1 vertices has (n – 1) edges.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Corollary</a:t>
            </a:r>
            <a:r>
              <a:rPr lang="en-US" sz="2000" dirty="0"/>
              <a:t>: Adding any edge to a tree creates a cycle (or circuit).</a:t>
            </a:r>
            <a:endParaRPr lang="ms-MY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5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48770"/>
            <a:ext cx="7924800" cy="49234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ms-MY" dirty="0"/>
              <a:t>Given a graph G = (V, E) where V = {1, 2, 3, 5, 7} and </a:t>
            </a:r>
          </a:p>
          <a:p>
            <a:pPr marL="0" indent="0">
              <a:buNone/>
              <a:defRPr/>
            </a:pPr>
            <a:r>
              <a:rPr lang="ms-MY" dirty="0"/>
              <a:t>     E = {xy|x not equals to y, x divides y or y divides x}.</a:t>
            </a:r>
          </a:p>
          <a:p>
            <a:pPr marL="0" indent="0">
              <a:buNone/>
              <a:defRPr/>
            </a:pPr>
            <a:r>
              <a:rPr lang="ms-MY" dirty="0"/>
              <a:t>     Is G a tree?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see if G is a tree, draw the graph G and refer to the definition of tree………..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How about when </a:t>
            </a:r>
            <a:r>
              <a:rPr lang="ms-MY" dirty="0"/>
              <a:t>V = {1, 2, 3, 4, 5}?</a:t>
            </a:r>
          </a:p>
          <a:p>
            <a:pPr>
              <a:defRPr/>
            </a:pPr>
            <a:r>
              <a:rPr lang="en-US" dirty="0"/>
              <a:t>How about when </a:t>
            </a:r>
            <a:r>
              <a:rPr lang="ms-MY" dirty="0"/>
              <a:t>V = {2, 3, 4, 5, 6}?</a:t>
            </a:r>
          </a:p>
          <a:p>
            <a:pPr>
              <a:defRPr/>
            </a:pPr>
            <a:endParaRPr lang="ms-MY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ms-MY" dirty="0"/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this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24506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48770"/>
            <a:ext cx="7924800" cy="5304430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A </a:t>
            </a:r>
            <a:r>
              <a:rPr lang="en-US" altLang="zh-CN" b="1" dirty="0">
                <a:ea typeface="SimSun" pitchFamily="2" charset="-122"/>
              </a:rPr>
              <a:t>rooted tree</a:t>
            </a:r>
            <a:r>
              <a:rPr lang="en-US" altLang="zh-CN" dirty="0">
                <a:ea typeface="SimSun" pitchFamily="2" charset="-122"/>
              </a:rPr>
              <a:t> is a tree in which one vertex has been designated as the root and every edge is directed away from the root.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If </a:t>
            </a:r>
            <a:r>
              <a:rPr lang="en-US" altLang="zh-CN" i="1" dirty="0">
                <a:ea typeface="SimSun" pitchFamily="2" charset="-122"/>
              </a:rPr>
              <a:t>v </a:t>
            </a:r>
            <a:r>
              <a:rPr lang="en-US" altLang="zh-CN" dirty="0">
                <a:ea typeface="SimSun" pitchFamily="2" charset="-122"/>
              </a:rPr>
              <a:t>is a vertex in a tree other than the root, the  parent of </a:t>
            </a:r>
            <a:r>
              <a:rPr lang="en-US" altLang="zh-CN" i="1" dirty="0">
                <a:ea typeface="SimSun" pitchFamily="2" charset="-122"/>
              </a:rPr>
              <a:t>v</a:t>
            </a:r>
            <a:r>
              <a:rPr lang="en-US" altLang="zh-CN" dirty="0">
                <a:ea typeface="SimSun" pitchFamily="2" charset="-122"/>
              </a:rPr>
              <a:t> is the unique vertex </a:t>
            </a:r>
            <a:r>
              <a:rPr lang="en-US" altLang="zh-CN" i="1" dirty="0">
                <a:ea typeface="SimSun" pitchFamily="2" charset="-122"/>
              </a:rPr>
              <a:t>u </a:t>
            </a:r>
            <a:r>
              <a:rPr lang="en-US" altLang="zh-CN" dirty="0">
                <a:ea typeface="SimSun" pitchFamily="2" charset="-122"/>
              </a:rPr>
              <a:t>such that there is a directed edge from </a:t>
            </a:r>
            <a:r>
              <a:rPr lang="en-US" altLang="zh-CN" i="1" dirty="0">
                <a:ea typeface="SimSun" pitchFamily="2" charset="-122"/>
              </a:rPr>
              <a:t>u </a:t>
            </a:r>
            <a:r>
              <a:rPr lang="en-US" altLang="zh-CN" dirty="0">
                <a:ea typeface="SimSun" pitchFamily="2" charset="-122"/>
              </a:rPr>
              <a:t>to </a:t>
            </a:r>
            <a:r>
              <a:rPr lang="en-US" altLang="zh-CN" i="1" dirty="0">
                <a:ea typeface="SimSun" pitchFamily="2" charset="-122"/>
              </a:rPr>
              <a:t>v.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When </a:t>
            </a:r>
            <a:r>
              <a:rPr lang="en-US" altLang="zh-CN" i="1" dirty="0">
                <a:ea typeface="SimSun" pitchFamily="2" charset="-122"/>
              </a:rPr>
              <a:t>u </a:t>
            </a:r>
            <a:r>
              <a:rPr lang="en-US" altLang="zh-CN" dirty="0">
                <a:ea typeface="SimSun" pitchFamily="2" charset="-122"/>
              </a:rPr>
              <a:t>is the parent of </a:t>
            </a:r>
            <a:r>
              <a:rPr lang="en-US" altLang="zh-CN" i="1" dirty="0">
                <a:ea typeface="SimSun" pitchFamily="2" charset="-122"/>
              </a:rPr>
              <a:t>v,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v </a:t>
            </a:r>
            <a:r>
              <a:rPr lang="en-US" altLang="zh-CN" dirty="0">
                <a:ea typeface="SimSun" pitchFamily="2" charset="-122"/>
              </a:rPr>
              <a:t>is called a child of </a:t>
            </a:r>
            <a:r>
              <a:rPr lang="en-US" altLang="zh-CN" i="1" dirty="0">
                <a:ea typeface="SimSun" pitchFamily="2" charset="-122"/>
              </a:rPr>
              <a:t>u.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Vertices with the same parent are called siblings.</a:t>
            </a: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Example of a rooted tree with vertex a is the root: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 and terms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384558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08034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228600" y="1248770"/>
            <a:ext cx="8382000" cy="53044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The ancestors of a vertex are the vertices in the path from the root to this vertex.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The descendants of a vertex  </a:t>
            </a:r>
            <a:r>
              <a:rPr lang="en-US" altLang="zh-CN" i="1" dirty="0">
                <a:ea typeface="SimSun" pitchFamily="2" charset="-122"/>
              </a:rPr>
              <a:t>v </a:t>
            </a:r>
            <a:r>
              <a:rPr lang="en-US" altLang="zh-CN" dirty="0">
                <a:ea typeface="SimSun" pitchFamily="2" charset="-122"/>
              </a:rPr>
              <a:t>are those vertices that have </a:t>
            </a:r>
            <a:r>
              <a:rPr lang="en-US" altLang="zh-CN" i="1" dirty="0">
                <a:ea typeface="SimSun" pitchFamily="2" charset="-122"/>
              </a:rPr>
              <a:t>v </a:t>
            </a:r>
            <a:r>
              <a:rPr lang="en-US" altLang="zh-CN" dirty="0">
                <a:ea typeface="SimSun" pitchFamily="2" charset="-122"/>
              </a:rPr>
              <a:t>as an ancestor.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A vertex of a tree is called a leaf if it has no children.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If </a:t>
            </a:r>
            <a:r>
              <a:rPr lang="en-US" altLang="zh-CN" i="1" dirty="0">
                <a:ea typeface="SimSun" pitchFamily="2" charset="-122"/>
              </a:rPr>
              <a:t>x</a:t>
            </a:r>
            <a:r>
              <a:rPr lang="en-US" altLang="zh-CN" dirty="0">
                <a:ea typeface="SimSun" pitchFamily="2" charset="-122"/>
              </a:rPr>
              <a:t> is a vertex in a tree, the sub-tree with </a:t>
            </a:r>
            <a:r>
              <a:rPr lang="en-US" altLang="zh-CN" i="1" dirty="0">
                <a:ea typeface="SimSun" pitchFamily="2" charset="-122"/>
              </a:rPr>
              <a:t>x</a:t>
            </a:r>
            <a:r>
              <a:rPr lang="en-US" altLang="zh-CN" dirty="0">
                <a:ea typeface="SimSun" pitchFamily="2" charset="-122"/>
              </a:rPr>
              <a:t> as its root is the sub-graph of the tree consisting of </a:t>
            </a:r>
            <a:r>
              <a:rPr lang="en-US" altLang="zh-CN" i="1" dirty="0">
                <a:ea typeface="SimSun" pitchFamily="2" charset="-122"/>
              </a:rPr>
              <a:t>x </a:t>
            </a:r>
            <a:r>
              <a:rPr lang="en-US" altLang="zh-CN" dirty="0">
                <a:ea typeface="SimSun" pitchFamily="2" charset="-122"/>
              </a:rPr>
              <a:t>and its descendants and all edges incident to these descendants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The </a:t>
            </a:r>
            <a:r>
              <a:rPr lang="en-US" altLang="zh-CN" b="1" dirty="0">
                <a:ea typeface="SimSun" pitchFamily="2" charset="-122"/>
              </a:rPr>
              <a:t>height</a:t>
            </a:r>
            <a:r>
              <a:rPr lang="en-US" altLang="zh-CN" dirty="0">
                <a:ea typeface="SimSun" pitchFamily="2" charset="-122"/>
              </a:rPr>
              <a:t> of a tree is the maximum of the lengths of simple paths from the root to the leaves.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3810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 and terms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4175"/>
            <a:ext cx="3846513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83195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48770"/>
            <a:ext cx="7924800" cy="49234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SimSun" pitchFamily="2" charset="-122"/>
                <a:cs typeface="Times New Roman" pitchFamily="18" charset="0"/>
              </a:rPr>
              <a:t>A binary tree is a tree, where every node has at most two children.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  <a:cs typeface="Times New Roman" pitchFamily="18" charset="0"/>
              </a:rPr>
              <a:t>One drawn to the left, called the left child, another drawn to the right, called the right child. 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  <a:cs typeface="Times New Roman" pitchFamily="18" charset="0"/>
              </a:rPr>
              <a:t>Every node in a binary tree is the root of at most two sub-trees, namely, its left sub-tree, and the right sub-tree.</a:t>
            </a: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tree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02013"/>
            <a:ext cx="3700463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02504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48770"/>
            <a:ext cx="7924800" cy="5304430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Visiting a node in a tree generally means retrieving the data item contained in the node, and sending it to some processes such as, printing.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There are three ways in which one could traverse all the nodes in a tree.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Pre-order traversal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In-order traversal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Post-order traversal</a:t>
            </a:r>
          </a:p>
          <a:p>
            <a:pPr>
              <a:defRPr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traversal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51723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477370"/>
            <a:ext cx="7924800" cy="4618630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Visit the current node.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Traverse the left sub-tree of the current node.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Traverse the right sub-tree of the current node.</a:t>
            </a: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endParaRPr lang="ms-MY" dirty="0"/>
          </a:p>
          <a:p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14936" y="6172200"/>
            <a:ext cx="429064" cy="457200"/>
          </a:xfrm>
        </p:spPr>
        <p:txBody>
          <a:bodyPr/>
          <a:lstStyle/>
          <a:p>
            <a:fld id="{169B2101-2E9F-420A-91A3-890890D844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Pre-order traversal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819400"/>
            <a:ext cx="3700463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3584575"/>
            <a:ext cx="31877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861610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1855</Words>
  <Application>Microsoft Office PowerPoint</Application>
  <PresentationFormat>On-screen Show (4:3)</PresentationFormat>
  <Paragraphs>292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Trebuchet MS</vt:lpstr>
      <vt:lpstr>1_Theme1</vt:lpstr>
      <vt:lpstr>LECTURE 12 Tree</vt:lpstr>
      <vt:lpstr>What you will learn in this lecture:</vt:lpstr>
      <vt:lpstr>Tree</vt:lpstr>
      <vt:lpstr>Try this</vt:lpstr>
      <vt:lpstr>Definitions and terms</vt:lpstr>
      <vt:lpstr>Definitions and terms</vt:lpstr>
      <vt:lpstr>Binary tree</vt:lpstr>
      <vt:lpstr>Tree traversal</vt:lpstr>
      <vt:lpstr>Pre-order traversal</vt:lpstr>
      <vt:lpstr>In-order traversal</vt:lpstr>
      <vt:lpstr>Post-order traversal</vt:lpstr>
      <vt:lpstr>Spanning tree</vt:lpstr>
      <vt:lpstr>Spanning tree</vt:lpstr>
      <vt:lpstr>Finding a spanning tree from a graph</vt:lpstr>
      <vt:lpstr>Depth-first search (DFS)</vt:lpstr>
      <vt:lpstr>Depth-first search (DFS)</vt:lpstr>
      <vt:lpstr>Breadth-first search (BFS)</vt:lpstr>
      <vt:lpstr>Breadth-first search (BFS)</vt:lpstr>
      <vt:lpstr>Summary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Lecture01: Sets</dc:title>
  <dc:subject>TMA1201</dc:subject>
  <dc:creator/>
  <cp:lastModifiedBy/>
  <cp:revision>1</cp:revision>
  <dcterms:created xsi:type="dcterms:W3CDTF">2012-05-22T01:27:05Z</dcterms:created>
  <dcterms:modified xsi:type="dcterms:W3CDTF">2022-10-17T16:03:35Z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