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  <p:sldMasterId id="2147483659" r:id="rId2"/>
  </p:sldMasterIdLst>
  <p:notesMasterIdLst>
    <p:notesMasterId r:id="rId21"/>
  </p:notesMasterIdLst>
  <p:handoutMasterIdLst>
    <p:handoutMasterId r:id="rId22"/>
  </p:handoutMasterIdLst>
  <p:sldIdLst>
    <p:sldId id="327" r:id="rId3"/>
    <p:sldId id="273" r:id="rId4"/>
    <p:sldId id="307" r:id="rId5"/>
    <p:sldId id="328" r:id="rId6"/>
    <p:sldId id="333" r:id="rId7"/>
    <p:sldId id="308" r:id="rId8"/>
    <p:sldId id="310" r:id="rId9"/>
    <p:sldId id="311" r:id="rId10"/>
    <p:sldId id="312" r:id="rId11"/>
    <p:sldId id="322" r:id="rId12"/>
    <p:sldId id="329" r:id="rId13"/>
    <p:sldId id="334" r:id="rId14"/>
    <p:sldId id="321" r:id="rId15"/>
    <p:sldId id="323" r:id="rId16"/>
    <p:sldId id="330" r:id="rId17"/>
    <p:sldId id="331" r:id="rId18"/>
    <p:sldId id="318" r:id="rId19"/>
    <p:sldId id="319" r:id="rId20"/>
  </p:sldIdLst>
  <p:sldSz cx="9144000" cy="6858000" type="screen4x3"/>
  <p:notesSz cx="9947275" cy="6858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99"/>
    <a:srgbClr val="FF66CC"/>
    <a:srgbClr val="CCECFF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71210" autoAdjust="0"/>
  </p:normalViewPr>
  <p:slideViewPr>
    <p:cSldViewPr>
      <p:cViewPr varScale="1">
        <p:scale>
          <a:sx n="98" d="100"/>
          <a:sy n="98" d="100"/>
        </p:scale>
        <p:origin x="25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4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Rectangle 4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fld id="{58BF0BC6-AA9F-4FB2-A912-6D9003F4253B}" type="slidenum">
              <a:rPr lang="en-US" smtClean="0">
                <a:solidFill>
                  <a:prstClr val="black"/>
                </a:solidFill>
                <a:latin typeface="Calibri" pitchFamily="34" charset="0"/>
              </a:rPr>
              <a:pPr eaLnBrk="1" hangingPunct="1">
                <a:defRPr/>
              </a:pPr>
              <a:t>1</a:t>
            </a:fld>
            <a:endParaRPr lang="en-US" smtClean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English sentence can be regarded as a string of words, and an English word ca</a:t>
            </a:r>
            <a:r>
              <a:rPr lang="en-US" baseline="0" dirty="0" smtClean="0"/>
              <a:t>n be regarded as a string of letters.</a:t>
            </a:r>
            <a:endParaRPr lang="en-US" dirty="0" smtClean="0"/>
          </a:p>
          <a:p>
            <a:r>
              <a:rPr lang="en-US" dirty="0" smtClean="0"/>
              <a:t>However, not every string of letters is a legitimate word, and not every string of words is a grammatical sentence.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English sentence can be regarded as a string of words, and an English word ca</a:t>
            </a:r>
            <a:r>
              <a:rPr lang="en-US" baseline="0" dirty="0" smtClean="0"/>
              <a:t>n be regarded as a string of letters.</a:t>
            </a:r>
            <a:endParaRPr lang="en-US" dirty="0" smtClean="0"/>
          </a:p>
          <a:p>
            <a:r>
              <a:rPr lang="en-US" dirty="0" smtClean="0"/>
              <a:t>However, not every string of letters is a legitimate word, and not every string of words is a grammatical sentence.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English sentence can be regarded as a string of words, and an English word ca</a:t>
            </a:r>
            <a:r>
              <a:rPr lang="en-US" baseline="0" dirty="0" smtClean="0"/>
              <a:t>n be regarded as a string of letters.</a:t>
            </a:r>
            <a:endParaRPr lang="en-US" dirty="0" smtClean="0"/>
          </a:p>
          <a:p>
            <a:r>
              <a:rPr lang="en-US" dirty="0" smtClean="0"/>
              <a:t>However, not every string of letters is a legitimate word, and not every string of words is a grammatical sentence.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English sentence can be regarded as a string of words, and an English word ca</a:t>
            </a:r>
            <a:r>
              <a:rPr lang="en-US" baseline="0" dirty="0" smtClean="0"/>
              <a:t>n be regarded as a string of letters.</a:t>
            </a:r>
            <a:endParaRPr lang="en-US" dirty="0" smtClean="0"/>
          </a:p>
          <a:p>
            <a:r>
              <a:rPr lang="en-US" dirty="0" smtClean="0"/>
              <a:t>However, not every string of letters is a legitimate word, and not every string of words is a grammatical sentence.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36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2349AD60-6C4F-498D-990A-53910CC4549F}" type="datetime1">
              <a:rPr lang="en-US" sz="1100" smtClean="0"/>
              <a:t>11/30/2021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TMA1201 Discrete Structures &amp; Probability, Faculty of Computing &amp;666 Informatics, MMU</a:t>
            </a:r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  <p:sp>
        <p:nvSpPr>
          <p:cNvPr id="34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288" y="1976438"/>
            <a:ext cx="2043112" cy="533400"/>
            <a:chOff x="0" y="2000250"/>
            <a:chExt cx="3733800" cy="533400"/>
          </a:xfrm>
        </p:grpSpPr>
        <p:sp>
          <p:nvSpPr>
            <p:cNvPr id="5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8583613" y="1976438"/>
            <a:ext cx="552450" cy="542925"/>
            <a:chOff x="8667750" y="2000250"/>
            <a:chExt cx="476250" cy="542925"/>
          </a:xfrm>
        </p:grpSpPr>
        <p:sp>
          <p:nvSpPr>
            <p:cNvPr id="14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cs typeface="Arial" charset="0"/>
              </a:rPr>
              <a:t>TMA1201 Discrete Structures &amp; Probability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cs typeface="Arial" charset="0"/>
              </a:rPr>
              <a:t>Faculty of Computing &amp; Informatics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cs typeface="Arial" charset="0"/>
              </a:rPr>
              <a:t>Multimedia University 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5"/>
          <p:cNvSpPr txBox="1">
            <a:spLocks/>
          </p:cNvSpPr>
          <p:nvPr userDrawn="1"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cs typeface="Arial" charset="0"/>
              </a:rPr>
              <a:t>TMA1201 Discrete Structures &amp; Probability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cs typeface="Arial" charset="0"/>
              </a:rPr>
              <a:t>Faculty of Computing &amp; Informatics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cs typeface="Arial" charset="0"/>
              </a:rPr>
              <a:t>Multimedia University 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effectLst/>
          <a:scene3d>
            <a:camera prst="orthographicFront"/>
            <a:lightRig rig="threePt" dir="t"/>
          </a:scene3d>
          <a:sp3d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D0970FE7-09BC-439A-A237-CAE0DD7633C8}" type="datetime1">
              <a:rPr lang="en-US" smtClean="0">
                <a:solidFill>
                  <a:prstClr val="black"/>
                </a:solidFill>
              </a:rPr>
              <a:t>11/30/2021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A96A041F-7B62-4FC7-8165-86933DE7A19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TMA1201 Discrete Structures &amp; Probability, Faculty of Computing &amp;666 Informatics, MMU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2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DA118BE4-6064-4F48-9207-8A4B1120CB5E}" type="datetime1">
              <a:rPr lang="en-US" smtClean="0">
                <a:solidFill>
                  <a:prstClr val="black"/>
                </a:solidFill>
              </a:rPr>
              <a:t>11/30/2021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5D91585B-0C7B-454B-A111-4661F5DD24E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TMA1201 Discrete Structures &amp; Probability, Faculty of Computing &amp;666 Informatics, MMU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2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F9886290-DD36-4E75-9395-DFBBE50B8DD9}" type="datetime1">
              <a:rPr lang="en-US" smtClean="0">
                <a:solidFill>
                  <a:prstClr val="black"/>
                </a:solidFill>
              </a:rPr>
              <a:t>11/30/2021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TMA1201 Discrete Structures &amp; Probability, Faculty of Computing &amp;666 Informatics, MMU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FF44A448-AA4B-4985-A1D5-B196F3CA416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6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  <a:noFill/>
          <a:ln>
            <a:noFill/>
          </a:ln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E18414B6-31BF-4F50-94D6-3D47C445D88C}" type="datetime1">
              <a:rPr lang="en-US" smtClean="0">
                <a:solidFill>
                  <a:prstClr val="black"/>
                </a:solidFill>
              </a:rPr>
              <a:t>11/30/2021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TMA1201 Discrete Structures &amp; Probability, Faculty of Computing &amp;666 Informatics, MMU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53A2A9-445E-4AED-A640-871F47F9FF2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72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/>
          </p:nvPr>
        </p:nvSpPr>
        <p:spPr>
          <a:xfrm>
            <a:off x="1828800" y="3124200"/>
            <a:ext cx="5105400" cy="1981200"/>
          </a:xfrm>
        </p:spPr>
        <p:txBody>
          <a:bodyPr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C754A4EE-E46A-4BA1-BA97-BE20FA97006C}" type="datetime1">
              <a:rPr lang="en-US" smtClean="0">
                <a:solidFill>
                  <a:prstClr val="black"/>
                </a:solidFill>
              </a:rPr>
              <a:t>11/30/2021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TMA1201 Discrete Structures &amp; Probability, Faculty of Computing &amp;666 Informatics, MMU</a:t>
            </a:r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3D99A0E-9F89-432A-945A-675E197D357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10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7200" dirty="0">
                <a:solidFill>
                  <a:prstClr val="black">
                    <a:alpha val="40000"/>
                  </a:prstClr>
                </a:solidFill>
                <a:cs typeface="Arial" charset="0"/>
              </a:rPr>
              <a:t>TRUE or FALSE?</a:t>
            </a:r>
          </a:p>
        </p:txBody>
      </p:sp>
      <p:sp>
        <p:nvSpPr>
          <p:cNvPr id="4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cs typeface="Arial" charset="0"/>
              </a:rPr>
              <a:t>TRUE 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cs typeface="Arial" charset="0"/>
              </a:rPr>
              <a:t>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cs typeface="Arial" charset="0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cs typeface="Arial" charset="0"/>
              </a:rPr>
              <a:t>?</a:t>
            </a: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7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95D169BF-8AED-4514-9CBE-617B823CF61E}" type="datetime1">
              <a:rPr lang="en-US" smtClean="0">
                <a:solidFill>
                  <a:prstClr val="black"/>
                </a:solidFill>
              </a:rPr>
              <a:t>11/30/2021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TMA1201 Discrete Structures &amp; Probability, Faculty of Computing &amp;666 Informatics, MMU</a:t>
            </a:r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58BD54-BA42-4AD0-B401-EED338CFC20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7200" dirty="0">
                <a:solidFill>
                  <a:prstClr val="black">
                    <a:alpha val="40000"/>
                  </a:prstClr>
                </a:solidFill>
                <a:cs typeface="Arial" charset="0"/>
              </a:rPr>
              <a:t>TRUE or FALSE?</a:t>
            </a:r>
          </a:p>
        </p:txBody>
      </p:sp>
      <p:sp>
        <p:nvSpPr>
          <p:cNvPr id="4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200" dirty="0">
                <a:solidFill>
                  <a:prstClr val="white">
                    <a:alpha val="40000"/>
                  </a:prstClr>
                </a:solidFill>
                <a:cs typeface="Arial" charset="0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cs typeface="Arial" charset="0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cs typeface="Arial" charset="0"/>
              </a:rPr>
              <a:t>?</a:t>
            </a: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7200" dirty="0">
                <a:solidFill>
                  <a:prstClr val="black">
                    <a:alpha val="40000"/>
                  </a:prstClr>
                </a:solidFill>
                <a:cs typeface="Arial" charset="0"/>
              </a:rPr>
              <a:t>TRUE 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200" dirty="0">
                <a:solidFill>
                  <a:prstClr val="white">
                    <a:alpha val="40000"/>
                  </a:prstClr>
                </a:solidFill>
                <a:cs typeface="Arial" charset="0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cs typeface="Arial" charset="0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cs typeface="Arial" charset="0"/>
              </a:rPr>
              <a:t>?</a:t>
            </a: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2E7A4531-49D8-4374-B43A-2DE2F21BCCC2}" type="datetime1">
              <a:rPr lang="en-US" smtClean="0">
                <a:solidFill>
                  <a:prstClr val="black"/>
                </a:solidFill>
              </a:rPr>
              <a:t>11/30/2021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TMA1201 Discrete Structures &amp; Probability, Faculty of Computing &amp;666 Informatics, MMU</a:t>
            </a:r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3D992A-C9DF-49C0-BE32-00A1CF59B16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>
              <a:defRPr/>
            </a:pPr>
            <a:r>
              <a:rPr lang="en-US" sz="2000" b="1" dirty="0">
                <a:ln>
                  <a:solidFill>
                    <a:srgbClr val="000000"/>
                  </a:solidFill>
                </a:ln>
                <a:solidFill>
                  <a:srgbClr val="F8F8F8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>
              <a:defRPr/>
            </a:pPr>
            <a:r>
              <a:rPr lang="en-US" sz="2000" b="1" dirty="0">
                <a:ln>
                  <a:solidFill>
                    <a:srgbClr val="000000"/>
                  </a:solidFill>
                </a:ln>
                <a:solidFill>
                  <a:srgbClr val="F8F8F8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>
              <a:defRPr/>
            </a:pPr>
            <a:r>
              <a:rPr lang="en-US" sz="2000" b="1" dirty="0">
                <a:ln>
                  <a:solidFill>
                    <a:srgbClr val="000000"/>
                  </a:solidFill>
                </a:ln>
                <a:solidFill>
                  <a:srgbClr val="F8F8F8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>
              <a:defRPr/>
            </a:pPr>
            <a:r>
              <a:rPr lang="en-US" sz="2000" b="1" dirty="0">
                <a:ln>
                  <a:solidFill>
                    <a:srgbClr val="000000"/>
                  </a:solidFill>
                </a:ln>
                <a:solidFill>
                  <a:srgbClr val="F8F8F8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>
              <a:defRPr/>
            </a:pPr>
            <a:r>
              <a:rPr lang="en-US" sz="2000" b="1" dirty="0">
                <a:ln>
                  <a:solidFill>
                    <a:srgbClr val="000000"/>
                  </a:solidFill>
                </a:ln>
                <a:solidFill>
                  <a:srgbClr val="F8F8F8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E.</a:t>
            </a:r>
          </a:p>
        </p:txBody>
      </p:sp>
      <p:sp>
        <p:nvSpPr>
          <p:cNvPr id="14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>
              <a:defRPr/>
            </a:pPr>
            <a:r>
              <a:rPr lang="en-US" sz="2000" b="1" dirty="0">
                <a:ln>
                  <a:solidFill>
                    <a:srgbClr val="000000"/>
                  </a:solidFill>
                </a:ln>
                <a:solidFill>
                  <a:srgbClr val="F8F8F8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A.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>
              <a:defRPr/>
            </a:pPr>
            <a:r>
              <a:rPr lang="en-US" sz="2000" b="1" dirty="0">
                <a:ln>
                  <a:solidFill>
                    <a:srgbClr val="000000"/>
                  </a:solidFill>
                </a:ln>
                <a:solidFill>
                  <a:srgbClr val="F8F8F8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>
              <a:defRPr/>
            </a:pPr>
            <a:r>
              <a:rPr lang="en-US" sz="2000" b="1" dirty="0">
                <a:ln>
                  <a:solidFill>
                    <a:srgbClr val="000000"/>
                  </a:solidFill>
                </a:ln>
                <a:solidFill>
                  <a:srgbClr val="F8F8F8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>
              <a:defRPr/>
            </a:pPr>
            <a:r>
              <a:rPr lang="en-US" sz="2000" b="1" dirty="0">
                <a:ln>
                  <a:solidFill>
                    <a:srgbClr val="000000"/>
                  </a:solidFill>
                </a:ln>
                <a:solidFill>
                  <a:srgbClr val="F8F8F8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D.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>
              <a:defRPr/>
            </a:pPr>
            <a:r>
              <a:rPr lang="en-US" sz="2000" b="1" dirty="0">
                <a:ln>
                  <a:solidFill>
                    <a:srgbClr val="000000"/>
                  </a:solidFill>
                </a:ln>
                <a:solidFill>
                  <a:srgbClr val="F8F8F8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E.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0BCF10B8-A22A-4E7B-97E4-6262D220A347}" type="datetime1">
              <a:rPr lang="en-US" smtClean="0">
                <a:solidFill>
                  <a:prstClr val="black"/>
                </a:solidFill>
              </a:rPr>
              <a:t>11/30/2021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TMA1201 Discrete Structures &amp; Probability, Faculty of Computing &amp;666 Informatics, MMU</a:t>
            </a:r>
            <a:endParaRPr lang="en-US"/>
          </a:p>
        </p:txBody>
      </p:sp>
      <p:sp>
        <p:nvSpPr>
          <p:cNvPr id="26" name="Rectangl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E3C32C1-EEA8-4A50-9110-7893268D351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07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3"/>
          <p:cNvCxnSpPr>
            <a:stCxn id="16" idx="3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Grp="1"/>
          </p:cNvSpPr>
          <p:nvPr>
            <p:ph type="body" sz="quarter" idx="13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TMA1201 Discrete Structures &amp; Probability, Faculty of Computing &amp;666 Informatics, MMU</a:t>
            </a:r>
            <a:endParaRPr lang="en-US"/>
          </a:p>
        </p:txBody>
      </p:sp>
      <p:sp>
        <p:nvSpPr>
          <p:cNvPr id="2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68481189-DDAC-4E22-B9CA-B4F139551E5B}" type="datetime1">
              <a:rPr lang="en-US" smtClean="0">
                <a:solidFill>
                  <a:prstClr val="black"/>
                </a:solidFill>
              </a:rPr>
              <a:t>11/30/2021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70E167-826E-4555-98F2-BBA64164D48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5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212D0F71-0618-48EB-BF98-27C0CD399E1F}" type="datetime1">
              <a:rPr lang="en-US" smtClean="0">
                <a:solidFill>
                  <a:prstClr val="black"/>
                </a:solidFill>
              </a:rPr>
              <a:t>11/30/2021</a:t>
            </a:fld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TMA1201 Discrete Structures &amp; Probability, Faculty of Computing &amp;666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3E071D64-F2AB-4E74-A382-7939F7300DE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9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B5ECBC6D-C737-4C91-BC45-D8CB2A6EB102}" type="datetime1">
              <a:rPr lang="en-US" smtClean="0"/>
              <a:t>11/30/2021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9B2101-2E9F-420A-91A3-890890D84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E87AA39F-9DD0-45D7-895C-06B5BF675EB5}" type="datetime1">
              <a:rPr lang="en-US" smtClean="0">
                <a:solidFill>
                  <a:prstClr val="black"/>
                </a:solidFill>
              </a:rPr>
              <a:t>11/30/2021</a:t>
            </a:fld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TMA1201 Discrete Structures &amp; Probability, Faculty of Computing &amp;666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5DFB7A16-C6E8-4D12-9F92-63AB220A01A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1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D1E714A0-4011-47FE-9E4A-9F80614BBCFA}" type="datetime1">
              <a:rPr lang="en-US" sz="1100" smtClean="0"/>
              <a:t>11/30/2021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smtClean="0"/>
              <a:t>TMA1201 Discrete Structures &amp; Probability, Faculty of Computing &amp;666 Informatics, MMU</a:t>
            </a:r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9B2101-2E9F-420A-91A3-890890D84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6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3CCCC8AA-BEDA-48C2-BA14-7A5DEF65E9FD}" type="datetime1">
              <a:rPr lang="en-US" smtClean="0"/>
              <a:t>11/30/2021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 smtClean="0"/>
              <a:t>TMA1201 Discrete Structures &amp; Probability, Faculty of Computing &amp;666 Informatics, MMU</a:t>
            </a:r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7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D1ADA0F9-C26C-474A-897C-4909CAD88A03}" type="datetime1">
              <a:rPr lang="en-US" smtClean="0"/>
              <a:t>11/30/2021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 smtClean="0"/>
              <a:t>TMA1201 Discrete Structures &amp; Probability, Faculty of Computing &amp;666 Informatics, MMU</a:t>
            </a:r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7ED4D339-72B0-4AFB-BC88-E8673015D293}" type="datetime1">
              <a:rPr lang="en-US" smtClean="0"/>
              <a:t>11/30/2021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 smtClean="0"/>
              <a:t>TMA1201 Discrete Structures &amp; Probability, Faculty of Computing &amp;666 Informatics, MMU</a:t>
            </a:r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  <p:sp>
        <p:nvSpPr>
          <p:cNvPr id="9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3EA1435F-716B-473B-ABC8-56F3888E3A99}" type="datetime1">
              <a:rPr lang="en-US" smtClean="0"/>
              <a:t>11/30/2021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 smtClean="0"/>
              <a:t>TMA1201 Discrete Structures &amp; Probability, Faculty of Computing &amp;666 Informatics, MMU</a:t>
            </a:r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6CC6BC41-1F3C-4448-8B01-DC17EDDED4AE}" type="datetime1">
              <a:rPr lang="en-US" smtClean="0"/>
              <a:t>11/30/2021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 smtClean="0"/>
              <a:t>TMA1201 Discrete Structures &amp; Probability, Faculty of Computing &amp;666 Informatics, MMU</a:t>
            </a:r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9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 smtClean="0"/>
              <a:t>TMA1201 Discrete Structures &amp; Probability, Faculty of Computing &amp;666 Informatics, MMU</a:t>
            </a:r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28773E82-5667-4BA2-8F60-421E3A2556A2}" type="datetime1">
              <a:rPr lang="en-US" smtClean="0"/>
              <a:t>11/30/2021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E703A4F3-BCAB-4B97-AC84-90970325329A}" type="datetime1">
              <a:rPr lang="en-US" sz="1100" smtClean="0"/>
              <a:t>11/30/2021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r>
              <a:rPr lang="en-US" sz="1200" smtClean="0"/>
              <a:t>TMA1201 Discrete Structures &amp; Probability, Faculty of Computing &amp;666 Informatics, MMU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169B2101-2E9F-420A-91A3-890890D8449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7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6D9F8EA-EBEA-4162-B083-EAE5C632D290}" type="datetime1">
              <a:rPr lang="en-US" smtClean="0">
                <a:solidFill>
                  <a:prstClr val="black"/>
                </a:solidFill>
              </a:rPr>
              <a:t>11/30/2021</a:t>
            </a:fld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TMA1201 Discrete Structures &amp; Probability, Faculty of Computing &amp;666 Informatics, MMU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 vert="horz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A360A85-8650-4A58-9AD7-5B9C42727DF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055" name="Group 23"/>
          <p:cNvGrpSpPr>
            <a:grpSpLocks/>
          </p:cNvGrpSpPr>
          <p:nvPr/>
        </p:nvGrpSpPr>
        <p:grpSpPr bwMode="auto">
          <a:xfrm>
            <a:off x="11113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56" name="Group 35"/>
          <p:cNvGrpSpPr>
            <a:grpSpLocks/>
          </p:cNvGrpSpPr>
          <p:nvPr/>
        </p:nvGrpSpPr>
        <p:grpSpPr bwMode="auto">
          <a:xfrm>
            <a:off x="8583613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5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4"/>
          <p:cNvSpPr txBox="1">
            <a:spLocks/>
          </p:cNvSpPr>
          <p:nvPr/>
        </p:nvSpPr>
        <p:spPr bwMode="auto">
          <a:xfrm>
            <a:off x="1371600" y="1066799"/>
            <a:ext cx="7772400" cy="281940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ms-MY" sz="6000" dirty="0">
                <a:solidFill>
                  <a:prstClr val="black"/>
                </a:solidFill>
                <a:effectLst>
                  <a:reflection blurRad="12700" stA="25000" endPos="55000" dist="5000" dir="5400000" sy="-100000" algn="bl" rotWithShape="0"/>
                </a:effectLst>
              </a:rPr>
              <a:t>LECTURE </a:t>
            </a:r>
            <a:r>
              <a:rPr lang="ms-MY" sz="6000" dirty="0" smtClean="0">
                <a:solidFill>
                  <a:prstClr val="black"/>
                </a:solidFill>
                <a:effectLst>
                  <a:reflection blurRad="12700" stA="25000" endPos="55000" dist="5000" dir="5400000" sy="-100000" algn="bl" rotWithShape="0"/>
                </a:effectLst>
              </a:rPr>
              <a:t>13 </a:t>
            </a:r>
            <a:r>
              <a:rPr lang="ms-MY" sz="6000" dirty="0">
                <a:solidFill>
                  <a:prstClr val="black"/>
                </a:solidFill>
                <a:effectLst>
                  <a:reflection blurRad="12700" stA="25000" endPos="55000" dist="5000" dir="5400000" sy="-100000" algn="bl" rotWithShape="0"/>
                </a:effectLst>
              </a:rPr>
              <a:t/>
            </a:r>
            <a:br>
              <a:rPr lang="ms-MY" sz="6000" dirty="0">
                <a:solidFill>
                  <a:prstClr val="black"/>
                </a:solidFill>
                <a:effectLst>
                  <a:reflection blurRad="12700" stA="25000" endPos="55000" dist="5000" dir="5400000" sy="-100000" algn="bl" rotWithShape="0"/>
                </a:effectLst>
              </a:rPr>
            </a:br>
            <a:r>
              <a:rPr lang="ms-MY" sz="6000" dirty="0" smtClean="0">
                <a:solidFill>
                  <a:prstClr val="black"/>
                </a:solidFill>
                <a:effectLst>
                  <a:reflection blurRad="12700" stA="25000" endPos="55000" dist="5000" dir="5400000" sy="-100000" algn="bl" rotWithShape="0"/>
                </a:effectLst>
              </a:rPr>
              <a:t>Finite-State Automata</a:t>
            </a:r>
            <a:endParaRPr lang="ms-MY" sz="6000" dirty="0">
              <a:solidFill>
                <a:prstClr val="black"/>
              </a:solidFill>
              <a:effectLst>
                <a:reflection blurRad="12700" stA="25000" endPos="55000" dist="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61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295400"/>
            <a:ext cx="7924800" cy="4572000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zh-CN" dirty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dirty="0" smtClean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dirty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dirty="0" smtClean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dirty="0" smtClean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altLang="zh-CN" dirty="0">
                <a:ln>
                  <a:solidFill>
                    <a:schemeClr val="tx1"/>
                  </a:solidFill>
                </a:ln>
                <a:ea typeface="宋体" pitchFamily="2" charset="-122"/>
                <a:cs typeface="Times New Roman" pitchFamily="18" charset="0"/>
              </a:rPr>
              <a:t>	</a:t>
            </a:r>
            <a:endParaRPr lang="en-US" altLang="zh-CN" baseline="-25000" dirty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ln>
                <a:solidFill>
                  <a:schemeClr val="tx1"/>
                </a:solidFill>
              </a:ln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ln>
                <a:solidFill>
                  <a:schemeClr val="tx1"/>
                </a:solidFill>
              </a:ln>
              <a:ea typeface="SimSun" pitchFamily="2" charset="-122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40973"/>
              </p:ext>
            </p:extLst>
          </p:nvPr>
        </p:nvGraphicFramePr>
        <p:xfrm>
          <a:off x="990600" y="1524000"/>
          <a:ext cx="3352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2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2133600" y="46482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38600" y="46482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67400" y="46482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6019800" y="4800600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4" idx="2"/>
          </p:cNvCxnSpPr>
          <p:nvPr/>
        </p:nvCxnSpPr>
        <p:spPr>
          <a:xfrm>
            <a:off x="1524000" y="51054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5" idx="2"/>
          </p:cNvCxnSpPr>
          <p:nvPr/>
        </p:nvCxnSpPr>
        <p:spPr>
          <a:xfrm>
            <a:off x="3048000" y="5105400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6"/>
            <a:endCxn id="16" idx="2"/>
          </p:cNvCxnSpPr>
          <p:nvPr/>
        </p:nvCxnSpPr>
        <p:spPr>
          <a:xfrm>
            <a:off x="4953000" y="510540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1"/>
            <a:endCxn id="14" idx="7"/>
          </p:cNvCxnSpPr>
          <p:nvPr/>
        </p:nvCxnSpPr>
        <p:spPr>
          <a:xfrm rot="5400000" flipH="1" flipV="1">
            <a:off x="2590800" y="4458822"/>
            <a:ext cx="12700" cy="646578"/>
          </a:xfrm>
          <a:prstGeom prst="curvedConnector3">
            <a:avLst>
              <a:gd name="adj1" fmla="val 500367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5" idx="1"/>
            <a:endCxn id="15" idx="7"/>
          </p:cNvCxnSpPr>
          <p:nvPr/>
        </p:nvCxnSpPr>
        <p:spPr>
          <a:xfrm rot="5400000" flipH="1" flipV="1">
            <a:off x="4495800" y="4458822"/>
            <a:ext cx="12700" cy="646578"/>
          </a:xfrm>
          <a:prstGeom prst="curvedConnector3">
            <a:avLst>
              <a:gd name="adj1" fmla="val 532605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6" idx="1"/>
            <a:endCxn id="16" idx="7"/>
          </p:cNvCxnSpPr>
          <p:nvPr/>
        </p:nvCxnSpPr>
        <p:spPr>
          <a:xfrm rot="5400000" flipH="1" flipV="1">
            <a:off x="6324600" y="4458822"/>
            <a:ext cx="12700" cy="646578"/>
          </a:xfrm>
          <a:prstGeom prst="curvedConnector3">
            <a:avLst>
              <a:gd name="adj1" fmla="val 532605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5" idx="3"/>
            <a:endCxn id="14" idx="5"/>
          </p:cNvCxnSpPr>
          <p:nvPr/>
        </p:nvCxnSpPr>
        <p:spPr>
          <a:xfrm rot="5400000">
            <a:off x="3543300" y="4799478"/>
            <a:ext cx="12700" cy="125842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6" idx="3"/>
            <a:endCxn id="15" idx="5"/>
          </p:cNvCxnSpPr>
          <p:nvPr/>
        </p:nvCxnSpPr>
        <p:spPr>
          <a:xfrm rot="5400000">
            <a:off x="5410200" y="4837578"/>
            <a:ext cx="12700" cy="118222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8800" y="4114800"/>
            <a:ext cx="532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a, b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9000" y="46482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d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00600" y="40386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b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0" y="46482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a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29400" y="40386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a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2800" y="54218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d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5400" y="5334000"/>
            <a:ext cx="532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b, d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90600" y="1524000"/>
            <a:ext cx="3352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1940" y="957977"/>
            <a:ext cx="33528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Which state the automaton will be in when:</a:t>
            </a:r>
          </a:p>
          <a:p>
            <a:endParaRPr lang="en-US" dirty="0" smtClean="0">
              <a:ln>
                <a:solidFill>
                  <a:schemeClr val="tx1"/>
                </a:solidFill>
              </a:ln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n>
                  <a:solidFill>
                    <a:schemeClr val="tx1"/>
                  </a:solidFill>
                </a:ln>
              </a:rPr>
              <a:t>It receives input </a:t>
            </a:r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a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 at initial time?</a:t>
            </a:r>
          </a:p>
          <a:p>
            <a:pPr marL="342900" indent="-342900">
              <a:buFont typeface="+mj-lt"/>
              <a:buAutoNum type="arabicParenR"/>
            </a:pPr>
            <a:endParaRPr lang="en-US" dirty="0" smtClean="0">
              <a:ln>
                <a:solidFill>
                  <a:schemeClr val="tx1"/>
                </a:solidFill>
              </a:ln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n>
                  <a:solidFill>
                    <a:schemeClr val="tx1"/>
                  </a:solidFill>
                </a:ln>
              </a:rPr>
              <a:t>It receives input </a:t>
            </a:r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b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 at s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1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?</a:t>
            </a:r>
          </a:p>
          <a:p>
            <a:pPr marL="342900" indent="-342900">
              <a:buFont typeface="+mj-lt"/>
              <a:buAutoNum type="arabicParenR"/>
            </a:pPr>
            <a:endParaRPr lang="en-US" dirty="0" smtClean="0">
              <a:ln>
                <a:solidFill>
                  <a:schemeClr val="tx1"/>
                </a:solidFill>
              </a:ln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n>
                  <a:solidFill>
                    <a:schemeClr val="tx1"/>
                  </a:solidFill>
                </a:ln>
              </a:rPr>
              <a:t>It receives input </a:t>
            </a:r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add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 at s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?</a:t>
            </a:r>
          </a:p>
        </p:txBody>
      </p:sp>
      <p:sp>
        <p:nvSpPr>
          <p:cNvPr id="37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169B2101-2E9F-420A-91A3-890890D84497}" type="slidenum">
              <a:rPr lang="en-US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pPr/>
              <a:t>10</a:t>
            </a:fld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95300" y="1524000"/>
            <a:ext cx="7924800" cy="45720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compiler for a computer </a:t>
            </a:r>
            <a:r>
              <a:rPr lang="en-US" dirty="0"/>
              <a:t>language analyzes the stream of characters in a program by: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Firstly, recognizing individual word and sentence units.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Secondly, analyzing the syntax, or grammar, of the sentences.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Finally, translating the sentences into machine code.</a:t>
            </a:r>
          </a:p>
          <a:p>
            <a:pPr marL="857250" lvl="1" indent="-457200">
              <a:buNone/>
            </a:pPr>
            <a:endParaRPr lang="en-US" dirty="0"/>
          </a:p>
          <a:p>
            <a:r>
              <a:rPr lang="en-US" dirty="0"/>
              <a:t>Regular languages, which are defined by regular expressions, are used extensively for matching patterns within text and for lexical analysis in computer language compilers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Regular </a:t>
            </a:r>
            <a:r>
              <a:rPr lang="en-US" dirty="0"/>
              <a:t>expressions of a formal language make it possible to replace a long, complicated set of if-then-else statements with code that is easy both to produce and to understand</a:t>
            </a:r>
            <a:r>
              <a:rPr lang="en-US" dirty="0" smtClean="0"/>
              <a:t>.</a:t>
            </a:r>
          </a:p>
          <a:p>
            <a:pPr marL="0" indent="0">
              <a:buNone/>
              <a:tabLst>
                <a:tab pos="344488" algn="l"/>
              </a:tabLst>
            </a:pPr>
            <a:endParaRPr lang="en-US" dirty="0"/>
          </a:p>
          <a:p>
            <a:pPr>
              <a:tabLst>
                <a:tab pos="344488" algn="l"/>
              </a:tabLst>
            </a:pPr>
            <a:r>
              <a:rPr lang="en-US" dirty="0" smtClean="0"/>
              <a:t>According to </a:t>
            </a:r>
            <a:r>
              <a:rPr lang="en-US" dirty="0" err="1" smtClean="0"/>
              <a:t>Kleene’s</a:t>
            </a:r>
            <a:r>
              <a:rPr lang="en-US" dirty="0" smtClean="0"/>
              <a:t> Theorem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b="1" dirty="0" smtClean="0"/>
              <a:t>the </a:t>
            </a:r>
            <a:r>
              <a:rPr lang="en-US" b="1" dirty="0"/>
              <a:t>set of languages defined by regular expressions is identical to the set of languages accepted by </a:t>
            </a:r>
            <a:r>
              <a:rPr lang="en-US" b="1" dirty="0" smtClean="0"/>
              <a:t>finite-state </a:t>
            </a:r>
            <a:r>
              <a:rPr lang="en-US" b="1" dirty="0"/>
              <a:t>automata.</a:t>
            </a:r>
            <a:endParaRPr lang="en-US" b="1" dirty="0" smtClean="0"/>
          </a:p>
          <a:p>
            <a:pPr lvl="1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Language and Finite-State Automata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169B2101-2E9F-420A-91A3-890890D84497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524000"/>
            <a:ext cx="7467600" cy="4221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Regular expression is one of the most useful ways to define a language.  The following describes ways in which language can be formed by regular expression: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smtClean="0">
                <a:sym typeface="Symbol"/>
              </a:rPr>
              <a:t> be an alphabet, with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and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as symbols/strings for regular expressions over , the following are also regular expressions over :</a:t>
            </a: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Language by a Regular Expression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47800" y="3733800"/>
          <a:ext cx="6096000" cy="1752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Regular</a:t>
                      </a:r>
                      <a:r>
                        <a:rPr lang="en-US" baseline="0" dirty="0" smtClean="0"/>
                        <a:t> Expressions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(</a:t>
                      </a:r>
                      <a:r>
                        <a:rPr lang="en-US" i="1" dirty="0" smtClean="0">
                          <a:sym typeface="Symbol"/>
                        </a:rPr>
                        <a:t>ab</a:t>
                      </a:r>
                      <a:r>
                        <a:rPr lang="en-US" dirty="0" smtClean="0">
                          <a:sym typeface="Symbol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Concatenation of </a:t>
                      </a:r>
                      <a:r>
                        <a:rPr lang="en-US" i="1" dirty="0" smtClean="0"/>
                        <a:t>a</a:t>
                      </a:r>
                      <a:r>
                        <a:rPr lang="en-US" dirty="0" smtClean="0"/>
                        <a:t> and </a:t>
                      </a:r>
                      <a:r>
                        <a:rPr lang="en-US" i="1" dirty="0" smtClean="0"/>
                        <a:t>b 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(</a:t>
                      </a:r>
                      <a:r>
                        <a:rPr lang="en-US" i="1" dirty="0" smtClean="0">
                          <a:sym typeface="Symbol"/>
                        </a:rPr>
                        <a:t>a</a:t>
                      </a:r>
                      <a:r>
                        <a:rPr lang="en-US" dirty="0" smtClean="0">
                          <a:sym typeface="Symbol"/>
                        </a:rPr>
                        <a:t> | </a:t>
                      </a:r>
                      <a:r>
                        <a:rPr lang="en-US" i="1" dirty="0" smtClean="0">
                          <a:sym typeface="Symbol"/>
                        </a:rPr>
                        <a:t>b</a:t>
                      </a:r>
                      <a:r>
                        <a:rPr lang="en-US" dirty="0" smtClean="0">
                          <a:sym typeface="Symbol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Either</a:t>
                      </a:r>
                      <a:r>
                        <a:rPr lang="en-US" baseline="0" dirty="0" smtClean="0"/>
                        <a:t> one of </a:t>
                      </a:r>
                      <a:r>
                        <a:rPr lang="en-US" i="1" baseline="0" dirty="0" smtClean="0"/>
                        <a:t>a </a:t>
                      </a:r>
                      <a:r>
                        <a:rPr lang="en-US" i="0" baseline="0" dirty="0" smtClean="0"/>
                        <a:t>or</a:t>
                      </a:r>
                      <a:r>
                        <a:rPr lang="en-US" i="1" baseline="0" dirty="0" smtClean="0"/>
                        <a:t> 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(</a:t>
                      </a:r>
                      <a:r>
                        <a:rPr lang="en-US" i="1" dirty="0" smtClean="0">
                          <a:sym typeface="Symbol"/>
                        </a:rPr>
                        <a:t>a</a:t>
                      </a:r>
                      <a:r>
                        <a:rPr lang="en-US" dirty="0" smtClean="0">
                          <a:sym typeface="Symbol"/>
                        </a:rPr>
                        <a:t>*)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Concatenation of </a:t>
                      </a:r>
                      <a:r>
                        <a:rPr lang="en-US" i="1" dirty="0" smtClean="0"/>
                        <a:t>a </a:t>
                      </a:r>
                      <a:r>
                        <a:rPr lang="en-US" i="0" dirty="0" smtClean="0"/>
                        <a:t>with itself any finite number (including zero) of times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Language Accepted by an Automaton?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609600" y="1524000"/>
            <a:ext cx="7467600" cy="4221163"/>
          </a:xfrm>
        </p:spPr>
        <p:txBody>
          <a:bodyPr/>
          <a:lstStyle/>
          <a:p>
            <a:r>
              <a:rPr lang="en-US" dirty="0" smtClean="0"/>
              <a:t>Suppose a string of input symbols is fed into a </a:t>
            </a:r>
            <a:br>
              <a:rPr lang="en-US" dirty="0" smtClean="0"/>
            </a:br>
            <a:r>
              <a:rPr lang="en-US" dirty="0" smtClean="0"/>
              <a:t>finite-state automaton in sequence. At the end of the process, after each successive input symbol has changed the state of the automaton, the automaton ends up in a certain state, which may be either an accepting state or a non-accepting state.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Those strings that send the automaton to an accepting state are said to be </a:t>
            </a:r>
            <a:r>
              <a:rPr lang="en-US" i="1" dirty="0" smtClean="0"/>
              <a:t>accepted </a:t>
            </a:r>
            <a:r>
              <a:rPr lang="en-US" dirty="0" smtClean="0"/>
              <a:t>by the automaton.</a:t>
            </a:r>
          </a:p>
          <a:p>
            <a:endParaRPr lang="en-US" dirty="0" smtClean="0"/>
          </a:p>
          <a:p>
            <a:r>
              <a:rPr lang="en-US" dirty="0" smtClean="0"/>
              <a:t>The language accepted by the automaton </a:t>
            </a:r>
            <a:r>
              <a:rPr lang="en-US" i="1" dirty="0" smtClean="0"/>
              <a:t>M</a:t>
            </a:r>
            <a:r>
              <a:rPr lang="en-US" dirty="0"/>
              <a:t>, denoted as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 smtClean="0"/>
              <a:t>), is the set of all strings that are accepted by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169B2101-2E9F-420A-91A3-890890D84497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1219200" y="18288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4200" y="18288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53000" y="18288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105400" y="1981200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9" idx="2"/>
          </p:cNvCxnSpPr>
          <p:nvPr/>
        </p:nvCxnSpPr>
        <p:spPr>
          <a:xfrm>
            <a:off x="609600" y="22860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6"/>
            <a:endCxn id="10" idx="2"/>
          </p:cNvCxnSpPr>
          <p:nvPr/>
        </p:nvCxnSpPr>
        <p:spPr>
          <a:xfrm>
            <a:off x="2133600" y="2286000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>
            <a:off x="4038600" y="228600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9" idx="1"/>
            <a:endCxn id="9" idx="7"/>
          </p:cNvCxnSpPr>
          <p:nvPr/>
        </p:nvCxnSpPr>
        <p:spPr>
          <a:xfrm rot="5400000" flipH="1" flipV="1">
            <a:off x="1676400" y="1639422"/>
            <a:ext cx="12700" cy="646578"/>
          </a:xfrm>
          <a:prstGeom prst="curvedConnector3">
            <a:avLst>
              <a:gd name="adj1" fmla="val 500367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1"/>
            <a:endCxn id="10" idx="7"/>
          </p:cNvCxnSpPr>
          <p:nvPr/>
        </p:nvCxnSpPr>
        <p:spPr>
          <a:xfrm rot="5400000" flipH="1" flipV="1">
            <a:off x="3581400" y="1639422"/>
            <a:ext cx="12700" cy="646578"/>
          </a:xfrm>
          <a:prstGeom prst="curvedConnector3">
            <a:avLst>
              <a:gd name="adj1" fmla="val 532605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1" idx="1"/>
            <a:endCxn id="11" idx="7"/>
          </p:cNvCxnSpPr>
          <p:nvPr/>
        </p:nvCxnSpPr>
        <p:spPr>
          <a:xfrm rot="5400000" flipH="1" flipV="1">
            <a:off x="5410200" y="1639422"/>
            <a:ext cx="12700" cy="646578"/>
          </a:xfrm>
          <a:prstGeom prst="curvedConnector3">
            <a:avLst>
              <a:gd name="adj1" fmla="val 532605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3"/>
            <a:endCxn id="9" idx="5"/>
          </p:cNvCxnSpPr>
          <p:nvPr/>
        </p:nvCxnSpPr>
        <p:spPr>
          <a:xfrm rot="5400000">
            <a:off x="2628900" y="1980078"/>
            <a:ext cx="12700" cy="125842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3"/>
            <a:endCxn id="10" idx="5"/>
          </p:cNvCxnSpPr>
          <p:nvPr/>
        </p:nvCxnSpPr>
        <p:spPr>
          <a:xfrm rot="5400000">
            <a:off x="4495800" y="2018178"/>
            <a:ext cx="12700" cy="118222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4400" y="1295400"/>
            <a:ext cx="532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a, b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4600" y="18288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d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86200" y="12192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b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18288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a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5000" y="12192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a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8400" y="26024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d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91000" y="2514600"/>
            <a:ext cx="532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b, d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" y="327660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finite-state automaton accepts the strings of inputs that stops at s</a:t>
            </a:r>
            <a:r>
              <a:rPr lang="en-US" baseline="-25000" dirty="0" smtClean="0"/>
              <a:t>2.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automaton accepts the following inputs:</a:t>
            </a:r>
          </a:p>
          <a:p>
            <a:r>
              <a:rPr lang="en-US" dirty="0" smtClean="0"/>
              <a:t>	</a:t>
            </a:r>
            <a:r>
              <a:rPr lang="en-US" i="1" dirty="0" err="1" smtClean="0"/>
              <a:t>da</a:t>
            </a:r>
            <a:r>
              <a:rPr lang="en-US" i="1" dirty="0" smtClean="0"/>
              <a:t>	</a:t>
            </a:r>
            <a:r>
              <a:rPr lang="en-US" i="1" dirty="0" err="1" smtClean="0"/>
              <a:t>ada</a:t>
            </a:r>
            <a:r>
              <a:rPr lang="en-US" i="1" dirty="0" smtClean="0"/>
              <a:t>	</a:t>
            </a:r>
            <a:r>
              <a:rPr lang="en-US" i="1" dirty="0" err="1" smtClean="0"/>
              <a:t>bda</a:t>
            </a:r>
            <a:r>
              <a:rPr lang="en-US" i="1" dirty="0" smtClean="0"/>
              <a:t>	</a:t>
            </a:r>
            <a:r>
              <a:rPr lang="en-US" i="1" dirty="0" err="1" smtClean="0"/>
              <a:t>aaaaaaabbbbbdabbbbbbaaaaa</a:t>
            </a:r>
            <a:endParaRPr lang="en-US" i="1" dirty="0" smtClean="0"/>
          </a:p>
          <a:p>
            <a:r>
              <a:rPr lang="en-US" i="1" dirty="0" smtClean="0"/>
              <a:t>	</a:t>
            </a:r>
            <a:r>
              <a:rPr lang="en-US" i="1" dirty="0" err="1" smtClean="0"/>
              <a:t>dba</a:t>
            </a:r>
            <a:r>
              <a:rPr lang="en-US" i="1" dirty="0" smtClean="0"/>
              <a:t>	</a:t>
            </a:r>
            <a:r>
              <a:rPr lang="en-US" i="1" dirty="0" err="1" smtClean="0"/>
              <a:t>adba</a:t>
            </a:r>
            <a:r>
              <a:rPr lang="en-US" i="1" dirty="0" smtClean="0"/>
              <a:t>	</a:t>
            </a:r>
            <a:r>
              <a:rPr lang="en-US" i="1" dirty="0" err="1" smtClean="0"/>
              <a:t>bdba</a:t>
            </a:r>
            <a:r>
              <a:rPr lang="en-US" i="1" dirty="0" smtClean="0"/>
              <a:t>	</a:t>
            </a:r>
            <a:r>
              <a:rPr lang="en-US" i="1" dirty="0" err="1" smtClean="0"/>
              <a:t>bbbbbbbaaaaaaaadaaaaaaaaa</a:t>
            </a:r>
            <a:endParaRPr lang="en-US" i="1" dirty="0" smtClean="0"/>
          </a:p>
          <a:p>
            <a:r>
              <a:rPr lang="en-US" i="1" dirty="0" smtClean="0"/>
              <a:t>	</a:t>
            </a:r>
            <a:r>
              <a:rPr lang="en-US" i="1" dirty="0" err="1" smtClean="0"/>
              <a:t>abda</a:t>
            </a:r>
            <a:r>
              <a:rPr lang="en-US" i="1" dirty="0" smtClean="0"/>
              <a:t>	</a:t>
            </a:r>
            <a:r>
              <a:rPr lang="en-US" i="1" dirty="0" err="1" smtClean="0"/>
              <a:t>bada</a:t>
            </a:r>
            <a:r>
              <a:rPr lang="en-US" i="1" dirty="0" smtClean="0"/>
              <a:t>	</a:t>
            </a:r>
            <a:r>
              <a:rPr lang="en-US" i="1" dirty="0" err="1" smtClean="0"/>
              <a:t>daaaaaaaaaaaaaaaaaaaaaaaaaaaaaaaa</a:t>
            </a:r>
            <a:endParaRPr lang="en-US" i="1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automaton does not accept the following inputs:</a:t>
            </a:r>
          </a:p>
          <a:p>
            <a:r>
              <a:rPr lang="en-US" dirty="0"/>
              <a:t>	</a:t>
            </a:r>
            <a:r>
              <a:rPr lang="en-US" i="1" dirty="0" err="1" smtClean="0"/>
              <a:t>abbba</a:t>
            </a:r>
            <a:r>
              <a:rPr lang="en-US" i="1" dirty="0" smtClean="0"/>
              <a:t>	</a:t>
            </a:r>
            <a:r>
              <a:rPr lang="en-US" i="1" dirty="0" err="1" smtClean="0"/>
              <a:t>adbb</a:t>
            </a:r>
            <a:r>
              <a:rPr lang="en-US" i="1" dirty="0" smtClean="0"/>
              <a:t>	</a:t>
            </a:r>
            <a:r>
              <a:rPr lang="en-US" i="1" dirty="0" err="1" smtClean="0"/>
              <a:t>bbabd</a:t>
            </a:r>
            <a:r>
              <a:rPr lang="en-US" i="1" dirty="0" smtClean="0"/>
              <a:t>	</a:t>
            </a:r>
            <a:r>
              <a:rPr lang="en-US" i="1" dirty="0" err="1" smtClean="0"/>
              <a:t>aababddbab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err="1" smtClean="0"/>
              <a:t>abdda</a:t>
            </a:r>
            <a:r>
              <a:rPr lang="en-US" i="1" dirty="0" smtClean="0"/>
              <a:t>	</a:t>
            </a:r>
            <a:r>
              <a:rPr lang="en-US" i="1" dirty="0" err="1" smtClean="0"/>
              <a:t>dbab</a:t>
            </a:r>
            <a:r>
              <a:rPr lang="en-US" i="1" dirty="0" smtClean="0"/>
              <a:t>	</a:t>
            </a:r>
            <a:r>
              <a:rPr lang="en-US" i="1" dirty="0" err="1" smtClean="0"/>
              <a:t>bdbdd</a:t>
            </a:r>
            <a:r>
              <a:rPr lang="en-US" i="1" dirty="0" smtClean="0"/>
              <a:t>	</a:t>
            </a:r>
            <a:r>
              <a:rPr lang="en-US" i="1" dirty="0" err="1" smtClean="0"/>
              <a:t>bdbdaaadb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err="1" smtClean="0"/>
              <a:t>abdddbaab</a:t>
            </a:r>
            <a:r>
              <a:rPr lang="en-US" i="1" dirty="0" smtClean="0"/>
              <a:t>	</a:t>
            </a:r>
            <a:r>
              <a:rPr lang="en-US" i="1" dirty="0" err="1" smtClean="0"/>
              <a:t>badbaabbabbadb</a:t>
            </a:r>
            <a:r>
              <a:rPr lang="en-US" i="1" dirty="0" smtClean="0"/>
              <a:t>	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8400" y="990600"/>
            <a:ext cx="228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Remember that an accepting state is</a:t>
            </a:r>
          </a:p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indicated by the double circle.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3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169B2101-2E9F-420A-91A3-890890D84497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 anchor="b"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7547" y="121524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9600" y="3586877"/>
            <a:ext cx="79248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Given the finite-state automaton </a:t>
            </a:r>
            <a:r>
              <a:rPr lang="en-US" i="1" dirty="0" smtClean="0"/>
              <a:t>M</a:t>
            </a:r>
            <a:r>
              <a:rPr lang="en-US" dirty="0" smtClean="0"/>
              <a:t> as shown above,</a:t>
            </a:r>
          </a:p>
          <a:p>
            <a:pPr marL="463550" indent="-296863">
              <a:buFont typeface="+mj-lt"/>
              <a:buAutoNum type="romanLcPeriod"/>
            </a:pPr>
            <a:r>
              <a:rPr lang="en-US" dirty="0" smtClean="0"/>
              <a:t>Give three strings that are accepted by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marL="463550" indent="-296863">
              <a:buFont typeface="+mj-lt"/>
              <a:buAutoNum type="romanLcPeriod"/>
            </a:pPr>
            <a:r>
              <a:rPr lang="en-US" dirty="0" smtClean="0"/>
              <a:t>Give three strings that are not accepted by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marL="463550" indent="-296863">
              <a:buFont typeface="+mj-lt"/>
              <a:buAutoNum type="romanLcPeriod"/>
            </a:pPr>
            <a:r>
              <a:rPr lang="en-US" dirty="0" smtClean="0"/>
              <a:t>What is the language accepted by the </a:t>
            </a:r>
            <a:r>
              <a:rPr lang="en-US" i="1" dirty="0" smtClean="0"/>
              <a:t>M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u="sng" dirty="0" smtClean="0"/>
              <a:t>Solution:</a:t>
            </a:r>
          </a:p>
          <a:p>
            <a:pPr marL="344488" indent="-344488">
              <a:buFont typeface="+mj-lt"/>
              <a:buAutoNum type="romanLcPeriod"/>
            </a:pPr>
            <a:r>
              <a:rPr lang="en-US" i="1" dirty="0" smtClean="0"/>
              <a:t>a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aaba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abab</a:t>
            </a:r>
            <a:endParaRPr lang="en-US" i="1" dirty="0" smtClean="0"/>
          </a:p>
          <a:p>
            <a:pPr marL="344488" indent="-344488">
              <a:buFont typeface="+mj-lt"/>
              <a:buAutoNum type="romanLcPeriod"/>
            </a:pPr>
            <a:r>
              <a:rPr lang="en-US" i="1" dirty="0" err="1" smtClean="0"/>
              <a:t>abb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bbbb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bbaab</a:t>
            </a:r>
            <a:endParaRPr lang="en-US" i="1" dirty="0" smtClean="0"/>
          </a:p>
          <a:p>
            <a:pPr marL="344488" indent="-344488">
              <a:buFont typeface="+mj-lt"/>
              <a:buAutoNum type="romanLcPeriod"/>
            </a:pP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i="1" dirty="0" err="1" smtClean="0"/>
              <a:t>a</a:t>
            </a:r>
            <a:r>
              <a:rPr lang="en-US" i="1" baseline="30000" dirty="0" err="1" smtClean="0">
                <a:sym typeface="Symbol"/>
              </a:rPr>
              <a:t>k</a:t>
            </a:r>
            <a:r>
              <a:rPr lang="en-US" dirty="0" smtClean="0"/>
              <a:t>,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err="1" smtClean="0">
                <a:sym typeface="Symbol"/>
              </a:rPr>
              <a:t>a</a:t>
            </a:r>
            <a:r>
              <a:rPr lang="en-US" i="1" baseline="30000" dirty="0" err="1" smtClean="0">
                <a:sym typeface="Symbol"/>
              </a:rPr>
              <a:t>n</a:t>
            </a:r>
            <a:r>
              <a:rPr lang="en-US" i="1" dirty="0" err="1" smtClean="0"/>
              <a:t>bax</a:t>
            </a:r>
            <a:r>
              <a:rPr lang="en-US" dirty="0" smtClean="0"/>
              <a:t>   where </a:t>
            </a:r>
            <a:r>
              <a:rPr lang="en-US" i="1" dirty="0" smtClean="0"/>
              <a:t>k </a:t>
            </a:r>
            <a:r>
              <a:rPr lang="en-US" dirty="0">
                <a:sym typeface="Symbol"/>
              </a:rPr>
              <a:t> </a:t>
            </a:r>
            <a:r>
              <a:rPr lang="en-US" dirty="0" smtClean="0">
                <a:sym typeface="Symbol"/>
              </a:rPr>
              <a:t>Z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 , </a:t>
            </a:r>
            <a:r>
              <a:rPr lang="en-US" i="1" dirty="0" smtClean="0"/>
              <a:t>n </a:t>
            </a:r>
            <a:r>
              <a:rPr lang="en-US" dirty="0" smtClean="0">
                <a:sym typeface="Symbol"/>
              </a:rPr>
              <a:t> N,  and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is any </a:t>
            </a:r>
            <a:r>
              <a:rPr lang="en-US" dirty="0" smtClean="0"/>
              <a:t>string of </a:t>
            </a:r>
            <a:r>
              <a:rPr lang="en-US" i="1" dirty="0" smtClean="0"/>
              <a:t>a</a:t>
            </a:r>
            <a:r>
              <a:rPr lang="en-US" dirty="0" smtClean="0"/>
              <a:t>’s and </a:t>
            </a:r>
            <a:r>
              <a:rPr lang="en-US" i="1" dirty="0" smtClean="0"/>
              <a:t>b</a:t>
            </a:r>
            <a:r>
              <a:rPr lang="en-US" dirty="0" smtClean="0"/>
              <a:t>’s}.</a:t>
            </a:r>
          </a:p>
          <a:p>
            <a:pPr marL="344488" indent="-344488" defTabSz="855663"/>
            <a:r>
              <a:rPr lang="en-US" dirty="0" smtClean="0"/>
              <a:t>		= {</a:t>
            </a:r>
            <a:r>
              <a:rPr lang="en-US" i="1" dirty="0" smtClean="0">
                <a:sym typeface="Symbol"/>
              </a:rPr>
              <a:t>a* </a:t>
            </a:r>
            <a:r>
              <a:rPr lang="en-US" dirty="0" smtClean="0">
                <a:sym typeface="Symbol"/>
              </a:rPr>
              <a:t>|</a:t>
            </a:r>
            <a:r>
              <a:rPr lang="en-US" i="1" dirty="0">
                <a:sym typeface="Symbol"/>
              </a:rPr>
              <a:t> a* </a:t>
            </a:r>
            <a:r>
              <a:rPr lang="en-US" i="1" dirty="0" err="1" smtClean="0"/>
              <a:t>ba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|</a:t>
            </a:r>
            <a:r>
              <a:rPr lang="en-US" i="1" dirty="0" err="1" smtClean="0"/>
              <a:t>b</a:t>
            </a:r>
            <a:r>
              <a:rPr lang="en-US" dirty="0" smtClean="0"/>
              <a:t>)*}</a:t>
            </a:r>
          </a:p>
        </p:txBody>
      </p:sp>
      <p:sp>
        <p:nvSpPr>
          <p:cNvPr id="33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169B2101-2E9F-420A-91A3-890890D84497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9600" y="1295400"/>
            <a:ext cx="6477001" cy="1447800"/>
            <a:chOff x="609600" y="1295400"/>
            <a:chExt cx="6477001" cy="1447800"/>
          </a:xfrm>
          <a:noFill/>
        </p:grpSpPr>
        <p:sp>
          <p:nvSpPr>
            <p:cNvPr id="9" name="Oval 8"/>
            <p:cNvSpPr/>
            <p:nvPr/>
          </p:nvSpPr>
          <p:spPr>
            <a:xfrm>
              <a:off x="1219200" y="1828800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1828800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929250" y="1828800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1365959" y="1980111"/>
              <a:ext cx="640080" cy="6400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3" name="Straight Arrow Connector 12"/>
            <p:cNvCxnSpPr>
              <a:endCxn id="9" idx="2"/>
            </p:cNvCxnSpPr>
            <p:nvPr/>
          </p:nvCxnSpPr>
          <p:spPr>
            <a:xfrm>
              <a:off x="609600" y="2286000"/>
              <a:ext cx="6096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6"/>
              <a:endCxn id="10" idx="2"/>
            </p:cNvCxnSpPr>
            <p:nvPr/>
          </p:nvCxnSpPr>
          <p:spPr>
            <a:xfrm>
              <a:off x="2133600" y="2286000"/>
              <a:ext cx="9906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6"/>
              <a:endCxn id="11" idx="2"/>
            </p:cNvCxnSpPr>
            <p:nvPr/>
          </p:nvCxnSpPr>
          <p:spPr>
            <a:xfrm>
              <a:off x="4038600" y="2286000"/>
              <a:ext cx="89065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9" idx="1"/>
              <a:endCxn id="9" idx="7"/>
            </p:cNvCxnSpPr>
            <p:nvPr/>
          </p:nvCxnSpPr>
          <p:spPr>
            <a:xfrm rot="5400000" flipH="1" flipV="1">
              <a:off x="1676400" y="1639422"/>
              <a:ext cx="12700" cy="646578"/>
            </a:xfrm>
            <a:prstGeom prst="curvedConnector3">
              <a:avLst>
                <a:gd name="adj1" fmla="val 5003671"/>
              </a:avLst>
            </a:prstGeom>
            <a:grp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0"/>
              <a:endCxn id="36" idx="0"/>
            </p:cNvCxnSpPr>
            <p:nvPr/>
          </p:nvCxnSpPr>
          <p:spPr>
            <a:xfrm rot="5400000" flipH="1" flipV="1">
              <a:off x="5333011" y="75211"/>
              <a:ext cx="1979" cy="3505200"/>
            </a:xfrm>
            <a:prstGeom prst="curvedConnector3">
              <a:avLst>
                <a:gd name="adj1" fmla="val 11651289"/>
              </a:avLst>
            </a:prstGeom>
            <a:grp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141306" y="1295400"/>
              <a:ext cx="31290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a</a:t>
              </a:r>
              <a:endParaRPr 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14600" y="1916668"/>
              <a:ext cx="31290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b</a:t>
              </a:r>
              <a:endParaRPr 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24600" y="1964168"/>
              <a:ext cx="31290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b</a:t>
              </a:r>
              <a:endParaRPr lang="en-US" i="1" dirty="0"/>
            </a:p>
          </p:txBody>
        </p:sp>
      </p:grpSp>
      <p:sp>
        <p:nvSpPr>
          <p:cNvPr id="36" name="Oval 35"/>
          <p:cNvSpPr/>
          <p:nvPr/>
        </p:nvSpPr>
        <p:spPr>
          <a:xfrm>
            <a:off x="6629400" y="182682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6764284" y="1978132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16200000" flipH="1">
            <a:off x="5380100" y="2303252"/>
            <a:ext cx="12700" cy="646578"/>
          </a:xfrm>
          <a:prstGeom prst="curvedConnector3">
            <a:avLst>
              <a:gd name="adj1" fmla="val 500367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83577" y="2907268"/>
            <a:ext cx="532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i="1" dirty="0" smtClean="0"/>
              <a:t>, b</a:t>
            </a:r>
            <a:endParaRPr lang="en-US" i="1" dirty="0"/>
          </a:p>
        </p:txBody>
      </p:sp>
      <p:cxnSp>
        <p:nvCxnSpPr>
          <p:cNvPr id="43" name="Curved Connector 42"/>
          <p:cNvCxnSpPr/>
          <p:nvPr/>
        </p:nvCxnSpPr>
        <p:spPr>
          <a:xfrm rot="16200000" flipH="1">
            <a:off x="7081223" y="2301273"/>
            <a:ext cx="12700" cy="646578"/>
          </a:xfrm>
          <a:prstGeom prst="curvedConnector3">
            <a:avLst>
              <a:gd name="adj1" fmla="val 500367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84700" y="2905289"/>
            <a:ext cx="532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i="1" dirty="0" smtClean="0"/>
              <a:t>, 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69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 anchor="b"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6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" y="3276600"/>
            <a:ext cx="79248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Given the finite-state automaton </a:t>
            </a:r>
            <a:r>
              <a:rPr lang="en-US" i="1" dirty="0" smtClean="0"/>
              <a:t>M</a:t>
            </a:r>
            <a:r>
              <a:rPr lang="en-US" dirty="0" smtClean="0"/>
              <a:t> as shown above,</a:t>
            </a:r>
          </a:p>
          <a:p>
            <a:pPr marL="463550" indent="-296863">
              <a:buFont typeface="+mj-lt"/>
              <a:buAutoNum type="romanLcPeriod"/>
            </a:pPr>
            <a:r>
              <a:rPr lang="en-US" dirty="0" smtClean="0"/>
              <a:t>Give three strings that are accepted by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marL="463550" indent="-296863">
              <a:buFont typeface="+mj-lt"/>
              <a:buAutoNum type="romanLcPeriod"/>
            </a:pPr>
            <a:r>
              <a:rPr lang="en-US" dirty="0" smtClean="0"/>
              <a:t>Give three strings that are not accepted by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marL="463550" indent="-296863">
              <a:buFont typeface="+mj-lt"/>
              <a:buAutoNum type="romanLcPeriod"/>
            </a:pPr>
            <a:r>
              <a:rPr lang="en-US" dirty="0" smtClean="0"/>
              <a:t>What is the language accepted by the </a:t>
            </a:r>
            <a:r>
              <a:rPr lang="en-US" i="1" dirty="0" smtClean="0"/>
              <a:t>M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u="sng" dirty="0" smtClean="0"/>
              <a:t>Solution:</a:t>
            </a:r>
          </a:p>
          <a:p>
            <a:pPr marL="344488" indent="-344488">
              <a:buFont typeface="+mj-lt"/>
              <a:buAutoNum type="romanLcPeriod"/>
            </a:pPr>
            <a:r>
              <a:rPr lang="en-US" i="1" dirty="0" smtClean="0"/>
              <a:t>bb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abab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babaab</a:t>
            </a:r>
            <a:endParaRPr lang="en-US" i="1" dirty="0" smtClean="0"/>
          </a:p>
          <a:p>
            <a:pPr marL="344488" indent="-344488">
              <a:buFont typeface="+mj-lt"/>
              <a:buAutoNum type="romanLcPeriod"/>
            </a:pPr>
            <a:r>
              <a:rPr lang="en-US" i="1" dirty="0" err="1" smtClean="0"/>
              <a:t>aa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abaa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aaabaa</a:t>
            </a:r>
            <a:endParaRPr lang="en-US" i="1" dirty="0" smtClean="0"/>
          </a:p>
          <a:p>
            <a:pPr marL="344488" indent="-344488">
              <a:buFont typeface="+mj-lt"/>
              <a:buAutoNum type="romanLcPeriod"/>
            </a:pP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The set of strings that contain at least two </a:t>
            </a:r>
            <a:r>
              <a:rPr lang="en-US" i="1" dirty="0" smtClean="0"/>
              <a:t>b</a:t>
            </a:r>
            <a:r>
              <a:rPr lang="en-US" dirty="0" smtClean="0"/>
              <a:t>’s.</a:t>
            </a:r>
          </a:p>
          <a:p>
            <a:pPr defTabSz="855663"/>
            <a:r>
              <a:rPr lang="en-US" dirty="0"/>
              <a:t>	= {</a:t>
            </a:r>
            <a:r>
              <a:rPr lang="en-US" i="1" dirty="0" err="1" smtClean="0"/>
              <a:t>a</a:t>
            </a:r>
            <a:r>
              <a:rPr lang="en-US" i="1" baseline="30000" dirty="0" err="1" smtClean="0">
                <a:sym typeface="Symbol"/>
              </a:rPr>
              <a:t>n</a:t>
            </a:r>
            <a:r>
              <a:rPr lang="en-US" i="1" dirty="0" err="1" smtClean="0"/>
              <a:t>ba</a:t>
            </a:r>
            <a:r>
              <a:rPr lang="en-US" i="1" baseline="30000" dirty="0" err="1">
                <a:sym typeface="Symbol"/>
              </a:rPr>
              <a:t>n</a:t>
            </a:r>
            <a:r>
              <a:rPr lang="en-US" i="1" dirty="0" err="1" smtClean="0"/>
              <a:t>bx</a:t>
            </a:r>
            <a:r>
              <a:rPr lang="en-US" dirty="0" smtClean="0"/>
              <a:t>  where </a:t>
            </a:r>
            <a:r>
              <a:rPr lang="en-US" i="1" dirty="0"/>
              <a:t>n </a:t>
            </a:r>
            <a:r>
              <a:rPr lang="en-US" dirty="0">
                <a:sym typeface="Symbol"/>
              </a:rPr>
              <a:t> </a:t>
            </a:r>
            <a:r>
              <a:rPr lang="en-US" dirty="0" smtClean="0">
                <a:sym typeface="Symbol"/>
              </a:rPr>
              <a:t>N and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is any string of </a:t>
            </a:r>
            <a:r>
              <a:rPr lang="en-US" i="1" dirty="0"/>
              <a:t>a</a:t>
            </a:r>
            <a:r>
              <a:rPr lang="en-US" dirty="0"/>
              <a:t>’s and </a:t>
            </a:r>
            <a:r>
              <a:rPr lang="en-US" i="1" dirty="0"/>
              <a:t>b</a:t>
            </a:r>
            <a:r>
              <a:rPr lang="en-US" dirty="0"/>
              <a:t>’s</a:t>
            </a:r>
            <a:r>
              <a:rPr lang="en-US" dirty="0" smtClean="0"/>
              <a:t>}.</a:t>
            </a:r>
          </a:p>
          <a:p>
            <a:pPr defTabSz="855663"/>
            <a:r>
              <a:rPr lang="en-US" dirty="0" smtClean="0"/>
              <a:t>	= {</a:t>
            </a:r>
            <a:r>
              <a:rPr lang="en-US" i="1" dirty="0" smtClean="0"/>
              <a:t>a</a:t>
            </a:r>
            <a:r>
              <a:rPr lang="en-US" dirty="0" smtClean="0"/>
              <a:t>*</a:t>
            </a:r>
            <a:r>
              <a:rPr lang="en-US" i="1" dirty="0" err="1" smtClean="0"/>
              <a:t>ba</a:t>
            </a:r>
            <a:r>
              <a:rPr lang="en-US" dirty="0" smtClean="0"/>
              <a:t>*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|</a:t>
            </a:r>
            <a:r>
              <a:rPr lang="en-US" i="1" dirty="0" err="1" smtClean="0"/>
              <a:t>b</a:t>
            </a:r>
            <a:r>
              <a:rPr lang="en-US" dirty="0" smtClean="0"/>
              <a:t>)*}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9600" y="1295400"/>
            <a:ext cx="5234050" cy="1447800"/>
            <a:chOff x="609600" y="1295400"/>
            <a:chExt cx="5234050" cy="1447800"/>
          </a:xfrm>
        </p:grpSpPr>
        <p:sp>
          <p:nvSpPr>
            <p:cNvPr id="9" name="Oval 8"/>
            <p:cNvSpPr/>
            <p:nvPr/>
          </p:nvSpPr>
          <p:spPr>
            <a:xfrm>
              <a:off x="1219200" y="1828800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1828800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929250" y="1828800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063161" y="1980111"/>
              <a:ext cx="640080" cy="6400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9" idx="2"/>
            </p:cNvCxnSpPr>
            <p:nvPr/>
          </p:nvCxnSpPr>
          <p:spPr>
            <a:xfrm>
              <a:off x="609600" y="2286000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6"/>
              <a:endCxn id="10" idx="2"/>
            </p:cNvCxnSpPr>
            <p:nvPr/>
          </p:nvCxnSpPr>
          <p:spPr>
            <a:xfrm>
              <a:off x="2133600" y="2286000"/>
              <a:ext cx="990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6"/>
              <a:endCxn id="11" idx="2"/>
            </p:cNvCxnSpPr>
            <p:nvPr/>
          </p:nvCxnSpPr>
          <p:spPr>
            <a:xfrm>
              <a:off x="4038600" y="2286000"/>
              <a:ext cx="8906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9" idx="1"/>
              <a:endCxn id="9" idx="7"/>
            </p:cNvCxnSpPr>
            <p:nvPr/>
          </p:nvCxnSpPr>
          <p:spPr>
            <a:xfrm rot="5400000" flipH="1" flipV="1">
              <a:off x="1676400" y="1639422"/>
              <a:ext cx="12700" cy="646578"/>
            </a:xfrm>
            <a:prstGeom prst="curvedConnector3">
              <a:avLst>
                <a:gd name="adj1" fmla="val 5003671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141306" y="129540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a</a:t>
              </a:r>
              <a:endParaRPr 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14600" y="191666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b</a:t>
              </a:r>
              <a:endParaRPr 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24600" y="196416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b</a:t>
              </a:r>
              <a:endParaRPr lang="en-US" i="1" dirty="0"/>
            </a:p>
          </p:txBody>
        </p:sp>
      </p:grpSp>
      <p:cxnSp>
        <p:nvCxnSpPr>
          <p:cNvPr id="41" name="Curved Connector 40"/>
          <p:cNvCxnSpPr/>
          <p:nvPr/>
        </p:nvCxnSpPr>
        <p:spPr>
          <a:xfrm rot="5400000" flipH="1" flipV="1">
            <a:off x="5380100" y="1650472"/>
            <a:ext cx="12700" cy="646578"/>
          </a:xfrm>
          <a:prstGeom prst="curvedConnector3">
            <a:avLst>
              <a:gd name="adj1" fmla="val 500367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83577" y="1268637"/>
            <a:ext cx="532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i="1" dirty="0" smtClean="0"/>
              <a:t>, b</a:t>
            </a:r>
            <a:endParaRPr lang="en-US" i="1" dirty="0"/>
          </a:p>
        </p:txBody>
      </p:sp>
      <p:cxnSp>
        <p:nvCxnSpPr>
          <p:cNvPr id="26" name="Curved Connector 25"/>
          <p:cNvCxnSpPr/>
          <p:nvPr/>
        </p:nvCxnSpPr>
        <p:spPr>
          <a:xfrm rot="5400000" flipH="1" flipV="1">
            <a:off x="3575050" y="1626721"/>
            <a:ext cx="12700" cy="646578"/>
          </a:xfrm>
          <a:prstGeom prst="curvedConnector3">
            <a:avLst>
              <a:gd name="adj1" fmla="val 500367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39956" y="128269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600200"/>
            <a:ext cx="7924800" cy="3810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You have learned the following concepts related to </a:t>
            </a:r>
            <a:r>
              <a:rPr lang="en-US" altLang="zh-CN" i="1" dirty="0" smtClean="0">
                <a:ea typeface="SimSun" pitchFamily="2" charset="-122"/>
              </a:rPr>
              <a:t>finite-state automata</a:t>
            </a:r>
            <a:r>
              <a:rPr lang="en-US" altLang="zh-CN" dirty="0" smtClean="0">
                <a:ea typeface="SimSun" pitchFamily="2" charset="-122"/>
              </a:rPr>
              <a:t>: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The meaning of finite-state automata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The link between finite-state automata and formal language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Recognizing the language accepted by a finite-state automaton</a:t>
            </a: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>
              <a:defRPr/>
            </a:pPr>
            <a:endParaRPr lang="en-GB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169B2101-2E9F-420A-91A3-890890D84497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762000"/>
            <a:ext cx="79248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Given the following finite-state automaton, M:</a:t>
            </a:r>
            <a:endParaRPr lang="en-US" altLang="zh-CN" dirty="0">
              <a:ea typeface="SimSun" pitchFamily="2" charset="-122"/>
            </a:endParaRPr>
          </a:p>
          <a:p>
            <a:pPr>
              <a:defRPr/>
            </a:pPr>
            <a:endParaRPr lang="en-GB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Tx/>
              <a:buNone/>
              <a:defRPr/>
            </a:pPr>
            <a:endParaRPr lang="en-US" b="1" dirty="0" smtClean="0"/>
          </a:p>
          <a:p>
            <a:pPr marL="457200" indent="-457200">
              <a:buFontTx/>
              <a:buNone/>
              <a:defRPr/>
            </a:pPr>
            <a:endParaRPr lang="en-US" b="1" dirty="0" smtClean="0"/>
          </a:p>
          <a:p>
            <a:pPr marL="457200" indent="-457200">
              <a:buFontTx/>
              <a:buNone/>
              <a:defRPr/>
            </a:pPr>
            <a:endParaRPr lang="en-US" b="1" dirty="0"/>
          </a:p>
          <a:p>
            <a:pPr marL="285750" indent="-285750">
              <a:buFont typeface="+mj-lt"/>
              <a:buAutoNum type="alphaLcParenR"/>
              <a:defRPr/>
            </a:pPr>
            <a:r>
              <a:rPr lang="en-US" dirty="0" smtClean="0"/>
              <a:t>Find its</a:t>
            </a:r>
          </a:p>
          <a:p>
            <a:pPr marL="688975" indent="-225425">
              <a:buFont typeface="+mj-lt"/>
              <a:buAutoNum type="romanLcPeriod"/>
              <a:defRPr/>
            </a:pPr>
            <a:r>
              <a:rPr lang="en-US" dirty="0" smtClean="0"/>
              <a:t>States.</a:t>
            </a:r>
          </a:p>
          <a:p>
            <a:pPr marL="688975" indent="-225425">
              <a:buFont typeface="+mj-lt"/>
              <a:buAutoNum type="romanLcPeriod"/>
              <a:defRPr/>
            </a:pPr>
            <a:r>
              <a:rPr lang="en-US" dirty="0" smtClean="0"/>
              <a:t>Input symbols.</a:t>
            </a:r>
          </a:p>
          <a:p>
            <a:pPr marL="688975" indent="-225425">
              <a:buFont typeface="+mj-lt"/>
              <a:buAutoNum type="romanLcPeriod"/>
              <a:defRPr/>
            </a:pPr>
            <a:r>
              <a:rPr lang="en-US" dirty="0" smtClean="0"/>
              <a:t>Initial state.</a:t>
            </a:r>
          </a:p>
          <a:p>
            <a:pPr marL="688975" indent="-225425">
              <a:buFont typeface="+mj-lt"/>
              <a:buAutoNum type="romanLcPeriod"/>
              <a:defRPr/>
            </a:pPr>
            <a:r>
              <a:rPr lang="en-US" dirty="0" smtClean="0"/>
              <a:t>Accepting </a:t>
            </a:r>
            <a:r>
              <a:rPr lang="en-US" dirty="0"/>
              <a:t>state(s</a:t>
            </a:r>
            <a:r>
              <a:rPr lang="en-US" dirty="0" smtClean="0"/>
              <a:t>).</a:t>
            </a:r>
            <a:endParaRPr lang="en-US" dirty="0"/>
          </a:p>
          <a:p>
            <a:pPr marL="400050" lvl="1" indent="0">
              <a:buNone/>
              <a:defRPr/>
            </a:pPr>
            <a:endParaRPr lang="en-US" dirty="0" smtClean="0"/>
          </a:p>
          <a:p>
            <a:pPr marL="285750" indent="-285750">
              <a:buFont typeface="+mj-lt"/>
              <a:buAutoNum type="alphaLcParenR" startAt="2"/>
              <a:defRPr/>
            </a:pPr>
            <a:r>
              <a:rPr lang="en-US" dirty="0" smtClean="0"/>
              <a:t>Construct </a:t>
            </a:r>
            <a:r>
              <a:rPr lang="en-US" dirty="0"/>
              <a:t>the next-state table for </a:t>
            </a:r>
            <a:r>
              <a:rPr lang="en-US" dirty="0" smtClean="0"/>
              <a:t>M.</a:t>
            </a:r>
          </a:p>
          <a:p>
            <a:pPr marL="285750" indent="-285750">
              <a:buFont typeface="+mj-lt"/>
              <a:buAutoNum type="alphaLcParenR" startAt="2"/>
              <a:defRPr/>
            </a:pPr>
            <a:endParaRPr lang="en-US" dirty="0" smtClean="0"/>
          </a:p>
          <a:p>
            <a:pPr marL="285750" indent="-285750">
              <a:buFont typeface="+mj-lt"/>
              <a:buAutoNum type="alphaLcParenR" startAt="2"/>
              <a:defRPr/>
            </a:pPr>
            <a:r>
              <a:rPr lang="en-US" dirty="0" smtClean="0"/>
              <a:t>To what states does M</a:t>
            </a:r>
            <a:r>
              <a:rPr lang="en-US" i="1" dirty="0" smtClean="0"/>
              <a:t> </a:t>
            </a:r>
            <a:r>
              <a:rPr lang="en-US" dirty="0" smtClean="0"/>
              <a:t>go if the symbols of the following strings are input to M</a:t>
            </a:r>
            <a:r>
              <a:rPr lang="en-US" i="1" dirty="0" smtClean="0"/>
              <a:t> </a:t>
            </a:r>
            <a:r>
              <a:rPr lang="en-US" dirty="0" smtClean="0"/>
              <a:t>in</a:t>
            </a:r>
            <a:r>
              <a:rPr lang="en-US" i="1" dirty="0" smtClean="0"/>
              <a:t> </a:t>
            </a:r>
            <a:r>
              <a:rPr lang="en-US" dirty="0" smtClean="0"/>
              <a:t>sequence, starting from the initial state?</a:t>
            </a:r>
          </a:p>
          <a:p>
            <a:pPr marL="457200" indent="-457200" defTabSz="463550">
              <a:buFontTx/>
              <a:buNone/>
              <a:defRPr/>
            </a:pPr>
            <a:r>
              <a:rPr lang="en-US" dirty="0" smtClean="0"/>
              <a:t>         </a:t>
            </a:r>
            <a:r>
              <a:rPr lang="nn-NO" dirty="0" smtClean="0"/>
              <a:t>(i) 01   (ii) 0011   (iii) 0101100   (iv) 10101</a:t>
            </a:r>
          </a:p>
          <a:p>
            <a:pPr marL="457200" indent="-457200" defTabSz="463550">
              <a:buFontTx/>
              <a:buNone/>
              <a:defRPr/>
            </a:pPr>
            <a:endParaRPr lang="nn-NO" dirty="0"/>
          </a:p>
          <a:p>
            <a:pPr marL="285750" indent="-285750" defTabSz="463550">
              <a:buFont typeface="+mj-lt"/>
              <a:buAutoNum type="alphaLcParenR" startAt="4"/>
              <a:defRPr/>
            </a:pPr>
            <a:r>
              <a:rPr lang="en-US" dirty="0" smtClean="0"/>
              <a:t>Which of the strings in part (c) send M</a:t>
            </a:r>
            <a:r>
              <a:rPr lang="en-US" i="1" dirty="0" smtClean="0"/>
              <a:t> </a:t>
            </a:r>
            <a:r>
              <a:rPr lang="en-US" dirty="0" smtClean="0"/>
              <a:t>to an accepting state?</a:t>
            </a:r>
          </a:p>
          <a:p>
            <a:pPr marL="285750" indent="-285750" defTabSz="463550">
              <a:buFont typeface="+mj-lt"/>
              <a:buAutoNum type="alphaLcParenR" startAt="4"/>
              <a:defRPr/>
            </a:pPr>
            <a:endParaRPr lang="en-US" dirty="0"/>
          </a:p>
          <a:p>
            <a:pPr marL="285750" indent="-285750" defTabSz="463550">
              <a:buFont typeface="+mj-lt"/>
              <a:buAutoNum type="alphaLcParenR" startAt="4"/>
              <a:defRPr/>
            </a:pPr>
            <a:r>
              <a:rPr lang="en-US" dirty="0" smtClean="0"/>
              <a:t>What is the language accepted by M?</a:t>
            </a: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-457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Test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149350"/>
            <a:ext cx="406400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169B2101-2E9F-420A-91A3-890890D84497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Language</a:t>
            </a:r>
          </a:p>
          <a:p>
            <a:r>
              <a:rPr lang="en-US" dirty="0" smtClean="0"/>
              <a:t>Finite-State Automata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will learn in this lecture: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95300" y="1524000"/>
            <a:ext cx="79248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English,</a:t>
            </a:r>
          </a:p>
          <a:p>
            <a:pPr marL="795338" indent="-225425">
              <a:buFont typeface="Wingdings" pitchFamily="2" charset="2"/>
              <a:buChar char="§"/>
            </a:pPr>
            <a:r>
              <a:rPr lang="en-US" dirty="0"/>
              <a:t>A word can be regarded as a string of letters, </a:t>
            </a:r>
            <a:r>
              <a:rPr lang="en-US" dirty="0" smtClean="0"/>
              <a:t>and</a:t>
            </a:r>
          </a:p>
          <a:p>
            <a:pPr marL="747713" indent="-177800">
              <a:buFont typeface="Wingdings" pitchFamily="2" charset="2"/>
              <a:buChar char="§"/>
            </a:pPr>
            <a:r>
              <a:rPr lang="en-US" dirty="0"/>
              <a:t> A sentence can be regarded as a string of </a:t>
            </a:r>
            <a:r>
              <a:rPr lang="en-US" dirty="0" smtClean="0"/>
              <a:t>words.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Computer languages are similar to English in that</a:t>
            </a:r>
          </a:p>
          <a:p>
            <a:pPr marL="795338" lvl="1" indent="-225425">
              <a:buFont typeface="Wingdings" pitchFamily="2" charset="2"/>
              <a:buChar char="§"/>
            </a:pPr>
            <a:r>
              <a:rPr lang="en-US" dirty="0" smtClean="0"/>
              <a:t>Certain strings of characters are legitimate words of the language, and </a:t>
            </a:r>
          </a:p>
          <a:p>
            <a:pPr marL="795338" lvl="1" indent="-225425">
              <a:buFont typeface="Wingdings" pitchFamily="2" charset="2"/>
              <a:buChar char="§"/>
            </a:pPr>
            <a:r>
              <a:rPr lang="en-US" dirty="0" smtClean="0"/>
              <a:t>Certain strings of words can be put together according to certain rules to form syntactically correct programs.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In computer science, it has </a:t>
            </a:r>
            <a:r>
              <a:rPr lang="en-US" dirty="0" smtClean="0"/>
              <a:t>proven </a:t>
            </a:r>
            <a:r>
              <a:rPr lang="en-US" dirty="0"/>
              <a:t>useful to look at languages from a very abstract point of view as strings of certain fundamental units and allow any finite set of symbols to be used as an alphabet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i="1" dirty="0" smtClean="0"/>
              <a:t>formal language over an alphabet</a:t>
            </a:r>
            <a:r>
              <a:rPr lang="en-US" dirty="0" smtClean="0"/>
              <a:t> is any set of strings of characters of the alphabet</a:t>
            </a:r>
            <a:r>
              <a:rPr lang="en-US" dirty="0"/>
              <a:t>. </a:t>
            </a:r>
            <a:r>
              <a:rPr lang="en-US" dirty="0" smtClean="0"/>
              <a:t>It is </a:t>
            </a:r>
            <a:r>
              <a:rPr lang="en-US" dirty="0"/>
              <a:t>specified by a well-defined set of rules of syntax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Formal Language?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169B2101-2E9F-420A-91A3-890890D84497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(Note: We call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as symbols of the alphabet)</a:t>
                </a:r>
              </a:p>
              <a:p>
                <a:pPr marL="0" indent="0">
                  <a:buNone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defined as the </a:t>
                </a:r>
                <a:r>
                  <a:rPr lang="en-US" dirty="0"/>
                  <a:t>language consisting of all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/>
                      </a:rPr>
                      <m:t>Σ</m:t>
                    </m:r>
                  </m:oMath>
                </a14:m>
                <a:r>
                  <a:rPr lang="en-US" dirty="0" smtClean="0"/>
                  <a:t> that begins with the character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has length of at most three characters.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6286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𝑎𝑎𝑎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marL="344488" indent="-344488">
                  <a:buNone/>
                  <a:tabLst>
                    <a:tab pos="344488" algn="l"/>
                  </a:tabLst>
                </a:pPr>
                <a:endParaRPr lang="en-US" dirty="0" smtClean="0"/>
              </a:p>
              <a:p>
                <a:pPr marL="344488" indent="-344488">
                  <a:buNone/>
                  <a:tabLst>
                    <a:tab pos="344488" algn="l"/>
                  </a:tabLst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defined as the language consisting of all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/>
                      </a:rPr>
                      <m:t>Σ</m:t>
                    </m:r>
                  </m:oMath>
                </a14:m>
                <a:r>
                  <a:rPr lang="en-US" dirty="0"/>
                  <a:t> that </a:t>
                </a:r>
                <a:r>
                  <a:rPr lang="en-US" dirty="0" smtClean="0"/>
                  <a:t>ends with </a:t>
                </a:r>
                <a:r>
                  <a:rPr lang="en-US" dirty="0"/>
                  <a:t>the character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dirty="0" smtClean="0"/>
                  <a:t>has length of exactly three </a:t>
                </a:r>
                <a:r>
                  <a:rPr lang="en-US" dirty="0"/>
                  <a:t>characters</a:t>
                </a:r>
                <a:r>
                  <a:rPr lang="en-US" dirty="0" smtClean="0"/>
                  <a:t>.</a:t>
                </a:r>
              </a:p>
              <a:p>
                <a:pPr marL="344488" indent="-344488">
                  <a:buNone/>
                  <a:tabLst>
                    <a:tab pos="344488" algn="l"/>
                  </a:tabLst>
                </a:pPr>
                <a:endParaRPr lang="en-US" dirty="0"/>
              </a:p>
              <a:p>
                <a:pPr marL="630238" indent="-630238">
                  <a:buNone/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𝑎𝑏𝑏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𝑏𝑎𝑏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𝑏𝑏𝑏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7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6" t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(Note: We call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as symbols of the alphabet)</a:t>
                </a:r>
              </a:p>
              <a:p>
                <a:pPr marL="0" indent="0">
                  <a:buNone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defined as the </a:t>
                </a:r>
                <a:r>
                  <a:rPr lang="en-US" dirty="0"/>
                  <a:t>language consisting of all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/>
                      </a:rPr>
                      <m:t>Σ</m:t>
                    </m:r>
                  </m:oMath>
                </a14:m>
                <a:r>
                  <a:rPr lang="en-US" dirty="0" smtClean="0"/>
                  <a:t> that begins with the character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has length of at most three characters.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6286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𝑎𝑎𝑎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marL="344488" indent="-344488">
                  <a:buNone/>
                  <a:tabLst>
                    <a:tab pos="344488" algn="l"/>
                  </a:tabLst>
                </a:pPr>
                <a:endParaRPr lang="en-US" dirty="0" smtClean="0"/>
              </a:p>
              <a:p>
                <a:pPr marL="344488" indent="-344488">
                  <a:buNone/>
                  <a:tabLst>
                    <a:tab pos="344488" algn="l"/>
                  </a:tabLst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defined as the language consisting of all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/>
                      </a:rPr>
                      <m:t>Σ</m:t>
                    </m:r>
                  </m:oMath>
                </a14:m>
                <a:r>
                  <a:rPr lang="en-US" dirty="0"/>
                  <a:t> that </a:t>
                </a:r>
                <a:r>
                  <a:rPr lang="en-US" dirty="0" smtClean="0"/>
                  <a:t>ends with </a:t>
                </a:r>
                <a:r>
                  <a:rPr lang="en-US" dirty="0"/>
                  <a:t>the character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dirty="0" smtClean="0"/>
                  <a:t>has length of exactly three </a:t>
                </a:r>
                <a:r>
                  <a:rPr lang="en-US" dirty="0"/>
                  <a:t>characters</a:t>
                </a:r>
                <a:r>
                  <a:rPr lang="en-US" dirty="0" smtClean="0"/>
                  <a:t>.</a:t>
                </a:r>
              </a:p>
              <a:p>
                <a:pPr marL="344488" indent="-344488">
                  <a:buNone/>
                  <a:tabLst>
                    <a:tab pos="344488" algn="l"/>
                  </a:tabLst>
                </a:pPr>
                <a:endParaRPr lang="en-US" dirty="0"/>
              </a:p>
              <a:p>
                <a:pPr marL="630238" indent="-630238">
                  <a:buNone/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𝑎𝑏𝑏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𝑏𝑎𝑏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𝑏𝑏𝑏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7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6" t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524000"/>
            <a:ext cx="79248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b="1" i="1" dirty="0" smtClean="0"/>
              <a:t>finite-state automaton </a:t>
            </a:r>
            <a:r>
              <a:rPr lang="en-US" dirty="0" smtClean="0"/>
              <a:t>is an idealized machine that embodies the essential idea of a sequential circuit, where the output depends not only on the input, but also on the </a:t>
            </a:r>
            <a:r>
              <a:rPr lang="en-US" b="1" i="1" dirty="0" smtClean="0"/>
              <a:t>state</a:t>
            </a:r>
            <a:r>
              <a:rPr lang="en-US" dirty="0" smtClean="0"/>
              <a:t> of the system when the input is received.</a:t>
            </a:r>
          </a:p>
          <a:p>
            <a:pPr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defRPr/>
            </a:pPr>
            <a:r>
              <a:rPr lang="en-US" dirty="0" smtClean="0"/>
              <a:t>Each piece of input to a finite-state automaton leads to a change in the state of the automaton, which in turn affects how subsequent input is processed.</a:t>
            </a:r>
            <a:endParaRPr lang="en-US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>
              <a:defRPr/>
            </a:pPr>
            <a:r>
              <a:rPr lang="en-US" dirty="0" smtClean="0"/>
              <a:t>An example is the act of dialing a telephone number. Dialing 1–300 puts the telephone circuit in a state of readiness to receive the final seven digits of a toll-free call, whereas dialing 013 leads to a state of expectation for the other seven digits of a mobile call.</a:t>
            </a: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Finite-State Automaton?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169B2101-2E9F-420A-91A3-890890D84497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1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447800" y="3886200"/>
            <a:ext cx="5867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8"/>
              <p:cNvSpPr>
                <a:spLocks noGrp="1"/>
              </p:cNvSpPr>
              <p:nvPr>
                <p:ph idx="1"/>
              </p:nvPr>
            </p:nvSpPr>
            <p:spPr>
              <a:xfrm>
                <a:off x="548481" y="1219200"/>
                <a:ext cx="79248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dirty="0" smtClean="0"/>
                  <a:t>A </a:t>
                </a:r>
                <a:r>
                  <a:rPr lang="en-US" i="1" dirty="0" smtClean="0"/>
                  <a:t>finite-state automaton</a:t>
                </a:r>
                <a:r>
                  <a:rPr lang="en-US" dirty="0" smtClean="0"/>
                  <a:t> consists of five objects:</a:t>
                </a:r>
              </a:p>
              <a:p>
                <a:pPr>
                  <a:defRPr/>
                </a:pPr>
                <a:r>
                  <a:rPr lang="en-US" dirty="0" smtClean="0"/>
                  <a:t>A finite set of </a:t>
                </a:r>
                <a:r>
                  <a:rPr lang="en-US" i="1" dirty="0" smtClean="0"/>
                  <a:t>states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={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, … , </m:t>
                    </m:r>
                    <m:r>
                      <a:rPr lang="en-US" i="1" dirty="0" err="1" smtClean="0">
                        <a:latin typeface="Cambria Math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>
                  <a:defRPr/>
                </a:pPr>
                <a:r>
                  <a:rPr lang="en-US" dirty="0"/>
                  <a:t>An initial state, normally denoted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𝑠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>
                  <a:defRPr/>
                </a:pPr>
                <a:r>
                  <a:rPr lang="en-US" dirty="0" smtClean="0"/>
                  <a:t>A </a:t>
                </a:r>
                <a:r>
                  <a:rPr lang="en-US" dirty="0"/>
                  <a:t>set of accepting states,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dirty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A finite set of </a:t>
                </a:r>
                <a:r>
                  <a:rPr lang="en-US" i="1" dirty="0" smtClean="0"/>
                  <a:t>input symbols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𝐼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>
                  <a:defRPr/>
                </a:pPr>
                <a:r>
                  <a:rPr lang="en-US" dirty="0" smtClean="0"/>
                  <a:t>A </a:t>
                </a:r>
                <a:r>
                  <a:rPr lang="en-US" i="1" dirty="0"/>
                  <a:t>next-state function</a:t>
                </a:r>
                <a:r>
                  <a:rPr lang="en-US" i="1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Symbol"/>
                      </a:rPr>
                      <m:t>𝑓</m:t>
                    </m:r>
                    <m:r>
                      <a:rPr lang="en-US" i="1">
                        <a:latin typeface="Cambria Math"/>
                        <a:sym typeface="Symbol"/>
                      </a:rPr>
                      <m:t>:</m:t>
                    </m:r>
                    <m:r>
                      <a:rPr lang="en-US" i="1">
                        <a:latin typeface="Cambria Math"/>
                        <a:sym typeface="Symbol"/>
                      </a:rPr>
                      <m:t>𝑆</m:t>
                    </m:r>
                    <m:r>
                      <a:rPr lang="en-US" i="1">
                        <a:latin typeface="Cambria Math"/>
                        <a:sym typeface="Symbol"/>
                      </a:rPr>
                      <m:t> ×</m:t>
                    </m:r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𝐼</m:t>
                    </m:r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𝑆</m:t>
                    </m:r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dirty="0" smtClean="0">
                    <a:sym typeface="Symbol"/>
                  </a:rPr>
                  <a:t>that assigns a next state to every pair of state and input</a:t>
                </a:r>
                <a:r>
                  <a:rPr lang="en-US" dirty="0" smtClean="0"/>
                  <a:t>.</a:t>
                </a:r>
              </a:p>
              <a:p>
                <a:pPr>
                  <a:buNone/>
                  <a:defRPr/>
                </a:pPr>
                <a:endParaRPr lang="en-US" altLang="zh-CN" baseline="-25000" dirty="0">
                  <a:ea typeface="SimSun" pitchFamily="2" charset="-122"/>
                </a:endParaRPr>
              </a:p>
              <a:p>
                <a:pPr>
                  <a:buNone/>
                  <a:defRPr/>
                </a:pPr>
                <a:endParaRPr lang="en-US" altLang="zh-CN" dirty="0">
                  <a:ea typeface="SimSun" pitchFamily="2" charset="-122"/>
                </a:endParaRPr>
              </a:p>
            </p:txBody>
          </p:sp>
        </mc:Choice>
        <mc:Fallback xmlns="">
          <p:sp>
            <p:nvSpPr>
              <p:cNvPr id="17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481" y="1219200"/>
                <a:ext cx="7924800" cy="4572000"/>
              </a:xfrm>
              <a:blipFill rotWithShape="1">
                <a:blip r:embed="rId3" cstate="print"/>
                <a:stretch>
                  <a:fillRect l="-846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a Finite-State Automaton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0" y="44958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91000" y="44958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44958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172200" y="4648200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5" idx="2"/>
          </p:cNvCxnSpPr>
          <p:nvPr/>
        </p:nvCxnSpPr>
        <p:spPr>
          <a:xfrm>
            <a:off x="1676400" y="49530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3200400" y="4953000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>
          <a:xfrm>
            <a:off x="5105400" y="495300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1"/>
            <a:endCxn id="5" idx="7"/>
          </p:cNvCxnSpPr>
          <p:nvPr/>
        </p:nvCxnSpPr>
        <p:spPr>
          <a:xfrm rot="5400000" flipH="1" flipV="1">
            <a:off x="2743200" y="4306422"/>
            <a:ext cx="12700" cy="646578"/>
          </a:xfrm>
          <a:prstGeom prst="curvedConnector3">
            <a:avLst>
              <a:gd name="adj1" fmla="val 500367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1"/>
            <a:endCxn id="6" idx="7"/>
          </p:cNvCxnSpPr>
          <p:nvPr/>
        </p:nvCxnSpPr>
        <p:spPr>
          <a:xfrm rot="5400000" flipH="1" flipV="1">
            <a:off x="4648200" y="4306422"/>
            <a:ext cx="12700" cy="646578"/>
          </a:xfrm>
          <a:prstGeom prst="curvedConnector3">
            <a:avLst>
              <a:gd name="adj1" fmla="val 532605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8" idx="1"/>
            <a:endCxn id="8" idx="7"/>
          </p:cNvCxnSpPr>
          <p:nvPr/>
        </p:nvCxnSpPr>
        <p:spPr>
          <a:xfrm rot="5400000" flipH="1" flipV="1">
            <a:off x="6477000" y="4306422"/>
            <a:ext cx="12700" cy="646578"/>
          </a:xfrm>
          <a:prstGeom prst="curvedConnector3">
            <a:avLst>
              <a:gd name="adj1" fmla="val 532605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6" idx="3"/>
            <a:endCxn id="5" idx="5"/>
          </p:cNvCxnSpPr>
          <p:nvPr/>
        </p:nvCxnSpPr>
        <p:spPr>
          <a:xfrm rot="5400000">
            <a:off x="3695700" y="4647078"/>
            <a:ext cx="12700" cy="125842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8" idx="3"/>
            <a:endCxn id="6" idx="5"/>
          </p:cNvCxnSpPr>
          <p:nvPr/>
        </p:nvCxnSpPr>
        <p:spPr>
          <a:xfrm rot="5400000">
            <a:off x="5562600" y="4685178"/>
            <a:ext cx="12700" cy="118222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81200" y="3962400"/>
            <a:ext cx="532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581400" y="44958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4953000" y="38862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86400" y="44958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6781800" y="38862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3505200" y="52694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257800" y="5181600"/>
            <a:ext cx="532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b, d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4800" y="6172200"/>
            <a:ext cx="421987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is known as a state-transition diagram.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0" idx="0"/>
          </p:cNvCxnSpPr>
          <p:nvPr/>
        </p:nvCxnSpPr>
        <p:spPr>
          <a:xfrm flipV="1">
            <a:off x="2414737" y="5791200"/>
            <a:ext cx="404663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169B2101-2E9F-420A-91A3-890890D84497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2286000" y="20574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191000" y="20574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19800" y="20574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72200" y="2209800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9" idx="2"/>
          </p:cNvCxnSpPr>
          <p:nvPr/>
        </p:nvCxnSpPr>
        <p:spPr>
          <a:xfrm>
            <a:off x="1676400" y="2514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6"/>
            <a:endCxn id="10" idx="2"/>
          </p:cNvCxnSpPr>
          <p:nvPr/>
        </p:nvCxnSpPr>
        <p:spPr>
          <a:xfrm>
            <a:off x="3200400" y="2514600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>
            <a:off x="5105400" y="251460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9" idx="1"/>
            <a:endCxn id="9" idx="7"/>
          </p:cNvCxnSpPr>
          <p:nvPr/>
        </p:nvCxnSpPr>
        <p:spPr>
          <a:xfrm rot="5400000" flipH="1" flipV="1">
            <a:off x="2743200" y="1868022"/>
            <a:ext cx="12700" cy="646578"/>
          </a:xfrm>
          <a:prstGeom prst="curvedConnector3">
            <a:avLst>
              <a:gd name="adj1" fmla="val 500367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1"/>
            <a:endCxn id="10" idx="7"/>
          </p:cNvCxnSpPr>
          <p:nvPr/>
        </p:nvCxnSpPr>
        <p:spPr>
          <a:xfrm rot="5400000" flipH="1" flipV="1">
            <a:off x="4648200" y="1868022"/>
            <a:ext cx="12700" cy="646578"/>
          </a:xfrm>
          <a:prstGeom prst="curvedConnector3">
            <a:avLst>
              <a:gd name="adj1" fmla="val 532605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1" idx="1"/>
            <a:endCxn id="11" idx="7"/>
          </p:cNvCxnSpPr>
          <p:nvPr/>
        </p:nvCxnSpPr>
        <p:spPr>
          <a:xfrm rot="5400000" flipH="1" flipV="1">
            <a:off x="6477000" y="1868022"/>
            <a:ext cx="12700" cy="646578"/>
          </a:xfrm>
          <a:prstGeom prst="curvedConnector3">
            <a:avLst>
              <a:gd name="adj1" fmla="val 532605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3"/>
            <a:endCxn id="9" idx="5"/>
          </p:cNvCxnSpPr>
          <p:nvPr/>
        </p:nvCxnSpPr>
        <p:spPr>
          <a:xfrm rot="5400000">
            <a:off x="3695700" y="2208678"/>
            <a:ext cx="12700" cy="125842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3"/>
            <a:endCxn id="10" idx="5"/>
          </p:cNvCxnSpPr>
          <p:nvPr/>
        </p:nvCxnSpPr>
        <p:spPr>
          <a:xfrm rot="5400000">
            <a:off x="5562600" y="2246778"/>
            <a:ext cx="12700" cy="118222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1200" y="1524000"/>
            <a:ext cx="532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a, b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81400" y="20574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14478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0574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781800" y="14478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28310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257800" y="2743200"/>
            <a:ext cx="532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b, d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9600" y="3655874"/>
            <a:ext cx="4419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finite-state automaton </a:t>
            </a:r>
            <a:r>
              <a:rPr lang="en-US" dirty="0" smtClean="0"/>
              <a:t>above is </a:t>
            </a:r>
            <a:r>
              <a:rPr lang="en-US" dirty="0"/>
              <a:t>defined </a:t>
            </a:r>
            <a:r>
              <a:rPr lang="en-US" dirty="0" smtClean="0"/>
              <a:t>as M </a:t>
            </a:r>
            <a:r>
              <a:rPr lang="en-US" dirty="0"/>
              <a:t>= {S, s</a:t>
            </a:r>
            <a:r>
              <a:rPr lang="en-US" baseline="-25000" dirty="0"/>
              <a:t>0</a:t>
            </a:r>
            <a:r>
              <a:rPr lang="en-US" dirty="0"/>
              <a:t>, A,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, F</a:t>
            </a:r>
            <a:r>
              <a:rPr lang="en-US" dirty="0" smtClean="0"/>
              <a:t>}, where</a:t>
            </a:r>
          </a:p>
          <a:p>
            <a:endParaRPr lang="en-US" dirty="0"/>
          </a:p>
          <a:p>
            <a:pPr defTabSz="344488"/>
            <a:r>
              <a:rPr lang="en-US" dirty="0"/>
              <a:t>	S = {s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}</a:t>
            </a:r>
          </a:p>
          <a:p>
            <a:pPr defTabSz="344488"/>
            <a:r>
              <a:rPr lang="en-US" dirty="0"/>
              <a:t>	A = {s</a:t>
            </a:r>
            <a:r>
              <a:rPr lang="en-US" baseline="-25000" dirty="0"/>
              <a:t>2</a:t>
            </a:r>
            <a:r>
              <a:rPr lang="en-US" dirty="0"/>
              <a:t> }</a:t>
            </a:r>
          </a:p>
          <a:p>
            <a:pPr defTabSz="344488"/>
            <a:r>
              <a:rPr lang="en-US" dirty="0"/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= {</a:t>
            </a:r>
            <a:r>
              <a:rPr lang="en-US" i="1" dirty="0"/>
              <a:t>a, b, d</a:t>
            </a:r>
            <a:r>
              <a:rPr lang="en-US" dirty="0" smtClean="0"/>
              <a:t>}</a:t>
            </a:r>
            <a:endParaRPr lang="en-US" dirty="0"/>
          </a:p>
          <a:p>
            <a:pPr defTabSz="344488"/>
            <a:r>
              <a:rPr lang="en-US" dirty="0"/>
              <a:t>	F = {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 |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I}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57800" y="3794373"/>
            <a:ext cx="24768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initial state is indicated by an incoming arrow;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accepting state is marked by a double circle.</a:t>
            </a:r>
          </a:p>
        </p:txBody>
      </p:sp>
      <p:sp>
        <p:nvSpPr>
          <p:cNvPr id="32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169B2101-2E9F-420A-91A3-890890D84497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295400"/>
            <a:ext cx="7924800" cy="45720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zh-CN" dirty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dirty="0" smtClean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dirty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dirty="0" smtClean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dirty="0" smtClean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altLang="zh-CN" dirty="0">
                <a:ln>
                  <a:solidFill>
                    <a:schemeClr val="tx1"/>
                  </a:solidFill>
                </a:ln>
                <a:ea typeface="宋体" pitchFamily="2" charset="-122"/>
                <a:cs typeface="Times New Roman" pitchFamily="18" charset="0"/>
              </a:rPr>
              <a:t>	</a:t>
            </a:r>
            <a:endParaRPr lang="en-US" altLang="zh-CN" baseline="-25000" dirty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ln>
                <a:solidFill>
                  <a:schemeClr val="tx1"/>
                </a:solidFill>
              </a:ln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ln>
                <a:solidFill>
                  <a:schemeClr val="tx1"/>
                </a:solidFill>
              </a:ln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ln>
                <a:solidFill>
                  <a:schemeClr val="tx1"/>
                </a:solidFill>
              </a:ln>
              <a:ea typeface="SimSun" pitchFamily="2" charset="-122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Next-State Table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1905000"/>
            <a:ext cx="3352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A next-state table shows the values of the next-state function </a:t>
            </a:r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f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 for all possible states </a:t>
            </a:r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s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 and input symbols</a:t>
            </a:r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 </a:t>
            </a:r>
            <a:r>
              <a:rPr lang="en-US" i="1" dirty="0" err="1" smtClean="0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.</a:t>
            </a:r>
            <a:endParaRPr lang="ms-MY" dirty="0">
              <a:ln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07004"/>
              </p:ext>
            </p:extLst>
          </p:nvPr>
        </p:nvGraphicFramePr>
        <p:xfrm>
          <a:off x="990600" y="1524000"/>
          <a:ext cx="3352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2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d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2133600" y="46482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38600" y="46482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67400" y="46482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6019800" y="4800600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4" idx="2"/>
          </p:cNvCxnSpPr>
          <p:nvPr/>
        </p:nvCxnSpPr>
        <p:spPr>
          <a:xfrm>
            <a:off x="1524000" y="51054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5" idx="2"/>
          </p:cNvCxnSpPr>
          <p:nvPr/>
        </p:nvCxnSpPr>
        <p:spPr>
          <a:xfrm>
            <a:off x="3048000" y="5105400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6"/>
            <a:endCxn id="16" idx="2"/>
          </p:cNvCxnSpPr>
          <p:nvPr/>
        </p:nvCxnSpPr>
        <p:spPr>
          <a:xfrm>
            <a:off x="4953000" y="510540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1"/>
            <a:endCxn id="14" idx="7"/>
          </p:cNvCxnSpPr>
          <p:nvPr/>
        </p:nvCxnSpPr>
        <p:spPr>
          <a:xfrm rot="5400000" flipH="1" flipV="1">
            <a:off x="2590800" y="4458822"/>
            <a:ext cx="12700" cy="646578"/>
          </a:xfrm>
          <a:prstGeom prst="curvedConnector3">
            <a:avLst>
              <a:gd name="adj1" fmla="val 500367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5" idx="1"/>
            <a:endCxn id="15" idx="7"/>
          </p:cNvCxnSpPr>
          <p:nvPr/>
        </p:nvCxnSpPr>
        <p:spPr>
          <a:xfrm rot="5400000" flipH="1" flipV="1">
            <a:off x="4495800" y="4458822"/>
            <a:ext cx="12700" cy="646578"/>
          </a:xfrm>
          <a:prstGeom prst="curvedConnector3">
            <a:avLst>
              <a:gd name="adj1" fmla="val 532605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6" idx="1"/>
            <a:endCxn id="16" idx="7"/>
          </p:cNvCxnSpPr>
          <p:nvPr/>
        </p:nvCxnSpPr>
        <p:spPr>
          <a:xfrm rot="5400000" flipH="1" flipV="1">
            <a:off x="6324600" y="4458822"/>
            <a:ext cx="12700" cy="646578"/>
          </a:xfrm>
          <a:prstGeom prst="curvedConnector3">
            <a:avLst>
              <a:gd name="adj1" fmla="val 532605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5" idx="3"/>
            <a:endCxn id="14" idx="5"/>
          </p:cNvCxnSpPr>
          <p:nvPr/>
        </p:nvCxnSpPr>
        <p:spPr>
          <a:xfrm rot="5400000">
            <a:off x="3543300" y="4799478"/>
            <a:ext cx="12700" cy="125842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6" idx="3"/>
            <a:endCxn id="15" idx="5"/>
          </p:cNvCxnSpPr>
          <p:nvPr/>
        </p:nvCxnSpPr>
        <p:spPr>
          <a:xfrm rot="5400000">
            <a:off x="5410200" y="4837578"/>
            <a:ext cx="12700" cy="118222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8800" y="4114800"/>
            <a:ext cx="532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a, b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9000" y="46482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d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00600" y="40386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b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0" y="46482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a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29400" y="40386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a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2800" y="54218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d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5400" y="5334000"/>
            <a:ext cx="532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b, d</a:t>
            </a:r>
            <a:endParaRPr lang="en-US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90600" y="1524000"/>
            <a:ext cx="3352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169B2101-2E9F-420A-91A3-890890D84497}" type="slidenum">
              <a:rPr lang="en-US" smtClean="0">
                <a:ln>
                  <a:solidFill>
                    <a:schemeClr val="tx1"/>
                  </a:solidFill>
                </a:ln>
                <a:noFill/>
              </a:rPr>
              <a:pPr/>
              <a:t>9</a:t>
            </a:fld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67000" y="2362200"/>
            <a:ext cx="4115648" cy="1419307"/>
            <a:chOff x="2667000" y="2362200"/>
            <a:chExt cx="4115648" cy="1419307"/>
          </a:xfrm>
          <a:noFill/>
        </p:grpSpPr>
        <p:sp>
          <p:nvSpPr>
            <p:cNvPr id="2" name="Rectangle 1"/>
            <p:cNvSpPr/>
            <p:nvPr/>
          </p:nvSpPr>
          <p:spPr>
            <a:xfrm>
              <a:off x="2667000" y="2362200"/>
              <a:ext cx="1676400" cy="1295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4343400" y="3429000"/>
              <a:ext cx="1097280" cy="182880"/>
            </a:xfrm>
            <a:prstGeom prst="straightConnector1">
              <a:avLst/>
            </a:prstGeom>
            <a:grpFill/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396980" y="3412175"/>
              <a:ext cx="138566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Next states</a:t>
              </a: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1308</Words>
  <Application>Microsoft Office PowerPoint</Application>
  <PresentationFormat>On-screen Show (4:3)</PresentationFormat>
  <Paragraphs>344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宋体</vt:lpstr>
      <vt:lpstr>宋体</vt:lpstr>
      <vt:lpstr>Arial</vt:lpstr>
      <vt:lpstr>Calibri</vt:lpstr>
      <vt:lpstr>Cambria Math</vt:lpstr>
      <vt:lpstr>Symbol</vt:lpstr>
      <vt:lpstr>Times New Roman</vt:lpstr>
      <vt:lpstr>Trebuchet MS</vt:lpstr>
      <vt:lpstr>Wingdings</vt:lpstr>
      <vt:lpstr>QuizShow</vt:lpstr>
      <vt:lpstr>Theme1</vt:lpstr>
      <vt:lpstr>PowerPoint Presentation</vt:lpstr>
      <vt:lpstr>What you will learn in this lecture:</vt:lpstr>
      <vt:lpstr>What is a Formal Language?</vt:lpstr>
      <vt:lpstr>Example 1</vt:lpstr>
      <vt:lpstr>Example 1</vt:lpstr>
      <vt:lpstr>What is a Finite-State Automaton?</vt:lpstr>
      <vt:lpstr>Definition of a Finite-State Automaton</vt:lpstr>
      <vt:lpstr>Example 2</vt:lpstr>
      <vt:lpstr>Next-State Table</vt:lpstr>
      <vt:lpstr>Example 3</vt:lpstr>
      <vt:lpstr>Formal Language and Finite-State Automata</vt:lpstr>
      <vt:lpstr>Defining Language by a Regular Expression</vt:lpstr>
      <vt:lpstr>What is a Language Accepted by an Automaton?</vt:lpstr>
      <vt:lpstr>Example 4 </vt:lpstr>
      <vt:lpstr>Example 5 </vt:lpstr>
      <vt:lpstr>Example 6 </vt:lpstr>
      <vt:lpstr>Summary</vt:lpstr>
      <vt:lpstr>Self Test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FINITE-STATE AUTOMATA</dc:title>
  <dc:subject>TMA1201</dc:subject>
  <dc:creator/>
  <cp:lastModifiedBy/>
  <cp:revision>1</cp:revision>
  <dcterms:created xsi:type="dcterms:W3CDTF">2012-06-14T01:01:51Z</dcterms:created>
  <dcterms:modified xsi:type="dcterms:W3CDTF">2021-11-30T15:08:33Z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