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1"/>
  </p:sldMasterIdLst>
  <p:notesMasterIdLst>
    <p:notesMasterId r:id="rId47"/>
  </p:notesMasterIdLst>
  <p:handoutMasterIdLst>
    <p:handoutMasterId r:id="rId48"/>
  </p:handoutMasterIdLst>
  <p:sldIdLst>
    <p:sldId id="257" r:id="rId2"/>
    <p:sldId id="273" r:id="rId3"/>
    <p:sldId id="377" r:id="rId4"/>
    <p:sldId id="378" r:id="rId5"/>
    <p:sldId id="380" r:id="rId6"/>
    <p:sldId id="379" r:id="rId7"/>
    <p:sldId id="367" r:id="rId8"/>
    <p:sldId id="381" r:id="rId9"/>
    <p:sldId id="382" r:id="rId10"/>
    <p:sldId id="353" r:id="rId11"/>
    <p:sldId id="364" r:id="rId12"/>
    <p:sldId id="368" r:id="rId13"/>
    <p:sldId id="398" r:id="rId14"/>
    <p:sldId id="354" r:id="rId15"/>
    <p:sldId id="399" r:id="rId16"/>
    <p:sldId id="402" r:id="rId17"/>
    <p:sldId id="356" r:id="rId18"/>
    <p:sldId id="383" r:id="rId19"/>
    <p:sldId id="384" r:id="rId20"/>
    <p:sldId id="357" r:id="rId21"/>
    <p:sldId id="401" r:id="rId22"/>
    <p:sldId id="358" r:id="rId23"/>
    <p:sldId id="360" r:id="rId24"/>
    <p:sldId id="359" r:id="rId25"/>
    <p:sldId id="361" r:id="rId26"/>
    <p:sldId id="386" r:id="rId27"/>
    <p:sldId id="396" r:id="rId28"/>
    <p:sldId id="385" r:id="rId29"/>
    <p:sldId id="397" r:id="rId30"/>
    <p:sldId id="400" r:id="rId31"/>
    <p:sldId id="387" r:id="rId32"/>
    <p:sldId id="390" r:id="rId33"/>
    <p:sldId id="391" r:id="rId34"/>
    <p:sldId id="362" r:id="rId35"/>
    <p:sldId id="394" r:id="rId36"/>
    <p:sldId id="395" r:id="rId37"/>
    <p:sldId id="336" r:id="rId38"/>
    <p:sldId id="319" r:id="rId39"/>
    <p:sldId id="369" r:id="rId40"/>
    <p:sldId id="371" r:id="rId41"/>
    <p:sldId id="372" r:id="rId42"/>
    <p:sldId id="373" r:id="rId43"/>
    <p:sldId id="370" r:id="rId44"/>
    <p:sldId id="374" r:id="rId45"/>
    <p:sldId id="376" r:id="rId46"/>
  </p:sldIdLst>
  <p:sldSz cx="9144000" cy="6858000" type="screen4x3"/>
  <p:notesSz cx="10234613" cy="70993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CC"/>
    <a:srgbClr val="CCECFF"/>
    <a:srgbClr val="99CCFF"/>
    <a:srgbClr val="CC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31" autoAdjust="0"/>
    <p:restoredTop sz="88815" autoAdjust="0"/>
  </p:normalViewPr>
  <p:slideViewPr>
    <p:cSldViewPr>
      <p:cViewPr varScale="1">
        <p:scale>
          <a:sx n="86" d="100"/>
          <a:sy n="86" d="100"/>
        </p:scale>
        <p:origin x="90" y="630"/>
      </p:cViewPr>
      <p:guideLst>
        <p:guide orient="horz" pos="2160"/>
        <p:guide pos="2880"/>
      </p:guideLst>
    </p:cSldViewPr>
  </p:slideViewPr>
  <p:outlineViewPr>
    <p:cViewPr>
      <p:scale>
        <a:sx n="33" d="100"/>
        <a:sy n="33" d="100"/>
      </p:scale>
      <p:origin x="0" y="3029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4434999" cy="354965"/>
          </a:xfrm>
          <a:prstGeom prst="rect">
            <a:avLst/>
          </a:prstGeom>
        </p:spPr>
        <p:txBody>
          <a:bodyPr vert="horz" lIns="94311" tIns="47156" rIns="94311" bIns="47156" rtlCol="0"/>
          <a:lstStyle>
            <a:lvl1pPr algn="l">
              <a:defRPr sz="1200"/>
            </a:lvl1pPr>
            <a:extLst/>
          </a:lstStyle>
          <a:p>
            <a:endParaRPr lang="en-US"/>
          </a:p>
        </p:txBody>
      </p:sp>
      <p:sp>
        <p:nvSpPr>
          <p:cNvPr id="3" name="Rectangle 3"/>
          <p:cNvSpPr>
            <a:spLocks noGrp="1"/>
          </p:cNvSpPr>
          <p:nvPr>
            <p:ph type="dt" sz="quarter" idx="1"/>
          </p:nvPr>
        </p:nvSpPr>
        <p:spPr>
          <a:xfrm>
            <a:off x="5797245" y="0"/>
            <a:ext cx="4434999" cy="354965"/>
          </a:xfrm>
          <a:prstGeom prst="rect">
            <a:avLst/>
          </a:prstGeom>
        </p:spPr>
        <p:txBody>
          <a:bodyPr vert="horz" lIns="94311" tIns="47156" rIns="94311" bIns="47156" rtlCol="0"/>
          <a:lstStyle>
            <a:lvl1pPr algn="r">
              <a:defRPr sz="1200"/>
            </a:lvl1pPr>
            <a:extLst/>
          </a:lstStyle>
          <a:p>
            <a:fld id="{54D4857D-62A5-486B-9129-468003D7E020}" type="datetimeFigureOut">
              <a:rPr lang="en-US" smtClean="0"/>
              <a:pPr/>
              <a:t>10/18/2022</a:t>
            </a:fld>
            <a:endParaRPr lang="en-US"/>
          </a:p>
        </p:txBody>
      </p:sp>
      <p:sp>
        <p:nvSpPr>
          <p:cNvPr id="4" name="Rectangle 4"/>
          <p:cNvSpPr>
            <a:spLocks noGrp="1"/>
          </p:cNvSpPr>
          <p:nvPr>
            <p:ph type="ftr" sz="quarter" idx="2"/>
          </p:nvPr>
        </p:nvSpPr>
        <p:spPr>
          <a:xfrm>
            <a:off x="0" y="6743103"/>
            <a:ext cx="4434999" cy="354965"/>
          </a:xfrm>
          <a:prstGeom prst="rect">
            <a:avLst/>
          </a:prstGeom>
        </p:spPr>
        <p:txBody>
          <a:bodyPr vert="horz" lIns="94311" tIns="47156" rIns="94311" bIns="47156" rtlCol="0" anchor="b"/>
          <a:lstStyle>
            <a:lvl1pPr algn="l">
              <a:defRPr sz="1200"/>
            </a:lvl1pPr>
            <a:extLst/>
          </a:lstStyle>
          <a:p>
            <a:endParaRPr lang="en-US"/>
          </a:p>
        </p:txBody>
      </p:sp>
      <p:sp>
        <p:nvSpPr>
          <p:cNvPr id="5" name="Rectangle 5"/>
          <p:cNvSpPr>
            <a:spLocks noGrp="1"/>
          </p:cNvSpPr>
          <p:nvPr>
            <p:ph type="sldNum" sz="quarter" idx="3"/>
          </p:nvPr>
        </p:nvSpPr>
        <p:spPr>
          <a:xfrm>
            <a:off x="5797245" y="6743103"/>
            <a:ext cx="4434999" cy="354965"/>
          </a:xfrm>
          <a:prstGeom prst="rect">
            <a:avLst/>
          </a:prstGeom>
        </p:spPr>
        <p:txBody>
          <a:bodyPr vert="horz" lIns="94311" tIns="47156" rIns="94311" bIns="47156" rtlCol="0" anchor="b"/>
          <a:lstStyle>
            <a:lvl1pPr algn="r">
              <a:defRPr sz="1200"/>
            </a:lvl1pPr>
            <a:extLst/>
          </a:lstStyle>
          <a:p>
            <a:fld id="{2EBE4566-6F3A-4CC1-BD6C-9C510D05F126}" type="slidenum">
              <a:rPr lang="en-US" smtClean="0"/>
              <a:pPr/>
              <a:t>‹#›</a:t>
            </a:fld>
            <a:endParaRPr lang="en-US"/>
          </a:p>
        </p:txBody>
      </p:sp>
    </p:spTree>
    <p:extLst>
      <p:ext uri="{BB962C8B-B14F-4D97-AF65-F5344CB8AC3E}">
        <p14:creationId xmlns:p14="http://schemas.microsoft.com/office/powerpoint/2010/main" val="2074224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4434999" cy="354965"/>
          </a:xfrm>
          <a:prstGeom prst="rect">
            <a:avLst/>
          </a:prstGeom>
        </p:spPr>
        <p:txBody>
          <a:bodyPr vert="horz" lIns="94311" tIns="47156" rIns="94311" bIns="47156" rtlCol="0"/>
          <a:lstStyle>
            <a:lvl1pPr algn="l">
              <a:defRPr sz="1200"/>
            </a:lvl1pPr>
            <a:extLst/>
          </a:lstStyle>
          <a:p>
            <a:endParaRPr lang="en-US"/>
          </a:p>
        </p:txBody>
      </p:sp>
      <p:sp>
        <p:nvSpPr>
          <p:cNvPr id="3" name="Rectangle 3"/>
          <p:cNvSpPr>
            <a:spLocks noGrp="1"/>
          </p:cNvSpPr>
          <p:nvPr>
            <p:ph type="dt" idx="1"/>
          </p:nvPr>
        </p:nvSpPr>
        <p:spPr>
          <a:xfrm>
            <a:off x="5797245" y="0"/>
            <a:ext cx="4434999" cy="354965"/>
          </a:xfrm>
          <a:prstGeom prst="rect">
            <a:avLst/>
          </a:prstGeom>
        </p:spPr>
        <p:txBody>
          <a:bodyPr vert="horz" lIns="94311" tIns="47156" rIns="94311" bIns="47156" rtlCol="0"/>
          <a:lstStyle>
            <a:lvl1pPr algn="r">
              <a:defRPr sz="1200"/>
            </a:lvl1pPr>
            <a:extLst/>
          </a:lstStyle>
          <a:p>
            <a:fld id="{2D2EF2CE-B28C-4ED4-8FD0-48BB3F48846A}" type="datetimeFigureOut">
              <a:rPr lang="en-US" smtClean="0"/>
              <a:pPr/>
              <a:t>10/18/2022</a:t>
            </a:fld>
            <a:endParaRPr lang="en-US"/>
          </a:p>
        </p:txBody>
      </p:sp>
      <p:sp>
        <p:nvSpPr>
          <p:cNvPr id="4" name="Rectangle 4"/>
          <p:cNvSpPr>
            <a:spLocks noGrp="1" noRot="1" noChangeAspect="1"/>
          </p:cNvSpPr>
          <p:nvPr>
            <p:ph type="sldImg" idx="2"/>
          </p:nvPr>
        </p:nvSpPr>
        <p:spPr>
          <a:xfrm>
            <a:off x="3343275" y="531813"/>
            <a:ext cx="3548063" cy="2662237"/>
          </a:xfrm>
          <a:prstGeom prst="rect">
            <a:avLst/>
          </a:prstGeom>
          <a:noFill/>
          <a:ln w="12700">
            <a:solidFill>
              <a:prstClr val="black"/>
            </a:solidFill>
          </a:ln>
        </p:spPr>
        <p:txBody>
          <a:bodyPr vert="horz" lIns="94311" tIns="47156" rIns="94311" bIns="47156" rtlCol="0" anchor="ctr"/>
          <a:lstStyle/>
          <a:p>
            <a:endParaRPr lang="en-US"/>
          </a:p>
        </p:txBody>
      </p:sp>
      <p:sp>
        <p:nvSpPr>
          <p:cNvPr id="5" name="Rectangle 5"/>
          <p:cNvSpPr>
            <a:spLocks noGrp="1"/>
          </p:cNvSpPr>
          <p:nvPr>
            <p:ph type="body" sz="quarter" idx="3"/>
          </p:nvPr>
        </p:nvSpPr>
        <p:spPr>
          <a:xfrm>
            <a:off x="1023462" y="3372168"/>
            <a:ext cx="8187690" cy="3194685"/>
          </a:xfrm>
          <a:prstGeom prst="rect">
            <a:avLst/>
          </a:prstGeom>
        </p:spPr>
        <p:txBody>
          <a:bodyPr vert="horz" lIns="94311" tIns="47156" rIns="94311" bIns="471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6743103"/>
            <a:ext cx="4434999" cy="354965"/>
          </a:xfrm>
          <a:prstGeom prst="rect">
            <a:avLst/>
          </a:prstGeom>
        </p:spPr>
        <p:txBody>
          <a:bodyPr vert="horz" lIns="94311" tIns="47156" rIns="94311" bIns="47156" rtlCol="0" anchor="b"/>
          <a:lstStyle>
            <a:lvl1pPr algn="l">
              <a:defRPr sz="1200"/>
            </a:lvl1pPr>
            <a:extLst/>
          </a:lstStyle>
          <a:p>
            <a:endParaRPr lang="en-US"/>
          </a:p>
        </p:txBody>
      </p:sp>
      <p:sp>
        <p:nvSpPr>
          <p:cNvPr id="7" name="Rectangle 7"/>
          <p:cNvSpPr>
            <a:spLocks noGrp="1"/>
          </p:cNvSpPr>
          <p:nvPr>
            <p:ph type="sldNum" sz="quarter" idx="5"/>
          </p:nvPr>
        </p:nvSpPr>
        <p:spPr>
          <a:xfrm>
            <a:off x="5797245" y="6743103"/>
            <a:ext cx="4434999" cy="354965"/>
          </a:xfrm>
          <a:prstGeom prst="rect">
            <a:avLst/>
          </a:prstGeom>
        </p:spPr>
        <p:txBody>
          <a:bodyPr vert="horz" lIns="94311" tIns="47156" rIns="94311" bIns="47156" rtlCol="0" anchor="b"/>
          <a:lstStyle>
            <a:lvl1pPr algn="r">
              <a:defRPr sz="1200"/>
            </a:lvl1pPr>
            <a:extLst/>
          </a:lstStyle>
          <a:p>
            <a:fld id="{61807874-5299-41B2-A37A-6AA3547857F4}" type="slidenum">
              <a:rPr lang="en-US" smtClean="0"/>
              <a:pPr/>
              <a:t>‹#›</a:t>
            </a:fld>
            <a:endParaRPr lang="en-US"/>
          </a:p>
        </p:txBody>
      </p:sp>
    </p:spTree>
    <p:extLst>
      <p:ext uri="{BB962C8B-B14F-4D97-AF65-F5344CB8AC3E}">
        <p14:creationId xmlns:p14="http://schemas.microsoft.com/office/powerpoint/2010/main" val="719351618"/>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r>
              <a:rPr lang="en-US" dirty="0" err="1"/>
              <a:t>Combinatorics</a:t>
            </a:r>
            <a:r>
              <a:rPr lang="en-US" dirty="0"/>
              <a:t> – The study of arrangements</a:t>
            </a:r>
            <a:r>
              <a:rPr lang="en-US" baseline="0" dirty="0"/>
              <a:t> of objects</a:t>
            </a:r>
            <a:endParaRPr lang="en-US" dirty="0"/>
          </a:p>
        </p:txBody>
      </p:sp>
      <p:sp>
        <p:nvSpPr>
          <p:cNvPr id="4" name="Rectangle 4"/>
          <p:cNvSpPr>
            <a:spLocks noGrp="1"/>
          </p:cNvSpPr>
          <p:nvPr>
            <p:ph type="sldNum" sz="quarter" idx="10"/>
          </p:nvPr>
        </p:nvSpPr>
        <p:spPr/>
        <p:txBody>
          <a:bodyPr/>
          <a:lstStyle/>
          <a:p>
            <a:fld id="{61807874-5299-41B2-A37A-6AA3547857F4}" type="slidenum">
              <a:rPr lang="en-US" smtClean="0"/>
              <a:pPr/>
              <a:t>1</a:t>
            </a:fld>
            <a:endParaRPr lang="en-US"/>
          </a:p>
        </p:txBody>
      </p:sp>
    </p:spTree>
    <p:extLst>
      <p:ext uri="{BB962C8B-B14F-4D97-AF65-F5344CB8AC3E}">
        <p14:creationId xmlns:p14="http://schemas.microsoft.com/office/powerpoint/2010/main" val="221647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61807874-5299-41B2-A37A-6AA3547857F4}"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381875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61807874-5299-41B2-A37A-6AA3547857F4}"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1761793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61807874-5299-41B2-A37A-6AA3547857F4}"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56310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61807874-5299-41B2-A37A-6AA3547857F4}"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323694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61807874-5299-41B2-A37A-6AA3547857F4}"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3343750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61807874-5299-41B2-A37A-6AA3547857F4}"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191347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61807874-5299-41B2-A37A-6AA3547857F4}"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771530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270417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1232939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1232939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2</a:t>
            </a:fld>
            <a:endParaRPr lang="en-US"/>
          </a:p>
        </p:txBody>
      </p:sp>
    </p:spTree>
    <p:extLst>
      <p:ext uri="{BB962C8B-B14F-4D97-AF65-F5344CB8AC3E}">
        <p14:creationId xmlns:p14="http://schemas.microsoft.com/office/powerpoint/2010/main" val="4157587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1232939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1232939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1232939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12329399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1232939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1232939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61807874-5299-41B2-A37A-6AA3547857F4}"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494127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61807874-5299-41B2-A37A-6AA3547857F4}"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841582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61807874-5299-41B2-A37A-6AA3547857F4}"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4194799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61807874-5299-41B2-A37A-6AA3547857F4}"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433632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61807874-5299-41B2-A37A-6AA3547857F4}"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319840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61807874-5299-41B2-A37A-6AA3547857F4}"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383179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61807874-5299-41B2-A37A-6AA3547857F4}"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298971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a:endParaRPr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19" name="Rectangle 34"/>
          <p:cNvSpPr>
            <a:spLocks noGrp="1"/>
          </p:cNvSpPr>
          <p:nvPr>
            <p:ph type="dt" sz="half" idx="10"/>
          </p:nvPr>
        </p:nvSpPr>
        <p:spPr/>
        <p:txBody>
          <a:bodyPr rtlCol="0"/>
          <a:lstStyle/>
          <a:p>
            <a:pPr algn="r"/>
            <a:fld id="{EF652C31-7A2D-492C-B749-C9EF7FD1B4F8}" type="datetime1">
              <a:rPr lang="en-US" sz="1100" smtClean="0"/>
              <a:t>10/18/2022</a:t>
            </a:fld>
            <a:endParaRPr lang="en-US"/>
          </a:p>
        </p:txBody>
      </p:sp>
      <p:sp>
        <p:nvSpPr>
          <p:cNvPr id="25" name="Rectangle 35"/>
          <p:cNvSpPr>
            <a:spLocks noGrp="1"/>
          </p:cNvSpPr>
          <p:nvPr>
            <p:ph type="sldNum" sz="quarter" idx="11"/>
          </p:nvPr>
        </p:nvSpPr>
        <p:spPr/>
        <p:txBody>
          <a:bodyPr rtlCol="0"/>
          <a:lstStyle>
            <a:lvl1pPr>
              <a:defRPr>
                <a:solidFill>
                  <a:schemeClr val="tx1"/>
                </a:solidFill>
              </a:defRPr>
            </a:lvl1pPr>
          </a:lstStyle>
          <a:p>
            <a:fld id="{169B2101-2E9F-420A-91A3-890890D84497}" type="slidenum">
              <a:rPr lang="en-US" smtClean="0"/>
              <a:pPr/>
              <a:t>‹#›</a:t>
            </a:fld>
            <a:endParaRPr lang="en-US"/>
          </a:p>
        </p:txBody>
      </p:sp>
      <p:sp>
        <p:nvSpPr>
          <p:cNvPr id="31" name="Rectangle 36"/>
          <p:cNvSpPr>
            <a:spLocks noGrp="1"/>
          </p:cNvSpPr>
          <p:nvPr>
            <p:ph type="ftr" sz="quarter" idx="12"/>
          </p:nvPr>
        </p:nvSpPr>
        <p:spPr/>
        <p:txBody>
          <a:bodyPr rtlCol="0"/>
          <a:lstStyle/>
          <a:p>
            <a:endParaRPr lang="en-US" dirty="0"/>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solidFill>
                  <a:schemeClr val="tx1"/>
                </a:soli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dirty="0"/>
              <a:t>Show Title</a:t>
            </a:r>
          </a:p>
        </p:txBody>
      </p:sp>
      <p:sp>
        <p:nvSpPr>
          <p:cNvPr id="35" name="Rectangle 25"/>
          <p:cNvSpPr txBox="1">
            <a:spLocks/>
          </p:cNvSpPr>
          <p:nvPr userDrawn="1"/>
        </p:nvSpPr>
        <p:spPr>
          <a:xfrm>
            <a:off x="381000" y="5638800"/>
            <a:ext cx="8098302" cy="762000"/>
          </a:xfrm>
          <a:prstGeom prst="rect">
            <a:avLst/>
          </a:prstGeom>
        </p:spPr>
        <p:txBody>
          <a:bodyPr vert="horz">
            <a:normAutofit fontScale="70000" lnSpcReduction="20000"/>
          </a:bodyPr>
          <a:lstStyle/>
          <a:p>
            <a:pPr marL="342900" marR="0" lvl="0" indent="-342900" algn="r"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TMA1201 Discrete Structures &amp; Probability </a:t>
            </a:r>
          </a:p>
          <a:p>
            <a:pPr marL="342900" marR="0" lvl="0" indent="-342900" algn="r"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Faculty of Computing &amp; Informatics</a:t>
            </a:r>
          </a:p>
          <a:p>
            <a:pPr marL="342900" marR="0" lvl="0" indent="-342900" algn="r"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Multimedia University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0"/>
          <p:cNvSpPr>
            <a:spLocks noGrp="1"/>
          </p:cNvSpPr>
          <p:nvPr>
            <p:ph type="dt" sz="half" idx="10"/>
          </p:nvPr>
        </p:nvSpPr>
        <p:spPr/>
        <p:txBody>
          <a:bodyPr rtlCol="0"/>
          <a:lstStyle/>
          <a:p>
            <a:pPr algn="r"/>
            <a:fld id="{BA62DE74-8F5B-4CC4-A9AF-212E411E5F6C}" type="datetime1">
              <a:rPr lang="en-US" sz="1100" smtClean="0"/>
              <a:t>10/18/2022</a:t>
            </a:fld>
            <a:endParaRPr lang="en-US"/>
          </a:p>
        </p:txBody>
      </p:sp>
      <p:sp>
        <p:nvSpPr>
          <p:cNvPr id="27" name="Rectangle 11"/>
          <p:cNvSpPr>
            <a:spLocks noGrp="1"/>
          </p:cNvSpPr>
          <p:nvPr>
            <p:ph type="sldNum" sz="quarter" idx="11"/>
          </p:nvPr>
        </p:nvSpPr>
        <p:spPr/>
        <p:txBody>
          <a:bodyPr rtlCol="0"/>
          <a:lstStyle>
            <a:lvl1pPr>
              <a:defRPr>
                <a:solidFill>
                  <a:schemeClr val="tx1"/>
                </a:solidFill>
              </a:defRPr>
            </a:lvl1pPr>
          </a:lstStyle>
          <a:p>
            <a:fld id="{169B2101-2E9F-420A-91A3-890890D84497}" type="slidenum">
              <a:rPr lang="en-US" smtClean="0"/>
              <a:pPr/>
              <a:t>‹#›</a:t>
            </a:fld>
            <a:endParaRPr lang="en-US"/>
          </a:p>
        </p:txBody>
      </p:sp>
      <p:sp>
        <p:nvSpPr>
          <p:cNvPr id="28" name="Rectangle 14"/>
          <p:cNvSpPr>
            <a:spLocks noGrp="1"/>
          </p:cNvSpPr>
          <p:nvPr>
            <p:ph type="title"/>
          </p:nvPr>
        </p:nvSpPr>
        <p:spPr/>
        <p:txBody>
          <a:bodyPr rtlCol="0" anchor="b"/>
          <a:lstStyle>
            <a:lvl1pPr>
              <a:defRPr>
                <a:solidFill>
                  <a:schemeClr val="tx1"/>
                </a:solidFill>
              </a:defRPr>
            </a:lvl1pPr>
          </a:lstStyle>
          <a:p>
            <a:r>
              <a:rPr lang="en-US" dirty="0"/>
              <a:t>Click to edit Master title style</a:t>
            </a:r>
          </a:p>
        </p:txBody>
      </p:sp>
      <p:sp>
        <p:nvSpPr>
          <p:cNvPr id="7" name="Rectangle 36"/>
          <p:cNvSpPr txBox="1">
            <a:spLocks/>
          </p:cNvSpPr>
          <p:nvPr userDrawn="1"/>
        </p:nvSpPr>
        <p:spPr>
          <a:xfrm>
            <a:off x="3584448" y="6610350"/>
            <a:ext cx="5559552" cy="247650"/>
          </a:xfrm>
          <a:prstGeom prst="rect">
            <a:avLst/>
          </a:prstGeom>
          <a:solidFill>
            <a:srgbClr val="FFFFFF"/>
          </a:solidFill>
        </p:spPr>
        <p:txBody>
          <a:bodyPr vert="horz"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mn-lt"/>
                <a:ea typeface="+mn-ea"/>
                <a:cs typeface="+mn-cs"/>
              </a:rPr>
              <a:t>TM</a:t>
            </a:r>
            <a:r>
              <a:rPr lang="en-US" sz="1100" dirty="0">
                <a:solidFill>
                  <a:schemeClr val="tx1"/>
                </a:solidFill>
              </a:rPr>
              <a:t>TMA1201 Discrete Structures &amp; Probability, Faculty of Computing &amp; Informatics, MMU</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mn-lt"/>
                <a:ea typeface="+mn-ea"/>
                <a:cs typeface="+mn-cs"/>
              </a:rPr>
              <a:t>A1201 Discrete Structures &amp; Probability, Faculty of Computing &amp; Informatics, MMU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p>
            <a:pPr algn="r"/>
            <a:fld id="{BD849335-CD17-4D6A-B18F-911129B3E7AC}" type="datetime1">
              <a:rPr lang="en-US" sz="1100" smtClean="0"/>
              <a:t>10/18/2022</a:t>
            </a:fld>
            <a:endParaRPr lang="en-US"/>
          </a:p>
        </p:txBody>
      </p:sp>
      <p:sp>
        <p:nvSpPr>
          <p:cNvPr id="26" name="Rectangle 4"/>
          <p:cNvSpPr>
            <a:spLocks noGrp="1"/>
          </p:cNvSpPr>
          <p:nvPr>
            <p:ph type="ftr" sz="quarter" idx="11"/>
          </p:nvPr>
        </p:nvSpPr>
        <p:spPr/>
        <p:txBody>
          <a:bodyPr rtlCol="0"/>
          <a:lstStyle/>
          <a:p>
            <a:endParaRPr lang="en-US" dirty="0"/>
          </a:p>
        </p:txBody>
      </p:sp>
      <p:sp>
        <p:nvSpPr>
          <p:cNvPr id="12" name="Rectangle 5"/>
          <p:cNvSpPr>
            <a:spLocks noGrp="1"/>
          </p:cNvSpPr>
          <p:nvPr>
            <p:ph type="sldNum" sz="quarter" idx="12"/>
          </p:nvPr>
        </p:nvSpPr>
        <p:spPr/>
        <p:txBody>
          <a:bodyPr rtlCol="0"/>
          <a:lstStyle>
            <a:lvl1pPr>
              <a:defRPr>
                <a:solidFill>
                  <a:schemeClr val="tx1"/>
                </a:solidFill>
              </a:defRPr>
            </a:lvl1pPr>
          </a:lstStyle>
          <a:p>
            <a:fld id="{169B2101-2E9F-420A-91A3-890890D84497}" type="slidenum">
              <a:rPr lang="en-US"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solidFill>
                  <a:schemeClr val="tx1"/>
                </a:soli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dirty="0"/>
              <a:t>Click to add section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extLst/>
          </a:lstStyle>
          <a:p>
            <a:fld id="{97066535-1377-42C1-BCC0-6DA4B7E84A94}" type="datetime1">
              <a:rPr lang="en-US" smtClean="0"/>
              <a:t>10/18/2022</a:t>
            </a:fld>
            <a:endParaRPr lang="en-US"/>
          </a:p>
        </p:txBody>
      </p:sp>
      <p:sp>
        <p:nvSpPr>
          <p:cNvPr id="22" name="Rectangle 4"/>
          <p:cNvSpPr>
            <a:spLocks noGrp="1"/>
          </p:cNvSpPr>
          <p:nvPr>
            <p:ph type="ftr" sz="quarter" idx="11"/>
          </p:nvPr>
        </p:nvSpPr>
        <p:spPr/>
        <p:txBody>
          <a:bodyPr vert="horz"/>
          <a:lstStyle/>
          <a:p>
            <a:endParaRPr lang="en-US" dirty="0"/>
          </a:p>
        </p:txBody>
      </p:sp>
      <p:sp>
        <p:nvSpPr>
          <p:cNvPr id="31" name="Rectangle 5"/>
          <p:cNvSpPr>
            <a:spLocks noGrp="1"/>
          </p:cNvSpPr>
          <p:nvPr>
            <p:ph type="sldNum" sz="quarter" idx="12"/>
          </p:nvPr>
        </p:nvSpPr>
        <p:spPr/>
        <p:txBody>
          <a:bodyPr vert="horz"/>
          <a:lstStyle>
            <a:lvl1pPr>
              <a:defRPr>
                <a:solidFill>
                  <a:schemeClr val="tx1"/>
                </a:solidFill>
              </a:defRPr>
            </a:lvl1pPr>
          </a:lstStyle>
          <a:p>
            <a:fld id="{C75B88FA-3392-4D65-A457-DB2A9953195B}"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a:t>Click to add question</a:t>
            </a:r>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solidFill>
                  <a:schemeClr val="tx1"/>
                </a:soli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a:t>Click to add answer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extLst/>
          </a:lstStyle>
          <a:p>
            <a:fld id="{22BD1FC5-8FC3-41F3-9EF2-00173CC6BD66}" type="datetime1">
              <a:rPr lang="en-US" smtClean="0"/>
              <a:t>10/18/2022</a:t>
            </a:fld>
            <a:endParaRPr lang="en-US"/>
          </a:p>
        </p:txBody>
      </p:sp>
      <p:sp>
        <p:nvSpPr>
          <p:cNvPr id="28" name="Rectangle 4"/>
          <p:cNvSpPr>
            <a:spLocks noGrp="1"/>
          </p:cNvSpPr>
          <p:nvPr>
            <p:ph type="ftr" sz="quarter" idx="11"/>
          </p:nvPr>
        </p:nvSpPr>
        <p:spPr/>
        <p:txBody>
          <a:bodyPr vert="horz"/>
          <a:lstStyle/>
          <a:p>
            <a:endParaRPr lang="en-US" dirty="0"/>
          </a:p>
        </p:txBody>
      </p:sp>
      <p:sp>
        <p:nvSpPr>
          <p:cNvPr id="10" name="Rectangle 5"/>
          <p:cNvSpPr>
            <a:spLocks noGrp="1"/>
          </p:cNvSpPr>
          <p:nvPr>
            <p:ph type="sldNum" sz="quarter" idx="12"/>
          </p:nvPr>
        </p:nvSpPr>
        <p:spPr/>
        <p:txBody>
          <a:bodyPr vert="horz"/>
          <a:lstStyle>
            <a:lvl1pPr>
              <a:defRPr>
                <a:solidFill>
                  <a:schemeClr val="tx1"/>
                </a:solidFill>
              </a:defRPr>
            </a:lvl1pPr>
          </a:lstStyle>
          <a:p>
            <a:fld id="{C75B88FA-3392-4D65-A457-DB2A9953195B}"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a:t>Click to add question</a:t>
            </a:r>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a:t>Click to add answer</a:t>
            </a:r>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extLst/>
          </a:lstStyle>
          <a:p>
            <a:pPr lvl="0"/>
            <a:r>
              <a:rPr lang="en-US" dirty="0"/>
              <a:t>Click to add detail to the answer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extLst/>
          </a:lstStyle>
          <a:p>
            <a:fld id="{F0AE1CC2-B2E1-4BAE-91BA-9B09D3027549}" type="datetime1">
              <a:rPr lang="en-US" smtClean="0"/>
              <a:t>10/18/2022</a:t>
            </a:fld>
            <a:endParaRPr lang="en-US"/>
          </a:p>
        </p:txBody>
      </p:sp>
      <p:sp>
        <p:nvSpPr>
          <p:cNvPr id="11" name="Rectangle 4"/>
          <p:cNvSpPr>
            <a:spLocks noGrp="1"/>
          </p:cNvSpPr>
          <p:nvPr>
            <p:ph type="ftr" sz="quarter" idx="11"/>
          </p:nvPr>
        </p:nvSpPr>
        <p:spPr/>
        <p:txBody>
          <a:bodyPr vert="horz"/>
          <a:lstStyle/>
          <a:p>
            <a:endParaRPr lang="en-US" dirty="0"/>
          </a:p>
        </p:txBody>
      </p:sp>
      <p:sp>
        <p:nvSpPr>
          <p:cNvPr id="10" name="Rectangle 5"/>
          <p:cNvSpPr>
            <a:spLocks noGrp="1"/>
          </p:cNvSpPr>
          <p:nvPr>
            <p:ph type="sldNum" sz="quarter" idx="12"/>
          </p:nvPr>
        </p:nvSpPr>
        <p:spPr/>
        <p:txBody>
          <a:bodyPr vert="horz"/>
          <a:lstStyle>
            <a:lvl1pPr>
              <a:defRPr>
                <a:solidFill>
                  <a:schemeClr val="tx1"/>
                </a:solidFill>
              </a:defRPr>
            </a:lvl1pPr>
          </a:lstStyle>
          <a:p>
            <a:fld id="{C75B88FA-3392-4D65-A457-DB2A9953195B}"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a:t>Click to add question</a:t>
            </a:r>
          </a:p>
        </p:txBody>
      </p:sp>
      <p:sp>
        <p:nvSpPr>
          <p:cNvPr id="8" name="Answer Base"/>
          <p:cNvSpPr txBox="1"/>
          <p:nvPr userDrawn="1"/>
        </p:nvSpPr>
        <p:spPr>
          <a:xfrm>
            <a:off x="182880" y="1676400"/>
            <a:ext cx="8321040" cy="1828800"/>
          </a:xfrm>
          <a:prstGeom prst="rect">
            <a:avLst/>
          </a:prstGeom>
          <a:noFill/>
        </p:spPr>
        <p:txBody>
          <a:bodyPr wrap="square">
            <a:noAutofit/>
          </a:bodyPr>
          <a:lstStyle/>
          <a:p>
            <a:pPr marL="0" indent="0" algn="ctr" rtl="0" latinLnBrk="0">
              <a:spcBef>
                <a:spcPct val="20000"/>
              </a:spcBef>
              <a:buNone/>
            </a:pPr>
            <a:r>
              <a:rPr lang="en-US" sz="7200" dirty="0">
                <a:solidFill>
                  <a:schemeClr val="tx1">
                    <a:alpha val="40000"/>
                  </a:schemeClr>
                </a:solidFill>
              </a:rPr>
              <a:t>TRUE</a:t>
            </a:r>
            <a:r>
              <a:rPr lang="en-US" sz="7200" baseline="0" dirty="0">
                <a:solidFill>
                  <a:schemeClr val="tx1">
                    <a:alpha val="40000"/>
                  </a:schemeClr>
                </a:solidFill>
              </a:rPr>
              <a:t> </a:t>
            </a:r>
            <a:r>
              <a:rPr lang="en-US" sz="7200" dirty="0">
                <a:solidFill>
                  <a:schemeClr val="tx1">
                    <a:alpha val="40000"/>
                  </a:schemeClr>
                </a:solidFill>
              </a:rPr>
              <a:t>or FALSE?</a:t>
            </a:r>
          </a:p>
        </p:txBody>
      </p:sp>
      <p:sp>
        <p:nvSpPr>
          <p:cNvPr id="7" name="Answer"/>
          <p:cNvSpPr/>
          <p:nvPr userDrawn="1"/>
        </p:nvSpPr>
        <p:spPr>
          <a:xfrm>
            <a:off x="182880" y="1676400"/>
            <a:ext cx="8321040" cy="1200329"/>
          </a:xfrm>
          <a:prstGeom prst="rect">
            <a:avLst/>
          </a:prstGeom>
        </p:spPr>
        <p:txBody>
          <a:bodyPr wrap="square">
            <a:spAutoFit/>
          </a:bodyPr>
          <a:lstStyle/>
          <a:p>
            <a:pPr indent="0" algn="ctr" latinLnBrk="0">
              <a:spcBef>
                <a:spcPct val="20000"/>
              </a:spcBef>
              <a:buNone/>
            </a:pP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extLst/>
          </a:lstStyle>
          <a:p>
            <a:fld id="{88804437-6CB1-47CD-BFA9-F30F6EE3C992}" type="datetime1">
              <a:rPr lang="en-US" smtClean="0"/>
              <a:t>10/18/2022</a:t>
            </a:fld>
            <a:endParaRPr lang="en-US"/>
          </a:p>
        </p:txBody>
      </p:sp>
      <p:sp>
        <p:nvSpPr>
          <p:cNvPr id="2" name="Rectangle 4"/>
          <p:cNvSpPr>
            <a:spLocks noGrp="1"/>
          </p:cNvSpPr>
          <p:nvPr>
            <p:ph type="ftr" sz="quarter" idx="11"/>
          </p:nvPr>
        </p:nvSpPr>
        <p:spPr/>
        <p:txBody>
          <a:bodyPr vert="horz"/>
          <a:lstStyle/>
          <a:p>
            <a:endParaRPr lang="en-US" dirty="0"/>
          </a:p>
        </p:txBody>
      </p:sp>
      <p:sp>
        <p:nvSpPr>
          <p:cNvPr id="28" name="Rectangle 5"/>
          <p:cNvSpPr>
            <a:spLocks noGrp="1"/>
          </p:cNvSpPr>
          <p:nvPr>
            <p:ph type="sldNum" sz="quarter" idx="12"/>
          </p:nvPr>
        </p:nvSpPr>
        <p:spPr/>
        <p:txBody>
          <a:bodyPr vert="horz"/>
          <a:lstStyle>
            <a:lvl1pPr>
              <a:defRPr>
                <a:solidFill>
                  <a:schemeClr val="tx1"/>
                </a:solidFill>
              </a:defRPr>
            </a:lvl1pPr>
          </a:lstStyle>
          <a:p>
            <a:fld id="{C75B88FA-3392-4D65-A457-DB2A9953195B}"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a:t>Click to add question</a:t>
            </a:r>
          </a:p>
        </p:txBody>
      </p:sp>
      <p:sp>
        <p:nvSpPr>
          <p:cNvPr id="29" name="Answer Base"/>
          <p:cNvSpPr txBox="1"/>
          <p:nvPr userDrawn="1"/>
        </p:nvSpPr>
        <p:spPr>
          <a:xfrm>
            <a:off x="228600" y="1600200"/>
            <a:ext cx="8229600" cy="1293926"/>
          </a:xfrm>
          <a:prstGeom prst="rect">
            <a:avLst/>
          </a:prstGeom>
          <a:noFill/>
        </p:spPr>
        <p:txBody>
          <a:bodyPr wrap="square">
            <a:noAutofit/>
          </a:bodyPr>
          <a:lstStyle/>
          <a:p>
            <a:pPr marL="0" indent="0" algn="ctr" rtl="0" latinLnBrk="0">
              <a:spcBef>
                <a:spcPct val="20000"/>
              </a:spcBef>
              <a:buNone/>
            </a:pPr>
            <a:r>
              <a:rPr lang="en-US" sz="7200" dirty="0">
                <a:solidFill>
                  <a:schemeClr val="tx1">
                    <a:alpha val="40000"/>
                  </a:schemeClr>
                </a:solidFill>
              </a:rPr>
              <a:t>TRUE</a:t>
            </a:r>
            <a:r>
              <a:rPr lang="en-US" sz="7200" baseline="0" dirty="0">
                <a:solidFill>
                  <a:schemeClr val="tx1">
                    <a:alpha val="40000"/>
                  </a:schemeClr>
                </a:solidFill>
              </a:rPr>
              <a:t> </a:t>
            </a:r>
            <a:r>
              <a:rPr lang="en-US" sz="7200" dirty="0">
                <a:solidFill>
                  <a:schemeClr val="tx1">
                    <a:alpha val="40000"/>
                  </a:schemeClr>
                </a:solidFill>
              </a:rPr>
              <a:t>or FALSE?</a:t>
            </a:r>
          </a:p>
        </p:txBody>
      </p:sp>
      <p:sp>
        <p:nvSpPr>
          <p:cNvPr id="7" name="Answer"/>
          <p:cNvSpPr/>
          <p:nvPr userDrawn="1"/>
        </p:nvSpPr>
        <p:spPr>
          <a:xfrm>
            <a:off x="228600" y="1600200"/>
            <a:ext cx="8229600" cy="1200329"/>
          </a:xfrm>
          <a:prstGeom prst="rect">
            <a:avLst/>
          </a:prstGeom>
        </p:spPr>
        <p:txBody>
          <a:bodyPr wrap="square">
            <a:spAutoFit/>
          </a:bodyPr>
          <a:lstStyle/>
          <a:p>
            <a:pPr algn="ctr"/>
            <a:r>
              <a:rPr lang="en-US" sz="7200" dirty="0">
                <a:solidFill>
                  <a:prstClr val="white">
                    <a:alpha val="40000"/>
                  </a:prstClr>
                </a:solidFill>
                <a:ea typeface="+mn-ea"/>
                <a:cs typeface="+mn-cs"/>
              </a:rPr>
              <a:t>TRUE or </a:t>
            </a: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extLst/>
          </a:lstStyle>
          <a:p>
            <a:fld id="{094499B7-AB21-4F5E-BB0F-4B1EF80B3244}" type="datetime1">
              <a:rPr lang="en-US" smtClean="0"/>
              <a:t>10/18/2022</a:t>
            </a:fld>
            <a:endParaRPr lang="en-US"/>
          </a:p>
        </p:txBody>
      </p:sp>
      <p:sp>
        <p:nvSpPr>
          <p:cNvPr id="11" name="Rectangle 4"/>
          <p:cNvSpPr>
            <a:spLocks noGrp="1"/>
          </p:cNvSpPr>
          <p:nvPr>
            <p:ph type="ftr" sz="quarter" idx="11"/>
          </p:nvPr>
        </p:nvSpPr>
        <p:spPr/>
        <p:txBody>
          <a:bodyPr vert="horz"/>
          <a:lstStyle/>
          <a:p>
            <a:endParaRPr lang="en-US" dirty="0"/>
          </a:p>
        </p:txBody>
      </p:sp>
      <p:sp>
        <p:nvSpPr>
          <p:cNvPr id="10" name="Rectangle 5"/>
          <p:cNvSpPr>
            <a:spLocks noGrp="1"/>
          </p:cNvSpPr>
          <p:nvPr>
            <p:ph type="sldNum" sz="quarter" idx="12"/>
          </p:nvPr>
        </p:nvSpPr>
        <p:spPr/>
        <p:txBody>
          <a:bodyPr vert="horz"/>
          <a:lstStyle>
            <a:lvl1pPr>
              <a:defRPr>
                <a:solidFill>
                  <a:schemeClr val="tx1"/>
                </a:solidFill>
              </a:defRPr>
            </a:lvl1pPr>
          </a:lstStyle>
          <a:p>
            <a:fld id="{C75B88FA-3392-4D65-A457-DB2A9953195B}"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a:t>Click to add question</a:t>
            </a:r>
          </a:p>
        </p:txBody>
      </p:sp>
      <p:sp>
        <p:nvSpPr>
          <p:cNvPr id="8" name="Answer Base"/>
          <p:cNvSpPr txBox="1"/>
          <p:nvPr userDrawn="1"/>
        </p:nvSpPr>
        <p:spPr>
          <a:xfrm>
            <a:off x="182880" y="1676400"/>
            <a:ext cx="8321040" cy="1828800"/>
          </a:xfrm>
          <a:prstGeom prst="rect">
            <a:avLst/>
          </a:prstGeom>
          <a:noFill/>
        </p:spPr>
        <p:txBody>
          <a:bodyPr wrap="square">
            <a:noAutofit/>
          </a:bodyPr>
          <a:lstStyle/>
          <a:p>
            <a:pPr marL="0" indent="0" algn="ctr" rtl="0" latinLnBrk="0">
              <a:spcBef>
                <a:spcPct val="20000"/>
              </a:spcBef>
              <a:buNone/>
            </a:pPr>
            <a:r>
              <a:rPr lang="en-US" sz="7200" dirty="0">
                <a:solidFill>
                  <a:schemeClr val="tx1">
                    <a:alpha val="40000"/>
                  </a:schemeClr>
                </a:solidFill>
              </a:rPr>
              <a:t>TRUE</a:t>
            </a:r>
            <a:r>
              <a:rPr lang="en-US" sz="7200" baseline="0" dirty="0">
                <a:solidFill>
                  <a:schemeClr val="tx1">
                    <a:alpha val="40000"/>
                  </a:schemeClr>
                </a:solidFill>
              </a:rPr>
              <a:t> </a:t>
            </a:r>
            <a:r>
              <a:rPr lang="en-US" sz="7200" dirty="0">
                <a:solidFill>
                  <a:schemeClr val="tx1">
                    <a:alpha val="40000"/>
                  </a:schemeClr>
                </a:solidFill>
              </a:rPr>
              <a:t>or FALSE?</a:t>
            </a:r>
          </a:p>
        </p:txBody>
      </p:sp>
      <p:sp>
        <p:nvSpPr>
          <p:cNvPr id="12" name="Answer"/>
          <p:cNvSpPr/>
          <p:nvPr userDrawn="1"/>
        </p:nvSpPr>
        <p:spPr>
          <a:xfrm>
            <a:off x="182880" y="1676400"/>
            <a:ext cx="8321040" cy="1200329"/>
          </a:xfrm>
          <a:prstGeom prst="rect">
            <a:avLst/>
          </a:prstGeom>
        </p:spPr>
        <p:txBody>
          <a:bodyPr wrap="square">
            <a:spAutoFit/>
          </a:bodyPr>
          <a:lstStyle/>
          <a:p>
            <a:pPr indent="0" algn="ctr" latinLnBrk="0">
              <a:spcBef>
                <a:spcPct val="20000"/>
              </a:spcBef>
              <a:buNone/>
            </a:pP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a:solidFill>
                  <a:prstClr val="white">
                    <a:alpha val="40000"/>
                  </a:prstClr>
                </a:solidFill>
                <a:ea typeface="+mn-ea"/>
                <a:cs typeface="+mn-cs"/>
              </a:rPr>
              <a:t>or </a:t>
            </a: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p>
            <a:endParaRPr lang="en-US" dirty="0"/>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a:t>Click to add item 1</a:t>
            </a:r>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a:t>Click to add item 2</a:t>
            </a:r>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a:t>Click to add item 3</a:t>
            </a:r>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a:t>Click to add item 4</a:t>
            </a:r>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a:t>Click to add item 5</a:t>
            </a:r>
          </a:p>
        </p:txBody>
      </p:sp>
      <p:sp>
        <p:nvSpPr>
          <p:cNvPr id="20" name="Rectangle 3"/>
          <p:cNvSpPr>
            <a:spLocks noGrp="1"/>
          </p:cNvSpPr>
          <p:nvPr>
            <p:ph type="dt" sz="half" idx="10"/>
          </p:nvPr>
        </p:nvSpPr>
        <p:spPr/>
        <p:txBody>
          <a:bodyPr vert="horz"/>
          <a:lstStyle>
            <a:lvl1pPr algn="r">
              <a:defRPr/>
            </a:lvl1pPr>
            <a:extLst/>
          </a:lstStyle>
          <a:p>
            <a:fld id="{EA0AF2CA-723D-43C6-A9B7-67E49CF01D48}" type="datetime1">
              <a:rPr lang="en-US" smtClean="0"/>
              <a:t>10/18/2022</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a:t>Click to add match 5</a:t>
            </a:r>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a:t>Click to add match 3</a:t>
            </a:r>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a:t>Click to add match 1</a:t>
            </a:r>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a:t>Click to add match 2</a:t>
            </a:r>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a:t>Click to add match 4</a:t>
            </a:r>
          </a:p>
        </p:txBody>
      </p:sp>
      <p:sp>
        <p:nvSpPr>
          <p:cNvPr id="11" name="Rectangle 2"/>
          <p:cNvSpPr>
            <a:spLocks noGrp="1"/>
          </p:cNvSpPr>
          <p:nvPr>
            <p:ph type="title" hasCustomPrompt="1"/>
          </p:nvPr>
        </p:nvSpPr>
        <p:spPr/>
        <p:txBody>
          <a:bodyPr vert="horz"/>
          <a:lstStyle>
            <a:lvl1pPr algn="l">
              <a:defRPr i="1" baseline="0"/>
            </a:lvl1pPr>
            <a:extLst/>
          </a:lstStyle>
          <a:p>
            <a:r>
              <a:rPr lang="en-US" dirty="0"/>
              <a:t>Click to type your question</a:t>
            </a:r>
          </a:p>
        </p:txBody>
      </p:sp>
      <p:sp>
        <p:nvSpPr>
          <p:cNvPr id="7" name="Rectangle 5"/>
          <p:cNvSpPr>
            <a:spLocks noGrp="1"/>
          </p:cNvSpPr>
          <p:nvPr>
            <p:ph type="sldNum" sz="quarter" idx="12"/>
          </p:nvPr>
        </p:nvSpPr>
        <p:spPr/>
        <p:txBody>
          <a:bodyPr vert="horz"/>
          <a:lstStyle>
            <a:lvl1pPr>
              <a:defRPr>
                <a:solidFill>
                  <a:schemeClr val="tx1"/>
                </a:solidFill>
              </a:defRPr>
            </a:lvl1pPr>
          </a:lstStyle>
          <a:p>
            <a:fld id="{C75B88FA-3392-4D65-A457-DB2A9953195B}"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p>
            <a:r>
              <a:rPr lang="en-US" dirty="0"/>
              <a:t>Click to edit Master title style</a:t>
            </a:r>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solidFill>
                  <a:schemeClr val="tx1"/>
                </a:solidFill>
              </a:defRPr>
            </a:lvl1pPr>
            <a:extLst/>
          </a:lstStyle>
          <a:p>
            <a:pPr algn="r"/>
            <a:fld id="{8E40C935-0057-48ED-BE1E-6C0E76DDE067}" type="datetime1">
              <a:rPr lang="en-US" smtClean="0"/>
              <a:t>10/18/2022</a:t>
            </a:fld>
            <a:endParaRPr lang="en-US" sz="1050" dirty="0"/>
          </a:p>
        </p:txBody>
      </p:sp>
      <p:sp>
        <p:nvSpPr>
          <p:cNvPr id="18" name="Rectangle 5"/>
          <p:cNvSpPr>
            <a:spLocks noGrp="1"/>
          </p:cNvSpPr>
          <p:nvPr>
            <p:ph type="ftr" sz="quarter" idx="3"/>
          </p:nvPr>
        </p:nvSpPr>
        <p:spPr>
          <a:xfrm>
            <a:off x="3200400" y="6608297"/>
            <a:ext cx="5936105" cy="271963"/>
          </a:xfrm>
          <a:prstGeom prst="rect">
            <a:avLst/>
          </a:prstGeom>
        </p:spPr>
        <p:txBody>
          <a:bodyPr vert="horz"/>
          <a:lstStyle>
            <a:lvl1pPr>
              <a:defRPr sz="1200">
                <a:solidFill>
                  <a:schemeClr val="tx1"/>
                </a:solidFill>
              </a:defRPr>
            </a:lvl1pPr>
            <a:extLst/>
          </a:lstStyle>
          <a:p>
            <a:endParaRPr lang="en-US"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solidFill>
                  <a:schemeClr val="tx1"/>
                </a:solidFill>
              </a:defRPr>
            </a:lvl1pPr>
            <a:extLst/>
          </a:lstStyle>
          <a:p>
            <a:fld id="{169B2101-2E9F-420A-91A3-890890D84497}" type="slidenum">
              <a:rPr lang="en-US" smtClean="0"/>
              <a:pPr/>
              <a:t>‹#›</a:t>
            </a:fld>
            <a:endParaRPr lang="en-US"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solidFill>
                  <a:schemeClr val="tx1"/>
                </a:solidFill>
              </a:endParaRPr>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solidFill>
                  <a:schemeClr val="tx1"/>
                </a:solidFill>
              </a:endParaRPr>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solidFill>
                  <a:schemeClr val="tx1"/>
                </a:solidFill>
              </a:endParaRPr>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solidFill>
                  <a:schemeClr val="tx1"/>
                </a:solidFill>
              </a:endParaRPr>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solidFill>
                  <a:schemeClr val="tx1"/>
                </a:solidFill>
              </a:endParaRPr>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solidFill>
                  <a:schemeClr val="tx1"/>
                </a:solidFill>
              </a:endParaRPr>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solidFill>
                  <a:schemeClr val="tx1"/>
                </a:solidFill>
              </a:endParaRPr>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solidFill>
                  <a:schemeClr val="tx1"/>
                </a:solidFill>
              </a:endParaRPr>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solidFill>
                  <a:schemeClr val="tx1"/>
                </a:solidFill>
              </a:endParaRPr>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dirty="0">
                <a:solidFill>
                  <a:schemeClr val="tx1"/>
                </a:solidFill>
              </a:endParaRPr>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solidFill>
                  <a:schemeClr val="tx1"/>
                </a:solidFill>
              </a:endParaRPr>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solidFill>
                  <a:schemeClr val="tx1"/>
                </a:solidFill>
              </a:endParaRPr>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solidFill>
                  <a:schemeClr val="tx1"/>
                </a:solidFill>
              </a:endParaRPr>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solidFill>
                  <a:schemeClr val="tx1"/>
                </a:solidFill>
              </a:endParaRPr>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8" r:id="rId8"/>
    <p:sldLayoutId id="2147483657" r:id="rId9"/>
  </p:sldLayoutIdLst>
  <p:hf hdr="0" ftr="0" dt="0"/>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1.bin"/><Relationship Id="rId4" Type="http://schemas.openxmlformats.org/officeDocument/2006/relationships/image" Target="../media/image13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8572500" y="6038850"/>
            <a:ext cx="152400" cy="152400"/>
          </a:xfrm>
          <a:prstGeom prst="ellipse">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dirty="0"/>
          </a:p>
        </p:txBody>
      </p:sp>
      <p:sp>
        <p:nvSpPr>
          <p:cNvPr id="27" name="Oval 28"/>
          <p:cNvSpPr/>
          <p:nvPr/>
        </p:nvSpPr>
        <p:spPr>
          <a:xfrm>
            <a:off x="8572500" y="6324600"/>
            <a:ext cx="152400" cy="152400"/>
          </a:xfrm>
          <a:prstGeom prst="ellipse">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10" name="Rectangle 24"/>
          <p:cNvSpPr>
            <a:spLocks noGrp="1"/>
          </p:cNvSpPr>
          <p:nvPr>
            <p:ph type="title"/>
          </p:nvPr>
        </p:nvSpPr>
        <p:spPr/>
        <p:txBody>
          <a:bodyPr>
            <a:normAutofit/>
          </a:bodyPr>
          <a:lstStyle/>
          <a:p>
            <a:r>
              <a:rPr lang="en-US" sz="6000" dirty="0"/>
              <a:t>LECTURE 14</a:t>
            </a:r>
            <a:br>
              <a:rPr lang="en-US" sz="6000" dirty="0"/>
            </a:br>
            <a:r>
              <a:rPr lang="en-US" sz="6000" dirty="0"/>
              <a:t>Introduction to Combinatory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8"/>
          <p:cNvSpPr>
            <a:spLocks noGrp="1"/>
          </p:cNvSpPr>
          <p:nvPr>
            <p:ph idx="1"/>
          </p:nvPr>
        </p:nvSpPr>
        <p:spPr>
          <a:xfrm>
            <a:off x="609600" y="1248770"/>
            <a:ext cx="7924800" cy="5380630"/>
          </a:xfrm>
        </p:spPr>
        <p:txBody>
          <a:bodyPr>
            <a:normAutofit/>
          </a:bodyPr>
          <a:lstStyle/>
          <a:p>
            <a:pPr marL="0" indent="0" algn="just">
              <a:buNone/>
            </a:pPr>
            <a:r>
              <a:rPr lang="en-US" altLang="zh-TW" dirty="0">
                <a:ea typeface="新細明體" pitchFamily="18" charset="-120"/>
              </a:rPr>
              <a:t>How many bit strings of length eight either start with a 1 bit or end with the two bits 00?</a:t>
            </a:r>
          </a:p>
          <a:p>
            <a:pPr marL="457200" indent="-457200" algn="just">
              <a:buFont typeface="+mj-lt"/>
              <a:buAutoNum type="arabicPeriod"/>
            </a:pPr>
            <a:endParaRPr lang="en-US" altLang="zh-TW" dirty="0">
              <a:ea typeface="新細明體" pitchFamily="18" charset="-120"/>
            </a:endParaRPr>
          </a:p>
          <a:p>
            <a:pPr algn="just"/>
            <a:r>
              <a:rPr lang="en-US" altLang="zh-TW" b="1" dirty="0">
                <a:ea typeface="新細明體" pitchFamily="18" charset="-120"/>
              </a:rPr>
              <a:t>The first task, constructing a bit string of length eight that begins with a 1, can be done in 2</a:t>
            </a:r>
            <a:r>
              <a:rPr lang="en-US" altLang="zh-TW" b="1" baseline="30000" dirty="0">
                <a:ea typeface="新細明體" pitchFamily="18" charset="-120"/>
              </a:rPr>
              <a:t>7</a:t>
            </a:r>
            <a:r>
              <a:rPr lang="en-US" altLang="zh-TW" b="1" dirty="0">
                <a:ea typeface="新細明體" pitchFamily="18" charset="-120"/>
              </a:rPr>
              <a:t> = 128 ways.</a:t>
            </a:r>
          </a:p>
          <a:p>
            <a:pPr algn="just"/>
            <a:r>
              <a:rPr lang="en-US" altLang="zh-TW" b="1" dirty="0">
                <a:ea typeface="新細明體" pitchFamily="18" charset="-120"/>
              </a:rPr>
              <a:t>The second task, constructing a bit string of length eight that ends with the two bits 00, can be done in 2</a:t>
            </a:r>
            <a:r>
              <a:rPr lang="en-US" altLang="zh-TW" b="1" baseline="30000" dirty="0">
                <a:ea typeface="新細明體" pitchFamily="18" charset="-120"/>
              </a:rPr>
              <a:t>6</a:t>
            </a:r>
            <a:r>
              <a:rPr lang="en-US" altLang="zh-TW" b="1" dirty="0">
                <a:ea typeface="新細明體" pitchFamily="18" charset="-120"/>
              </a:rPr>
              <a:t> = 64 ways.</a:t>
            </a:r>
          </a:p>
          <a:p>
            <a:pPr algn="just"/>
            <a:r>
              <a:rPr lang="en-US" altLang="zh-TW" b="1" dirty="0">
                <a:ea typeface="新細明體" pitchFamily="18" charset="-120"/>
              </a:rPr>
              <a:t>However, both tasks include those bit strings that begin with a 1 and end with 00. Thus, such bit strings are counted twice, and we must deduct them to eliminate over counting.</a:t>
            </a:r>
          </a:p>
          <a:p>
            <a:pPr algn="just"/>
            <a:r>
              <a:rPr lang="en-US" altLang="zh-TW" b="1" dirty="0">
                <a:ea typeface="新細明體" pitchFamily="18" charset="-120"/>
              </a:rPr>
              <a:t>The number of ways to construct a bit string that begins with a 1 and ends with 00 is 2</a:t>
            </a:r>
            <a:r>
              <a:rPr lang="en-US" altLang="zh-TW" b="1" baseline="30000" dirty="0">
                <a:ea typeface="新細明體" pitchFamily="18" charset="-120"/>
              </a:rPr>
              <a:t>5</a:t>
            </a:r>
            <a:r>
              <a:rPr lang="en-US" altLang="zh-TW" b="1" dirty="0">
                <a:ea typeface="新細明體" pitchFamily="18" charset="-120"/>
              </a:rPr>
              <a:t> = 32 ways.</a:t>
            </a:r>
          </a:p>
          <a:p>
            <a:pPr algn="just"/>
            <a:r>
              <a:rPr lang="en-US" altLang="zh-TW" b="1" dirty="0">
                <a:ea typeface="新細明體" pitchFamily="18" charset="-120"/>
              </a:rPr>
              <a:t>Consequently, the number of bit strings of length eight that begin </a:t>
            </a:r>
          </a:p>
          <a:p>
            <a:pPr algn="just">
              <a:buFontTx/>
              <a:buNone/>
            </a:pPr>
            <a:r>
              <a:rPr lang="en-US" altLang="zh-TW" b="1" dirty="0">
                <a:ea typeface="新細明體" pitchFamily="18" charset="-120"/>
              </a:rPr>
              <a:t>      with a 1 or end with 00, which equals to the number of ways to do </a:t>
            </a:r>
          </a:p>
          <a:p>
            <a:pPr algn="just">
              <a:buFontTx/>
              <a:buNone/>
            </a:pPr>
            <a:r>
              <a:rPr lang="en-US" altLang="zh-TW" b="1" dirty="0">
                <a:ea typeface="新細明體" pitchFamily="18" charset="-120"/>
              </a:rPr>
              <a:t>      either the first task or the second task, will be 128 + 64 – 32 = 160.</a:t>
            </a:r>
            <a:endParaRPr lang="en-US" altLang="zh-CN" b="1" dirty="0">
              <a:ea typeface="SimSun" pitchFamily="2" charset="-122"/>
            </a:endParaRPr>
          </a:p>
          <a:p>
            <a:pPr algn="just">
              <a:defRPr/>
            </a:pPr>
            <a:endParaRPr lang="en-US" altLang="zh-CN" dirty="0">
              <a:solidFill>
                <a:srgbClr val="000000"/>
              </a:solidFill>
              <a:ea typeface="SimSun" pitchFamily="2" charset="-122"/>
            </a:endParaRPr>
          </a:p>
          <a:p>
            <a:pPr algn="just">
              <a:defRPr/>
            </a:pPr>
            <a:endParaRPr lang="en-US" altLang="zh-CN" dirty="0">
              <a:solidFill>
                <a:srgbClr val="000000"/>
              </a:solidFill>
              <a:ea typeface="SimSun" pitchFamily="2" charset="-122"/>
            </a:endParaRPr>
          </a:p>
          <a:p>
            <a:pPr algn="just"/>
            <a:endParaRPr lang="en-US" altLang="zh-CN" dirty="0">
              <a:solidFill>
                <a:srgbClr val="000000"/>
              </a:solidFill>
              <a:ea typeface="SimSun" pitchFamily="2" charset="-122"/>
            </a:endParaRPr>
          </a:p>
        </p:txBody>
      </p:sp>
      <p:sp>
        <p:nvSpPr>
          <p:cNvPr id="28" name="Rectangle 6"/>
          <p:cNvSpPr>
            <a:spLocks noGrp="1"/>
          </p:cNvSpPr>
          <p:nvPr>
            <p:ph type="title"/>
          </p:nvPr>
        </p:nvSpPr>
        <p:spPr>
          <a:xfrm>
            <a:off x="533400" y="0"/>
            <a:ext cx="7696200" cy="1143000"/>
          </a:xfrm>
        </p:spPr>
        <p:txBody>
          <a:bodyPr>
            <a:normAutofit/>
          </a:bodyPr>
          <a:lstStyle/>
          <a:p>
            <a:r>
              <a:rPr lang="en-US" dirty="0">
                <a:effectLst>
                  <a:outerShdw blurRad="38100" dist="38100" dir="2700000" algn="tl">
                    <a:srgbClr val="000000">
                      <a:alpha val="43137"/>
                    </a:srgbClr>
                  </a:outerShdw>
                </a:effectLst>
              </a:rPr>
              <a:t>Example 8</a:t>
            </a:r>
          </a:p>
        </p:txBody>
      </p:sp>
      <p:sp>
        <p:nvSpPr>
          <p:cNvPr id="5"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Slide Number Placeholder 2"/>
          <p:cNvSpPr>
            <a:spLocks noGrp="1"/>
          </p:cNvSpPr>
          <p:nvPr>
            <p:ph type="sldNum" sz="quarter" idx="11"/>
          </p:nvPr>
        </p:nvSpPr>
        <p:spPr/>
        <p:txBody>
          <a:bodyPr/>
          <a:lstStyle/>
          <a:p>
            <a:fld id="{169B2101-2E9F-420A-91A3-890890D84497}" type="slidenum">
              <a:rPr lang="en-US" smtClean="0"/>
              <a:pPr/>
              <a:t>10</a:t>
            </a:fld>
            <a:endParaRPr lang="en-US"/>
          </a:p>
        </p:txBody>
      </p:sp>
    </p:spTree>
    <p:extLst>
      <p:ext uri="{BB962C8B-B14F-4D97-AF65-F5344CB8AC3E}">
        <p14:creationId xmlns:p14="http://schemas.microsoft.com/office/powerpoint/2010/main" val="314048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8"/>
          <p:cNvSpPr>
            <a:spLocks noGrp="1"/>
          </p:cNvSpPr>
          <p:nvPr>
            <p:ph idx="1"/>
          </p:nvPr>
        </p:nvSpPr>
        <p:spPr>
          <a:xfrm>
            <a:off x="329440" y="1143000"/>
            <a:ext cx="8254561" cy="5304430"/>
          </a:xfrm>
        </p:spPr>
        <p:txBody>
          <a:bodyPr>
            <a:normAutofit/>
          </a:bodyPr>
          <a:lstStyle/>
          <a:p>
            <a:pPr algn="just"/>
            <a:r>
              <a:rPr lang="en-US" altLang="zh-TW" dirty="0">
                <a:ea typeface="新細明體" pitchFamily="18" charset="-120"/>
                <a:sym typeface="Symbol" pitchFamily="18" charset="2"/>
              </a:rPr>
              <a:t>Suppose we have a task can be done in 3 ways. Let A, B and C denote sets containing the ways to do the task in first, second and third ways, respectively. The total number of ways to do the task is the number of elements in the union of three sets </a:t>
            </a:r>
            <a:r>
              <a:rPr lang="en-US" altLang="zh-TW" i="1" dirty="0">
                <a:ea typeface="新細明體" pitchFamily="18" charset="-120"/>
                <a:sym typeface="Symbol" pitchFamily="18" charset="2"/>
              </a:rPr>
              <a:t>A</a:t>
            </a:r>
            <a:r>
              <a:rPr lang="en-US" altLang="zh-TW" dirty="0">
                <a:ea typeface="新細明體" pitchFamily="18" charset="-120"/>
                <a:sym typeface="Symbol" pitchFamily="18" charset="2"/>
              </a:rPr>
              <a:t>, </a:t>
            </a:r>
            <a:r>
              <a:rPr lang="en-US" altLang="zh-TW" i="1" dirty="0">
                <a:ea typeface="新細明體" pitchFamily="18" charset="-120"/>
                <a:sym typeface="Symbol" pitchFamily="18" charset="2"/>
              </a:rPr>
              <a:t>B</a:t>
            </a:r>
            <a:r>
              <a:rPr lang="en-US" altLang="zh-TW" dirty="0">
                <a:ea typeface="新細明體" pitchFamily="18" charset="-120"/>
                <a:sym typeface="Symbol" pitchFamily="18" charset="2"/>
              </a:rPr>
              <a:t> and </a:t>
            </a:r>
            <a:r>
              <a:rPr lang="en-US" altLang="zh-TW" i="1" dirty="0">
                <a:ea typeface="新細明體" pitchFamily="18" charset="-120"/>
                <a:sym typeface="Symbol" pitchFamily="18" charset="2"/>
              </a:rPr>
              <a:t>C</a:t>
            </a:r>
            <a:r>
              <a:rPr lang="en-US" altLang="zh-TW" dirty="0">
                <a:ea typeface="新細明體" pitchFamily="18" charset="-120"/>
                <a:sym typeface="Symbol" pitchFamily="18" charset="2"/>
              </a:rPr>
              <a:t>.</a:t>
            </a:r>
          </a:p>
          <a:p>
            <a:pPr marL="0" indent="0" algn="just">
              <a:buNone/>
            </a:pPr>
            <a:endParaRPr lang="en-US" altLang="zh-TW" dirty="0">
              <a:ea typeface="新細明體" pitchFamily="18" charset="-120"/>
              <a:sym typeface="Symbol" pitchFamily="18" charset="2"/>
            </a:endParaRPr>
          </a:p>
          <a:p>
            <a:pPr marL="0" indent="0" algn="just">
              <a:buNone/>
            </a:pPr>
            <a:r>
              <a:rPr lang="en-US" altLang="zh-TW" dirty="0">
                <a:ea typeface="新細明體" pitchFamily="18" charset="-120"/>
              </a:rPr>
              <a:t>  </a:t>
            </a:r>
            <a:r>
              <a:rPr lang="en-US" altLang="zh-TW" b="1" dirty="0">
                <a:solidFill>
                  <a:srgbClr val="FF0000"/>
                </a:solidFill>
                <a:ea typeface="新細明體" pitchFamily="18" charset="-120"/>
              </a:rPr>
              <a:t>|</a:t>
            </a:r>
            <a:r>
              <a:rPr lang="en-US" altLang="zh-TW" b="1" i="1" dirty="0">
                <a:solidFill>
                  <a:srgbClr val="FF0000"/>
                </a:solidFill>
                <a:ea typeface="新細明體" pitchFamily="18" charset="-120"/>
              </a:rPr>
              <a:t>A</a:t>
            </a:r>
            <a:r>
              <a:rPr lang="en-US" altLang="zh-TW" b="1" dirty="0">
                <a:solidFill>
                  <a:srgbClr val="FF0000"/>
                </a:solidFill>
                <a:ea typeface="新細明體" pitchFamily="18" charset="-120"/>
              </a:rPr>
              <a:t> </a:t>
            </a:r>
            <a:r>
              <a:rPr lang="en-US" altLang="zh-TW" b="1" dirty="0">
                <a:solidFill>
                  <a:srgbClr val="FF0000"/>
                </a:solidFill>
                <a:ea typeface="新細明體" pitchFamily="18" charset="-120"/>
                <a:sym typeface="Symbol" pitchFamily="18" charset="2"/>
              </a:rPr>
              <a:t> </a:t>
            </a:r>
            <a:r>
              <a:rPr lang="en-US" altLang="zh-TW" b="1" i="1" dirty="0">
                <a:solidFill>
                  <a:srgbClr val="FF0000"/>
                </a:solidFill>
                <a:ea typeface="新細明體" pitchFamily="18" charset="-120"/>
                <a:sym typeface="Symbol" pitchFamily="18" charset="2"/>
              </a:rPr>
              <a:t>B</a:t>
            </a:r>
            <a:r>
              <a:rPr lang="en-US" altLang="zh-TW" b="1" dirty="0">
                <a:solidFill>
                  <a:srgbClr val="FF0000"/>
                </a:solidFill>
                <a:ea typeface="新細明體" pitchFamily="18" charset="-120"/>
                <a:sym typeface="Symbol" pitchFamily="18" charset="2"/>
              </a:rPr>
              <a:t>  </a:t>
            </a:r>
            <a:r>
              <a:rPr lang="en-US" altLang="zh-TW" b="1" i="1" dirty="0">
                <a:solidFill>
                  <a:srgbClr val="FF0000"/>
                </a:solidFill>
                <a:ea typeface="新細明體" pitchFamily="18" charset="-120"/>
                <a:sym typeface="Symbol" pitchFamily="18" charset="2"/>
              </a:rPr>
              <a:t>C</a:t>
            </a:r>
            <a:r>
              <a:rPr lang="en-US" altLang="zh-TW" b="1" dirty="0">
                <a:solidFill>
                  <a:srgbClr val="FF0000"/>
                </a:solidFill>
                <a:ea typeface="新細明體" pitchFamily="18" charset="-120"/>
              </a:rPr>
              <a:t> | = |</a:t>
            </a:r>
            <a:r>
              <a:rPr lang="en-US" altLang="zh-TW" b="1" i="1" dirty="0">
                <a:solidFill>
                  <a:srgbClr val="FF0000"/>
                </a:solidFill>
                <a:ea typeface="新細明體" pitchFamily="18" charset="-120"/>
              </a:rPr>
              <a:t>A</a:t>
            </a:r>
            <a:r>
              <a:rPr lang="en-US" altLang="zh-TW" b="1" dirty="0">
                <a:solidFill>
                  <a:srgbClr val="FF0000"/>
                </a:solidFill>
                <a:ea typeface="新細明體" pitchFamily="18" charset="-120"/>
              </a:rPr>
              <a:t>| + |</a:t>
            </a:r>
            <a:r>
              <a:rPr lang="en-US" altLang="zh-TW" b="1" i="1" dirty="0">
                <a:solidFill>
                  <a:srgbClr val="FF0000"/>
                </a:solidFill>
                <a:ea typeface="新細明體" pitchFamily="18" charset="-120"/>
              </a:rPr>
              <a:t>B</a:t>
            </a:r>
            <a:r>
              <a:rPr lang="en-US" altLang="zh-TW" b="1" dirty="0">
                <a:solidFill>
                  <a:srgbClr val="FF0000"/>
                </a:solidFill>
                <a:ea typeface="新細明體" pitchFamily="18" charset="-120"/>
              </a:rPr>
              <a:t>| + |</a:t>
            </a:r>
            <a:r>
              <a:rPr lang="en-US" altLang="zh-TW" b="1" i="1" dirty="0">
                <a:solidFill>
                  <a:srgbClr val="FF0000"/>
                </a:solidFill>
                <a:ea typeface="新細明體" pitchFamily="18" charset="-120"/>
              </a:rPr>
              <a:t>C</a:t>
            </a:r>
            <a:r>
              <a:rPr lang="en-US" altLang="zh-TW" b="1" dirty="0">
                <a:solidFill>
                  <a:srgbClr val="FF0000"/>
                </a:solidFill>
                <a:ea typeface="新細明體" pitchFamily="18" charset="-120"/>
              </a:rPr>
              <a:t>| - |</a:t>
            </a:r>
            <a:r>
              <a:rPr lang="en-US" altLang="zh-TW" b="1" i="1" dirty="0">
                <a:solidFill>
                  <a:srgbClr val="FF0000"/>
                </a:solidFill>
                <a:ea typeface="新細明體" pitchFamily="18" charset="-120"/>
              </a:rPr>
              <a:t>A ∩ B</a:t>
            </a:r>
            <a:r>
              <a:rPr lang="en-US" altLang="zh-TW" b="1" dirty="0">
                <a:solidFill>
                  <a:srgbClr val="FF0000"/>
                </a:solidFill>
                <a:ea typeface="新細明體" pitchFamily="18" charset="-120"/>
              </a:rPr>
              <a:t>| - |</a:t>
            </a:r>
            <a:r>
              <a:rPr lang="en-US" altLang="zh-TW" b="1" i="1" dirty="0">
                <a:solidFill>
                  <a:srgbClr val="FF0000"/>
                </a:solidFill>
                <a:ea typeface="新細明體" pitchFamily="18" charset="-120"/>
              </a:rPr>
              <a:t>A ∩ C</a:t>
            </a:r>
            <a:r>
              <a:rPr lang="en-US" altLang="zh-TW" b="1" dirty="0">
                <a:solidFill>
                  <a:srgbClr val="FF0000"/>
                </a:solidFill>
                <a:ea typeface="新細明體" pitchFamily="18" charset="-120"/>
              </a:rPr>
              <a:t>|- |</a:t>
            </a:r>
            <a:r>
              <a:rPr lang="en-US" altLang="zh-TW" b="1" i="1" dirty="0">
                <a:solidFill>
                  <a:srgbClr val="FF0000"/>
                </a:solidFill>
                <a:ea typeface="新細明體" pitchFamily="18" charset="-120"/>
              </a:rPr>
              <a:t>B ∩ C</a:t>
            </a:r>
            <a:r>
              <a:rPr lang="en-US" altLang="zh-TW" b="1" dirty="0">
                <a:solidFill>
                  <a:srgbClr val="FF0000"/>
                </a:solidFill>
                <a:ea typeface="新細明體" pitchFamily="18" charset="-120"/>
              </a:rPr>
              <a:t>|  + | </a:t>
            </a:r>
            <a:r>
              <a:rPr lang="en-US" altLang="zh-TW" b="1" i="1" dirty="0">
                <a:solidFill>
                  <a:srgbClr val="FF0000"/>
                </a:solidFill>
                <a:ea typeface="新細明體" pitchFamily="18" charset="-120"/>
              </a:rPr>
              <a:t>A</a:t>
            </a:r>
            <a:r>
              <a:rPr lang="en-US" altLang="zh-TW" b="1" dirty="0">
                <a:solidFill>
                  <a:srgbClr val="FF0000"/>
                </a:solidFill>
                <a:ea typeface="新細明體" pitchFamily="18" charset="-120"/>
              </a:rPr>
              <a:t> </a:t>
            </a:r>
            <a:r>
              <a:rPr lang="en-US" altLang="zh-TW" b="1" dirty="0">
                <a:solidFill>
                  <a:srgbClr val="FF0000"/>
                </a:solidFill>
                <a:ea typeface="新細明體" pitchFamily="18" charset="-120"/>
                <a:sym typeface="Symbol" pitchFamily="18" charset="2"/>
              </a:rPr>
              <a:t>∩ </a:t>
            </a:r>
            <a:r>
              <a:rPr lang="en-US" altLang="zh-TW" b="1" i="1" dirty="0">
                <a:solidFill>
                  <a:srgbClr val="FF0000"/>
                </a:solidFill>
                <a:ea typeface="新細明體" pitchFamily="18" charset="-120"/>
                <a:sym typeface="Symbol" pitchFamily="18" charset="2"/>
              </a:rPr>
              <a:t>B</a:t>
            </a:r>
            <a:r>
              <a:rPr lang="en-US" altLang="zh-TW" b="1" dirty="0">
                <a:solidFill>
                  <a:srgbClr val="FF0000"/>
                </a:solidFill>
                <a:ea typeface="新細明體" pitchFamily="18" charset="-120"/>
                <a:sym typeface="Symbol" pitchFamily="18" charset="2"/>
              </a:rPr>
              <a:t> ∩ </a:t>
            </a:r>
            <a:r>
              <a:rPr lang="en-US" altLang="zh-TW" b="1" i="1" dirty="0">
                <a:solidFill>
                  <a:srgbClr val="FF0000"/>
                </a:solidFill>
                <a:ea typeface="新細明體" pitchFamily="18" charset="-120"/>
                <a:sym typeface="Symbol" pitchFamily="18" charset="2"/>
              </a:rPr>
              <a:t>C</a:t>
            </a:r>
            <a:r>
              <a:rPr lang="en-US" altLang="zh-TW" b="1" dirty="0">
                <a:solidFill>
                  <a:srgbClr val="FF0000"/>
                </a:solidFill>
                <a:ea typeface="新細明體" pitchFamily="18" charset="-120"/>
              </a:rPr>
              <a:t> |</a:t>
            </a:r>
            <a:endParaRPr lang="en-US" altLang="zh-CN" b="1" dirty="0">
              <a:solidFill>
                <a:srgbClr val="FF0000"/>
              </a:solidFill>
              <a:ea typeface="SimSun" pitchFamily="2" charset="-122"/>
            </a:endParaRPr>
          </a:p>
        </p:txBody>
      </p:sp>
      <p:sp>
        <p:nvSpPr>
          <p:cNvPr id="28" name="Rectangle 6"/>
          <p:cNvSpPr>
            <a:spLocks noGrp="1"/>
          </p:cNvSpPr>
          <p:nvPr>
            <p:ph type="title"/>
          </p:nvPr>
        </p:nvSpPr>
        <p:spPr>
          <a:xfrm>
            <a:off x="533400" y="0"/>
            <a:ext cx="7696200" cy="1143000"/>
          </a:xfrm>
        </p:spPr>
        <p:txBody>
          <a:bodyPr>
            <a:normAutofit/>
          </a:bodyPr>
          <a:lstStyle/>
          <a:p>
            <a:r>
              <a:rPr lang="en-US" dirty="0"/>
              <a:t>The Subtraction Rule</a:t>
            </a:r>
            <a:endParaRPr lang="en-US" dirty="0">
              <a:effectLst>
                <a:outerShdw blurRad="38100" dist="38100" dir="2700000" algn="tl">
                  <a:srgbClr val="000000">
                    <a:alpha val="43137"/>
                  </a:srgbClr>
                </a:outerShdw>
              </a:effectLst>
            </a:endParaRPr>
          </a:p>
        </p:txBody>
      </p:sp>
      <p:sp>
        <p:nvSpPr>
          <p:cNvPr id="5"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6" name="Rectangle 5"/>
          <p:cNvSpPr/>
          <p:nvPr/>
        </p:nvSpPr>
        <p:spPr>
          <a:xfrm>
            <a:off x="533400" y="2680908"/>
            <a:ext cx="7952936" cy="685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p>
        </p:txBody>
      </p:sp>
      <p:sp>
        <p:nvSpPr>
          <p:cNvPr id="14338" name="AutoShape 2" descr="data:image/jpeg;base64,/9j/4AAQSkZJRgABAQAAAQABAAD/2wCEAAkGBhAQEBUSEhIVExQSFBUYFRcVFhUVFBcUFBUVFxYXFhUXHSYeFxwjGRQUHy8gKCcpLSwsFR4xNTAqNSYrLCkBCQoKDgwOGg8PGi0kHyQqLS4qLS8qKSwqLiw0LCwsLCosLCwsLCwvLTQwKSwvLCwuLCkpKSkqLCwpLSw0LC0sL//AABEIAMkA+wMBIgACEQEDEQH/xAAbAAEBAAMBAQEAAAAAAAAAAAAABQMEBgIBB//EAEYQAAICAQEEBgQMBAMIAwEAAAECAAMEEQUSITEGE0FRYXEiMkKBFDNDUmJyc4KRkqGxIzSi0WODkxUWRFNUo7LBhMPSF//EABkBAQADAQEAAAAAAAAAAAAAAAABAgMEBf/EADARAAIBAQQJBAEEAwAAAAAAAAABAhEDEiExQVFhcZGhsdHwEzKBwSIzUuHxBBSC/9oADAMBAAIRAxEAPwD9xiIgCIiAIiIAiIgCIiAIiIAiY771RSzsFUcyxAA8yeAkV+mNDHTHS3KP+ChKa+NraJ+plZTjHNlJTjHNl6Jzp2htKz1aqMcf4jtc/wCWsBf6p5+AZrevnMPCqmpB+L75lPU1J+bynq6k+nWh0kazmf8AYDH1szMP+aq/+CCP93u7LzB/nk/uIvy1cyPUl+3mdNE5sbJyF9TPvH11otH6oD+s9C3aVft4947mV6HP3lLr+keprTJ9XXF8u50USCvSrq/5nHto73A66r89epHvUSxiZtdyh6nWxTyZSGH4iXjOMsi8bSMsEzNERLFxERAEREAREQBERAEREAREQBERAEREAREk7X2+KmFVS9dkMNVrU6BR8+1uVaeJ4nsBkSkoqrKykoqrKGXmV0oXsdURebMQAPeZCfbmTk/ytfVVn5e9SNR3108GbzbdHnPOPsUu4uynF9o4qNNKavsqz2/TOreUrTJuUti5mLcp7Fz88qSK+jVRYPezZVg5NcQyg/QqHoL+HvlYDQaDgByHZPsQopZExio5CIiWLCJPu2yosatK7LmTTf6tVITUagMzso1046Ak+Ez4Gel6b6a6AlSGBVlZToysp4giVUk3QqpJuhsxESxYSbkbBqZzZXvUWn5Sk7jH66+rYPrAylEq0nmVcVLMn17btx+GWAU7MisEIPtq+Jq+sCV+rLqOCAQQQRqCOIIPIgzRIkoUvhHfoUvRrrZQOJTvegdnea+R9nQ8CTcc8UFJwzxXP+eu86WJixcpLUWxGDI4BUjkQZlmxvmIiIAiIgCIiAIiIAiIgCIiAIiS9u7ValVrqAa+4lalPIaetY/0FHE9/AdsiTSVWVlJRVWYNsbYff8Ag2NobyAXY8UoQ+247WPsp28zwjZuy0oUhdWZjrY7HWyxvnO3b5ch2RszZq0JuglmYlrHb1rLDzZv7dg0E3Jik26v+jFJt3pZ9BERLlxERAEREA57ZWdVjPkVXutTNkWWqbCEFlduhUqzcG003SOY3ZX2fnrehdVYLvEKWGm+B7ajnunsJ010myQDz4z7KRi1gZxi44VwEREuaCIiAIiIBMrb4HdqOGPe+jjsquc6Bx3K5Oh7mIPtGdFJmTjrYjI43ldSrDvBGhnzo9ls1ZrsOtlDGtz2toAUf7yMjeZPdIjg6EQd13dGjzzSVIiJqbCIiAIiIAiIgCIiAIiIB4ttVFLMQFUEknkABqSfdOf2OjWs2XYCGuAFannXjjii+Bb128WA7Jn6TN1nVYo5XsTZ9hVo1g+8SieTmbsxeMt3Uwl+Ut3XzqIiJYsIgCfCwHPh5wD7E8hx3j8Z60gCIiAIiIAiIPf2QBE0Mjb2JX6+TQn1rawfwJmsemOzv+txv9av+8iqLqym8k+BYiS6ulWA/BcvHPldX/8AqUablcaowYd6kMPxEVIlCUc0e5o0nq84d2RSQftKCCvvKWP+QTek/afCzGf5uSB7rKrU/wDYkS1mUsKPai/ERNjoEREAREQBERAEREAREj7d6U4+Juo5ay6z4uipd+6z6qDkPpHQDvlowlN0iqg16T1mbkP2VLXSvnp1tn49ZWPuTFtfpViYhC23AWH1alBsubyqQFv00nMbNx87MFrW3HEqsvuY1UEdeSH3CtmR7IATd0QcQOcubK2Hj4o0oqWvX1iBq7HvdzqzHzJloWMIKs3V6l37J7zmhlU1m6S5938tg9Up5WZj9X/2K95/xKzG2zdoW/HbQZAfZxaa6gPKyzff9pc3T3H8J8mvqJeyKXxXrXlQsQW6F47/AB1mTf8Aa5V5B9yso/SE6CbNH/CVH6wLH8WJl6AZP+xa/ufFihDboNs0/wDB0+5NP2nlehGGvxQtpPfTkZFf6B9P0l6I/wBi1/c+LFCKux8yr4jaN31clK8lfLe0V/6plTb20Kfj8Rb17XxH9LTvOPdoT5K5lDKykqQvYyoijVmYgADxJkB9s5OVwxV6mo/L2rq7DvppPZ9J9B4SjtU/fFP4o+KpzNIWcpYrLXo85lunptgMjOchK9z10t1qtU9xqcB9fIHXsms3Sq67+UxHcHlbkH4PV5hSDY4+6JIPRDGb0rQ91p0PXWOxuBHEFHBHV6HkF0Ey152Vh/Gb2XQPbAHwqsd7qvC9R3gBvBpm7JT/AE3R6n9PLktlTVXIaK9OGfP4N5sDPu+OzerB9jFrWv8A7tm8/wC0x/7m4jHW1XvPffbbb+jNu/pK2HmV3ItlTq6ONVZTqCPAzNOVxo6M19aa9rpuw6GhR0fxK/UxqV8qqwfx01m0MWsewv5V/tMe089cel7n9WtSxA5nTkB4k6AeJmPY+0xkVCzdKEM6OjEFksrYqykjhqCP1EYZEO+1eeRku2XQ/rU1N9atD+4k+3odgMdRjoh+dVrU3uNZUylVnVO7ItiM6esoZSy+ag6iaY2nbYziipWWtihd7CgLr6yoAjE6ctToNZDosynrShk38V+jEuxcir+Xzb1+jdu5Nfl/E9MDyea+0NtZdZoGTQrqMis9ZilnJ3A7EfB29MHQE+iW5GWcLIaxN5kattSCraagg6cCODDuPaJgtG/mY6f8tbbT7lFS/ra35ZDywIlaKa/JJ1psf0+J0OyttY+Um/RatgB0OnrKe51PpIfAgGbs5vaGwarnFo3qrwPRuqO5aPAnlYv0WBHhPmJ0htx2FWdu6MQteSg3aWJ4BbVJ/gufMqewjlN66zV2SeMOGn+fMDpYiJYwEREAREQBETjdp7Qs2lY2PQ5rxK2K5FynRrmHrUUMOSjk9g+qO0zWzs3N6lpZDZl2h0muyrGx9nkAISt2Ww3qq2HNKV5XWj8q9pPKZtj9H6cXeKAvZZxtusO/dae93PZ3KNAOwTdxMSupFrrUIiDRVUaKAOwCZZu5pK7DBc3v7ZIihD2PwWwfNyMgf95z+xE3zNLGG5kZFfeyWr5WIFP9dTfjN2cscjCGVD83fG312gwxLbbVy8sV3pYq9XoF3dNLBZ6BO9oqHXXQazra9pWNXjJTYljXVb3XOGKsqIm8+4CCSxcHTUaanymNOjFqG4V5dlaZFtlrqKqiwa3TeC2MCRwA0OnCUMXYtdXU7mqrj1NWi8xusEHEniT6A/Ezu/yLWM4pJ9dW36wLImW5zZAx63G6LLrkuCk7rHHD+iDz3WZddO4aSpVseiuxXrUVEajSvRFcEcnUcG05jt4Tz/sSvqzWSxBte0MDuuru5fVWHLQsdPCeqdlAOHd7LWTXcNhXRdRoSqoqjXThqQTPNu/lVqv0ZuP5N0r9G9J+2Nt14yrqC9lh0qqTjZY3gOwDtY8BPm2tsDHQaL1lth3aqwdC76a8/ZUDizdg900Nl7KKM11zdZkWD0304AdldY9msd3bzPGaN6EdcIKl6WWjb/Hi2Yadkvc4uzCLHU611DjRT3aA/GP9M+4CV4iRQtKTlmIiJJUk3YdmNY2RirrvHW6gcFu73TsS7x5NyPYZf2ftCvIrW2tt5HHA8jw4EEHirAggg8iDNaSnf4Hf1w4UZDAZA7EtbRUvHcCd1H81bsM0a9VUfu0bdnbhqpGRn6RVWX20Y1ZCje6+xmQum7SR1aEBl13rCDpvD1J42ZTdj5dqWMHGUnWqyVtWgurARxoXfQsvVtrrxKmdFE4aY1OlWru3KYU/mvTgczs7DK17OIr3WHrnd0Yb2PYW3zpqNX0117dJuYFjY3WVvXYym2x63rRrAy2MX0O5qVYEkcdBy4y1ESVcTmlGrTWZr4VtjpvOnVkk6LrqQuvo72nANpzA10mPYI6yy7I7GYVV/Z0khiPOxrPyieNr5LBVqrP8W87lf0eGr2HwRdW89B2yth4i1VpWg0WtQq+QGnHxiKq9wiqyS1dfPozTxdSrqUdQysCGVgCpB5gg8xPcTY3JGDlNs91qsYtiOQtTsSWx3J0WqxjxNZPBWPFTop4EGdVJGRjpYjI6hkcFWU8QVI0IMwdGst0LYdrFnpAap29a3HJ0Rie11IKN5KfakLDAtNX1e06e/fjrL0REuc4iJo7c2smJj2XuCRWuoUeszE6Ii/SZiqjxYSYxcnRAi9KNoWXWDAx3KM672TavOnHJI0U9ltmhVe4Bm7BN3Dw66a1rrUIiKFVRyAHITS6P7MemstaQ2RextyGHI2sB6K/QRQEUdy+Mpzrk0lcjkub19tnyVEREzJJG2l6uyrI7Aeqt+paRusfq2Bfc7Tam1kULYjI43ldSrDvBGhH4SNs65lY49p1sqA0Y/KVcks8/ZbuYeImTwlvMZfjLf1N+IiSSJhzcxKa2tsO6iKWY+A/c9mnaTM05/ab/AAnKWj5LG3bLe5rTxprPgo1sI79yVboaWcbzxy0njZeM7ucq8aW2DRUPyNOuq1j6R9Zj2nhyEqQTOT2TthjkJc1u9XmNYiV74PV7nxBCa+iXVH18XWVbu4HSoO1rLV5TgmdZElZu2HRrNysMmOoNpL7rcV3yEGhBIXjxI56SRtPI3toFG+FPX8ErdVxnuXRmutBZhU68wAOPcJvZWfqNrUjnbodZE5zYW1nXCLsWtYXOiq5/irvW7lddxI4ON5d4n9Zs5W2bUruDIq21CvTdYuh65t1G1IB4HXUEdnjKWq9JtPQQ5JRvMtTHkY62IyON5XUqwPIqw0I/AzTOymABW+3fBGrMxZW0PEGsnd0PHkBpKEpFvcE280YejGUzUmqw71mM5pcnmwUA1ufrVtWx8SZXnP4h6vaBHZk4+v8AmYzgfql/9AnQSLdflVace/OpZCYsrJSpGd2Cqg1YnsAnq+9UUu7BVUakk6AAdpMn4OK2W63WqVoQhqa2GhdhyusHYPmr7z2Tnb0LMiT0LM2Nh4bsxybVKvYNK0POqnXUKfpsfSb3DsliImsY3VQ1jG6qCIiSWEk7fbqhXljnitvPp2476LePHRdLPOoStPNtKupRhqrgqw71YaEfgTIZaLo6lQGfZG6H3s2FSG4tWpqY9pahmpYnzNZPvlmWTqqmM43ZOOoTltvt8IzqMf2MdfhVvcX1NeMp+91r6d9SzqZyWwz1l+ZefbyTUv1MVVq0/wBQXH3zpsMKy1Lm8OlSjLEREAREQBNHauzOuUFW3LayTW+mu6TzDD2kYcCvb5gTeiQ0mqMhpNUZGwNob5Nbr1dyeuhOvDsdD7aHsb3HQzcn3aWykvA3tVdOKWIdHQ/RPce0HUHtEltnW4/DKHodl6A9WftF4mo+PFfEcpi6x93ExdY+7j38ob+TkLWjO50VFZmPcqgk/oDIXR+lhQHcaWXk3WeDW8Qv3V3V+7M3SmwPi7ikEZNlNQIOoK2WLv6Ec/4YebkaTpjhZ730/vkam1cNrqXqV+rNild7TUgNwbQajju6jw1mtn9HaXqKVolTDdKOta7yMhDIdRoToVHbxlSIaTLRtJRpR7SfbsreGQN7+YXTl6v8Lq+/j3zWv2NeMjr6ba1JoSkiyprOCOz7wK2pp63LjylmJpCbhkUI+N0f3a2U2bz2ZC32Pu6AuHRtFTX0V0rVRxPfxm1dslXa0udVurRCOWm4XOoPf6fu0m9ErNubblpIomqE47PuYBHv1QaalU3LWA7C4bQa9pABlGJhysuupd6x1Re9iAP15yiSiVUVHE1M7hlYbf4tqe58a0/ug/CV9obTroALk6sdERRvWO3ciDixnLZWZdk5OIlCGsG21lttUhSFx7AxWo6Mw0fgToNSJ2GzNhV0MX1ay5ho1tnFyO4diL9EaDzi2rJQu6s/+mE3L28TSxdkWXsLcoAKp1rxwdVUjk1p5O/h6o8TL0RM4xUTeMFERESxYREQBERANXokfRyF7FzMjT7z7/7uZdkHofxqufssy8ojyW5q/wD65eiORFt72JyPQ7jho3bY97nzsyLWP7zrpyXREaYip212ZFZ868m5D+067P8ATlvXSRi8yxERIAiIgCIiAIiIByPSXo/WtuMaCaGfJOu58XvLRewY1H0NdV56DmZ6LZtXrVJePnVN1b++uw6fg0pdJuBxn+bl1g/5ldtQ/qsUe+bMxuKuGBd2auxphu38CCekNK/Giyk/4tTqPzAFf1menbWM/q31HysT9tZYmtds6l/Xqrb6yKf3Ei7LWUuz1rgYBkIfbX8w/vPFmfUvrWIPN1H7mfT0bw/+mp/0k/tPdewcReWPSP8ALT+0UlsFJ7DQs6SYi8OvQnuQ75/BNZ8G2Xf4nGvs8WUUp+awg/pLlVSrwVQv1QB+09xdlpYuSeb5EMYedb6z14691Y62z876KPcDNnD6O0VtvkG2z/mWnrH92vBfcBKc82WBQWYgBQSSeQAGpJ8hJVmt5Ks4rF47yfiDrdp+GLinX7TKsGnv3Mc/mE6SQOhtJNL5LAhsyw3aHmKtAlCnyqVD5uZfl7d/nd1Yd+dTWOQiImBInN9J83KNgpxGIemp8izQa7wU7tVJ4cOsYP4+hOkkKropS9t1uVXVe9tmqll3glKqq1oN4dwJPixlZVeCNrJxi70u5Wwc1LqktQ6pYiuvkwBHv4zPJuwdlNi1vVqprFtjUga+hU53hWdfmsXA07NJSkrIzkkm6ZCa+0c5aKbLm5VIzn7ik6e/TT3zYkfbS9fdRhjiLHFt3hj0MrEH69nVp5b3dDyJgk5Y5adxW6LbPajCorb11rUv9o3pWf1s0qxEslQwlJybb0icrspeqycyg9lwvT7PJXUn/WrvnVTmulCdRdTm8lXWjI8KbmXcc+CWhPJbHM6LB1bjr6+YfJRlCJ9nySBOR2/t5q9oCh80YlXwQWg7tBLWm9001tRvZHId066c9nYOWm0PhVNSWqcQUkNcaWDC9rNfUbUaECb2F2872rZ94EMz9EdqW5ON1lhV/wCLatdiruC2lH0S3c9ksAeHh4y1JHRvZVlAua3cD5F73FKySle8qLuhiBvH0NS2g1LHhK8ra0vu7kFkIiJkSTOk2I1uJaEGrqosr+0pYWoPeyAe+ecXJW1FsQ6rYqsv1WAI/QytOa2anUW2Yp4BSbKPGixid0fZ2Fl8infKPM2hjFrVj3+ipNTae0Vx6jYwLaFQFXTeZnYKqrr2lmAm3Oe2wLb8uqqooPg469zYrMm+dUpXRWB1H8R+fsrIk6LA0s4qUsctJY2dnpfUlqa7tihhrzGvMHxB1B8RNhGDciDx04HXQzkVe3GqzcdioYV2ZFRrDKoW0NvhASSN2wE8/lBKuFhV05la1ItavjvvBRoCUsp3SdOZAZuPPiZEXVEWkVGVFlo3GqvTMdScg41wx1Zg1oalt0JYa2Y1h9/QMp7OXGdJPy/HOMdnuvwiw5IsvZMcWPYrWjIsapTi8VZWO4SN3t18Z+mUsxVSw0YqN4DkGIGoHv1nf/lWUbP2qmLXSn9mMXUySLtlfhVqYK8rBv5JHs4ynimvYbWG4Po757Jt7Y2sMesHdNljkJVUvrW2n1UHd3k8gATNvo5sU49bNYwfIubfvcci+mgVNeSIuiqO4a8yZzxfpr1H8b9fx1+Sc8CsBpy4eXKIicZcREQBERAEREAxZWUlSNZYwVEUszHkFA1JmDophOQ+XcpW3K3SFPOqhdeprPcdCWb6Tt3Sfj1/7SuHbhY76k9mTeh4AfOqrYa68mYdoWdfIWOJa0dyN3S8+3f+xERLnOJiysZLUat1DI6lWU8QysNCD4EEiZYhOgOS2Rc9FhwrmJetdaLG53440AOvbYmoVx9Vva4WJ727sNMusKWNdiNv1Wrpv1WDky68+ZBU8GBIPORtm7XcWfBspRVkgEjTXqr1HOygnn4p6y+I0J7P1FeWelfe7oVyK0REzJEREAREQBJm3tmNaqvUQL6SWqJ4KdRo9bn5jrwPcd0+zKcSGqloycXVEXZu0Fvr31BBBKujcHR14MjjsYH/ANEcCJtTU2vsewWHJxtOt0AsrJ0S9V5Bj7NgHqv7jw5fNnbUrvB3dVZDpZW43bK2+a69h8eR5gmU2M2aTV6OXQ3IiJJQ+7x7z+M0Nr7YrxkDPqzMd2utBvWWueSVr2n9BzM1M7pB/EOPip8IyB6yg6V1a+1fZyQfR9Y9gm/sPo11Lm+9+vymGhsI0WtT8nQnyafq3aeya3VBXrT4Wl9lt4EVrkY9gbCsFnwvK0OQykIgOtePWfk0PtMfaft5DgOPQRE5pzc3VlkqCIiUJEREARE0tqbYpxlDWvu7x0VQCzu3YtaD0nPgBBKTbojdJnPix9psa6SUwwSLbxwN+nBqqD8zmGs7eIXtMyU7GyNoellK2PjcxjA/xbR2HJZfVX/DU/WPZOsqqVFCqAqqAAAAAAOQAHISKVLuSs8sZcl3fJHnGxkqRa0UIiAKqqNAFA0AAmWIlzlEREAREQBNLa+xqcuvq7k3l1BB1IZGHJ0ccUYdhBBm7ElNxdUDkLBm4Pxivm445W1gfCkH+LUNBcPpJo3ep5zf2ZtejJTfotWwDgd08VPc6nih8CAZ0EjbX6I4mS/WMhS4crqmaq8f5iaFh4HUeE6Vawl71R6127U3EUMkSQ+w9p0fE5VWUvYuWm5Zp9vRwJ865hbbmbV8fs2/62O9OQp8QN5H/pl/Tr7Wn805OjIqXYkBunGKvxi5NPhbiZK/shH6zz//AELZn/UqPNLgfwKSfQtf2vgxVHQxOeHT7APq2WWfZ4+S/wD41z0OlbPwpwM63uJo6lfzXsv7R6Fos4tb8Ooqi/Ju1dgV3sLAWqvUaJdXoHA+awPCxPosCPLnNVTti71cbGxB332te+n1KQF1+/Mq9BXu/nc2/IHbXWRjUHwKVek3vcyrs4L3yXxi+WHMtGTi6xOcyumfwSxqbwL7EUtvYf8AEJC/8yrXeoPmSPGbWz8XK2kgse5cfGb5PGsWy5x3WZK+jX4qnH6U7nZmx8fFTq6KkqTurUKCe86cz4mT8/obiWubFVqLT8rjsabCe9inB/vAzJ2qh+mvl5/Ghc3tNU4y9+G7Lzyh82ZsunGrFVFa1oOxR29pJ5sT3nUzakp9ibSq+Ky6rx2Lk1brf6tBGvvQzGc7aScH2eLPGjJrYfltCGczk26yqaqCfta4060LMSIektg9bZ+cPKqt/wBUsM+f70nswc8//H0/dhIvIn0peULkSINuZTfF7Nyj9o2PUP1sP7T0Btez1aMXHHfZbZew+7Wqj+qKkem1m1xRZk/am38bG0F1qox5J61jfVrXVm9wmJeiGRb/ADOfc4+ZjhcZPIldbCPvSrsnoziYnxFCIx5tprYfrWNqze8xiyK2cc3Xd3fYhpk7Qy+FFPwSs/LZK62kd9eMDwP1yPKVtj9FaMdzad668jRr7jv26dynlWv0VAEsxJUdZSVs2qRwXmb8QiIljEREQBERAEREAREQBERAEREARpEQBERAEREAREQBERAEREAREQBERAEREAREQBERAEREA//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index.jpg"/>
          <p:cNvPicPr>
            <a:picLocks noChangeAspect="1"/>
          </p:cNvPicPr>
          <p:nvPr/>
        </p:nvPicPr>
        <p:blipFill>
          <a:blip r:embed="rId3"/>
          <a:stretch>
            <a:fillRect/>
          </a:stretch>
        </p:blipFill>
        <p:spPr>
          <a:xfrm>
            <a:off x="3467100" y="4191000"/>
            <a:ext cx="1828800" cy="1717964"/>
          </a:xfrm>
          <a:prstGeom prst="rect">
            <a:avLst/>
          </a:prstGeom>
        </p:spPr>
      </p:pic>
      <p:sp>
        <p:nvSpPr>
          <p:cNvPr id="3" name="Slide Number Placeholder 2"/>
          <p:cNvSpPr>
            <a:spLocks noGrp="1"/>
          </p:cNvSpPr>
          <p:nvPr>
            <p:ph type="sldNum" sz="quarter" idx="11"/>
          </p:nvPr>
        </p:nvSpPr>
        <p:spPr/>
        <p:txBody>
          <a:bodyPr/>
          <a:lstStyle/>
          <a:p>
            <a:fld id="{169B2101-2E9F-420A-91A3-890890D84497}" type="slidenum">
              <a:rPr lang="en-US" smtClean="0"/>
              <a:pPr/>
              <a:t>11</a:t>
            </a:fld>
            <a:endParaRPr lang="en-US"/>
          </a:p>
        </p:txBody>
      </p:sp>
    </p:spTree>
    <p:extLst>
      <p:ext uri="{BB962C8B-B14F-4D97-AF65-F5344CB8AC3E}">
        <p14:creationId xmlns:p14="http://schemas.microsoft.com/office/powerpoint/2010/main" val="1499300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8"/>
          <p:cNvSpPr>
            <a:spLocks noGrp="1"/>
          </p:cNvSpPr>
          <p:nvPr>
            <p:ph idx="1"/>
          </p:nvPr>
        </p:nvSpPr>
        <p:spPr>
          <a:xfrm>
            <a:off x="457200" y="1248770"/>
            <a:ext cx="8534400" cy="5152030"/>
          </a:xfrm>
        </p:spPr>
        <p:txBody>
          <a:bodyPr>
            <a:normAutofit/>
          </a:bodyPr>
          <a:lstStyle/>
          <a:p>
            <a:pPr marL="0" indent="0" algn="just">
              <a:buNone/>
            </a:pPr>
            <a:r>
              <a:rPr lang="en-US" altLang="zh-TW" dirty="0">
                <a:ea typeface="新細明體" pitchFamily="18" charset="-120"/>
              </a:rPr>
              <a:t>Find the number of students at a university taking at least one of the languages Malay, Mandarin, and Tamil, knowing the following information:</a:t>
            </a:r>
          </a:p>
          <a:p>
            <a:pPr algn="just">
              <a:buFontTx/>
              <a:buNone/>
            </a:pPr>
            <a:r>
              <a:rPr lang="en-US" altLang="zh-TW" dirty="0">
                <a:ea typeface="新細明體" pitchFamily="18" charset="-120"/>
              </a:rPr>
              <a:t>        65 study Malay	20 study Malay and Mandarin</a:t>
            </a:r>
          </a:p>
          <a:p>
            <a:pPr algn="just">
              <a:buFontTx/>
              <a:buNone/>
            </a:pPr>
            <a:r>
              <a:rPr lang="en-US" altLang="zh-TW" dirty="0">
                <a:ea typeface="新細明體" pitchFamily="18" charset="-120"/>
              </a:rPr>
              <a:t>        45 study Mandarin	25 study Malay and Tamil</a:t>
            </a:r>
          </a:p>
          <a:p>
            <a:pPr algn="just">
              <a:buFontTx/>
              <a:buNone/>
            </a:pPr>
            <a:r>
              <a:rPr lang="en-US" altLang="zh-TW" dirty="0">
                <a:ea typeface="新細明體" pitchFamily="18" charset="-120"/>
              </a:rPr>
              <a:t>        42 study Tamil	15 study Mandarin and Tamil</a:t>
            </a:r>
          </a:p>
          <a:p>
            <a:pPr algn="just">
              <a:buFontTx/>
              <a:buNone/>
            </a:pPr>
            <a:r>
              <a:rPr lang="en-US" altLang="zh-TW" dirty="0">
                <a:ea typeface="新細明體" pitchFamily="18" charset="-120"/>
              </a:rPr>
              <a:t>	  8 study all three languages</a:t>
            </a:r>
          </a:p>
          <a:p>
            <a:pPr algn="just">
              <a:buFontTx/>
              <a:buNone/>
            </a:pPr>
            <a:endParaRPr lang="en-US" altLang="zh-TW" dirty="0">
              <a:ea typeface="新細明體" pitchFamily="18" charset="-120"/>
            </a:endParaRPr>
          </a:p>
          <a:p>
            <a:pPr algn="just"/>
            <a:r>
              <a:rPr lang="en-US" altLang="zh-TW" b="1" dirty="0">
                <a:ea typeface="新細明體" pitchFamily="18" charset="-120"/>
              </a:rPr>
              <a:t>We want to find |</a:t>
            </a:r>
            <a:r>
              <a:rPr lang="en-US" altLang="zh-TW" b="1" i="1" dirty="0">
                <a:ea typeface="新細明體" pitchFamily="18" charset="-120"/>
              </a:rPr>
              <a:t>M</a:t>
            </a:r>
            <a:r>
              <a:rPr lang="en-US" altLang="zh-TW" b="1" dirty="0">
                <a:ea typeface="新細明體" pitchFamily="18" charset="-120"/>
              </a:rPr>
              <a:t> </a:t>
            </a:r>
            <a:r>
              <a:rPr lang="en-US" altLang="zh-TW" b="1" dirty="0">
                <a:ea typeface="新細明體" pitchFamily="18" charset="-120"/>
                <a:sym typeface="Symbol" pitchFamily="18" charset="2"/>
              </a:rPr>
              <a:t> </a:t>
            </a:r>
            <a:r>
              <a:rPr lang="en-US" altLang="zh-TW" b="1" i="1" dirty="0">
                <a:ea typeface="新細明體" pitchFamily="18" charset="-120"/>
                <a:sym typeface="Symbol" pitchFamily="18" charset="2"/>
              </a:rPr>
              <a:t>D</a:t>
            </a:r>
            <a:r>
              <a:rPr lang="en-US" altLang="zh-TW" b="1" dirty="0">
                <a:ea typeface="新細明體" pitchFamily="18" charset="-120"/>
                <a:sym typeface="Symbol" pitchFamily="18" charset="2"/>
              </a:rPr>
              <a:t>  </a:t>
            </a:r>
            <a:r>
              <a:rPr lang="en-US" altLang="zh-TW" b="1" i="1" dirty="0">
                <a:ea typeface="新細明體" pitchFamily="18" charset="-120"/>
                <a:sym typeface="Symbol" pitchFamily="18" charset="2"/>
              </a:rPr>
              <a:t>T</a:t>
            </a:r>
            <a:r>
              <a:rPr lang="en-US" altLang="zh-TW" b="1" dirty="0">
                <a:ea typeface="新細明體" pitchFamily="18" charset="-120"/>
              </a:rPr>
              <a:t> | where </a:t>
            </a:r>
            <a:r>
              <a:rPr lang="en-US" altLang="zh-TW" b="1" i="1" dirty="0">
                <a:ea typeface="新細明體" pitchFamily="18" charset="-120"/>
              </a:rPr>
              <a:t>M</a:t>
            </a:r>
            <a:r>
              <a:rPr lang="en-US" altLang="zh-TW" b="1" dirty="0">
                <a:ea typeface="新細明體" pitchFamily="18" charset="-120"/>
              </a:rPr>
              <a:t>, </a:t>
            </a:r>
            <a:r>
              <a:rPr lang="en-US" altLang="zh-TW" b="1" i="1" dirty="0">
                <a:ea typeface="新細明體" pitchFamily="18" charset="-120"/>
              </a:rPr>
              <a:t>D</a:t>
            </a:r>
            <a:r>
              <a:rPr lang="en-US" altLang="zh-TW" b="1" dirty="0">
                <a:ea typeface="新細明體" pitchFamily="18" charset="-120"/>
              </a:rPr>
              <a:t>, and </a:t>
            </a:r>
            <a:r>
              <a:rPr lang="en-US" altLang="zh-TW" b="1" i="1" dirty="0">
                <a:ea typeface="新細明體" pitchFamily="18" charset="-120"/>
              </a:rPr>
              <a:t>T</a:t>
            </a:r>
            <a:r>
              <a:rPr lang="en-US" altLang="zh-TW" b="1" dirty="0">
                <a:ea typeface="新細明體" pitchFamily="18" charset="-120"/>
              </a:rPr>
              <a:t> denote the sets of students studying Malay, Mandarin, and Tamil, respectively.</a:t>
            </a:r>
          </a:p>
          <a:p>
            <a:pPr algn="just">
              <a:buFontTx/>
              <a:buNone/>
            </a:pPr>
            <a:endParaRPr lang="en-US" altLang="zh-TW" b="1" dirty="0">
              <a:ea typeface="新細明體" pitchFamily="18" charset="-120"/>
            </a:endParaRPr>
          </a:p>
          <a:p>
            <a:pPr algn="just">
              <a:buFontTx/>
              <a:buNone/>
            </a:pPr>
            <a:endParaRPr lang="en-US" altLang="zh-TW" dirty="0">
              <a:ea typeface="新細明體" pitchFamily="18" charset="-120"/>
            </a:endParaRPr>
          </a:p>
          <a:p>
            <a:pPr algn="just">
              <a:defRPr/>
            </a:pPr>
            <a:endParaRPr lang="ms-MY" dirty="0"/>
          </a:p>
          <a:p>
            <a:pPr algn="just">
              <a:defRPr/>
            </a:pPr>
            <a:endParaRPr lang="en-US" altLang="zh-CN" dirty="0">
              <a:solidFill>
                <a:srgbClr val="000000"/>
              </a:solidFill>
              <a:ea typeface="SimSun" pitchFamily="2" charset="-122"/>
            </a:endParaRPr>
          </a:p>
          <a:p>
            <a:pPr algn="just">
              <a:defRPr/>
            </a:pPr>
            <a:endParaRPr lang="en-US" altLang="zh-CN" dirty="0">
              <a:solidFill>
                <a:srgbClr val="000000"/>
              </a:solidFill>
              <a:ea typeface="SimSun" pitchFamily="2" charset="-122"/>
            </a:endParaRPr>
          </a:p>
          <a:p>
            <a:pPr algn="just">
              <a:defRPr/>
            </a:pPr>
            <a:endParaRPr lang="en-US" altLang="zh-CN" dirty="0">
              <a:solidFill>
                <a:srgbClr val="000000"/>
              </a:solidFill>
              <a:ea typeface="SimSun" pitchFamily="2" charset="-122"/>
            </a:endParaRPr>
          </a:p>
          <a:p>
            <a:pPr algn="just">
              <a:defRPr/>
            </a:pPr>
            <a:endParaRPr lang="en-US" altLang="zh-CN" dirty="0">
              <a:solidFill>
                <a:srgbClr val="000000"/>
              </a:solidFill>
              <a:ea typeface="SimSun" pitchFamily="2" charset="-122"/>
            </a:endParaRPr>
          </a:p>
          <a:p>
            <a:pPr algn="just">
              <a:defRPr/>
            </a:pPr>
            <a:endParaRPr lang="en-US" altLang="zh-CN" dirty="0">
              <a:solidFill>
                <a:srgbClr val="000000"/>
              </a:solidFill>
              <a:ea typeface="SimSun" pitchFamily="2" charset="-122"/>
            </a:endParaRPr>
          </a:p>
          <a:p>
            <a:pPr algn="just"/>
            <a:endParaRPr lang="en-US" altLang="zh-CN" dirty="0">
              <a:solidFill>
                <a:srgbClr val="000000"/>
              </a:solidFill>
              <a:ea typeface="SimSun" pitchFamily="2" charset="-122"/>
            </a:endParaRPr>
          </a:p>
        </p:txBody>
      </p:sp>
      <p:sp>
        <p:nvSpPr>
          <p:cNvPr id="28" name="Rectangle 6"/>
          <p:cNvSpPr>
            <a:spLocks noGrp="1"/>
          </p:cNvSpPr>
          <p:nvPr>
            <p:ph type="title"/>
          </p:nvPr>
        </p:nvSpPr>
        <p:spPr>
          <a:xfrm>
            <a:off x="533400" y="0"/>
            <a:ext cx="7696200" cy="1143000"/>
          </a:xfrm>
        </p:spPr>
        <p:txBody>
          <a:bodyPr>
            <a:normAutofit/>
          </a:bodyPr>
          <a:lstStyle/>
          <a:p>
            <a:r>
              <a:rPr lang="en-US" dirty="0">
                <a:effectLst>
                  <a:outerShdw blurRad="38100" dist="38100" dir="2700000" algn="tl">
                    <a:srgbClr val="000000">
                      <a:alpha val="43137"/>
                    </a:srgbClr>
                  </a:outerShdw>
                </a:effectLst>
              </a:rPr>
              <a:t>Example 10</a:t>
            </a:r>
          </a:p>
        </p:txBody>
      </p:sp>
      <p:sp>
        <p:nvSpPr>
          <p:cNvPr id="5"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Slide Number Placeholder 2"/>
          <p:cNvSpPr>
            <a:spLocks noGrp="1"/>
          </p:cNvSpPr>
          <p:nvPr>
            <p:ph type="sldNum" sz="quarter" idx="11"/>
          </p:nvPr>
        </p:nvSpPr>
        <p:spPr/>
        <p:txBody>
          <a:bodyPr/>
          <a:lstStyle/>
          <a:p>
            <a:fld id="{169B2101-2E9F-420A-91A3-890890D84497}" type="slidenum">
              <a:rPr lang="en-US" smtClean="0"/>
              <a:pPr/>
              <a:t>12</a:t>
            </a:fld>
            <a:endParaRPr lang="en-US"/>
          </a:p>
        </p:txBody>
      </p:sp>
    </p:spTree>
    <p:extLst>
      <p:ext uri="{BB962C8B-B14F-4D97-AF65-F5344CB8AC3E}">
        <p14:creationId xmlns:p14="http://schemas.microsoft.com/office/powerpoint/2010/main" val="3431225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8"/>
          <p:cNvSpPr>
            <a:spLocks noGrp="1"/>
          </p:cNvSpPr>
          <p:nvPr>
            <p:ph idx="1"/>
          </p:nvPr>
        </p:nvSpPr>
        <p:spPr>
          <a:xfrm>
            <a:off x="457200" y="1248770"/>
            <a:ext cx="8534400" cy="5152030"/>
          </a:xfrm>
        </p:spPr>
        <p:txBody>
          <a:bodyPr>
            <a:normAutofit/>
          </a:bodyPr>
          <a:lstStyle/>
          <a:p>
            <a:pPr algn="just"/>
            <a:r>
              <a:rPr lang="en-US" altLang="zh-TW" b="1" dirty="0">
                <a:ea typeface="新細明體" pitchFamily="18" charset="-120"/>
              </a:rPr>
              <a:t>By Vann-Diagram:</a:t>
            </a:r>
          </a:p>
          <a:p>
            <a:pPr algn="just">
              <a:buFontTx/>
              <a:buNone/>
            </a:pPr>
            <a:endParaRPr lang="en-US" altLang="zh-TW" b="1" dirty="0">
              <a:ea typeface="新細明體" pitchFamily="18" charset="-120"/>
            </a:endParaRPr>
          </a:p>
          <a:p>
            <a:pPr algn="just">
              <a:buFontTx/>
              <a:buNone/>
            </a:pPr>
            <a:endParaRPr lang="en-US" altLang="zh-TW" b="1" dirty="0">
              <a:ea typeface="新細明體" pitchFamily="18" charset="-120"/>
            </a:endParaRPr>
          </a:p>
          <a:p>
            <a:pPr algn="just">
              <a:buFontTx/>
              <a:buNone/>
            </a:pPr>
            <a:endParaRPr lang="en-US" altLang="zh-TW" b="1" dirty="0">
              <a:ea typeface="新細明體" pitchFamily="18" charset="-120"/>
            </a:endParaRPr>
          </a:p>
          <a:p>
            <a:pPr algn="just">
              <a:buFontTx/>
              <a:buNone/>
            </a:pPr>
            <a:endParaRPr lang="en-US" altLang="zh-TW" b="1" dirty="0">
              <a:ea typeface="新細明體" pitchFamily="18" charset="-120"/>
            </a:endParaRPr>
          </a:p>
          <a:p>
            <a:pPr algn="just">
              <a:buFontTx/>
              <a:buNone/>
            </a:pPr>
            <a:endParaRPr lang="en-US" altLang="zh-TW" b="1" dirty="0">
              <a:ea typeface="新細明體" pitchFamily="18" charset="-120"/>
            </a:endParaRPr>
          </a:p>
          <a:p>
            <a:pPr algn="just">
              <a:buFontTx/>
              <a:buNone/>
            </a:pPr>
            <a:endParaRPr lang="en-US" altLang="zh-TW" b="1" dirty="0">
              <a:ea typeface="新細明體" pitchFamily="18" charset="-120"/>
            </a:endParaRPr>
          </a:p>
          <a:p>
            <a:pPr algn="just">
              <a:buFontTx/>
              <a:buNone/>
            </a:pPr>
            <a:r>
              <a:rPr lang="en-US" altLang="zh-TW" b="1" dirty="0">
                <a:ea typeface="新細明體" pitchFamily="18" charset="-120"/>
              </a:rPr>
              <a:t>      |</a:t>
            </a:r>
            <a:r>
              <a:rPr lang="en-US" altLang="zh-TW" b="1" i="1" dirty="0">
                <a:ea typeface="新細明體" pitchFamily="18" charset="-120"/>
              </a:rPr>
              <a:t>M</a:t>
            </a:r>
            <a:r>
              <a:rPr lang="en-US" altLang="zh-TW" b="1" dirty="0">
                <a:ea typeface="新細明體" pitchFamily="18" charset="-120"/>
              </a:rPr>
              <a:t> </a:t>
            </a:r>
            <a:r>
              <a:rPr lang="en-US" altLang="zh-TW" b="1" dirty="0">
                <a:ea typeface="新細明體" pitchFamily="18" charset="-120"/>
                <a:sym typeface="Symbol" pitchFamily="18" charset="2"/>
              </a:rPr>
              <a:t> </a:t>
            </a:r>
            <a:r>
              <a:rPr lang="en-US" altLang="zh-TW" b="1" i="1" dirty="0">
                <a:ea typeface="新細明體" pitchFamily="18" charset="-120"/>
                <a:sym typeface="Symbol" pitchFamily="18" charset="2"/>
              </a:rPr>
              <a:t>D</a:t>
            </a:r>
            <a:r>
              <a:rPr lang="en-US" altLang="zh-TW" b="1" dirty="0">
                <a:ea typeface="新細明體" pitchFamily="18" charset="-120"/>
                <a:sym typeface="Symbol" pitchFamily="18" charset="2"/>
              </a:rPr>
              <a:t>  </a:t>
            </a:r>
            <a:r>
              <a:rPr lang="en-US" altLang="zh-TW" b="1" i="1" dirty="0">
                <a:ea typeface="新細明體" pitchFamily="18" charset="-120"/>
                <a:sym typeface="Symbol" pitchFamily="18" charset="2"/>
              </a:rPr>
              <a:t>T</a:t>
            </a:r>
            <a:r>
              <a:rPr lang="en-US" altLang="zh-TW" b="1" dirty="0">
                <a:ea typeface="新細明體" pitchFamily="18" charset="-120"/>
              </a:rPr>
              <a:t> |=</a:t>
            </a:r>
          </a:p>
          <a:p>
            <a:pPr algn="just">
              <a:buFontTx/>
              <a:buNone/>
            </a:pPr>
            <a:endParaRPr lang="en-US" altLang="zh-TW" b="1" dirty="0">
              <a:ea typeface="新細明體" pitchFamily="18" charset="-120"/>
            </a:endParaRPr>
          </a:p>
          <a:p>
            <a:pPr algn="just"/>
            <a:r>
              <a:rPr lang="en-US" altLang="zh-TW" b="1" dirty="0">
                <a:ea typeface="新細明體" pitchFamily="18" charset="-120"/>
              </a:rPr>
              <a:t>By the principle of inclusion-exclusion,</a:t>
            </a:r>
          </a:p>
          <a:p>
            <a:pPr algn="just">
              <a:buFontTx/>
              <a:buNone/>
            </a:pPr>
            <a:r>
              <a:rPr lang="en-US" altLang="zh-TW" b="1" dirty="0">
                <a:ea typeface="新細明體" pitchFamily="18" charset="-120"/>
              </a:rPr>
              <a:t>      |</a:t>
            </a:r>
            <a:r>
              <a:rPr lang="en-US" altLang="zh-TW" b="1" i="1" dirty="0">
                <a:ea typeface="新細明體" pitchFamily="18" charset="-120"/>
              </a:rPr>
              <a:t>M</a:t>
            </a:r>
            <a:r>
              <a:rPr lang="en-US" altLang="zh-TW" b="1" dirty="0">
                <a:ea typeface="新細明體" pitchFamily="18" charset="-120"/>
              </a:rPr>
              <a:t> </a:t>
            </a:r>
            <a:r>
              <a:rPr lang="en-US" altLang="zh-TW" b="1" dirty="0">
                <a:ea typeface="新細明體" pitchFamily="18" charset="-120"/>
                <a:sym typeface="Symbol" pitchFamily="18" charset="2"/>
              </a:rPr>
              <a:t> </a:t>
            </a:r>
            <a:r>
              <a:rPr lang="en-US" altLang="zh-TW" b="1" i="1" dirty="0">
                <a:ea typeface="新細明體" pitchFamily="18" charset="-120"/>
                <a:sym typeface="Symbol" pitchFamily="18" charset="2"/>
              </a:rPr>
              <a:t>D</a:t>
            </a:r>
            <a:r>
              <a:rPr lang="en-US" altLang="zh-TW" b="1" dirty="0">
                <a:ea typeface="新細明體" pitchFamily="18" charset="-120"/>
                <a:sym typeface="Symbol" pitchFamily="18" charset="2"/>
              </a:rPr>
              <a:t>  </a:t>
            </a:r>
            <a:r>
              <a:rPr lang="en-US" altLang="zh-TW" b="1" i="1" dirty="0">
                <a:ea typeface="新細明體" pitchFamily="18" charset="-120"/>
                <a:sym typeface="Symbol" pitchFamily="18" charset="2"/>
              </a:rPr>
              <a:t>T</a:t>
            </a:r>
            <a:r>
              <a:rPr lang="en-US" altLang="zh-TW" b="1" dirty="0">
                <a:ea typeface="新細明體" pitchFamily="18" charset="-120"/>
              </a:rPr>
              <a:t> | = |</a:t>
            </a:r>
            <a:r>
              <a:rPr lang="en-US" altLang="zh-TW" b="1" i="1" dirty="0">
                <a:ea typeface="新細明體" pitchFamily="18" charset="-120"/>
              </a:rPr>
              <a:t>M</a:t>
            </a:r>
            <a:r>
              <a:rPr lang="en-US" altLang="zh-TW" b="1" dirty="0">
                <a:ea typeface="新細明體" pitchFamily="18" charset="-120"/>
              </a:rPr>
              <a:t>| + |</a:t>
            </a:r>
            <a:r>
              <a:rPr lang="en-US" altLang="zh-TW" b="1" i="1" dirty="0">
                <a:ea typeface="新細明體" pitchFamily="18" charset="-120"/>
              </a:rPr>
              <a:t>D</a:t>
            </a:r>
            <a:r>
              <a:rPr lang="en-US" altLang="zh-TW" b="1" dirty="0">
                <a:ea typeface="新細明體" pitchFamily="18" charset="-120"/>
              </a:rPr>
              <a:t>| + |</a:t>
            </a:r>
            <a:r>
              <a:rPr lang="en-US" altLang="zh-TW" b="1" i="1" dirty="0">
                <a:ea typeface="新細明體" pitchFamily="18" charset="-120"/>
              </a:rPr>
              <a:t>T</a:t>
            </a:r>
            <a:r>
              <a:rPr lang="en-US" altLang="zh-TW" b="1" dirty="0">
                <a:ea typeface="新細明體" pitchFamily="18" charset="-120"/>
              </a:rPr>
              <a:t>| ­ -|</a:t>
            </a:r>
            <a:r>
              <a:rPr lang="en-US" altLang="zh-TW" b="1" i="1" dirty="0">
                <a:ea typeface="新細明體" pitchFamily="18" charset="-120"/>
              </a:rPr>
              <a:t>M ∩ D</a:t>
            </a:r>
            <a:r>
              <a:rPr lang="en-US" altLang="zh-TW" b="1" dirty="0">
                <a:ea typeface="新細明體" pitchFamily="18" charset="-120"/>
              </a:rPr>
              <a:t>| - |</a:t>
            </a:r>
            <a:r>
              <a:rPr lang="en-US" altLang="zh-TW" b="1" i="1" dirty="0">
                <a:ea typeface="新細明體" pitchFamily="18" charset="-120"/>
              </a:rPr>
              <a:t>M ∩ T</a:t>
            </a:r>
            <a:r>
              <a:rPr lang="en-US" altLang="zh-TW" b="1" dirty="0">
                <a:ea typeface="新細明體" pitchFamily="18" charset="-120"/>
              </a:rPr>
              <a:t>| - |</a:t>
            </a:r>
            <a:r>
              <a:rPr lang="en-US" altLang="zh-TW" b="1" i="1" dirty="0">
                <a:ea typeface="新細明體" pitchFamily="18" charset="-120"/>
              </a:rPr>
              <a:t>D ∩ T</a:t>
            </a:r>
            <a:r>
              <a:rPr lang="en-US" altLang="zh-TW" b="1" dirty="0">
                <a:ea typeface="新細明體" pitchFamily="18" charset="-120"/>
              </a:rPr>
              <a:t>|</a:t>
            </a:r>
          </a:p>
          <a:p>
            <a:pPr algn="just">
              <a:buFontTx/>
              <a:buNone/>
            </a:pPr>
            <a:r>
              <a:rPr lang="en-US" altLang="zh-TW" b="1" dirty="0">
                <a:ea typeface="新細明體" pitchFamily="18" charset="-120"/>
              </a:rPr>
              <a:t>                                     + | </a:t>
            </a:r>
            <a:r>
              <a:rPr lang="en-US" altLang="zh-TW" b="1" i="1" dirty="0">
                <a:ea typeface="新細明體" pitchFamily="18" charset="-120"/>
              </a:rPr>
              <a:t>M</a:t>
            </a:r>
            <a:r>
              <a:rPr lang="en-US" altLang="zh-TW" b="1" dirty="0">
                <a:ea typeface="新細明體" pitchFamily="18" charset="-120"/>
              </a:rPr>
              <a:t> </a:t>
            </a:r>
            <a:r>
              <a:rPr lang="en-US" altLang="zh-TW" b="1" dirty="0">
                <a:ea typeface="新細明體" pitchFamily="18" charset="-120"/>
                <a:sym typeface="Symbol" pitchFamily="18" charset="2"/>
              </a:rPr>
              <a:t>∩ </a:t>
            </a:r>
            <a:r>
              <a:rPr lang="en-US" altLang="zh-TW" b="1" i="1" dirty="0">
                <a:ea typeface="新細明體" pitchFamily="18" charset="-120"/>
                <a:sym typeface="Symbol" pitchFamily="18" charset="2"/>
              </a:rPr>
              <a:t>D</a:t>
            </a:r>
            <a:r>
              <a:rPr lang="en-US" altLang="zh-TW" b="1" dirty="0">
                <a:ea typeface="新細明體" pitchFamily="18" charset="-120"/>
                <a:sym typeface="Symbol" pitchFamily="18" charset="2"/>
              </a:rPr>
              <a:t> ∩ </a:t>
            </a:r>
            <a:r>
              <a:rPr lang="en-US" altLang="zh-TW" b="1" i="1" dirty="0">
                <a:ea typeface="新細明體" pitchFamily="18" charset="-120"/>
                <a:sym typeface="Symbol" pitchFamily="18" charset="2"/>
              </a:rPr>
              <a:t>T</a:t>
            </a:r>
            <a:r>
              <a:rPr lang="en-US" altLang="zh-TW" b="1" dirty="0">
                <a:ea typeface="新細明體" pitchFamily="18" charset="-120"/>
              </a:rPr>
              <a:t> |</a:t>
            </a:r>
          </a:p>
          <a:p>
            <a:pPr algn="just">
              <a:buFontTx/>
              <a:buNone/>
            </a:pPr>
            <a:r>
              <a:rPr lang="en-US" altLang="zh-TW" b="1" dirty="0">
                <a:ea typeface="新細明體" pitchFamily="18" charset="-120"/>
              </a:rPr>
              <a:t>	                          = 65 + 45 + 42 – 20 </a:t>
            </a:r>
            <a:r>
              <a:rPr lang="en-US" altLang="zh-TW" b="1" dirty="0">
                <a:ea typeface="新細明體" pitchFamily="18" charset="-120"/>
                <a:sym typeface="Symbol" pitchFamily="18" charset="2"/>
              </a:rPr>
              <a:t></a:t>
            </a:r>
            <a:r>
              <a:rPr lang="en-US" altLang="zh-TW" b="1" dirty="0">
                <a:ea typeface="新細明體" pitchFamily="18" charset="-120"/>
              </a:rPr>
              <a:t> 25 – 15 + 8 = 100</a:t>
            </a:r>
          </a:p>
          <a:p>
            <a:pPr algn="just">
              <a:buFontTx/>
              <a:buNone/>
            </a:pPr>
            <a:endParaRPr lang="en-US" altLang="zh-TW" dirty="0">
              <a:ea typeface="新細明體" pitchFamily="18" charset="-120"/>
            </a:endParaRPr>
          </a:p>
          <a:p>
            <a:pPr algn="just">
              <a:defRPr/>
            </a:pPr>
            <a:endParaRPr lang="ms-MY" dirty="0"/>
          </a:p>
          <a:p>
            <a:pPr algn="just">
              <a:defRPr/>
            </a:pPr>
            <a:endParaRPr lang="en-US" altLang="zh-CN" dirty="0">
              <a:solidFill>
                <a:srgbClr val="000000"/>
              </a:solidFill>
              <a:ea typeface="SimSun" pitchFamily="2" charset="-122"/>
            </a:endParaRPr>
          </a:p>
          <a:p>
            <a:pPr algn="just">
              <a:defRPr/>
            </a:pPr>
            <a:endParaRPr lang="en-US" altLang="zh-CN" dirty="0">
              <a:solidFill>
                <a:srgbClr val="000000"/>
              </a:solidFill>
              <a:ea typeface="SimSun" pitchFamily="2" charset="-122"/>
            </a:endParaRPr>
          </a:p>
          <a:p>
            <a:pPr algn="just">
              <a:defRPr/>
            </a:pPr>
            <a:endParaRPr lang="en-US" altLang="zh-CN" dirty="0">
              <a:solidFill>
                <a:srgbClr val="000000"/>
              </a:solidFill>
              <a:ea typeface="SimSun" pitchFamily="2" charset="-122"/>
            </a:endParaRPr>
          </a:p>
          <a:p>
            <a:pPr algn="just">
              <a:defRPr/>
            </a:pPr>
            <a:endParaRPr lang="en-US" altLang="zh-CN" dirty="0">
              <a:solidFill>
                <a:srgbClr val="000000"/>
              </a:solidFill>
              <a:ea typeface="SimSun" pitchFamily="2" charset="-122"/>
            </a:endParaRPr>
          </a:p>
          <a:p>
            <a:pPr algn="just">
              <a:defRPr/>
            </a:pPr>
            <a:endParaRPr lang="en-US" altLang="zh-CN" dirty="0">
              <a:solidFill>
                <a:srgbClr val="000000"/>
              </a:solidFill>
              <a:ea typeface="SimSun" pitchFamily="2" charset="-122"/>
            </a:endParaRPr>
          </a:p>
          <a:p>
            <a:pPr algn="just"/>
            <a:endParaRPr lang="en-US" altLang="zh-CN" dirty="0">
              <a:solidFill>
                <a:srgbClr val="000000"/>
              </a:solidFill>
              <a:ea typeface="SimSun" pitchFamily="2" charset="-122"/>
            </a:endParaRPr>
          </a:p>
        </p:txBody>
      </p:sp>
      <p:sp>
        <p:nvSpPr>
          <p:cNvPr id="28" name="Rectangle 6"/>
          <p:cNvSpPr>
            <a:spLocks noGrp="1"/>
          </p:cNvSpPr>
          <p:nvPr>
            <p:ph type="title"/>
          </p:nvPr>
        </p:nvSpPr>
        <p:spPr>
          <a:xfrm>
            <a:off x="533400" y="0"/>
            <a:ext cx="7696200" cy="1143000"/>
          </a:xfrm>
        </p:spPr>
        <p:txBody>
          <a:bodyPr>
            <a:normAutofit/>
          </a:bodyPr>
          <a:lstStyle/>
          <a:p>
            <a:r>
              <a:rPr lang="en-US" dirty="0">
                <a:effectLst>
                  <a:outerShdw blurRad="38100" dist="38100" dir="2700000" algn="tl">
                    <a:srgbClr val="000000">
                      <a:alpha val="43137"/>
                    </a:srgbClr>
                  </a:outerShdw>
                </a:effectLst>
              </a:rPr>
              <a:t>Solution</a:t>
            </a:r>
          </a:p>
        </p:txBody>
      </p:sp>
      <p:sp>
        <p:nvSpPr>
          <p:cNvPr id="5"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effectLst/>
              <a:uLnTx/>
              <a:uFillTx/>
              <a:latin typeface="+mn-lt"/>
              <a:ea typeface="+mn-ea"/>
              <a:cs typeface="+mn-cs"/>
            </a:endParaRPr>
          </a:p>
        </p:txBody>
      </p:sp>
      <p:grpSp>
        <p:nvGrpSpPr>
          <p:cNvPr id="4" name="Group 3"/>
          <p:cNvGrpSpPr/>
          <p:nvPr/>
        </p:nvGrpSpPr>
        <p:grpSpPr>
          <a:xfrm>
            <a:off x="914400" y="1601631"/>
            <a:ext cx="4572000" cy="1903571"/>
            <a:chOff x="204831" y="1605358"/>
            <a:chExt cx="5114838" cy="2475817"/>
          </a:xfrm>
        </p:grpSpPr>
        <p:sp>
          <p:nvSpPr>
            <p:cNvPr id="8" name="Oval 7"/>
            <p:cNvSpPr/>
            <p:nvPr/>
          </p:nvSpPr>
          <p:spPr>
            <a:xfrm>
              <a:off x="1371600" y="2804172"/>
              <a:ext cx="1447800" cy="127700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43070" y="2967571"/>
              <a:ext cx="337505" cy="480360"/>
            </a:xfrm>
            <a:prstGeom prst="rect">
              <a:avLst/>
            </a:prstGeom>
            <a:noFill/>
          </p:spPr>
          <p:txBody>
            <a:bodyPr wrap="none" rtlCol="0">
              <a:spAutoFit/>
            </a:bodyPr>
            <a:lstStyle/>
            <a:p>
              <a:r>
                <a:rPr lang="en-US" dirty="0"/>
                <a:t>8</a:t>
              </a:r>
            </a:p>
          </p:txBody>
        </p:sp>
        <p:sp>
          <p:nvSpPr>
            <p:cNvPr id="10" name="TextBox 9"/>
            <p:cNvSpPr txBox="1"/>
            <p:nvPr/>
          </p:nvSpPr>
          <p:spPr>
            <a:xfrm>
              <a:off x="2205819" y="1605358"/>
              <a:ext cx="1146981" cy="369332"/>
            </a:xfrm>
            <a:prstGeom prst="rect">
              <a:avLst/>
            </a:prstGeom>
            <a:noFill/>
          </p:spPr>
          <p:txBody>
            <a:bodyPr wrap="none" rtlCol="0">
              <a:spAutoFit/>
            </a:bodyPr>
            <a:lstStyle/>
            <a:p>
              <a:r>
                <a:rPr lang="en-US" dirty="0">
                  <a:solidFill>
                    <a:schemeClr val="bg1"/>
                  </a:solidFill>
                </a:rPr>
                <a:t>Malay (M)</a:t>
              </a:r>
            </a:p>
          </p:txBody>
        </p:sp>
        <p:sp>
          <p:nvSpPr>
            <p:cNvPr id="11" name="Oval 10"/>
            <p:cNvSpPr/>
            <p:nvPr/>
          </p:nvSpPr>
          <p:spPr>
            <a:xfrm>
              <a:off x="1905000" y="2059900"/>
              <a:ext cx="1447800" cy="127700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329070" y="2784614"/>
              <a:ext cx="1447800" cy="127700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886200" y="3238449"/>
              <a:ext cx="1433469" cy="369332"/>
            </a:xfrm>
            <a:prstGeom prst="rect">
              <a:avLst/>
            </a:prstGeom>
            <a:noFill/>
          </p:spPr>
          <p:txBody>
            <a:bodyPr wrap="none" rtlCol="0">
              <a:spAutoFit/>
            </a:bodyPr>
            <a:lstStyle/>
            <a:p>
              <a:r>
                <a:rPr lang="en-US" dirty="0">
                  <a:solidFill>
                    <a:schemeClr val="bg1"/>
                  </a:solidFill>
                </a:rPr>
                <a:t>Mandarin (D)</a:t>
              </a:r>
            </a:p>
          </p:txBody>
        </p:sp>
        <p:sp>
          <p:nvSpPr>
            <p:cNvPr id="14" name="TextBox 13"/>
            <p:cNvSpPr txBox="1"/>
            <p:nvPr/>
          </p:nvSpPr>
          <p:spPr>
            <a:xfrm>
              <a:off x="204831" y="3238449"/>
              <a:ext cx="1016240" cy="369332"/>
            </a:xfrm>
            <a:prstGeom prst="rect">
              <a:avLst/>
            </a:prstGeom>
            <a:noFill/>
          </p:spPr>
          <p:txBody>
            <a:bodyPr wrap="none" rtlCol="0">
              <a:spAutoFit/>
            </a:bodyPr>
            <a:lstStyle/>
            <a:p>
              <a:r>
                <a:rPr lang="en-US" dirty="0">
                  <a:solidFill>
                    <a:schemeClr val="bg1"/>
                  </a:solidFill>
                </a:rPr>
                <a:t>Tamil (T)</a:t>
              </a:r>
            </a:p>
          </p:txBody>
        </p:sp>
        <p:sp>
          <p:nvSpPr>
            <p:cNvPr id="15" name="TextBox 14"/>
            <p:cNvSpPr txBox="1"/>
            <p:nvPr/>
          </p:nvSpPr>
          <p:spPr>
            <a:xfrm>
              <a:off x="2819400" y="2804172"/>
              <a:ext cx="468417" cy="480360"/>
            </a:xfrm>
            <a:prstGeom prst="rect">
              <a:avLst/>
            </a:prstGeom>
            <a:noFill/>
          </p:spPr>
          <p:txBody>
            <a:bodyPr wrap="none" rtlCol="0">
              <a:spAutoFit/>
            </a:bodyPr>
            <a:lstStyle/>
            <a:p>
              <a:r>
                <a:rPr lang="en-US" dirty="0"/>
                <a:t>12</a:t>
              </a:r>
            </a:p>
          </p:txBody>
        </p:sp>
        <p:sp>
          <p:nvSpPr>
            <p:cNvPr id="16" name="TextBox 15"/>
            <p:cNvSpPr txBox="1"/>
            <p:nvPr/>
          </p:nvSpPr>
          <p:spPr>
            <a:xfrm>
              <a:off x="2025725" y="2804172"/>
              <a:ext cx="468417" cy="480360"/>
            </a:xfrm>
            <a:prstGeom prst="rect">
              <a:avLst/>
            </a:prstGeom>
            <a:noFill/>
          </p:spPr>
          <p:txBody>
            <a:bodyPr wrap="none" rtlCol="0">
              <a:spAutoFit/>
            </a:bodyPr>
            <a:lstStyle/>
            <a:p>
              <a:r>
                <a:rPr lang="en-US" dirty="0"/>
                <a:t>17</a:t>
              </a:r>
            </a:p>
          </p:txBody>
        </p:sp>
      </p:grpSp>
    </p:spTree>
    <p:extLst>
      <p:ext uri="{BB962C8B-B14F-4D97-AF65-F5344CB8AC3E}">
        <p14:creationId xmlns:p14="http://schemas.microsoft.com/office/powerpoint/2010/main" val="3358110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8"/>
          <p:cNvSpPr>
            <a:spLocks noGrp="1"/>
          </p:cNvSpPr>
          <p:nvPr>
            <p:ph idx="1"/>
          </p:nvPr>
        </p:nvSpPr>
        <p:spPr>
          <a:xfrm>
            <a:off x="609600" y="1248770"/>
            <a:ext cx="7924800" cy="5304430"/>
          </a:xfrm>
        </p:spPr>
        <p:txBody>
          <a:bodyPr>
            <a:normAutofit/>
          </a:bodyPr>
          <a:lstStyle/>
          <a:p>
            <a:pPr algn="just">
              <a:defRPr/>
            </a:pPr>
            <a:r>
              <a:rPr lang="en-US" altLang="zh-CN" dirty="0">
                <a:solidFill>
                  <a:srgbClr val="000000"/>
                </a:solidFill>
                <a:ea typeface="SimSun" pitchFamily="2" charset="-122"/>
              </a:rPr>
              <a:t>Suppose there are </a:t>
            </a:r>
            <a:r>
              <a:rPr lang="en-US" altLang="zh-CN" i="1" dirty="0">
                <a:solidFill>
                  <a:srgbClr val="000000"/>
                </a:solidFill>
                <a:ea typeface="SimSun" pitchFamily="2" charset="-122"/>
              </a:rPr>
              <a:t>n</a:t>
            </a:r>
            <a:r>
              <a:rPr lang="en-US" altLang="zh-CN" dirty="0">
                <a:solidFill>
                  <a:srgbClr val="000000"/>
                </a:solidFill>
                <a:ea typeface="SimSun" pitchFamily="2" charset="-122"/>
              </a:rPr>
              <a:t> pigeons, </a:t>
            </a:r>
            <a:r>
              <a:rPr lang="en-US" altLang="zh-CN" i="1" dirty="0">
                <a:solidFill>
                  <a:srgbClr val="000000"/>
                </a:solidFill>
                <a:ea typeface="SimSun" pitchFamily="2" charset="-122"/>
              </a:rPr>
              <a:t>k</a:t>
            </a:r>
            <a:r>
              <a:rPr lang="en-US" altLang="zh-CN" dirty="0">
                <a:solidFill>
                  <a:srgbClr val="000000"/>
                </a:solidFill>
                <a:ea typeface="SimSun" pitchFamily="2" charset="-122"/>
              </a:rPr>
              <a:t> pigeonholes, and </a:t>
            </a:r>
            <a:r>
              <a:rPr lang="en-US" altLang="zh-CN" i="1" dirty="0">
                <a:solidFill>
                  <a:srgbClr val="FF0000"/>
                </a:solidFill>
                <a:ea typeface="SimSun" pitchFamily="2" charset="-122"/>
              </a:rPr>
              <a:t>n</a:t>
            </a:r>
            <a:r>
              <a:rPr lang="en-US" altLang="zh-CN" dirty="0">
                <a:solidFill>
                  <a:srgbClr val="FF0000"/>
                </a:solidFill>
                <a:ea typeface="SimSun" pitchFamily="2" charset="-122"/>
              </a:rPr>
              <a:t> &gt; </a:t>
            </a:r>
            <a:r>
              <a:rPr lang="en-US" altLang="zh-CN" i="1" dirty="0">
                <a:solidFill>
                  <a:srgbClr val="FF0000"/>
                </a:solidFill>
                <a:ea typeface="SimSun" pitchFamily="2" charset="-122"/>
              </a:rPr>
              <a:t>k</a:t>
            </a:r>
            <a:r>
              <a:rPr lang="en-US" altLang="zh-CN" dirty="0">
                <a:solidFill>
                  <a:srgbClr val="000000"/>
                </a:solidFill>
                <a:ea typeface="SimSun" pitchFamily="2" charset="-122"/>
              </a:rPr>
              <a:t>. If these </a:t>
            </a:r>
            <a:r>
              <a:rPr lang="en-US" altLang="zh-CN" i="1" dirty="0">
                <a:solidFill>
                  <a:srgbClr val="000000"/>
                </a:solidFill>
                <a:ea typeface="SimSun" pitchFamily="2" charset="-122"/>
              </a:rPr>
              <a:t>n</a:t>
            </a:r>
            <a:r>
              <a:rPr lang="en-US" altLang="zh-CN" dirty="0">
                <a:solidFill>
                  <a:srgbClr val="000000"/>
                </a:solidFill>
                <a:ea typeface="SimSun" pitchFamily="2" charset="-122"/>
              </a:rPr>
              <a:t>      pigeons fly into these </a:t>
            </a:r>
            <a:r>
              <a:rPr lang="en-US" altLang="zh-CN" i="1" dirty="0">
                <a:solidFill>
                  <a:srgbClr val="000000"/>
                </a:solidFill>
                <a:ea typeface="SimSun" pitchFamily="2" charset="-122"/>
              </a:rPr>
              <a:t>k</a:t>
            </a:r>
            <a:r>
              <a:rPr lang="en-US" altLang="zh-CN" dirty="0">
                <a:solidFill>
                  <a:srgbClr val="000000"/>
                </a:solidFill>
                <a:ea typeface="SimSun" pitchFamily="2" charset="-122"/>
              </a:rPr>
              <a:t> pigeonholes, then there must be </a:t>
            </a:r>
            <a:r>
              <a:rPr lang="en-US" altLang="zh-CN" dirty="0">
                <a:solidFill>
                  <a:srgbClr val="FF0000"/>
                </a:solidFill>
                <a:ea typeface="SimSun" pitchFamily="2" charset="-122"/>
              </a:rPr>
              <a:t>at least one pigeonhole with at least two pigeons</a:t>
            </a:r>
            <a:r>
              <a:rPr lang="en-US" altLang="zh-CN" dirty="0">
                <a:solidFill>
                  <a:srgbClr val="000000"/>
                </a:solidFill>
                <a:ea typeface="SimSun" pitchFamily="2" charset="-122"/>
              </a:rPr>
              <a:t> in it.</a:t>
            </a:r>
          </a:p>
          <a:p>
            <a:pPr algn="just">
              <a:defRPr/>
            </a:pPr>
            <a:endParaRPr lang="en-US" altLang="zh-CN" dirty="0">
              <a:solidFill>
                <a:srgbClr val="000000"/>
              </a:solidFill>
              <a:ea typeface="SimSun" pitchFamily="2" charset="-122"/>
            </a:endParaRPr>
          </a:p>
          <a:p>
            <a:pPr marL="457200" indent="-457200" algn="just">
              <a:buFontTx/>
              <a:buNone/>
              <a:defRPr/>
            </a:pPr>
            <a:endParaRPr lang="en-US" altLang="zh-TW" dirty="0">
              <a:ea typeface="新細明體" charset="-120"/>
            </a:endParaRPr>
          </a:p>
          <a:p>
            <a:pPr marL="457200" indent="-457200" algn="just">
              <a:buFontTx/>
              <a:buNone/>
              <a:defRPr/>
            </a:pPr>
            <a:endParaRPr lang="en-US" altLang="zh-TW" dirty="0">
              <a:ea typeface="新細明體" charset="-120"/>
            </a:endParaRPr>
          </a:p>
          <a:p>
            <a:pPr marL="457200" indent="-457200" algn="just">
              <a:buFontTx/>
              <a:buNone/>
              <a:defRPr/>
            </a:pPr>
            <a:endParaRPr lang="en-US" altLang="zh-TW" dirty="0">
              <a:ea typeface="新細明體" charset="-120"/>
            </a:endParaRPr>
          </a:p>
          <a:p>
            <a:pPr marL="457200" indent="-457200" algn="just">
              <a:buFontTx/>
              <a:buNone/>
              <a:defRPr/>
            </a:pPr>
            <a:endParaRPr lang="en-US" altLang="zh-TW" dirty="0">
              <a:ea typeface="新細明體" charset="-120"/>
            </a:endParaRPr>
          </a:p>
          <a:p>
            <a:pPr marL="457200" indent="-457200" algn="just">
              <a:buFontTx/>
              <a:buNone/>
              <a:defRPr/>
            </a:pPr>
            <a:endParaRPr lang="en-US" altLang="zh-TW" dirty="0">
              <a:ea typeface="新細明體" charset="-120"/>
            </a:endParaRPr>
          </a:p>
        </p:txBody>
      </p:sp>
      <p:sp>
        <p:nvSpPr>
          <p:cNvPr id="28" name="Rectangle 6"/>
          <p:cNvSpPr>
            <a:spLocks noGrp="1"/>
          </p:cNvSpPr>
          <p:nvPr>
            <p:ph type="title"/>
          </p:nvPr>
        </p:nvSpPr>
        <p:spPr>
          <a:xfrm>
            <a:off x="533400" y="0"/>
            <a:ext cx="7696200" cy="1143000"/>
          </a:xfrm>
        </p:spPr>
        <p:txBody>
          <a:bodyPr>
            <a:normAutofit/>
          </a:bodyPr>
          <a:lstStyle/>
          <a:p>
            <a:r>
              <a:rPr lang="en-US" dirty="0">
                <a:effectLst>
                  <a:outerShdw blurRad="38100" dist="38100" dir="2700000" algn="tl">
                    <a:srgbClr val="000000">
                      <a:alpha val="43137"/>
                    </a:srgbClr>
                  </a:outerShdw>
                </a:effectLst>
              </a:rPr>
              <a:t>The Pigeonhole Principle</a:t>
            </a:r>
          </a:p>
        </p:txBody>
      </p:sp>
      <p:sp>
        <p:nvSpPr>
          <p:cNvPr id="5"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8194" name="AutoShape 2" descr="data:image/jpeg;base64,/9j/4AAQSkZJRgABAQAAAQABAAD/2wCEAAkGBxMTEhUUExQWFhQXGSAaGBgYGBsdHBsdHB8cHBsaHxsdHCggHxwlHRwcIjEhJykrLi4uHB8zODQsNygtLiwBCgoKDg0OGxAQGzQkICQsLCw0NCwsLCwsLCwsLCwsLCwsLCwsLCwsLCwsLCwsLCwsLCwsLCwsLCwsLCwsLCwsLP/AABEIALkBEAMBIgACEQEDEQH/xAAbAAACAwEBAQAAAAAAAAAAAAAFBgIDBAcBAP/EAEsQAAEDAgQCBQYJBwwDAQEAAAECAxEAIQQFEjEGQRMiUWFxMoGRobHRBxQjUnKSwdLwFTNCYpOy4RYkNENTVGNzgqLC8USD0+Kj/8QAGQEAAwEBAQAAAAAAAAAAAAAAAgMEAQAF/8QAJBEAAgICAgEEAwEAAAAAAAAAAAECEQMhEjFBEyJRYTJCcQT/2gAMAwEAAhEDEQA/AE5eIIdCEtyndStrmdu3b20RBJ2IqC0SmOf2i4oHhM2eUz0qigdfo0pCLkgaiSSqwFhsbnuqaMXLoe5qK2MfjEVWtKbwQR40JwXEBDakrRJIIB1EX5E943oa5mWISkK6FMKBKVDusee4NNlicQI5Ux344SOkan+y+00JyLGLcR10BI5Qd/Gi/Gp67H+UPaaVHH3UuoS0gKKwd7ARuSeQAv5jSEm9Ic2ltjM5KQFEaQq6ZnrC9xa4PaKrYxqFkiYUncEUAZxpcaVMAHvMbDaeVpqhjOXujUpDQX0cBagTqINgoiNuVOli1oTDOm2mN2FI6Ru+60+0VP4Qn9GIKgnUQUQBzlNKGWcQuqeZBagFxAmT84d0U78ctTiFjtA/dFIprsfyTWiODxQUkHu2qnMMYUFJCdSTMQReN/Dzi9KfD2cPPL6ONPUUrnukSBB74qfxB3reVqJk71RiwXuQnLm1URuw+LQtIUkiD2x5x4g2qxl/S60bGHESLbahJ9F/NSotLmHZW4PKBSdJnrSYV57g+mseV8SuKfaSWoCnEJ3PNQHZSp4ZRehkM0ZLYzcaOxma9IKgUNkqsI6v8KuQsqE6T/t+9WL4UcQWMegJAOpKU9gsEge2iGBwbxSbtW71/dpOS6sfjraIaT831ioLV3D8eaiuWksvAuLbBSBa99QmJKTpMEXjmKCcX4hbStbKQ6DJUAbpNyYEdYAc4HhFEsM3G0D60FKmRwSyMXh4SNJcEqnYzYRF6Y/hHA+KiR/5Cb9nUcMn8c6QuFs9U9jGEFAHXBkGdvN308fCg8U4JwjliEetse+iSaaTBlJNNoX8A4goAkC1XuISASdhz5CdpOwmOdKGT5q4taG0gc5JmAACSfQNudqMZc845qKlKCDHUCiEqiYkAwSD2zFNhik5b6EZM8YR0EsOUKTqF/4eysmNcAcbRpnUQSoEEb2FC0uqQ06odYNrEjtSu0jtgwCDyV3VoyfHJfcJDZToE3M3NhHZzoZQcX9BRyKUfscOIGkqy/ClW4WSP94NLqiCOXootxjjOiyzDKAuXiPU6T/x9FIqeID8w+asSk+g+UV2MYw4PZ5xVLrCfHzVjwmaPrQXA3DYOnUqANREwOZMCTG3nFaxmrYa0kFTkyFWCRbZQiZJvIMb2tNHHFNoF5oJkMqglZ0lKhAhQix5jzj1UwcWMhWHwRIFkHfwT7hWBuNKSOYme38GbVbx1jS3hMGYndO3YP4UCuzbTtgXoEd1TOXynXA0zE/wrA06osh42C1FCU3vpHWVvAAsPE1c1mUN6EiEq3ECdQ/S1aZ25TFUQxt9iJ5Ip6KMeUNpkgnwE1FpICQRvv8AjzVoKFFJUpI0qEpIMyJUk25EFJ9VQQnq+ApXT2MdNaDxF4rA1lyXGiiIhWoRykC9MD+UPzIbPq99VYLJ3rgoUi1lRMEdw3rsclF2DKPJUKmIyNYEgg0Z4fwgCSlQBSlPPtUST7B6aI47BO6YQwtxU3SNIgdtzzi3srH+Tcahkxh1lausqIsTsm55CB6adkmqpC8cHdtBXjdPXZ/y/fQvKGgUqUYkW8yhB9VH+KMA64WQhtSiGhMDY9hoTgcoxKQ4CyuDEW33qWGnZTJXaBS+Ho1AG3LurVlWWpZhO5dWlKu8SJHomiuLy18pBDaiZiAL7D/rxrOnLMSHEksqOm4gW1EGfQD6fCrJZI0SRxysLDLGAtMJEggg94NvWKhxqD8ZV4J9grBhMHjemQVML06hJi0AiTvR7irKnXcQsttqUmE3G2wtUTRWgM7krTJW42mFJBNuzmNuymVrAtuNpcTBStIUD3KEju50NdwGJ6SejVE+Y1nwrGMZQtlLClIE9FCkgwT5Ak/ozYEbCqMOStMRmhe0e5i00p1lrcdda/BI0iTy6xEeFUYPLGCtMJTIWI9INYsiyTGhJLjS+lWolQIB0gSEpkb8zb51bsnyXFhxKlNK06kkkwLW5G9BklykHijxR58J+EQ5iFLIugtx6BPsojgl6UE94j0gfbXvH2UvOvrLTa1jqeSJmw7BUlYJ4NqHRrHMdUzbb11JNNpFeNpWC8+yFbrpdZNlBIUCSIIATbzAWqjJ8jWh5LrphLZ1AbyYgeajWF+MISr5BagSSBsq/ITYR4jesWas410BKWFpTIN9M25WOx7d69BZI8bIHGXKjBg8vZbeaKB1tafaPspn4twKHmHULEp6VCuz9FNLmByXFB9ClsqACwSerYDfnTZxI0VMPBKVKV0qYCQSfIbOwvUj7Kl0I2F4eZbBWhJCk7m0QfK9VXuZDuEkemtWXsviQW3dJTBC21QbxE27e+taytASVJVexISSBBgTyTO9+W8VVhn2mS5Y+UAswypCEdEr+suR3JI+2K8w+UNMpSpvdcg7cq1Zkl0r1llcjqeSTA52iYPbtar1MuFpHUVIn9E+6gyyuQeNVE25llLeJwDKHJ0pWVW7flB9tDMJ8H+GPbHbqPv76ZsI3/M0SDOs2g/rnb0VFh/lpVAHZt+IpabG0LDmAQG1YdudLbioJveYn0zQlWRwDOkE0yZOYbxC1NKSS8pSQpJ1KClEpIHYBv8AxrGhJWCsIUACOqpJSbi0AiSBBmNpA51ZGaSI3BtgplWnQ0m4QDfvJJPrNMGaZEjF4PDhalJCCT1YmSVjmDyoLg8AvUtRQrc/ont8KZnsQWsGyqCeuREH/E3G9SydysqiqVCQvBIKOhSv8ytQTMXEkHbwqScqJgJI7zQ/EYcodU514U7CpQTYpCwQANp1D0UZxAc6vQpsW9alwqADISm4uruG3qqpTVWTODsHY50BXRp8ltAQPGVEnzzUUbeIqOFw6iSYO3Yav6FQHkn0GppO3Y+KpUbGkY0i+JdnY9c7+mrPi+N/vTv1j762qwyg6XekIAICUgwnYSVdpmfVWrCqK1BKSLmO2O+x2pXLdD1FNWCA3jhtinfrfxr1SceAQMW6PP8AxoxiXQ2tTalJURsR5JnsMwfEGsz2ITETfxHvrnJp0zYxi1aCPwgu4hAYLDy0K6IFWk+Ve5PfuaAMqx6gD8bc9Ipk44UZYjcsiPspaydSWZbK1KO8KVPoG8V1+EDXyTKMeb/GnPSKklOPj+lugeP8a2jNGk2JifnbHumakvM24stE95Fc3JOmjoqL6KcF8f6RsHGOlOtMjtGoSN+Yor8ImIxaMX8g+422QApKTYGAZ849grBgMWnpWuuknpE2kfOHdRT4RUFT6wCUgaSSkwQAmbH0VnK+zWqF/XmBicU8R9I++pqRmH96d+sffRPCPp0jrA8pkXog+58nYpC+XZ+InzxXKRrikL4RmH96en6R99W4Y5gFt6sW6U60yNRuJEjfmKJYbEEJPSETNtgY5TynwtVGJcClNgLCeum4V2EWoXPdGqCJ/CA9jRmS0MvuNtltBhKiBMEHY9woWcNmO3xx766vfRX4RnIzILKlJhtPVBABiZmeVfN5sgjyki3aPf8AZWylRkY2gKrDZhzxbv1z769OEzAf+W9+0V96jDWYhRAT1idgNz6DNVYnMQlUKUlMbp1AEeItWc3V0bwXQNwQxyXmteLeKekQFJLiiCnUJBvtFop146feZwuLcYVpcDzekwDEpYSdwRtSYnENrxDKkrghaeqldj1hMjnannjVM4XEiYHStmfMzbz7eeiTsFqtHOU53mhAPxkkfQb+5XiM7zI/18+KG/u0cy91ASJA8JrbhEISZg9wF7VnM300LbfEOZj+tH7Nv7ter4nzQSekSf8A1o+7TGtvUVK0gXsnnEb0LzdC7dHYyJSROoTtPLnXLJujnBVYWzjNsW1ljTyFJL5eCVnSIghU22tFLaeKM2+c3+zT92nDEgHLE2mH/fQxiPm+qtc68GKNoAHiPNe1H7NPur1PEeajmj6ifu0ddfQkFRiB6bb2q/Qk+PhWybitoyKjLpi5/KvNSQmWxJ5oTb1Ud4hznEtZcy60UqeL2lZKREQ4TblcJodiEOB7ZJbI5Ayk738YI9FGMybH5NQSNnpv5xXKXk2t0hJ/lhmZ/s/2Y99efypzL/D+oKMMoRMnSBH4t21HEBtW1vRRp3G6AcUnVgpPFWY7w39Qe+vE8VZgpQSejHaSge+tyWgQYgHYE9tCWnFSoLgkGygIkeFYpJ+DpxcfI3lAV1SJBtfYzypZVgSw6pDJU2lM3SSCrvJG/sFMS1aTPfWrDFDiQpQmfbzmm4F2JyizlDK8SoMPddokTO6QDJIO4qjEcAypfRqJQFEJJibHnTfrDSVKSnYE7R/2aENZ8Ahav1iRcdib28KZl0gcW2GuNkQcKOxoD0WpSzJakJ1piCNCuqCSPKAkgxdM2pz42Mlg/wCGD6aWcEgONupO6VpI9Ch9tS43U0yjIri0gRkuAOKVoc8lRiY27x4CiGecI4RBhsLEXMKKp9J39FHshYSAQgHUO7yT30MzsvgqSGllXaEnT46tjE7eG1XySaIItoz8P8GNKcYeadCkhxCrb9VQMEG4NtjTnxiJxSu8J/dFcyyR13400UKU0OlQCnUUykKSIOnypjnXSuN16cQo9yfYKhyrfZbjdro5y/w03h1JDgK3DKiOSUgwB3kmSTyEeNHs3zBp9gNBJRCbiQUk7i0SAPG/dRbPsIlx3UbEbH7KGKyvUY1dXn31XjdxJ8i9xmd+DlLhCmFEoUlKgDcp1JBKSecTv2VThvg9cQ62TyWDy/RINO3DObIIcAIhKwJPaEgQPCK3pxepcd4+yp5yqToohG4qxU+GvAFzFoXEhGkK8FEe40w4HIcIW1xhmZj5g7D3fiKz/CSOs7NzDftV9lFcrcATJqeU3pDoQVWLWfZlh2H2ks4RqUJ1KUnqFSloUnTKYOkTqPaY7Lq2c5ejF4hvUCkrIQVJiQJ8rsMTMeu80z5i0hagVbhKfQQD76oShpo6+zbum3tr0YJcUefO+YBybhFbGJbcJBCFxPbumfXXQvhLQpWAxgQDq6RqI33Zn1CgycwCujTNyU+0U4Zwr5PEztrR6w3UMpPlZao6OK8NNuNvoLjiyUp1FvUbCJEySJKTMEcx4U0YjB/HcUUtOvYfUg9GQv8ASQlSoWhIAMgbiOW9A81y5YxS3EKjXcHzAR5oijXCyFMOF5wyqCE902J9dWxUWiKTmpCxiMBmCbF56xjylRbz0QyBnFdNqfW4pOkxqJN9gfRNNOW5uFOOtqgz1k22IsU/i3VNEMVHRWjyuVSz1LiVQ3GzFxOpYyYlvUFdOnyd7kTSBlpxBStTjrgCYIT84k3udgB2dorrOBWPiagoAjpRv5hQLipDYZbWkAQ5pPeFJMj/AGitxtXTR2RPjaA7GIcUylClBSUyACNgolR8TJNzf0UKzbFPpZQppa0LCymxkKTEiQZuCN+c91NWCwOmxQQD3WqWKbQFaNIhBA85vHdaPSKqy8VG2iXEpc+wblSllhBWolSkhSp3kgTW7il9ScmUUEhQeTfuBv8AveqpEXMVLiV7Rk73esJ+spIJ9FRQ7LG9CUMG4hDTnSFZKSTIgBU7DttF69ax+IUlQBKQY1RsqNtQ2MEyK18OYovgtQCkJB32/F+dExl51FtKetuZ5d9eguKiQ7cvsWcsxLxxKm1LOkAkWSJ2iSEjka2qBJrSywElXMibkXNzeqEC9Qyq9Fqutjxi8geULBM+P8KxZRwzimyQoouZAEquJnmLEc59MUoLygIX0an16jsNarjlzq5WQq5Oud3yir+utTrpmcbQ5Y/hvELbKQlIdt1ibQZlPj3eylscAY/Rp0NzBn5SxPbtWJOQOf2r37RXvqX5Icgw++I/xV+ya1zvyZHHXg6DxFlLzqmg2mdDYCpIEHz+FBGeE8WnpIQOsUkdZPfPO1WfCGytfRaHHEKDQMpWpM3MgwRNKmX4RbqNScU+RsYeX76WqGbuh3YyHEAwUkKNzpM2B8Y8Jodm/D2ZmejSTOxK0AiY7xfv7tqBjJ3eWJxA/wDc576+/JL/APesT+2X76JSryC4W7aIZZ8HmYh9pa2xoQ4hSj0iNkqBNtU7Cn/i7JX8Q44WkagQADqSLwLXNJOX4PEJdaPxvEkdImUl5ZB6wkETcUb+Elt341qbfeaAACghxSRtYwCBPKe8VjfI2qNquH8Wpw6kANlW5UCd+QE99Wv8NPgOQgEgEtda5vElIEeT9gpMRg3iY+N4mYn8+576kcre3+NYj9sv30SnxMlDkxswnDGKSI6NKCTMBSb9539NasBkGLSolSYAO+pG1uQPdSb+SH/7zif2znvqTWX4hCkKOKxEBaZBeciJFjJoNMOmPPG2Q4nEqc6JAMhAHWSAYmfKI7avbyl8JI038R7+8Uq/CcXvynoRiHWkqaQQhDqkyetJgEXiKCKynE/3vEn/ANzn3qCUY+WFFyrQ24vhV8lKtJEBQMKTcAKKBc/Ogd2o0Dc4Nx7jQK2gFFfXR0iY0wCDPPrTImhpyjFf3rE/tnPvVE5XigP6XifDpnPvUyOWlVi3ibd0GMHwnjg42pTYCUqBPXRt6ac+J0LUxig0krcJRpSNz+anfurl7bT6HWteLfutIgvLhVxKYKr2rpnG7zjeFxa2VqbcCm9Kk2IktAx5rUOnQVNdiLgMix7i0Jfw60IKxK5TKUyNREEmdO3bW3BYXEtpeUrDujSCGiIK1EqAAUgTskkkSLwOdBWswzNX/lu270e6ou5lmg3xKz4pbP8AxpilXTFuHImzwW+HS8lT6STISlvSdtiYgjlGmm9GAe6OOjXvtpPsik/8uZt/e3Pqt/dqDmf5oBJxih4pb+5Q/k9sLjS0h4ewj3xFaQhfSdIITpOoiUGYiYi9KWJwGMeZdbXhnhIlMoWOsJ0xbtpkOYYwZS470xOKDiR0kJkSWwRGmNiRtSsjMs3N/jbn1Ufdrkc+gxlb2O6ApUw4lyyUSEmxA+UjUJCbSB3bVqx2VuoCAlLi7iSUmSZuTApdXmObc8Yv6qPu163mebGf52v6iLn6tFOfIGEOPSGBvAvBN2nCfomfZUs/y113K3mg2vpC6nqhBKo1NknTuYE0uOZtmiYHxxUk/Mb9Pk004jMMV+S3XEOk4hKwOkITPlIBtp0+TI2oVroKvkV8n4RWyoKV0iER1pQUnbfUZFtzbaaY8PhlpSUgEq/SMGSeRMeqk57Os1UIViSQe1DfP/RURm+axHxpUD9VH3aKVtbYMVTtI3tZc/qMtLEk/oq7Seyot5W8P6lz6ivdWD8rZof/ACVfVR9yvvy7mgIBxSoP6jf3KyjWMpwqQpS0plat5O8WAnkNvRVeJx2hpLmpKlFMlKFyBIJ0lXzhsbe+vczxCkMrUgdcJOnnft832Utu5kS0EaFTHP8AG1Mw41JNyE5cso0okl8Vk36FY/1fwqp7inqmWl27SKbOH9CMPhkLbGorKTI5K8n0e+jmJy5kE9UR2eaftoMkFB0OhkckY+NUypsGwLIHrVSVjczOFWkBJUhVwkEDaJG08+2nfjs/KNx/ZiPrKpYx7iQ3OkKUVQJG1iT57UuCuVBSdJspdzp5KUuHDnQoclgm9xaLe2sQ4oWJ+RWfFW3+2tWKzV3ELSl25AjVAEACBERsKcMC+0CyHdMLSASeSrQSeU7HvjvqieBJWhEP9Dk6Yl4LiRanmh0ChLiBOo2lQHZT/wAYYcKxSgbjqmD4CtpwjYWmEpsoRWPi0xiVHeyfYKRFpPQ6VtbI4bBIUBCSDVONwCmwVdYpG/P7aLZayAbJAE/OimRrAhaYMEeINV+nGSJ1klFnI8VxM02YUVg/RNZ2+KsMpaEjVdSRGg3MjeeddMx3A7S5lCVeIvQHFcHstrQQyBpUDt2EH7Knnh4j45uQD+FzHIax4cUkmUAAgCRAB5n9apsMYrTPQKA+m1fn/aVf8KeWJccUVC6EIjukQfZRprE6Wzflb0UppOhqbSYAXmpbQ42ttQeCgQQUEAGCQSCeW0eel9XGrd5Q7P0U7/WrUtpZ1FZJUTKjzJnetOUZI2pCukQLkaTzFoPiD9lUzwxa/hLDNK39gjA8RoefaQELBUtMEhNoIJ59grp3HbyU4TFqVsC329rf8KUEZQy2vUlIlJEHzgU18UYYYhjFNEwFaPVoP2VPSXRRbfZzjC8R4cCCv/ar3VYOJcNzURf5qj9lbcv4CZUesomDsPXRpn4PcNaQe3fbf3VjjE5TkKy+JcNyJH+lfuqsZixiVpbHyhPzkER2kT3U1Yv4P8OkGPtofhuGm2SpxO6bekRXJRXRvKTQa6UIynEKWeqlxMnztD20tYbijChN3DIFgEq9G0U14fAh/LsQ0TAUsX8FNH7KXGfg/ZSFKUskDnPZ/wB0VJ9g20i3JOJWFrACVLUQbWAT3qkEEdwvesOP4oYQ4pJUQQdtJ+wRWDL8EUFRA0xMAT4b1Xl/DaXul1yCkage29wfbPdVDxLhQiOSXOza2tD6kPJ2SeqoiCRcKA7txTYy+lOW4grICQsXJgbooExloYSG+SftM/bRZGXnEYDEsC2opg+dJJ9VSlHmxZTn2HEjpUEcr+mqGM6ZU6Ulcp0EgpSVSu8IMbTa+wrO7wR0UF0yFagkbdbSSmYvFp81VZayG7aSSJqnFiX5E+XM1qgj+V8MTpDgJmI0mfCAmhxYAcUU2SeRncHe/nrNgcqlwuQQUkEdhF58+163Dyj40uUODpDFPnG2MOMdKSOYosxh2VJSuAQQCDbY869x+SoWOriGgR2qHn2NYskyYtNqa+MJc6wIPVhPaN5g+NommYp8dMVODl0DuLsV0a2lJAsQQSSNjMADc9lX5nnJ172n3cq+zrhJ3FqQtOIaSkfokbkTO1ribcqm/wACumP50n8f6azLJSdhY4uOgnxndbf+WPaaWkOghYI8lSY84VTnn2RuPOJ0KQAhtIOomTdWwAoO5wQ+omHUpBIJi+3cU+6kx07HS3aZjZwiFGYjb8d9D+L8X0agkAxFjIF+cd8Rz9lN2G4TcQ2U9MVKnyilEAAG0Dt7Z5eNCcz+D151QIekCOqocwBJmDuRVTzJolWHZRkucrW42HLKJTquCCZvcGKZOL/zyvAewUDy/gXFNuIWXEaUqBMTJAIJHkDspnzjKHn3lqQE6IAuSDMDlFSPvRSroEsZgEOKEA358r10LIMUlYEQfAD21zN3gnGlSpWjSrsJmPqdlHcucdwelKwdHbv6+2q8Uk1TJ8kXdnTgBWfGsBSYIBrzD4nW3KIJjnX2CxyXJAstNlJNiPN2d9MEnOvhAy9yHHNEpITfsid/TQpxZAII5V15xsGRFKec8PtkkoJSeYG3o5UmeG9xKIZvEhCaxKVJEiCReazYzH6SEp3N/QRJ9frohmuSLQkBK5g7wATy9FYcRlWtAUHQlaUhPXAIMd4IuaOpNC/amZ8PjCVATuR+9Tlj1f0gxbq/8RSvhOFMUhSVKLREyYJmN+ZpwzTDFScQEAFUpAB2Pkk2nsJqSRXHoHYJUBR2AmT2c78u2hHEXGJQno2kFMielO+iSJSmLSQQCew89r8Tg8ZoUkNogxBG9iCLSaUuMcU444hTjKmtLYbIWnSDBUbT2aqbihF7YjLKXSN2A4oCOZJWQFEmUhOxURElQ3mdgbGmR50KQvlECDygwfWDXL2WC4pKEDUo2hNz6BT/AIPAY3QoKYsTvq61jO2mOe0+mizpPrszC2tB3KlRg3yTEKF/O3WFzHA4Z36JP1YO0eNaBhXviOJQGz0piEm03Sd79hpSw+AzJKo+LGJ+eI9Y7qTW7Q9vVMYsKW1AE2Kh6alj1NtphNpnxMXPqrIrCYlDLZSydZ1akhYOgBQ0pmB+t2xaqMzw+ItpZUsqCbakygwdSDO5k7ixt2VVLJ7SeON2TxapV5r9/fRXLMRowzp7Ffdoa3gX1CSypJ+bY7d4MVoXh3DgsSlKCXOSeZPVge2pK+ShPdgzibMJOHi4LihPeQAP+VXYjLtO0Eeu9KDmVZiQkfFndSXAsExFgZ599N7bmJU+NTJCNCRGqQFaLhRAkEL7oIIMxVWKXGNMnnHnK0C8xVoJbtOmSBykGB7KDt+UZ7a2PYPEKeUr4u8UqMT1COwkws2q57KHwbMr+qfTS5y5SsZFcY0UYbI4cKA0C2CQkq3gb2Hft3UQXkTW2gUTIKpFxfcGDzuCOdKmWs4xZUVYhaUg2kiT5yLmlK5dB2kthUZExsUJnwrxzIcOAZbR6BVeEy3FOg6MStUGCIRY7/NqxzKsakR03pSj7tc7Tps1cX0gr8KOAQtbeoDqNAg9l1W8LUDyjJWHET0Wk/rACmnjoAvpBv8AJJ/eXSu47iUuIDGiFKCbpmCo9si1cm3pG6W2bhw1h/mgVNHDjA2A81ZcS/jOmLaS0ojtbINvK/rNgedfFWYb6WZ+gr/6V0lNOmzlKDVo3YTJW0utEAyHEnc/OFefCSz/ADzWCv8ARSUpJvKRykCRVOWu47p2tSWtPSI1QlQtqE/pnlWrjRWrGODn1Ynt0JrLfk10+jO1kAUkQVCf1z76ua4bXJhainlKjY8udYOGs6xSnktrSylAnUpUiAkEm5VE7emiGY5vjOnUhjo1AJkhaVTBJ7FAbX2tNGlJKwJOLdBbKcfiMMUhagDcJKiSnwIpnwnEuEffaS+06zigrS2rSoav9QiUk8jXOHsdmChCmmCO9K57fn/iKZOF+LMeXG2F4dt4qXuVkaZi4lJgJAn00+GZPvsnnir8TraEWoHmKSpRAtTAlMCN6XszxgSFWvTExfQp8Sq6NJAMkj10mJLqHEq5AglMSD3Vv45zF1tn4wNCkhQSEmZlUwbW5UlDi18j8wD5z7qVOcuojscY/sFXHH0vt/znEwpwHSHHSgAqHViYCYMX5U+8a4hbeFxziFlCgWtKhuPzYMesVy3A5864+2lTekKWOZMXnsrpXHGKKcFjCkSdTdvO3U7u9j1VaEhjNccpM/GnfT/CoPPYx2y31rBMQqD7RQbDZviCIDYPmPvrYnH4u0NAenlW+45cTePjeHsh4on5qUD/AI14/wAQY9Ak4pzzISf+FZcRm2LUQVMpsO+p4LMH3FBtbSQhW5k2An/qu3Z3trQ84DGYj8lvuF4qxACSlwhMiYIgAR28qWGswzIifja/qt/cpi6UoyrGFAumNIN9tMe2kDD55iuSEdnkn31v8Mv5DoxmYzbFr7+q39yvkv5gP/KcE9kX9VDE5pi/7JB8yq+ezrGJiWUjnefCu9x1xNT+bY9K0o+NuBR2kDn36aasPi3vyfiVBwqeSBpWQmZtfaO3lS1gXnHkanUhJCrATygzfvpiwzmjLsaoXKUSB/pP8KG/ASrwKf5YzI3+Mq+q39yojNszv/OFfUb+5QlviF7+zT6/dVpz93+xH1le6mbF+35CAzTMv7yr6jf3KoHEWPKtIxcnY9Ru17/oVUznOIV5OHBA3Mkx28q04lvUsFUSnssLiu2u0dp9DMHACeylpnOHm1qW0SkkFNv0U7aZPaN+29GsyEJVegGDxKXESU9bYnaaPBSE5bfRuyF1asQ2sq0kA6iOyDv2iYtR97P9cHYHs/HaDSpicwDLatKbqBAjfx81A8MnXpJCgqb3UOfZO1bmimdhbidN44c+XSf1B7V0q5spwL0pnRpB+lI6x9ceFMHHSpcP0APWqs3DuJQ8wnUAVJ6pHO23pEUH+dLsZnbBGQB1WIZUDBSoXHJPMHuItTmc2SVFMDeNuwxNvPWF0obSopAECktK+lVr1rGoyNK1gd1gRG0+emZopoXhk0zqGDdSpaDA3H8KUeMXv564e9P7ia05BhOu2St7yk2Lq4sRuCq47vGh/HA/nTh+j+6KlrZVejRm+YBlJUlIkrI8AQZ8+1BX8/eViA8hRC9ge7sI2IPZV+FcBU4hUqSVW1GYg737p9VbFYRoGUjrchVGOK4iMkvdY9YbMm1ISdKZsD3EgE+2p5cJXrRYi0j1+6kTKC486lKCsalgaRABANybdk7GuqlKEJJSAByA28B567FjTm5A5J1GgphccopOtZ5Act7Us8TOqSgoQtPSKshJIknuE7gSaS/hCx7gchLqkhKUqTpgCTJnaeQoNlmLD5SXSS4DIUd5MXJ3mwF+ym+om6QHptK2H8NgFDBNoeMjUVAKiw1HTy7/AF0PcxLIPR6EgjeSAB2G+9jRHNHXdIMawByInzgkQa53iM+Ssknnzge7kLeagnCLNhOSGlTaApOkAQoe0U8YtwFDwIBGpIIPgiuU5Q8pS2yFqKSsWPjtXSM4dUlnEEHSQU3gH5vbUklTori7RUl5ppKlrQmACYjx9Hr5UEw3EskuhJBCrNkdXo4iJnyvNz81CcZmK1pKFKBChyEc5rKwyYNVYccatkuabukdOYxDDzWtCUwQT4d3jy9NCy2gJXCQDpmfOaCZU44hgpQUiCSSoFW8SBChtE+ersFiHlBUqQQE3hCpPn1wPRSJwSlSHwbcbY0cNoBwzwIkFYsfBJ+w+itmEwLcfm0m45bWPuoTlTpThHyIB1CJ22jtFDsPxAtAIJRveyuXKy9qELwiviTNEFwISAlmAohNiZnSJ3iIMCPVWfGZwhQSQ35IhQKp1AbqHYTvFC3EBwykifJIPMA2itLmXqVAsBEH7a9CMY8aRDJy5WFs4UjWnTEaAbd9x6ootwsEqZfSq4MSO0EK91KuOd+USBsEwPAUwcPO6WsQexM+hKjUM0k3RZBt1YQTlLF/k0/jf7aCcVrZZRDaE9INMyJgK1CY5nqnftFeDiNQPkDl+mdvqUK4mxyXVNKI0iCg3mdiOQ/W9NFjrlTBmnxtA3I8xDSnJGrUgjUpSpSrtEWuJFxAttFUtvghU+UlQvO6TO/eLX5zXrOAF+uY7KoxSEoASncmTVWRLiTY2+Q7uYBCwRrme0//AJrBgeFEoBCXJntI9oFKwyqFSYDewGkdXcjVa5qAS0bBTaj3RUb+ipKx0PCKeYEEzEz2DevG+DBMpNx3W8PCk9eDSkwpKEnsMA+g16yygLTGjyh2dtdvybSH7PMmXiHpSQlIAncmZJ2/jQXB8IKbUohxVzKYGn607p5Rbxqn4REhbpKSQQkQQY7476A4GYhakhQ74PtrVro7TY34zh5xxC0SBqTAN7E897je3fvyNOA4KcR+lIFtoj10vKd0+S8e8BZ+9VxeV/aq/aK+9XSk2YoJDzg8pWhSVdhTMEco5TQvPuHnX3lrTAQYgk72HKg2VurD7I6VZHSIt0ivnDlqg1Pjpx1OKJbdcSJA0hxaU+SLwk0KWw30X/ybdSomxuTb/ut7jagdXRDXp0TpSZGnRP2g9t6ApfVYF1ySNulX7NVS0rVYLeJ7nHPvVyl8GOPyH8NhHWAHWgJUCNp0D3xWnAZ666nSWykJPlG0ja1KCnVCR0ro7R0jn3qlh8Y5rR8q4ZWmZcXEahM37OVO9ao8Uhfo3Lk2GeJ8idxC1aCmAEJ1E2MJ7hPOs2UcOuNLC1EFKTIAklRF0iCAIJjntNY+J8a8jHKQh1xLelBhKiBOnsB3qrpHzHyrv7RXvpV0N7CT2Vu9E80nSVPQCSLhIOpRFurPknuPhWBngnuBtz/G9UKU/M9M5P0z3d/cKm7icWkSHnT3az9preX2Y4/RtY4adb0EJBCSCYmwnfbsphz1lTjOISgSorRbtjoyfVST+U8WHGwXXCkrSFdbkSJFN+f4x1pjGOMnS4hxGkwDEhkGygRtNC1bRq0hOHD+KCgVN28R76Mq4dKVxr6sE7i8TA88UM/lDjVDrOgz2ttfcq08Q41Vi6kiNihHLbYcqYpMBxXwMIwvyelAt5vTMXMzzqGBy10JUAg3HaL+ug44lxqbak/UA9gqL3GOOSmRoP8AoT7xQcQrGzCYVasHiG4KVzYEb2FKzmTYq3ySo8R96j+A4gfOXv4g6S+nTHVGm8GCKBt8aY4j+qnuQfvVtGOqRPL8nf6yVJ0jcaiLnsF5mtq8A+lBKGxtE6yTO0gHZPf20NPF+OO/Qnxa/wD1Uf5WY61mbG3yZ+/RqbSoFxT3Ruayl3qnQbDtT76J5a2rosSmCF6Igi9woD10uO8dY9MCGbnk0qPUumTJs9fcZxLq+j6RporQEpITIStQkajPWHaPtpbWg4vYo4nK8V/ZrBqjE5TiltaNOkkgyrkAZm032rcON8eR5LH1Ff8A0qCuNMcAZSxftQr/AOlHsAu6B5KEkJ6RQJQoxAFrKg9tx5gaGpyp3UD0aiakrinFEklLUnsCheQZsvlFoiJqa+N8YFeSxqP6i/v0TbYPFIMKImO+gKWm2GwU+WtXVHgQSfRbxNF3nQN/N3UNzTKwp3UgQmAABygR/HxJrMUbMnLRtyPFpxD7yXlJS4qCgABIMCClIFp2Pfc1oxOXtoUL85Fhy83bS81lulwLVfTcDvFbc2zCVJIO8DntatyR3Z2OWqDvHKQnE2sCAfTNZstxbYRZICzYrm5uIBBFgNrdtaeOUy/f5g9qqXWcMsoQU+SAST2kq9wHoNZgTcrNzfi0EcqZQ868khIUlQta4M377g7dooq1kSJ2GrlKRv5xvtQnhvKwXXXHBbo1ACSJJgSfDevcrzsJPRL8sGEk7q7J7wBv4UWXG1tA456phLA5UhL6LJstJ8kdoNVcbol9zzetKa24R9PTtpF5UmDbeRWTjI/Lr8R+6KQrsf8AqLGDyuVXvft/jRHBY1KEq0iwUb8jGxv6qvwOHSpD4nrFBCPE7+ePbQpjBuBJEeaqcSa9xPlfhG/G4IO6VSknSLpEAgbEwRJPaax4DBEPtW2cQdzcBQ76vUC0hsEmUgzBPNRVHrNe5A4FYhoGfLTzPb40qaabGwadFfwja04lxaFERpBIP6oimTC4JrTcK231qpe+EO7j/wBJP7oq7FZ4tpSNBI6l4MSFSI8IG3eayMOdI2UuFs1Z9hwnDksqIeSUiypBvCzfv9FDm8PiilJU4s3/AFfu1ryTFh99rXEFUXG4IIj8dlSxhLTi2talBKzEnlvH/dMyY+O0Lx5OTpg7D4VfStlalEa07xG47BTjxQ0peHxiUHrFSAPMGSaWMK7qdbEkytPtFOGIP9KjksfuIqdunZQl4OdYTJ8SdyfTW53KHUJ1FShHPV27ec0w4d0DdR2n+FLuevLWpslaikp1JBNgq+w2kC073NNgnNi8jUD1eWvATrURE2INu+1Z2cM4pXWUogbzG3or3DZi6kAFSgFGCBzvz7YN634FZIXc7die3woskePQGOXLsM5YlX5PxaUeXA0+IiPtpUZy7G2mezZH3adcgth34O6gOXYe2osY/rxqPoT7qVbVjeOkK6MnxZ5qj6Kfu0Tz5LKWZZ1giIUoDUTbyraZJnYD7KM51mym2FdGeudjAMXEnbeJpEXij0em5Nt+6n4o2m2hGaTTSRbhC4tKukJnlIFu+wpp4eUegx0b9AojxCVwKDAksNOHeSgjnMSD570e4XjTiT/h/YqaVNOI2DTYhpx2Ig/JJAG/VVbv3o1kuOQQNZAV+kNMx5pvaiuaDpcEdAgqX1o5hJMeak34kUybiqYQS2Tzk3otzPNFpcUlCUlEyklJBKeUjVY93KvXiV6ZgEQbDz8zWh1zW2yogaoUFW5pIE+cR55ql0dalNUxl2g1mBkWqWQY4raBULgXgTYAST2VFHL6Y/eFQ4T/ADS/oq+yshKjnG2VZwpwlISlQBvJBEpuJFud6DllSlpBB3FODu6fofeoaNx9L3VzlbNePi6C3HH50/QHtVQPhjNkpT0bm2ohJ9BIPp9tH+Mvz/8AoHtVSEz/AMj9lDidKzcqtnQcU+kNqghJi16TMNhHFOhVgJgWn8CmdvyFfRb+yqmtx+OdNnNi4wpluRonEtE8lj21ZxWJfX26h7BVuTfn2/p1VxL/AElfj9lT+R36gvKgoGe8xRp9RCeqLnl+OVC8L/yNOmH/AKMn/NP7gp8JtC5RTOe4thckqG5vHo91XcKNH4y1Yxr9ETf1Uex+yvEe0Vg4b/pDXj/xNJcuxkYgv4QzDjlwdS9gbiANxyrRhMIh5KApWlaRAPaN4801j4//AKQ7/mfYa1YPl4CijLjTMceVhzJsmbYV0pWVkDq93gKXMW8XHCq1zNEh+bT/AKqDt8vNTcstJC8UfIQyto9K0f10+0U25j1U4w96T/8AzRStlP51r6af3hTXmP5vG+b9xFSvspQgP406T329NE8uwoew6dQBIJEDx91AMX5Pno7wt5I+l9hqnG6ZPkVopXl6U9b5twO/kanliSUOHwq3Mdz4Cvcr/Nr81Dklbo3HGkH8nMYZ4/rD2UCD8LJmjWX/ANDd+kPYKWE7qpa7Yx9I04rMSq3ZPsqTeHQReLUKoj+l6PsqjG9E+Tsz5k/5LQGypPoEe00wZHZnE/5VvMF++lpz89TPkP5rEf5R9iqVkdsZjVC1wbnPyZbc2B37J50xPYNCuyIn+Nc8ybY+FMrn5tvw+01TGWhEkVZzpltKBYBV+2Y91YlCDftNb8y8pH0PdWHFbikt2xqVI//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6" name="AutoShape 4" descr="data:image/jpeg;base64,/9j/4AAQSkZJRgABAQAAAQABAAD/2wCEAAkGBxMTEhUUExQWFhQXGSAaGBgYGBsdHBsdHB8cHBsaHxsdHCggHxwlHRwcIjEhJykrLi4uHB8zODQsNygtLiwBCgoKDg0OGxAQGzQkICQsLCw0NCwsLCwsLCwsLCwsLCwsLCwsLCwsLCwsLCwsLCwsLCwsLCwsLCwsLCwsLCwsLP/AABEIALkBEAMBIgACEQEDEQH/xAAbAAACAwEBAQAAAAAAAAAAAAAFBgIDBAcBAP/EAEsQAAEDAgQCBQYJBwwDAQEAAAECAxEAIQQFEjEGQRMiUWFxMoGRobHRBxQjUnKSwdLwFTNCYpOy4RYkNENTVGNzgqLC8USD0+Kj/8QAGQEAAwEBAQAAAAAAAAAAAAAAAgMEAQAF/8QAJBEAAgICAgEEAwEAAAAAAAAAAAECEQMhEjFBEyJRYTJCcQT/2gAMAwEAAhEDEQA/AE5eIIdCEtyndStrmdu3b20RBJ2IqC0SmOf2i4oHhM2eUz0qigdfo0pCLkgaiSSqwFhsbnuqaMXLoe5qK2MfjEVWtKbwQR40JwXEBDakrRJIIB1EX5E943oa5mWISkK6FMKBKVDusee4NNlicQI5Ux344SOkan+y+00JyLGLcR10BI5Qd/Gi/Gp67H+UPaaVHH3UuoS0gKKwd7ARuSeQAv5jSEm9Ic2ltjM5KQFEaQq6ZnrC9xa4PaKrYxqFkiYUncEUAZxpcaVMAHvMbDaeVpqhjOXujUpDQX0cBagTqINgoiNuVOli1oTDOm2mN2FI6Ru+60+0VP4Qn9GIKgnUQUQBzlNKGWcQuqeZBagFxAmT84d0U78ctTiFjtA/dFIprsfyTWiODxQUkHu2qnMMYUFJCdSTMQReN/Dzi9KfD2cPPL6ONPUUrnukSBB74qfxB3reVqJk71RiwXuQnLm1URuw+LQtIUkiD2x5x4g2qxl/S60bGHESLbahJ9F/NSotLmHZW4PKBSdJnrSYV57g+mseV8SuKfaSWoCnEJ3PNQHZSp4ZRehkM0ZLYzcaOxma9IKgUNkqsI6v8KuQsqE6T/t+9WL4UcQWMegJAOpKU9gsEge2iGBwbxSbtW71/dpOS6sfjraIaT831ioLV3D8eaiuWksvAuLbBSBa99QmJKTpMEXjmKCcX4hbStbKQ6DJUAbpNyYEdYAc4HhFEsM3G0D60FKmRwSyMXh4SNJcEqnYzYRF6Y/hHA+KiR/5Cb9nUcMn8c6QuFs9U9jGEFAHXBkGdvN308fCg8U4JwjliEetse+iSaaTBlJNNoX8A4goAkC1XuISASdhz5CdpOwmOdKGT5q4taG0gc5JmAACSfQNudqMZc845qKlKCDHUCiEqiYkAwSD2zFNhik5b6EZM8YR0EsOUKTqF/4eysmNcAcbRpnUQSoEEb2FC0uqQ06odYNrEjtSu0jtgwCDyV3VoyfHJfcJDZToE3M3NhHZzoZQcX9BRyKUfscOIGkqy/ClW4WSP94NLqiCOXootxjjOiyzDKAuXiPU6T/x9FIqeID8w+asSk+g+UV2MYw4PZ5xVLrCfHzVjwmaPrQXA3DYOnUqANREwOZMCTG3nFaxmrYa0kFTkyFWCRbZQiZJvIMb2tNHHFNoF5oJkMqglZ0lKhAhQix5jzj1UwcWMhWHwRIFkHfwT7hWBuNKSOYme38GbVbx1jS3hMGYndO3YP4UCuzbTtgXoEd1TOXynXA0zE/wrA06osh42C1FCU3vpHWVvAAsPE1c1mUN6EiEq3ECdQ/S1aZ25TFUQxt9iJ5Ip6KMeUNpkgnwE1FpICQRvv8AjzVoKFFJUpI0qEpIMyJUk25EFJ9VQQnq+ApXT2MdNaDxF4rA1lyXGiiIhWoRykC9MD+UPzIbPq99VYLJ3rgoUi1lRMEdw3rsclF2DKPJUKmIyNYEgg0Z4fwgCSlQBSlPPtUST7B6aI47BO6YQwtxU3SNIgdtzzi3srH+Tcahkxh1lausqIsTsm55CB6adkmqpC8cHdtBXjdPXZ/y/fQvKGgUqUYkW8yhB9VH+KMA64WQhtSiGhMDY9hoTgcoxKQ4CyuDEW33qWGnZTJXaBS+Ho1AG3LurVlWWpZhO5dWlKu8SJHomiuLy18pBDaiZiAL7D/rxrOnLMSHEksqOm4gW1EGfQD6fCrJZI0SRxysLDLGAtMJEggg94NvWKhxqD8ZV4J9grBhMHjemQVML06hJi0AiTvR7irKnXcQsttqUmE3G2wtUTRWgM7krTJW42mFJBNuzmNuymVrAtuNpcTBStIUD3KEju50NdwGJ6SejVE+Y1nwrGMZQtlLClIE9FCkgwT5Ak/ozYEbCqMOStMRmhe0e5i00p1lrcdda/BI0iTy6xEeFUYPLGCtMJTIWI9INYsiyTGhJLjS+lWolQIB0gSEpkb8zb51bsnyXFhxKlNK06kkkwLW5G9BklykHijxR58J+EQ5iFLIugtx6BPsojgl6UE94j0gfbXvH2UvOvrLTa1jqeSJmw7BUlYJ4NqHRrHMdUzbb11JNNpFeNpWC8+yFbrpdZNlBIUCSIIATbzAWqjJ8jWh5LrphLZ1AbyYgeajWF+MISr5BagSSBsq/ITYR4jesWas410BKWFpTIN9M25WOx7d69BZI8bIHGXKjBg8vZbeaKB1tafaPspn4twKHmHULEp6VCuz9FNLmByXFB9ClsqACwSerYDfnTZxI0VMPBKVKV0qYCQSfIbOwvUj7Kl0I2F4eZbBWhJCk7m0QfK9VXuZDuEkemtWXsviQW3dJTBC21QbxE27e+taytASVJVexISSBBgTyTO9+W8VVhn2mS5Y+UAswypCEdEr+suR3JI+2K8w+UNMpSpvdcg7cq1Zkl0r1llcjqeSTA52iYPbtar1MuFpHUVIn9E+6gyyuQeNVE25llLeJwDKHJ0pWVW7flB9tDMJ8H+GPbHbqPv76ZsI3/M0SDOs2g/rnb0VFh/lpVAHZt+IpabG0LDmAQG1YdudLbioJveYn0zQlWRwDOkE0yZOYbxC1NKSS8pSQpJ1KClEpIHYBv8AxrGhJWCsIUACOqpJSbi0AiSBBmNpA51ZGaSI3BtgplWnQ0m4QDfvJJPrNMGaZEjF4PDhalJCCT1YmSVjmDyoLg8AvUtRQrc/ont8KZnsQWsGyqCeuREH/E3G9SydysqiqVCQvBIKOhSv8ytQTMXEkHbwqScqJgJI7zQ/EYcodU514U7CpQTYpCwQANp1D0UZxAc6vQpsW9alwqADISm4uruG3qqpTVWTODsHY50BXRp8ltAQPGVEnzzUUbeIqOFw6iSYO3Yav6FQHkn0GppO3Y+KpUbGkY0i+JdnY9c7+mrPi+N/vTv1j762qwyg6XekIAICUgwnYSVdpmfVWrCqK1BKSLmO2O+x2pXLdD1FNWCA3jhtinfrfxr1SceAQMW6PP8AxoxiXQ2tTalJURsR5JnsMwfEGsz2ITETfxHvrnJp0zYxi1aCPwgu4hAYLDy0K6IFWk+Ve5PfuaAMqx6gD8bc9Ipk44UZYjcsiPspaydSWZbK1KO8KVPoG8V1+EDXyTKMeb/GnPSKklOPj+lugeP8a2jNGk2JifnbHumakvM24stE95Fc3JOmjoqL6KcF8f6RsHGOlOtMjtGoSN+Yor8ImIxaMX8g+422QApKTYGAZ849grBgMWnpWuuknpE2kfOHdRT4RUFT6wCUgaSSkwQAmbH0VnK+zWqF/XmBicU8R9I++pqRmH96d+sffRPCPp0jrA8pkXog+58nYpC+XZ+InzxXKRrikL4RmH96en6R99W4Y5gFt6sW6U60yNRuJEjfmKJYbEEJPSETNtgY5TynwtVGJcClNgLCeum4V2EWoXPdGqCJ/CA9jRmS0MvuNtltBhKiBMEHY9woWcNmO3xx766vfRX4RnIzILKlJhtPVBABiZmeVfN5sgjyki3aPf8AZWylRkY2gKrDZhzxbv1z769OEzAf+W9+0V96jDWYhRAT1idgNz6DNVYnMQlUKUlMbp1AEeItWc3V0bwXQNwQxyXmteLeKekQFJLiiCnUJBvtFop146feZwuLcYVpcDzekwDEpYSdwRtSYnENrxDKkrghaeqldj1hMjnannjVM4XEiYHStmfMzbz7eeiTsFqtHOU53mhAPxkkfQb+5XiM7zI/18+KG/u0cy91ASJA8JrbhEISZg9wF7VnM300LbfEOZj+tH7Nv7ter4nzQSekSf8A1o+7TGtvUVK0gXsnnEb0LzdC7dHYyJSROoTtPLnXLJujnBVYWzjNsW1ljTyFJL5eCVnSIghU22tFLaeKM2+c3+zT92nDEgHLE2mH/fQxiPm+qtc68GKNoAHiPNe1H7NPur1PEeajmj6ifu0ddfQkFRiB6bb2q/Qk+PhWybitoyKjLpi5/KvNSQmWxJ5oTb1Ud4hznEtZcy60UqeL2lZKREQ4TblcJodiEOB7ZJbI5Ayk738YI9FGMybH5NQSNnpv5xXKXk2t0hJ/lhmZ/s/2Y99efypzL/D+oKMMoRMnSBH4t21HEBtW1vRRp3G6AcUnVgpPFWY7w39Qe+vE8VZgpQSejHaSge+tyWgQYgHYE9tCWnFSoLgkGygIkeFYpJ+DpxcfI3lAV1SJBtfYzypZVgSw6pDJU2lM3SSCrvJG/sFMS1aTPfWrDFDiQpQmfbzmm4F2JyizlDK8SoMPddokTO6QDJIO4qjEcAypfRqJQFEJJibHnTfrDSVKSnYE7R/2aENZ8Ahav1iRcdib28KZl0gcW2GuNkQcKOxoD0WpSzJakJ1piCNCuqCSPKAkgxdM2pz42Mlg/wCGD6aWcEgONupO6VpI9Ch9tS43U0yjIri0gRkuAOKVoc8lRiY27x4CiGecI4RBhsLEXMKKp9J39FHshYSAQgHUO7yT30MzsvgqSGllXaEnT46tjE7eG1XySaIItoz8P8GNKcYeadCkhxCrb9VQMEG4NtjTnxiJxSu8J/dFcyyR13400UKU0OlQCnUUykKSIOnypjnXSuN16cQo9yfYKhyrfZbjdro5y/w03h1JDgK3DKiOSUgwB3kmSTyEeNHs3zBp9gNBJRCbiQUk7i0SAPG/dRbPsIlx3UbEbH7KGKyvUY1dXn31XjdxJ8i9xmd+DlLhCmFEoUlKgDcp1JBKSecTv2VThvg9cQ62TyWDy/RINO3DObIIcAIhKwJPaEgQPCK3pxepcd4+yp5yqToohG4qxU+GvAFzFoXEhGkK8FEe40w4HIcIW1xhmZj5g7D3fiKz/CSOs7NzDftV9lFcrcATJqeU3pDoQVWLWfZlh2H2ks4RqUJ1KUnqFSloUnTKYOkTqPaY7Lq2c5ejF4hvUCkrIQVJiQJ8rsMTMeu80z5i0hagVbhKfQQD76oShpo6+zbum3tr0YJcUefO+YBybhFbGJbcJBCFxPbumfXXQvhLQpWAxgQDq6RqI33Zn1CgycwCujTNyU+0U4Zwr5PEztrR6w3UMpPlZao6OK8NNuNvoLjiyUp1FvUbCJEySJKTMEcx4U0YjB/HcUUtOvYfUg9GQv8ASQlSoWhIAMgbiOW9A81y5YxS3EKjXcHzAR5oijXCyFMOF5wyqCE902J9dWxUWiKTmpCxiMBmCbF56xjylRbz0QyBnFdNqfW4pOkxqJN9gfRNNOW5uFOOtqgz1k22IsU/i3VNEMVHRWjyuVSz1LiVQ3GzFxOpYyYlvUFdOnyd7kTSBlpxBStTjrgCYIT84k3udgB2dorrOBWPiagoAjpRv5hQLipDYZbWkAQ5pPeFJMj/AGitxtXTR2RPjaA7GIcUylClBSUyACNgolR8TJNzf0UKzbFPpZQppa0LCymxkKTEiQZuCN+c91NWCwOmxQQD3WqWKbQFaNIhBA85vHdaPSKqy8VG2iXEpc+wblSllhBWolSkhSp3kgTW7il9ScmUUEhQeTfuBv8AveqpEXMVLiV7Rk73esJ+spIJ9FRQ7LG9CUMG4hDTnSFZKSTIgBU7DttF69ax+IUlQBKQY1RsqNtQ2MEyK18OYovgtQCkJB32/F+dExl51FtKetuZ5d9eguKiQ7cvsWcsxLxxKm1LOkAkWSJ2iSEjka2qBJrSywElXMibkXNzeqEC9Qyq9Fqutjxi8geULBM+P8KxZRwzimyQoouZAEquJnmLEc59MUoLygIX0an16jsNarjlzq5WQq5Oud3yir+utTrpmcbQ5Y/hvELbKQlIdt1ibQZlPj3eylscAY/Rp0NzBn5SxPbtWJOQOf2r37RXvqX5Icgw++I/xV+ya1zvyZHHXg6DxFlLzqmg2mdDYCpIEHz+FBGeE8WnpIQOsUkdZPfPO1WfCGytfRaHHEKDQMpWpM3MgwRNKmX4RbqNScU+RsYeX76WqGbuh3YyHEAwUkKNzpM2B8Y8Jodm/D2ZmejSTOxK0AiY7xfv7tqBjJ3eWJxA/wDc576+/JL/APesT+2X76JSryC4W7aIZZ8HmYh9pa2xoQ4hSj0iNkqBNtU7Cn/i7JX8Q44WkagQADqSLwLXNJOX4PEJdaPxvEkdImUl5ZB6wkETcUb+Elt341qbfeaAACghxSRtYwCBPKe8VjfI2qNquH8Wpw6kANlW5UCd+QE99Wv8NPgOQgEgEtda5vElIEeT9gpMRg3iY+N4mYn8+576kcre3+NYj9sv30SnxMlDkxswnDGKSI6NKCTMBSb9539NasBkGLSolSYAO+pG1uQPdSb+SH/7zif2znvqTWX4hCkKOKxEBaZBeciJFjJoNMOmPPG2Q4nEqc6JAMhAHWSAYmfKI7avbyl8JI038R7+8Uq/CcXvynoRiHWkqaQQhDqkyetJgEXiKCKynE/3vEn/ANzn3qCUY+WFFyrQ24vhV8lKtJEBQMKTcAKKBc/Ogd2o0Dc4Nx7jQK2gFFfXR0iY0wCDPPrTImhpyjFf3rE/tnPvVE5XigP6XifDpnPvUyOWlVi3ibd0GMHwnjg42pTYCUqBPXRt6ac+J0LUxig0krcJRpSNz+anfurl7bT6HWteLfutIgvLhVxKYKr2rpnG7zjeFxa2VqbcCm9Kk2IktAx5rUOnQVNdiLgMix7i0Jfw60IKxK5TKUyNREEmdO3bW3BYXEtpeUrDujSCGiIK1EqAAUgTskkkSLwOdBWswzNX/lu270e6ou5lmg3xKz4pbP8AxpilXTFuHImzwW+HS8lT6STISlvSdtiYgjlGmm9GAe6OOjXvtpPsik/8uZt/e3Pqt/dqDmf5oBJxih4pb+5Q/k9sLjS0h4ewj3xFaQhfSdIITpOoiUGYiYi9KWJwGMeZdbXhnhIlMoWOsJ0xbtpkOYYwZS470xOKDiR0kJkSWwRGmNiRtSsjMs3N/jbn1Ufdrkc+gxlb2O6ApUw4lyyUSEmxA+UjUJCbSB3bVqx2VuoCAlLi7iSUmSZuTApdXmObc8Yv6qPu163mebGf52v6iLn6tFOfIGEOPSGBvAvBN2nCfomfZUs/y113K3mg2vpC6nqhBKo1NknTuYE0uOZtmiYHxxUk/Mb9Pk004jMMV+S3XEOk4hKwOkITPlIBtp0+TI2oVroKvkV8n4RWyoKV0iER1pQUnbfUZFtzbaaY8PhlpSUgEq/SMGSeRMeqk57Os1UIViSQe1DfP/RURm+axHxpUD9VH3aKVtbYMVTtI3tZc/qMtLEk/oq7Seyot5W8P6lz6ivdWD8rZof/ACVfVR9yvvy7mgIBxSoP6jf3KyjWMpwqQpS0plat5O8WAnkNvRVeJx2hpLmpKlFMlKFyBIJ0lXzhsbe+vczxCkMrUgdcJOnnft832Utu5kS0EaFTHP8AG1Mw41JNyE5cso0okl8Vk36FY/1fwqp7inqmWl27SKbOH9CMPhkLbGorKTI5K8n0e+jmJy5kE9UR2eaftoMkFB0OhkckY+NUypsGwLIHrVSVjczOFWkBJUhVwkEDaJG08+2nfjs/KNx/ZiPrKpYx7iQ3OkKUVQJG1iT57UuCuVBSdJspdzp5KUuHDnQoclgm9xaLe2sQ4oWJ+RWfFW3+2tWKzV3ELSl25AjVAEACBERsKcMC+0CyHdMLSASeSrQSeU7HvjvqieBJWhEP9Dk6Yl4LiRanmh0ChLiBOo2lQHZT/wAYYcKxSgbjqmD4CtpwjYWmEpsoRWPi0xiVHeyfYKRFpPQ6VtbI4bBIUBCSDVONwCmwVdYpG/P7aLZayAbJAE/OimRrAhaYMEeINV+nGSJ1klFnI8VxM02YUVg/RNZ2+KsMpaEjVdSRGg3MjeeddMx3A7S5lCVeIvQHFcHstrQQyBpUDt2EH7Knnh4j45uQD+FzHIax4cUkmUAAgCRAB5n9apsMYrTPQKA+m1fn/aVf8KeWJccUVC6EIjukQfZRprE6Wzflb0UppOhqbSYAXmpbQ42ttQeCgQQUEAGCQSCeW0eel9XGrd5Q7P0U7/WrUtpZ1FZJUTKjzJnetOUZI2pCukQLkaTzFoPiD9lUzwxa/hLDNK39gjA8RoefaQELBUtMEhNoIJ59grp3HbyU4TFqVsC329rf8KUEZQy2vUlIlJEHzgU18UYYYhjFNEwFaPVoP2VPSXRRbfZzjC8R4cCCv/ar3VYOJcNzURf5qj9lbcv4CZUesomDsPXRpn4PcNaQe3fbf3VjjE5TkKy+JcNyJH+lfuqsZixiVpbHyhPzkER2kT3U1Yv4P8OkGPtofhuGm2SpxO6bekRXJRXRvKTQa6UIynEKWeqlxMnztD20tYbijChN3DIFgEq9G0U14fAh/LsQ0TAUsX8FNH7KXGfg/ZSFKUskDnPZ/wB0VJ9g20i3JOJWFrACVLUQbWAT3qkEEdwvesOP4oYQ4pJUQQdtJ+wRWDL8EUFRA0xMAT4b1Xl/DaXul1yCkage29wfbPdVDxLhQiOSXOza2tD6kPJ2SeqoiCRcKA7txTYy+lOW4grICQsXJgbooExloYSG+SftM/bRZGXnEYDEsC2opg+dJJ9VSlHmxZTn2HEjpUEcr+mqGM6ZU6Ulcp0EgpSVSu8IMbTa+wrO7wR0UF0yFagkbdbSSmYvFp81VZayG7aSSJqnFiX5E+XM1qgj+V8MTpDgJmI0mfCAmhxYAcUU2SeRncHe/nrNgcqlwuQQUkEdhF58+163Dyj40uUODpDFPnG2MOMdKSOYosxh2VJSuAQQCDbY869x+SoWOriGgR2qHn2NYskyYtNqa+MJc6wIPVhPaN5g+NommYp8dMVODl0DuLsV0a2lJAsQQSSNjMADc9lX5nnJ172n3cq+zrhJ3FqQtOIaSkfokbkTO1ribcqm/wACumP50n8f6azLJSdhY4uOgnxndbf+WPaaWkOghYI8lSY84VTnn2RuPOJ0KQAhtIOomTdWwAoO5wQ+omHUpBIJi+3cU+6kx07HS3aZjZwiFGYjb8d9D+L8X0agkAxFjIF+cd8Rz9lN2G4TcQ2U9MVKnyilEAAG0Dt7Z5eNCcz+D151QIekCOqocwBJmDuRVTzJolWHZRkucrW42HLKJTquCCZvcGKZOL/zyvAewUDy/gXFNuIWXEaUqBMTJAIJHkDspnzjKHn3lqQE6IAuSDMDlFSPvRSroEsZgEOKEA358r10LIMUlYEQfAD21zN3gnGlSpWjSrsJmPqdlHcucdwelKwdHbv6+2q8Uk1TJ8kXdnTgBWfGsBSYIBrzD4nW3KIJjnX2CxyXJAstNlJNiPN2d9MEnOvhAy9yHHNEpITfsid/TQpxZAII5V15xsGRFKec8PtkkoJSeYG3o5UmeG9xKIZvEhCaxKVJEiCReazYzH6SEp3N/QRJ9frohmuSLQkBK5g7wATy9FYcRlWtAUHQlaUhPXAIMd4IuaOpNC/amZ8PjCVATuR+9Tlj1f0gxbq/8RSvhOFMUhSVKLREyYJmN+ZpwzTDFScQEAFUpAB2Pkk2nsJqSRXHoHYJUBR2AmT2c78u2hHEXGJQno2kFMielO+iSJSmLSQQCew89r8Tg8ZoUkNogxBG9iCLSaUuMcU444hTjKmtLYbIWnSDBUbT2aqbihF7YjLKXSN2A4oCOZJWQFEmUhOxURElQ3mdgbGmR50KQvlECDygwfWDXL2WC4pKEDUo2hNz6BT/AIPAY3QoKYsTvq61jO2mOe0+mizpPrszC2tB3KlRg3yTEKF/O3WFzHA4Z36JP1YO0eNaBhXviOJQGz0piEm03Sd79hpSw+AzJKo+LGJ+eI9Y7qTW7Q9vVMYsKW1AE2Kh6alj1NtphNpnxMXPqrIrCYlDLZSydZ1akhYOgBQ0pmB+t2xaqMzw+ItpZUsqCbakygwdSDO5k7ixt2VVLJ7SeON2TxapV5r9/fRXLMRowzp7Ffdoa3gX1CSypJ+bY7d4MVoXh3DgsSlKCXOSeZPVge2pK+ShPdgzibMJOHi4LihPeQAP+VXYjLtO0Eeu9KDmVZiQkfFndSXAsExFgZ599N7bmJU+NTJCNCRGqQFaLhRAkEL7oIIMxVWKXGNMnnHnK0C8xVoJbtOmSBykGB7KDt+UZ7a2PYPEKeUr4u8UqMT1COwkws2q57KHwbMr+qfTS5y5SsZFcY0UYbI4cKA0C2CQkq3gb2Hft3UQXkTW2gUTIKpFxfcGDzuCOdKmWs4xZUVYhaUg2kiT5yLmlK5dB2kthUZExsUJnwrxzIcOAZbR6BVeEy3FOg6MStUGCIRY7/NqxzKsakR03pSj7tc7Tps1cX0gr8KOAQtbeoDqNAg9l1W8LUDyjJWHET0Wk/rACmnjoAvpBv8AJJ/eXSu47iUuIDGiFKCbpmCo9si1cm3pG6W2bhw1h/mgVNHDjA2A81ZcS/jOmLaS0ojtbINvK/rNgedfFWYb6WZ+gr/6V0lNOmzlKDVo3YTJW0utEAyHEnc/OFefCSz/ADzWCv8ARSUpJvKRykCRVOWu47p2tSWtPSI1QlQtqE/pnlWrjRWrGODn1Ynt0JrLfk10+jO1kAUkQVCf1z76ua4bXJhainlKjY8udYOGs6xSnktrSylAnUpUiAkEm5VE7emiGY5vjOnUhjo1AJkhaVTBJ7FAbX2tNGlJKwJOLdBbKcfiMMUhagDcJKiSnwIpnwnEuEffaS+06zigrS2rSoav9QiUk8jXOHsdmChCmmCO9K57fn/iKZOF+LMeXG2F4dt4qXuVkaZi4lJgJAn00+GZPvsnnir8TraEWoHmKSpRAtTAlMCN6XszxgSFWvTExfQp8Sq6NJAMkj10mJLqHEq5AglMSD3Vv45zF1tn4wNCkhQSEmZlUwbW5UlDi18j8wD5z7qVOcuojscY/sFXHH0vt/znEwpwHSHHSgAqHViYCYMX5U+8a4hbeFxziFlCgWtKhuPzYMesVy3A5864+2lTekKWOZMXnsrpXHGKKcFjCkSdTdvO3U7u9j1VaEhjNccpM/GnfT/CoPPYx2y31rBMQqD7RQbDZviCIDYPmPvrYnH4u0NAenlW+45cTePjeHsh4on5qUD/AI14/wAQY9Ak4pzzISf+FZcRm2LUQVMpsO+p4LMH3FBtbSQhW5k2An/qu3Z3trQ84DGYj8lvuF4qxACSlwhMiYIgAR28qWGswzIifja/qt/cpi6UoyrGFAumNIN9tMe2kDD55iuSEdnkn31v8Mv5DoxmYzbFr7+q39yvkv5gP/KcE9kX9VDE5pi/7JB8yq+ezrGJiWUjnefCu9x1xNT+bY9K0o+NuBR2kDn36aasPi3vyfiVBwqeSBpWQmZtfaO3lS1gXnHkanUhJCrATygzfvpiwzmjLsaoXKUSB/pP8KG/ASrwKf5YzI3+Mq+q39yojNszv/OFfUb+5QlviF7+zT6/dVpz93+xH1le6mbF+35CAzTMv7yr6jf3KoHEWPKtIxcnY9Ru17/oVUznOIV5OHBA3Mkx28q04lvUsFUSnssLiu2u0dp9DMHACeylpnOHm1qW0SkkFNv0U7aZPaN+29GsyEJVegGDxKXESU9bYnaaPBSE5bfRuyF1asQ2sq0kA6iOyDv2iYtR97P9cHYHs/HaDSpicwDLatKbqBAjfx81A8MnXpJCgqb3UOfZO1bmimdhbidN44c+XSf1B7V0q5spwL0pnRpB+lI6x9ceFMHHSpcP0APWqs3DuJQ8wnUAVJ6pHO23pEUH+dLsZnbBGQB1WIZUDBSoXHJPMHuItTmc2SVFMDeNuwxNvPWF0obSopAECktK+lVr1rGoyNK1gd1gRG0+emZopoXhk0zqGDdSpaDA3H8KUeMXv564e9P7ia05BhOu2St7yk2Lq4sRuCq47vGh/HA/nTh+j+6KlrZVejRm+YBlJUlIkrI8AQZ8+1BX8/eViA8hRC9ge7sI2IPZV+FcBU4hUqSVW1GYg737p9VbFYRoGUjrchVGOK4iMkvdY9YbMm1ISdKZsD3EgE+2p5cJXrRYi0j1+6kTKC486lKCsalgaRABANybdk7GuqlKEJJSAByA28B567FjTm5A5J1GgphccopOtZ5Act7Us8TOqSgoQtPSKshJIknuE7gSaS/hCx7gchLqkhKUqTpgCTJnaeQoNlmLD5SXSS4DIUd5MXJ3mwF+ym+om6QHptK2H8NgFDBNoeMjUVAKiw1HTy7/AF0PcxLIPR6EgjeSAB2G+9jRHNHXdIMawByInzgkQa53iM+Ssknnzge7kLeagnCLNhOSGlTaApOkAQoe0U8YtwFDwIBGpIIPgiuU5Q8pS2yFqKSsWPjtXSM4dUlnEEHSQU3gH5vbUklTori7RUl5ppKlrQmACYjx9Hr5UEw3EskuhJBCrNkdXo4iJnyvNz81CcZmK1pKFKBChyEc5rKwyYNVYccatkuabukdOYxDDzWtCUwQT4d3jy9NCy2gJXCQDpmfOaCZU44hgpQUiCSSoFW8SBChtE+ersFiHlBUqQQE3hCpPn1wPRSJwSlSHwbcbY0cNoBwzwIkFYsfBJ+w+itmEwLcfm0m45bWPuoTlTpThHyIB1CJ22jtFDsPxAtAIJRveyuXKy9qELwiviTNEFwISAlmAohNiZnSJ3iIMCPVWfGZwhQSQ35IhQKp1AbqHYTvFC3EBwykifJIPMA2itLmXqVAsBEH7a9CMY8aRDJy5WFs4UjWnTEaAbd9x6ootwsEqZfSq4MSO0EK91KuOd+USBsEwPAUwcPO6WsQexM+hKjUM0k3RZBt1YQTlLF/k0/jf7aCcVrZZRDaE9INMyJgK1CY5nqnftFeDiNQPkDl+mdvqUK4mxyXVNKI0iCg3mdiOQ/W9NFjrlTBmnxtA3I8xDSnJGrUgjUpSpSrtEWuJFxAttFUtvghU+UlQvO6TO/eLX5zXrOAF+uY7KoxSEoASncmTVWRLiTY2+Q7uYBCwRrme0//AJrBgeFEoBCXJntI9oFKwyqFSYDewGkdXcjVa5qAS0bBTaj3RUb+ipKx0PCKeYEEzEz2DevG+DBMpNx3W8PCk9eDSkwpKEnsMA+g16yygLTGjyh2dtdvybSH7PMmXiHpSQlIAncmZJ2/jQXB8IKbUohxVzKYGn607p5Rbxqn4REhbpKSQQkQQY7476A4GYhakhQ74PtrVro7TY34zh5xxC0SBqTAN7E897je3fvyNOA4KcR+lIFtoj10vKd0+S8e8BZ+9VxeV/aq/aK+9XSk2YoJDzg8pWhSVdhTMEco5TQvPuHnX3lrTAQYgk72HKg2VurD7I6VZHSIt0ivnDlqg1Pjpx1OKJbdcSJA0hxaU+SLwk0KWw30X/ybdSomxuTb/ut7jagdXRDXp0TpSZGnRP2g9t6ApfVYF1ySNulX7NVS0rVYLeJ7nHPvVyl8GOPyH8NhHWAHWgJUCNp0D3xWnAZ666nSWykJPlG0ja1KCnVCR0ro7R0jn3qlh8Y5rR8q4ZWmZcXEahM37OVO9ao8Uhfo3Lk2GeJ8idxC1aCmAEJ1E2MJ7hPOs2UcOuNLC1EFKTIAklRF0iCAIJjntNY+J8a8jHKQh1xLelBhKiBOnsB3qrpHzHyrv7RXvpV0N7CT2Vu9E80nSVPQCSLhIOpRFurPknuPhWBngnuBtz/G9UKU/M9M5P0z3d/cKm7icWkSHnT3az9preX2Y4/RtY4adb0EJBCSCYmwnfbsphz1lTjOISgSorRbtjoyfVST+U8WHGwXXCkrSFdbkSJFN+f4x1pjGOMnS4hxGkwDEhkGygRtNC1bRq0hOHD+KCgVN28R76Mq4dKVxr6sE7i8TA88UM/lDjVDrOgz2ttfcq08Q41Vi6kiNihHLbYcqYpMBxXwMIwvyelAt5vTMXMzzqGBy10JUAg3HaL+ug44lxqbak/UA9gqL3GOOSmRoP8AoT7xQcQrGzCYVasHiG4KVzYEb2FKzmTYq3ySo8R96j+A4gfOXv4g6S+nTHVGm8GCKBt8aY4j+qnuQfvVtGOqRPL8nf6yVJ0jcaiLnsF5mtq8A+lBKGxtE6yTO0gHZPf20NPF+OO/Qnxa/wD1Uf5WY61mbG3yZ+/RqbSoFxT3Ruayl3qnQbDtT76J5a2rosSmCF6Igi9woD10uO8dY9MCGbnk0qPUumTJs9fcZxLq+j6RporQEpITIStQkajPWHaPtpbWg4vYo4nK8V/ZrBqjE5TiltaNOkkgyrkAZm032rcON8eR5LH1Ff8A0qCuNMcAZSxftQr/AOlHsAu6B5KEkJ6RQJQoxAFrKg9tx5gaGpyp3UD0aiakrinFEklLUnsCheQZsvlFoiJqa+N8YFeSxqP6i/v0TbYPFIMKImO+gKWm2GwU+WtXVHgQSfRbxNF3nQN/N3UNzTKwp3UgQmAABygR/HxJrMUbMnLRtyPFpxD7yXlJS4qCgABIMCClIFp2Pfc1oxOXtoUL85Fhy83bS81lulwLVfTcDvFbc2zCVJIO8DntatyR3Z2OWqDvHKQnE2sCAfTNZstxbYRZICzYrm5uIBBFgNrdtaeOUy/f5g9qqXWcMsoQU+SAST2kq9wHoNZgTcrNzfi0EcqZQ868khIUlQta4M377g7dooq1kSJ2GrlKRv5xvtQnhvKwXXXHBbo1ACSJJgSfDevcrzsJPRL8sGEk7q7J7wBv4UWXG1tA456phLA5UhL6LJstJ8kdoNVcbol9zzetKa24R9PTtpF5UmDbeRWTjI/Lr8R+6KQrsf8AqLGDyuVXvft/jRHBY1KEq0iwUb8jGxv6qvwOHSpD4nrFBCPE7+ePbQpjBuBJEeaqcSa9xPlfhG/G4IO6VSknSLpEAgbEwRJPaax4DBEPtW2cQdzcBQ76vUC0hsEmUgzBPNRVHrNe5A4FYhoGfLTzPb40qaabGwadFfwja04lxaFERpBIP6oimTC4JrTcK231qpe+EO7j/wBJP7oq7FZ4tpSNBI6l4MSFSI8IG3eayMOdI2UuFs1Z9hwnDksqIeSUiypBvCzfv9FDm8PiilJU4s3/AFfu1ryTFh99rXEFUXG4IIj8dlSxhLTi2talBKzEnlvH/dMyY+O0Lx5OTpg7D4VfStlalEa07xG47BTjxQ0peHxiUHrFSAPMGSaWMK7qdbEkytPtFOGIP9KjksfuIqdunZQl4OdYTJ8SdyfTW53KHUJ1FShHPV27ec0w4d0DdR2n+FLuevLWpslaikp1JBNgq+w2kC073NNgnNi8jUD1eWvATrURE2INu+1Z2cM4pXWUogbzG3or3DZi6kAFSgFGCBzvz7YN634FZIXc7die3woskePQGOXLsM5YlX5PxaUeXA0+IiPtpUZy7G2mezZH3adcgth34O6gOXYe2osY/rxqPoT7qVbVjeOkK6MnxZ5qj6Kfu0Tz5LKWZZ1giIUoDUTbyraZJnYD7KM51mym2FdGeudjAMXEnbeJpEXij0em5Nt+6n4o2m2hGaTTSRbhC4tKukJnlIFu+wpp4eUegx0b9AojxCVwKDAksNOHeSgjnMSD570e4XjTiT/h/YqaVNOI2DTYhpx2Ig/JJAG/VVbv3o1kuOQQNZAV+kNMx5pvaiuaDpcEdAgqX1o5hJMeak34kUybiqYQS2Tzk3otzPNFpcUlCUlEyklJBKeUjVY93KvXiV6ZgEQbDz8zWh1zW2yogaoUFW5pIE+cR55ql0dalNUxl2g1mBkWqWQY4raBULgXgTYAST2VFHL6Y/eFQ4T/ADS/oq+yshKjnG2VZwpwlISlQBvJBEpuJFud6DllSlpBB3FODu6fofeoaNx9L3VzlbNePi6C3HH50/QHtVQPhjNkpT0bm2ohJ9BIPp9tH+Mvz/8AoHtVSEz/AMj9lDidKzcqtnQcU+kNqghJi16TMNhHFOhVgJgWn8CmdvyFfRb+yqmtx+OdNnNi4wpluRonEtE8lj21ZxWJfX26h7BVuTfn2/p1VxL/AElfj9lT+R36gvKgoGe8xRp9RCeqLnl+OVC8L/yNOmH/AKMn/NP7gp8JtC5RTOe4thckqG5vHo91XcKNH4y1Yxr9ETf1Uex+yvEe0Vg4b/pDXj/xNJcuxkYgv4QzDjlwdS9gbiANxyrRhMIh5KApWlaRAPaN4801j4//AKQ7/mfYa1YPl4CijLjTMceVhzJsmbYV0pWVkDq93gKXMW8XHCq1zNEh+bT/AKqDt8vNTcstJC8UfIQyto9K0f10+0U25j1U4w96T/8AzRStlP51r6af3hTXmP5vG+b9xFSvspQgP406T329NE8uwoew6dQBIJEDx91AMX5Pno7wt5I+l9hqnG6ZPkVopXl6U9b5twO/kanliSUOHwq3Mdz4Cvcr/Nr81Dklbo3HGkH8nMYZ4/rD2UCD8LJmjWX/ANDd+kPYKWE7qpa7Yx9I04rMSq3ZPsqTeHQReLUKoj+l6PsqjG9E+Tsz5k/5LQGypPoEe00wZHZnE/5VvMF++lpz89TPkP5rEf5R9iqVkdsZjVC1wbnPyZbc2B37J50xPYNCuyIn+Nc8ybY+FMrn5tvw+01TGWhEkVZzpltKBYBV+2Y91YlCDftNb8y8pH0PdWHFbikt2xqVI//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data:image/jpeg;base64,/9j/4AAQSkZJRgABAQAAAQABAAD/2wCEAAkGBxMTEhUUExQWFhQXGSAaGBgYGBsdHBsdHB8cHBsaHxsdHCggHxwlHRwcIjEhJykrLi4uHB8zODQsNygtLiwBCgoKDg0OGxAQGzQkICQsLCw0NCwsLCwsLCwsLCwsLCwsLCwsLCwsLCwsLCwsLCwsLCwsLCwsLCwsLCwsLCwsLP/AABEIALkBEAMBIgACEQEDEQH/xAAbAAACAwEBAQAAAAAAAAAAAAAFBgIDBAcBAP/EAEsQAAEDAgQCBQYJBwwDAQEAAAECAxEAIQQFEjEGQRMiUWFxMoGRobHRBxQjUnKSwdLwFTNCYpOy4RYkNENTVGNzgqLC8USD0+Kj/8QAGQEAAwEBAQAAAAAAAAAAAAAAAgMEAQAF/8QAJBEAAgICAgEEAwEAAAAAAAAAAAECEQMhEjFBEyJRYTJCcQT/2gAMAwEAAhEDEQA/AE5eIIdCEtyndStrmdu3b20RBJ2IqC0SmOf2i4oHhM2eUz0qigdfo0pCLkgaiSSqwFhsbnuqaMXLoe5qK2MfjEVWtKbwQR40JwXEBDakrRJIIB1EX5E943oa5mWISkK6FMKBKVDusee4NNlicQI5Ux344SOkan+y+00JyLGLcR10BI5Qd/Gi/Gp67H+UPaaVHH3UuoS0gKKwd7ARuSeQAv5jSEm9Ic2ltjM5KQFEaQq6ZnrC9xa4PaKrYxqFkiYUncEUAZxpcaVMAHvMbDaeVpqhjOXujUpDQX0cBagTqINgoiNuVOli1oTDOm2mN2FI6Ru+60+0VP4Qn9GIKgnUQUQBzlNKGWcQuqeZBagFxAmT84d0U78ctTiFjtA/dFIprsfyTWiODxQUkHu2qnMMYUFJCdSTMQReN/Dzi9KfD2cPPL6ONPUUrnukSBB74qfxB3reVqJk71RiwXuQnLm1URuw+LQtIUkiD2x5x4g2qxl/S60bGHESLbahJ9F/NSotLmHZW4PKBSdJnrSYV57g+mseV8SuKfaSWoCnEJ3PNQHZSp4ZRehkM0ZLYzcaOxma9IKgUNkqsI6v8KuQsqE6T/t+9WL4UcQWMegJAOpKU9gsEge2iGBwbxSbtW71/dpOS6sfjraIaT831ioLV3D8eaiuWksvAuLbBSBa99QmJKTpMEXjmKCcX4hbStbKQ6DJUAbpNyYEdYAc4HhFEsM3G0D60FKmRwSyMXh4SNJcEqnYzYRF6Y/hHA+KiR/5Cb9nUcMn8c6QuFs9U9jGEFAHXBkGdvN308fCg8U4JwjliEetse+iSaaTBlJNNoX8A4goAkC1XuISASdhz5CdpOwmOdKGT5q4taG0gc5JmAACSfQNudqMZc845qKlKCDHUCiEqiYkAwSD2zFNhik5b6EZM8YR0EsOUKTqF/4eysmNcAcbRpnUQSoEEb2FC0uqQ06odYNrEjtSu0jtgwCDyV3VoyfHJfcJDZToE3M3NhHZzoZQcX9BRyKUfscOIGkqy/ClW4WSP94NLqiCOXootxjjOiyzDKAuXiPU6T/x9FIqeID8w+asSk+g+UV2MYw4PZ5xVLrCfHzVjwmaPrQXA3DYOnUqANREwOZMCTG3nFaxmrYa0kFTkyFWCRbZQiZJvIMb2tNHHFNoF5oJkMqglZ0lKhAhQix5jzj1UwcWMhWHwRIFkHfwT7hWBuNKSOYme38GbVbx1jS3hMGYndO3YP4UCuzbTtgXoEd1TOXynXA0zE/wrA06osh42C1FCU3vpHWVvAAsPE1c1mUN6EiEq3ECdQ/S1aZ25TFUQxt9iJ5Ip6KMeUNpkgnwE1FpICQRvv8AjzVoKFFJUpI0qEpIMyJUk25EFJ9VQQnq+ApXT2MdNaDxF4rA1lyXGiiIhWoRykC9MD+UPzIbPq99VYLJ3rgoUi1lRMEdw3rsclF2DKPJUKmIyNYEgg0Z4fwgCSlQBSlPPtUST7B6aI47BO6YQwtxU3SNIgdtzzi3srH+Tcahkxh1lausqIsTsm55CB6adkmqpC8cHdtBXjdPXZ/y/fQvKGgUqUYkW8yhB9VH+KMA64WQhtSiGhMDY9hoTgcoxKQ4CyuDEW33qWGnZTJXaBS+Ho1AG3LurVlWWpZhO5dWlKu8SJHomiuLy18pBDaiZiAL7D/rxrOnLMSHEksqOm4gW1EGfQD6fCrJZI0SRxysLDLGAtMJEggg94NvWKhxqD8ZV4J9grBhMHjemQVML06hJi0AiTvR7irKnXcQsttqUmE3G2wtUTRWgM7krTJW42mFJBNuzmNuymVrAtuNpcTBStIUD3KEju50NdwGJ6SejVE+Y1nwrGMZQtlLClIE9FCkgwT5Ak/ozYEbCqMOStMRmhe0e5i00p1lrcdda/BI0iTy6xEeFUYPLGCtMJTIWI9INYsiyTGhJLjS+lWolQIB0gSEpkb8zb51bsnyXFhxKlNK06kkkwLW5G9BklykHijxR58J+EQ5iFLIugtx6BPsojgl6UE94j0gfbXvH2UvOvrLTa1jqeSJmw7BUlYJ4NqHRrHMdUzbb11JNNpFeNpWC8+yFbrpdZNlBIUCSIIATbzAWqjJ8jWh5LrphLZ1AbyYgeajWF+MISr5BagSSBsq/ITYR4jesWas410BKWFpTIN9M25WOx7d69BZI8bIHGXKjBg8vZbeaKB1tafaPspn4twKHmHULEp6VCuz9FNLmByXFB9ClsqACwSerYDfnTZxI0VMPBKVKV0qYCQSfIbOwvUj7Kl0I2F4eZbBWhJCk7m0QfK9VXuZDuEkemtWXsviQW3dJTBC21QbxE27e+taytASVJVexISSBBgTyTO9+W8VVhn2mS5Y+UAswypCEdEr+suR3JI+2K8w+UNMpSpvdcg7cq1Zkl0r1llcjqeSTA52iYPbtar1MuFpHUVIn9E+6gyyuQeNVE25llLeJwDKHJ0pWVW7flB9tDMJ8H+GPbHbqPv76ZsI3/M0SDOs2g/rnb0VFh/lpVAHZt+IpabG0LDmAQG1YdudLbioJveYn0zQlWRwDOkE0yZOYbxC1NKSS8pSQpJ1KClEpIHYBv8AxrGhJWCsIUACOqpJSbi0AiSBBmNpA51ZGaSI3BtgplWnQ0m4QDfvJJPrNMGaZEjF4PDhalJCCT1YmSVjmDyoLg8AvUtRQrc/ont8KZnsQWsGyqCeuREH/E3G9SydysqiqVCQvBIKOhSv8ytQTMXEkHbwqScqJgJI7zQ/EYcodU514U7CpQTYpCwQANp1D0UZxAc6vQpsW9alwqADISm4uruG3qqpTVWTODsHY50BXRp8ltAQPGVEnzzUUbeIqOFw6iSYO3Yav6FQHkn0GppO3Y+KpUbGkY0i+JdnY9c7+mrPi+N/vTv1j762qwyg6XekIAICUgwnYSVdpmfVWrCqK1BKSLmO2O+x2pXLdD1FNWCA3jhtinfrfxr1SceAQMW6PP8AxoxiXQ2tTalJURsR5JnsMwfEGsz2ITETfxHvrnJp0zYxi1aCPwgu4hAYLDy0K6IFWk+Ve5PfuaAMqx6gD8bc9Ipk44UZYjcsiPspaydSWZbK1KO8KVPoG8V1+EDXyTKMeb/GnPSKklOPj+lugeP8a2jNGk2JifnbHumakvM24stE95Fc3JOmjoqL6KcF8f6RsHGOlOtMjtGoSN+Yor8ImIxaMX8g+422QApKTYGAZ849grBgMWnpWuuknpE2kfOHdRT4RUFT6wCUgaSSkwQAmbH0VnK+zWqF/XmBicU8R9I++pqRmH96d+sffRPCPp0jrA8pkXog+58nYpC+XZ+InzxXKRrikL4RmH96en6R99W4Y5gFt6sW6U60yNRuJEjfmKJYbEEJPSETNtgY5TynwtVGJcClNgLCeum4V2EWoXPdGqCJ/CA9jRmS0MvuNtltBhKiBMEHY9woWcNmO3xx766vfRX4RnIzILKlJhtPVBABiZmeVfN5sgjyki3aPf8AZWylRkY2gKrDZhzxbv1z769OEzAf+W9+0V96jDWYhRAT1idgNz6DNVYnMQlUKUlMbp1AEeItWc3V0bwXQNwQxyXmteLeKekQFJLiiCnUJBvtFop146feZwuLcYVpcDzekwDEpYSdwRtSYnENrxDKkrghaeqldj1hMjnannjVM4XEiYHStmfMzbz7eeiTsFqtHOU53mhAPxkkfQb+5XiM7zI/18+KG/u0cy91ASJA8JrbhEISZg9wF7VnM300LbfEOZj+tH7Nv7ter4nzQSekSf8A1o+7TGtvUVK0gXsnnEb0LzdC7dHYyJSROoTtPLnXLJujnBVYWzjNsW1ljTyFJL5eCVnSIghU22tFLaeKM2+c3+zT92nDEgHLE2mH/fQxiPm+qtc68GKNoAHiPNe1H7NPur1PEeajmj6ifu0ddfQkFRiB6bb2q/Qk+PhWybitoyKjLpi5/KvNSQmWxJ5oTb1Ud4hznEtZcy60UqeL2lZKREQ4TblcJodiEOB7ZJbI5Ayk738YI9FGMybH5NQSNnpv5xXKXk2t0hJ/lhmZ/s/2Y99efypzL/D+oKMMoRMnSBH4t21HEBtW1vRRp3G6AcUnVgpPFWY7w39Qe+vE8VZgpQSejHaSge+tyWgQYgHYE9tCWnFSoLgkGygIkeFYpJ+DpxcfI3lAV1SJBtfYzypZVgSw6pDJU2lM3SSCrvJG/sFMS1aTPfWrDFDiQpQmfbzmm4F2JyizlDK8SoMPddokTO6QDJIO4qjEcAypfRqJQFEJJibHnTfrDSVKSnYE7R/2aENZ8Ahav1iRcdib28KZl0gcW2GuNkQcKOxoD0WpSzJakJ1piCNCuqCSPKAkgxdM2pz42Mlg/wCGD6aWcEgONupO6VpI9Ch9tS43U0yjIri0gRkuAOKVoc8lRiY27x4CiGecI4RBhsLEXMKKp9J39FHshYSAQgHUO7yT30MzsvgqSGllXaEnT46tjE7eG1XySaIItoz8P8GNKcYeadCkhxCrb9VQMEG4NtjTnxiJxSu8J/dFcyyR13400UKU0OlQCnUUykKSIOnypjnXSuN16cQo9yfYKhyrfZbjdro5y/w03h1JDgK3DKiOSUgwB3kmSTyEeNHs3zBp9gNBJRCbiQUk7i0SAPG/dRbPsIlx3UbEbH7KGKyvUY1dXn31XjdxJ8i9xmd+DlLhCmFEoUlKgDcp1JBKSecTv2VThvg9cQ62TyWDy/RINO3DObIIcAIhKwJPaEgQPCK3pxepcd4+yp5yqToohG4qxU+GvAFzFoXEhGkK8FEe40w4HIcIW1xhmZj5g7D3fiKz/CSOs7NzDftV9lFcrcATJqeU3pDoQVWLWfZlh2H2ks4RqUJ1KUnqFSloUnTKYOkTqPaY7Lq2c5ejF4hvUCkrIQVJiQJ8rsMTMeu80z5i0hagVbhKfQQD76oShpo6+zbum3tr0YJcUefO+YBybhFbGJbcJBCFxPbumfXXQvhLQpWAxgQDq6RqI33Zn1CgycwCujTNyU+0U4Zwr5PEztrR6w3UMpPlZao6OK8NNuNvoLjiyUp1FvUbCJEySJKTMEcx4U0YjB/HcUUtOvYfUg9GQv8ASQlSoWhIAMgbiOW9A81y5YxS3EKjXcHzAR5oijXCyFMOF5wyqCE902J9dWxUWiKTmpCxiMBmCbF56xjylRbz0QyBnFdNqfW4pOkxqJN9gfRNNOW5uFOOtqgz1k22IsU/i3VNEMVHRWjyuVSz1LiVQ3GzFxOpYyYlvUFdOnyd7kTSBlpxBStTjrgCYIT84k3udgB2dorrOBWPiagoAjpRv5hQLipDYZbWkAQ5pPeFJMj/AGitxtXTR2RPjaA7GIcUylClBSUyACNgolR8TJNzf0UKzbFPpZQppa0LCymxkKTEiQZuCN+c91NWCwOmxQQD3WqWKbQFaNIhBA85vHdaPSKqy8VG2iXEpc+wblSllhBWolSkhSp3kgTW7il9ScmUUEhQeTfuBv8AveqpEXMVLiV7Rk73esJ+spIJ9FRQ7LG9CUMG4hDTnSFZKSTIgBU7DttF69ax+IUlQBKQY1RsqNtQ2MEyK18OYovgtQCkJB32/F+dExl51FtKetuZ5d9eguKiQ7cvsWcsxLxxKm1LOkAkWSJ2iSEjka2qBJrSywElXMibkXNzeqEC9Qyq9Fqutjxi8geULBM+P8KxZRwzimyQoouZAEquJnmLEc59MUoLygIX0an16jsNarjlzq5WQq5Oud3yir+utTrpmcbQ5Y/hvELbKQlIdt1ibQZlPj3eylscAY/Rp0NzBn5SxPbtWJOQOf2r37RXvqX5Icgw++I/xV+ya1zvyZHHXg6DxFlLzqmg2mdDYCpIEHz+FBGeE8WnpIQOsUkdZPfPO1WfCGytfRaHHEKDQMpWpM3MgwRNKmX4RbqNScU+RsYeX76WqGbuh3YyHEAwUkKNzpM2B8Y8Jodm/D2ZmejSTOxK0AiY7xfv7tqBjJ3eWJxA/wDc576+/JL/APesT+2X76JSryC4W7aIZZ8HmYh9pa2xoQ4hSj0iNkqBNtU7Cn/i7JX8Q44WkagQADqSLwLXNJOX4PEJdaPxvEkdImUl5ZB6wkETcUb+Elt341qbfeaAACghxSRtYwCBPKe8VjfI2qNquH8Wpw6kANlW5UCd+QE99Wv8NPgOQgEgEtda5vElIEeT9gpMRg3iY+N4mYn8+576kcre3+NYj9sv30SnxMlDkxswnDGKSI6NKCTMBSb9539NasBkGLSolSYAO+pG1uQPdSb+SH/7zif2znvqTWX4hCkKOKxEBaZBeciJFjJoNMOmPPG2Q4nEqc6JAMhAHWSAYmfKI7avbyl8JI038R7+8Uq/CcXvynoRiHWkqaQQhDqkyetJgEXiKCKynE/3vEn/ANzn3qCUY+WFFyrQ24vhV8lKtJEBQMKTcAKKBc/Ogd2o0Dc4Nx7jQK2gFFfXR0iY0wCDPPrTImhpyjFf3rE/tnPvVE5XigP6XifDpnPvUyOWlVi3ibd0GMHwnjg42pTYCUqBPXRt6ac+J0LUxig0krcJRpSNz+anfurl7bT6HWteLfutIgvLhVxKYKr2rpnG7zjeFxa2VqbcCm9Kk2IktAx5rUOnQVNdiLgMix7i0Jfw60IKxK5TKUyNREEmdO3bW3BYXEtpeUrDujSCGiIK1EqAAUgTskkkSLwOdBWswzNX/lu270e6ou5lmg3xKz4pbP8AxpilXTFuHImzwW+HS8lT6STISlvSdtiYgjlGmm9GAe6OOjXvtpPsik/8uZt/e3Pqt/dqDmf5oBJxih4pb+5Q/k9sLjS0h4ewj3xFaQhfSdIITpOoiUGYiYi9KWJwGMeZdbXhnhIlMoWOsJ0xbtpkOYYwZS470xOKDiR0kJkSWwRGmNiRtSsjMs3N/jbn1Ufdrkc+gxlb2O6ApUw4lyyUSEmxA+UjUJCbSB3bVqx2VuoCAlLi7iSUmSZuTApdXmObc8Yv6qPu163mebGf52v6iLn6tFOfIGEOPSGBvAvBN2nCfomfZUs/y113K3mg2vpC6nqhBKo1NknTuYE0uOZtmiYHxxUk/Mb9Pk004jMMV+S3XEOk4hKwOkITPlIBtp0+TI2oVroKvkV8n4RWyoKV0iER1pQUnbfUZFtzbaaY8PhlpSUgEq/SMGSeRMeqk57Os1UIViSQe1DfP/RURm+axHxpUD9VH3aKVtbYMVTtI3tZc/qMtLEk/oq7Seyot5W8P6lz6ivdWD8rZof/ACVfVR9yvvy7mgIBxSoP6jf3KyjWMpwqQpS0plat5O8WAnkNvRVeJx2hpLmpKlFMlKFyBIJ0lXzhsbe+vczxCkMrUgdcJOnnft832Utu5kS0EaFTHP8AG1Mw41JNyE5cso0okl8Vk36FY/1fwqp7inqmWl27SKbOH9CMPhkLbGorKTI5K8n0e+jmJy5kE9UR2eaftoMkFB0OhkckY+NUypsGwLIHrVSVjczOFWkBJUhVwkEDaJG08+2nfjs/KNx/ZiPrKpYx7iQ3OkKUVQJG1iT57UuCuVBSdJspdzp5KUuHDnQoclgm9xaLe2sQ4oWJ+RWfFW3+2tWKzV3ELSl25AjVAEACBERsKcMC+0CyHdMLSASeSrQSeU7HvjvqieBJWhEP9Dk6Yl4LiRanmh0ChLiBOo2lQHZT/wAYYcKxSgbjqmD4CtpwjYWmEpsoRWPi0xiVHeyfYKRFpPQ6VtbI4bBIUBCSDVONwCmwVdYpG/P7aLZayAbJAE/OimRrAhaYMEeINV+nGSJ1klFnI8VxM02YUVg/RNZ2+KsMpaEjVdSRGg3MjeeddMx3A7S5lCVeIvQHFcHstrQQyBpUDt2EH7Knnh4j45uQD+FzHIax4cUkmUAAgCRAB5n9apsMYrTPQKA+m1fn/aVf8KeWJccUVC6EIjukQfZRprE6Wzflb0UppOhqbSYAXmpbQ42ttQeCgQQUEAGCQSCeW0eel9XGrd5Q7P0U7/WrUtpZ1FZJUTKjzJnetOUZI2pCukQLkaTzFoPiD9lUzwxa/hLDNK39gjA8RoefaQELBUtMEhNoIJ59grp3HbyU4TFqVsC329rf8KUEZQy2vUlIlJEHzgU18UYYYhjFNEwFaPVoP2VPSXRRbfZzjC8R4cCCv/ar3VYOJcNzURf5qj9lbcv4CZUesomDsPXRpn4PcNaQe3fbf3VjjE5TkKy+JcNyJH+lfuqsZixiVpbHyhPzkER2kT3U1Yv4P8OkGPtofhuGm2SpxO6bekRXJRXRvKTQa6UIynEKWeqlxMnztD20tYbijChN3DIFgEq9G0U14fAh/LsQ0TAUsX8FNH7KXGfg/ZSFKUskDnPZ/wB0VJ9g20i3JOJWFrACVLUQbWAT3qkEEdwvesOP4oYQ4pJUQQdtJ+wRWDL8EUFRA0xMAT4b1Xl/DaXul1yCkage29wfbPdVDxLhQiOSXOza2tD6kPJ2SeqoiCRcKA7txTYy+lOW4grICQsXJgbooExloYSG+SftM/bRZGXnEYDEsC2opg+dJJ9VSlHmxZTn2HEjpUEcr+mqGM6ZU6Ulcp0EgpSVSu8IMbTa+wrO7wR0UF0yFagkbdbSSmYvFp81VZayG7aSSJqnFiX5E+XM1qgj+V8MTpDgJmI0mfCAmhxYAcUU2SeRncHe/nrNgcqlwuQQUkEdhF58+163Dyj40uUODpDFPnG2MOMdKSOYosxh2VJSuAQQCDbY869x+SoWOriGgR2qHn2NYskyYtNqa+MJc6wIPVhPaN5g+NommYp8dMVODl0DuLsV0a2lJAsQQSSNjMADc9lX5nnJ172n3cq+zrhJ3FqQtOIaSkfokbkTO1ribcqm/wACumP50n8f6azLJSdhY4uOgnxndbf+WPaaWkOghYI8lSY84VTnn2RuPOJ0KQAhtIOomTdWwAoO5wQ+omHUpBIJi+3cU+6kx07HS3aZjZwiFGYjb8d9D+L8X0agkAxFjIF+cd8Rz9lN2G4TcQ2U9MVKnyilEAAG0Dt7Z5eNCcz+D151QIekCOqocwBJmDuRVTzJolWHZRkucrW42HLKJTquCCZvcGKZOL/zyvAewUDy/gXFNuIWXEaUqBMTJAIJHkDspnzjKHn3lqQE6IAuSDMDlFSPvRSroEsZgEOKEA358r10LIMUlYEQfAD21zN3gnGlSpWjSrsJmPqdlHcucdwelKwdHbv6+2q8Uk1TJ8kXdnTgBWfGsBSYIBrzD4nW3KIJjnX2CxyXJAstNlJNiPN2d9MEnOvhAy9yHHNEpITfsid/TQpxZAII5V15xsGRFKec8PtkkoJSeYG3o5UmeG9xKIZvEhCaxKVJEiCReazYzH6SEp3N/QRJ9frohmuSLQkBK5g7wATy9FYcRlWtAUHQlaUhPXAIMd4IuaOpNC/amZ8PjCVATuR+9Tlj1f0gxbq/8RSvhOFMUhSVKLREyYJmN+ZpwzTDFScQEAFUpAB2Pkk2nsJqSRXHoHYJUBR2AmT2c78u2hHEXGJQno2kFMielO+iSJSmLSQQCew89r8Tg8ZoUkNogxBG9iCLSaUuMcU444hTjKmtLYbIWnSDBUbT2aqbihF7YjLKXSN2A4oCOZJWQFEmUhOxURElQ3mdgbGmR50KQvlECDygwfWDXL2WC4pKEDUo2hNz6BT/AIPAY3QoKYsTvq61jO2mOe0+mizpPrszC2tB3KlRg3yTEKF/O3WFzHA4Z36JP1YO0eNaBhXviOJQGz0piEm03Sd79hpSw+AzJKo+LGJ+eI9Y7qTW7Q9vVMYsKW1AE2Kh6alj1NtphNpnxMXPqrIrCYlDLZSydZ1akhYOgBQ0pmB+t2xaqMzw+ItpZUsqCbakygwdSDO5k7ixt2VVLJ7SeON2TxapV5r9/fRXLMRowzp7Ffdoa3gX1CSypJ+bY7d4MVoXh3DgsSlKCXOSeZPVge2pK+ShPdgzibMJOHi4LihPeQAP+VXYjLtO0Eeu9KDmVZiQkfFndSXAsExFgZ599N7bmJU+NTJCNCRGqQFaLhRAkEL7oIIMxVWKXGNMnnHnK0C8xVoJbtOmSBykGB7KDt+UZ7a2PYPEKeUr4u8UqMT1COwkws2q57KHwbMr+qfTS5y5SsZFcY0UYbI4cKA0C2CQkq3gb2Hft3UQXkTW2gUTIKpFxfcGDzuCOdKmWs4xZUVYhaUg2kiT5yLmlK5dB2kthUZExsUJnwrxzIcOAZbR6BVeEy3FOg6MStUGCIRY7/NqxzKsakR03pSj7tc7Tps1cX0gr8KOAQtbeoDqNAg9l1W8LUDyjJWHET0Wk/rACmnjoAvpBv8AJJ/eXSu47iUuIDGiFKCbpmCo9si1cm3pG6W2bhw1h/mgVNHDjA2A81ZcS/jOmLaS0ojtbINvK/rNgedfFWYb6WZ+gr/6V0lNOmzlKDVo3YTJW0utEAyHEnc/OFefCSz/ADzWCv8ARSUpJvKRykCRVOWu47p2tSWtPSI1QlQtqE/pnlWrjRWrGODn1Ynt0JrLfk10+jO1kAUkQVCf1z76ua4bXJhainlKjY8udYOGs6xSnktrSylAnUpUiAkEm5VE7emiGY5vjOnUhjo1AJkhaVTBJ7FAbX2tNGlJKwJOLdBbKcfiMMUhagDcJKiSnwIpnwnEuEffaS+06zigrS2rSoav9QiUk8jXOHsdmChCmmCO9K57fn/iKZOF+LMeXG2F4dt4qXuVkaZi4lJgJAn00+GZPvsnnir8TraEWoHmKSpRAtTAlMCN6XszxgSFWvTExfQp8Sq6NJAMkj10mJLqHEq5AglMSD3Vv45zF1tn4wNCkhQSEmZlUwbW5UlDi18j8wD5z7qVOcuojscY/sFXHH0vt/znEwpwHSHHSgAqHViYCYMX5U+8a4hbeFxziFlCgWtKhuPzYMesVy3A5864+2lTekKWOZMXnsrpXHGKKcFjCkSdTdvO3U7u9j1VaEhjNccpM/GnfT/CoPPYx2y31rBMQqD7RQbDZviCIDYPmPvrYnH4u0NAenlW+45cTePjeHsh4on5qUD/AI14/wAQY9Ak4pzzISf+FZcRm2LUQVMpsO+p4LMH3FBtbSQhW5k2An/qu3Z3trQ84DGYj8lvuF4qxACSlwhMiYIgAR28qWGswzIifja/qt/cpi6UoyrGFAumNIN9tMe2kDD55iuSEdnkn31v8Mv5DoxmYzbFr7+q39yvkv5gP/KcE9kX9VDE5pi/7JB8yq+ezrGJiWUjnefCu9x1xNT+bY9K0o+NuBR2kDn36aasPi3vyfiVBwqeSBpWQmZtfaO3lS1gXnHkanUhJCrATygzfvpiwzmjLsaoXKUSB/pP8KG/ASrwKf5YzI3+Mq+q39yojNszv/OFfUb+5QlviF7+zT6/dVpz93+xH1le6mbF+35CAzTMv7yr6jf3KoHEWPKtIxcnY9Ru17/oVUznOIV5OHBA3Mkx28q04lvUsFUSnssLiu2u0dp9DMHACeylpnOHm1qW0SkkFNv0U7aZPaN+29GsyEJVegGDxKXESU9bYnaaPBSE5bfRuyF1asQ2sq0kA6iOyDv2iYtR97P9cHYHs/HaDSpicwDLatKbqBAjfx81A8MnXpJCgqb3UOfZO1bmimdhbidN44c+XSf1B7V0q5spwL0pnRpB+lI6x9ceFMHHSpcP0APWqs3DuJQ8wnUAVJ6pHO23pEUH+dLsZnbBGQB1WIZUDBSoXHJPMHuItTmc2SVFMDeNuwxNvPWF0obSopAECktK+lVr1rGoyNK1gd1gRG0+emZopoXhk0zqGDdSpaDA3H8KUeMXv564e9P7ia05BhOu2St7yk2Lq4sRuCq47vGh/HA/nTh+j+6KlrZVejRm+YBlJUlIkrI8AQZ8+1BX8/eViA8hRC9ge7sI2IPZV+FcBU4hUqSVW1GYg737p9VbFYRoGUjrchVGOK4iMkvdY9YbMm1ISdKZsD3EgE+2p5cJXrRYi0j1+6kTKC486lKCsalgaRABANybdk7GuqlKEJJSAByA28B567FjTm5A5J1GgphccopOtZ5Act7Us8TOqSgoQtPSKshJIknuE7gSaS/hCx7gchLqkhKUqTpgCTJnaeQoNlmLD5SXSS4DIUd5MXJ3mwF+ym+om6QHptK2H8NgFDBNoeMjUVAKiw1HTy7/AF0PcxLIPR6EgjeSAB2G+9jRHNHXdIMawByInzgkQa53iM+Ssknnzge7kLeagnCLNhOSGlTaApOkAQoe0U8YtwFDwIBGpIIPgiuU5Q8pS2yFqKSsWPjtXSM4dUlnEEHSQU3gH5vbUklTori7RUl5ppKlrQmACYjx9Hr5UEw3EskuhJBCrNkdXo4iJnyvNz81CcZmK1pKFKBChyEc5rKwyYNVYccatkuabukdOYxDDzWtCUwQT4d3jy9NCy2gJXCQDpmfOaCZU44hgpQUiCSSoFW8SBChtE+ersFiHlBUqQQE3hCpPn1wPRSJwSlSHwbcbY0cNoBwzwIkFYsfBJ+w+itmEwLcfm0m45bWPuoTlTpThHyIB1CJ22jtFDsPxAtAIJRveyuXKy9qELwiviTNEFwISAlmAohNiZnSJ3iIMCPVWfGZwhQSQ35IhQKp1AbqHYTvFC3EBwykifJIPMA2itLmXqVAsBEH7a9CMY8aRDJy5WFs4UjWnTEaAbd9x6ootwsEqZfSq4MSO0EK91KuOd+USBsEwPAUwcPO6WsQexM+hKjUM0k3RZBt1YQTlLF/k0/jf7aCcVrZZRDaE9INMyJgK1CY5nqnftFeDiNQPkDl+mdvqUK4mxyXVNKI0iCg3mdiOQ/W9NFjrlTBmnxtA3I8xDSnJGrUgjUpSpSrtEWuJFxAttFUtvghU+UlQvO6TO/eLX5zXrOAF+uY7KoxSEoASncmTVWRLiTY2+Q7uYBCwRrme0//AJrBgeFEoBCXJntI9oFKwyqFSYDewGkdXcjVa5qAS0bBTaj3RUb+ipKx0PCKeYEEzEz2DevG+DBMpNx3W8PCk9eDSkwpKEnsMA+g16yygLTGjyh2dtdvybSH7PMmXiHpSQlIAncmZJ2/jQXB8IKbUohxVzKYGn607p5Rbxqn4REhbpKSQQkQQY7476A4GYhakhQ74PtrVro7TY34zh5xxC0SBqTAN7E897je3fvyNOA4KcR+lIFtoj10vKd0+S8e8BZ+9VxeV/aq/aK+9XSk2YoJDzg8pWhSVdhTMEco5TQvPuHnX3lrTAQYgk72HKg2VurD7I6VZHSIt0ivnDlqg1Pjpx1OKJbdcSJA0hxaU+SLwk0KWw30X/ybdSomxuTb/ut7jagdXRDXp0TpSZGnRP2g9t6ApfVYF1ySNulX7NVS0rVYLeJ7nHPvVyl8GOPyH8NhHWAHWgJUCNp0D3xWnAZ666nSWykJPlG0ja1KCnVCR0ro7R0jn3qlh8Y5rR8q4ZWmZcXEahM37OVO9ao8Uhfo3Lk2GeJ8idxC1aCmAEJ1E2MJ7hPOs2UcOuNLC1EFKTIAklRF0iCAIJjntNY+J8a8jHKQh1xLelBhKiBOnsB3qrpHzHyrv7RXvpV0N7CT2Vu9E80nSVPQCSLhIOpRFurPknuPhWBngnuBtz/G9UKU/M9M5P0z3d/cKm7icWkSHnT3az9preX2Y4/RtY4adb0EJBCSCYmwnfbsphz1lTjOISgSorRbtjoyfVST+U8WHGwXXCkrSFdbkSJFN+f4x1pjGOMnS4hxGkwDEhkGygRtNC1bRq0hOHD+KCgVN28R76Mq4dKVxr6sE7i8TA88UM/lDjVDrOgz2ttfcq08Q41Vi6kiNihHLbYcqYpMBxXwMIwvyelAt5vTMXMzzqGBy10JUAg3HaL+ug44lxqbak/UA9gqL3GOOSmRoP8AoT7xQcQrGzCYVasHiG4KVzYEb2FKzmTYq3ySo8R96j+A4gfOXv4g6S+nTHVGm8GCKBt8aY4j+qnuQfvVtGOqRPL8nf6yVJ0jcaiLnsF5mtq8A+lBKGxtE6yTO0gHZPf20NPF+OO/Qnxa/wD1Uf5WY61mbG3yZ+/RqbSoFxT3Ruayl3qnQbDtT76J5a2rosSmCF6Igi9woD10uO8dY9MCGbnk0qPUumTJs9fcZxLq+j6RporQEpITIStQkajPWHaPtpbWg4vYo4nK8V/ZrBqjE5TiltaNOkkgyrkAZm032rcON8eR5LH1Ff8A0qCuNMcAZSxftQr/AOlHsAu6B5KEkJ6RQJQoxAFrKg9tx5gaGpyp3UD0aiakrinFEklLUnsCheQZsvlFoiJqa+N8YFeSxqP6i/v0TbYPFIMKImO+gKWm2GwU+WtXVHgQSfRbxNF3nQN/N3UNzTKwp3UgQmAABygR/HxJrMUbMnLRtyPFpxD7yXlJS4qCgABIMCClIFp2Pfc1oxOXtoUL85Fhy83bS81lulwLVfTcDvFbc2zCVJIO8DntatyR3Z2OWqDvHKQnE2sCAfTNZstxbYRZICzYrm5uIBBFgNrdtaeOUy/f5g9qqXWcMsoQU+SAST2kq9wHoNZgTcrNzfi0EcqZQ868khIUlQta4M377g7dooq1kSJ2GrlKRv5xvtQnhvKwXXXHBbo1ACSJJgSfDevcrzsJPRL8sGEk7q7J7wBv4UWXG1tA456phLA5UhL6LJstJ8kdoNVcbol9zzetKa24R9PTtpF5UmDbeRWTjI/Lr8R+6KQrsf8AqLGDyuVXvft/jRHBY1KEq0iwUb8jGxv6qvwOHSpD4nrFBCPE7+ePbQpjBuBJEeaqcSa9xPlfhG/G4IO6VSknSLpEAgbEwRJPaax4DBEPtW2cQdzcBQ76vUC0hsEmUgzBPNRVHrNe5A4FYhoGfLTzPb40qaabGwadFfwja04lxaFERpBIP6oimTC4JrTcK231qpe+EO7j/wBJP7oq7FZ4tpSNBI6l4MSFSI8IG3eayMOdI2UuFs1Z9hwnDksqIeSUiypBvCzfv9FDm8PiilJU4s3/AFfu1ryTFh99rXEFUXG4IIj8dlSxhLTi2talBKzEnlvH/dMyY+O0Lx5OTpg7D4VfStlalEa07xG47BTjxQ0peHxiUHrFSAPMGSaWMK7qdbEkytPtFOGIP9KjksfuIqdunZQl4OdYTJ8SdyfTW53KHUJ1FShHPV27ec0w4d0DdR2n+FLuevLWpslaikp1JBNgq+w2kC073NNgnNi8jUD1eWvATrURE2INu+1Z2cM4pXWUogbzG3or3DZi6kAFSgFGCBzvz7YN634FZIXc7die3woskePQGOXLsM5YlX5PxaUeXA0+IiPtpUZy7G2mezZH3adcgth34O6gOXYe2osY/rxqPoT7qVbVjeOkK6MnxZ5qj6Kfu0Tz5LKWZZ1giIUoDUTbyraZJnYD7KM51mym2FdGeudjAMXEnbeJpEXij0em5Nt+6n4o2m2hGaTTSRbhC4tKukJnlIFu+wpp4eUegx0b9AojxCVwKDAksNOHeSgjnMSD570e4XjTiT/h/YqaVNOI2DTYhpx2Ig/JJAG/VVbv3o1kuOQQNZAV+kNMx5pvaiuaDpcEdAgqX1o5hJMeak34kUybiqYQS2Tzk3otzPNFpcUlCUlEyklJBKeUjVY93KvXiV6ZgEQbDz8zWh1zW2yogaoUFW5pIE+cR55ql0dalNUxl2g1mBkWqWQY4raBULgXgTYAST2VFHL6Y/eFQ4T/ADS/oq+yshKjnG2VZwpwlISlQBvJBEpuJFud6DllSlpBB3FODu6fofeoaNx9L3VzlbNePi6C3HH50/QHtVQPhjNkpT0bm2ohJ9BIPp9tH+Mvz/8AoHtVSEz/AMj9lDidKzcqtnQcU+kNqghJi16TMNhHFOhVgJgWn8CmdvyFfRb+yqmtx+OdNnNi4wpluRonEtE8lj21ZxWJfX26h7BVuTfn2/p1VxL/AElfj9lT+R36gvKgoGe8xRp9RCeqLnl+OVC8L/yNOmH/AKMn/NP7gp8JtC5RTOe4thckqG5vHo91XcKNH4y1Yxr9ETf1Uex+yvEe0Vg4b/pDXj/xNJcuxkYgv4QzDjlwdS9gbiANxyrRhMIh5KApWlaRAPaN4801j4//AKQ7/mfYa1YPl4CijLjTMceVhzJsmbYV0pWVkDq93gKXMW8XHCq1zNEh+bT/AKqDt8vNTcstJC8UfIQyto9K0f10+0U25j1U4w96T/8AzRStlP51r6af3hTXmP5vG+b9xFSvspQgP406T329NE8uwoew6dQBIJEDx91AMX5Pno7wt5I+l9hqnG6ZPkVopXl6U9b5twO/kanliSUOHwq3Mdz4Cvcr/Nr81Dklbo3HGkH8nMYZ4/rD2UCD8LJmjWX/ANDd+kPYKWE7qpa7Yx9I04rMSq3ZPsqTeHQReLUKoj+l6PsqjG9E+Tsz5k/5LQGypPoEe00wZHZnE/5VvMF++lpz89TPkP5rEf5R9iqVkdsZjVC1wbnPyZbc2B37J50xPYNCuyIn+Nc8ybY+FMrn5tvw+01TGWhEkVZzpltKBYBV+2Y91YlCDftNb8y8pH0PdWHFbikt2xqVI//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0" name="AutoShape 8" descr="data:image/jpeg;base64,/9j/4AAQSkZJRgABAQAAAQABAAD/2wCEAAkGBxMTEhUUExQWFhQXGSAaGBgYGBsdHBsdHB8cHBsaHxsdHCggHxwlHRwcIjEhJykrLi4uHB8zODQsNygtLiwBCgoKDg0OGxAQGzQkICQsLCw0NCwsLCwsLCwsLCwsLCwsLCwsLCwsLCwsLCwsLCwsLCwsLCwsLCwsLCwsLCwsLP/AABEIALkBEAMBIgACEQEDEQH/xAAbAAACAwEBAQAAAAAAAAAAAAAFBgIDBAcBAP/EAEsQAAEDAgQCBQYJBwwDAQEAAAECAxEAIQQFEjEGQRMiUWFxMoGRobHRBxQjUnKSwdLwFTNCYpOy4RYkNENTVGNzgqLC8USD0+Kj/8QAGQEAAwEBAQAAAAAAAAAAAAAAAgMEAQAF/8QAJBEAAgICAgEEAwEAAAAAAAAAAAECEQMhEjFBEyJRYTJCcQT/2gAMAwEAAhEDEQA/AE5eIIdCEtyndStrmdu3b20RBJ2IqC0SmOf2i4oHhM2eUz0qigdfo0pCLkgaiSSqwFhsbnuqaMXLoe5qK2MfjEVWtKbwQR40JwXEBDakrRJIIB1EX5E943oa5mWISkK6FMKBKVDusee4NNlicQI5Ux344SOkan+y+00JyLGLcR10BI5Qd/Gi/Gp67H+UPaaVHH3UuoS0gKKwd7ARuSeQAv5jSEm9Ic2ltjM5KQFEaQq6ZnrC9xa4PaKrYxqFkiYUncEUAZxpcaVMAHvMbDaeVpqhjOXujUpDQX0cBagTqINgoiNuVOli1oTDOm2mN2FI6Ru+60+0VP4Qn9GIKgnUQUQBzlNKGWcQuqeZBagFxAmT84d0U78ctTiFjtA/dFIprsfyTWiODxQUkHu2qnMMYUFJCdSTMQReN/Dzi9KfD2cPPL6ONPUUrnukSBB74qfxB3reVqJk71RiwXuQnLm1URuw+LQtIUkiD2x5x4g2qxl/S60bGHESLbahJ9F/NSotLmHZW4PKBSdJnrSYV57g+mseV8SuKfaSWoCnEJ3PNQHZSp4ZRehkM0ZLYzcaOxma9IKgUNkqsI6v8KuQsqE6T/t+9WL4UcQWMegJAOpKU9gsEge2iGBwbxSbtW71/dpOS6sfjraIaT831ioLV3D8eaiuWksvAuLbBSBa99QmJKTpMEXjmKCcX4hbStbKQ6DJUAbpNyYEdYAc4HhFEsM3G0D60FKmRwSyMXh4SNJcEqnYzYRF6Y/hHA+KiR/5Cb9nUcMn8c6QuFs9U9jGEFAHXBkGdvN308fCg8U4JwjliEetse+iSaaTBlJNNoX8A4goAkC1XuISASdhz5CdpOwmOdKGT5q4taG0gc5JmAACSfQNudqMZc845qKlKCDHUCiEqiYkAwSD2zFNhik5b6EZM8YR0EsOUKTqF/4eysmNcAcbRpnUQSoEEb2FC0uqQ06odYNrEjtSu0jtgwCDyV3VoyfHJfcJDZToE3M3NhHZzoZQcX9BRyKUfscOIGkqy/ClW4WSP94NLqiCOXootxjjOiyzDKAuXiPU6T/x9FIqeID8w+asSk+g+UV2MYw4PZ5xVLrCfHzVjwmaPrQXA3DYOnUqANREwOZMCTG3nFaxmrYa0kFTkyFWCRbZQiZJvIMb2tNHHFNoF5oJkMqglZ0lKhAhQix5jzj1UwcWMhWHwRIFkHfwT7hWBuNKSOYme38GbVbx1jS3hMGYndO3YP4UCuzbTtgXoEd1TOXynXA0zE/wrA06osh42C1FCU3vpHWVvAAsPE1c1mUN6EiEq3ECdQ/S1aZ25TFUQxt9iJ5Ip6KMeUNpkgnwE1FpICQRvv8AjzVoKFFJUpI0qEpIMyJUk25EFJ9VQQnq+ApXT2MdNaDxF4rA1lyXGiiIhWoRykC9MD+UPzIbPq99VYLJ3rgoUi1lRMEdw3rsclF2DKPJUKmIyNYEgg0Z4fwgCSlQBSlPPtUST7B6aI47BO6YQwtxU3SNIgdtzzi3srH+Tcahkxh1lausqIsTsm55CB6adkmqpC8cHdtBXjdPXZ/y/fQvKGgUqUYkW8yhB9VH+KMA64WQhtSiGhMDY9hoTgcoxKQ4CyuDEW33qWGnZTJXaBS+Ho1AG3LurVlWWpZhO5dWlKu8SJHomiuLy18pBDaiZiAL7D/rxrOnLMSHEksqOm4gW1EGfQD6fCrJZI0SRxysLDLGAtMJEggg94NvWKhxqD8ZV4J9grBhMHjemQVML06hJi0AiTvR7irKnXcQsttqUmE3G2wtUTRWgM7krTJW42mFJBNuzmNuymVrAtuNpcTBStIUD3KEju50NdwGJ6SejVE+Y1nwrGMZQtlLClIE9FCkgwT5Ak/ozYEbCqMOStMRmhe0e5i00p1lrcdda/BI0iTy6xEeFUYPLGCtMJTIWI9INYsiyTGhJLjS+lWolQIB0gSEpkb8zb51bsnyXFhxKlNK06kkkwLW5G9BklykHijxR58J+EQ5iFLIugtx6BPsojgl6UE94j0gfbXvH2UvOvrLTa1jqeSJmw7BUlYJ4NqHRrHMdUzbb11JNNpFeNpWC8+yFbrpdZNlBIUCSIIATbzAWqjJ8jWh5LrphLZ1AbyYgeajWF+MISr5BagSSBsq/ITYR4jesWas410BKWFpTIN9M25WOx7d69BZI8bIHGXKjBg8vZbeaKB1tafaPspn4twKHmHULEp6VCuz9FNLmByXFB9ClsqACwSerYDfnTZxI0VMPBKVKV0qYCQSfIbOwvUj7Kl0I2F4eZbBWhJCk7m0QfK9VXuZDuEkemtWXsviQW3dJTBC21QbxE27e+taytASVJVexISSBBgTyTO9+W8VVhn2mS5Y+UAswypCEdEr+suR3JI+2K8w+UNMpSpvdcg7cq1Zkl0r1llcjqeSTA52iYPbtar1MuFpHUVIn9E+6gyyuQeNVE25llLeJwDKHJ0pWVW7flB9tDMJ8H+GPbHbqPv76ZsI3/M0SDOs2g/rnb0VFh/lpVAHZt+IpabG0LDmAQG1YdudLbioJveYn0zQlWRwDOkE0yZOYbxC1NKSS8pSQpJ1KClEpIHYBv8AxrGhJWCsIUACOqpJSbi0AiSBBmNpA51ZGaSI3BtgplWnQ0m4QDfvJJPrNMGaZEjF4PDhalJCCT1YmSVjmDyoLg8AvUtRQrc/ont8KZnsQWsGyqCeuREH/E3G9SydysqiqVCQvBIKOhSv8ytQTMXEkHbwqScqJgJI7zQ/EYcodU514U7CpQTYpCwQANp1D0UZxAc6vQpsW9alwqADISm4uruG3qqpTVWTODsHY50BXRp8ltAQPGVEnzzUUbeIqOFw6iSYO3Yav6FQHkn0GppO3Y+KpUbGkY0i+JdnY9c7+mrPi+N/vTv1j762qwyg6XekIAICUgwnYSVdpmfVWrCqK1BKSLmO2O+x2pXLdD1FNWCA3jhtinfrfxr1SceAQMW6PP8AxoxiXQ2tTalJURsR5JnsMwfEGsz2ITETfxHvrnJp0zYxi1aCPwgu4hAYLDy0K6IFWk+Ve5PfuaAMqx6gD8bc9Ipk44UZYjcsiPspaydSWZbK1KO8KVPoG8V1+EDXyTKMeb/GnPSKklOPj+lugeP8a2jNGk2JifnbHumakvM24stE95Fc3JOmjoqL6KcF8f6RsHGOlOtMjtGoSN+Yor8ImIxaMX8g+422QApKTYGAZ849grBgMWnpWuuknpE2kfOHdRT4RUFT6wCUgaSSkwQAmbH0VnK+zWqF/XmBicU8R9I++pqRmH96d+sffRPCPp0jrA8pkXog+58nYpC+XZ+InzxXKRrikL4RmH96en6R99W4Y5gFt6sW6U60yNRuJEjfmKJYbEEJPSETNtgY5TynwtVGJcClNgLCeum4V2EWoXPdGqCJ/CA9jRmS0MvuNtltBhKiBMEHY9woWcNmO3xx766vfRX4RnIzILKlJhtPVBABiZmeVfN5sgjyki3aPf8AZWylRkY2gKrDZhzxbv1z769OEzAf+W9+0V96jDWYhRAT1idgNz6DNVYnMQlUKUlMbp1AEeItWc3V0bwXQNwQxyXmteLeKekQFJLiiCnUJBvtFop146feZwuLcYVpcDzekwDEpYSdwRtSYnENrxDKkrghaeqldj1hMjnannjVM4XEiYHStmfMzbz7eeiTsFqtHOU53mhAPxkkfQb+5XiM7zI/18+KG/u0cy91ASJA8JrbhEISZg9wF7VnM300LbfEOZj+tH7Nv7ter4nzQSekSf8A1o+7TGtvUVK0gXsnnEb0LzdC7dHYyJSROoTtPLnXLJujnBVYWzjNsW1ljTyFJL5eCVnSIghU22tFLaeKM2+c3+zT92nDEgHLE2mH/fQxiPm+qtc68GKNoAHiPNe1H7NPur1PEeajmj6ifu0ddfQkFRiB6bb2q/Qk+PhWybitoyKjLpi5/KvNSQmWxJ5oTb1Ud4hznEtZcy60UqeL2lZKREQ4TblcJodiEOB7ZJbI5Ayk738YI9FGMybH5NQSNnpv5xXKXk2t0hJ/lhmZ/s/2Y99efypzL/D+oKMMoRMnSBH4t21HEBtW1vRRp3G6AcUnVgpPFWY7w39Qe+vE8VZgpQSejHaSge+tyWgQYgHYE9tCWnFSoLgkGygIkeFYpJ+DpxcfI3lAV1SJBtfYzypZVgSw6pDJU2lM3SSCrvJG/sFMS1aTPfWrDFDiQpQmfbzmm4F2JyizlDK8SoMPddokTO6QDJIO4qjEcAypfRqJQFEJJibHnTfrDSVKSnYE7R/2aENZ8Ahav1iRcdib28KZl0gcW2GuNkQcKOxoD0WpSzJakJ1piCNCuqCSPKAkgxdM2pz42Mlg/wCGD6aWcEgONupO6VpI9Ch9tS43U0yjIri0gRkuAOKVoc8lRiY27x4CiGecI4RBhsLEXMKKp9J39FHshYSAQgHUO7yT30MzsvgqSGllXaEnT46tjE7eG1XySaIItoz8P8GNKcYeadCkhxCrb9VQMEG4NtjTnxiJxSu8J/dFcyyR13400UKU0OlQCnUUykKSIOnypjnXSuN16cQo9yfYKhyrfZbjdro5y/w03h1JDgK3DKiOSUgwB3kmSTyEeNHs3zBp9gNBJRCbiQUk7i0SAPG/dRbPsIlx3UbEbH7KGKyvUY1dXn31XjdxJ8i9xmd+DlLhCmFEoUlKgDcp1JBKSecTv2VThvg9cQ62TyWDy/RINO3DObIIcAIhKwJPaEgQPCK3pxepcd4+yp5yqToohG4qxU+GvAFzFoXEhGkK8FEe40w4HIcIW1xhmZj5g7D3fiKz/CSOs7NzDftV9lFcrcATJqeU3pDoQVWLWfZlh2H2ks4RqUJ1KUnqFSloUnTKYOkTqPaY7Lq2c5ejF4hvUCkrIQVJiQJ8rsMTMeu80z5i0hagVbhKfQQD76oShpo6+zbum3tr0YJcUefO+YBybhFbGJbcJBCFxPbumfXXQvhLQpWAxgQDq6RqI33Zn1CgycwCujTNyU+0U4Zwr5PEztrR6w3UMpPlZao6OK8NNuNvoLjiyUp1FvUbCJEySJKTMEcx4U0YjB/HcUUtOvYfUg9GQv8ASQlSoWhIAMgbiOW9A81y5YxS3EKjXcHzAR5oijXCyFMOF5wyqCE902J9dWxUWiKTmpCxiMBmCbF56xjylRbz0QyBnFdNqfW4pOkxqJN9gfRNNOW5uFOOtqgz1k22IsU/i3VNEMVHRWjyuVSz1LiVQ3GzFxOpYyYlvUFdOnyd7kTSBlpxBStTjrgCYIT84k3udgB2dorrOBWPiagoAjpRv5hQLipDYZbWkAQ5pPeFJMj/AGitxtXTR2RPjaA7GIcUylClBSUyACNgolR8TJNzf0UKzbFPpZQppa0LCymxkKTEiQZuCN+c91NWCwOmxQQD3WqWKbQFaNIhBA85vHdaPSKqy8VG2iXEpc+wblSllhBWolSkhSp3kgTW7il9ScmUUEhQeTfuBv8AveqpEXMVLiV7Rk73esJ+spIJ9FRQ7LG9CUMG4hDTnSFZKSTIgBU7DttF69ax+IUlQBKQY1RsqNtQ2MEyK18OYovgtQCkJB32/F+dExl51FtKetuZ5d9eguKiQ7cvsWcsxLxxKm1LOkAkWSJ2iSEjka2qBJrSywElXMibkXNzeqEC9Qyq9Fqutjxi8geULBM+P8KxZRwzimyQoouZAEquJnmLEc59MUoLygIX0an16jsNarjlzq5WQq5Oud3yir+utTrpmcbQ5Y/hvELbKQlIdt1ibQZlPj3eylscAY/Rp0NzBn5SxPbtWJOQOf2r37RXvqX5Icgw++I/xV+ya1zvyZHHXg6DxFlLzqmg2mdDYCpIEHz+FBGeE8WnpIQOsUkdZPfPO1WfCGytfRaHHEKDQMpWpM3MgwRNKmX4RbqNScU+RsYeX76WqGbuh3YyHEAwUkKNzpM2B8Y8Jodm/D2ZmejSTOxK0AiY7xfv7tqBjJ3eWJxA/wDc576+/JL/APesT+2X76JSryC4W7aIZZ8HmYh9pa2xoQ4hSj0iNkqBNtU7Cn/i7JX8Q44WkagQADqSLwLXNJOX4PEJdaPxvEkdImUl5ZB6wkETcUb+Elt341qbfeaAACghxSRtYwCBPKe8VjfI2qNquH8Wpw6kANlW5UCd+QE99Wv8NPgOQgEgEtda5vElIEeT9gpMRg3iY+N4mYn8+576kcre3+NYj9sv30SnxMlDkxswnDGKSI6NKCTMBSb9539NasBkGLSolSYAO+pG1uQPdSb+SH/7zif2znvqTWX4hCkKOKxEBaZBeciJFjJoNMOmPPG2Q4nEqc6JAMhAHWSAYmfKI7avbyl8JI038R7+8Uq/CcXvynoRiHWkqaQQhDqkyetJgEXiKCKynE/3vEn/ANzn3qCUY+WFFyrQ24vhV8lKtJEBQMKTcAKKBc/Ogd2o0Dc4Nx7jQK2gFFfXR0iY0wCDPPrTImhpyjFf3rE/tnPvVE5XigP6XifDpnPvUyOWlVi3ibd0GMHwnjg42pTYCUqBPXRt6ac+J0LUxig0krcJRpSNz+anfurl7bT6HWteLfutIgvLhVxKYKr2rpnG7zjeFxa2VqbcCm9Kk2IktAx5rUOnQVNdiLgMix7i0Jfw60IKxK5TKUyNREEmdO3bW3BYXEtpeUrDujSCGiIK1EqAAUgTskkkSLwOdBWswzNX/lu270e6ou5lmg3xKz4pbP8AxpilXTFuHImzwW+HS8lT6STISlvSdtiYgjlGmm9GAe6OOjXvtpPsik/8uZt/e3Pqt/dqDmf5oBJxih4pb+5Q/k9sLjS0h4ewj3xFaQhfSdIITpOoiUGYiYi9KWJwGMeZdbXhnhIlMoWOsJ0xbtpkOYYwZS470xOKDiR0kJkSWwRGmNiRtSsjMs3N/jbn1Ufdrkc+gxlb2O6ApUw4lyyUSEmxA+UjUJCbSB3bVqx2VuoCAlLi7iSUmSZuTApdXmObc8Yv6qPu163mebGf52v6iLn6tFOfIGEOPSGBvAvBN2nCfomfZUs/y113K3mg2vpC6nqhBKo1NknTuYE0uOZtmiYHxxUk/Mb9Pk004jMMV+S3XEOk4hKwOkITPlIBtp0+TI2oVroKvkV8n4RWyoKV0iER1pQUnbfUZFtzbaaY8PhlpSUgEq/SMGSeRMeqk57Os1UIViSQe1DfP/RURm+axHxpUD9VH3aKVtbYMVTtI3tZc/qMtLEk/oq7Seyot5W8P6lz6ivdWD8rZof/ACVfVR9yvvy7mgIBxSoP6jf3KyjWMpwqQpS0plat5O8WAnkNvRVeJx2hpLmpKlFMlKFyBIJ0lXzhsbe+vczxCkMrUgdcJOnnft832Utu5kS0EaFTHP8AG1Mw41JNyE5cso0okl8Vk36FY/1fwqp7inqmWl27SKbOH9CMPhkLbGorKTI5K8n0e+jmJy5kE9UR2eaftoMkFB0OhkckY+NUypsGwLIHrVSVjczOFWkBJUhVwkEDaJG08+2nfjs/KNx/ZiPrKpYx7iQ3OkKUVQJG1iT57UuCuVBSdJspdzp5KUuHDnQoclgm9xaLe2sQ4oWJ+RWfFW3+2tWKzV3ELSl25AjVAEACBERsKcMC+0CyHdMLSASeSrQSeU7HvjvqieBJWhEP9Dk6Yl4LiRanmh0ChLiBOo2lQHZT/wAYYcKxSgbjqmD4CtpwjYWmEpsoRWPi0xiVHeyfYKRFpPQ6VtbI4bBIUBCSDVONwCmwVdYpG/P7aLZayAbJAE/OimRrAhaYMEeINV+nGSJ1klFnI8VxM02YUVg/RNZ2+KsMpaEjVdSRGg3MjeeddMx3A7S5lCVeIvQHFcHstrQQyBpUDt2EH7Knnh4j45uQD+FzHIax4cUkmUAAgCRAB5n9apsMYrTPQKA+m1fn/aVf8KeWJccUVC6EIjukQfZRprE6Wzflb0UppOhqbSYAXmpbQ42ttQeCgQQUEAGCQSCeW0eel9XGrd5Q7P0U7/WrUtpZ1FZJUTKjzJnetOUZI2pCukQLkaTzFoPiD9lUzwxa/hLDNK39gjA8RoefaQELBUtMEhNoIJ59grp3HbyU4TFqVsC329rf8KUEZQy2vUlIlJEHzgU18UYYYhjFNEwFaPVoP2VPSXRRbfZzjC8R4cCCv/ar3VYOJcNzURf5qj9lbcv4CZUesomDsPXRpn4PcNaQe3fbf3VjjE5TkKy+JcNyJH+lfuqsZixiVpbHyhPzkER2kT3U1Yv4P8OkGPtofhuGm2SpxO6bekRXJRXRvKTQa6UIynEKWeqlxMnztD20tYbijChN3DIFgEq9G0U14fAh/LsQ0TAUsX8FNH7KXGfg/ZSFKUskDnPZ/wB0VJ9g20i3JOJWFrACVLUQbWAT3qkEEdwvesOP4oYQ4pJUQQdtJ+wRWDL8EUFRA0xMAT4b1Xl/DaXul1yCkage29wfbPdVDxLhQiOSXOza2tD6kPJ2SeqoiCRcKA7txTYy+lOW4grICQsXJgbooExloYSG+SftM/bRZGXnEYDEsC2opg+dJJ9VSlHmxZTn2HEjpUEcr+mqGM6ZU6Ulcp0EgpSVSu8IMbTa+wrO7wR0UF0yFagkbdbSSmYvFp81VZayG7aSSJqnFiX5E+XM1qgj+V8MTpDgJmI0mfCAmhxYAcUU2SeRncHe/nrNgcqlwuQQUkEdhF58+163Dyj40uUODpDFPnG2MOMdKSOYosxh2VJSuAQQCDbY869x+SoWOriGgR2qHn2NYskyYtNqa+MJc6wIPVhPaN5g+NommYp8dMVODl0DuLsV0a2lJAsQQSSNjMADc9lX5nnJ172n3cq+zrhJ3FqQtOIaSkfokbkTO1ribcqm/wACumP50n8f6azLJSdhY4uOgnxndbf+WPaaWkOghYI8lSY84VTnn2RuPOJ0KQAhtIOomTdWwAoO5wQ+omHUpBIJi+3cU+6kx07HS3aZjZwiFGYjb8d9D+L8X0agkAxFjIF+cd8Rz9lN2G4TcQ2U9MVKnyilEAAG0Dt7Z5eNCcz+D151QIekCOqocwBJmDuRVTzJolWHZRkucrW42HLKJTquCCZvcGKZOL/zyvAewUDy/gXFNuIWXEaUqBMTJAIJHkDspnzjKHn3lqQE6IAuSDMDlFSPvRSroEsZgEOKEA358r10LIMUlYEQfAD21zN3gnGlSpWjSrsJmPqdlHcucdwelKwdHbv6+2q8Uk1TJ8kXdnTgBWfGsBSYIBrzD4nW3KIJjnX2CxyXJAstNlJNiPN2d9MEnOvhAy9yHHNEpITfsid/TQpxZAII5V15xsGRFKec8PtkkoJSeYG3o5UmeG9xKIZvEhCaxKVJEiCReazYzH6SEp3N/QRJ9frohmuSLQkBK5g7wATy9FYcRlWtAUHQlaUhPXAIMd4IuaOpNC/amZ8PjCVATuR+9Tlj1f0gxbq/8RSvhOFMUhSVKLREyYJmN+ZpwzTDFScQEAFUpAB2Pkk2nsJqSRXHoHYJUBR2AmT2c78u2hHEXGJQno2kFMielO+iSJSmLSQQCew89r8Tg8ZoUkNogxBG9iCLSaUuMcU444hTjKmtLYbIWnSDBUbT2aqbihF7YjLKXSN2A4oCOZJWQFEmUhOxURElQ3mdgbGmR50KQvlECDygwfWDXL2WC4pKEDUo2hNz6BT/AIPAY3QoKYsTvq61jO2mOe0+mizpPrszC2tB3KlRg3yTEKF/O3WFzHA4Z36JP1YO0eNaBhXviOJQGz0piEm03Sd79hpSw+AzJKo+LGJ+eI9Y7qTW7Q9vVMYsKW1AE2Kh6alj1NtphNpnxMXPqrIrCYlDLZSydZ1akhYOgBQ0pmB+t2xaqMzw+ItpZUsqCbakygwdSDO5k7ixt2VVLJ7SeON2TxapV5r9/fRXLMRowzp7Ffdoa3gX1CSypJ+bY7d4MVoXh3DgsSlKCXOSeZPVge2pK+ShPdgzibMJOHi4LihPeQAP+VXYjLtO0Eeu9KDmVZiQkfFndSXAsExFgZ599N7bmJU+NTJCNCRGqQFaLhRAkEL7oIIMxVWKXGNMnnHnK0C8xVoJbtOmSBykGB7KDt+UZ7a2PYPEKeUr4u8UqMT1COwkws2q57KHwbMr+qfTS5y5SsZFcY0UYbI4cKA0C2CQkq3gb2Hft3UQXkTW2gUTIKpFxfcGDzuCOdKmWs4xZUVYhaUg2kiT5yLmlK5dB2kthUZExsUJnwrxzIcOAZbR6BVeEy3FOg6MStUGCIRY7/NqxzKsakR03pSj7tc7Tps1cX0gr8KOAQtbeoDqNAg9l1W8LUDyjJWHET0Wk/rACmnjoAvpBv8AJJ/eXSu47iUuIDGiFKCbpmCo9si1cm3pG6W2bhw1h/mgVNHDjA2A81ZcS/jOmLaS0ojtbINvK/rNgedfFWYb6WZ+gr/6V0lNOmzlKDVo3YTJW0utEAyHEnc/OFefCSz/ADzWCv8ARSUpJvKRykCRVOWu47p2tSWtPSI1QlQtqE/pnlWrjRWrGODn1Ynt0JrLfk10+jO1kAUkQVCf1z76ua4bXJhainlKjY8udYOGs6xSnktrSylAnUpUiAkEm5VE7emiGY5vjOnUhjo1AJkhaVTBJ7FAbX2tNGlJKwJOLdBbKcfiMMUhagDcJKiSnwIpnwnEuEffaS+06zigrS2rSoav9QiUk8jXOHsdmChCmmCO9K57fn/iKZOF+LMeXG2F4dt4qXuVkaZi4lJgJAn00+GZPvsnnir8TraEWoHmKSpRAtTAlMCN6XszxgSFWvTExfQp8Sq6NJAMkj10mJLqHEq5AglMSD3Vv45zF1tn4wNCkhQSEmZlUwbW5UlDi18j8wD5z7qVOcuojscY/sFXHH0vt/znEwpwHSHHSgAqHViYCYMX5U+8a4hbeFxziFlCgWtKhuPzYMesVy3A5864+2lTekKWOZMXnsrpXHGKKcFjCkSdTdvO3U7u9j1VaEhjNccpM/GnfT/CoPPYx2y31rBMQqD7RQbDZviCIDYPmPvrYnH4u0NAenlW+45cTePjeHsh4on5qUD/AI14/wAQY9Ak4pzzISf+FZcRm2LUQVMpsO+p4LMH3FBtbSQhW5k2An/qu3Z3trQ84DGYj8lvuF4qxACSlwhMiYIgAR28qWGswzIifja/qt/cpi6UoyrGFAumNIN9tMe2kDD55iuSEdnkn31v8Mv5DoxmYzbFr7+q39yvkv5gP/KcE9kX9VDE5pi/7JB8yq+ezrGJiWUjnefCu9x1xNT+bY9K0o+NuBR2kDn36aasPi3vyfiVBwqeSBpWQmZtfaO3lS1gXnHkanUhJCrATygzfvpiwzmjLsaoXKUSB/pP8KG/ASrwKf5YzI3+Mq+q39yojNszv/OFfUb+5QlviF7+zT6/dVpz93+xH1le6mbF+35CAzTMv7yr6jf3KoHEWPKtIxcnY9Ru17/oVUznOIV5OHBA3Mkx28q04lvUsFUSnssLiu2u0dp9DMHACeylpnOHm1qW0SkkFNv0U7aZPaN+29GsyEJVegGDxKXESU9bYnaaPBSE5bfRuyF1asQ2sq0kA6iOyDv2iYtR97P9cHYHs/HaDSpicwDLatKbqBAjfx81A8MnXpJCgqb3UOfZO1bmimdhbidN44c+XSf1B7V0q5spwL0pnRpB+lI6x9ceFMHHSpcP0APWqs3DuJQ8wnUAVJ6pHO23pEUH+dLsZnbBGQB1WIZUDBSoXHJPMHuItTmc2SVFMDeNuwxNvPWF0obSopAECktK+lVr1rGoyNK1gd1gRG0+emZopoXhk0zqGDdSpaDA3H8KUeMXv564e9P7ia05BhOu2St7yk2Lq4sRuCq47vGh/HA/nTh+j+6KlrZVejRm+YBlJUlIkrI8AQZ8+1BX8/eViA8hRC9ge7sI2IPZV+FcBU4hUqSVW1GYg737p9VbFYRoGUjrchVGOK4iMkvdY9YbMm1ISdKZsD3EgE+2p5cJXrRYi0j1+6kTKC486lKCsalgaRABANybdk7GuqlKEJJSAByA28B567FjTm5A5J1GgphccopOtZ5Act7Us8TOqSgoQtPSKshJIknuE7gSaS/hCx7gchLqkhKUqTpgCTJnaeQoNlmLD5SXSS4DIUd5MXJ3mwF+ym+om6QHptK2H8NgFDBNoeMjUVAKiw1HTy7/AF0PcxLIPR6EgjeSAB2G+9jRHNHXdIMawByInzgkQa53iM+Ssknnzge7kLeagnCLNhOSGlTaApOkAQoe0U8YtwFDwIBGpIIPgiuU5Q8pS2yFqKSsWPjtXSM4dUlnEEHSQU3gH5vbUklTori7RUl5ppKlrQmACYjx9Hr5UEw3EskuhJBCrNkdXo4iJnyvNz81CcZmK1pKFKBChyEc5rKwyYNVYccatkuabukdOYxDDzWtCUwQT4d3jy9NCy2gJXCQDpmfOaCZU44hgpQUiCSSoFW8SBChtE+ersFiHlBUqQQE3hCpPn1wPRSJwSlSHwbcbY0cNoBwzwIkFYsfBJ+w+itmEwLcfm0m45bWPuoTlTpThHyIB1CJ22jtFDsPxAtAIJRveyuXKy9qELwiviTNEFwISAlmAohNiZnSJ3iIMCPVWfGZwhQSQ35IhQKp1AbqHYTvFC3EBwykifJIPMA2itLmXqVAsBEH7a9CMY8aRDJy5WFs4UjWnTEaAbd9x6ootwsEqZfSq4MSO0EK91KuOd+USBsEwPAUwcPO6WsQexM+hKjUM0k3RZBt1YQTlLF/k0/jf7aCcVrZZRDaE9INMyJgK1CY5nqnftFeDiNQPkDl+mdvqUK4mxyXVNKI0iCg3mdiOQ/W9NFjrlTBmnxtA3I8xDSnJGrUgjUpSpSrtEWuJFxAttFUtvghU+UlQvO6TO/eLX5zXrOAF+uY7KoxSEoASncmTVWRLiTY2+Q7uYBCwRrme0//AJrBgeFEoBCXJntI9oFKwyqFSYDewGkdXcjVa5qAS0bBTaj3RUb+ipKx0PCKeYEEzEz2DevG+DBMpNx3W8PCk9eDSkwpKEnsMA+g16yygLTGjyh2dtdvybSH7PMmXiHpSQlIAncmZJ2/jQXB8IKbUohxVzKYGn607p5Rbxqn4REhbpKSQQkQQY7476A4GYhakhQ74PtrVro7TY34zh5xxC0SBqTAN7E897je3fvyNOA4KcR+lIFtoj10vKd0+S8e8BZ+9VxeV/aq/aK+9XSk2YoJDzg8pWhSVdhTMEco5TQvPuHnX3lrTAQYgk72HKg2VurD7I6VZHSIt0ivnDlqg1Pjpx1OKJbdcSJA0hxaU+SLwk0KWw30X/ybdSomxuTb/ut7jagdXRDXp0TpSZGnRP2g9t6ApfVYF1ySNulX7NVS0rVYLeJ7nHPvVyl8GOPyH8NhHWAHWgJUCNp0D3xWnAZ666nSWykJPlG0ja1KCnVCR0ro7R0jn3qlh8Y5rR8q4ZWmZcXEahM37OVO9ao8Uhfo3Lk2GeJ8idxC1aCmAEJ1E2MJ7hPOs2UcOuNLC1EFKTIAklRF0iCAIJjntNY+J8a8jHKQh1xLelBhKiBOnsB3qrpHzHyrv7RXvpV0N7CT2Vu9E80nSVPQCSLhIOpRFurPknuPhWBngnuBtz/G9UKU/M9M5P0z3d/cKm7icWkSHnT3az9preX2Y4/RtY4adb0EJBCSCYmwnfbsphz1lTjOISgSorRbtjoyfVST+U8WHGwXXCkrSFdbkSJFN+f4x1pjGOMnS4hxGkwDEhkGygRtNC1bRq0hOHD+KCgVN28R76Mq4dKVxr6sE7i8TA88UM/lDjVDrOgz2ttfcq08Q41Vi6kiNihHLbYcqYpMBxXwMIwvyelAt5vTMXMzzqGBy10JUAg3HaL+ug44lxqbak/UA9gqL3GOOSmRoP8AoT7xQcQrGzCYVasHiG4KVzYEb2FKzmTYq3ySo8R96j+A4gfOXv4g6S+nTHVGm8GCKBt8aY4j+qnuQfvVtGOqRPL8nf6yVJ0jcaiLnsF5mtq8A+lBKGxtE6yTO0gHZPf20NPF+OO/Qnxa/wD1Uf5WY61mbG3yZ+/RqbSoFxT3Ruayl3qnQbDtT76J5a2rosSmCF6Igi9woD10uO8dY9MCGbnk0qPUumTJs9fcZxLq+j6RporQEpITIStQkajPWHaPtpbWg4vYo4nK8V/ZrBqjE5TiltaNOkkgyrkAZm032rcON8eR5LH1Ff8A0qCuNMcAZSxftQr/AOlHsAu6B5KEkJ6RQJQoxAFrKg9tx5gaGpyp3UD0aiakrinFEklLUnsCheQZsvlFoiJqa+N8YFeSxqP6i/v0TbYPFIMKImO+gKWm2GwU+WtXVHgQSfRbxNF3nQN/N3UNzTKwp3UgQmAABygR/HxJrMUbMnLRtyPFpxD7yXlJS4qCgABIMCClIFp2Pfc1oxOXtoUL85Fhy83bS81lulwLVfTcDvFbc2zCVJIO8DntatyR3Z2OWqDvHKQnE2sCAfTNZstxbYRZICzYrm5uIBBFgNrdtaeOUy/f5g9qqXWcMsoQU+SAST2kq9wHoNZgTcrNzfi0EcqZQ868khIUlQta4M377g7dooq1kSJ2GrlKRv5xvtQnhvKwXXXHBbo1ACSJJgSfDevcrzsJPRL8sGEk7q7J7wBv4UWXG1tA456phLA5UhL6LJstJ8kdoNVcbol9zzetKa24R9PTtpF5UmDbeRWTjI/Lr8R+6KQrsf8AqLGDyuVXvft/jRHBY1KEq0iwUb8jGxv6qvwOHSpD4nrFBCPE7+ePbQpjBuBJEeaqcSa9xPlfhG/G4IO6VSknSLpEAgbEwRJPaax4DBEPtW2cQdzcBQ76vUC0hsEmUgzBPNRVHrNe5A4FYhoGfLTzPb40qaabGwadFfwja04lxaFERpBIP6oimTC4JrTcK231qpe+EO7j/wBJP7oq7FZ4tpSNBI6l4MSFSI8IG3eayMOdI2UuFs1Z9hwnDksqIeSUiypBvCzfv9FDm8PiilJU4s3/AFfu1ryTFh99rXEFUXG4IIj8dlSxhLTi2talBKzEnlvH/dMyY+O0Lx5OTpg7D4VfStlalEa07xG47BTjxQ0peHxiUHrFSAPMGSaWMK7qdbEkytPtFOGIP9KjksfuIqdunZQl4OdYTJ8SdyfTW53KHUJ1FShHPV27ec0w4d0DdR2n+FLuevLWpslaikp1JBNgq+w2kC073NNgnNi8jUD1eWvATrURE2INu+1Z2cM4pXWUogbzG3or3DZi6kAFSgFGCBzvz7YN634FZIXc7die3woskePQGOXLsM5YlX5PxaUeXA0+IiPtpUZy7G2mezZH3adcgth34O6gOXYe2osY/rxqPoT7qVbVjeOkK6MnxZ5qj6Kfu0Tz5LKWZZ1giIUoDUTbyraZJnYD7KM51mym2FdGeudjAMXEnbeJpEXij0em5Nt+6n4o2m2hGaTTSRbhC4tKukJnlIFu+wpp4eUegx0b9AojxCVwKDAksNOHeSgjnMSD570e4XjTiT/h/YqaVNOI2DTYhpx2Ig/JJAG/VVbv3o1kuOQQNZAV+kNMx5pvaiuaDpcEdAgqX1o5hJMeak34kUybiqYQS2Tzk3otzPNFpcUlCUlEyklJBKeUjVY93KvXiV6ZgEQbDz8zWh1zW2yogaoUFW5pIE+cR55ql0dalNUxl2g1mBkWqWQY4raBULgXgTYAST2VFHL6Y/eFQ4T/ADS/oq+yshKjnG2VZwpwlISlQBvJBEpuJFud6DllSlpBB3FODu6fofeoaNx9L3VzlbNePi6C3HH50/QHtVQPhjNkpT0bm2ohJ9BIPp9tH+Mvz/8AoHtVSEz/AMj9lDidKzcqtnQcU+kNqghJi16TMNhHFOhVgJgWn8CmdvyFfRb+yqmtx+OdNnNi4wpluRonEtE8lj21ZxWJfX26h7BVuTfn2/p1VxL/AElfj9lT+R36gvKgoGe8xRp9RCeqLnl+OVC8L/yNOmH/AKMn/NP7gp8JtC5RTOe4thckqG5vHo91XcKNH4y1Yxr9ETf1Uex+yvEe0Vg4b/pDXj/xNJcuxkYgv4QzDjlwdS9gbiANxyrRhMIh5KApWlaRAPaN4801j4//AKQ7/mfYa1YPl4CijLjTMceVhzJsmbYV0pWVkDq93gKXMW8XHCq1zNEh+bT/AKqDt8vNTcstJC8UfIQyto9K0f10+0U25j1U4w96T/8AzRStlP51r6af3hTXmP5vG+b9xFSvspQgP406T329NE8uwoew6dQBIJEDx91AMX5Pno7wt5I+l9hqnG6ZPkVopXl6U9b5twO/kanliSUOHwq3Mdz4Cvcr/Nr81Dklbo3HGkH8nMYZ4/rD2UCD8LJmjWX/ANDd+kPYKWE7qpa7Yx9I04rMSq3ZPsqTeHQReLUKoj+l6PsqjG9E+Tsz5k/5LQGypPoEe00wZHZnE/5VvMF++lpz89TPkP5rEf5R9iqVkdsZjVC1wbnPyZbc2B37J50xPYNCuyIn+Nc8ybY+FMrn5tvw+01TGWhEkVZzpltKBYBV+2Y91YlCDftNb8y8pH0PdWHFbikt2xqVI//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2" name="AutoShape 10" descr="data:image/jpeg;base64,/9j/4AAQSkZJRgABAQAAAQABAAD/2wCEAAkGBxMSEhUUEhMWFBUVFyAYGBYUFxgcGBoYGhUYFhoSGxYbHCggGBonHRkVIjEkJiorLy8vGyAzOT8sNygtLisBCgoKDAUMDg8MDisZExkrLCsrKysrKysrKysrKysrKysrKysrKysrKysrKysrKysrKysrKysrKysrKysrKysrK//AABEIALgBEgMBIgACEQEDEQH/xAAbAAEBAAMBAQEAAAAAAAAAAAAABQMEBgIBB//EAEsQAAIBAwEEAwkMCQMCBwAAAAECAwAEERIFBiExEyJBFjRRVHSTsrPRFTIzNVNhZHFygdLiFCNCUmJzkZS0JEOhorEHY4KSweHw/8QAFAEBAAAAAAAAAAAAAAAAAAAAAP/EABQRAQAAAAAAAAAAAAAAAAAAAAD/2gAMAwEAAhEDEQA/AP2u8u0iQvIwRF5s3ADsyTWGHakLAFZVIOnHH98lU/qQQPqr3tK3MkMkYOC6MoJ5AspGf+ajXG7rNMJekIwYOqGYKehdmbKjgSc8M0FK323bvG0qTI0aDUzg9ULjOrVyxjjX0bZt9Ovpk04JzqGMKwQ/0YqPrIqNs3d+ZLF7R3GoxCNXEkj/ALGnVhx1BwBAGRWW73bOpXjfLL1yZckvIJoZcsVAwMRaeA4cOBxxCou2bcsiiZCzgFQDnIJIBGPnBH3GvUG1oHxomRstoGGHF8FtH14BNRLHd+eOVXMgcFdL5kkUj9bM/LBEuBLga8e9z21iXdJnWNZXX9X0a9QEHTDDKiSAnlJrkV/ANI50HRrtKE8pFPve0ftsUT+rAgfOK8W+1oJDhJUY6tOFYHrYLaf6Kx+41z1rulIBGZJtToIAxUsqsYpnkdjGDpydfDOcGvdvu9cIYnDRM0Cxoo66qyRRzx6icEqx6bOACBp5nNB0Me0omkMQkUyLzQHiOAbj4OBB+8Vrd0Frgnp4+qdJ6w5nUMf9Lf0PgrX2Zs2aO4lkbTplOogSSdU9HGmkRldJ4oetwODWkm6fCPMz61cksrEFUIlwkekDHWkB45zjHKguJtSElQJUJcgJhh1iyM4A8JKqx+oGvK7YtyVUTR5ZdajUMlcE6h82AT9QNc/3HlliV3UdGyMGXOoPHBLGJlz+1rdX457Qc9ufZe700MYj6SJgUUOxU6tawdD1ByUHCtns4jBzkBX927bLDpo8quphqHBQocsfm0kN9RzWWfaUSOsbSKHfGlSeJycA4+vhUBt0yYp1aTLOpEY/21c2i23SEAZJ4N2kYPLNbQ2dcG4SZujGFVGVJpQMK7HVgIBJwY8GwB99B0FKUoFKUoFKUoFKUoFKUoFKUoFKUoFKUoFKUoFKUoFKUoFKUoFKUoFKUoFKUoFKUoFKUoFKUoFYby6SJGkldURBlmYgKAO0k8qnbb2+luVjVWmuHBMdvHjW2P2iTwjTPAuxAH/FaNnu880iz7QZZXU6ordc9BAew4Pw0o+UYcP2QvaGSPfGBgGWO6ZSMgi0uMEdhGU5GvXdbD8jd/2k/wCCr9KCB3Ww/I3f9pP+CndbD8jd/wBpP+Cr9KCB3Ww/I3f9pP8Agp3Ww/I3f9pP+Cr9KCB3Ww/I3f8AaT/gp3Ww/I3f9pP+Cr9KCB3Ww/I3f9pP+CndbD8jd/2k/wCCr9KCB3Ww/I3f9pP+CndbD8jd/wBpP+Cr9KCB3Ww/I3f9pP8Agp3Ww/I3f9pP+Cr9KCB3Ww/I3f8AaT/gp3Ww/I3f9pP+Cr9KCB3Ww/I3f9pP+Csm7+9VtevNHAzF4CBIro6FS2rA6wHHqtWhdX8l+7QWjmO3RtM90vNiPfW8B7W7Gk5LxAy3vfO71hHb7QuYoUEccdnbKqryA6W8/wD2aDrKUpQKUpQKUpQKUpQKUpQKUpQKUpQKUpQcDuZuurwfpP6RdLLckvKyzY1MGKjmDwAAAHZV/uY+mXvn/wAtfNxD/oIPsn02qLtTeu5aeMWseuBiV6VcNhlUnLpjVgtgBeqSOOeIwFvuY+mXvn/y07mPpl75/wDLVbZt30sauVKE8GQkEq6kq6ZHA4YEZHA4rZoIHcx9MvfP/lqZvRsZ4LK6mjvLzXFbySLmbI1JGzDI08RkCuyqHv38W33kk3qHoNe13cLIrG8vMlQT+v8ACM/u1l7mPpl75/8ALVazYCFCeQQE/wDtFcVtDe27a4QWsPSW7htMikcWVSVV1IyNTYXHVKg6j4AF/uY+mXvn/wAtO5j6Ze+f/LViyuRJGrgY1DiDzB5FT84OR91Z6CB3MfTL3z/5a0N4NhtDa3EqXl5qjhd1zNkaljZhw08eIFddUne7vG78ml9U1BPsN3S8UbG8vMsik/ru0qCf2az9zH0y98/+WqmyfgIv5a+iKg74bxywqyWiCWdF1smcNpPIKCOsT4QDpAJI5UG13MfTL3z/AOWncx9MvfP/AJa97r7VlmUidCjqFYE46yMOfADirh05DOkMMBhVyggdzH0y98/+Wo29uxDFbahd3bapoY2VpzgpLdRQuvAAjKOwyCDXcVz2/neg8ptf8+3oLdpbJEixxqERAFVVGAABgADsFQtn/Gt35LbetvK6Ouc2f8a3fktt628oOjpSlApSlApSlApSlApSlApSlApSlApSlBA3C7wg+yfTas7XIWWWbSTjTAirjU7gknjyxlwvHgNLHlWDcLvCD7J9Nqy9DlpYdWhw/TxNjIIJBzjhqAfUrDOcEctQNAsrww6lnQxhpGKvkMnXbVpZh7w5JHHAPDjk4q1Us7S0jTcxFM8CwBeJvD1gMqPthfvrXsrtIiOjkWS2ZtAKsG6FyQBHkf7ZJAGeKkgciNIXKh79/Ft95JN6h6uVD37+Lb7ySb1D0FWw+Cj+wvoipqXIWSWbSSWZYEVcZcx6yTk4/aaQceQTNUrD4KP7C+iKlxwEmSENokjlM0ZIyCHZm1YzxXLyIRnP1ZBoPuzrswjROhj1SMUfIKHXIzKhYe9brAdbGTyzyq1UttpAApcxGPIwTgyRMMceuBwH2wtYbC7WMqEkEtu50o4YN0b8hCWHNT2E8QeB5rQWqk73d43fk0vqmqtUne7vG78ml9U1Bt7J+Ai/lr6IrDtLryQx/wAXSk+BYyDw+csyD6tVZtk/ARfy19EVgv3CTRSN7whoiewFyhUn5iV0/WwoNVL1zIs6wuYWjxkEF8agyyCMHJXGo4GW4jh2VXtrhZFDowZTyI/oR9ecjFTonktwEZGkiUYV4xllUcleMdZsDAyuSe0DnWBrmMuZLZ1MuMyQZCtIBwzobBWQDk3DPI8MFQu1z2/neg8ptf8APt6uWtwsiK6HKsMg8v8Ag8QfmqHv53oPKbX/AD7eg6Guc2f8a3fktt628ro65zZ/xrd+S23rbyg6OlKUClKUClKUClKUClKUClKUClKUClKUEDcLvCD7J9NqrX1ksoGrIKnUjrwZGxjUp/8Ag5BHAgg4qTuF3hB9k+m1XiM0HM2W8bI0qXBBETsjSqrKqsMNGjnipZ42VsqeBIBALLn7tIu2l5IlhMidGSX1I4blbTDSCgOogOM6T9rS29NuvaMnR9CqIWVmSLMauUzpDhCNajPI5HKqghXToxlcacHjkYxg558PDQQN1NuNKOikU6l1aZAwdZI0YKJC69UMQVPz5JHIhc+/fxbfeSTeoergFQ9+/i2+8km9Q9BVsPgo/sL6Irze2ayAZJVlOVdeDKfCOwjwg5B7Qa9WHwUf2F9EVldQQQRkEYIPg8FBzVlvKy9ILgA9GzoZEVgvSIx0xHOQWdcMNJ5nScNgH7tQMetJGsJkXSxL5ifwQyMFBjbidMgzgjt4KdybdWzZQnQKiBg5SLMasygBGZUIDacDGeRAPMCq5iBXSRkYxg8eHz550ELdXbjTrolUiRQesCGV1VtIk1LlVJ4HGeOcjODja3u7xu/JpfVNVapO93eN35NL6pqDb2T8BF/LX0RWzLGGBVgCpGCCMgg8CCO0VrbJ+Ai/lr6IrboOavL+S0mSJcyo6FkjIZpcIyiQBx2KrKRrHE8M8RWe6u/0hGMcXSRo3VkjfEmoAEvGCuCyklcZ4kMD2it+fY1u79KYk6X5UKBIOoUyJB1gdJI5162TsqK2j6OBSqZJwWZuJ4liWJJJOST2kkniTQc3s7bhinKHTLFIA5khOSHYgZ6EZZS2QSvYQx45Omhv53oPKbX/AD7er6IBnAAycnA7TzP11A3870HlNr/n29B0Nc5s/wCNbvyW29beV0dc5s/41u/Jbb1t5QdHSlKBSlKBSlKBX55t+7nTeHZ8YlcQzRPmIMdBZIpzqK9vNP6CqO/kstvNZXiyMIYpujuI8nQUm/VrIRyyrMP6jwV53tS2XaWzZprnoZI2kWOLonYzGRRHjWvCMAtzIPPsoO0pSlApSlApSlApSlBw+52wOks4X/SrpNQY6Ulwo67cANPAVZ7mPpl75/8ALXzcM/6CD7J9Nqi7U3ounuIxax64GJUuuCwYKTmSMgtgnAC9Ukcc8eAW+5j6Ze+f/LTuY+mXvn/y1V2Zd9LGrldLcQy5zpdSVdMjnhgRntxmtqggdzH0y98/+Wo++e7ujZ9436XdtptZTpabKnELnSRp4g129Q9+/i2+8km9Q9BrWe7WY0P6ZeDKjlP8w/hrN3MfTL3z/wCWq1mwEKE8ggP/AEiuKv8Aeu8e4QWsOu3YHDrpzrCkqsikFlLNpGnqFQdR7QAv9zH0y98/+Wncx9MvfP8A5asWVz0kavjGRxB5g8ip+cHI+6s9BA7mPpl75/8ALUzejdzTZ3Tfpd22LeQ4abIOI2OCNPEV2VSd7u8bvyaX1TUE3Zu7WYYz+mXgyi8BNw96P4a2e5j6Ze+f/LVTZPwEX8tfRFQN8d4ZYVaO0TpZ1GplyA2OxUDDDMe0gNpAJI5UG33MfTL3z/5adzH0y98/+Wve6+05ZkInjKOArDVjLKw54AHFXDryGQobgGFXKCB3MfTL3z/5ajb27C6KBX/SbmTFzbdWSXUhzewDiuOPPP1gV3Fc9v53oPKbX/Pt6Doa5zZ/xrd+S23rbyujrnNn/Gt35LbetvKDo6UpQKUpQKUpQau07dpIpERgrMpCsVVgrY6r6WBBwcHBHZUK9sLeG3gm2mUuJbYACcx9YyFgBojXJ1s2kALxJxXT1wm8c88t8rxKZINmujSwoAXkkljbLKO0xRujgD32vA4gUGS0/wDFGwa6NrIZLeUNp/XqFXVjOksCQp+vt4c67evyPbO7OzL+6EtrDLJcSyI8rMsyQRIrq0kkgkVRrZVZdHPLZwOJroN2t4Vt5lsFIuowxWKa2Jk6JCxKQzgA6NKkKH1HIXjjtDvKUpQKUpQKUpQQNwu8IPsn02rObrEksuknGmBFXGXbJYnPIDL448tLHkawbhd4QfZPptWYRZaSAtofX08TYzwJBLY7cOSCPAy8tQoPlndtBqFwhjVpGZZAQyddtWlmHFDkkZI08uOTirVTPdEqNNxEy9mpAZIm+9QWUfbAHzmtWyu44iOikWS2LaOqwboXOMR8OUZJAAPvSQPekaQu1D37+Lb7ySb1D1cqHv38W33kk3qHoKth8FH9hfRFTRdaZJZdJYsywRquMsYy5JyeXWaTOeQTPbVKw+Cj+wvoipccGS8IbRIkhniYjIIdixbGRqXLuhGc4PZkGg+7PuzANFwnRgyMVfIaM65GYIWHvG62OsADwwSTirVS22jgFbmJkzwJAMkTDHHrKOqPthfvrDY3aRlQkgkt2bQjBtXROcYhJ/dOeGeIOB2jAWqk73d43fk0vqmqtUne7vG78ml9U1Bt7J+Ai/lr6IrDtLryQx/xdKx8CxkEY+cuyfdms2yfgIv5a+iKw37aJYpG95homPYpcoVJ+YldP1sKDUS8kMizrCxhaMjIIL6dQZJBHzxjUcA6uI4Z4VXtblJFDowZT2j5jgj5iDkEdlT4mktwEKGWJeCvHxdVHJWj5tgYGVyT4O0673MZkMls6mY8XgJ0tKoGPeNgq4GMNjwA8MEBdrnt/O9B5Ta/59vVy1uVkRXQ5Vhkdn3EHiD2EHlUPfzvQeU2v+fb0HQ1zmz/AI1u/Jbb1t5XR1zmz/jW78ltvW3lB0dKUoFKUoFKUoFc5u23+r2kvguI/wDmzgNbe2N4Y4HWJVaa4cZSCIAuQP2iSQsafxOQKi7F2ftOPppW/RFeeUytGelb9lUSIyjAGlFUZCntNBQ3/TNjKSNSKUeRf3oUlR5UwOYMYfh28u2rloiBF6IKExlQgAXB4jAHDFT9hbWF0kiyR9FLE3RzQsQ2ltIbg2MOjKQwOBkHkDkDQ3SJgeawY5FtpaEnmbaTV0anw6GSSPw4RSedB0tKUoFKUoFKUoIG4XeEH2T6bVXvbNZQA2QVOpWU4ZWxgMp8PE/MQSDkEipG4feEH2T6bVeIzQcvs/eNleVJyHWF3jaVUICMMPGjnJVmeNlOVwAeqQCRn3tPW2mSaNIdadGzFy6FW4/o840LpU5IDjOkn+Iht+43ZtHTQYFVMqxWPKK2kHSHCEB1GTwbI5eAVUWJQunGVxjB48MYwc86Dn909tPKOilQ6l1aJFIdZI1YKrl16oYgqf4hxGOKrn37+Lb7ySb1D1cqHv38W33kk3qHoKth8FH9hfRFeb2yWUDOVZTlHXgynwg/9wcg8iCK9WHwUf2F9EVldQQQRkEYIPIg9lBy9hvMy9IJ+sImeMyohVelQ9WE8SGZ1IYFeAJ0nDYBybU1nrSokPSLoY9IWifgT0Mp0KYzz0yDOD9elt643XtHUIYECBg+hMojMowpZUID44Y1ZwQDzAqt0YxpxkYxg8f+9BC3V208y6JUIdQcOCGR1DaQ+peAYjS2O0HI7QNne7vG78ml9U1Vqk73d43fk0vqmoNvZPwEX8tfRFbMkYYFWAIIwQRkEHmCO0Vr7K+Ai/lr6IraoOZvL6S0nSFCZUdC0cJBaXCMokCvngoVlI1g5PVzxArYuLs3CMY4hJErDTIkhWTIAJeNSmNSkkYLcSCD2iqE+yIHcyGJOkP+4ABIOoUyJB1gdJIyDXrZWy4rZOjgTQmc4yxyTzYliSSTxJPEkkniaDmtm7aaOcr1ZoZAGMkR4q7EDJhHWQsCCy9hDN2kChv53oPKbX/Pt66BVA5ADt4eE8zXP7+d6Dym1/z7eg6Guc2f8a3fktt628ro65zZ/wAa3fktt628oOjpSlApSlArn9t7XkaQ2lnpNyQC7sMpbo3KVx+0xwdKduMnAFZd5drPFogtwGurglYg3FVAxruH/gQHOO0lV/ara2FsdLWLQhLMSWkkfi8kje+lc9pJ+4DAGABQedhbEjtUITLO51SyucySv++7dp8AHADgABVOte/vooEMk0ixovNnYKo+81z0m0bm+6toHtoD767lTEjDtEELgMD/AOY4AHAgNQZdjMJNo3sqe8WOGBj4ZYzNIwz26VmjH15HZWSXhtSPHbZyZ+6eLSf+pv61V2Vs2O2iWGFdKJyGSSSSSWLHizEkkk8SSTUXdyT9Jubm7HGPhbQnsZYmYyyD5jKzL8/Rg9tB0tKUoFKUoFKUoOE3P3PsJrOKSWzt3dwxZ2iUsTrbiSRxNVpNydlLgNZWo1HAzFGMnwDhxNZdxO8IPsn02qHf7tz3N0ryS6HC9dAdUTRtqQKBjUVHHKnTk4bI5ALXcJszxC28ynsp3CbM8QtvMp7Kp7FZuiCuxdkZoy5xltDlA5wANRABOBjOa36Dne4TZniFt5lPZUffLcvZ0ez7x0srdXS2lZWWJAVYQsQwOOBBANd1UPfv4tvvJJvUPQadluNs0xoTYWxJUE/qk8A+avb7k7KUgGytQW4AGKMEnwDhxq5Z56FMcToGM8BnSO3sribrdie4u9ck5jcRjpVU5jKv0ioUyM9XSSoOnDDVk8RQXe4TZniFt5lPZTuE2Z4hbeZT2VW2RKzRLqOpgShb94o5Qt82dOfvrcoOd7hNmeIW3mU9lTN59ytnJZ3LpY26ssEjKwiQEERsQwOOBBrtak73d43fk0vqmoJWzdx9mmGMmxtiSikkxJxJUceVZ33G2WASbG1AHEkxJgDw5xVnZPwEX8tfRFc7vtsqa5XRr6KMsojaM9YSFgNbqf6LjOknVxxgBspuPssgEWNqQeIIiQgjw5xXruE2Z4hbeZT2V73asZLZmheTpNSrJyGFbijY4DOrCsT2sXPDVgX6Dne4TZniFt5lPZUbevdOxggSWG0gikW5ttLpGoYZvYFOCBwyCR99d3XPb+d6Dym1/wA+3oOhrnNn/Gt35LbetvK6Ouc2f8a3fktt628oOjpSlArFdXCxozuwVEUszHkFAyT/AErLXC747ft5pv0FnHRp+uvXPvI4Y9L9CzdrOxjUqP2Sc88EN7YcoSKbad4eiMyhsP8A7NsuTHF9o51tjiWfHHSKyQDaN0iuZEsUfjoWMS3AU+9DO56NHxjI0PjOPnrWJ/Sf9bffqLOD9ZDDIME6eIu515g9qR/s8CetgLvSb4RhC6294wC6j/ppFwMZz1wvZQZ7HdW3jkEzhp5xymuGMjj7APVj/wDQBVypt9tqKK1a7Y/qli6XP8OnUB9Z4D7647a6XlxHame6VFupY0/RrQYBRgZJVa5yXfEavxTR28+FBZ2ptB712tLNiEU6bq6U8IxjJt4j+1MwOCRwQHJ62BXSWVokMaRRKERFCqo5BQMAV8srSOGNY4kWNEGFRAAoHgAFZ6BSlKBSlKBSlKCBuF3hB9k+m1epJG/WOG0NJMsOvAOhA2gAA8M6i5GQeL8cjhXncLvCD7J9Nqz3gELSGQareb4QniEbSFJYfJsAMn9kgk8CSA9JYywZaFzKCdTRy6QSTzKOANLduCCCf3c5resrxZV1LngdLKRhlYc0Ydh/+iMgg1ppayoB0ModOxJsnh2BZh1gPnYOa07qd0lDmPRNp4qralnQZLRq2BmVRllBAPMci2A6Coe/fxbfeSTeoerMEyuqupyrAMpHIgjIP9Kjb9/Ft95JN6h6CrYfBR/YX0RUhZWwzBtDTXJiL8CUVGaNQAwxxKYGQRmTPGq9h8FH9hfRFTblViMglANvMcknkjEAMreBGxnV2HOcZFB7jspbfJiYzKWLNFJpDZY6mKOAADkk4bgSea1v2d2sq6kORnBBGCpHNWU8VYeA1prazR/BSiROxJs5x2KJhxx87K5+etK4umjl1mPRJpy6A6lmiHNkOBmROJxjJHDtBAdBUne7vG78ml9U1VI3DAMpyCMgjkQeINS97u8bvyaX1TUG3sn4CL+WvoisV2NVxEp4hVeQD+IaEB/o7/1+asuyfgIv5a+iK8bSifKSxjU8eepkDWjY1ICeAbgrD51xwBJoNCytJJVjuBOwlZM+9QxgPpYx6MAkAgD3wbhzrfs7/LdHKvRygZ05yrKOBdGwNQ4jI4EZGRxBOtBCsmZbWXoyxOtSuUL9uuI4ZH8OCp48c1h2o76P9QgVVYETwsSY2HKYoygqM8DxYYJz1c0F2ue3870HlNr/AJ9vVXZl2ZFIbAkQ6XA5ZwCGH8LAhh9eOYNSt/O9B5Ta/wCfb0HQ1zmz/jW78ltvW3ldHXObP+NbvyW29beUHR0pSgjb2R3bW5WyIEjMAWLBWEeeuYyVKiTGQCRgZz2Vxse7bQzxT+5jNHAgVYVu1Ygh2Y3Ah0ATy5YsS75yMjrYr9LpQcnEr7RnV5I3js4GDLHKhRp5xgh2RuIjjPIH3zceSjPVsM8DxBr7Sg/J939o20t0tk92jWVuwe0VlIFwQxKwmV+EogbTgLnV1SSdJqtfbvTwbRS42dZRBI0YS9LLojkMuknoVCt0TDHWYKA2ccedd5c2qSDTIiuOeHUEZ8ODWag1dmSyvGrTxrFIc6kSTpFHEgYfSucjB5DnitqlKBSlKBSlKBSlKCBuF3hB9k+m1Xia5Tcja9uljCrTxKwBBDSICDrbgQTwq57uWvjMPnU9tByMMtxa9NIttJGDMyxW+nWZRN+s6QmFnWMq+vAwMKME9ZdPQz7MYxqVLzcBrjlZgW5HWpY5hlB4jGOPDhwK7vu5a+Mw+dT2093LXxmHzqe2gn7tbNuICwdh0bFm0mTWwZn1cD0aBRxbI4jljHEnJv38W33kk3qHrc93LXxmHzqe2ou++2LdtnXqrPESbWYACRCSTC+ABniaDo7D4KP7C+iKyueB4Z4ch2/NxqXY7bthGn+oh94P91P3R89Zvdy18Zh86ntoOOt5rm1WQrbyx6pWjit9OssjnWLjMTOq9HluHV6q4OWK10t5ss6F0F5hgao5HbUTwxIjscxSLz5jmRw4Ebnu5a+Mw+dT2093LXxmHzqe2g0d2Nm3FuCkjAx8SFL62DFtWA3RoFUA4xg8hjHbsb3d43fk0vqmrN7uWvjMPnU9tS969s2xsbsC4hJNvKABImSeibhzoLOyfgIv5a+iK26jbL21bCGIG4h+DX/dT90fPWz7uWvjMPnU9tBC2/bSm8V44niXoyJLoBWAKYkjARZA7D4QHK4447Qa2titJdxNMxmt5GY6EYSAIFACt0bhQ6tjXxAPW0nBFU/dy18Zh86ntp7uWvjMPnU9tBDtdjXKziWJVgAUIU6XVGQGySsYj97xbSNS4z2cQdvfzvQeU2v+fb1R93LXxmHzqe2ud/8AEDb1sLIt08RCT27kK4ZtK3sDMQqkk4AJ4DsoOsu7lIkaSRlREBZmYgKAOZJPIVz+7Gue4uL0xmKKaOKOFX4SMkTTN07Jj9WGMvBTxwMnGcDxa7PlvnWe7QxwI2qC0bmSDlbicZwW7Vj5LzOW971NApSlApSlApSlApSlApSlApSlApSlApSlBoHYtsedvD5pPZXz3EtfFofNJ7K+0oPnuJa+LQ+aT2U9xLXxaHzSeyvtKD57iWvi0Pmk9lffcS28Wh80nspSg+e4lr4tD5pPZT3EtfFofNJ7K+0oPnuJa+LQ+aT2U9xLXxaHzSeyvtKD57iWvi0Pmk9lffcS28Wh80nspSg+e4lr4tD5pPZT3EtfFofNJ7K+0oPnuJa+LQ+aT2U9xLXxaHzSeyvtKD57iWvi0Pmk9lek2NbAgi3hBByCI0BBHIg450pQb1KUoFKUo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4" name="AutoShape 12" descr="data:image/jpeg;base64,/9j/4AAQSkZJRgABAQAAAQABAAD/2wCEAAkGBxMSEhUUEhMWFBUVFyAYGBYUFxgcGBoYGhUYFhoSGxYbHCggGBonHRkVIjEkJiorLy8vGyAzOT8sNygtLisBCgoKDAUMDg8MDisZExkrLCsrKysrKysrKysrKysrKysrKysrKysrKysrKysrKysrKysrKysrKysrKysrKysrK//AABEIALgBEgMBIgACEQEDEQH/xAAbAAEBAAMBAQEAAAAAAAAAAAAABQMEBgIBB//EAEsQAAIBAwEEAwkMCQMCBwAAAAECAwAEERIFBiExEyJBFjRRVHSTsrPRFTIzNVNhZHFygdLiFCNCUmJzkZS0JEOhorEHY4KSweHw/8QAFAEBAAAAAAAAAAAAAAAAAAAAAP/EABQRAQAAAAAAAAAAAAAAAAAAAAD/2gAMAwEAAhEDEQA/AP2u8u0iQvIwRF5s3ADsyTWGHakLAFZVIOnHH98lU/qQQPqr3tK3MkMkYOC6MoJ5AspGf+ajXG7rNMJekIwYOqGYKehdmbKjgSc8M0FK323bvG0qTI0aDUzg9ULjOrVyxjjX0bZt9Ovpk04JzqGMKwQ/0YqPrIqNs3d+ZLF7R3GoxCNXEkj/ALGnVhx1BwBAGRWW73bOpXjfLL1yZckvIJoZcsVAwMRaeA4cOBxxCou2bcsiiZCzgFQDnIJIBGPnBH3GvUG1oHxomRstoGGHF8FtH14BNRLHd+eOVXMgcFdL5kkUj9bM/LBEuBLga8e9z21iXdJnWNZXX9X0a9QEHTDDKiSAnlJrkV/ANI50HRrtKE8pFPve0ftsUT+rAgfOK8W+1oJDhJUY6tOFYHrYLaf6Kx+41z1rulIBGZJtToIAxUsqsYpnkdjGDpydfDOcGvdvu9cIYnDRM0Cxoo66qyRRzx6icEqx6bOACBp5nNB0Me0omkMQkUyLzQHiOAbj4OBB+8Vrd0Frgnp4+qdJ6w5nUMf9Lf0PgrX2Zs2aO4lkbTplOogSSdU9HGmkRldJ4oetwODWkm6fCPMz61cksrEFUIlwkekDHWkB45zjHKguJtSElQJUJcgJhh1iyM4A8JKqx+oGvK7YtyVUTR5ZdajUMlcE6h82AT9QNc/3HlliV3UdGyMGXOoPHBLGJlz+1rdX457Qc9ufZe700MYj6SJgUUOxU6tawdD1ByUHCtns4jBzkBX927bLDpo8quphqHBQocsfm0kN9RzWWfaUSOsbSKHfGlSeJycA4+vhUBt0yYp1aTLOpEY/21c2i23SEAZJ4N2kYPLNbQ2dcG4SZujGFVGVJpQMK7HVgIBJwY8GwB99B0FKUoFKUoFKUoFKUoFKUoFKUoFKUoFKUoFKUoFKUoFKUoFKUoFKUoFKUoFKUoFKUoFKUoFKUoFYby6SJGkldURBlmYgKAO0k8qnbb2+luVjVWmuHBMdvHjW2P2iTwjTPAuxAH/FaNnu880iz7QZZXU6ordc9BAew4Pw0o+UYcP2QvaGSPfGBgGWO6ZSMgi0uMEdhGU5GvXdbD8jd/2k/wCCr9KCB3Ww/I3f9pP+CndbD8jd/wBpP+Cr9KCB3Ww/I3f9pP8Agp3Ww/I3f9pP+Cr9KCB3Ww/I3f8AaT/gp3Ww/I3f9pP+Cr9KCB3Ww/I3f9pP+CndbD8jd/2k/wCCr9KCB3Ww/I3f9pP+CndbD8jd/wBpP+Cr9KCB3Ww/I3f9pP8Agp3Ww/I3f9pP+Cr9KCB3Ww/I3f8AaT/gp3Ww/I3f9pP+Cr9KCB3Ww/I3f9pP+Csm7+9VtevNHAzF4CBIro6FS2rA6wHHqtWhdX8l+7QWjmO3RtM90vNiPfW8B7W7Gk5LxAy3vfO71hHb7QuYoUEccdnbKqryA6W8/wD2aDrKUpQKUpQKUpQKUpQKUpQKUpQKUpQKUpQcDuZuurwfpP6RdLLckvKyzY1MGKjmDwAAAHZV/uY+mXvn/wAtfNxD/oIPsn02qLtTeu5aeMWseuBiV6VcNhlUnLpjVgtgBeqSOOeIwFvuY+mXvn/y07mPpl75/wDLVbZt30sauVKE8GQkEq6kq6ZHA4YEZHA4rZoIHcx9MvfP/lqZvRsZ4LK6mjvLzXFbySLmbI1JGzDI08RkCuyqHv38W33kk3qHoNe13cLIrG8vMlQT+v8ACM/u1l7mPpl75/8ALVazYCFCeQQE/wDtFcVtDe27a4QWsPSW7htMikcWVSVV1IyNTYXHVKg6j4AF/uY+mXvn/wAtO5j6Ze+f/LViyuRJGrgY1DiDzB5FT84OR91Z6CB3MfTL3z/5a0N4NhtDa3EqXl5qjhd1zNkaljZhw08eIFddUne7vG78ml9U1BPsN3S8UbG8vMsik/ru0qCf2az9zH0y98/+WqmyfgIv5a+iKg74bxywqyWiCWdF1smcNpPIKCOsT4QDpAJI5UG13MfTL3z/AOWncx9MvfP/AJa97r7VlmUidCjqFYE46yMOfADirh05DOkMMBhVyggdzH0y98/+Wo29uxDFbahd3bapoY2VpzgpLdRQuvAAjKOwyCDXcVz2/neg8ptf8+3oLdpbJEixxqERAFVVGAABgADsFQtn/Gt35LbetvK6Ouc2f8a3fktt628oOjpSlApSlApSlApSlApSlApSlApSlApSlBA3C7wg+yfTas7XIWWWbSTjTAirjU7gknjyxlwvHgNLHlWDcLvCD7J9Nqy9DlpYdWhw/TxNjIIJBzjhqAfUrDOcEctQNAsrww6lnQxhpGKvkMnXbVpZh7w5JHHAPDjk4q1Us7S0jTcxFM8CwBeJvD1gMqPthfvrXsrtIiOjkWS2ZtAKsG6FyQBHkf7ZJAGeKkgciNIXKh79/Ft95JN6h6uVD37+Lb7ySb1D0FWw+Cj+wvoipqXIWSWbSSWZYEVcZcx6yTk4/aaQceQTNUrD4KP7C+iKlxwEmSENokjlM0ZIyCHZm1YzxXLyIRnP1ZBoPuzrswjROhj1SMUfIKHXIzKhYe9brAdbGTyzyq1UttpAApcxGPIwTgyRMMceuBwH2wtYbC7WMqEkEtu50o4YN0b8hCWHNT2E8QeB5rQWqk73d43fk0vqmqtUne7vG78ml9U1Bt7J+Ai/lr6IrDtLryQx/wAXSk+BYyDw+csyD6tVZtk/ARfy19EVgv3CTRSN7whoiewFyhUn5iV0/WwoNVL1zIs6wuYWjxkEF8agyyCMHJXGo4GW4jh2VXtrhZFDowZTyI/oR9ecjFTonktwEZGkiUYV4xllUcleMdZsDAyuSe0DnWBrmMuZLZ1MuMyQZCtIBwzobBWQDk3DPI8MFQu1z2/neg8ptf8APt6uWtwsiK6HKsMg8v8Ag8QfmqHv53oPKbX/AD7eg6Guc2f8a3fktt628ro65zZ/xrd+S23rbyg6OlKUClKUClKUClKUClKUClKUClKUClKUEDcLvCD7J9NqrX1ksoGrIKnUjrwZGxjUp/8Ag5BHAgg4qTuF3hB9k+m1XiM0HM2W8bI0qXBBETsjSqrKqsMNGjnipZ42VsqeBIBALLn7tIu2l5IlhMidGSX1I4blbTDSCgOogOM6T9rS29NuvaMnR9CqIWVmSLMauUzpDhCNajPI5HKqghXToxlcacHjkYxg558PDQQN1NuNKOikU6l1aZAwdZI0YKJC69UMQVPz5JHIhc+/fxbfeSTeoergFQ9+/i2+8km9Q9BVsPgo/sL6Irze2ayAZJVlOVdeDKfCOwjwg5B7Qa9WHwUf2F9EVldQQQRkEYIPg8FBzVlvKy9ILgA9GzoZEVgvSIx0xHOQWdcMNJ5nScNgH7tQMetJGsJkXSxL5ifwQyMFBjbidMgzgjt4KdybdWzZQnQKiBg5SLMasygBGZUIDacDGeRAPMCq5iBXSRkYxg8eHz550ELdXbjTrolUiRQesCGV1VtIk1LlVJ4HGeOcjODja3u7xu/JpfVNVapO93eN35NL6pqDb2T8BF/LX0RWzLGGBVgCpGCCMgg8CCO0VrbJ+Ai/lr6IrboOavL+S0mSJcyo6FkjIZpcIyiQBx2KrKRrHE8M8RWe6u/0hGMcXSRo3VkjfEmoAEvGCuCyklcZ4kMD2it+fY1u79KYk6X5UKBIOoUyJB1gdJI5162TsqK2j6OBSqZJwWZuJ4liWJJJOST2kkniTQc3s7bhinKHTLFIA5khOSHYgZ6EZZS2QSvYQx45Omhv53oPKbX/AD7er6IBnAAycnA7TzP11A3870HlNr/n29B0Nc5s/wCNbvyW29beV0dc5s/41u/Jbb1t5QdHSlKBSlKBSlKBX55t+7nTeHZ8YlcQzRPmIMdBZIpzqK9vNP6CqO/kstvNZXiyMIYpujuI8nQUm/VrIRyyrMP6jwV53tS2XaWzZprnoZI2kWOLonYzGRRHjWvCMAtzIPPsoO0pSlApSlApSlApSlBw+52wOks4X/SrpNQY6Ulwo67cANPAVZ7mPpl75/8ALXzcM/6CD7J9Nqi7U3ounuIxax64GJUuuCwYKTmSMgtgnAC9Ukcc8eAW+5j6Ze+f/LTuY+mXvn/y1V2Zd9LGrldLcQy5zpdSVdMjnhgRntxmtqggdzH0y98/+Wo++e7ujZ9436XdtptZTpabKnELnSRp4g129Q9+/i2+8km9Q9BrWe7WY0P6ZeDKjlP8w/hrN3MfTL3z/wCWq1mwEKE8ggP/AEiuKv8Aeu8e4QWsOu3YHDrpzrCkqsikFlLNpGnqFQdR7QAv9zH0y98/+Wncx9MvfP8A5asWVz0kavjGRxB5g8ip+cHI+6s9BA7mPpl75/8ALUzejdzTZ3Tfpd22LeQ4abIOI2OCNPEV2VSd7u8bvyaX1TUE3Zu7WYYz+mXgyi8BNw96P4a2e5j6Ze+f/LVTZPwEX8tfRFQN8d4ZYVaO0TpZ1GplyA2OxUDDDMe0gNpAJI5UG33MfTL3z/5adzH0y98/+Wve6+05ZkInjKOArDVjLKw54AHFXDryGQobgGFXKCB3MfTL3z/5ajb27C6KBX/SbmTFzbdWSXUhzewDiuOPPP1gV3Fc9v53oPKbX/Pt6Doa5zZ/xrd+S23rbyujrnNn/Gt35LbetvKDo6UpQKUpQKUpQau07dpIpERgrMpCsVVgrY6r6WBBwcHBHZUK9sLeG3gm2mUuJbYACcx9YyFgBojXJ1s2kALxJxXT1wm8c88t8rxKZINmujSwoAXkkljbLKO0xRujgD32vA4gUGS0/wDFGwa6NrIZLeUNp/XqFXVjOksCQp+vt4c67evyPbO7OzL+6EtrDLJcSyI8rMsyQRIrq0kkgkVRrZVZdHPLZwOJroN2t4Vt5lsFIuowxWKa2Jk6JCxKQzgA6NKkKH1HIXjjtDvKUpQKUpQKUpQQNwu8IPsn02rObrEksuknGmBFXGXbJYnPIDL448tLHkawbhd4QfZPptWYRZaSAtofX08TYzwJBLY7cOSCPAy8tQoPlndtBqFwhjVpGZZAQyddtWlmHFDkkZI08uOTirVTPdEqNNxEy9mpAZIm+9QWUfbAHzmtWyu44iOikWS2LaOqwboXOMR8OUZJAAPvSQPekaQu1D37+Lb7ySb1D1cqHv38W33kk3qHoKth8FH9hfRFTRdaZJZdJYsywRquMsYy5JyeXWaTOeQTPbVKw+Cj+wvoipccGS8IbRIkhniYjIIdixbGRqXLuhGc4PZkGg+7PuzANFwnRgyMVfIaM65GYIWHvG62OsADwwSTirVS22jgFbmJkzwJAMkTDHHrKOqPthfvrDY3aRlQkgkt2bQjBtXROcYhJ/dOeGeIOB2jAWqk73d43fk0vqmqtUne7vG78ml9U1Bt7J+Ai/lr6IrDtLryQx/xdKx8CxkEY+cuyfdms2yfgIv5a+iKw37aJYpG95homPYpcoVJ+YldP1sKDUS8kMizrCxhaMjIIL6dQZJBHzxjUcA6uI4Z4VXtblJFDowZT2j5jgj5iDkEdlT4mktwEKGWJeCvHxdVHJWj5tgYGVyT4O0673MZkMls6mY8XgJ0tKoGPeNgq4GMNjwA8MEBdrnt/O9B5Ta/59vVy1uVkRXQ5Vhkdn3EHiD2EHlUPfzvQeU2v+fb0HQ1zmz/AI1u/Jbb1t5XR1zmz/jW78ltvW3lB0dKUoFKUoFKUoFc5u23+r2kvguI/wDmzgNbe2N4Y4HWJVaa4cZSCIAuQP2iSQsafxOQKi7F2ftOPppW/RFeeUytGelb9lUSIyjAGlFUZCntNBQ3/TNjKSNSKUeRf3oUlR5UwOYMYfh28u2rloiBF6IKExlQgAXB4jAHDFT9hbWF0kiyR9FLE3RzQsQ2ltIbg2MOjKQwOBkHkDkDQ3SJgeawY5FtpaEnmbaTV0anw6GSSPw4RSedB0tKUoFKUoFKUoIG4XeEH2T6bVXvbNZQA2QVOpWU4ZWxgMp8PE/MQSDkEipG4feEH2T6bVeIzQcvs/eNleVJyHWF3jaVUICMMPGjnJVmeNlOVwAeqQCRn3tPW2mSaNIdadGzFy6FW4/o840LpU5IDjOkn+Iht+43ZtHTQYFVMqxWPKK2kHSHCEB1GTwbI5eAVUWJQunGVxjB48MYwc86Dn909tPKOilQ6l1aJFIdZI1YKrl16oYgqf4hxGOKrn37+Lb7ySb1D1cqHv38W33kk3qHoKth8FH9hfRFeb2yWUDOVZTlHXgynwg/9wcg8iCK9WHwUf2F9EVldQQQRkEYIPIg9lBy9hvMy9IJ+sImeMyohVelQ9WE8SGZ1IYFeAJ0nDYBybU1nrSokPSLoY9IWifgT0Mp0KYzz0yDOD9elt643XtHUIYECBg+hMojMowpZUID44Y1ZwQDzAqt0YxpxkYxg8f+9BC3V208y6JUIdQcOCGR1DaQ+peAYjS2O0HI7QNne7vG78ml9U1Vqk73d43fk0vqmoNvZPwEX8tfRFbMkYYFWAIIwQRkEHmCO0Vr7K+Ai/lr6IraoOZvL6S0nSFCZUdC0cJBaXCMokCvngoVlI1g5PVzxArYuLs3CMY4hJErDTIkhWTIAJeNSmNSkkYLcSCD2iqE+yIHcyGJOkP+4ABIOoUyJB1gdJIyDXrZWy4rZOjgTQmc4yxyTzYliSSTxJPEkkniaDmtm7aaOcr1ZoZAGMkR4q7EDJhHWQsCCy9hDN2kChv53oPKbX/Pt66BVA5ADt4eE8zXP7+d6Dym1/z7eg6Guc2f8a3fktt628ro65zZ/wAa3fktt628oOjpSlApSlArn9t7XkaQ2lnpNyQC7sMpbo3KVx+0xwdKduMnAFZd5drPFogtwGurglYg3FVAxruH/gQHOO0lV/ara2FsdLWLQhLMSWkkfi8kje+lc9pJ+4DAGABQedhbEjtUITLO51SyucySv++7dp8AHADgABVOte/vooEMk0ixovNnYKo+81z0m0bm+6toHtoD767lTEjDtEELgMD/AOY4AHAgNQZdjMJNo3sqe8WOGBj4ZYzNIwz26VmjH15HZWSXhtSPHbZyZ+6eLSf+pv61V2Vs2O2iWGFdKJyGSSSSSWLHizEkkk8SSTUXdyT9Jubm7HGPhbQnsZYmYyyD5jKzL8/Rg9tB0tKUoFKUoFKUoOE3P3PsJrOKSWzt3dwxZ2iUsTrbiSRxNVpNydlLgNZWo1HAzFGMnwDhxNZdxO8IPsn02qHf7tz3N0ryS6HC9dAdUTRtqQKBjUVHHKnTk4bI5ALXcJszxC28ynsp3CbM8QtvMp7Kp7FZuiCuxdkZoy5xltDlA5wANRABOBjOa36Dne4TZniFt5lPZUffLcvZ0ez7x0srdXS2lZWWJAVYQsQwOOBBANd1UPfv4tvvJJvUPQadluNs0xoTYWxJUE/qk8A+avb7k7KUgGytQW4AGKMEnwDhxq5Z56FMcToGM8BnSO3sribrdie4u9ck5jcRjpVU5jKv0ioUyM9XSSoOnDDVk8RQXe4TZniFt5lPZTuE2Z4hbeZT2VW2RKzRLqOpgShb94o5Qt82dOfvrcoOd7hNmeIW3mU9lTN59ytnJZ3LpY26ssEjKwiQEERsQwOOBBrtak73d43fk0vqmoJWzdx9mmGMmxtiSikkxJxJUceVZ33G2WASbG1AHEkxJgDw5xVnZPwEX8tfRFc7vtsqa5XRr6KMsojaM9YSFgNbqf6LjOknVxxgBspuPssgEWNqQeIIiQgjw5xXruE2Z4hbeZT2V73asZLZmheTpNSrJyGFbijY4DOrCsT2sXPDVgX6Dne4TZniFt5lPZUbevdOxggSWG0gikW5ttLpGoYZvYFOCBwyCR99d3XPb+d6Dym1/wA+3oOhrnNn/Gt35LbetvK6Ouc2f8a3fktt628oOjpSlArFdXCxozuwVEUszHkFAyT/AErLXC747ft5pv0FnHRp+uvXPvI4Y9L9CzdrOxjUqP2Sc88EN7YcoSKbad4eiMyhsP8A7NsuTHF9o51tjiWfHHSKyQDaN0iuZEsUfjoWMS3AU+9DO56NHxjI0PjOPnrWJ/Sf9bffqLOD9ZDDIME6eIu515g9qR/s8CetgLvSb4RhC6294wC6j/ppFwMZz1wvZQZ7HdW3jkEzhp5xymuGMjj7APVj/wDQBVypt9tqKK1a7Y/qli6XP8OnUB9Z4D7647a6XlxHame6VFupY0/RrQYBRgZJVa5yXfEavxTR28+FBZ2ptB712tLNiEU6bq6U8IxjJt4j+1MwOCRwQHJ62BXSWVokMaRRKERFCqo5BQMAV8srSOGNY4kWNEGFRAAoHgAFZ6BSlKBSlKBSlKCBuF3hB9k+m1epJG/WOG0NJMsOvAOhA2gAA8M6i5GQeL8cjhXncLvCD7J9Nqz3gELSGQareb4QniEbSFJYfJsAMn9kgk8CSA9JYywZaFzKCdTRy6QSTzKOANLduCCCf3c5resrxZV1LngdLKRhlYc0Ydh/+iMgg1ppayoB0ModOxJsnh2BZh1gPnYOa07qd0lDmPRNp4qralnQZLRq2BmVRllBAPMci2A6Coe/fxbfeSTeoerMEyuqupyrAMpHIgjIP9Kjb9/Ft95JN6h6CrYfBR/YX0RUhZWwzBtDTXJiL8CUVGaNQAwxxKYGQRmTPGq9h8FH9hfRFTblViMglANvMcknkjEAMreBGxnV2HOcZFB7jspbfJiYzKWLNFJpDZY6mKOAADkk4bgSea1v2d2sq6kORnBBGCpHNWU8VYeA1prazR/BSiROxJs5x2KJhxx87K5+etK4umjl1mPRJpy6A6lmiHNkOBmROJxjJHDtBAdBUne7vG78ml9U1VI3DAMpyCMgjkQeINS97u8bvyaX1TUG3sn4CL+WvoisV2NVxEp4hVeQD+IaEB/o7/1+asuyfgIv5a+iK8bSifKSxjU8eepkDWjY1ICeAbgrD51xwBJoNCytJJVjuBOwlZM+9QxgPpYx6MAkAgD3wbhzrfs7/LdHKvRygZ05yrKOBdGwNQ4jI4EZGRxBOtBCsmZbWXoyxOtSuUL9uuI4ZH8OCp48c1h2o76P9QgVVYETwsSY2HKYoygqM8DxYYJz1c0F2ue3870HlNr/AJ9vVXZl2ZFIbAkQ6XA5ZwCGH8LAhh9eOYNSt/O9B5Ta/wCfb0HQ1zmz/jW78ltvW3ldHXObP+NbvyW29beUHR0pSgjb2R3bW5WyIEjMAWLBWEeeuYyVKiTGQCRgZz2Vxse7bQzxT+5jNHAgVYVu1Ygh2Y3Ah0ATy5YsS75yMjrYr9LpQcnEr7RnV5I3js4GDLHKhRp5xgh2RuIjjPIH3zceSjPVsM8DxBr7Sg/J939o20t0tk92jWVuwe0VlIFwQxKwmV+EogbTgLnV1SSdJqtfbvTwbRS42dZRBI0YS9LLojkMuknoVCt0TDHWYKA2ccedd5c2qSDTIiuOeHUEZ8ODWag1dmSyvGrTxrFIc6kSTpFHEgYfSucjB5DnitqlKBSlKBSlKBSlKCBuF3hB9k+m1Xia5Tcja9uljCrTxKwBBDSICDrbgQTwq57uWvjMPnU9tByMMtxa9NIttJGDMyxW+nWZRN+s6QmFnWMq+vAwMKME9ZdPQz7MYxqVLzcBrjlZgW5HWpY5hlB4jGOPDhwK7vu5a+Mw+dT2093LXxmHzqe2gn7tbNuICwdh0bFm0mTWwZn1cD0aBRxbI4jljHEnJv38W33kk3qHrc93LXxmHzqe2ou++2LdtnXqrPESbWYACRCSTC+ABniaDo7D4KP7C+iKyueB4Z4ch2/NxqXY7bthGn+oh94P91P3R89Zvdy18Zh86ntoOOt5rm1WQrbyx6pWjit9OssjnWLjMTOq9HluHV6q4OWK10t5ss6F0F5hgao5HbUTwxIjscxSLz5jmRw4Ebnu5a+Mw+dT2093LXxmHzqe2g0d2Nm3FuCkjAx8SFL62DFtWA3RoFUA4xg8hjHbsb3d43fk0vqmrN7uWvjMPnU9tS969s2xsbsC4hJNvKABImSeibhzoLOyfgIv5a+iK26jbL21bCGIG4h+DX/dT90fPWz7uWvjMPnU9tBC2/bSm8V44niXoyJLoBWAKYkjARZA7D4QHK4447Qa2titJdxNMxmt5GY6EYSAIFACt0bhQ6tjXxAPW0nBFU/dy18Zh86ntp7uWvjMPnU9tBDtdjXKziWJVgAUIU6XVGQGySsYj97xbSNS4z2cQdvfzvQeU2v+fb1R93LXxmHzqe2ud/8AEDb1sLIt08RCT27kK4ZtK3sDMQqkk4AJ4DsoOsu7lIkaSRlREBZmYgKAOZJPIVz+7Gue4uL0xmKKaOKOFX4SMkTTN07Jj9WGMvBTxwMnGcDxa7PlvnWe7QxwI2qC0bmSDlbicZwW7Vj5LzOW971NApSlApSlApSlApSlApSlApSlApSlApSlBoHYtsedvD5pPZXz3EtfFofNJ7K+0oPnuJa+LQ+aT2U9xLXxaHzSeyvtKD57iWvi0Pmk9lffcS28Wh80nspSg+e4lr4tD5pPZT3EtfFofNJ7K+0oPnuJa+LQ+aT2U9xLXxaHzSeyvtKD57iWvi0Pmk9lffcS28Wh80nspSg+e4lr4tD5pPZT3EtfFofNJ7K+0oPnuJa+LQ+aT2U9xLXxaHzSeyvtKD57iWvi0Pmk9lek2NbAgi3hBByCI0BBHIg450pQb1KUoFKUo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6" name="AutoShape 14" descr="data:image/jpeg;base64,/9j/4AAQSkZJRgABAQAAAQABAAD/2wCEAAkGBxMSEhUUEhMWFBUVFyAYGBYUFxgcGBoYGhUYFhoSGxYbHCggGBonHRkVIjEkJiorLy8vGyAzOT8sNygtLisBCgoKDAUMDg8MDisZExkrLCsrKysrKysrKysrKysrKysrKysrKysrKysrKysrKysrKysrKysrKysrKysrKysrK//AABEIALgBEgMBIgACEQEDEQH/xAAbAAEBAAMBAQEAAAAAAAAAAAAABQMEBgIBB//EAEsQAAIBAwEEAwkMCQMCBwAAAAECAwAEERIFBiExEyJBFjRRVHSTsrPRFTIzNVNhZHFygdLiFCNCUmJzkZS0JEOhorEHY4KSweHw/8QAFAEBAAAAAAAAAAAAAAAAAAAAAP/EABQRAQAAAAAAAAAAAAAAAAAAAAD/2gAMAwEAAhEDEQA/AP2u8u0iQvIwRF5s3ADsyTWGHakLAFZVIOnHH98lU/qQQPqr3tK3MkMkYOC6MoJ5AspGf+ajXG7rNMJekIwYOqGYKehdmbKjgSc8M0FK323bvG0qTI0aDUzg9ULjOrVyxjjX0bZt9Ovpk04JzqGMKwQ/0YqPrIqNs3d+ZLF7R3GoxCNXEkj/ALGnVhx1BwBAGRWW73bOpXjfLL1yZckvIJoZcsVAwMRaeA4cOBxxCou2bcsiiZCzgFQDnIJIBGPnBH3GvUG1oHxomRstoGGHF8FtH14BNRLHd+eOVXMgcFdL5kkUj9bM/LBEuBLga8e9z21iXdJnWNZXX9X0a9QEHTDDKiSAnlJrkV/ANI50HRrtKE8pFPve0ftsUT+rAgfOK8W+1oJDhJUY6tOFYHrYLaf6Kx+41z1rulIBGZJtToIAxUsqsYpnkdjGDpydfDOcGvdvu9cIYnDRM0Cxoo66qyRRzx6icEqx6bOACBp5nNB0Me0omkMQkUyLzQHiOAbj4OBB+8Vrd0Frgnp4+qdJ6w5nUMf9Lf0PgrX2Zs2aO4lkbTplOogSSdU9HGmkRldJ4oetwODWkm6fCPMz61cksrEFUIlwkekDHWkB45zjHKguJtSElQJUJcgJhh1iyM4A8JKqx+oGvK7YtyVUTR5ZdajUMlcE6h82AT9QNc/3HlliV3UdGyMGXOoPHBLGJlz+1rdX457Qc9ufZe700MYj6SJgUUOxU6tawdD1ByUHCtns4jBzkBX927bLDpo8quphqHBQocsfm0kN9RzWWfaUSOsbSKHfGlSeJycA4+vhUBt0yYp1aTLOpEY/21c2i23SEAZJ4N2kYPLNbQ2dcG4SZujGFVGVJpQMK7HVgIBJwY8GwB99B0FKUoFKUoFKUoFKUoFKUoFKUoFKUoFKUoFKUoFKUoFKUoFKUoFKUoFKUoFKUoFKUoFKUoFKUoFYby6SJGkldURBlmYgKAO0k8qnbb2+luVjVWmuHBMdvHjW2P2iTwjTPAuxAH/FaNnu880iz7QZZXU6ordc9BAew4Pw0o+UYcP2QvaGSPfGBgGWO6ZSMgi0uMEdhGU5GvXdbD8jd/2k/wCCr9KCB3Ww/I3f9pP+CndbD8jd/wBpP+Cr9KCB3Ww/I3f9pP8Agp3Ww/I3f9pP+Cr9KCB3Ww/I3f8AaT/gp3Ww/I3f9pP+Cr9KCB3Ww/I3f9pP+CndbD8jd/2k/wCCr9KCB3Ww/I3f9pP+CndbD8jd/wBpP+Cr9KCB3Ww/I3f9pP8Agp3Ww/I3f9pP+Cr9KCB3Ww/I3f8AaT/gp3Ww/I3f9pP+Cr9KCB3Ww/I3f9pP+Csm7+9VtevNHAzF4CBIro6FS2rA6wHHqtWhdX8l+7QWjmO3RtM90vNiPfW8B7W7Gk5LxAy3vfO71hHb7QuYoUEccdnbKqryA6W8/wD2aDrKUpQKUpQKUpQKUpQKUpQKUpQKUpQKUpQcDuZuurwfpP6RdLLckvKyzY1MGKjmDwAAAHZV/uY+mXvn/wAtfNxD/oIPsn02qLtTeu5aeMWseuBiV6VcNhlUnLpjVgtgBeqSOOeIwFvuY+mXvn/y07mPpl75/wDLVbZt30sauVKE8GQkEq6kq6ZHA4YEZHA4rZoIHcx9MvfP/lqZvRsZ4LK6mjvLzXFbySLmbI1JGzDI08RkCuyqHv38W33kk3qHoNe13cLIrG8vMlQT+v8ACM/u1l7mPpl75/8ALVazYCFCeQQE/wDtFcVtDe27a4QWsPSW7htMikcWVSVV1IyNTYXHVKg6j4AF/uY+mXvn/wAtO5j6Ze+f/LViyuRJGrgY1DiDzB5FT84OR91Z6CB3MfTL3z/5a0N4NhtDa3EqXl5qjhd1zNkaljZhw08eIFddUne7vG78ml9U1BPsN3S8UbG8vMsik/ru0qCf2az9zH0y98/+WqmyfgIv5a+iKg74bxywqyWiCWdF1smcNpPIKCOsT4QDpAJI5UG13MfTL3z/AOWncx9MvfP/AJa97r7VlmUidCjqFYE46yMOfADirh05DOkMMBhVyggdzH0y98/+Wo29uxDFbahd3bapoY2VpzgpLdRQuvAAjKOwyCDXcVz2/neg8ptf8+3oLdpbJEixxqERAFVVGAABgADsFQtn/Gt35LbetvK6Ouc2f8a3fktt628oOjpSlApSlApSlApSlApSlApSlApSlApSlBA3C7wg+yfTas7XIWWWbSTjTAirjU7gknjyxlwvHgNLHlWDcLvCD7J9Nqy9DlpYdWhw/TxNjIIJBzjhqAfUrDOcEctQNAsrww6lnQxhpGKvkMnXbVpZh7w5JHHAPDjk4q1Us7S0jTcxFM8CwBeJvD1gMqPthfvrXsrtIiOjkWS2ZtAKsG6FyQBHkf7ZJAGeKkgciNIXKh79/Ft95JN6h6uVD37+Lb7ySb1D0FWw+Cj+wvoipqXIWSWbSSWZYEVcZcx6yTk4/aaQceQTNUrD4KP7C+iKlxwEmSENokjlM0ZIyCHZm1YzxXLyIRnP1ZBoPuzrswjROhj1SMUfIKHXIzKhYe9brAdbGTyzyq1UttpAApcxGPIwTgyRMMceuBwH2wtYbC7WMqEkEtu50o4YN0b8hCWHNT2E8QeB5rQWqk73d43fk0vqmqtUne7vG78ml9U1Bt7J+Ai/lr6IrDtLryQx/wAXSk+BYyDw+csyD6tVZtk/ARfy19EVgv3CTRSN7whoiewFyhUn5iV0/WwoNVL1zIs6wuYWjxkEF8agyyCMHJXGo4GW4jh2VXtrhZFDowZTyI/oR9ecjFTonktwEZGkiUYV4xllUcleMdZsDAyuSe0DnWBrmMuZLZ1MuMyQZCtIBwzobBWQDk3DPI8MFQu1z2/neg8ptf8APt6uWtwsiK6HKsMg8v8Ag8QfmqHv53oPKbX/AD7eg6Guc2f8a3fktt628ro65zZ/xrd+S23rbyg6OlKUClKUClKUClKUClKUClKUClKUClKUEDcLvCD7J9NqrX1ksoGrIKnUjrwZGxjUp/8Ag5BHAgg4qTuF3hB9k+m1XiM0HM2W8bI0qXBBETsjSqrKqsMNGjnipZ42VsqeBIBALLn7tIu2l5IlhMidGSX1I4blbTDSCgOogOM6T9rS29NuvaMnR9CqIWVmSLMauUzpDhCNajPI5HKqghXToxlcacHjkYxg558PDQQN1NuNKOikU6l1aZAwdZI0YKJC69UMQVPz5JHIhc+/fxbfeSTeoergFQ9+/i2+8km9Q9BVsPgo/sL6Irze2ayAZJVlOVdeDKfCOwjwg5B7Qa9WHwUf2F9EVldQQQRkEYIPg8FBzVlvKy9ILgA9GzoZEVgvSIx0xHOQWdcMNJ5nScNgH7tQMetJGsJkXSxL5ifwQyMFBjbidMgzgjt4KdybdWzZQnQKiBg5SLMasygBGZUIDacDGeRAPMCq5iBXSRkYxg8eHz550ELdXbjTrolUiRQesCGV1VtIk1LlVJ4HGeOcjODja3u7xu/JpfVNVapO93eN35NL6pqDb2T8BF/LX0RWzLGGBVgCpGCCMgg8CCO0VrbJ+Ai/lr6IrboOavL+S0mSJcyo6FkjIZpcIyiQBx2KrKRrHE8M8RWe6u/0hGMcXSRo3VkjfEmoAEvGCuCyklcZ4kMD2it+fY1u79KYk6X5UKBIOoUyJB1gdJI5162TsqK2j6OBSqZJwWZuJ4liWJJJOST2kkniTQc3s7bhinKHTLFIA5khOSHYgZ6EZZS2QSvYQx45Omhv53oPKbX/AD7er6IBnAAycnA7TzP11A3870HlNr/n29B0Nc5s/wCNbvyW29beV0dc5s/41u/Jbb1t5QdHSlKBSlKBSlKBX55t+7nTeHZ8YlcQzRPmIMdBZIpzqK9vNP6CqO/kstvNZXiyMIYpujuI8nQUm/VrIRyyrMP6jwV53tS2XaWzZprnoZI2kWOLonYzGRRHjWvCMAtzIPPsoO0pSlApSlApSlApSlBw+52wOks4X/SrpNQY6Ulwo67cANPAVZ7mPpl75/8ALXzcM/6CD7J9Nqi7U3ounuIxax64GJUuuCwYKTmSMgtgnAC9Ukcc8eAW+5j6Ze+f/LTuY+mXvn/y1V2Zd9LGrldLcQy5zpdSVdMjnhgRntxmtqggdzH0y98/+Wo++e7ujZ9436XdtptZTpabKnELnSRp4g129Q9+/i2+8km9Q9BrWe7WY0P6ZeDKjlP8w/hrN3MfTL3z/wCWq1mwEKE8ggP/AEiuKv8Aeu8e4QWsOu3YHDrpzrCkqsikFlLNpGnqFQdR7QAv9zH0y98/+Wncx9MvfP8A5asWVz0kavjGRxB5g8ip+cHI+6s9BA7mPpl75/8ALUzejdzTZ3Tfpd22LeQ4abIOI2OCNPEV2VSd7u8bvyaX1TUE3Zu7WYYz+mXgyi8BNw96P4a2e5j6Ze+f/LVTZPwEX8tfRFQN8d4ZYVaO0TpZ1GplyA2OxUDDDMe0gNpAJI5UG33MfTL3z/5adzH0y98/+Wve6+05ZkInjKOArDVjLKw54AHFXDryGQobgGFXKCB3MfTL3z/5ajb27C6KBX/SbmTFzbdWSXUhzewDiuOPPP1gV3Fc9v53oPKbX/Pt6Doa5zZ/xrd+S23rbyujrnNn/Gt35LbetvKDo6UpQKUpQKUpQau07dpIpERgrMpCsVVgrY6r6WBBwcHBHZUK9sLeG3gm2mUuJbYACcx9YyFgBojXJ1s2kALxJxXT1wm8c88t8rxKZINmujSwoAXkkljbLKO0xRujgD32vA4gUGS0/wDFGwa6NrIZLeUNp/XqFXVjOksCQp+vt4c67evyPbO7OzL+6EtrDLJcSyI8rMsyQRIrq0kkgkVRrZVZdHPLZwOJroN2t4Vt5lsFIuowxWKa2Jk6JCxKQzgA6NKkKH1HIXjjtDvKUpQKUpQKUpQQNwu8IPsn02rObrEksuknGmBFXGXbJYnPIDL448tLHkawbhd4QfZPptWYRZaSAtofX08TYzwJBLY7cOSCPAy8tQoPlndtBqFwhjVpGZZAQyddtWlmHFDkkZI08uOTirVTPdEqNNxEy9mpAZIm+9QWUfbAHzmtWyu44iOikWS2LaOqwboXOMR8OUZJAAPvSQPekaQu1D37+Lb7ySb1D1cqHv38W33kk3qHoKth8FH9hfRFTRdaZJZdJYsywRquMsYy5JyeXWaTOeQTPbVKw+Cj+wvoipccGS8IbRIkhniYjIIdixbGRqXLuhGc4PZkGg+7PuzANFwnRgyMVfIaM65GYIWHvG62OsADwwSTirVS22jgFbmJkzwJAMkTDHHrKOqPthfvrDY3aRlQkgkt2bQjBtXROcYhJ/dOeGeIOB2jAWqk73d43fk0vqmqtUne7vG78ml9U1Bt7J+Ai/lr6IrDtLryQx/xdKx8CxkEY+cuyfdms2yfgIv5a+iKw37aJYpG95homPYpcoVJ+YldP1sKDUS8kMizrCxhaMjIIL6dQZJBHzxjUcA6uI4Z4VXtblJFDowZT2j5jgj5iDkEdlT4mktwEKGWJeCvHxdVHJWj5tgYGVyT4O0673MZkMls6mY8XgJ0tKoGPeNgq4GMNjwA8MEBdrnt/O9B5Ta/59vVy1uVkRXQ5Vhkdn3EHiD2EHlUPfzvQeU2v+fb0HQ1zmz/AI1u/Jbb1t5XR1zmz/jW78ltvW3lB0dKUoFKUoFKUoFc5u23+r2kvguI/wDmzgNbe2N4Y4HWJVaa4cZSCIAuQP2iSQsafxOQKi7F2ftOPppW/RFeeUytGelb9lUSIyjAGlFUZCntNBQ3/TNjKSNSKUeRf3oUlR5UwOYMYfh28u2rloiBF6IKExlQgAXB4jAHDFT9hbWF0kiyR9FLE3RzQsQ2ltIbg2MOjKQwOBkHkDkDQ3SJgeawY5FtpaEnmbaTV0anw6GSSPw4RSedB0tKUoFKUoFKUoIG4XeEH2T6bVXvbNZQA2QVOpWU4ZWxgMp8PE/MQSDkEipG4feEH2T6bVeIzQcvs/eNleVJyHWF3jaVUICMMPGjnJVmeNlOVwAeqQCRn3tPW2mSaNIdadGzFy6FW4/o840LpU5IDjOkn+Iht+43ZtHTQYFVMqxWPKK2kHSHCEB1GTwbI5eAVUWJQunGVxjB48MYwc86Dn909tPKOilQ6l1aJFIdZI1YKrl16oYgqf4hxGOKrn37+Lb7ySb1D1cqHv38W33kk3qHoKth8FH9hfRFeb2yWUDOVZTlHXgynwg/9wcg8iCK9WHwUf2F9EVldQQQRkEYIPIg9lBy9hvMy9IJ+sImeMyohVelQ9WE8SGZ1IYFeAJ0nDYBybU1nrSokPSLoY9IWifgT0Mp0KYzz0yDOD9elt643XtHUIYECBg+hMojMowpZUID44Y1ZwQDzAqt0YxpxkYxg8f+9BC3V208y6JUIdQcOCGR1DaQ+peAYjS2O0HI7QNne7vG78ml9U1Vqk73d43fk0vqmoNvZPwEX8tfRFbMkYYFWAIIwQRkEHmCO0Vr7K+Ai/lr6IraoOZvL6S0nSFCZUdC0cJBaXCMokCvngoVlI1g5PVzxArYuLs3CMY4hJErDTIkhWTIAJeNSmNSkkYLcSCD2iqE+yIHcyGJOkP+4ABIOoUyJB1gdJIyDXrZWy4rZOjgTQmc4yxyTzYliSSTxJPEkkniaDmtm7aaOcr1ZoZAGMkR4q7EDJhHWQsCCy9hDN2kChv53oPKbX/Pt66BVA5ADt4eE8zXP7+d6Dym1/z7eg6Guc2f8a3fktt628ro65zZ/wAa3fktt628oOjpSlApSlArn9t7XkaQ2lnpNyQC7sMpbo3KVx+0xwdKduMnAFZd5drPFogtwGurglYg3FVAxruH/gQHOO0lV/ara2FsdLWLQhLMSWkkfi8kje+lc9pJ+4DAGABQedhbEjtUITLO51SyucySv++7dp8AHADgABVOte/vooEMk0ixovNnYKo+81z0m0bm+6toHtoD767lTEjDtEELgMD/AOY4AHAgNQZdjMJNo3sqe8WOGBj4ZYzNIwz26VmjH15HZWSXhtSPHbZyZ+6eLSf+pv61V2Vs2O2iWGFdKJyGSSSSSWLHizEkkk8SSTUXdyT9Jubm7HGPhbQnsZYmYyyD5jKzL8/Rg9tB0tKUoFKUoFKUoOE3P3PsJrOKSWzt3dwxZ2iUsTrbiSRxNVpNydlLgNZWo1HAzFGMnwDhxNZdxO8IPsn02qHf7tz3N0ryS6HC9dAdUTRtqQKBjUVHHKnTk4bI5ALXcJszxC28ynsp3CbM8QtvMp7Kp7FZuiCuxdkZoy5xltDlA5wANRABOBjOa36Dne4TZniFt5lPZUffLcvZ0ez7x0srdXS2lZWWJAVYQsQwOOBBANd1UPfv4tvvJJvUPQadluNs0xoTYWxJUE/qk8A+avb7k7KUgGytQW4AGKMEnwDhxq5Z56FMcToGM8BnSO3sribrdie4u9ck5jcRjpVU5jKv0ioUyM9XSSoOnDDVk8RQXe4TZniFt5lPZTuE2Z4hbeZT2VW2RKzRLqOpgShb94o5Qt82dOfvrcoOd7hNmeIW3mU9lTN59ytnJZ3LpY26ssEjKwiQEERsQwOOBBrtak73d43fk0vqmoJWzdx9mmGMmxtiSikkxJxJUceVZ33G2WASbG1AHEkxJgDw5xVnZPwEX8tfRFc7vtsqa5XRr6KMsojaM9YSFgNbqf6LjOknVxxgBspuPssgEWNqQeIIiQgjw5xXruE2Z4hbeZT2V73asZLZmheTpNSrJyGFbijY4DOrCsT2sXPDVgX6Dne4TZniFt5lPZUbevdOxggSWG0gikW5ttLpGoYZvYFOCBwyCR99d3XPb+d6Dym1/wA+3oOhrnNn/Gt35LbetvK6Ouc2f8a3fktt628oOjpSlArFdXCxozuwVEUszHkFAyT/AErLXC747ft5pv0FnHRp+uvXPvI4Y9L9CzdrOxjUqP2Sc88EN7YcoSKbad4eiMyhsP8A7NsuTHF9o51tjiWfHHSKyQDaN0iuZEsUfjoWMS3AU+9DO56NHxjI0PjOPnrWJ/Sf9bffqLOD9ZDDIME6eIu515g9qR/s8CetgLvSb4RhC6294wC6j/ppFwMZz1wvZQZ7HdW3jkEzhp5xymuGMjj7APVj/wDQBVypt9tqKK1a7Y/qli6XP8OnUB9Z4D7647a6XlxHame6VFupY0/RrQYBRgZJVa5yXfEavxTR28+FBZ2ptB712tLNiEU6bq6U8IxjJt4j+1MwOCRwQHJ62BXSWVokMaRRKERFCqo5BQMAV8srSOGNY4kWNEGFRAAoHgAFZ6BSlKBSlKBSlKCBuF3hB9k+m1epJG/WOG0NJMsOvAOhA2gAA8M6i5GQeL8cjhXncLvCD7J9Nqz3gELSGQareb4QniEbSFJYfJsAMn9kgk8CSA9JYywZaFzKCdTRy6QSTzKOANLduCCCf3c5resrxZV1LngdLKRhlYc0Ydh/+iMgg1ppayoB0ModOxJsnh2BZh1gPnYOa07qd0lDmPRNp4qralnQZLRq2BmVRllBAPMci2A6Coe/fxbfeSTeoerMEyuqupyrAMpHIgjIP9Kjb9/Ft95JN6h6CrYfBR/YX0RUhZWwzBtDTXJiL8CUVGaNQAwxxKYGQRmTPGq9h8FH9hfRFTblViMglANvMcknkjEAMreBGxnV2HOcZFB7jspbfJiYzKWLNFJpDZY6mKOAADkk4bgSea1v2d2sq6kORnBBGCpHNWU8VYeA1prazR/BSiROxJs5x2KJhxx87K5+etK4umjl1mPRJpy6A6lmiHNkOBmROJxjJHDtBAdBUne7vG78ml9U1VI3DAMpyCMgjkQeINS97u8bvyaX1TUG3sn4CL+WvoisV2NVxEp4hVeQD+IaEB/o7/1+asuyfgIv5a+iK8bSifKSxjU8eepkDWjY1ICeAbgrD51xwBJoNCytJJVjuBOwlZM+9QxgPpYx6MAkAgD3wbhzrfs7/LdHKvRygZ05yrKOBdGwNQ4jI4EZGRxBOtBCsmZbWXoyxOtSuUL9uuI4ZH8OCp48c1h2o76P9QgVVYETwsSY2HKYoygqM8DxYYJz1c0F2ue3870HlNr/AJ9vVXZl2ZFIbAkQ6XA5ZwCGH8LAhh9eOYNSt/O9B5Ta/wCfb0HQ1zmz/jW78ltvW3ldHXObP+NbvyW29beUHR0pSgjb2R3bW5WyIEjMAWLBWEeeuYyVKiTGQCRgZz2Vxse7bQzxT+5jNHAgVYVu1Ygh2Y3Ah0ATy5YsS75yMjrYr9LpQcnEr7RnV5I3js4GDLHKhRp5xgh2RuIjjPIH3zceSjPVsM8DxBr7Sg/J939o20t0tk92jWVuwe0VlIFwQxKwmV+EogbTgLnV1SSdJqtfbvTwbRS42dZRBI0YS9LLojkMuknoVCt0TDHWYKA2ccedd5c2qSDTIiuOeHUEZ8ODWag1dmSyvGrTxrFIc6kSTpFHEgYfSucjB5DnitqlKBSlKBSlKBSlKCBuF3hB9k+m1Xia5Tcja9uljCrTxKwBBDSICDrbgQTwq57uWvjMPnU9tByMMtxa9NIttJGDMyxW+nWZRN+s6QmFnWMq+vAwMKME9ZdPQz7MYxqVLzcBrjlZgW5HWpY5hlB4jGOPDhwK7vu5a+Mw+dT2093LXxmHzqe2gn7tbNuICwdh0bFm0mTWwZn1cD0aBRxbI4jljHEnJv38W33kk3qHrc93LXxmHzqe2ou++2LdtnXqrPESbWYACRCSTC+ABniaDo7D4KP7C+iKyueB4Z4ch2/NxqXY7bthGn+oh94P91P3R89Zvdy18Zh86ntoOOt5rm1WQrbyx6pWjit9OssjnWLjMTOq9HluHV6q4OWK10t5ss6F0F5hgao5HbUTwxIjscxSLz5jmRw4Ebnu5a+Mw+dT2093LXxmHzqe2g0d2Nm3FuCkjAx8SFL62DFtWA3RoFUA4xg8hjHbsb3d43fk0vqmrN7uWvjMPnU9tS969s2xsbsC4hJNvKABImSeibhzoLOyfgIv5a+iK26jbL21bCGIG4h+DX/dT90fPWz7uWvjMPnU9tBC2/bSm8V44niXoyJLoBWAKYkjARZA7D4QHK4447Qa2titJdxNMxmt5GY6EYSAIFACt0bhQ6tjXxAPW0nBFU/dy18Zh86ntp7uWvjMPnU9tBDtdjXKziWJVgAUIU6XVGQGySsYj97xbSNS4z2cQdvfzvQeU2v+fb1R93LXxmHzqe2ud/8AEDb1sLIt08RCT27kK4ZtK3sDMQqkk4AJ4DsoOsu7lIkaSRlREBZmYgKAOZJPIVz+7Gue4uL0xmKKaOKOFX4SMkTTN07Jj9WGMvBTxwMnGcDxa7PlvnWe7QxwI2qC0bmSDlbicZwW7Vj5LzOW971NApSlApSlApSlApSlApSlApSlApSlApSlBoHYtsedvD5pPZXz3EtfFofNJ7K+0oPnuJa+LQ+aT2U9xLXxaHzSeyvtKD57iWvi0Pmk9lffcS28Wh80nspSg+e4lr4tD5pPZT3EtfFofNJ7K+0oPnuJa+LQ+aT2U9xLXxaHzSeyvtKD57iWvi0Pmk9lffcS28Wh80nspSg+e4lr4tD5pPZT3EtfFofNJ7K+0oPnuJa+LQ+aT2U9xLXxaHzSeyvtKD57iWvi0Pmk9lek2NbAgi3hBByCI0BBHIg450pQb1KUoFKUo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208" name="AutoShape 16" descr="data:image/jpeg;base64,/9j/4AAQSkZJRgABAQAAAQABAAD/2wCEAAkGBxQSEhUUExQWFhQXGRsaFxcYGRcYFxwaFxocGhcdHBcYHCggGBwlHBcUITEhJSkrLi4uFx8zODMsNygtLiwBCgoKDg0OGxAQGzQkHyQsLCwsLCw0LCwsLCwsLCwsLCwsLCwsLCwsLCwsLCwsLCwsLCwsLCwsLCwsLCwsLCwsLP/AABEIAMoA+QMBIgACEQEDEQH/xAAcAAACAwEBAQEAAAAAAAAAAAAFBgMEBwIBCAD/xABGEAABAwEFBAYFCgQFBQEBAAABAAIDEQQFEiExBkFRYRMicYGRsQcyocHRFCMzQlJTcpKy8BUWJGJDc4KT4WODosLx0lT/xAAYAQADAQEAAAAAAAAAAAAAAAABAgMEAP/EACURAAICAgICAwEAAwEAAAAAAAABAhEhMQMSIkETMlEEI2FxM//aAAwDAQACEQMRAD8AM3hezYA3Gz160o7hSu7mFRdtKwigb7f+EL21n+h/1/8AqljpljhFSjZeW6Hc30wkGmhrTup71xZr1awkgZk1HKqT451I+0KnQTA4/wAeHBRsvlo0HtKTjbAo328cUPjOpDw/aAU/5K8G0nbTtKQ33gVGLS4rviTGpGgO2kFN/PrFRx7VBrq9c5UpiICSTKV+Y4khN8SOTNGF5OewSAkAgkgudWgrSlCqEd/ne5/c53xXkYpAB/0z5FKDrQoxV2UaQ6jaE1rif+Zy5dtC+tcb6cMTvikk2nmV62Qnin6CUhwkv1xcCJJABXLG7OveurLfz2ChkkNOL3fFKAkA1dRdOm5o9MAwN52lf948f63LkbTSD/EkP+t3xSXJaeahdbDuKPQFIeHbTSfeSfnf8Vw/atw1ml7pH/FIT7S4715G6pzR6BVGgWS/pZQS2aYAbzK/4rp+0UjSQZpqg/ev+KG3QykPaaoVeM+GR3apxdyaHaVWMv8AMkv383+4/wCK9btPKBTp5ta/SP8Aikt9rUbrSeKp1EpDm/auYf401P8AMf8AFcfzfN99N/uP+KThKpWOXdEChwbtVP8AfTf7j/io37WWj76f87/ilZ1ooq77wHHRN1OpDidrbR9/P+d3xUcm2E41tM4/7jviqVl2Pt0sQkDAxpFQHuo4jd1d3elcxnEQ7UGhHMI9aOVMebFtTaZScNonoBmS93sVn+OWv/8Aql/OUDuiMNjPEqep5KXb8GUUcbc23CIKfW6T2YPioLh2XitVmNolme31iGsDTQNrqCCSctBRVPSIMLbOK/e+bEX9GVleY2vzGZp9kgnWnHVN/N/5oXm+zFC87tfZywkl0cjcUb8JbiGVQWn1XCoqOYVGaVbjtLcDbZZzFo+uJjjuePccweRWJ39dktleWTMwO3b2kcQ4ZEKzZNZKDpSo+lKjxjitm9HPoxiDGWi3MxyO6zYXeowbsY+s7fQ5DmVyCZpc7Z5aiGN8uHXA1zqdtBlvROSx2tjQ59nla06ExuGmu5fR1ngYwUY1rRwaAB4BSNeCupAs+ZW3meClitWMiq030p7JsljdaIWATN6z6ZY2gZ8sQ150WQWKbrDtC5qkdHZpFPmHmtaxuIG4UaVmBnO4rTLM4fJ3f5bx4ArJmvWbgduRfkWEE4rY4b12y3uQ6Ny7rqtGCZYkkquC5eVyUkVkkkpgje+umFrneQRFaPLLA+R7WMBc9xDWtGpJ0C1W5fRnZy1zbRJKZm0xYQGxgkVo0kHHTSvsVv0abBPsrzabSG9JSkbAa4K+s4n7VMqbs+KeLzhxNpU05ckRT5xvmyCC0SxB2IMeW4uNF7ZMyFxtDE6O1TNeKHpHGn4jiHsIXd2Crgkm8FI7HayuowDsSLf8hFokzPre5O0GbcuASJtIaWmUc/cFm4X5stJf40VmzHipI7SVRDl1G9aiNBIWo0Xnywqs05Ins7s9PbZMELch6zz6jRzPHkM1yOaB8ltKZvR3c7rbahUfNRUfId2R6re8+wFOV3eiSBtDNLJKd7W0jZ73e1Pdz3PDZI+jgjbG05kDOppSpJzJyGqbBJsquDoWu6zpMTiaHdi3DkFiloi/qJAdz3eZW726hCyfa6IMtZpvaCe2p+CXkfjY/GRWY5O5D3rrpVUgl15ii9xrF2NMSp6R5K9BvFJKHkcCavR1L/TRH+2h7iR7ks+kizBnyZo0AkA/8Fa9HltAidHXNjq9zs/PEtP81fGkS5vszWonAhSYARmK9qBWW3U1RWzWwPyCsRPYbgs73h74IiQQQSxpNQag1puND3I+HIWbW1uQKs2KUu6x0XHFm0yYRVCzeJDwQcqHEPJW7ZaRhO9BY821OVdUUAvz2rGeS+boCBaHtGjZHAdgcae5b1PaRFA55OTGlxO7IVK+fLtcTJiOpzPacyk5HSKQ2apdURdZj+B/kVl9muO0uAwwvd2UPvWs3HlY6/2PPmkrZrbWOJwDwQ3flosfC2rLcjwjm4PR9bLQc2iFv2pNe5ozPfRaBc/oks7c55Xyng35tvsJd7Ufui+4pWBzHhw5UqjVltrToVpjKzO5MhurZayWf6KCNp3mlT+Z1SjTGACgFOxRMlBXRmAVQWdlU7a7IrqW0gobeNsDGOe40a1pcTyAqUTjA9u5sV4Wgjc8DwaB7lzc4zCFW+cyyvkOr3ucf9Rr70ZukUAUOV4Kx2NdlOR7khbUilrl/F7gnmyglveElbUxF1slABJqP0hZ+H7stL6IDBSRjMDf7U0XTs3E4AyY+eeH/wCLQdnbnssJa5kTGuGWIip/MVp7Izt0Leyfo5fNR9pJjZqGD1z2nRvn2LWLlumKzRiOJoawbhvO8knMntX6GRvEKwJQqJE3Ky61RvfRVWWmpoNBqo7RaE1HEVtlWXbYurajyY33p/vG2CNjnvNGtBJKya9LzEkj5XZYjkOAGQ9ilzfWisCWEV8QrHQlDbvtmI5cR5o5iHJY6aNCKvpDzFmJ4SebEq3dbHQSh7OwjcQmfbOMgQA11l14EsSsWZqvDiKJTrsx6u3aATUa2uM/V3pkjtLIm9Z1Hb6b+7gs/ujDAxzifnHgUp9VuuvE8OzsVe33purmqvkcsEutM1W6LWJTnk0HvPamCe2ADCKABYfc+1hs2RGJta60IR2Hbbpg4NFCM+dBrp3KkJAcWaP8prqddPeqV9W4BmFpAr5DX981nLdsXFxx1aADTLfuFEv2+/5pR1na604cOxM5YBWRs9IF/s6E2WNxLnUxkHIYXGrT2+5Z/drOuvXCqnsLesFGcrKxVM1i6Gf0I/A/zcsCC3ixTgWPDvwP96w+GMEKX8+LGnmizdV6PhNQTThVazcV7vDWkSVBAOtdVjmGhordjvOSH6N9OWRHgrONvAjR9FWC83EDMHvVmW2cXdwWKbO7fyQzNdI1r2aEad6NX/fs1GvgLj0riQG9ag3Cg/eSpF1slWaNJtF8MjaXPcGtG8mizjbbbT5S0wQ1EZ9dxyLqbgNzfPzT5rdLMayOe+nGtB3aBcApXMdRoiexHbsbkEFKM2KWgCjyaHjscLA3qEdiz/a21Pjts2A0zHA/VHFPF1T1bySHtlT5ZLnvb+kJOFeTKSfiVIb/ALSNJnDsDfgiFi2hlHrPJG9A2xqVhotNIiaZs3f0kjuq4kAb+fmU53faHyDMhrePLksLsVvfEcTDTjwNExjb54A6vWGueSZOhHE2Y2lrRRunmVSt14tjaXPcGgakmgCzy8drXlrJYQHNIAIzJa7U6dyWNob0lnfV2PBkQwg5ZZmm/fmms5IMbS7V/KiWsqIWnfq87iRuHAJStVoxOooy4hpNDTsUETqlSat2VjoZrgZk7sRfoP7lQ2cZ1Sd1M0axDgVFxtlEw7eNthwUlIcS00xNNe4kdi5tF6WZxxClTxaKjl7kt7VBxEPY7zCBhxG9JBdlZ0kkx+bbbPy/LwXJt8BBoxpHGgKQ/ldN5VZ95U+14qnxsng0WK2WYULoxz6oz+Cp2yWJwo0AZ59Xdr50SE++KbneKhdfXDF4rlxtBVIeLMI2ijwDnkaDRWJZbOfqDlkFnxvg8/FcOvMnefFHo2c6bse2ywg1LW+CIC97K0at/L/wszbaSTqfFWoYzibU6+5JKDHjRq8drb0eOtWYaircqfvcqrLwsp1w/wC2PgopxSxkZ0EVfYkQSAnIuHgkhHssDSpD8bwstc2g/wCkZLz5fZqjqig34OKShhHFRzW9jNQ7u/8Aqf4rEdDsLbZ6gUGHjhz8lw+1wOqC2gPAU8kji9GHINd++9Pl1+jm0yta97mxYhXCS5zxXiBlXlVP8IrcURC1wBtMNT2DNcC1WfFXo297R7EM2t2atFgo54xxE0EjSaV3BwObSfDmlZ95u5rvjBh+x8NrgrlG2leAXbrxsw+yOWEe5Z0bYTvPipYDU5oOA0aNOsVsikHzdKA50bTPwXM0kFSDStcyWiuXchVxnDCKbygF53vhmkFDk4+aWGW0UlhWOTpLP9lv5R8Fw8wEUo09jQkV17VNc/FefxwDin+MlaHcthqThbnpkFyBCPqNPcEp2C+TI8Na3XfXIcyjlsxRsL8BcBwpXwR6s5JEdriFeqB6wO4UG/3K458OGgYKn1jx/eSU5dox9g+xVJNoXH6pTdWdKVjc8s+yAPNdutUDR9UdoCRxeL5N5CuWZnFBqgxyN0U7JAQw5DlRdfJCql2Mwx9qt9MVPuOogXbaYjoObXeYSp8pKObXPNYqn6rvMJbaU3Av8aF5PuyyH1XLl40r845K5MgkCjLUSsF2S2h4jgjdI86NaPaToBzOSeLu9Dttf9K+GEdpkd4NoPagcL+w2w015PJaejgaaPlOeeuFrfrOoewV7lpzvRtc8WGJ5eZHA4S6Zwe6mpDQQPYm7Z+6GWKzR2dmYY2hNKFzjm5xHEkkqvb7BG57ZHRtL2+q4gVFdaHcnSJuRgO2uzz7utJjzdEetFIR6zeB3Yhoe471UsMuJzUU2x2wktBlgkiaGNe4NBJLmOaSKg8cs/BBbsPWb2qc6ploGnW8n5I4cYj5f8LOm6rQ7RMDZHj/AKTiOWWfsWdtOah/PpleT0SOkzUFqNV7XNekA5kZAVKuTo9udxE8LmgEiVhAOQJDxQE7hVfQtrcLQ0MErmBrmuJjdmcJrgrwyFVgFy2SWWVogYXyBwcGgZZEEVOgGW9blszYHxwMEucubn516xJJoeGirHRHkD9osjZ4XRyDEx4IcDwPkV85X9dhs9okhdqxxHaPqnvFD3r6PikKQfSxs4JGC1xjrsFJQPrM3O7W+R5INCxdGKnJyKWEZoXMaEopc1S6vgoz0XhsdbtbSMDmki/nUtEv43eaeLNk0DsWebTu/qpx/eVDg+7Lz+iKjp1HUk0GZOg4r2wWWSaRscTS57jRrR+9FsuyHoxEID5zjlO4eq3kK69q1mVtITLnuvom0PrZF54u4D+0e01KdWtxMAO8An3prh2WiY4vw9bn8NFS2huo9DJ0eT8Joe5BRd2wd16MMvhwdNIW6YjTsqhpVmYU1VYlOgst3eMu9HbG2qAWR9B3pju0KUx4aGCyZNIUqjs46ruxSLIyy0K+3Txiip9l3mlRkiaNuR1oubXeaUmgnIZkmg71o4V4InyfZlyN6Y9kdlpbfJRnVjaaPkIqBvoBvd8VSufZO0SkVAY3eXEE9wC3bZSwx2eJkcYo0DxJ1J4lVVNkpOi9snsxBYIy2EEudm97s3OppnuA4DJHjIqZnouPlGKvBPQlkk0yozvB1K5nmVV701APnjbY/wBfad3zrlXseoC52ltXTWueQaOkeRTSlaD2AL9YtQoz9lomlYa2J3+S7yPwSHFrVaEG/wBC87+hd5FZ7C3JZ/59P/pafo8AXcNmfK9scYLnvNGtG8r80ZLQvRdcbSTaXgEglsdd1PWNOO7xWlK2Sk6Q27H3MbHZGxljRM7OQtzqScqk65UHBMFnaQMxn7FJGVZMjSOSoZtkYouJ6EEHMEZrqZtFEXogZgXpMuRlltPzeTJAXBv2SD1gOWYPeqtxNrh7AjPpgqbY3h0YPfiIPkENuJmTewLNy4Rq4hnsUZa0l2eJ1RyH7BWdbVH+rn/GVpDPUPas52iZ/Vy10x59mVVLhXkyvI/BI2L0QbKMggFpeKzStBqfqsObQOZFCVpLByQbZOdstnjc31cIp7kZMorQLWjF/s9c1U7dEKHsVtzlRtk4AJJoKJkgnzjtZZxHapmDIB5p35+9AXI5tRaxNappGmrXPOHmBkPJBHhL7KMsWE+aaLu3JYu0Z96Z7Dkoco0NByyONDTs9qt5qtdpyPYVdwKJaIo7cirofwO/Uly75o4nY5GF9PVANM+aa9uGdeL8B/UlK0RZK/EvBE5vyYw3ftkWuzjIbuo6p8gnPZ7bSFzmRhzg46AtNNK69yydjaL82UtIIJBGYKp1rRN5Po2z20yaeKuST0FAsT2f2+fD1ZQX8CKA9hCar02za10GA4o5QTiG41AAI3HM+CdSwJ1yO75kmbf7XCzxGKJ3zzxQU+oDq48+A+CXNoNtp8b4oqNDTTFqTThuCSbTVxLnEkk1JOZNeaDl6CkVcCv2JubVDgyV6xs6zVKWiq2aS80sTqfcO/Ss8j0K0O1OpYnDf0J/SVncb1Hh0x5PQZ2du1kj29Jk0njSvetfuyzMhYGMaGtFaAaZ71hrTREYdoLREOrK6nBxxDuB0WiMkiM42bh09NVLZnl1TXLzKSdjL9+VRESOPSx+tTLE06H2UPZzRS1bRxt6ocK8K6K6pqyDTToZpbWNKqhNa2tqUo3htZDEOs8E8sz7EqX/ALXvlJZCSGfa0J40G4IOSQVFsHbeW8T2pxGYaA0eZ811cbcm9iBS6FH7mPVb2BZOXRqhgZoWnAaDePes92jj/qpvxe4LSbpeMJrvIWebVH+sn/H7gl4djT+ppHoovbDZ3sLvVdkOAI+NU9XTE1uJzSSXuLnE6lx8hSgpyXz/AHVeb4vo3YalpNP7a/EplvrbGZjmizyUGAYsvrGtdeVFri1Rmcfw1u+L7hs4Ble1pOQH1ieQ1Kzv0k7VHo/k7QQZGhxP9lTl2mngs+kvF7pelkcXuqCSTU5Lvai9haZukAoA1rWjkB8SUe2LOUcgpzlG4L1zl1uSWOyW721TLYgl27Rme5NV2RqPJsaOgvdhGddKK3U/sKGwt1NNx9il6YoJMZMpX/dgtLmkPwhjSM2k1zrxQ9+xVWj54Gv9hHvUN53lLEW4XloIOueh5qgdpLR96fYmSklgEki8/YJ+vTNp+E/FRnYBzgSJ20GtWH/9Kq/aOcf4hVV+1Vo+1+/BPUxKLX8hPNPnm05sPxUtquF0cfQueJA04g5oIpvp21JQ7+bbRx/fgoztPN4rvIKwwrZtlHStLhIBQVrQ5inmpJNj3UbSUHLgSgrNp5hkKAaZdlFI3aafQOolfc6kEzsi77xv5T8Vas2zeA1MoNKaNPxQR20M3212L8n3SHPXIfBLUvYySHm0uDoHR1pVhYDTSopVAYdi3Ch6YGunUIPmUQIw2fHUl/RuNanUCoNEuxX/AGg6yH2IQWMBkgw/ZJwH0g/KfivItji8fTAUzzafih/8Wlp9IVx/G5m+q81KamI0wvZdmZYnFzJ6GhBAaRUHIjXRVhsk5xJ6T/x/5ROG471fGJGwyUOgJa19PwkgoFeF5WuzuLJccb97XVBofNNU6FSV2d/yW9p9cZ8j8VYj2PdvkHgfigp2jm+8NF3/ADFMdZXeKV9vY2wwdjSTTpRn/afiiVk2aLBTpK034f8AlKgv2b71y/Nvu0VoJn07Usk3saKyP9khDMs3V5US7emyrZp3yGUtxmtMNaZAa1z0UlxWpzmu6V73AigzP7Cq3teUjZHYXGmWVTwC6Ca0M9FiHY1rSSJSaZULfA6qrNska5yV31pT2VzVSO+JiM3HxPxX594y/aPtVMkyw3ZNpP0hPLDTv1XrdjWuBPSHll3qg+8JOPmoJb3m0xefxTUwBSz7EteS3pXAj+0KQbEtGsjqcwK+SX5L6mGjz7VCb/n+8d3IVIFDVZ9lI2/4jyexqLQXW1mVXE9iQIr1lcfpHeKI2WZ51e7xKFZyFRtDvDGW5gOp++S96dvD2oTs8TjqauoDqSfNFqN+6Z4BFNLY/V+hQ2zIxRU0wH9RS052aO7VO60fJp/UUv1zR4l4I7k+zLDG1NDkqz2ZrVfRLspBPG+02lgk6+GNjvUoAC51NHZmnAYSme89hbvtrH9AwRPaXNxxggBzcjVujhX/AOpyTZ8/4V5hRvaPZ6awzGKdoBpVpBq1zdKjh2HNBiEGMiMhdNXi/BAJy8mqJ3Zm8Aoa5EbqPWHcg9BWzQLW6kFB9079JSQxqd7RFWNx4Qu/SUixyqXFplOT0WHaLRfRNs42RxtcgxdGcMQOmLUu50ypzrwSDdVhfaJGRRir3uoPeTyABPcvoS5ruZZII4Y8wwUqdSTm4ntJJVkiE36P1uln6SMxOYGNcela4HEW4TTCRoQaHms39N8rXx2c4TjxOo6n1KCor20NORWj2zrHesb9J0sgcYXNdgEmON+eGjmZtzyJB4KlYEjszwuK6DslyW5rqmSmURJDWoRFgo7tVCDVX42VfU7kshojbczfmiqF6M657B5BEblyYR+9yo3uKSHsHkFGD8mVa8Qa1oT/AHJ6NzLGx88vR4gCGgAkA6Vrv5JNue1Nik6Qtxlpq0H1a8SN9OC0+6zHeMTJJBIC19QMRHWbww6haIqyEnQo7V+j+ayNMsbuniHrENo9g4ubU1HMexIc4zX05ZjQU81kO1vo5tQmkfZYhJCTVjWuaHNBzIwuIyBqBTdRECl+mZzBV3NRW97rms7g2eJ8TjoHtIr2HQ9yo4V1jUfrAzNHbG1CbK3NGbEEr2MtDBc4oiHTtVG7G6d/kp/kj+STHsKv0Je1c9XxmlKsP6ijHoquBlrtTnSgOihaHFp0LnEhgI3jJx7ghG24o6HiY6nvcUz+he8WMfNHQ43AOruwtyApyLie/kq8S8UT5HlmyixAuDq9VooGDJuXJX20CGRWsUyU8ctUzjRLtYH2t2Ogt7QZcTZGghj2mhFeWjh2rAtpbglsUxilHNrh6rm8Rw7Ny+lXTVSd6RdmzbLMcH0sdXR8Tl1m15j2gLqsKlRgIGa/LuSNzXFrgWuGRBBBB5g6LiqWiqZ45Xrld854Kg5XLk+l8EstHLZpVocOgdx6J/6Ssz6ZaDb2Hof+0/8AS5Zf0lFLhWynK9G/ejTZgWaMTvoZnt/ID9Uc9KlPZQTZmUmzQudqWNJ7wEWxblpSwZHs9kGSF2uyxzB0c0YfG7c4VHbnp2oyyPivLQwblx1HzhtzcXyO1PYxrxFUGNzhkQQCQHb6Go45IAvorbK5G22zOiJodWu4OGmW8cl88WiF0bnMcKOaSCOYNCua9lIuzqEZhEYB10Og1CK2dlHkFTloohrudlWkfvcqt9M+cPYPJX7mZkez4KpfbfnD2N8ln4/uVl9AYxnmtX2IYBZIqZetXtxFZhA1aVsjJ/TMHCoP5ifetcUZ5DdFKr0ctUDimV+Kagqi0IdXzdkVqidFM0OY4aHUcCDuI4hYVtn6PprEDIw9NDvcBRzR/c3h/cPALd2zgqvbwHNoc65HsS0FOj5lspqUdu9qu7S7KmzzuMLSYjnQZ4TvFNaaUUFjYkbLJ4DV1DrBFqDihV05PFFdwHmkpPY8WJPpBb85D/lf+xQfZi8zZbSyXcKh4G9rtfDI9yYfSCAZo6fdj9RSo2NaeP6IhP7M+hbBbWyNa9rqhwBBGhqiMNo4rD9ltpn2Q4D1oidN7ebfgtGu/aWKZocx4PEbx3ap7JuP4NbLQK0VjGKJeNpD+s12fsVee/o434JHhp1ruoePBIwISPTBdhEsU4b1S0te4cQerXuJAPJZwVv94vjtETmuLXsc2mRBCxq/7jMDiQax1yO8cj8UraKR0BHK/cQ+d8FVcFeuRvzvgkloaOzR7TEPksh/6L/0uWPELYbeaWV/+S79JWUxQqfCtlOT0fQWxV6NlssRB+oPKiY4JBvWA7KbRvsZw+tHw4di0279popGtIeKOFabxxBC0pqjNKLHmSQnMUqFVFo3oRBewBoTQHRTPeHGrSK7wmoQuSPqCsv282OY577Qx5a55q4HNtchlvG5fr99JRZLJHEwPawlofXIkamlNK+SVr02xtNooHuaBwaKBJJ/hSKAcQo6m8GiLWf1iSd6GdKXvq41NdaAeSKwRgyEHcVOWiq2OFw0OIbwPNV75Hz3c3yV7Z5gJPEtp4HLzVa+24bQAf7PJR4l5FJPxoGwDVMuy959GSxxo1xqORyHt9yXoMy6mmdPFWAxakRZpbZhuVqC00Wd2O+3xZes0bjr4q/LtW1vRmh65Apwqaea4WhzmmwGo0Qq99omRtBc9rRpmaIHf+2McFYyavAzDc9d1dAVmN9X3JaSMdA0EkAIN/hyj+jlb9qGOJDXYiTu08SqAeHGudd+lEp3bqmayqMo0ysQxdA+cb2o9RqX7q9dvIhHekKKGQpbY3ZJLIxzGkgMp7Slp9zzM1Ye4VWhRHNWJN3aqKTWCbjeTMX2OTPqHwXLYHsbQAh5OuYNFqcTAcVQDqg15xjE7IesN3JMpipZFX+J2lgAic/DThWpzVG0wWiVxe9r3uO8g7tE72BowHIfsBEKdT98kjnkFYM9s91WptCyOQdgIVy12S1SsDJIXEj1XZA0555p6cOoPxHyCht27talbtnJszs7P2j7sq1ddzzMfVzCAn2mfeiM46vcllP0PFNsB2xjnWZ4AJ+ad+k/FIFmumY/4bvBPkzjj70XPqJU+g7XYzCW7JW6sd4VVW0WJ7TiLSN4O/2LWiwUGQ0G5ePiblkPAKnckZf/ABC0N6vSP5VJRiy3/amQPY15c54LOJbzHOhRraBgo3IajcqdzMGN2Q1+KfvixnFSVibHck5GTDTvViLZ20HLB4kLScApoNymsjB1shu8lNcjYjtGfWfZmcGpA46opZ7kmxE4CU8SNGWSuP8AUCLyhldgO4LO5rus0jI6ggbqZqDaCwSPmJa0kUGfOnFMt3/RrkD99yWCplGvEUrNdUoHqK0Luk+ymxoyPYurOMz+H3qndkpRpibPdEhBpr2H3IHDdkokIf1sGZGdBXT25rUGjJBGNHSWnIesP0BCUmGK/RLtOyMzyXk5uNdOPeuP5Hl+14jw3rRmDLwX53rkfvcjbFpmfWbYyVpycD7EUh2fmFMm+NE4kaKV7Rh04LnsZJirZrskjIc4ADjUK9iH2m+1cXr8fNDaI9Q31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 name="Picture 14" descr="index.jpg"/>
          <p:cNvPicPr>
            <a:picLocks noChangeAspect="1"/>
          </p:cNvPicPr>
          <p:nvPr/>
        </p:nvPicPr>
        <p:blipFill>
          <a:blip r:embed="rId3">
            <a:lum bright="-12000" contrast="1000"/>
          </a:blip>
          <a:stretch>
            <a:fillRect/>
          </a:stretch>
        </p:blipFill>
        <p:spPr>
          <a:xfrm>
            <a:off x="3124200" y="2362200"/>
            <a:ext cx="2609850" cy="1752600"/>
          </a:xfrm>
          <a:prstGeom prst="rect">
            <a:avLst/>
          </a:prstGeom>
        </p:spPr>
      </p:pic>
      <p:sp>
        <p:nvSpPr>
          <p:cNvPr id="3" name="Slide Number Placeholder 2"/>
          <p:cNvSpPr>
            <a:spLocks noGrp="1"/>
          </p:cNvSpPr>
          <p:nvPr>
            <p:ph type="sldNum" sz="quarter" idx="11"/>
          </p:nvPr>
        </p:nvSpPr>
        <p:spPr/>
        <p:txBody>
          <a:bodyPr/>
          <a:lstStyle/>
          <a:p>
            <a:fld id="{169B2101-2E9F-420A-91A3-890890D84497}" type="slidenum">
              <a:rPr lang="en-US" smtClean="0"/>
              <a:pPr/>
              <a:t>14</a:t>
            </a:fld>
            <a:endParaRPr lang="en-US"/>
          </a:p>
        </p:txBody>
      </p:sp>
    </p:spTree>
    <p:extLst>
      <p:ext uri="{BB962C8B-B14F-4D97-AF65-F5344CB8AC3E}">
        <p14:creationId xmlns:p14="http://schemas.microsoft.com/office/powerpoint/2010/main" val="3869814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87338" indent="-287338" algn="just">
              <a:buNone/>
              <a:defRPr/>
            </a:pPr>
            <a:r>
              <a:rPr lang="en-US" altLang="zh-TW" dirty="0">
                <a:ea typeface="新細明體" charset="-120"/>
              </a:rPr>
              <a:t>1)  A function f from a set with k + 1 or more elements to a set with k elements is not one-to-one.</a:t>
            </a:r>
          </a:p>
          <a:p>
            <a:pPr marL="0" indent="0" algn="just">
              <a:buNone/>
              <a:defRPr/>
            </a:pPr>
            <a:endParaRPr lang="en-US" altLang="zh-TW" dirty="0">
              <a:ea typeface="新細明體" charset="-120"/>
            </a:endParaRPr>
          </a:p>
          <a:p>
            <a:pPr marL="287338" indent="0" algn="just">
              <a:buNone/>
              <a:defRPr/>
            </a:pPr>
            <a:r>
              <a:rPr lang="en-US" altLang="zh-TW" dirty="0">
                <a:ea typeface="新細明體" charset="-120"/>
              </a:rPr>
              <a:t>Suppose that for each element y in the codomain of f we have a box that contains all elements x of the domain of f such that f(x)= y. Because the domain contains k + 1 or more elements and the codomain contains only k elements, the pigeonhole principle tells us that one of these boxes contains two or more elements x of the domain. This means that f cannot be one-to-one.</a:t>
            </a:r>
          </a:p>
          <a:p>
            <a:pPr algn="just">
              <a:defRPr/>
            </a:pPr>
            <a:endParaRPr lang="en-US" altLang="zh-TW" dirty="0">
              <a:ea typeface="新細明體" charset="-120"/>
            </a:endParaRPr>
          </a:p>
          <a:p>
            <a:endParaRPr lang="en-US" dirty="0"/>
          </a:p>
        </p:txBody>
      </p:sp>
      <p:sp>
        <p:nvSpPr>
          <p:cNvPr id="4" name="Title 3"/>
          <p:cNvSpPr>
            <a:spLocks noGrp="1"/>
          </p:cNvSpPr>
          <p:nvPr>
            <p:ph type="title"/>
          </p:nvPr>
        </p:nvSpPr>
        <p:spPr/>
        <p:txBody>
          <a:bodyPr>
            <a:normAutofit/>
          </a:bodyPr>
          <a:lstStyle/>
          <a:p>
            <a:r>
              <a:rPr lang="en-US" altLang="zh-TW" dirty="0">
                <a:ea typeface="新細明體" charset="-120"/>
              </a:rPr>
              <a:t>Example 11</a:t>
            </a:r>
            <a:endParaRPr lang="en-US" dirty="0"/>
          </a:p>
        </p:txBody>
      </p:sp>
      <p:sp>
        <p:nvSpPr>
          <p:cNvPr id="6" name="Slide Number Placeholder 5"/>
          <p:cNvSpPr>
            <a:spLocks noGrp="1"/>
          </p:cNvSpPr>
          <p:nvPr>
            <p:ph type="sldNum" sz="quarter" idx="11"/>
          </p:nvPr>
        </p:nvSpPr>
        <p:spPr/>
        <p:txBody>
          <a:bodyPr/>
          <a:lstStyle/>
          <a:p>
            <a:fld id="{169B2101-2E9F-420A-91A3-890890D84497}" type="slidenum">
              <a:rPr lang="en-US" smtClean="0"/>
              <a:pPr/>
              <a:t>15</a:t>
            </a:fld>
            <a:endParaRPr lang="en-US"/>
          </a:p>
        </p:txBody>
      </p:sp>
    </p:spTree>
    <p:extLst>
      <p:ext uri="{BB962C8B-B14F-4D97-AF65-F5344CB8AC3E}">
        <p14:creationId xmlns:p14="http://schemas.microsoft.com/office/powerpoint/2010/main" val="3860868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7BF9DD-A5C5-31CB-3628-EC043FF1FA4A}"/>
              </a:ext>
            </a:extLst>
          </p:cNvPr>
          <p:cNvSpPr>
            <a:spLocks noGrp="1"/>
          </p:cNvSpPr>
          <p:nvPr>
            <p:ph idx="1"/>
          </p:nvPr>
        </p:nvSpPr>
        <p:spPr/>
        <p:txBody>
          <a:bodyPr/>
          <a:lstStyle/>
          <a:p>
            <a:pPr marL="457200" indent="-457200">
              <a:buAutoNum type="arabicParenR" startAt="2"/>
            </a:pPr>
            <a:r>
              <a:rPr lang="en-US" altLang="zh-TW" dirty="0">
                <a:ea typeface="新細明體" charset="-120"/>
              </a:rPr>
              <a:t>Use Pigeonhole principle to show that in any group of 27 English words, there must be at least two words that begin with the same letter.</a:t>
            </a:r>
            <a:endParaRPr lang="en-US" altLang="zh-CN" dirty="0">
              <a:solidFill>
                <a:srgbClr val="000000"/>
              </a:solidFill>
              <a:ea typeface="SimSun" pitchFamily="2" charset="-122"/>
            </a:endParaRPr>
          </a:p>
          <a:p>
            <a:pPr marL="0" indent="0">
              <a:buNone/>
            </a:pPr>
            <a:endParaRPr lang="en-MY" dirty="0"/>
          </a:p>
          <a:p>
            <a:pPr marL="0" indent="0">
              <a:buNone/>
            </a:pPr>
            <a:r>
              <a:rPr lang="en-MY" dirty="0"/>
              <a:t>Suppose for each English letter, a box is associated with it and word that begin with that letter will be assigned to the box. As such we have 27 words to be assigned to 26 boxes. By Pigeonhole  Principle, there will be at least a box containing at least 2 words. Hence this show that there must be at least two words that begin with the same letter.</a:t>
            </a:r>
          </a:p>
        </p:txBody>
      </p:sp>
      <p:sp>
        <p:nvSpPr>
          <p:cNvPr id="3" name="Slide Number Placeholder 2">
            <a:extLst>
              <a:ext uri="{FF2B5EF4-FFF2-40B4-BE49-F238E27FC236}">
                <a16:creationId xmlns:a16="http://schemas.microsoft.com/office/drawing/2014/main" id="{3C9FD393-CCA3-5624-B509-AD92805640DA}"/>
              </a:ext>
            </a:extLst>
          </p:cNvPr>
          <p:cNvSpPr>
            <a:spLocks noGrp="1"/>
          </p:cNvSpPr>
          <p:nvPr>
            <p:ph type="sldNum" sz="quarter" idx="11"/>
          </p:nvPr>
        </p:nvSpPr>
        <p:spPr/>
        <p:txBody>
          <a:bodyPr/>
          <a:lstStyle/>
          <a:p>
            <a:fld id="{169B2101-2E9F-420A-91A3-890890D84497}" type="slidenum">
              <a:rPr lang="en-US" smtClean="0"/>
              <a:pPr/>
              <a:t>16</a:t>
            </a:fld>
            <a:endParaRPr lang="en-US"/>
          </a:p>
        </p:txBody>
      </p:sp>
      <p:sp>
        <p:nvSpPr>
          <p:cNvPr id="4" name="Title 3">
            <a:extLst>
              <a:ext uri="{FF2B5EF4-FFF2-40B4-BE49-F238E27FC236}">
                <a16:creationId xmlns:a16="http://schemas.microsoft.com/office/drawing/2014/main" id="{83037819-9D0B-521C-DC7B-0FDD48066F94}"/>
              </a:ext>
            </a:extLst>
          </p:cNvPr>
          <p:cNvSpPr>
            <a:spLocks noGrp="1"/>
          </p:cNvSpPr>
          <p:nvPr>
            <p:ph type="title"/>
          </p:nvPr>
        </p:nvSpPr>
        <p:spPr/>
        <p:txBody>
          <a:bodyPr/>
          <a:lstStyle/>
          <a:p>
            <a:r>
              <a:rPr lang="en-US" altLang="zh-TW" dirty="0">
                <a:ea typeface="新細明體" charset="-120"/>
              </a:rPr>
              <a:t>Example 11</a:t>
            </a:r>
            <a:endParaRPr lang="en-MY" dirty="0"/>
          </a:p>
        </p:txBody>
      </p:sp>
    </p:spTree>
    <p:extLst>
      <p:ext uri="{BB962C8B-B14F-4D97-AF65-F5344CB8AC3E}">
        <p14:creationId xmlns:p14="http://schemas.microsoft.com/office/powerpoint/2010/main" val="3063192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8"/>
          <p:cNvSpPr>
            <a:spLocks noGrp="1"/>
          </p:cNvSpPr>
          <p:nvPr>
            <p:ph idx="1"/>
          </p:nvPr>
        </p:nvSpPr>
        <p:spPr>
          <a:xfrm>
            <a:off x="609600" y="1248770"/>
            <a:ext cx="7696200" cy="5304430"/>
          </a:xfrm>
        </p:spPr>
        <p:txBody>
          <a:bodyPr>
            <a:normAutofit/>
          </a:bodyPr>
          <a:lstStyle/>
          <a:p>
            <a:pPr algn="just">
              <a:defRPr/>
            </a:pPr>
            <a:r>
              <a:rPr lang="en-US" altLang="zh-CN" dirty="0">
                <a:solidFill>
                  <a:srgbClr val="000000"/>
                </a:solidFill>
                <a:ea typeface="SimSun" pitchFamily="2" charset="-122"/>
              </a:rPr>
              <a:t>Suppose there are </a:t>
            </a:r>
            <a:r>
              <a:rPr lang="en-US" altLang="zh-CN" i="1" dirty="0">
                <a:solidFill>
                  <a:srgbClr val="000000"/>
                </a:solidFill>
                <a:ea typeface="SimSun" pitchFamily="2" charset="-122"/>
              </a:rPr>
              <a:t>n</a:t>
            </a:r>
            <a:r>
              <a:rPr lang="en-US" altLang="zh-CN" dirty="0">
                <a:solidFill>
                  <a:srgbClr val="000000"/>
                </a:solidFill>
                <a:ea typeface="SimSun" pitchFamily="2" charset="-122"/>
              </a:rPr>
              <a:t> pigeons, </a:t>
            </a:r>
            <a:r>
              <a:rPr lang="en-US" altLang="zh-CN" i="1" dirty="0">
                <a:solidFill>
                  <a:srgbClr val="000000"/>
                </a:solidFill>
                <a:ea typeface="SimSun" pitchFamily="2" charset="-122"/>
              </a:rPr>
              <a:t>k</a:t>
            </a:r>
            <a:r>
              <a:rPr lang="en-US" altLang="zh-CN" dirty="0">
                <a:solidFill>
                  <a:srgbClr val="000000"/>
                </a:solidFill>
                <a:ea typeface="SimSun" pitchFamily="2" charset="-122"/>
              </a:rPr>
              <a:t> pigeonholes, </a:t>
            </a:r>
            <a:r>
              <a:rPr lang="en-US" altLang="zh-CN" i="1" dirty="0">
                <a:solidFill>
                  <a:srgbClr val="FF0000"/>
                </a:solidFill>
                <a:ea typeface="SimSun" pitchFamily="2" charset="-122"/>
              </a:rPr>
              <a:t>n</a:t>
            </a:r>
            <a:r>
              <a:rPr lang="en-US" altLang="zh-CN" dirty="0">
                <a:solidFill>
                  <a:srgbClr val="FF0000"/>
                </a:solidFill>
                <a:ea typeface="SimSun" pitchFamily="2" charset="-122"/>
              </a:rPr>
              <a:t> &gt; </a:t>
            </a:r>
            <a:r>
              <a:rPr lang="en-US" altLang="zh-CN" i="1" dirty="0">
                <a:solidFill>
                  <a:srgbClr val="FF0000"/>
                </a:solidFill>
                <a:ea typeface="SimSun" pitchFamily="2" charset="-122"/>
              </a:rPr>
              <a:t>k</a:t>
            </a:r>
            <a:r>
              <a:rPr lang="en-US" altLang="zh-CN" dirty="0">
                <a:solidFill>
                  <a:srgbClr val="000000"/>
                </a:solidFill>
                <a:ea typeface="SimSun" pitchFamily="2" charset="-122"/>
              </a:rPr>
              <a:t>, and </a:t>
            </a:r>
            <a:r>
              <a:rPr lang="en-US" altLang="zh-CN" dirty="0">
                <a:solidFill>
                  <a:srgbClr val="FF0000"/>
                </a:solidFill>
                <a:ea typeface="SimSun" pitchFamily="2" charset="-122"/>
              </a:rPr>
              <a:t>m = </a:t>
            </a:r>
            <a:r>
              <a:rPr lang="en-US" altLang="zh-TW" dirty="0">
                <a:solidFill>
                  <a:srgbClr val="FF0000"/>
                </a:solidFill>
                <a:ea typeface="新細明體" pitchFamily="18" charset="-120"/>
              </a:rPr>
              <a:t> </a:t>
            </a:r>
            <a:r>
              <a:rPr lang="en-US" altLang="zh-TW" dirty="0">
                <a:solidFill>
                  <a:srgbClr val="FF0000"/>
                </a:solidFill>
                <a:ea typeface="新細明體" pitchFamily="18" charset="-120"/>
                <a:sym typeface="Symbol" pitchFamily="18" charset="2"/>
              </a:rPr>
              <a:t></a:t>
            </a:r>
            <a:r>
              <a:rPr lang="en-US" altLang="zh-TW" i="1" dirty="0">
                <a:solidFill>
                  <a:srgbClr val="FF0000"/>
                </a:solidFill>
                <a:ea typeface="新細明體" pitchFamily="18" charset="-120"/>
              </a:rPr>
              <a:t>n </a:t>
            </a:r>
            <a:r>
              <a:rPr lang="en-US" altLang="zh-TW" dirty="0">
                <a:solidFill>
                  <a:srgbClr val="FF0000"/>
                </a:solidFill>
                <a:ea typeface="新細明體" pitchFamily="18" charset="-120"/>
              </a:rPr>
              <a:t>/ </a:t>
            </a:r>
            <a:r>
              <a:rPr lang="en-US" altLang="zh-TW" i="1" dirty="0">
                <a:solidFill>
                  <a:srgbClr val="FF0000"/>
                </a:solidFill>
                <a:ea typeface="新細明體" pitchFamily="18" charset="-120"/>
              </a:rPr>
              <a:t>k</a:t>
            </a:r>
            <a:r>
              <a:rPr lang="en-US" altLang="zh-TW" dirty="0">
                <a:solidFill>
                  <a:srgbClr val="FF0000"/>
                </a:solidFill>
                <a:ea typeface="新細明體" pitchFamily="18" charset="-120"/>
                <a:sym typeface="Symbol" pitchFamily="18" charset="2"/>
              </a:rPr>
              <a:t></a:t>
            </a:r>
            <a:r>
              <a:rPr lang="en-US" altLang="zh-CN" dirty="0">
                <a:solidFill>
                  <a:srgbClr val="000000"/>
                </a:solidFill>
                <a:ea typeface="SimSun" pitchFamily="2" charset="-122"/>
              </a:rPr>
              <a:t>. If these </a:t>
            </a:r>
            <a:r>
              <a:rPr lang="en-US" altLang="zh-CN" i="1" dirty="0">
                <a:solidFill>
                  <a:srgbClr val="000000"/>
                </a:solidFill>
                <a:ea typeface="SimSun" pitchFamily="2" charset="-122"/>
              </a:rPr>
              <a:t>n</a:t>
            </a:r>
            <a:r>
              <a:rPr lang="en-US" altLang="zh-CN" dirty="0">
                <a:solidFill>
                  <a:srgbClr val="000000"/>
                </a:solidFill>
                <a:ea typeface="SimSun" pitchFamily="2" charset="-122"/>
              </a:rPr>
              <a:t> pigeons fly into these </a:t>
            </a:r>
            <a:r>
              <a:rPr lang="en-US" altLang="zh-CN" i="1" dirty="0">
                <a:solidFill>
                  <a:srgbClr val="000000"/>
                </a:solidFill>
                <a:ea typeface="SimSun" pitchFamily="2" charset="-122"/>
              </a:rPr>
              <a:t>k</a:t>
            </a:r>
            <a:r>
              <a:rPr lang="en-US" altLang="zh-CN" dirty="0">
                <a:solidFill>
                  <a:srgbClr val="000000"/>
                </a:solidFill>
                <a:ea typeface="SimSun" pitchFamily="2" charset="-122"/>
              </a:rPr>
              <a:t> pigeonholes, then there is </a:t>
            </a:r>
            <a:r>
              <a:rPr lang="en-US" altLang="zh-CN" dirty="0">
                <a:solidFill>
                  <a:srgbClr val="FF0000"/>
                </a:solidFill>
                <a:ea typeface="SimSun" pitchFamily="2" charset="-122"/>
              </a:rPr>
              <a:t>at least one pigeonhole containing at least </a:t>
            </a:r>
            <a:r>
              <a:rPr lang="en-US" altLang="zh-CN" i="1" dirty="0">
                <a:solidFill>
                  <a:srgbClr val="FF0000"/>
                </a:solidFill>
                <a:ea typeface="SimSun" pitchFamily="2" charset="-122"/>
              </a:rPr>
              <a:t>m</a:t>
            </a:r>
            <a:r>
              <a:rPr lang="en-US" altLang="zh-CN" dirty="0">
                <a:solidFill>
                  <a:srgbClr val="FF0000"/>
                </a:solidFill>
                <a:ea typeface="SimSun" pitchFamily="2" charset="-122"/>
              </a:rPr>
              <a:t> pigeons</a:t>
            </a:r>
            <a:r>
              <a:rPr lang="en-US" altLang="zh-CN" dirty="0">
                <a:solidFill>
                  <a:srgbClr val="000000"/>
                </a:solidFill>
                <a:ea typeface="SimSun" pitchFamily="2" charset="-122"/>
              </a:rPr>
              <a:t>.</a:t>
            </a:r>
          </a:p>
          <a:p>
            <a:pPr algn="just">
              <a:defRPr/>
            </a:pPr>
            <a:endParaRPr lang="en-US" altLang="zh-CN" dirty="0">
              <a:solidFill>
                <a:srgbClr val="000000"/>
              </a:solidFill>
              <a:ea typeface="SimSun" pitchFamily="2" charset="-122"/>
            </a:endParaRPr>
          </a:p>
          <a:p>
            <a:pPr marL="457200" indent="-457200" algn="just">
              <a:buFontTx/>
              <a:buNone/>
              <a:defRPr/>
            </a:pPr>
            <a:r>
              <a:rPr lang="en-US" altLang="zh-TW" b="1" dirty="0">
                <a:ea typeface="新細明體" charset="-120"/>
              </a:rPr>
              <a:t>Example 12</a:t>
            </a:r>
          </a:p>
          <a:p>
            <a:pPr marL="0" indent="0" algn="just">
              <a:buNone/>
              <a:defRPr/>
            </a:pPr>
            <a:r>
              <a:rPr lang="en-US" altLang="zh-TW" dirty="0">
                <a:ea typeface="新細明體" pitchFamily="18" charset="-120"/>
              </a:rPr>
              <a:t>Among 100 people at least how many people were born in the same month?</a:t>
            </a:r>
          </a:p>
          <a:p>
            <a:pPr algn="just">
              <a:defRPr/>
            </a:pPr>
            <a:r>
              <a:rPr lang="en-US" altLang="zh-TW" dirty="0">
                <a:ea typeface="新細明體" pitchFamily="18" charset="-120"/>
              </a:rPr>
              <a:t>Suppose we have a box for each month and people that were born with same month are assigned to the same box. </a:t>
            </a:r>
          </a:p>
          <a:p>
            <a:pPr marL="339725" indent="0" algn="just">
              <a:buNone/>
              <a:defRPr/>
            </a:pPr>
            <a:r>
              <a:rPr lang="en-US" altLang="zh-TW" dirty="0">
                <a:ea typeface="新細明體" pitchFamily="18" charset="-120"/>
              </a:rPr>
              <a:t>There are at least </a:t>
            </a:r>
            <a:r>
              <a:rPr lang="en-US" altLang="zh-TW" dirty="0">
                <a:ea typeface="新細明體" pitchFamily="18" charset="-120"/>
                <a:sym typeface="Symbol" pitchFamily="18" charset="2"/>
              </a:rPr>
              <a:t></a:t>
            </a:r>
            <a:r>
              <a:rPr lang="en-US" altLang="zh-TW" dirty="0">
                <a:ea typeface="新細明體" pitchFamily="18" charset="-120"/>
              </a:rPr>
              <a:t>100/12</a:t>
            </a:r>
            <a:r>
              <a:rPr lang="en-US" altLang="zh-TW" dirty="0">
                <a:ea typeface="新細明體" pitchFamily="18" charset="-120"/>
                <a:sym typeface="Symbol" pitchFamily="18" charset="2"/>
              </a:rPr>
              <a:t></a:t>
            </a:r>
            <a:r>
              <a:rPr lang="en-US" altLang="zh-TW" dirty="0">
                <a:ea typeface="新細明體" pitchFamily="18" charset="-120"/>
              </a:rPr>
              <a:t> = 9     who were born in the same month.</a:t>
            </a:r>
          </a:p>
          <a:p>
            <a:pPr marL="231775" indent="-231775" algn="just">
              <a:buFontTx/>
              <a:buNone/>
              <a:defRPr/>
            </a:pPr>
            <a:endParaRPr lang="en-US" altLang="zh-CN" dirty="0">
              <a:solidFill>
                <a:srgbClr val="000000"/>
              </a:solidFill>
              <a:ea typeface="新細明體" pitchFamily="18" charset="-120"/>
            </a:endParaRPr>
          </a:p>
          <a:p>
            <a:pPr marL="231775" indent="-231775" algn="just">
              <a:buFontTx/>
              <a:buNone/>
              <a:defRPr/>
            </a:pPr>
            <a:endParaRPr lang="en-US" altLang="zh-CN" dirty="0">
              <a:solidFill>
                <a:srgbClr val="000000"/>
              </a:solidFill>
              <a:ea typeface="新細明體" pitchFamily="18" charset="-120"/>
            </a:endParaRPr>
          </a:p>
        </p:txBody>
      </p:sp>
      <p:sp>
        <p:nvSpPr>
          <p:cNvPr id="28" name="Rectangle 6"/>
          <p:cNvSpPr>
            <a:spLocks noGrp="1"/>
          </p:cNvSpPr>
          <p:nvPr>
            <p:ph type="title"/>
          </p:nvPr>
        </p:nvSpPr>
        <p:spPr>
          <a:xfrm>
            <a:off x="533400" y="0"/>
            <a:ext cx="7924800" cy="1143000"/>
          </a:xfrm>
        </p:spPr>
        <p:txBody>
          <a:bodyPr>
            <a:normAutofit/>
          </a:bodyPr>
          <a:lstStyle/>
          <a:p>
            <a:r>
              <a:rPr lang="en-US" dirty="0">
                <a:effectLst>
                  <a:outerShdw blurRad="38100" dist="38100" dir="2700000" algn="tl">
                    <a:srgbClr val="000000">
                      <a:alpha val="43137"/>
                    </a:srgbClr>
                  </a:outerShdw>
                </a:effectLst>
              </a:rPr>
              <a:t>The Generalized Pigeonhole Principle</a:t>
            </a:r>
          </a:p>
        </p:txBody>
      </p:sp>
      <p:sp>
        <p:nvSpPr>
          <p:cNvPr id="5"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Slide Number Placeholder 2"/>
          <p:cNvSpPr>
            <a:spLocks noGrp="1"/>
          </p:cNvSpPr>
          <p:nvPr>
            <p:ph type="sldNum" sz="quarter" idx="11"/>
          </p:nvPr>
        </p:nvSpPr>
        <p:spPr/>
        <p:txBody>
          <a:bodyPr/>
          <a:lstStyle/>
          <a:p>
            <a:fld id="{169B2101-2E9F-420A-91A3-890890D84497}" type="slidenum">
              <a:rPr lang="en-US" smtClean="0"/>
              <a:pPr/>
              <a:t>17</a:t>
            </a:fld>
            <a:endParaRPr lang="en-US"/>
          </a:p>
        </p:txBody>
      </p:sp>
    </p:spTree>
    <p:extLst>
      <p:ext uri="{BB962C8B-B14F-4D97-AF65-F5344CB8AC3E}">
        <p14:creationId xmlns:p14="http://schemas.microsoft.com/office/powerpoint/2010/main" val="2524742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914400" y="1676400"/>
                <a:ext cx="7467600" cy="4221163"/>
              </a:xfrm>
            </p:spPr>
            <p:txBody>
              <a:bodyPr>
                <a:normAutofit fontScale="92500" lnSpcReduction="20000"/>
              </a:bodyPr>
              <a:lstStyle/>
              <a:p>
                <a:pPr marL="0" indent="0" algn="just">
                  <a:buNone/>
                  <a:defRPr/>
                </a:pPr>
                <a:r>
                  <a:rPr lang="en-US" altLang="zh-TW" dirty="0">
                    <a:ea typeface="新細明體" pitchFamily="18" charset="-120"/>
                  </a:rPr>
                  <a:t>What is the minimum number of students required in a discrete mathematics class to be sure that at least seven will receive the same grade, if there are ﬁve possible grades, A, B, C, D, and F?</a:t>
                </a:r>
              </a:p>
              <a:p>
                <a:pPr marL="0" indent="0">
                  <a:buNone/>
                </a:pPr>
                <a:endParaRPr lang="en-US" dirty="0"/>
              </a:p>
              <a:p>
                <a:pPr marL="0" indent="0">
                  <a:buNone/>
                </a:pPr>
                <a:r>
                  <a:rPr lang="en-US" dirty="0"/>
                  <a:t>Solution: </a:t>
                </a:r>
              </a:p>
              <a:p>
                <a:pPr marL="0" indent="0">
                  <a:buNone/>
                </a:pPr>
                <a:r>
                  <a:rPr lang="en-US" dirty="0"/>
                  <a:t>Suppose a box is associated to each grade and students having the same grade are assigned to it. As such we have 5 boxes and is denoted as k= 5.  Let N be minimum number of students  that at least 7 student having the same grade. By Generalized Pigeonhole Principle:</a:t>
                </a:r>
              </a:p>
              <a:p>
                <a:pPr marL="0" indent="0">
                  <a:buNone/>
                </a:pPr>
                <a:r>
                  <a:rPr lang="en-US" dirty="0"/>
                  <a: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𝑁</m:t>
                        </m:r>
                        <m:r>
                          <a:rPr lang="en-US" i="1">
                            <a:latin typeface="Cambria Math" panose="02040503050406030204" pitchFamily="18" charset="0"/>
                          </a:rPr>
                          <m:t>/</m:t>
                        </m:r>
                        <m:r>
                          <a:rPr lang="en-MY" b="0" i="1" smtClean="0">
                            <a:latin typeface="Cambria Math" panose="02040503050406030204" pitchFamily="18" charset="0"/>
                          </a:rPr>
                          <m:t>𝑘</m:t>
                        </m:r>
                      </m:e>
                    </m:d>
                    <m:r>
                      <a:rPr lang="en-US" i="1">
                        <a:latin typeface="Cambria Math" panose="02040503050406030204" pitchFamily="18" charset="0"/>
                      </a:rPr>
                      <m:t>=7</m:t>
                    </m:r>
                  </m:oMath>
                </a14:m>
                <a:r>
                  <a:rPr lang="en-US" dirty="0"/>
                  <a:t> </a:t>
                </a:r>
              </a:p>
              <a:p>
                <a:pPr marL="0" indent="0">
                  <a:buNone/>
                </a:pPr>
                <a:r>
                  <a:rPr lang="en-US" dirty="0"/>
                  <a:t>                                           N = (7-1) · k + 1 = 6*5+1 = 31 </a:t>
                </a:r>
              </a:p>
              <a:p>
                <a:pPr marL="0" indent="0">
                  <a:buNone/>
                </a:pPr>
                <a:endParaRPr lang="en-US" dirty="0"/>
              </a:p>
              <a:p>
                <a:pPr marL="0" indent="0">
                  <a:buNone/>
                </a:pPr>
                <a:r>
                  <a:rPr lang="en-US" dirty="0"/>
                  <a:t>If the number of students N=30, it is possible for there to be six who have received each grade so that no seven students have received the same grade. Hence the minimum number of students needed to ensure that at least seven students receive the same grade is 31.</a:t>
                </a:r>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914400" y="1676400"/>
                <a:ext cx="7467600" cy="4221163"/>
              </a:xfrm>
              <a:blipFill>
                <a:blip r:embed="rId2"/>
                <a:stretch>
                  <a:fillRect l="-735" t="-1879" r="-735" b="-2312"/>
                </a:stretch>
              </a:blipFill>
            </p:spPr>
            <p:txBody>
              <a:bodyPr/>
              <a:lstStyle/>
              <a:p>
                <a:r>
                  <a:rPr lang="en-MY">
                    <a:noFill/>
                  </a:rPr>
                  <a:t> </a:t>
                </a:r>
              </a:p>
            </p:txBody>
          </p:sp>
        </mc:Fallback>
      </mc:AlternateContent>
      <p:sp>
        <p:nvSpPr>
          <p:cNvPr id="4" name="Title 3"/>
          <p:cNvSpPr>
            <a:spLocks noGrp="1"/>
          </p:cNvSpPr>
          <p:nvPr>
            <p:ph type="title"/>
          </p:nvPr>
        </p:nvSpPr>
        <p:spPr/>
        <p:txBody>
          <a:bodyPr/>
          <a:lstStyle/>
          <a:p>
            <a:r>
              <a:rPr lang="en-US" dirty="0"/>
              <a:t>Example 13</a:t>
            </a:r>
          </a:p>
        </p:txBody>
      </p:sp>
      <p:sp>
        <p:nvSpPr>
          <p:cNvPr id="6" name="Slide Number Placeholder 5"/>
          <p:cNvSpPr>
            <a:spLocks noGrp="1"/>
          </p:cNvSpPr>
          <p:nvPr>
            <p:ph type="sldNum" sz="quarter" idx="11"/>
          </p:nvPr>
        </p:nvSpPr>
        <p:spPr/>
        <p:txBody>
          <a:bodyPr/>
          <a:lstStyle/>
          <a:p>
            <a:fld id="{169B2101-2E9F-420A-91A3-890890D84497}" type="slidenum">
              <a:rPr lang="en-US" smtClean="0"/>
              <a:pPr/>
              <a:t>18</a:t>
            </a:fld>
            <a:endParaRPr lang="en-US"/>
          </a:p>
        </p:txBody>
      </p:sp>
    </p:spTree>
    <p:extLst>
      <p:ext uri="{BB962C8B-B14F-4D97-AF65-F5344CB8AC3E}">
        <p14:creationId xmlns:p14="http://schemas.microsoft.com/office/powerpoint/2010/main" val="1477849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AutoNum type="alphaLcParenR"/>
            </a:pPr>
            <a:r>
              <a:rPr lang="en-US" dirty="0"/>
              <a:t>How many cards must be selected from a standard deck of 52 cards to guarantee that at least three cards of the same suit are chosen?</a:t>
            </a:r>
          </a:p>
          <a:p>
            <a:pPr marL="457200" indent="-457200">
              <a:buAutoNum type="alphaLcParenR"/>
            </a:pPr>
            <a:r>
              <a:rPr lang="en-US" dirty="0"/>
              <a:t>How many must be selected to guarantee that at least three hearts are selected?</a:t>
            </a:r>
          </a:p>
        </p:txBody>
      </p:sp>
      <p:sp>
        <p:nvSpPr>
          <p:cNvPr id="4" name="Title 3"/>
          <p:cNvSpPr>
            <a:spLocks noGrp="1"/>
          </p:cNvSpPr>
          <p:nvPr>
            <p:ph type="title"/>
          </p:nvPr>
        </p:nvSpPr>
        <p:spPr/>
        <p:txBody>
          <a:bodyPr/>
          <a:lstStyle/>
          <a:p>
            <a:r>
              <a:rPr lang="en-US" dirty="0"/>
              <a:t>Try This</a:t>
            </a:r>
          </a:p>
        </p:txBody>
      </p:sp>
      <p:sp>
        <p:nvSpPr>
          <p:cNvPr id="6" name="Slide Number Placeholder 5"/>
          <p:cNvSpPr>
            <a:spLocks noGrp="1"/>
          </p:cNvSpPr>
          <p:nvPr>
            <p:ph type="sldNum" sz="quarter" idx="11"/>
          </p:nvPr>
        </p:nvSpPr>
        <p:spPr/>
        <p:txBody>
          <a:bodyPr/>
          <a:lstStyle/>
          <a:p>
            <a:fld id="{169B2101-2E9F-420A-91A3-890890D84497}" type="slidenum">
              <a:rPr lang="en-US" smtClean="0"/>
              <a:pPr/>
              <a:t>19</a:t>
            </a:fld>
            <a:endParaRPr lang="en-US"/>
          </a:p>
        </p:txBody>
      </p:sp>
    </p:spTree>
    <p:extLst>
      <p:ext uri="{BB962C8B-B14F-4D97-AF65-F5344CB8AC3E}">
        <p14:creationId xmlns:p14="http://schemas.microsoft.com/office/powerpoint/2010/main" val="3519877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p>
            <a:pPr marL="0" indent="0">
              <a:buNone/>
            </a:pPr>
            <a:endParaRPr lang="en-US" sz="2800" dirty="0"/>
          </a:p>
        </p:txBody>
      </p:sp>
      <p:sp>
        <p:nvSpPr>
          <p:cNvPr id="17" name="Rectangle 8"/>
          <p:cNvSpPr>
            <a:spLocks noGrp="1"/>
          </p:cNvSpPr>
          <p:nvPr>
            <p:ph idx="1"/>
          </p:nvPr>
        </p:nvSpPr>
        <p:spPr/>
        <p:txBody>
          <a:bodyPr>
            <a:normAutofit/>
          </a:bodyPr>
          <a:lstStyle/>
          <a:p>
            <a:r>
              <a:rPr lang="en-US" dirty="0">
                <a:latin typeface="Calibri" panose="020F0502020204030204" pitchFamily="34" charset="0"/>
              </a:rPr>
              <a:t>Basic counting principles</a:t>
            </a:r>
          </a:p>
          <a:p>
            <a:r>
              <a:rPr lang="en-US" dirty="0">
                <a:latin typeface="Calibri" panose="020F0502020204030204" pitchFamily="34" charset="0"/>
              </a:rPr>
              <a:t>The principle of inclusion-exclusion</a:t>
            </a:r>
          </a:p>
          <a:p>
            <a:r>
              <a:rPr lang="en-US" dirty="0">
                <a:latin typeface="Calibri" panose="020F0502020204030204" pitchFamily="34" charset="0"/>
              </a:rPr>
              <a:t>Pigeonhole principle</a:t>
            </a:r>
          </a:p>
          <a:p>
            <a:r>
              <a:rPr lang="en-US" dirty="0">
                <a:latin typeface="Calibri" panose="020F0502020204030204" pitchFamily="34" charset="0"/>
              </a:rPr>
              <a:t>Permutations</a:t>
            </a:r>
          </a:p>
          <a:p>
            <a:r>
              <a:rPr lang="en-US" dirty="0">
                <a:latin typeface="Calibri" panose="020F0502020204030204" pitchFamily="34" charset="0"/>
              </a:rPr>
              <a:t>Combinations</a:t>
            </a:r>
          </a:p>
          <a:p>
            <a:r>
              <a:rPr lang="en-US" dirty="0"/>
              <a:t>Generalized permutations</a:t>
            </a:r>
          </a:p>
          <a:p>
            <a:r>
              <a:rPr lang="en-US" dirty="0"/>
              <a:t>Generalized combinations</a:t>
            </a:r>
          </a:p>
          <a:p>
            <a:pPr marL="0" indent="0">
              <a:buNone/>
            </a:pPr>
            <a:endParaRPr lang="en-US" dirty="0">
              <a:latin typeface="Calibri" panose="020F0502020204030204" pitchFamily="34" charset="0"/>
            </a:endParaRPr>
          </a:p>
          <a:p>
            <a:pPr marL="0" indent="0">
              <a:buNone/>
            </a:pPr>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p:txBody>
      </p:sp>
      <p:sp>
        <p:nvSpPr>
          <p:cNvPr id="28" name="Rectangle 6"/>
          <p:cNvSpPr>
            <a:spLocks noGrp="1"/>
          </p:cNvSpPr>
          <p:nvPr>
            <p:ph type="title"/>
          </p:nvPr>
        </p:nvSpPr>
        <p:spPr/>
        <p:txBody>
          <a:bodyPr/>
          <a:lstStyle/>
          <a:p>
            <a:r>
              <a:rPr lang="en-US" dirty="0"/>
              <a:t>What you will learn in this lecture:</a:t>
            </a:r>
          </a:p>
        </p:txBody>
      </p:sp>
      <p:sp>
        <p:nvSpPr>
          <p:cNvPr id="6"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Rectangle 8"/>
              <p:cNvSpPr>
                <a:spLocks noGrp="1"/>
              </p:cNvSpPr>
              <p:nvPr>
                <p:ph idx="1"/>
              </p:nvPr>
            </p:nvSpPr>
            <p:spPr>
              <a:xfrm>
                <a:off x="609600" y="1248770"/>
                <a:ext cx="7924800" cy="5152030"/>
              </a:xfrm>
            </p:spPr>
            <p:txBody>
              <a:bodyPr>
                <a:normAutofit/>
              </a:bodyPr>
              <a:lstStyle/>
              <a:p>
                <a:pPr algn="just">
                  <a:defRPr/>
                </a:pPr>
                <a:r>
                  <a:rPr lang="en-US" altLang="zh-TW" dirty="0">
                    <a:ea typeface="新細明體" pitchFamily="18" charset="-120"/>
                    <a:sym typeface="Symbol" pitchFamily="18" charset="2"/>
                  </a:rPr>
                  <a:t>A permutation of a set of </a:t>
                </a:r>
                <a:r>
                  <a:rPr lang="en-US" altLang="zh-TW" dirty="0">
                    <a:solidFill>
                      <a:srgbClr val="FF0000"/>
                    </a:solidFill>
                    <a:ea typeface="新細明體" pitchFamily="18" charset="-120"/>
                    <a:sym typeface="Symbol" pitchFamily="18" charset="2"/>
                  </a:rPr>
                  <a:t>distinct objects </a:t>
                </a:r>
                <a:r>
                  <a:rPr lang="en-US" altLang="zh-TW" dirty="0">
                    <a:ea typeface="新細明體" pitchFamily="18" charset="-120"/>
                    <a:sym typeface="Symbol" pitchFamily="18" charset="2"/>
                  </a:rPr>
                  <a:t>is an </a:t>
                </a:r>
                <a:r>
                  <a:rPr lang="en-US" altLang="zh-TW" dirty="0">
                    <a:solidFill>
                      <a:srgbClr val="FF0000"/>
                    </a:solidFill>
                    <a:ea typeface="新細明體" pitchFamily="18" charset="-120"/>
                    <a:sym typeface="Symbol" pitchFamily="18" charset="2"/>
                  </a:rPr>
                  <a:t>ordered arrangement</a:t>
                </a:r>
                <a:r>
                  <a:rPr lang="en-US" altLang="zh-TW" dirty="0">
                    <a:ea typeface="新細明體" pitchFamily="18" charset="-120"/>
                    <a:sym typeface="Symbol" pitchFamily="18" charset="2"/>
                  </a:rPr>
                  <a:t> of these objects.</a:t>
                </a:r>
              </a:p>
              <a:p>
                <a:pPr algn="just">
                  <a:defRPr/>
                </a:pPr>
                <a:endParaRPr lang="en-US" altLang="zh-TW" dirty="0">
                  <a:ea typeface="新細明體" pitchFamily="18" charset="-120"/>
                  <a:sym typeface="Symbol" pitchFamily="18" charset="2"/>
                </a:endParaRPr>
              </a:p>
              <a:p>
                <a:pPr algn="just">
                  <a:defRPr/>
                </a:pPr>
                <a:r>
                  <a:rPr lang="en-US" altLang="zh-TW" dirty="0">
                    <a:ea typeface="新細明體" pitchFamily="18" charset="-120"/>
                    <a:sym typeface="Symbol" pitchFamily="18" charset="2"/>
                  </a:rPr>
                  <a:t>Let </a:t>
                </a:r>
                <a:r>
                  <a:rPr lang="en-US" altLang="zh-TW" i="1" dirty="0">
                    <a:ea typeface="新細明體" pitchFamily="18" charset="-120"/>
                    <a:sym typeface="Symbol" pitchFamily="18" charset="2"/>
                  </a:rPr>
                  <a:t>S</a:t>
                </a:r>
                <a:r>
                  <a:rPr lang="en-US" altLang="zh-TW" dirty="0">
                    <a:ea typeface="新細明體" pitchFamily="18" charset="-120"/>
                    <a:sym typeface="Symbol" pitchFamily="18" charset="2"/>
                  </a:rPr>
                  <a:t> be a set with </a:t>
                </a:r>
                <a:r>
                  <a:rPr lang="en-US" altLang="zh-TW" i="1" dirty="0">
                    <a:ea typeface="新細明體" pitchFamily="18" charset="-120"/>
                    <a:sym typeface="Symbol" pitchFamily="18" charset="2"/>
                  </a:rPr>
                  <a:t>n </a:t>
                </a:r>
                <a:r>
                  <a:rPr lang="en-US" altLang="zh-TW" dirty="0">
                    <a:solidFill>
                      <a:srgbClr val="FF0000"/>
                    </a:solidFill>
                    <a:ea typeface="新細明體" pitchFamily="18" charset="-120"/>
                    <a:sym typeface="Symbol" pitchFamily="18" charset="2"/>
                  </a:rPr>
                  <a:t>distinct elements</a:t>
                </a:r>
                <a:r>
                  <a:rPr lang="en-US" altLang="zh-TW" dirty="0">
                    <a:ea typeface="新細明體" pitchFamily="18" charset="-120"/>
                    <a:sym typeface="Symbol" pitchFamily="18" charset="2"/>
                  </a:rPr>
                  <a:t>, where </a:t>
                </a:r>
                <a:r>
                  <a:rPr lang="en-US" altLang="zh-TW" i="1" dirty="0">
                    <a:ea typeface="新細明體" pitchFamily="18" charset="-120"/>
                    <a:sym typeface="Symbol" pitchFamily="18" charset="2"/>
                  </a:rPr>
                  <a:t>n</a:t>
                </a:r>
                <a:r>
                  <a:rPr lang="en-US" altLang="zh-TW" dirty="0">
                    <a:ea typeface="新細明體" pitchFamily="18" charset="-120"/>
                    <a:sym typeface="Symbol" pitchFamily="18" charset="2"/>
                  </a:rPr>
                  <a:t>&gt; 0. An </a:t>
                </a:r>
                <a:r>
                  <a:rPr lang="en-US" altLang="zh-TW" i="1" dirty="0">
                    <a:ea typeface="新細明體" pitchFamily="18" charset="-120"/>
                    <a:sym typeface="Symbol" pitchFamily="18" charset="2"/>
                  </a:rPr>
                  <a:t>n</a:t>
                </a:r>
                <a:r>
                  <a:rPr lang="en-US" altLang="zh-TW" dirty="0">
                    <a:ea typeface="新細明體" pitchFamily="18" charset="-120"/>
                    <a:sym typeface="Symbol" pitchFamily="18" charset="2"/>
                  </a:rPr>
                  <a:t>-permutation of </a:t>
                </a:r>
                <a:r>
                  <a:rPr lang="en-US" altLang="zh-TW" i="1" dirty="0">
                    <a:ea typeface="新細明體" pitchFamily="18" charset="-120"/>
                    <a:sym typeface="Symbol" pitchFamily="18" charset="2"/>
                  </a:rPr>
                  <a:t>S</a:t>
                </a:r>
                <a:r>
                  <a:rPr lang="en-US" altLang="zh-TW" dirty="0">
                    <a:ea typeface="新細明體" pitchFamily="18" charset="-120"/>
                    <a:sym typeface="Symbol" pitchFamily="18" charset="2"/>
                  </a:rPr>
                  <a:t> (or just termed as </a:t>
                </a:r>
                <a:r>
                  <a:rPr lang="en-US" altLang="zh-TW" dirty="0">
                    <a:solidFill>
                      <a:srgbClr val="0000FF"/>
                    </a:solidFill>
                    <a:ea typeface="新細明體" pitchFamily="18" charset="-120"/>
                    <a:sym typeface="Symbol" pitchFamily="18" charset="2"/>
                  </a:rPr>
                  <a:t>permutation</a:t>
                </a:r>
                <a:r>
                  <a:rPr lang="en-US" altLang="zh-TW" dirty="0">
                    <a:ea typeface="新細明體" pitchFamily="18" charset="-120"/>
                    <a:sym typeface="Symbol" pitchFamily="18" charset="2"/>
                  </a:rPr>
                  <a:t> of </a:t>
                </a:r>
                <a:r>
                  <a:rPr lang="en-US" altLang="zh-TW" i="1" dirty="0">
                    <a:ea typeface="新細明體" pitchFamily="18" charset="-120"/>
                    <a:sym typeface="Symbol" pitchFamily="18" charset="2"/>
                  </a:rPr>
                  <a:t>S</a:t>
                </a:r>
                <a:r>
                  <a:rPr lang="en-US" altLang="zh-TW" dirty="0">
                    <a:ea typeface="新細明體" pitchFamily="18" charset="-120"/>
                    <a:sym typeface="Symbol" pitchFamily="18" charset="2"/>
                  </a:rPr>
                  <a:t>) is the </a:t>
                </a:r>
                <a:r>
                  <a:rPr lang="en-US" altLang="zh-TW" dirty="0">
                    <a:solidFill>
                      <a:srgbClr val="FF0000"/>
                    </a:solidFill>
                    <a:ea typeface="新細明體" pitchFamily="18" charset="-120"/>
                    <a:sym typeface="Symbol" pitchFamily="18" charset="2"/>
                  </a:rPr>
                  <a:t>number of ordered arrangements of the </a:t>
                </a:r>
                <a:r>
                  <a:rPr lang="en-US" altLang="zh-TW" i="1" dirty="0">
                    <a:solidFill>
                      <a:srgbClr val="FF0000"/>
                    </a:solidFill>
                    <a:ea typeface="新細明體" pitchFamily="18" charset="-120"/>
                    <a:sym typeface="Symbol" pitchFamily="18" charset="2"/>
                  </a:rPr>
                  <a:t>n</a:t>
                </a:r>
                <a:r>
                  <a:rPr lang="en-US" altLang="zh-TW" dirty="0">
                    <a:solidFill>
                      <a:srgbClr val="FF0000"/>
                    </a:solidFill>
                    <a:ea typeface="新細明體" pitchFamily="18" charset="-120"/>
                    <a:sym typeface="Symbol" pitchFamily="18" charset="2"/>
                  </a:rPr>
                  <a:t> distinct elements</a:t>
                </a:r>
                <a:r>
                  <a:rPr lang="en-US" altLang="zh-TW" dirty="0">
                    <a:ea typeface="新細明體" pitchFamily="18" charset="-120"/>
                    <a:sym typeface="Symbol" pitchFamily="18" charset="2"/>
                  </a:rPr>
                  <a:t>, which is equal to:</a:t>
                </a:r>
              </a:p>
              <a:p>
                <a:pPr marL="0" indent="0" algn="just">
                  <a:buNone/>
                  <a:defRPr/>
                </a:pPr>
                <a:endParaRPr lang="en-US" altLang="zh-TW" i="1" dirty="0">
                  <a:ea typeface="新細明體" pitchFamily="18" charset="-120"/>
                  <a:sym typeface="Symbol" pitchFamily="18" charset="2"/>
                </a:endParaRPr>
              </a:p>
              <a:p>
                <a:pPr marL="0" indent="0" algn="ctr">
                  <a:buNone/>
                  <a:defRPr/>
                </a:pPr>
                <a14:m>
                  <m:oMathPara xmlns:m="http://schemas.openxmlformats.org/officeDocument/2006/math">
                    <m:oMathParaPr>
                      <m:jc m:val="centerGroup"/>
                    </m:oMathParaPr>
                    <m:oMath xmlns:m="http://schemas.openxmlformats.org/officeDocument/2006/math">
                      <m:r>
                        <a:rPr lang="en-US" altLang="zh-TW" b="1" i="1" smtClean="0">
                          <a:solidFill>
                            <a:srgbClr val="FF0000"/>
                          </a:solidFill>
                          <a:latin typeface="Cambria Math" panose="02040503050406030204" pitchFamily="18" charset="0"/>
                          <a:ea typeface="新細明體" pitchFamily="18" charset="-120"/>
                          <a:sym typeface="Symbol" pitchFamily="18" charset="2"/>
                        </a:rPr>
                        <m:t>𝒏</m:t>
                      </m:r>
                      <m:r>
                        <a:rPr lang="en-US" altLang="zh-TW" b="1" i="1" smtClean="0">
                          <a:solidFill>
                            <a:srgbClr val="FF0000"/>
                          </a:solidFill>
                          <a:latin typeface="Cambria Math" panose="02040503050406030204" pitchFamily="18" charset="0"/>
                          <a:ea typeface="新細明體" pitchFamily="18" charset="-120"/>
                          <a:sym typeface="Symbol" pitchFamily="18" charset="2"/>
                        </a:rPr>
                        <m:t>!=</m:t>
                      </m:r>
                      <m:r>
                        <a:rPr lang="en-US" altLang="zh-TW" b="1" i="1" smtClean="0">
                          <a:solidFill>
                            <a:srgbClr val="FF0000"/>
                          </a:solidFill>
                          <a:latin typeface="Cambria Math" panose="02040503050406030204" pitchFamily="18" charset="0"/>
                          <a:ea typeface="新細明體" pitchFamily="18" charset="-120"/>
                          <a:sym typeface="Symbol" pitchFamily="18" charset="2"/>
                        </a:rPr>
                        <m:t>𝒏</m:t>
                      </m:r>
                      <m:r>
                        <a:rPr lang="en-US" altLang="zh-TW" b="1" i="1" smtClean="0">
                          <a:solidFill>
                            <a:srgbClr val="FF0000"/>
                          </a:solidFill>
                          <a:latin typeface="Cambria Math" panose="02040503050406030204" pitchFamily="18" charset="0"/>
                          <a:ea typeface="Cambria Math" panose="02040503050406030204" pitchFamily="18" charset="0"/>
                          <a:sym typeface="Symbol" pitchFamily="18" charset="2"/>
                        </a:rPr>
                        <m:t>×</m:t>
                      </m:r>
                      <m:d>
                        <m:dPr>
                          <m:ctrlPr>
                            <a:rPr lang="en-US" altLang="zh-TW" b="1" i="1" smtClean="0">
                              <a:solidFill>
                                <a:srgbClr val="FF0000"/>
                              </a:solidFill>
                              <a:latin typeface="Cambria Math" panose="02040503050406030204" pitchFamily="18" charset="0"/>
                              <a:ea typeface="新細明體" pitchFamily="18" charset="-120"/>
                              <a:sym typeface="Symbol" pitchFamily="18" charset="2"/>
                            </a:rPr>
                          </m:ctrlPr>
                        </m:dPr>
                        <m:e>
                          <m:r>
                            <a:rPr lang="en-US" altLang="zh-TW" b="1" i="1" smtClean="0">
                              <a:solidFill>
                                <a:srgbClr val="FF0000"/>
                              </a:solidFill>
                              <a:latin typeface="Cambria Math" panose="02040503050406030204" pitchFamily="18" charset="0"/>
                              <a:ea typeface="新細明體" pitchFamily="18" charset="-120"/>
                              <a:sym typeface="Symbol" pitchFamily="18" charset="2"/>
                            </a:rPr>
                            <m:t>𝒏</m:t>
                          </m:r>
                          <m:r>
                            <a:rPr lang="en-US" altLang="zh-TW" b="1" i="1" smtClean="0">
                              <a:solidFill>
                                <a:srgbClr val="FF0000"/>
                              </a:solidFill>
                              <a:latin typeface="Cambria Math" panose="02040503050406030204" pitchFamily="18" charset="0"/>
                              <a:ea typeface="新細明體" pitchFamily="18" charset="-120"/>
                              <a:sym typeface="Symbol" pitchFamily="18" charset="2"/>
                            </a:rPr>
                            <m:t>−</m:t>
                          </m:r>
                          <m:r>
                            <a:rPr lang="en-US" altLang="zh-TW" b="1" i="1" smtClean="0">
                              <a:solidFill>
                                <a:srgbClr val="FF0000"/>
                              </a:solidFill>
                              <a:latin typeface="Cambria Math" panose="02040503050406030204" pitchFamily="18" charset="0"/>
                              <a:ea typeface="新細明體" pitchFamily="18" charset="-120"/>
                              <a:sym typeface="Symbol" pitchFamily="18" charset="2"/>
                            </a:rPr>
                            <m:t>𝟏</m:t>
                          </m:r>
                        </m:e>
                      </m:d>
                      <m:r>
                        <a:rPr lang="en-US" altLang="zh-TW" b="1" i="1">
                          <a:solidFill>
                            <a:srgbClr val="FF0000"/>
                          </a:solidFill>
                          <a:latin typeface="Cambria Math" panose="02040503050406030204" pitchFamily="18" charset="0"/>
                          <a:ea typeface="Cambria Math" panose="02040503050406030204" pitchFamily="18" charset="0"/>
                          <a:sym typeface="Symbol" pitchFamily="18" charset="2"/>
                        </a:rPr>
                        <m:t>×</m:t>
                      </m:r>
                      <m:d>
                        <m:dPr>
                          <m:ctrlPr>
                            <a:rPr lang="en-US" altLang="zh-TW" b="1" i="1" smtClean="0">
                              <a:solidFill>
                                <a:srgbClr val="FF0000"/>
                              </a:solidFill>
                              <a:latin typeface="Cambria Math" panose="02040503050406030204" pitchFamily="18" charset="0"/>
                              <a:ea typeface="新細明體" pitchFamily="18" charset="-120"/>
                              <a:sym typeface="Symbol" pitchFamily="18" charset="2"/>
                            </a:rPr>
                          </m:ctrlPr>
                        </m:dPr>
                        <m:e>
                          <m:r>
                            <a:rPr lang="en-US" altLang="zh-TW" b="1" i="1" smtClean="0">
                              <a:solidFill>
                                <a:srgbClr val="FF0000"/>
                              </a:solidFill>
                              <a:latin typeface="Cambria Math" panose="02040503050406030204" pitchFamily="18" charset="0"/>
                              <a:ea typeface="新細明體" pitchFamily="18" charset="-120"/>
                              <a:sym typeface="Symbol" pitchFamily="18" charset="2"/>
                            </a:rPr>
                            <m:t>𝒏</m:t>
                          </m:r>
                          <m:r>
                            <a:rPr lang="en-US" altLang="zh-TW" b="1" i="1" smtClean="0">
                              <a:solidFill>
                                <a:srgbClr val="FF0000"/>
                              </a:solidFill>
                              <a:latin typeface="Cambria Math" panose="02040503050406030204" pitchFamily="18" charset="0"/>
                              <a:ea typeface="新細明體" pitchFamily="18" charset="-120"/>
                              <a:sym typeface="Symbol" pitchFamily="18" charset="2"/>
                            </a:rPr>
                            <m:t>−</m:t>
                          </m:r>
                          <m:r>
                            <a:rPr lang="en-US" altLang="zh-TW" b="1" i="1" smtClean="0">
                              <a:solidFill>
                                <a:srgbClr val="FF0000"/>
                              </a:solidFill>
                              <a:latin typeface="Cambria Math" panose="02040503050406030204" pitchFamily="18" charset="0"/>
                              <a:ea typeface="新細明體" pitchFamily="18" charset="-120"/>
                              <a:sym typeface="Symbol" pitchFamily="18" charset="2"/>
                            </a:rPr>
                            <m:t>𝟐</m:t>
                          </m:r>
                        </m:e>
                      </m:d>
                      <m:r>
                        <a:rPr lang="en-US" altLang="zh-TW" b="1" i="1">
                          <a:solidFill>
                            <a:srgbClr val="FF0000"/>
                          </a:solidFill>
                          <a:latin typeface="Cambria Math" panose="02040503050406030204" pitchFamily="18" charset="0"/>
                          <a:ea typeface="Cambria Math" panose="02040503050406030204" pitchFamily="18" charset="0"/>
                          <a:sym typeface="Symbol" pitchFamily="18" charset="2"/>
                        </a:rPr>
                        <m:t>×</m:t>
                      </m:r>
                      <m:r>
                        <a:rPr lang="en-US" altLang="zh-TW" b="1" i="1" smtClean="0">
                          <a:solidFill>
                            <a:srgbClr val="FF0000"/>
                          </a:solidFill>
                          <a:latin typeface="Cambria Math" panose="02040503050406030204" pitchFamily="18" charset="0"/>
                          <a:ea typeface="新細明體" pitchFamily="18" charset="-120"/>
                          <a:sym typeface="Symbol" pitchFamily="18" charset="2"/>
                        </a:rPr>
                        <m:t>…</m:t>
                      </m:r>
                      <m:r>
                        <a:rPr lang="en-US" altLang="zh-TW" b="1" i="1">
                          <a:solidFill>
                            <a:srgbClr val="FF0000"/>
                          </a:solidFill>
                          <a:latin typeface="Cambria Math" panose="02040503050406030204" pitchFamily="18" charset="0"/>
                          <a:ea typeface="Cambria Math" panose="02040503050406030204" pitchFamily="18" charset="0"/>
                          <a:sym typeface="Symbol" pitchFamily="18" charset="2"/>
                        </a:rPr>
                        <m:t>×</m:t>
                      </m:r>
                      <m:r>
                        <a:rPr lang="en-US" altLang="zh-TW" b="1" i="1" smtClean="0">
                          <a:solidFill>
                            <a:srgbClr val="FF0000"/>
                          </a:solidFill>
                          <a:latin typeface="Cambria Math" panose="02040503050406030204" pitchFamily="18" charset="0"/>
                          <a:ea typeface="Cambria Math" panose="02040503050406030204" pitchFamily="18" charset="0"/>
                          <a:sym typeface="Symbol" pitchFamily="18" charset="2"/>
                        </a:rPr>
                        <m:t>𝟐</m:t>
                      </m:r>
                      <m:r>
                        <a:rPr lang="en-US" altLang="zh-TW" b="1" i="1">
                          <a:solidFill>
                            <a:srgbClr val="FF0000"/>
                          </a:solidFill>
                          <a:latin typeface="Cambria Math" panose="02040503050406030204" pitchFamily="18" charset="0"/>
                          <a:ea typeface="Cambria Math" panose="02040503050406030204" pitchFamily="18" charset="0"/>
                          <a:sym typeface="Symbol" pitchFamily="18" charset="2"/>
                        </a:rPr>
                        <m:t>×</m:t>
                      </m:r>
                      <m:r>
                        <a:rPr lang="en-US" altLang="zh-TW" b="1" i="1" smtClean="0">
                          <a:solidFill>
                            <a:srgbClr val="FF0000"/>
                          </a:solidFill>
                          <a:latin typeface="Cambria Math" panose="02040503050406030204" pitchFamily="18" charset="0"/>
                          <a:ea typeface="新細明體" pitchFamily="18" charset="-120"/>
                          <a:sym typeface="Symbol" pitchFamily="18" charset="2"/>
                        </a:rPr>
                        <m:t>𝟏</m:t>
                      </m:r>
                    </m:oMath>
                  </m:oMathPara>
                </a14:m>
                <a:endParaRPr lang="en-US" altLang="zh-TW" b="1" i="1" dirty="0">
                  <a:ea typeface="新細明體" pitchFamily="18" charset="-120"/>
                  <a:sym typeface="Symbol" pitchFamily="18" charset="2"/>
                </a:endParaRPr>
              </a:p>
              <a:p>
                <a:pPr algn="just">
                  <a:defRPr/>
                </a:pPr>
                <a:endParaRPr lang="en-US" altLang="zh-TW" dirty="0">
                  <a:ea typeface="新細明體" pitchFamily="18" charset="-120"/>
                  <a:sym typeface="Symbol" pitchFamily="18" charset="2"/>
                </a:endParaRPr>
              </a:p>
              <a:p>
                <a:pPr marL="0" indent="0" algn="just">
                  <a:buNone/>
                  <a:defRPr/>
                </a:pPr>
                <a:r>
                  <a:rPr lang="en-US" altLang="zh-TW" dirty="0">
                    <a:ea typeface="新細明體" pitchFamily="18" charset="-120"/>
                    <a:sym typeface="Symbol" pitchFamily="18" charset="2"/>
                  </a:rPr>
                  <a:t>                                                                                           (can you prove it?)</a:t>
                </a:r>
              </a:p>
              <a:p>
                <a:pPr marL="0" indent="0" algn="just">
                  <a:buNone/>
                  <a:defRPr/>
                </a:pPr>
                <a:endParaRPr lang="en-US" altLang="zh-CN" dirty="0">
                  <a:solidFill>
                    <a:srgbClr val="000000"/>
                  </a:solidFill>
                  <a:ea typeface="SimSun" pitchFamily="2" charset="-122"/>
                </a:endParaRPr>
              </a:p>
              <a:p>
                <a:pPr algn="just">
                  <a:defRPr/>
                </a:pPr>
                <a:endParaRPr lang="en-US" altLang="zh-CN" dirty="0">
                  <a:solidFill>
                    <a:srgbClr val="000000"/>
                  </a:solidFill>
                  <a:ea typeface="SimSun" pitchFamily="2" charset="-122"/>
                </a:endParaRPr>
              </a:p>
              <a:p>
                <a:pPr algn="just">
                  <a:defRPr/>
                </a:pPr>
                <a:endParaRPr lang="en-US" altLang="zh-CN" dirty="0">
                  <a:solidFill>
                    <a:srgbClr val="000000"/>
                  </a:solidFill>
                  <a:ea typeface="SimSun" pitchFamily="2" charset="-122"/>
                </a:endParaRPr>
              </a:p>
              <a:p>
                <a:pPr algn="just"/>
                <a:endParaRPr lang="en-US" altLang="zh-CN" dirty="0">
                  <a:solidFill>
                    <a:srgbClr val="000000"/>
                  </a:solidFill>
                  <a:ea typeface="SimSun" pitchFamily="2" charset="-122"/>
                </a:endParaRPr>
              </a:p>
            </p:txBody>
          </p:sp>
        </mc:Choice>
        <mc:Fallback xmlns="">
          <p:sp>
            <p:nvSpPr>
              <p:cNvPr id="17" name="Rectangle 8"/>
              <p:cNvSpPr>
                <a:spLocks noGrp="1" noRot="1" noChangeAspect="1" noMove="1" noResize="1" noEditPoints="1" noAdjustHandles="1" noChangeArrowheads="1" noChangeShapeType="1" noTextEdit="1"/>
              </p:cNvSpPr>
              <p:nvPr>
                <p:ph idx="1"/>
              </p:nvPr>
            </p:nvSpPr>
            <p:spPr>
              <a:xfrm>
                <a:off x="609600" y="1248770"/>
                <a:ext cx="7924800" cy="5152030"/>
              </a:xfrm>
              <a:blipFill>
                <a:blip r:embed="rId3"/>
                <a:stretch>
                  <a:fillRect l="-846" t="-828" r="-769"/>
                </a:stretch>
              </a:blipFill>
            </p:spPr>
            <p:txBody>
              <a:bodyPr/>
              <a:lstStyle/>
              <a:p>
                <a:r>
                  <a:rPr lang="en-US">
                    <a:noFill/>
                  </a:rPr>
                  <a:t> </a:t>
                </a:r>
              </a:p>
            </p:txBody>
          </p:sp>
        </mc:Fallback>
      </mc:AlternateContent>
      <p:sp>
        <p:nvSpPr>
          <p:cNvPr id="28" name="Rectangle 6"/>
          <p:cNvSpPr>
            <a:spLocks noGrp="1"/>
          </p:cNvSpPr>
          <p:nvPr>
            <p:ph type="title"/>
          </p:nvPr>
        </p:nvSpPr>
        <p:spPr>
          <a:xfrm>
            <a:off x="533400" y="0"/>
            <a:ext cx="7696200" cy="1143000"/>
          </a:xfrm>
        </p:spPr>
        <p:txBody>
          <a:bodyPr>
            <a:normAutofit/>
          </a:bodyPr>
          <a:lstStyle/>
          <a:p>
            <a:r>
              <a:rPr lang="en-US" i="1" dirty="0">
                <a:effectLst>
                  <a:outerShdw blurRad="38100" dist="38100" dir="2700000" algn="tl">
                    <a:srgbClr val="000000">
                      <a:alpha val="43137"/>
                    </a:srgbClr>
                  </a:outerShdw>
                </a:effectLst>
              </a:rPr>
              <a:t>n</a:t>
            </a:r>
            <a:r>
              <a:rPr lang="en-US" dirty="0">
                <a:effectLst>
                  <a:outerShdw blurRad="38100" dist="38100" dir="2700000" algn="tl">
                    <a:srgbClr val="000000">
                      <a:alpha val="43137"/>
                    </a:srgbClr>
                  </a:outerShdw>
                </a:effectLst>
              </a:rPr>
              <a:t>-Permutations</a:t>
            </a:r>
          </a:p>
        </p:txBody>
      </p:sp>
      <p:sp>
        <p:nvSpPr>
          <p:cNvPr id="5"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6" name="Rectangle 5"/>
          <p:cNvSpPr/>
          <p:nvPr/>
        </p:nvSpPr>
        <p:spPr>
          <a:xfrm>
            <a:off x="2286000" y="3479020"/>
            <a:ext cx="4572000" cy="66046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p>
        </p:txBody>
      </p:sp>
      <p:sp>
        <p:nvSpPr>
          <p:cNvPr id="3" name="Slide Number Placeholder 2"/>
          <p:cNvSpPr>
            <a:spLocks noGrp="1"/>
          </p:cNvSpPr>
          <p:nvPr>
            <p:ph type="sldNum" sz="quarter" idx="11"/>
          </p:nvPr>
        </p:nvSpPr>
        <p:spPr/>
        <p:txBody>
          <a:bodyPr/>
          <a:lstStyle/>
          <a:p>
            <a:fld id="{169B2101-2E9F-420A-91A3-890890D84497}" type="slidenum">
              <a:rPr lang="en-US" smtClean="0"/>
              <a:pPr/>
              <a:t>20</a:t>
            </a:fld>
            <a:endParaRPr lang="en-US"/>
          </a:p>
        </p:txBody>
      </p:sp>
    </p:spTree>
    <p:extLst>
      <p:ext uri="{BB962C8B-B14F-4D97-AF65-F5344CB8AC3E}">
        <p14:creationId xmlns:p14="http://schemas.microsoft.com/office/powerpoint/2010/main" val="1058276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TW" dirty="0">
                <a:ea typeface="新細明體" pitchFamily="18" charset="-120"/>
              </a:rPr>
              <a:t>Let </a:t>
            </a:r>
            <a:r>
              <a:rPr lang="en-US" altLang="zh-TW" i="1" dirty="0">
                <a:ea typeface="新細明體" pitchFamily="18" charset="-120"/>
              </a:rPr>
              <a:t>S</a:t>
            </a:r>
            <a:r>
              <a:rPr lang="en-US" altLang="zh-TW" dirty="0">
                <a:ea typeface="新細明體" pitchFamily="18" charset="-120"/>
              </a:rPr>
              <a:t> = {1, 2, 3}. The arrangement 1, 2, 3 is a permutation of </a:t>
            </a:r>
            <a:r>
              <a:rPr lang="en-US" altLang="zh-TW" i="1" dirty="0">
                <a:ea typeface="新細明體" pitchFamily="18" charset="-120"/>
              </a:rPr>
              <a:t>S</a:t>
            </a:r>
            <a:r>
              <a:rPr lang="en-US" altLang="zh-TW" dirty="0">
                <a:ea typeface="新細明體" pitchFamily="18" charset="-120"/>
              </a:rPr>
              <a:t>. The arrangement 3, 1, 2 is another permutation of </a:t>
            </a:r>
            <a:r>
              <a:rPr lang="en-US" altLang="zh-TW" i="1" dirty="0">
                <a:ea typeface="新細明體" pitchFamily="18" charset="-120"/>
              </a:rPr>
              <a:t>S</a:t>
            </a:r>
            <a:r>
              <a:rPr lang="en-US" altLang="zh-TW" dirty="0">
                <a:ea typeface="新細明體" pitchFamily="18" charset="-120"/>
              </a:rPr>
              <a:t>. Altogether there are </a:t>
            </a:r>
            <a:br>
              <a:rPr lang="en-US" altLang="zh-TW" dirty="0">
                <a:ea typeface="新細明體" pitchFamily="18" charset="-120"/>
              </a:rPr>
            </a:br>
            <a:r>
              <a:rPr lang="en-US" altLang="zh-TW" dirty="0">
                <a:ea typeface="新細明體" pitchFamily="18" charset="-120"/>
              </a:rPr>
              <a:t>                     3! = 6 permutations of </a:t>
            </a:r>
            <a:r>
              <a:rPr lang="en-US" altLang="zh-TW" i="1" dirty="0">
                <a:ea typeface="新細明體" pitchFamily="18" charset="-120"/>
              </a:rPr>
              <a:t>S</a:t>
            </a:r>
            <a:r>
              <a:rPr lang="en-US" altLang="zh-TW" dirty="0">
                <a:ea typeface="新細明體" pitchFamily="18" charset="-120"/>
              </a:rPr>
              <a:t>.  </a:t>
            </a:r>
          </a:p>
          <a:p>
            <a:pPr algn="just"/>
            <a:endParaRPr lang="en-US" altLang="zh-TW" dirty="0">
              <a:ea typeface="新細明體" pitchFamily="18" charset="-120"/>
            </a:endParaRPr>
          </a:p>
          <a:p>
            <a:pPr algn="just"/>
            <a:r>
              <a:rPr lang="en-US" altLang="zh-TW" dirty="0">
                <a:ea typeface="新細明體" pitchFamily="18" charset="-120"/>
              </a:rPr>
              <a:t>To arrange four persons in a line for a photo session, there are </a:t>
            </a:r>
            <a:br>
              <a:rPr lang="en-US" altLang="zh-TW" dirty="0">
                <a:ea typeface="新細明體" pitchFamily="18" charset="-120"/>
              </a:rPr>
            </a:br>
            <a:endParaRPr lang="en-US" altLang="zh-TW" dirty="0">
              <a:ea typeface="新細明體" pitchFamily="18" charset="-120"/>
            </a:endParaRPr>
          </a:p>
          <a:p>
            <a:pPr marL="0" indent="0" algn="just">
              <a:buNone/>
            </a:pPr>
            <a:r>
              <a:rPr lang="en-US" altLang="zh-TW" dirty="0">
                <a:ea typeface="新細明體" pitchFamily="18" charset="-120"/>
              </a:rPr>
              <a:t>                            4! = 24 ways of arrangement.</a:t>
            </a:r>
          </a:p>
          <a:p>
            <a:endParaRPr lang="en-US" dirty="0"/>
          </a:p>
        </p:txBody>
      </p:sp>
      <p:sp>
        <p:nvSpPr>
          <p:cNvPr id="4" name="Title 3"/>
          <p:cNvSpPr>
            <a:spLocks noGrp="1"/>
          </p:cNvSpPr>
          <p:nvPr>
            <p:ph type="title"/>
          </p:nvPr>
        </p:nvSpPr>
        <p:spPr/>
        <p:txBody>
          <a:bodyPr>
            <a:normAutofit/>
          </a:bodyPr>
          <a:lstStyle/>
          <a:p>
            <a:r>
              <a:rPr lang="en-US" altLang="zh-TW" dirty="0">
                <a:ea typeface="新細明體" pitchFamily="18" charset="-120"/>
              </a:rPr>
              <a:t>Example 14</a:t>
            </a:r>
            <a:endParaRPr lang="en-US" dirty="0"/>
          </a:p>
        </p:txBody>
      </p:sp>
      <p:sp>
        <p:nvSpPr>
          <p:cNvPr id="6" name="Slide Number Placeholder 5"/>
          <p:cNvSpPr>
            <a:spLocks noGrp="1"/>
          </p:cNvSpPr>
          <p:nvPr>
            <p:ph type="sldNum" sz="quarter" idx="11"/>
          </p:nvPr>
        </p:nvSpPr>
        <p:spPr/>
        <p:txBody>
          <a:bodyPr/>
          <a:lstStyle/>
          <a:p>
            <a:fld id="{169B2101-2E9F-420A-91A3-890890D84497}" type="slidenum">
              <a:rPr lang="en-US" smtClean="0"/>
              <a:pPr/>
              <a:t>21</a:t>
            </a:fld>
            <a:endParaRPr lang="en-US"/>
          </a:p>
        </p:txBody>
      </p:sp>
    </p:spTree>
    <p:extLst>
      <p:ext uri="{BB962C8B-B14F-4D97-AF65-F5344CB8AC3E}">
        <p14:creationId xmlns:p14="http://schemas.microsoft.com/office/powerpoint/2010/main" val="4287278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Rectangle 8"/>
              <p:cNvSpPr>
                <a:spLocks noGrp="1"/>
              </p:cNvSpPr>
              <p:nvPr>
                <p:ph idx="1"/>
              </p:nvPr>
            </p:nvSpPr>
            <p:spPr>
              <a:xfrm>
                <a:off x="609600" y="1248770"/>
                <a:ext cx="7924800" cy="4009030"/>
              </a:xfrm>
            </p:spPr>
            <p:txBody>
              <a:bodyPr>
                <a:normAutofit fontScale="92500" lnSpcReduction="10000"/>
              </a:bodyPr>
              <a:lstStyle/>
              <a:p>
                <a:pPr algn="just">
                  <a:defRPr/>
                </a:pPr>
                <a:r>
                  <a:rPr lang="en-US" altLang="zh-TW" dirty="0">
                    <a:ea typeface="新細明體" pitchFamily="18" charset="-120"/>
                    <a:sym typeface="Symbol" pitchFamily="18" charset="2"/>
                  </a:rPr>
                  <a:t>We can also find the </a:t>
                </a:r>
                <a:r>
                  <a:rPr lang="en-US" altLang="zh-TW" dirty="0">
                    <a:solidFill>
                      <a:srgbClr val="FF0000"/>
                    </a:solidFill>
                    <a:ea typeface="新細明體" pitchFamily="18" charset="-120"/>
                    <a:sym typeface="Symbol" pitchFamily="18" charset="2"/>
                  </a:rPr>
                  <a:t>ordered arrangements of some of the elements of a set</a:t>
                </a:r>
                <a:r>
                  <a:rPr lang="en-US" altLang="zh-TW" dirty="0">
                    <a:ea typeface="新細明體" pitchFamily="18" charset="-120"/>
                    <a:sym typeface="Symbol" pitchFamily="18" charset="2"/>
                  </a:rPr>
                  <a:t>. An ordered arrangement of </a:t>
                </a:r>
                <a:r>
                  <a:rPr lang="en-US" altLang="zh-TW" i="1" dirty="0">
                    <a:ea typeface="新細明體" pitchFamily="18" charset="-120"/>
                    <a:sym typeface="Symbol" pitchFamily="18" charset="2"/>
                  </a:rPr>
                  <a:t>r</a:t>
                </a:r>
                <a:r>
                  <a:rPr lang="en-US" altLang="zh-TW" dirty="0">
                    <a:ea typeface="新細明體" pitchFamily="18" charset="-120"/>
                    <a:sym typeface="Symbol" pitchFamily="18" charset="2"/>
                  </a:rPr>
                  <a:t> elements of a set is called an </a:t>
                </a:r>
                <a:br>
                  <a:rPr lang="en-US" altLang="zh-TW" dirty="0">
                    <a:ea typeface="新細明體" pitchFamily="18" charset="-120"/>
                    <a:sym typeface="Symbol" pitchFamily="18" charset="2"/>
                  </a:rPr>
                </a:br>
                <a:r>
                  <a:rPr lang="en-US" altLang="zh-TW" i="1" dirty="0">
                    <a:solidFill>
                      <a:srgbClr val="0000FF"/>
                    </a:solidFill>
                    <a:ea typeface="新細明體" pitchFamily="18" charset="-120"/>
                    <a:sym typeface="Symbol" pitchFamily="18" charset="2"/>
                  </a:rPr>
                  <a:t>r</a:t>
                </a:r>
                <a:r>
                  <a:rPr lang="en-US" altLang="zh-TW" dirty="0">
                    <a:solidFill>
                      <a:srgbClr val="0000FF"/>
                    </a:solidFill>
                    <a:ea typeface="新細明體" pitchFamily="18" charset="-120"/>
                    <a:sym typeface="Symbol" pitchFamily="18" charset="2"/>
                  </a:rPr>
                  <a:t>-permutation</a:t>
                </a:r>
                <a:r>
                  <a:rPr lang="en-US" altLang="zh-TW" dirty="0">
                    <a:ea typeface="新細明體" pitchFamily="18" charset="-120"/>
                    <a:sym typeface="Symbol" pitchFamily="18" charset="2"/>
                  </a:rPr>
                  <a:t>. </a:t>
                </a:r>
              </a:p>
              <a:p>
                <a:pPr algn="just">
                  <a:defRPr/>
                </a:pPr>
                <a:endParaRPr lang="en-US" altLang="zh-TW" dirty="0">
                  <a:ea typeface="新細明體" pitchFamily="18" charset="-120"/>
                  <a:sym typeface="Symbol" pitchFamily="18" charset="2"/>
                </a:endParaRPr>
              </a:p>
              <a:p>
                <a:pPr algn="just">
                  <a:defRPr/>
                </a:pPr>
                <a:r>
                  <a:rPr lang="en-US" altLang="zh-TW" dirty="0">
                    <a:ea typeface="新細明體" pitchFamily="18" charset="-120"/>
                    <a:sym typeface="Symbol" pitchFamily="18" charset="2"/>
                  </a:rPr>
                  <a:t>Let </a:t>
                </a:r>
                <a:r>
                  <a:rPr lang="en-US" altLang="zh-TW" i="1" dirty="0">
                    <a:ea typeface="新細明體" pitchFamily="18" charset="-120"/>
                    <a:sym typeface="Symbol" pitchFamily="18" charset="2"/>
                  </a:rPr>
                  <a:t>S</a:t>
                </a:r>
                <a:r>
                  <a:rPr lang="en-US" altLang="zh-TW" dirty="0">
                    <a:ea typeface="新細明體" pitchFamily="18" charset="-120"/>
                    <a:sym typeface="Symbol" pitchFamily="18" charset="2"/>
                  </a:rPr>
                  <a:t> be a set with </a:t>
                </a:r>
                <a:r>
                  <a:rPr lang="en-US" altLang="zh-TW" i="1" dirty="0">
                    <a:solidFill>
                      <a:srgbClr val="FF0000"/>
                    </a:solidFill>
                    <a:ea typeface="新細明體" pitchFamily="18" charset="-120"/>
                    <a:sym typeface="Symbol" pitchFamily="18" charset="2"/>
                  </a:rPr>
                  <a:t>n</a:t>
                </a:r>
                <a:r>
                  <a:rPr lang="en-US" altLang="zh-TW" dirty="0">
                    <a:solidFill>
                      <a:srgbClr val="FF0000"/>
                    </a:solidFill>
                    <a:ea typeface="新細明體" pitchFamily="18" charset="-120"/>
                    <a:sym typeface="Symbol" pitchFamily="18" charset="2"/>
                  </a:rPr>
                  <a:t> distinct elements</a:t>
                </a:r>
                <a:r>
                  <a:rPr lang="en-US" altLang="zh-TW" dirty="0">
                    <a:ea typeface="新細明體" pitchFamily="18" charset="-120"/>
                    <a:sym typeface="Symbol" pitchFamily="18" charset="2"/>
                  </a:rPr>
                  <a:t>, where </a:t>
                </a:r>
                <a:r>
                  <a:rPr lang="en-US" altLang="zh-TW" i="1" dirty="0">
                    <a:ea typeface="新細明體" pitchFamily="18" charset="-120"/>
                    <a:sym typeface="Symbol" pitchFamily="18" charset="2"/>
                  </a:rPr>
                  <a:t>n</a:t>
                </a:r>
                <a:r>
                  <a:rPr lang="en-US" altLang="zh-TW" dirty="0">
                    <a:ea typeface="新細明體" pitchFamily="18" charset="-120"/>
                    <a:sym typeface="Symbol" pitchFamily="18" charset="2"/>
                  </a:rPr>
                  <a:t>&gt; 0. </a:t>
                </a:r>
                <a:br>
                  <a:rPr lang="en-US" altLang="zh-TW" dirty="0">
                    <a:ea typeface="新細明體" pitchFamily="18" charset="-120"/>
                    <a:sym typeface="Symbol" pitchFamily="18" charset="2"/>
                  </a:rPr>
                </a:br>
                <a:r>
                  <a:rPr lang="en-US" altLang="zh-TW" dirty="0">
                    <a:ea typeface="新細明體" pitchFamily="18" charset="-120"/>
                    <a:sym typeface="Symbol" pitchFamily="18" charset="2"/>
                  </a:rPr>
                  <a:t>Let </a:t>
                </a:r>
                <a:r>
                  <a:rPr lang="en-US" altLang="zh-TW" dirty="0">
                    <a:solidFill>
                      <a:srgbClr val="FF0000"/>
                    </a:solidFill>
                    <a:ea typeface="新細明體" pitchFamily="18" charset="-120"/>
                    <a:sym typeface="Symbol" pitchFamily="18" charset="2"/>
                  </a:rPr>
                  <a:t>0 &lt;</a:t>
                </a:r>
                <a:r>
                  <a:rPr lang="en-US" altLang="zh-TW" i="1" dirty="0">
                    <a:solidFill>
                      <a:srgbClr val="FF0000"/>
                    </a:solidFill>
                    <a:ea typeface="新細明體" pitchFamily="18" charset="-120"/>
                    <a:sym typeface="Symbol" pitchFamily="18" charset="2"/>
                  </a:rPr>
                  <a:t>r</a:t>
                </a:r>
                <a:r>
                  <a:rPr lang="en-US" altLang="zh-TW" dirty="0">
                    <a:solidFill>
                      <a:srgbClr val="FF0000"/>
                    </a:solidFill>
                    <a:ea typeface="新細明體" pitchFamily="18" charset="-120"/>
                    <a:sym typeface="Symbol" pitchFamily="18" charset="2"/>
                  </a:rPr>
                  <a:t> ≤ </a:t>
                </a:r>
                <a:r>
                  <a:rPr lang="en-US" altLang="zh-TW" i="1" dirty="0">
                    <a:solidFill>
                      <a:srgbClr val="FF0000"/>
                    </a:solidFill>
                    <a:ea typeface="新細明體" pitchFamily="18" charset="-120"/>
                    <a:sym typeface="Symbol" pitchFamily="18" charset="2"/>
                  </a:rPr>
                  <a:t>n</a:t>
                </a:r>
                <a:r>
                  <a:rPr lang="en-US" altLang="zh-TW" dirty="0">
                    <a:ea typeface="新細明體" pitchFamily="18" charset="-120"/>
                    <a:sym typeface="Symbol" pitchFamily="18" charset="2"/>
                  </a:rPr>
                  <a:t>. An </a:t>
                </a:r>
                <a:r>
                  <a:rPr lang="en-US" altLang="zh-TW" i="1" dirty="0">
                    <a:solidFill>
                      <a:srgbClr val="0000FF"/>
                    </a:solidFill>
                    <a:ea typeface="新細明體" pitchFamily="18" charset="-120"/>
                    <a:sym typeface="Symbol" pitchFamily="18" charset="2"/>
                  </a:rPr>
                  <a:t>r</a:t>
                </a:r>
                <a:r>
                  <a:rPr lang="en-US" altLang="zh-TW" dirty="0">
                    <a:solidFill>
                      <a:srgbClr val="0000FF"/>
                    </a:solidFill>
                    <a:ea typeface="新細明體" pitchFamily="18" charset="-120"/>
                    <a:sym typeface="Symbol" pitchFamily="18" charset="2"/>
                  </a:rPr>
                  <a:t>-permutation of </a:t>
                </a:r>
                <a:r>
                  <a:rPr lang="en-US" altLang="zh-TW" i="1" dirty="0">
                    <a:solidFill>
                      <a:srgbClr val="0000FF"/>
                    </a:solidFill>
                    <a:ea typeface="新細明體" pitchFamily="18" charset="-120"/>
                    <a:sym typeface="Symbol" pitchFamily="18" charset="2"/>
                  </a:rPr>
                  <a:t>S </a:t>
                </a:r>
                <a:r>
                  <a:rPr lang="en-US" altLang="zh-TW" i="1" dirty="0">
                    <a:ea typeface="新細明體" pitchFamily="18" charset="-120"/>
                    <a:sym typeface="Symbol" pitchFamily="18" charset="2"/>
                  </a:rPr>
                  <a:t>is</a:t>
                </a:r>
              </a:p>
              <a:p>
                <a:pPr algn="just">
                  <a:defRPr/>
                </a:pPr>
                <a:endParaRPr lang="en-US" altLang="zh-TW" i="1" dirty="0">
                  <a:ea typeface="新細明體" pitchFamily="18" charset="-120"/>
                  <a:sym typeface="Symbol" pitchFamily="18" charset="2"/>
                </a:endParaRPr>
              </a:p>
              <a:p>
                <a:pPr marL="688975" indent="0" algn="just">
                  <a:buNone/>
                  <a:defRPr/>
                </a:pPr>
                <a:r>
                  <a:rPr lang="en-US" altLang="zh-TW" dirty="0">
                    <a:ea typeface="新細明體" pitchFamily="18" charset="-120"/>
                    <a:sym typeface="Symbol" pitchFamily="18" charset="2"/>
                  </a:rPr>
                  <a:t> </a:t>
                </a:r>
                <a14:m>
                  <m:oMath xmlns:m="http://schemas.openxmlformats.org/officeDocument/2006/math">
                    <m:r>
                      <a:rPr lang="en-US" altLang="zh-CN" b="1" i="1">
                        <a:solidFill>
                          <a:srgbClr val="FF0000"/>
                        </a:solidFill>
                        <a:latin typeface="Cambria Math" panose="02040503050406030204" pitchFamily="18" charset="0"/>
                        <a:ea typeface="SimSun" pitchFamily="2" charset="-122"/>
                      </a:rPr>
                      <m:t>𝑷</m:t>
                    </m:r>
                    <m:d>
                      <m:dPr>
                        <m:ctrlPr>
                          <a:rPr lang="en-US" altLang="zh-CN" b="1" i="1">
                            <a:solidFill>
                              <a:srgbClr val="FF0000"/>
                            </a:solidFill>
                            <a:latin typeface="Cambria Math" panose="02040503050406030204" pitchFamily="18" charset="0"/>
                            <a:ea typeface="SimSun" pitchFamily="2" charset="-122"/>
                          </a:rPr>
                        </m:ctrlPr>
                      </m:dPr>
                      <m:e>
                        <m:r>
                          <a:rPr lang="en-US" altLang="zh-CN" b="1" i="1">
                            <a:solidFill>
                              <a:srgbClr val="FF0000"/>
                            </a:solidFill>
                            <a:latin typeface="Cambria Math" panose="02040503050406030204" pitchFamily="18" charset="0"/>
                            <a:ea typeface="SimSun" pitchFamily="2" charset="-122"/>
                          </a:rPr>
                          <m:t>𝒏</m:t>
                        </m:r>
                        <m:r>
                          <a:rPr lang="en-US" altLang="zh-CN" b="1" i="1">
                            <a:solidFill>
                              <a:srgbClr val="FF0000"/>
                            </a:solidFill>
                            <a:latin typeface="Cambria Math" panose="02040503050406030204" pitchFamily="18" charset="0"/>
                            <a:ea typeface="SimSun" pitchFamily="2" charset="-122"/>
                          </a:rPr>
                          <m:t>,</m:t>
                        </m:r>
                        <m:r>
                          <a:rPr lang="en-US" altLang="zh-CN" b="1" i="1">
                            <a:solidFill>
                              <a:srgbClr val="FF0000"/>
                            </a:solidFill>
                            <a:latin typeface="Cambria Math" panose="02040503050406030204" pitchFamily="18" charset="0"/>
                            <a:ea typeface="SimSun" pitchFamily="2" charset="-122"/>
                          </a:rPr>
                          <m:t>𝒓</m:t>
                        </m:r>
                      </m:e>
                    </m:d>
                    <m:r>
                      <a:rPr lang="en-US" altLang="zh-CN" b="1" i="1">
                        <a:solidFill>
                          <a:srgbClr val="FF0000"/>
                        </a:solidFill>
                        <a:latin typeface="Cambria Math" panose="02040503050406030204" pitchFamily="18" charset="0"/>
                        <a:ea typeface="SimSun" pitchFamily="2" charset="-122"/>
                      </a:rPr>
                      <m:t>=</m:t>
                    </m:r>
                    <m:r>
                      <a:rPr lang="en-US" altLang="zh-CN" b="1" i="1" smtClean="0">
                        <a:solidFill>
                          <a:srgbClr val="FF0000"/>
                        </a:solidFill>
                        <a:latin typeface="Cambria Math" panose="02040503050406030204" pitchFamily="18" charset="0"/>
                        <a:ea typeface="SimSun" pitchFamily="2" charset="-122"/>
                      </a:rPr>
                      <m:t>𝒏</m:t>
                    </m:r>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SimSun" pitchFamily="2" charset="-122"/>
                      </a:rPr>
                      <m:t>(</m:t>
                    </m:r>
                    <m:r>
                      <a:rPr lang="en-US" altLang="zh-CN" b="1" i="1" smtClean="0">
                        <a:solidFill>
                          <a:srgbClr val="FF0000"/>
                        </a:solidFill>
                        <a:latin typeface="Cambria Math" panose="02040503050406030204" pitchFamily="18" charset="0"/>
                        <a:ea typeface="SimSun" pitchFamily="2" charset="-122"/>
                      </a:rPr>
                      <m:t>𝒏</m:t>
                    </m:r>
                    <m:r>
                      <a:rPr lang="en-US" altLang="zh-CN" b="1" i="1" smtClean="0">
                        <a:solidFill>
                          <a:srgbClr val="FF0000"/>
                        </a:solidFill>
                        <a:latin typeface="Cambria Math" panose="02040503050406030204" pitchFamily="18" charset="0"/>
                        <a:ea typeface="SimSun" pitchFamily="2" charset="-122"/>
                      </a:rPr>
                      <m:t>−</m:t>
                    </m:r>
                    <m:r>
                      <a:rPr lang="en-US" altLang="zh-CN" b="1" i="1" smtClean="0">
                        <a:solidFill>
                          <a:srgbClr val="FF0000"/>
                        </a:solidFill>
                        <a:latin typeface="Cambria Math" panose="02040503050406030204" pitchFamily="18" charset="0"/>
                        <a:ea typeface="SimSun" pitchFamily="2" charset="-122"/>
                      </a:rPr>
                      <m:t>𝟏</m:t>
                    </m:r>
                    <m:r>
                      <a:rPr lang="en-US" altLang="zh-CN" b="1" i="1" smtClean="0">
                        <a:solidFill>
                          <a:srgbClr val="FF0000"/>
                        </a:solidFill>
                        <a:latin typeface="Cambria Math" panose="02040503050406030204" pitchFamily="18" charset="0"/>
                        <a:ea typeface="SimSun" pitchFamily="2" charset="-122"/>
                      </a:rPr>
                      <m:t>)∙(</m:t>
                    </m:r>
                    <m:r>
                      <a:rPr lang="en-US" altLang="zh-CN" b="1" i="1" smtClean="0">
                        <a:solidFill>
                          <a:srgbClr val="FF0000"/>
                        </a:solidFill>
                        <a:latin typeface="Cambria Math" panose="02040503050406030204" pitchFamily="18" charset="0"/>
                        <a:ea typeface="SimSun" pitchFamily="2" charset="-122"/>
                      </a:rPr>
                      <m:t>𝒏</m:t>
                    </m:r>
                    <m:r>
                      <a:rPr lang="en-US" altLang="zh-CN" b="1" i="1" smtClean="0">
                        <a:solidFill>
                          <a:srgbClr val="FF0000"/>
                        </a:solidFill>
                        <a:latin typeface="Cambria Math" panose="02040503050406030204" pitchFamily="18" charset="0"/>
                        <a:ea typeface="SimSun" pitchFamily="2" charset="-122"/>
                      </a:rPr>
                      <m:t>−</m:t>
                    </m:r>
                    <m:r>
                      <a:rPr lang="en-US" altLang="zh-CN" b="1" i="1" smtClean="0">
                        <a:solidFill>
                          <a:srgbClr val="FF0000"/>
                        </a:solidFill>
                        <a:latin typeface="Cambria Math" panose="02040503050406030204" pitchFamily="18" charset="0"/>
                        <a:ea typeface="SimSun" pitchFamily="2" charset="-122"/>
                      </a:rPr>
                      <m:t>𝟐</m:t>
                    </m:r>
                    <m:r>
                      <a:rPr lang="en-US" altLang="zh-CN" b="1" i="1" smtClean="0">
                        <a:solidFill>
                          <a:srgbClr val="FF0000"/>
                        </a:solidFill>
                        <a:latin typeface="Cambria Math" panose="02040503050406030204" pitchFamily="18" charset="0"/>
                        <a:ea typeface="SimSun" pitchFamily="2" charset="-122"/>
                      </a:rPr>
                      <m:t>)⋯(</m:t>
                    </m:r>
                    <m:r>
                      <a:rPr lang="en-US" altLang="zh-CN" b="1" i="1" smtClean="0">
                        <a:solidFill>
                          <a:srgbClr val="FF0000"/>
                        </a:solidFill>
                        <a:latin typeface="Cambria Math" panose="02040503050406030204" pitchFamily="18" charset="0"/>
                        <a:ea typeface="Cambria Math" panose="02040503050406030204" pitchFamily="18" charset="0"/>
                      </a:rPr>
                      <m:t>𝒏</m:t>
                    </m:r>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𝒓</m:t>
                    </m:r>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𝟏</m:t>
                    </m:r>
                    <m:r>
                      <a:rPr lang="en-US" altLang="zh-CN" b="1" i="1" smtClean="0">
                        <a:solidFill>
                          <a:srgbClr val="FF0000"/>
                        </a:solidFill>
                        <a:latin typeface="Cambria Math" panose="02040503050406030204" pitchFamily="18" charset="0"/>
                        <a:ea typeface="Cambria Math" panose="02040503050406030204" pitchFamily="18" charset="0"/>
                      </a:rPr>
                      <m:t>)</m:t>
                    </m:r>
                  </m:oMath>
                </a14:m>
                <a:r>
                  <a:rPr lang="en-US" altLang="zh-TW" dirty="0">
                    <a:ea typeface="新細明體" pitchFamily="18" charset="-120"/>
                    <a:sym typeface="Symbol" pitchFamily="18" charset="2"/>
                  </a:rPr>
                  <a:t> </a:t>
                </a:r>
              </a:p>
              <a:p>
                <a:pPr marL="688975" indent="0" algn="just">
                  <a:buNone/>
                  <a:defRPr/>
                </a:pPr>
                <a:r>
                  <a:rPr lang="en-US" altLang="zh-TW" dirty="0">
                    <a:ea typeface="新細明體" pitchFamily="18" charset="-120"/>
                    <a:sym typeface="Symbol" pitchFamily="18" charset="2"/>
                  </a:rPr>
                  <a:t>                                                                                   (can you prove it?)</a:t>
                </a:r>
              </a:p>
              <a:p>
                <a:pPr marL="0" indent="0" algn="just">
                  <a:buNone/>
                  <a:defRPr/>
                </a:pPr>
                <a:r>
                  <a:rPr lang="en-US" altLang="zh-TW" dirty="0">
                    <a:ea typeface="新細明體" pitchFamily="18" charset="-120"/>
                    <a:sym typeface="Symbol" pitchFamily="18" charset="2"/>
                  </a:rPr>
                  <a:t>      </a:t>
                </a:r>
              </a:p>
              <a:p>
                <a:pPr marL="0" indent="0" algn="just">
                  <a:buNone/>
                  <a:defRPr/>
                </a:pPr>
                <a:r>
                  <a:rPr lang="en-US" altLang="zh-TW" dirty="0">
                    <a:ea typeface="新細明體" pitchFamily="18" charset="-120"/>
                    <a:sym typeface="Symbol" pitchFamily="18" charset="2"/>
                  </a:rPr>
                  <a:t>       which can also be written as</a:t>
                </a:r>
              </a:p>
              <a:p>
                <a:pPr marL="0" indent="0" algn="ctr">
                  <a:buNone/>
                  <a:defRPr/>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ea typeface="SimSun" pitchFamily="2" charset="-122"/>
                        </a:rPr>
                        <m:t>𝑷</m:t>
                      </m:r>
                      <m:d>
                        <m:dPr>
                          <m:ctrlPr>
                            <a:rPr lang="en-US" altLang="zh-CN" b="1" i="1" smtClean="0">
                              <a:solidFill>
                                <a:srgbClr val="FF0000"/>
                              </a:solidFill>
                              <a:latin typeface="Cambria Math" panose="02040503050406030204" pitchFamily="18" charset="0"/>
                              <a:ea typeface="SimSun" pitchFamily="2" charset="-122"/>
                            </a:rPr>
                          </m:ctrlPr>
                        </m:dPr>
                        <m:e>
                          <m:r>
                            <a:rPr lang="en-US" altLang="zh-CN" b="1" i="1" smtClean="0">
                              <a:solidFill>
                                <a:srgbClr val="FF0000"/>
                              </a:solidFill>
                              <a:latin typeface="Cambria Math" panose="02040503050406030204" pitchFamily="18" charset="0"/>
                              <a:ea typeface="SimSun" pitchFamily="2" charset="-122"/>
                            </a:rPr>
                            <m:t>𝒏</m:t>
                          </m:r>
                          <m:r>
                            <a:rPr lang="en-US" altLang="zh-CN" b="1" i="1" smtClean="0">
                              <a:solidFill>
                                <a:srgbClr val="FF0000"/>
                              </a:solidFill>
                              <a:latin typeface="Cambria Math" panose="02040503050406030204" pitchFamily="18" charset="0"/>
                              <a:ea typeface="SimSun" pitchFamily="2" charset="-122"/>
                            </a:rPr>
                            <m:t>,</m:t>
                          </m:r>
                          <m:r>
                            <a:rPr lang="en-US" altLang="zh-CN" b="1" i="1" smtClean="0">
                              <a:solidFill>
                                <a:srgbClr val="FF0000"/>
                              </a:solidFill>
                              <a:latin typeface="Cambria Math" panose="02040503050406030204" pitchFamily="18" charset="0"/>
                              <a:ea typeface="SimSun" pitchFamily="2" charset="-122"/>
                            </a:rPr>
                            <m:t>𝒓</m:t>
                          </m:r>
                        </m:e>
                      </m:d>
                      <m:r>
                        <a:rPr lang="en-US" altLang="zh-CN" b="1" i="1" smtClean="0">
                          <a:solidFill>
                            <a:srgbClr val="FF0000"/>
                          </a:solidFill>
                          <a:latin typeface="Cambria Math" panose="02040503050406030204" pitchFamily="18" charset="0"/>
                          <a:ea typeface="SimSun" pitchFamily="2" charset="-122"/>
                        </a:rPr>
                        <m:t>=</m:t>
                      </m:r>
                      <m:r>
                        <a:rPr lang="en-US" altLang="zh-CN" b="1" i="1" baseline="30000" smtClean="0">
                          <a:solidFill>
                            <a:srgbClr val="FF0000"/>
                          </a:solidFill>
                          <a:latin typeface="Cambria Math" panose="02040503050406030204" pitchFamily="18" charset="0"/>
                          <a:ea typeface="SimSun" pitchFamily="2" charset="-122"/>
                        </a:rPr>
                        <m:t>𝒏</m:t>
                      </m:r>
                      <m:sSub>
                        <m:sSubPr>
                          <m:ctrlPr>
                            <a:rPr lang="en-US" altLang="zh-CN" b="1" i="1" smtClean="0">
                              <a:solidFill>
                                <a:srgbClr val="FF0000"/>
                              </a:solidFill>
                              <a:latin typeface="Cambria Math" panose="02040503050406030204" pitchFamily="18" charset="0"/>
                              <a:ea typeface="SimSun" pitchFamily="2" charset="-122"/>
                            </a:rPr>
                          </m:ctrlPr>
                        </m:sSubPr>
                        <m:e>
                          <m:r>
                            <a:rPr lang="en-US" altLang="zh-CN" b="1" i="1" smtClean="0">
                              <a:solidFill>
                                <a:srgbClr val="FF0000"/>
                              </a:solidFill>
                              <a:latin typeface="Cambria Math" panose="02040503050406030204" pitchFamily="18" charset="0"/>
                              <a:ea typeface="SimSun" pitchFamily="2" charset="-122"/>
                            </a:rPr>
                            <m:t>𝑷</m:t>
                          </m:r>
                        </m:e>
                        <m:sub>
                          <m:r>
                            <a:rPr lang="en-US" altLang="zh-CN" b="1" i="1" smtClean="0">
                              <a:solidFill>
                                <a:srgbClr val="FF0000"/>
                              </a:solidFill>
                              <a:latin typeface="Cambria Math" panose="02040503050406030204" pitchFamily="18" charset="0"/>
                              <a:ea typeface="SimSun" pitchFamily="2" charset="-122"/>
                            </a:rPr>
                            <m:t>𝒓</m:t>
                          </m:r>
                        </m:sub>
                      </m:sSub>
                      <m:r>
                        <a:rPr lang="en-US" altLang="zh-CN" b="1" i="1" smtClean="0">
                          <a:solidFill>
                            <a:srgbClr val="FF0000"/>
                          </a:solidFill>
                          <a:latin typeface="Cambria Math" panose="02040503050406030204" pitchFamily="18" charset="0"/>
                          <a:ea typeface="SimSun" pitchFamily="2" charset="-122"/>
                        </a:rPr>
                        <m:t>=</m:t>
                      </m:r>
                      <m:f>
                        <m:fPr>
                          <m:ctrlPr>
                            <a:rPr lang="en-US" altLang="zh-CN" b="1" i="1" smtClean="0">
                              <a:solidFill>
                                <a:srgbClr val="FF0000"/>
                              </a:solidFill>
                              <a:latin typeface="Cambria Math" panose="02040503050406030204" pitchFamily="18" charset="0"/>
                              <a:ea typeface="SimSun" pitchFamily="2" charset="-122"/>
                            </a:rPr>
                          </m:ctrlPr>
                        </m:fPr>
                        <m:num>
                          <m:r>
                            <a:rPr lang="en-US" altLang="zh-CN" b="1" i="1" smtClean="0">
                              <a:solidFill>
                                <a:srgbClr val="FF0000"/>
                              </a:solidFill>
                              <a:latin typeface="Cambria Math" panose="02040503050406030204" pitchFamily="18" charset="0"/>
                              <a:ea typeface="SimSun" pitchFamily="2" charset="-122"/>
                            </a:rPr>
                            <m:t>𝒏</m:t>
                          </m:r>
                          <m:r>
                            <a:rPr lang="en-US" altLang="zh-CN" b="1" i="1" smtClean="0">
                              <a:solidFill>
                                <a:srgbClr val="FF0000"/>
                              </a:solidFill>
                              <a:latin typeface="Cambria Math" panose="02040503050406030204" pitchFamily="18" charset="0"/>
                              <a:ea typeface="SimSun" pitchFamily="2" charset="-122"/>
                            </a:rPr>
                            <m:t>!</m:t>
                          </m:r>
                        </m:num>
                        <m:den>
                          <m:d>
                            <m:dPr>
                              <m:ctrlPr>
                                <a:rPr lang="en-US" altLang="zh-CN" b="1" i="1" smtClean="0">
                                  <a:solidFill>
                                    <a:srgbClr val="FF0000"/>
                                  </a:solidFill>
                                  <a:latin typeface="Cambria Math" panose="02040503050406030204" pitchFamily="18" charset="0"/>
                                  <a:ea typeface="SimSun" pitchFamily="2" charset="-122"/>
                                </a:rPr>
                              </m:ctrlPr>
                            </m:dPr>
                            <m:e>
                              <m:r>
                                <a:rPr lang="en-US" altLang="zh-CN" b="1" i="1" smtClean="0">
                                  <a:solidFill>
                                    <a:srgbClr val="FF0000"/>
                                  </a:solidFill>
                                  <a:latin typeface="Cambria Math" panose="02040503050406030204" pitchFamily="18" charset="0"/>
                                  <a:ea typeface="SimSun" pitchFamily="2" charset="-122"/>
                                </a:rPr>
                                <m:t>𝒏</m:t>
                              </m:r>
                              <m:r>
                                <a:rPr lang="en-US" altLang="zh-CN" b="1" i="1" smtClean="0">
                                  <a:solidFill>
                                    <a:srgbClr val="FF0000"/>
                                  </a:solidFill>
                                  <a:latin typeface="Cambria Math" panose="02040503050406030204" pitchFamily="18" charset="0"/>
                                  <a:ea typeface="SimSun" pitchFamily="2" charset="-122"/>
                                </a:rPr>
                                <m:t>−</m:t>
                              </m:r>
                              <m:r>
                                <a:rPr lang="en-US" altLang="zh-CN" b="1" i="1" smtClean="0">
                                  <a:solidFill>
                                    <a:srgbClr val="FF0000"/>
                                  </a:solidFill>
                                  <a:latin typeface="Cambria Math" panose="02040503050406030204" pitchFamily="18" charset="0"/>
                                  <a:ea typeface="SimSun" pitchFamily="2" charset="-122"/>
                                </a:rPr>
                                <m:t>𝒓</m:t>
                              </m:r>
                            </m:e>
                          </m:d>
                          <m:r>
                            <a:rPr lang="en-US" altLang="zh-CN" b="1" i="1" smtClean="0">
                              <a:solidFill>
                                <a:srgbClr val="FF0000"/>
                              </a:solidFill>
                              <a:latin typeface="Cambria Math" panose="02040503050406030204" pitchFamily="18" charset="0"/>
                              <a:ea typeface="SimSun" pitchFamily="2" charset="-122"/>
                            </a:rPr>
                            <m:t>!</m:t>
                          </m:r>
                        </m:den>
                      </m:f>
                    </m:oMath>
                  </m:oMathPara>
                </a14:m>
                <a:endParaRPr lang="en-US" altLang="zh-CN" b="1" dirty="0">
                  <a:solidFill>
                    <a:srgbClr val="000000"/>
                  </a:solidFill>
                  <a:ea typeface="SimSun" pitchFamily="2" charset="-122"/>
                </a:endParaRPr>
              </a:p>
            </p:txBody>
          </p:sp>
        </mc:Choice>
        <mc:Fallback xmlns="">
          <p:sp>
            <p:nvSpPr>
              <p:cNvPr id="17" name="Rectangle 8"/>
              <p:cNvSpPr>
                <a:spLocks noGrp="1" noRot="1" noChangeAspect="1" noMove="1" noResize="1" noEditPoints="1" noAdjustHandles="1" noChangeArrowheads="1" noChangeShapeType="1" noTextEdit="1"/>
              </p:cNvSpPr>
              <p:nvPr>
                <p:ph idx="1"/>
              </p:nvPr>
            </p:nvSpPr>
            <p:spPr>
              <a:xfrm>
                <a:off x="609600" y="1248770"/>
                <a:ext cx="7924800" cy="4009030"/>
              </a:xfrm>
              <a:blipFill>
                <a:blip r:embed="rId4"/>
                <a:stretch>
                  <a:fillRect l="-769" t="-1672" r="-692"/>
                </a:stretch>
              </a:blipFill>
            </p:spPr>
            <p:txBody>
              <a:bodyPr/>
              <a:lstStyle/>
              <a:p>
                <a:r>
                  <a:rPr lang="en-US">
                    <a:noFill/>
                  </a:rPr>
                  <a:t> </a:t>
                </a:r>
              </a:p>
            </p:txBody>
          </p:sp>
        </mc:Fallback>
      </mc:AlternateContent>
      <p:sp>
        <p:nvSpPr>
          <p:cNvPr id="28" name="Rectangle 6"/>
          <p:cNvSpPr>
            <a:spLocks noGrp="1"/>
          </p:cNvSpPr>
          <p:nvPr>
            <p:ph type="title"/>
          </p:nvPr>
        </p:nvSpPr>
        <p:spPr>
          <a:xfrm>
            <a:off x="533400" y="0"/>
            <a:ext cx="7696200" cy="1143000"/>
          </a:xfrm>
        </p:spPr>
        <p:txBody>
          <a:bodyPr>
            <a:normAutofit/>
          </a:bodyPr>
          <a:lstStyle/>
          <a:p>
            <a:r>
              <a:rPr lang="en-US" i="1" dirty="0">
                <a:effectLst>
                  <a:outerShdw blurRad="38100" dist="38100" dir="2700000" algn="tl">
                    <a:srgbClr val="000000">
                      <a:alpha val="43137"/>
                    </a:srgbClr>
                  </a:outerShdw>
                </a:effectLst>
              </a:rPr>
              <a:t>r</a:t>
            </a:r>
            <a:r>
              <a:rPr lang="en-US" dirty="0">
                <a:effectLst>
                  <a:outerShdw blurRad="38100" dist="38100" dir="2700000" algn="tl">
                    <a:srgbClr val="000000">
                      <a:alpha val="43137"/>
                    </a:srgbClr>
                  </a:outerShdw>
                </a:effectLst>
              </a:rPr>
              <a:t>-Permutations</a:t>
            </a:r>
          </a:p>
        </p:txBody>
      </p:sp>
      <p:sp>
        <p:nvSpPr>
          <p:cNvPr id="6"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graphicFrame>
        <p:nvGraphicFramePr>
          <p:cNvPr id="8" name="Object 7"/>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5" imgW="114151" imgH="215619" progId="Equation.3">
                  <p:embed/>
                </p:oleObj>
              </mc:Choice>
              <mc:Fallback>
                <p:oleObj name="Equation" r:id="rId5" imgW="114151" imgH="215619" progId="Equation.3">
                  <p:embed/>
                  <p:pic>
                    <p:nvPicPr>
                      <p:cNvPr id="0" name="Picture 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p:cNvSpPr>
            <a:spLocks noGrp="1"/>
          </p:cNvSpPr>
          <p:nvPr>
            <p:ph type="sldNum" sz="quarter" idx="11"/>
          </p:nvPr>
        </p:nvSpPr>
        <p:spPr/>
        <p:txBody>
          <a:bodyPr/>
          <a:lstStyle/>
          <a:p>
            <a:fld id="{169B2101-2E9F-420A-91A3-890890D84497}" type="slidenum">
              <a:rPr lang="en-US" smtClean="0"/>
              <a:pPr/>
              <a:t>22</a:t>
            </a:fld>
            <a:endParaRPr lang="en-US"/>
          </a:p>
        </p:txBody>
      </p:sp>
    </p:spTree>
    <p:extLst>
      <p:ext uri="{BB962C8B-B14F-4D97-AF65-F5344CB8AC3E}">
        <p14:creationId xmlns:p14="http://schemas.microsoft.com/office/powerpoint/2010/main" val="3065540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8"/>
          <p:cNvSpPr>
            <a:spLocks noGrp="1"/>
          </p:cNvSpPr>
          <p:nvPr>
            <p:ph idx="1"/>
          </p:nvPr>
        </p:nvSpPr>
        <p:spPr>
          <a:xfrm>
            <a:off x="533400" y="1143000"/>
            <a:ext cx="8458200" cy="5609230"/>
          </a:xfrm>
        </p:spPr>
        <p:txBody>
          <a:bodyPr>
            <a:normAutofit fontScale="92500" lnSpcReduction="10000"/>
          </a:bodyPr>
          <a:lstStyle/>
          <a:p>
            <a:pPr marL="0" indent="0" algn="just">
              <a:buNone/>
            </a:pPr>
            <a:r>
              <a:rPr lang="en-US" altLang="zh-TW" sz="2200" dirty="0">
                <a:ea typeface="新細明體" pitchFamily="18" charset="-120"/>
              </a:rPr>
              <a:t>A president and a treasurer are to be chosen from a student club consisting of 5 people, {</a:t>
            </a:r>
            <a:r>
              <a:rPr lang="en-US" altLang="zh-TW" sz="2200" i="1" dirty="0">
                <a:ea typeface="新細明體" pitchFamily="18" charset="-120"/>
              </a:rPr>
              <a:t>A</a:t>
            </a:r>
            <a:r>
              <a:rPr lang="en-US" altLang="zh-TW" sz="2200" dirty="0">
                <a:ea typeface="新細明體" pitchFamily="18" charset="-120"/>
              </a:rPr>
              <a:t>, </a:t>
            </a:r>
            <a:r>
              <a:rPr lang="en-US" altLang="zh-TW" sz="2200" i="1" dirty="0">
                <a:ea typeface="新細明體" pitchFamily="18" charset="-120"/>
              </a:rPr>
              <a:t>B</a:t>
            </a:r>
            <a:r>
              <a:rPr lang="en-US" altLang="zh-TW" sz="2200" dirty="0">
                <a:ea typeface="新細明體" pitchFamily="18" charset="-120"/>
              </a:rPr>
              <a:t>, </a:t>
            </a:r>
            <a:r>
              <a:rPr lang="en-US" altLang="zh-TW" sz="2200" i="1" dirty="0">
                <a:ea typeface="新細明體" pitchFamily="18" charset="-120"/>
              </a:rPr>
              <a:t>C</a:t>
            </a:r>
            <a:r>
              <a:rPr lang="en-US" altLang="zh-TW" sz="2200" dirty="0">
                <a:ea typeface="新細明體" pitchFamily="18" charset="-120"/>
              </a:rPr>
              <a:t>, </a:t>
            </a:r>
            <a:r>
              <a:rPr lang="en-US" altLang="zh-TW" sz="2200" i="1" dirty="0">
                <a:ea typeface="新細明體" pitchFamily="18" charset="-120"/>
              </a:rPr>
              <a:t>D</a:t>
            </a:r>
            <a:r>
              <a:rPr lang="en-US" altLang="zh-TW" sz="2200" dirty="0">
                <a:ea typeface="新細明體" pitchFamily="18" charset="-120"/>
              </a:rPr>
              <a:t>, </a:t>
            </a:r>
            <a:r>
              <a:rPr lang="en-US" altLang="zh-TW" sz="2200" i="1" dirty="0">
                <a:ea typeface="新細明體" pitchFamily="18" charset="-120"/>
              </a:rPr>
              <a:t>E</a:t>
            </a:r>
            <a:r>
              <a:rPr lang="en-US" altLang="zh-TW" sz="2200" dirty="0">
                <a:ea typeface="新細明體" pitchFamily="18" charset="-120"/>
              </a:rPr>
              <a:t>}. How many different choices of officers are possible if</a:t>
            </a:r>
          </a:p>
          <a:p>
            <a:pPr algn="just">
              <a:buFontTx/>
              <a:buNone/>
            </a:pPr>
            <a:r>
              <a:rPr lang="en-US" altLang="zh-TW" sz="2200" dirty="0">
                <a:ea typeface="新細明體" pitchFamily="18" charset="-120"/>
              </a:rPr>
              <a:t>      (</a:t>
            </a:r>
            <a:r>
              <a:rPr lang="en-US" altLang="zh-TW" sz="2200" dirty="0" err="1">
                <a:ea typeface="新細明體" pitchFamily="18" charset="-120"/>
              </a:rPr>
              <a:t>i</a:t>
            </a:r>
            <a:r>
              <a:rPr lang="en-US" altLang="zh-TW" sz="2200" dirty="0">
                <a:ea typeface="新細明體" pitchFamily="18" charset="-120"/>
              </a:rPr>
              <a:t>)   there are no restrictions.</a:t>
            </a:r>
          </a:p>
          <a:p>
            <a:pPr algn="just">
              <a:buFontTx/>
              <a:buNone/>
            </a:pPr>
            <a:r>
              <a:rPr lang="en-US" altLang="zh-TW" sz="2200" dirty="0">
                <a:ea typeface="新細明體" pitchFamily="18" charset="-120"/>
              </a:rPr>
              <a:t>	(ii)   </a:t>
            </a:r>
            <a:r>
              <a:rPr lang="en-US" altLang="zh-TW" sz="2200" i="1" dirty="0">
                <a:ea typeface="新細明體" pitchFamily="18" charset="-120"/>
              </a:rPr>
              <a:t>A</a:t>
            </a:r>
            <a:r>
              <a:rPr lang="en-US" altLang="zh-TW" sz="2200" dirty="0">
                <a:ea typeface="新細明體" pitchFamily="18" charset="-120"/>
              </a:rPr>
              <a:t> will serve only if he is a president.</a:t>
            </a:r>
          </a:p>
          <a:p>
            <a:pPr algn="just">
              <a:buFontTx/>
              <a:buNone/>
            </a:pPr>
            <a:r>
              <a:rPr lang="en-US" altLang="zh-TW" sz="2200" dirty="0">
                <a:ea typeface="新細明體" pitchFamily="18" charset="-120"/>
              </a:rPr>
              <a:t>	(iii)  </a:t>
            </a:r>
            <a:r>
              <a:rPr lang="en-US" altLang="zh-TW" sz="2200" i="1" dirty="0">
                <a:ea typeface="新細明體" pitchFamily="18" charset="-120"/>
              </a:rPr>
              <a:t>B</a:t>
            </a:r>
            <a:r>
              <a:rPr lang="en-US" altLang="zh-TW" sz="2200" dirty="0">
                <a:ea typeface="新細明體" pitchFamily="18" charset="-120"/>
              </a:rPr>
              <a:t> and </a:t>
            </a:r>
            <a:r>
              <a:rPr lang="en-US" altLang="zh-TW" sz="2200" i="1" dirty="0">
                <a:ea typeface="新細明體" pitchFamily="18" charset="-120"/>
              </a:rPr>
              <a:t>C</a:t>
            </a:r>
            <a:r>
              <a:rPr lang="en-US" altLang="zh-TW" sz="2200" dirty="0">
                <a:ea typeface="新細明體" pitchFamily="18" charset="-120"/>
              </a:rPr>
              <a:t> will serve together or not at all.</a:t>
            </a:r>
          </a:p>
          <a:p>
            <a:pPr algn="just">
              <a:buFontTx/>
              <a:buNone/>
            </a:pPr>
            <a:r>
              <a:rPr lang="en-US" altLang="zh-TW" sz="2200" dirty="0">
                <a:ea typeface="新細明體" pitchFamily="18" charset="-120"/>
              </a:rPr>
              <a:t>	(iv)  </a:t>
            </a:r>
            <a:r>
              <a:rPr lang="en-US" altLang="zh-TW" sz="2200" i="1" dirty="0">
                <a:ea typeface="新細明體" pitchFamily="18" charset="-120"/>
              </a:rPr>
              <a:t>D</a:t>
            </a:r>
            <a:r>
              <a:rPr lang="en-US" altLang="zh-TW" sz="2200" dirty="0">
                <a:ea typeface="新細明體" pitchFamily="18" charset="-120"/>
              </a:rPr>
              <a:t> and </a:t>
            </a:r>
            <a:r>
              <a:rPr lang="en-US" altLang="zh-TW" sz="2200" i="1" dirty="0">
                <a:ea typeface="新細明體" pitchFamily="18" charset="-120"/>
              </a:rPr>
              <a:t>E</a:t>
            </a:r>
            <a:r>
              <a:rPr lang="en-US" altLang="zh-TW" sz="2200" dirty="0">
                <a:ea typeface="新細明體" pitchFamily="18" charset="-120"/>
              </a:rPr>
              <a:t> will not serve together.</a:t>
            </a:r>
          </a:p>
          <a:p>
            <a:pPr algn="just">
              <a:buFontTx/>
              <a:buNone/>
            </a:pPr>
            <a:endParaRPr lang="en-US" altLang="zh-CN" sz="2200" dirty="0">
              <a:solidFill>
                <a:srgbClr val="000000"/>
              </a:solidFill>
              <a:ea typeface="新細明體" pitchFamily="18" charset="-120"/>
            </a:endParaRPr>
          </a:p>
          <a:p>
            <a:pPr algn="just"/>
            <a:r>
              <a:rPr lang="en-US" altLang="zh-TW" sz="2200" b="1" dirty="0">
                <a:ea typeface="新細明體" pitchFamily="18" charset="-120"/>
              </a:rPr>
              <a:t>Let </a:t>
            </a:r>
            <a:r>
              <a:rPr lang="en-US" altLang="zh-TW" sz="2200" b="1" i="1" dirty="0">
                <a:ea typeface="新細明體" pitchFamily="18" charset="-120"/>
              </a:rPr>
              <a:t>n</a:t>
            </a:r>
            <a:r>
              <a:rPr lang="en-US" altLang="zh-TW" sz="2200" b="1" dirty="0">
                <a:ea typeface="新細明體" pitchFamily="18" charset="-120"/>
              </a:rPr>
              <a:t> be the number of ways,</a:t>
            </a:r>
          </a:p>
          <a:p>
            <a:pPr algn="just">
              <a:buFontTx/>
              <a:buNone/>
            </a:pPr>
            <a:r>
              <a:rPr lang="en-US" altLang="zh-TW" sz="2200" b="1" dirty="0">
                <a:ea typeface="新細明體" pitchFamily="18" charset="-120"/>
              </a:rPr>
              <a:t>	(</a:t>
            </a:r>
            <a:r>
              <a:rPr lang="en-US" altLang="zh-TW" sz="2200" b="1" dirty="0" err="1">
                <a:ea typeface="新細明體" pitchFamily="18" charset="-120"/>
              </a:rPr>
              <a:t>i</a:t>
            </a:r>
            <a:r>
              <a:rPr lang="en-US" altLang="zh-TW" sz="2200" b="1" dirty="0">
                <a:ea typeface="新細明體" pitchFamily="18" charset="-120"/>
              </a:rPr>
              <a:t>)	There are no restrictions.</a:t>
            </a:r>
          </a:p>
          <a:p>
            <a:pPr algn="just">
              <a:buFontTx/>
              <a:buNone/>
            </a:pPr>
            <a:r>
              <a:rPr lang="en-US" altLang="zh-TW" sz="2200" b="1" dirty="0">
                <a:ea typeface="新細明體" pitchFamily="18" charset="-120"/>
              </a:rPr>
              <a:t>		</a:t>
            </a:r>
            <a:r>
              <a:rPr lang="en-US" altLang="zh-TW" sz="2200" b="1" i="1" dirty="0">
                <a:ea typeface="新細明體" pitchFamily="18" charset="-120"/>
              </a:rPr>
              <a:t>n</a:t>
            </a:r>
            <a:r>
              <a:rPr lang="en-US" altLang="zh-TW" sz="2200" b="1" dirty="0">
                <a:ea typeface="新細明體" pitchFamily="18" charset="-120"/>
              </a:rPr>
              <a:t> = </a:t>
            </a:r>
            <a:r>
              <a:rPr lang="en-US" altLang="zh-TW" sz="2200" b="1" baseline="30000" dirty="0">
                <a:ea typeface="新細明體" pitchFamily="18" charset="-120"/>
              </a:rPr>
              <a:t>5</a:t>
            </a:r>
            <a:r>
              <a:rPr lang="en-US" altLang="zh-TW" sz="2200" b="1" i="1" dirty="0">
                <a:ea typeface="新細明體" pitchFamily="18" charset="-120"/>
              </a:rPr>
              <a:t>P</a:t>
            </a:r>
            <a:r>
              <a:rPr lang="en-US" altLang="zh-TW" sz="2200" b="1" baseline="-25000" dirty="0">
                <a:ea typeface="新細明體" pitchFamily="18" charset="-120"/>
              </a:rPr>
              <a:t>2</a:t>
            </a:r>
            <a:r>
              <a:rPr lang="en-US" altLang="zh-TW" sz="2200" b="1" dirty="0">
                <a:ea typeface="新細明體" pitchFamily="18" charset="-120"/>
              </a:rPr>
              <a:t> = 20</a:t>
            </a:r>
            <a:endParaRPr lang="en-US" altLang="zh-TW" sz="2200" b="1" baseline="-25000" dirty="0">
              <a:ea typeface="新細明體" pitchFamily="18" charset="-120"/>
            </a:endParaRPr>
          </a:p>
          <a:p>
            <a:pPr algn="just">
              <a:buFontTx/>
              <a:buNone/>
            </a:pPr>
            <a:r>
              <a:rPr lang="en-US" altLang="zh-TW" sz="2200" b="1" dirty="0">
                <a:ea typeface="新細明體" pitchFamily="18" charset="-120"/>
              </a:rPr>
              <a:t>	(ii)	</a:t>
            </a:r>
            <a:r>
              <a:rPr lang="en-US" altLang="zh-TW" sz="2200" b="1" i="1" dirty="0">
                <a:ea typeface="新細明體" pitchFamily="18" charset="-120"/>
              </a:rPr>
              <a:t>A</a:t>
            </a:r>
            <a:r>
              <a:rPr lang="en-US" altLang="zh-TW" sz="2200" b="1" dirty="0">
                <a:ea typeface="新細明體" pitchFamily="18" charset="-120"/>
              </a:rPr>
              <a:t> will serve only if he is a president.</a:t>
            </a:r>
          </a:p>
          <a:p>
            <a:pPr algn="just">
              <a:buFontTx/>
              <a:buNone/>
            </a:pPr>
            <a:r>
              <a:rPr lang="en-US" altLang="zh-TW" sz="2200" b="1" dirty="0">
                <a:ea typeface="新細明體" pitchFamily="18" charset="-120"/>
              </a:rPr>
              <a:t>		</a:t>
            </a:r>
            <a:r>
              <a:rPr lang="en-US" altLang="zh-TW" sz="2200" b="1" i="1" dirty="0">
                <a:ea typeface="新細明體" pitchFamily="18" charset="-120"/>
              </a:rPr>
              <a:t>n</a:t>
            </a:r>
            <a:r>
              <a:rPr lang="en-US" altLang="zh-TW" sz="2200" b="1" dirty="0">
                <a:ea typeface="新細明體" pitchFamily="18" charset="-120"/>
              </a:rPr>
              <a:t> = </a:t>
            </a:r>
            <a:r>
              <a:rPr lang="en-US" altLang="zh-TW" sz="2200" b="1" baseline="30000" dirty="0">
                <a:ea typeface="新細明體" pitchFamily="18" charset="-120"/>
              </a:rPr>
              <a:t>4</a:t>
            </a:r>
            <a:r>
              <a:rPr lang="en-US" altLang="zh-TW" sz="2200" b="1" i="1" dirty="0">
                <a:ea typeface="新細明體" pitchFamily="18" charset="-120"/>
              </a:rPr>
              <a:t>P</a:t>
            </a:r>
            <a:r>
              <a:rPr lang="en-US" altLang="zh-TW" sz="2200" b="1" baseline="-25000" dirty="0">
                <a:ea typeface="新細明體" pitchFamily="18" charset="-120"/>
              </a:rPr>
              <a:t>1</a:t>
            </a:r>
            <a:r>
              <a:rPr lang="en-US" altLang="zh-TW" sz="2200" b="1" dirty="0">
                <a:ea typeface="新細明體" pitchFamily="18" charset="-120"/>
              </a:rPr>
              <a:t> + </a:t>
            </a:r>
            <a:r>
              <a:rPr lang="en-US" altLang="zh-TW" sz="2200" b="1" baseline="30000" dirty="0">
                <a:ea typeface="新細明體" pitchFamily="18" charset="-120"/>
              </a:rPr>
              <a:t>4</a:t>
            </a:r>
            <a:r>
              <a:rPr lang="en-US" altLang="zh-TW" sz="2200" b="1" i="1" dirty="0">
                <a:ea typeface="新細明體" pitchFamily="18" charset="-120"/>
              </a:rPr>
              <a:t>P</a:t>
            </a:r>
            <a:r>
              <a:rPr lang="en-US" altLang="zh-TW" sz="2200" b="1" baseline="-25000" dirty="0">
                <a:ea typeface="新細明體" pitchFamily="18" charset="-120"/>
              </a:rPr>
              <a:t>2</a:t>
            </a:r>
            <a:r>
              <a:rPr lang="en-US" altLang="zh-TW" sz="2200" b="1" dirty="0">
                <a:ea typeface="新細明體" pitchFamily="18" charset="-120"/>
              </a:rPr>
              <a:t> = 16</a:t>
            </a:r>
          </a:p>
          <a:p>
            <a:pPr algn="just">
              <a:buFontTx/>
              <a:buNone/>
            </a:pPr>
            <a:r>
              <a:rPr lang="en-US" altLang="zh-TW" sz="2200" b="1" dirty="0">
                <a:ea typeface="新細明體" pitchFamily="18" charset="-120"/>
              </a:rPr>
              <a:t>	(iii)	</a:t>
            </a:r>
            <a:r>
              <a:rPr lang="en-US" altLang="zh-TW" sz="2200" b="1" i="1" dirty="0">
                <a:ea typeface="新細明體" pitchFamily="18" charset="-120"/>
              </a:rPr>
              <a:t>B</a:t>
            </a:r>
            <a:r>
              <a:rPr lang="en-US" altLang="zh-TW" sz="2200" b="1" dirty="0">
                <a:ea typeface="新細明體" pitchFamily="18" charset="-120"/>
              </a:rPr>
              <a:t> and </a:t>
            </a:r>
            <a:r>
              <a:rPr lang="en-US" altLang="zh-TW" sz="2200" b="1" i="1" dirty="0">
                <a:ea typeface="新細明體" pitchFamily="18" charset="-120"/>
              </a:rPr>
              <a:t>C</a:t>
            </a:r>
            <a:r>
              <a:rPr lang="en-US" altLang="zh-TW" sz="2200" b="1" dirty="0">
                <a:ea typeface="新細明體" pitchFamily="18" charset="-120"/>
              </a:rPr>
              <a:t> will serve together or not at all.</a:t>
            </a:r>
          </a:p>
          <a:p>
            <a:pPr algn="just">
              <a:buFontTx/>
              <a:buNone/>
            </a:pPr>
            <a:r>
              <a:rPr lang="en-US" altLang="zh-TW" sz="2200" b="1" dirty="0">
                <a:ea typeface="新細明體" pitchFamily="18" charset="-120"/>
              </a:rPr>
              <a:t>		</a:t>
            </a:r>
            <a:r>
              <a:rPr lang="en-US" altLang="zh-TW" sz="2200" b="1" i="1" dirty="0">
                <a:ea typeface="新細明體" pitchFamily="18" charset="-120"/>
              </a:rPr>
              <a:t>n</a:t>
            </a:r>
            <a:r>
              <a:rPr lang="en-US" altLang="zh-TW" sz="2200" b="1" dirty="0">
                <a:ea typeface="新細明體" pitchFamily="18" charset="-120"/>
              </a:rPr>
              <a:t> = 2! + </a:t>
            </a:r>
            <a:r>
              <a:rPr lang="en-US" altLang="zh-TW" sz="2200" b="1" baseline="30000" dirty="0">
                <a:ea typeface="新細明體" pitchFamily="18" charset="-120"/>
              </a:rPr>
              <a:t>3</a:t>
            </a:r>
            <a:r>
              <a:rPr lang="en-US" altLang="zh-TW" sz="2200" b="1" i="1" dirty="0">
                <a:ea typeface="新細明體" pitchFamily="18" charset="-120"/>
              </a:rPr>
              <a:t>P</a:t>
            </a:r>
            <a:r>
              <a:rPr lang="en-US" altLang="zh-TW" sz="2200" b="1" baseline="-25000" dirty="0">
                <a:ea typeface="新細明體" pitchFamily="18" charset="-120"/>
              </a:rPr>
              <a:t>2</a:t>
            </a:r>
            <a:r>
              <a:rPr lang="en-US" altLang="zh-TW" sz="2200" b="1" dirty="0">
                <a:ea typeface="新細明體" pitchFamily="18" charset="-120"/>
              </a:rPr>
              <a:t> = 8</a:t>
            </a:r>
          </a:p>
          <a:p>
            <a:pPr algn="just">
              <a:buFontTx/>
              <a:buNone/>
            </a:pPr>
            <a:r>
              <a:rPr lang="en-US" altLang="zh-TW" sz="2200" b="1" dirty="0">
                <a:ea typeface="新細明體" pitchFamily="18" charset="-120"/>
              </a:rPr>
              <a:t>	(iv)	</a:t>
            </a:r>
            <a:r>
              <a:rPr lang="en-US" altLang="zh-TW" sz="2200" b="1" i="1" dirty="0">
                <a:ea typeface="新細明體" pitchFamily="18" charset="-120"/>
              </a:rPr>
              <a:t>D</a:t>
            </a:r>
            <a:r>
              <a:rPr lang="en-US" altLang="zh-TW" sz="2200" b="1" dirty="0">
                <a:ea typeface="新細明體" pitchFamily="18" charset="-120"/>
              </a:rPr>
              <a:t> and </a:t>
            </a:r>
            <a:r>
              <a:rPr lang="en-US" altLang="zh-TW" sz="2200" b="1" i="1" dirty="0">
                <a:ea typeface="新細明體" pitchFamily="18" charset="-120"/>
              </a:rPr>
              <a:t>E</a:t>
            </a:r>
            <a:r>
              <a:rPr lang="en-US" altLang="zh-TW" sz="2200" b="1" dirty="0">
                <a:ea typeface="新細明體" pitchFamily="18" charset="-120"/>
              </a:rPr>
              <a:t> will not serve together.</a:t>
            </a:r>
          </a:p>
          <a:p>
            <a:pPr algn="just">
              <a:buFontTx/>
              <a:buNone/>
            </a:pPr>
            <a:r>
              <a:rPr lang="en-US" altLang="zh-TW" sz="2200" b="1" dirty="0">
                <a:ea typeface="新細明體" pitchFamily="18" charset="-120"/>
              </a:rPr>
              <a:t>		</a:t>
            </a:r>
            <a:r>
              <a:rPr lang="en-US" altLang="zh-TW" sz="2200" b="1" i="1" dirty="0">
                <a:ea typeface="新細明體" pitchFamily="18" charset="-120"/>
              </a:rPr>
              <a:t>n</a:t>
            </a:r>
            <a:r>
              <a:rPr lang="en-US" altLang="zh-TW" sz="2200" b="1" dirty="0">
                <a:ea typeface="新細明體" pitchFamily="18" charset="-120"/>
              </a:rPr>
              <a:t> = 20 </a:t>
            </a:r>
            <a:r>
              <a:rPr lang="en-US" altLang="zh-TW" sz="2200" b="1" dirty="0">
                <a:ea typeface="新細明體" pitchFamily="18" charset="-120"/>
                <a:sym typeface="Symbol" pitchFamily="18" charset="2"/>
              </a:rPr>
              <a:t> 2! = 18</a:t>
            </a:r>
            <a:endParaRPr lang="en-US" altLang="zh-TW" sz="2200" b="1" baseline="-25000" dirty="0">
              <a:ea typeface="新細明體" pitchFamily="18" charset="-120"/>
            </a:endParaRPr>
          </a:p>
        </p:txBody>
      </p:sp>
      <p:sp>
        <p:nvSpPr>
          <p:cNvPr id="28" name="Rectangle 6"/>
          <p:cNvSpPr>
            <a:spLocks noGrp="1"/>
          </p:cNvSpPr>
          <p:nvPr>
            <p:ph type="title"/>
          </p:nvPr>
        </p:nvSpPr>
        <p:spPr>
          <a:xfrm>
            <a:off x="533400" y="0"/>
            <a:ext cx="7696200" cy="1143000"/>
          </a:xfrm>
        </p:spPr>
        <p:txBody>
          <a:bodyPr>
            <a:normAutofit/>
          </a:bodyPr>
          <a:lstStyle/>
          <a:p>
            <a:r>
              <a:rPr lang="en-US" dirty="0">
                <a:effectLst>
                  <a:outerShdw blurRad="38100" dist="38100" dir="2700000" algn="tl">
                    <a:srgbClr val="000000">
                      <a:alpha val="43137"/>
                    </a:srgbClr>
                  </a:outerShdw>
                </a:effectLst>
              </a:rPr>
              <a:t>Example 15</a:t>
            </a:r>
          </a:p>
        </p:txBody>
      </p:sp>
      <p:sp>
        <p:nvSpPr>
          <p:cNvPr id="5"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Slide Number Placeholder 2"/>
          <p:cNvSpPr>
            <a:spLocks noGrp="1"/>
          </p:cNvSpPr>
          <p:nvPr>
            <p:ph type="sldNum" sz="quarter" idx="11"/>
          </p:nvPr>
        </p:nvSpPr>
        <p:spPr/>
        <p:txBody>
          <a:bodyPr/>
          <a:lstStyle/>
          <a:p>
            <a:fld id="{169B2101-2E9F-420A-91A3-890890D84497}" type="slidenum">
              <a:rPr lang="en-US" smtClean="0"/>
              <a:pPr/>
              <a:t>23</a:t>
            </a:fld>
            <a:endParaRPr lang="en-US"/>
          </a:p>
        </p:txBody>
      </p:sp>
    </p:spTree>
    <p:extLst>
      <p:ext uri="{BB962C8B-B14F-4D97-AF65-F5344CB8AC3E}">
        <p14:creationId xmlns:p14="http://schemas.microsoft.com/office/powerpoint/2010/main" val="2943339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Rectangle 8"/>
              <p:cNvSpPr>
                <a:spLocks noGrp="1"/>
              </p:cNvSpPr>
              <p:nvPr>
                <p:ph idx="1"/>
              </p:nvPr>
            </p:nvSpPr>
            <p:spPr>
              <a:xfrm>
                <a:off x="609600" y="1248770"/>
                <a:ext cx="7772400" cy="5152030"/>
              </a:xfrm>
            </p:spPr>
            <p:txBody>
              <a:bodyPr>
                <a:normAutofit/>
              </a:bodyPr>
              <a:lstStyle/>
              <a:p>
                <a:pPr algn="just">
                  <a:defRPr/>
                </a:pPr>
                <a:r>
                  <a:rPr lang="en-US" altLang="zh-TW" dirty="0">
                    <a:ea typeface="新細明體" pitchFamily="18" charset="-120"/>
                    <a:sym typeface="Symbol" pitchFamily="18" charset="2"/>
                  </a:rPr>
                  <a:t>A selection of objects without regard to order is called a combination. </a:t>
                </a:r>
              </a:p>
              <a:p>
                <a:pPr algn="just">
                  <a:defRPr/>
                </a:pPr>
                <a:endParaRPr lang="en-US" altLang="zh-TW" dirty="0">
                  <a:ea typeface="新細明體" pitchFamily="18" charset="-120"/>
                  <a:sym typeface="Symbol" pitchFamily="18" charset="2"/>
                </a:endParaRPr>
              </a:p>
              <a:p>
                <a:pPr algn="just">
                  <a:defRPr/>
                </a:pPr>
                <a:r>
                  <a:rPr lang="en-US" altLang="zh-TW" dirty="0">
                    <a:ea typeface="新細明體" pitchFamily="18" charset="-120"/>
                    <a:sym typeface="Symbol" pitchFamily="18" charset="2"/>
                  </a:rPr>
                  <a:t>An </a:t>
                </a:r>
                <a:r>
                  <a:rPr lang="en-US" altLang="zh-TW" i="1" dirty="0">
                    <a:solidFill>
                      <a:srgbClr val="0000FF"/>
                    </a:solidFill>
                    <a:ea typeface="新細明體" pitchFamily="18" charset="-120"/>
                    <a:sym typeface="Symbol" pitchFamily="18" charset="2"/>
                  </a:rPr>
                  <a:t>r</a:t>
                </a:r>
                <a:r>
                  <a:rPr lang="en-US" altLang="zh-TW" dirty="0">
                    <a:solidFill>
                      <a:srgbClr val="0000FF"/>
                    </a:solidFill>
                    <a:ea typeface="新細明體" pitchFamily="18" charset="-120"/>
                    <a:sym typeface="Symbol" pitchFamily="18" charset="2"/>
                  </a:rPr>
                  <a:t>-combination</a:t>
                </a:r>
                <a:r>
                  <a:rPr lang="en-US" altLang="zh-TW" dirty="0">
                    <a:ea typeface="新細明體" pitchFamily="18" charset="-120"/>
                    <a:sym typeface="Symbol" pitchFamily="18" charset="2"/>
                  </a:rPr>
                  <a:t> of elements of a set is an </a:t>
                </a:r>
                <a:r>
                  <a:rPr lang="en-US" altLang="zh-TW" dirty="0">
                    <a:solidFill>
                      <a:srgbClr val="FF0000"/>
                    </a:solidFill>
                    <a:ea typeface="新細明體" pitchFamily="18" charset="-120"/>
                    <a:sym typeface="Symbol" pitchFamily="18" charset="2"/>
                  </a:rPr>
                  <a:t>unordered selection of </a:t>
                </a:r>
                <a:r>
                  <a:rPr lang="en-US" altLang="zh-TW" i="1" dirty="0">
                    <a:solidFill>
                      <a:srgbClr val="FF0000"/>
                    </a:solidFill>
                    <a:ea typeface="新細明體" pitchFamily="18" charset="-120"/>
                    <a:sym typeface="Symbol" pitchFamily="18" charset="2"/>
                  </a:rPr>
                  <a:t>r</a:t>
                </a:r>
                <a:r>
                  <a:rPr lang="en-US" altLang="zh-TW" dirty="0">
                    <a:solidFill>
                      <a:srgbClr val="FF0000"/>
                    </a:solidFill>
                    <a:ea typeface="新細明體" pitchFamily="18" charset="-120"/>
                    <a:sym typeface="Symbol" pitchFamily="18" charset="2"/>
                  </a:rPr>
                  <a:t> elements from the set</a:t>
                </a:r>
                <a:r>
                  <a:rPr lang="en-US" altLang="zh-TW" dirty="0">
                    <a:ea typeface="新細明體" pitchFamily="18" charset="-120"/>
                    <a:sym typeface="Symbol" pitchFamily="18" charset="2"/>
                  </a:rPr>
                  <a:t>. </a:t>
                </a:r>
              </a:p>
              <a:p>
                <a:pPr algn="just">
                  <a:defRPr/>
                </a:pPr>
                <a:endParaRPr lang="en-US" altLang="zh-TW" dirty="0">
                  <a:ea typeface="新細明體" pitchFamily="18" charset="-120"/>
                  <a:sym typeface="Symbol" pitchFamily="18" charset="2"/>
                </a:endParaRPr>
              </a:p>
              <a:p>
                <a:pPr algn="just">
                  <a:defRPr/>
                </a:pPr>
                <a:r>
                  <a:rPr lang="en-US" altLang="zh-TW" dirty="0">
                    <a:ea typeface="新細明體" pitchFamily="18" charset="-120"/>
                    <a:sym typeface="Symbol" pitchFamily="18" charset="2"/>
                  </a:rPr>
                  <a:t>Let </a:t>
                </a:r>
                <a:r>
                  <a:rPr lang="en-US" altLang="zh-TW" i="1" dirty="0">
                    <a:ea typeface="新細明體" pitchFamily="18" charset="-120"/>
                    <a:sym typeface="Symbol" pitchFamily="18" charset="2"/>
                  </a:rPr>
                  <a:t>S</a:t>
                </a:r>
                <a:r>
                  <a:rPr lang="en-US" altLang="zh-TW" dirty="0">
                    <a:ea typeface="新細明體" pitchFamily="18" charset="-120"/>
                    <a:sym typeface="Symbol" pitchFamily="18" charset="2"/>
                  </a:rPr>
                  <a:t> be a set with </a:t>
                </a:r>
                <a:r>
                  <a:rPr lang="en-US" altLang="zh-TW" i="1" dirty="0">
                    <a:solidFill>
                      <a:srgbClr val="FF0000"/>
                    </a:solidFill>
                    <a:ea typeface="新細明體" pitchFamily="18" charset="-120"/>
                    <a:sym typeface="Symbol" pitchFamily="18" charset="2"/>
                  </a:rPr>
                  <a:t>n</a:t>
                </a:r>
                <a:r>
                  <a:rPr lang="en-US" altLang="zh-TW" dirty="0">
                    <a:solidFill>
                      <a:srgbClr val="FF0000"/>
                    </a:solidFill>
                    <a:ea typeface="新細明體" pitchFamily="18" charset="-120"/>
                    <a:sym typeface="Symbol" pitchFamily="18" charset="2"/>
                  </a:rPr>
                  <a:t> distinct elements</a:t>
                </a:r>
                <a:r>
                  <a:rPr lang="en-US" altLang="zh-TW" dirty="0">
                    <a:ea typeface="新細明體" pitchFamily="18" charset="-120"/>
                    <a:sym typeface="Symbol" pitchFamily="18" charset="2"/>
                  </a:rPr>
                  <a:t>, </a:t>
                </a:r>
                <a:r>
                  <a:rPr lang="en-US" altLang="zh-TW" i="1" dirty="0">
                    <a:ea typeface="新細明體" pitchFamily="18" charset="-120"/>
                    <a:sym typeface="Symbol" pitchFamily="18" charset="2"/>
                  </a:rPr>
                  <a:t>n</a:t>
                </a:r>
                <a:r>
                  <a:rPr lang="en-US" altLang="zh-TW" dirty="0">
                    <a:ea typeface="新細明體" pitchFamily="18" charset="-120"/>
                    <a:sym typeface="Symbol" pitchFamily="18" charset="2"/>
                  </a:rPr>
                  <a:t>&gt; 0. </a:t>
                </a:r>
                <a:br>
                  <a:rPr lang="en-US" altLang="zh-TW" dirty="0">
                    <a:ea typeface="新細明體" pitchFamily="18" charset="-120"/>
                    <a:sym typeface="Symbol" pitchFamily="18" charset="2"/>
                  </a:rPr>
                </a:br>
                <a:r>
                  <a:rPr lang="en-US" altLang="zh-TW" dirty="0">
                    <a:ea typeface="新細明體" pitchFamily="18" charset="-120"/>
                    <a:sym typeface="Symbol" pitchFamily="18" charset="2"/>
                  </a:rPr>
                  <a:t>Let </a:t>
                </a:r>
                <a14:m>
                  <m:oMath xmlns:m="http://schemas.openxmlformats.org/officeDocument/2006/math">
                    <m:r>
                      <a:rPr lang="en-US" altLang="zh-TW" b="0" i="1" smtClean="0">
                        <a:solidFill>
                          <a:srgbClr val="FF0000"/>
                        </a:solidFill>
                        <a:latin typeface="Cambria Math" panose="02040503050406030204" pitchFamily="18" charset="0"/>
                        <a:ea typeface="新細明體" pitchFamily="18" charset="-120"/>
                        <a:sym typeface="Symbol" pitchFamily="18" charset="2"/>
                      </a:rPr>
                      <m:t>0&lt;</m:t>
                    </m:r>
                    <m:r>
                      <a:rPr lang="en-US" altLang="zh-TW" b="0" i="1" smtClean="0">
                        <a:solidFill>
                          <a:srgbClr val="FF0000"/>
                        </a:solidFill>
                        <a:latin typeface="Cambria Math" panose="02040503050406030204" pitchFamily="18" charset="0"/>
                        <a:ea typeface="新細明體" pitchFamily="18" charset="-120"/>
                        <a:sym typeface="Symbol" pitchFamily="18" charset="2"/>
                      </a:rPr>
                      <m:t>𝑟</m:t>
                    </m:r>
                    <m:r>
                      <a:rPr lang="en-US" altLang="zh-TW" b="0" i="1" smtClean="0">
                        <a:solidFill>
                          <a:srgbClr val="FF0000"/>
                        </a:solidFill>
                        <a:latin typeface="Cambria Math" panose="02040503050406030204" pitchFamily="18" charset="0"/>
                        <a:ea typeface="Cambria Math" panose="02040503050406030204" pitchFamily="18" charset="0"/>
                        <a:sym typeface="Symbol" pitchFamily="18" charset="2"/>
                      </a:rPr>
                      <m:t>≤</m:t>
                    </m:r>
                    <m:r>
                      <a:rPr lang="en-US" altLang="zh-TW" b="0" i="1" smtClean="0">
                        <a:solidFill>
                          <a:srgbClr val="FF0000"/>
                        </a:solidFill>
                        <a:latin typeface="Cambria Math" panose="02040503050406030204" pitchFamily="18" charset="0"/>
                        <a:ea typeface="Cambria Math" panose="02040503050406030204" pitchFamily="18" charset="0"/>
                        <a:sym typeface="Symbol" pitchFamily="18" charset="2"/>
                      </a:rPr>
                      <m:t>𝑛</m:t>
                    </m:r>
                  </m:oMath>
                </a14:m>
                <a:r>
                  <a:rPr lang="en-US" altLang="zh-TW" dirty="0">
                    <a:ea typeface="新細明體" pitchFamily="18" charset="-120"/>
                    <a:sym typeface="Symbol" pitchFamily="18" charset="2"/>
                  </a:rPr>
                  <a:t>. An </a:t>
                </a:r>
                <a:r>
                  <a:rPr lang="en-US" altLang="zh-TW" i="1" dirty="0">
                    <a:solidFill>
                      <a:srgbClr val="0000FF"/>
                    </a:solidFill>
                    <a:ea typeface="新細明體" pitchFamily="18" charset="-120"/>
                    <a:sym typeface="Symbol" pitchFamily="18" charset="2"/>
                  </a:rPr>
                  <a:t>r</a:t>
                </a:r>
                <a:r>
                  <a:rPr lang="en-US" altLang="zh-TW" dirty="0">
                    <a:solidFill>
                      <a:srgbClr val="0000FF"/>
                    </a:solidFill>
                    <a:ea typeface="新細明體" pitchFamily="18" charset="-120"/>
                    <a:sym typeface="Symbol" pitchFamily="18" charset="2"/>
                  </a:rPr>
                  <a:t>-combination of </a:t>
                </a:r>
                <a:r>
                  <a:rPr lang="en-US" altLang="zh-TW" i="1" dirty="0">
                    <a:solidFill>
                      <a:srgbClr val="0000FF"/>
                    </a:solidFill>
                    <a:ea typeface="新細明體" pitchFamily="18" charset="-120"/>
                    <a:sym typeface="Symbol" pitchFamily="18" charset="2"/>
                  </a:rPr>
                  <a:t>S</a:t>
                </a:r>
                <a:r>
                  <a:rPr lang="en-US" altLang="zh-TW" dirty="0">
                    <a:ea typeface="新細明體" pitchFamily="18" charset="-120"/>
                    <a:sym typeface="Symbol" pitchFamily="18" charset="2"/>
                  </a:rPr>
                  <a:t> is </a:t>
                </a:r>
              </a:p>
              <a:p>
                <a:pPr marL="0" indent="0" algn="just">
                  <a:buNone/>
                  <a:defRPr/>
                </a:pPr>
                <a:endParaRPr lang="en-US" altLang="zh-TW" i="1" dirty="0">
                  <a:ea typeface="新細明體" pitchFamily="18" charset="-120"/>
                  <a:sym typeface="Symbol" pitchFamily="18" charset="2"/>
                </a:endParaRPr>
              </a:p>
              <a:p>
                <a:pPr marL="0" indent="0" algn="ctr">
                  <a:buNone/>
                  <a:defRPr/>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ea typeface="SimSun" pitchFamily="2" charset="-122"/>
                        </a:rPr>
                        <m:t>𝑪</m:t>
                      </m:r>
                      <m:d>
                        <m:dPr>
                          <m:ctrlPr>
                            <a:rPr lang="en-US" altLang="zh-CN" b="1" i="1">
                              <a:solidFill>
                                <a:srgbClr val="FF0000"/>
                              </a:solidFill>
                              <a:latin typeface="Cambria Math" panose="02040503050406030204" pitchFamily="18" charset="0"/>
                              <a:ea typeface="SimSun" pitchFamily="2" charset="-122"/>
                            </a:rPr>
                          </m:ctrlPr>
                        </m:dPr>
                        <m:e>
                          <m:r>
                            <a:rPr lang="en-US" altLang="zh-CN" b="1" i="1">
                              <a:solidFill>
                                <a:srgbClr val="FF0000"/>
                              </a:solidFill>
                              <a:latin typeface="Cambria Math" panose="02040503050406030204" pitchFamily="18" charset="0"/>
                              <a:ea typeface="SimSun" pitchFamily="2" charset="-122"/>
                            </a:rPr>
                            <m:t>𝒏</m:t>
                          </m:r>
                          <m:r>
                            <a:rPr lang="en-US" altLang="zh-CN" b="1" i="1">
                              <a:solidFill>
                                <a:srgbClr val="FF0000"/>
                              </a:solidFill>
                              <a:latin typeface="Cambria Math" panose="02040503050406030204" pitchFamily="18" charset="0"/>
                              <a:ea typeface="SimSun" pitchFamily="2" charset="-122"/>
                            </a:rPr>
                            <m:t>,</m:t>
                          </m:r>
                          <m:r>
                            <a:rPr lang="en-US" altLang="zh-CN" b="1" i="1">
                              <a:solidFill>
                                <a:srgbClr val="FF0000"/>
                              </a:solidFill>
                              <a:latin typeface="Cambria Math" panose="02040503050406030204" pitchFamily="18" charset="0"/>
                              <a:ea typeface="SimSun" pitchFamily="2" charset="-122"/>
                            </a:rPr>
                            <m:t>𝒓</m:t>
                          </m:r>
                        </m:e>
                      </m:d>
                      <m:r>
                        <a:rPr lang="en-US" altLang="zh-CN" b="1" i="1">
                          <a:solidFill>
                            <a:srgbClr val="FF0000"/>
                          </a:solidFill>
                          <a:latin typeface="Cambria Math" panose="02040503050406030204" pitchFamily="18" charset="0"/>
                          <a:ea typeface="SimSun" pitchFamily="2" charset="-122"/>
                        </a:rPr>
                        <m:t>=</m:t>
                      </m:r>
                      <m:r>
                        <a:rPr lang="en-US" altLang="zh-CN" b="1" i="1" baseline="30000">
                          <a:solidFill>
                            <a:srgbClr val="FF0000"/>
                          </a:solidFill>
                          <a:latin typeface="Cambria Math" panose="02040503050406030204" pitchFamily="18" charset="0"/>
                          <a:ea typeface="SimSun" pitchFamily="2" charset="-122"/>
                        </a:rPr>
                        <m:t>𝒏</m:t>
                      </m:r>
                      <m:sSub>
                        <m:sSubPr>
                          <m:ctrlPr>
                            <a:rPr lang="en-US" altLang="zh-CN" b="1" i="1">
                              <a:solidFill>
                                <a:srgbClr val="FF0000"/>
                              </a:solidFill>
                              <a:latin typeface="Cambria Math" panose="02040503050406030204" pitchFamily="18" charset="0"/>
                              <a:ea typeface="SimSun" pitchFamily="2" charset="-122"/>
                            </a:rPr>
                          </m:ctrlPr>
                        </m:sSubPr>
                        <m:e>
                          <m:r>
                            <a:rPr lang="en-US" altLang="zh-CN" b="1" i="1" smtClean="0">
                              <a:solidFill>
                                <a:srgbClr val="FF0000"/>
                              </a:solidFill>
                              <a:latin typeface="Cambria Math" panose="02040503050406030204" pitchFamily="18" charset="0"/>
                              <a:ea typeface="SimSun" pitchFamily="2" charset="-122"/>
                            </a:rPr>
                            <m:t>𝑪</m:t>
                          </m:r>
                        </m:e>
                        <m:sub>
                          <m:r>
                            <a:rPr lang="en-US" altLang="zh-CN" b="1" i="1">
                              <a:solidFill>
                                <a:srgbClr val="FF0000"/>
                              </a:solidFill>
                              <a:latin typeface="Cambria Math" panose="02040503050406030204" pitchFamily="18" charset="0"/>
                              <a:ea typeface="SimSun" pitchFamily="2" charset="-122"/>
                            </a:rPr>
                            <m:t>𝒓</m:t>
                          </m:r>
                        </m:sub>
                      </m:sSub>
                      <m:r>
                        <a:rPr lang="en-US" altLang="zh-CN" b="1" i="1">
                          <a:solidFill>
                            <a:srgbClr val="FF0000"/>
                          </a:solidFill>
                          <a:latin typeface="Cambria Math" panose="02040503050406030204" pitchFamily="18" charset="0"/>
                          <a:ea typeface="SimSun" pitchFamily="2" charset="-122"/>
                        </a:rPr>
                        <m:t>=</m:t>
                      </m:r>
                      <m:f>
                        <m:fPr>
                          <m:ctrlPr>
                            <a:rPr lang="en-US" altLang="zh-CN" b="1" i="1">
                              <a:solidFill>
                                <a:srgbClr val="FF0000"/>
                              </a:solidFill>
                              <a:latin typeface="Cambria Math" panose="02040503050406030204" pitchFamily="18" charset="0"/>
                              <a:ea typeface="SimSun" pitchFamily="2" charset="-122"/>
                            </a:rPr>
                          </m:ctrlPr>
                        </m:fPr>
                        <m:num>
                          <m:r>
                            <a:rPr lang="en-US" altLang="zh-CN" b="1" i="1">
                              <a:solidFill>
                                <a:srgbClr val="FF0000"/>
                              </a:solidFill>
                              <a:latin typeface="Cambria Math" panose="02040503050406030204" pitchFamily="18" charset="0"/>
                              <a:ea typeface="SimSun" pitchFamily="2" charset="-122"/>
                            </a:rPr>
                            <m:t>𝒏</m:t>
                          </m:r>
                          <m:r>
                            <a:rPr lang="en-US" altLang="zh-CN" b="1" i="1">
                              <a:solidFill>
                                <a:srgbClr val="FF0000"/>
                              </a:solidFill>
                              <a:latin typeface="Cambria Math" panose="02040503050406030204" pitchFamily="18" charset="0"/>
                              <a:ea typeface="SimSun" pitchFamily="2" charset="-122"/>
                            </a:rPr>
                            <m:t>!</m:t>
                          </m:r>
                        </m:num>
                        <m:den>
                          <m:r>
                            <a:rPr lang="en-US" altLang="zh-CN" b="1" i="1" smtClean="0">
                              <a:solidFill>
                                <a:srgbClr val="FF0000"/>
                              </a:solidFill>
                              <a:latin typeface="Cambria Math" panose="02040503050406030204" pitchFamily="18" charset="0"/>
                              <a:ea typeface="SimSun" pitchFamily="2" charset="-122"/>
                            </a:rPr>
                            <m:t>𝒓</m:t>
                          </m:r>
                          <m:r>
                            <a:rPr lang="en-US" altLang="zh-CN" b="1" i="1" smtClean="0">
                              <a:solidFill>
                                <a:srgbClr val="FF0000"/>
                              </a:solidFill>
                              <a:latin typeface="Cambria Math" panose="02040503050406030204" pitchFamily="18" charset="0"/>
                              <a:ea typeface="SimSun" pitchFamily="2" charset="-122"/>
                            </a:rPr>
                            <m:t>!</m:t>
                          </m:r>
                          <m:d>
                            <m:dPr>
                              <m:ctrlPr>
                                <a:rPr lang="en-US" altLang="zh-CN" b="1" i="1">
                                  <a:solidFill>
                                    <a:srgbClr val="FF0000"/>
                                  </a:solidFill>
                                  <a:latin typeface="Cambria Math" panose="02040503050406030204" pitchFamily="18" charset="0"/>
                                  <a:ea typeface="SimSun" pitchFamily="2" charset="-122"/>
                                </a:rPr>
                              </m:ctrlPr>
                            </m:dPr>
                            <m:e>
                              <m:r>
                                <a:rPr lang="en-US" altLang="zh-CN" b="1" i="1">
                                  <a:solidFill>
                                    <a:srgbClr val="FF0000"/>
                                  </a:solidFill>
                                  <a:latin typeface="Cambria Math" panose="02040503050406030204" pitchFamily="18" charset="0"/>
                                  <a:ea typeface="SimSun" pitchFamily="2" charset="-122"/>
                                </a:rPr>
                                <m:t>𝒏</m:t>
                              </m:r>
                              <m:r>
                                <a:rPr lang="en-US" altLang="zh-CN" b="1" i="1">
                                  <a:solidFill>
                                    <a:srgbClr val="FF0000"/>
                                  </a:solidFill>
                                  <a:latin typeface="Cambria Math" panose="02040503050406030204" pitchFamily="18" charset="0"/>
                                  <a:ea typeface="SimSun" pitchFamily="2" charset="-122"/>
                                </a:rPr>
                                <m:t>−</m:t>
                              </m:r>
                              <m:r>
                                <a:rPr lang="en-US" altLang="zh-CN" b="1" i="1">
                                  <a:solidFill>
                                    <a:srgbClr val="FF0000"/>
                                  </a:solidFill>
                                  <a:latin typeface="Cambria Math" panose="02040503050406030204" pitchFamily="18" charset="0"/>
                                  <a:ea typeface="SimSun" pitchFamily="2" charset="-122"/>
                                </a:rPr>
                                <m:t>𝒓</m:t>
                              </m:r>
                            </m:e>
                          </m:d>
                          <m:r>
                            <a:rPr lang="en-US" altLang="zh-CN" b="1" i="1">
                              <a:solidFill>
                                <a:srgbClr val="FF0000"/>
                              </a:solidFill>
                              <a:latin typeface="Cambria Math" panose="02040503050406030204" pitchFamily="18" charset="0"/>
                              <a:ea typeface="SimSun" pitchFamily="2" charset="-122"/>
                            </a:rPr>
                            <m:t>!</m:t>
                          </m:r>
                        </m:den>
                      </m:f>
                    </m:oMath>
                  </m:oMathPara>
                </a14:m>
                <a:endParaRPr lang="en-US" altLang="zh-CN" b="1" dirty="0">
                  <a:solidFill>
                    <a:srgbClr val="000000"/>
                  </a:solidFill>
                  <a:ea typeface="SimSun" pitchFamily="2" charset="-122"/>
                </a:endParaRPr>
              </a:p>
              <a:p>
                <a:pPr marL="0" indent="0" algn="ctr">
                  <a:buNone/>
                  <a:defRPr/>
                </a:pPr>
                <a:endParaRPr lang="en-US" altLang="zh-TW" i="1" dirty="0">
                  <a:ea typeface="新細明體" pitchFamily="18" charset="-120"/>
                  <a:sym typeface="Symbol" pitchFamily="18" charset="2"/>
                </a:endParaRPr>
              </a:p>
              <a:p>
                <a:pPr marL="0" indent="0" algn="just">
                  <a:buNone/>
                  <a:defRPr/>
                </a:pPr>
                <a:r>
                  <a:rPr lang="en-US" altLang="zh-TW" dirty="0">
                    <a:ea typeface="新細明體" pitchFamily="18" charset="-120"/>
                    <a:sym typeface="Symbol" pitchFamily="18" charset="2"/>
                  </a:rPr>
                  <a:t>                                                                                              (can you prove it?)</a:t>
                </a:r>
              </a:p>
              <a:p>
                <a:pPr algn="just">
                  <a:defRPr/>
                </a:pPr>
                <a:endParaRPr lang="en-US" altLang="zh-CN" dirty="0">
                  <a:solidFill>
                    <a:srgbClr val="000000"/>
                  </a:solidFill>
                  <a:ea typeface="SimSun" pitchFamily="2" charset="-122"/>
                </a:endParaRPr>
              </a:p>
              <a:p>
                <a:pPr algn="just">
                  <a:defRPr/>
                </a:pPr>
                <a:endParaRPr lang="en-US" altLang="zh-CN" dirty="0">
                  <a:solidFill>
                    <a:srgbClr val="000000"/>
                  </a:solidFill>
                  <a:ea typeface="SimSun" pitchFamily="2" charset="-122"/>
                </a:endParaRPr>
              </a:p>
              <a:p>
                <a:pPr algn="just"/>
                <a:endParaRPr lang="en-US" altLang="zh-CN" dirty="0">
                  <a:solidFill>
                    <a:srgbClr val="000000"/>
                  </a:solidFill>
                  <a:ea typeface="SimSun" pitchFamily="2" charset="-122"/>
                </a:endParaRPr>
              </a:p>
            </p:txBody>
          </p:sp>
        </mc:Choice>
        <mc:Fallback xmlns="">
          <p:sp>
            <p:nvSpPr>
              <p:cNvPr id="17" name="Rectangle 8"/>
              <p:cNvSpPr>
                <a:spLocks noGrp="1" noRot="1" noChangeAspect="1" noMove="1" noResize="1" noEditPoints="1" noAdjustHandles="1" noChangeArrowheads="1" noChangeShapeType="1" noTextEdit="1"/>
              </p:cNvSpPr>
              <p:nvPr>
                <p:ph idx="1"/>
              </p:nvPr>
            </p:nvSpPr>
            <p:spPr>
              <a:xfrm>
                <a:off x="609600" y="1248770"/>
                <a:ext cx="7772400" cy="5152030"/>
              </a:xfrm>
              <a:blipFill>
                <a:blip r:embed="rId3"/>
                <a:stretch>
                  <a:fillRect l="-863" t="-828" r="-784"/>
                </a:stretch>
              </a:blipFill>
            </p:spPr>
            <p:txBody>
              <a:bodyPr/>
              <a:lstStyle/>
              <a:p>
                <a:r>
                  <a:rPr lang="en-US">
                    <a:noFill/>
                  </a:rPr>
                  <a:t> </a:t>
                </a:r>
              </a:p>
            </p:txBody>
          </p:sp>
        </mc:Fallback>
      </mc:AlternateContent>
      <p:sp>
        <p:nvSpPr>
          <p:cNvPr id="28" name="Rectangle 6"/>
          <p:cNvSpPr>
            <a:spLocks noGrp="1"/>
          </p:cNvSpPr>
          <p:nvPr>
            <p:ph type="title"/>
          </p:nvPr>
        </p:nvSpPr>
        <p:spPr>
          <a:xfrm>
            <a:off x="533400" y="0"/>
            <a:ext cx="7696200" cy="1143000"/>
          </a:xfrm>
        </p:spPr>
        <p:txBody>
          <a:bodyPr>
            <a:normAutofit/>
          </a:bodyPr>
          <a:lstStyle/>
          <a:p>
            <a:r>
              <a:rPr lang="en-US" dirty="0">
                <a:effectLst>
                  <a:outerShdw blurRad="38100" dist="38100" dir="2700000" algn="tl">
                    <a:srgbClr val="000000">
                      <a:alpha val="43137"/>
                    </a:srgbClr>
                  </a:outerShdw>
                </a:effectLst>
              </a:rPr>
              <a:t>Combinations</a:t>
            </a:r>
          </a:p>
        </p:txBody>
      </p:sp>
      <p:sp>
        <p:nvSpPr>
          <p:cNvPr id="6"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Rectangle 7"/>
          <p:cNvSpPr/>
          <p:nvPr/>
        </p:nvSpPr>
        <p:spPr>
          <a:xfrm>
            <a:off x="2894526" y="3887787"/>
            <a:ext cx="3241675" cy="9128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p>
        </p:txBody>
      </p:sp>
      <p:sp>
        <p:nvSpPr>
          <p:cNvPr id="3" name="Slide Number Placeholder 2"/>
          <p:cNvSpPr>
            <a:spLocks noGrp="1"/>
          </p:cNvSpPr>
          <p:nvPr>
            <p:ph type="sldNum" sz="quarter" idx="11"/>
          </p:nvPr>
        </p:nvSpPr>
        <p:spPr/>
        <p:txBody>
          <a:bodyPr/>
          <a:lstStyle/>
          <a:p>
            <a:fld id="{169B2101-2E9F-420A-91A3-890890D84497}" type="slidenum">
              <a:rPr lang="en-US" smtClean="0"/>
              <a:pPr/>
              <a:t>24</a:t>
            </a:fld>
            <a:endParaRPr lang="en-US"/>
          </a:p>
        </p:txBody>
      </p:sp>
    </p:spTree>
    <p:extLst>
      <p:ext uri="{BB962C8B-B14F-4D97-AF65-F5344CB8AC3E}">
        <p14:creationId xmlns:p14="http://schemas.microsoft.com/office/powerpoint/2010/main" val="1924105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8"/>
          <p:cNvSpPr>
            <a:spLocks noGrp="1"/>
          </p:cNvSpPr>
          <p:nvPr>
            <p:ph idx="1"/>
          </p:nvPr>
        </p:nvSpPr>
        <p:spPr>
          <a:xfrm>
            <a:off x="609600" y="1248770"/>
            <a:ext cx="7924800" cy="5152030"/>
          </a:xfrm>
        </p:spPr>
        <p:txBody>
          <a:bodyPr>
            <a:normAutofit/>
          </a:bodyPr>
          <a:lstStyle/>
          <a:p>
            <a:pPr marL="341313" indent="-341313" algn="just">
              <a:buFont typeface="+mj-lt"/>
              <a:buAutoNum type="arabicPeriod"/>
              <a:tabLst>
                <a:tab pos="914400" algn="l"/>
              </a:tabLst>
            </a:pPr>
            <a:r>
              <a:rPr lang="en-US" altLang="zh-TW" dirty="0">
                <a:ea typeface="新細明體" pitchFamily="18" charset="-120"/>
              </a:rPr>
              <a:t>How many ways are there to select four players from a 10-member tennis team to make a trip to a match at another school?</a:t>
            </a:r>
          </a:p>
          <a:p>
            <a:pPr algn="just"/>
            <a:r>
              <a:rPr lang="en-US" altLang="zh-TW" b="1" i="1" dirty="0">
                <a:ea typeface="新細明體" pitchFamily="18" charset="-120"/>
              </a:rPr>
              <a:t>C</a:t>
            </a:r>
            <a:r>
              <a:rPr lang="en-US" altLang="zh-TW" b="1" dirty="0">
                <a:ea typeface="新細明體" pitchFamily="18" charset="-120"/>
              </a:rPr>
              <a:t>(10, 4) = 10!/(4!6!) = 210 ways.</a:t>
            </a:r>
          </a:p>
          <a:p>
            <a:pPr marL="0" indent="0" algn="just">
              <a:buNone/>
            </a:pPr>
            <a:endParaRPr lang="en-US" altLang="zh-TW" b="1" dirty="0">
              <a:ea typeface="新細明體" pitchFamily="18" charset="-120"/>
            </a:endParaRPr>
          </a:p>
          <a:p>
            <a:pPr marL="341313" indent="-341313" algn="just">
              <a:buFont typeface="+mj-lt"/>
              <a:buAutoNum type="arabicPeriod" startAt="2"/>
            </a:pPr>
            <a:r>
              <a:rPr lang="en-US" altLang="zh-TW" dirty="0">
                <a:ea typeface="新細明體" pitchFamily="18" charset="-120"/>
              </a:rPr>
              <a:t>In how many ways we can select a committee of two women and three men from a group of five women and six men?</a:t>
            </a:r>
          </a:p>
          <a:p>
            <a:pPr algn="just"/>
            <a:r>
              <a:rPr lang="en-US" altLang="zh-TW" b="1" dirty="0">
                <a:ea typeface="新細明體" pitchFamily="18" charset="-120"/>
              </a:rPr>
              <a:t>The committee can be formed in two successive steps: </a:t>
            </a:r>
          </a:p>
          <a:p>
            <a:pPr marL="0" indent="0" algn="just">
              <a:buNone/>
            </a:pPr>
            <a:r>
              <a:rPr lang="en-US" altLang="zh-TW" b="1" dirty="0">
                <a:ea typeface="新細明體" pitchFamily="18" charset="-120"/>
              </a:rPr>
              <a:t>      Select the women, then select the men.</a:t>
            </a:r>
          </a:p>
          <a:p>
            <a:pPr marL="0" indent="0" algn="just">
              <a:buNone/>
            </a:pPr>
            <a:r>
              <a:rPr lang="en-US" altLang="zh-TW" b="1" dirty="0">
                <a:ea typeface="新細明體" pitchFamily="18" charset="-120"/>
              </a:rPr>
              <a:t>      To select two women from a group of five: C(5, 2) = 10 ways</a:t>
            </a:r>
          </a:p>
          <a:p>
            <a:pPr marL="0" indent="0" algn="just">
              <a:buNone/>
            </a:pPr>
            <a:r>
              <a:rPr lang="en-US" altLang="zh-TW" b="1" dirty="0">
                <a:ea typeface="新細明體" pitchFamily="18" charset="-120"/>
              </a:rPr>
              <a:t>      To select three men from a group of six: C(6, 3) = 20 ways</a:t>
            </a:r>
          </a:p>
          <a:p>
            <a:pPr marL="0" indent="0" algn="just">
              <a:buNone/>
            </a:pPr>
            <a:r>
              <a:rPr lang="en-US" altLang="zh-TW" b="1" dirty="0">
                <a:ea typeface="新細明體" pitchFamily="18" charset="-120"/>
              </a:rPr>
              <a:t>      Thus, by the multiplication principle, the total number of ways </a:t>
            </a:r>
          </a:p>
          <a:p>
            <a:pPr marL="0" indent="0" algn="just">
              <a:buNone/>
            </a:pPr>
            <a:r>
              <a:rPr lang="en-US" altLang="zh-TW" b="1" dirty="0">
                <a:ea typeface="新細明體" pitchFamily="18" charset="-120"/>
              </a:rPr>
              <a:t>      is 10 </a:t>
            </a:r>
            <a:r>
              <a:rPr lang="en-US" altLang="zh-TW" b="1" dirty="0">
                <a:ea typeface="新細明體" pitchFamily="18" charset="-120"/>
                <a:sym typeface="Symbol" pitchFamily="18" charset="2"/>
              </a:rPr>
              <a:t></a:t>
            </a:r>
            <a:r>
              <a:rPr lang="en-US" altLang="zh-TW" b="1" dirty="0">
                <a:ea typeface="新細明體" pitchFamily="18" charset="-120"/>
              </a:rPr>
              <a:t> 20 = 200.</a:t>
            </a:r>
            <a:endParaRPr lang="en-US" altLang="zh-CN" b="1" dirty="0">
              <a:ea typeface="SimSun" pitchFamily="2" charset="-122"/>
            </a:endParaRPr>
          </a:p>
          <a:p>
            <a:pPr algn="just">
              <a:defRPr/>
            </a:pPr>
            <a:endParaRPr lang="en-US" altLang="zh-CN" dirty="0">
              <a:solidFill>
                <a:srgbClr val="000000"/>
              </a:solidFill>
              <a:ea typeface="SimSun" pitchFamily="2" charset="-122"/>
            </a:endParaRPr>
          </a:p>
          <a:p>
            <a:pPr algn="just">
              <a:defRPr/>
            </a:pPr>
            <a:endParaRPr lang="en-US" altLang="zh-CN" dirty="0">
              <a:solidFill>
                <a:srgbClr val="000000"/>
              </a:solidFill>
              <a:ea typeface="SimSun" pitchFamily="2" charset="-122"/>
            </a:endParaRPr>
          </a:p>
          <a:p>
            <a:pPr algn="just"/>
            <a:endParaRPr lang="en-US" altLang="zh-CN" dirty="0">
              <a:solidFill>
                <a:srgbClr val="000000"/>
              </a:solidFill>
              <a:ea typeface="SimSun" pitchFamily="2" charset="-122"/>
            </a:endParaRPr>
          </a:p>
        </p:txBody>
      </p:sp>
      <p:sp>
        <p:nvSpPr>
          <p:cNvPr id="28" name="Rectangle 6"/>
          <p:cNvSpPr>
            <a:spLocks noGrp="1"/>
          </p:cNvSpPr>
          <p:nvPr>
            <p:ph type="title"/>
          </p:nvPr>
        </p:nvSpPr>
        <p:spPr>
          <a:xfrm>
            <a:off x="533400" y="0"/>
            <a:ext cx="7696200" cy="1143000"/>
          </a:xfrm>
        </p:spPr>
        <p:txBody>
          <a:bodyPr>
            <a:normAutofit/>
          </a:bodyPr>
          <a:lstStyle/>
          <a:p>
            <a:r>
              <a:rPr lang="en-US" dirty="0">
                <a:effectLst>
                  <a:outerShdw blurRad="38100" dist="38100" dir="2700000" algn="tl">
                    <a:srgbClr val="000000">
                      <a:alpha val="43137"/>
                    </a:srgbClr>
                  </a:outerShdw>
                </a:effectLst>
              </a:rPr>
              <a:t>Examples 16</a:t>
            </a:r>
          </a:p>
        </p:txBody>
      </p:sp>
      <p:sp>
        <p:nvSpPr>
          <p:cNvPr id="5"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Slide Number Placeholder 2"/>
          <p:cNvSpPr>
            <a:spLocks noGrp="1"/>
          </p:cNvSpPr>
          <p:nvPr>
            <p:ph type="sldNum" sz="quarter" idx="11"/>
          </p:nvPr>
        </p:nvSpPr>
        <p:spPr/>
        <p:txBody>
          <a:bodyPr/>
          <a:lstStyle/>
          <a:p>
            <a:fld id="{169B2101-2E9F-420A-91A3-890890D84497}" type="slidenum">
              <a:rPr lang="en-US" smtClean="0"/>
              <a:pPr/>
              <a:t>25</a:t>
            </a:fld>
            <a:endParaRPr lang="en-US"/>
          </a:p>
        </p:txBody>
      </p:sp>
    </p:spTree>
    <p:extLst>
      <p:ext uri="{BB962C8B-B14F-4D97-AF65-F5344CB8AC3E}">
        <p14:creationId xmlns:p14="http://schemas.microsoft.com/office/powerpoint/2010/main" val="177650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47800"/>
            <a:ext cx="8077200" cy="4495800"/>
          </a:xfrm>
        </p:spPr>
        <p:txBody>
          <a:bodyPr>
            <a:normAutofit lnSpcReduction="10000"/>
          </a:bodyPr>
          <a:lstStyle/>
          <a:p>
            <a:pPr marL="0" indent="0">
              <a:buNone/>
            </a:pPr>
            <a:r>
              <a:rPr lang="en-US" sz="2800" dirty="0"/>
              <a:t>Permutations with Repetition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altLang="zh-CN" sz="2800" b="1" dirty="0"/>
              <a:t>Example 17</a:t>
            </a:r>
          </a:p>
          <a:p>
            <a:pPr marL="0" indent="0">
              <a:buNone/>
            </a:pPr>
            <a:r>
              <a:rPr lang="en-US" dirty="0"/>
              <a:t>How many strings of length r can be formed from the uppercase letters of the English alphabet?</a:t>
            </a:r>
          </a:p>
          <a:p>
            <a:pPr marL="0" indent="0">
              <a:buNone/>
            </a:pPr>
            <a:endParaRPr lang="en-US" dirty="0"/>
          </a:p>
          <a:p>
            <a:pPr marL="0" indent="0" algn="just">
              <a:buNone/>
            </a:pPr>
            <a:r>
              <a:rPr lang="en-US" dirty="0"/>
              <a:t>Solution: By the product rule, because there are 26 uppercase English letters, and because each letter can be used repeatedly, we see that there are 26</a:t>
            </a:r>
            <a:r>
              <a:rPr lang="en-US" baseline="30000" dirty="0"/>
              <a:t>r</a:t>
            </a:r>
            <a:r>
              <a:rPr lang="en-US" dirty="0"/>
              <a:t> strings of uppercase English letters of length r.</a:t>
            </a:r>
          </a:p>
          <a:p>
            <a:pPr marL="0" indent="0">
              <a:buNone/>
            </a:pPr>
            <a:endParaRPr lang="en-US" dirty="0"/>
          </a:p>
          <a:p>
            <a:pPr marL="0" indent="0">
              <a:buNone/>
            </a:pPr>
            <a:endParaRPr lang="en-US" dirty="0"/>
          </a:p>
          <a:p>
            <a:pPr marL="0" indent="0">
              <a:buNone/>
            </a:pPr>
            <a:endParaRPr lang="en-US" dirty="0"/>
          </a:p>
        </p:txBody>
      </p:sp>
      <p:sp>
        <p:nvSpPr>
          <p:cNvPr id="4" name="Title 3"/>
          <p:cNvSpPr>
            <a:spLocks noGrp="1"/>
          </p:cNvSpPr>
          <p:nvPr>
            <p:ph type="title"/>
          </p:nvPr>
        </p:nvSpPr>
        <p:spPr>
          <a:xfrm>
            <a:off x="495300" y="0"/>
            <a:ext cx="7696200" cy="1143000"/>
          </a:xfrm>
        </p:spPr>
        <p:txBody>
          <a:bodyPr>
            <a:normAutofit fontScale="90000"/>
          </a:bodyPr>
          <a:lstStyle/>
          <a:p>
            <a:r>
              <a:rPr lang="en-US" dirty="0"/>
              <a:t>Generalized Permutations and Combinations</a:t>
            </a:r>
          </a:p>
        </p:txBody>
      </p:sp>
      <p:pic>
        <p:nvPicPr>
          <p:cNvPr id="5" name="Picture 4"/>
          <p:cNvPicPr>
            <a:picLocks noChangeAspect="1"/>
          </p:cNvPicPr>
          <p:nvPr/>
        </p:nvPicPr>
        <p:blipFill>
          <a:blip r:embed="rId2"/>
          <a:stretch>
            <a:fillRect/>
          </a:stretch>
        </p:blipFill>
        <p:spPr>
          <a:xfrm>
            <a:off x="180536" y="2057400"/>
            <a:ext cx="8534400" cy="858044"/>
          </a:xfrm>
          <a:prstGeom prst="rect">
            <a:avLst/>
          </a:prstGeom>
        </p:spPr>
      </p:pic>
      <p:sp>
        <p:nvSpPr>
          <p:cNvPr id="7" name="Slide Number Placeholder 6"/>
          <p:cNvSpPr>
            <a:spLocks noGrp="1"/>
          </p:cNvSpPr>
          <p:nvPr>
            <p:ph type="sldNum" sz="quarter" idx="11"/>
          </p:nvPr>
        </p:nvSpPr>
        <p:spPr/>
        <p:txBody>
          <a:bodyPr/>
          <a:lstStyle/>
          <a:p>
            <a:fld id="{169B2101-2E9F-420A-91A3-890890D84497}" type="slidenum">
              <a:rPr lang="en-US" smtClean="0"/>
              <a:pPr/>
              <a:t>26</a:t>
            </a:fld>
            <a:endParaRPr lang="en-US"/>
          </a:p>
        </p:txBody>
      </p:sp>
    </p:spTree>
    <p:extLst>
      <p:ext uri="{BB962C8B-B14F-4D97-AF65-F5344CB8AC3E}">
        <p14:creationId xmlns:p14="http://schemas.microsoft.com/office/powerpoint/2010/main" val="2682410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143000"/>
            <a:ext cx="7696200" cy="4525963"/>
          </a:xfrm>
        </p:spPr>
        <p:txBody>
          <a:bodyPr>
            <a:noAutofit/>
          </a:bodyPr>
          <a:lstStyle/>
          <a:p>
            <a:pPr marL="0" indent="0">
              <a:buNone/>
            </a:pPr>
            <a:r>
              <a:rPr lang="en-US" b="1" dirty="0"/>
              <a:t>Example 18</a:t>
            </a:r>
          </a:p>
          <a:p>
            <a:pPr marL="0" indent="0" algn="just">
              <a:buNone/>
            </a:pPr>
            <a:r>
              <a:rPr lang="en-US" dirty="0"/>
              <a:t>How many ways are there to select four pieces of fruit from a bowl containing apples, oranges, and pears if the order in which the pieces are selected does not matter, only the type of fruit and not the individual piece matters, and there are at least four pieces of each type of fruit in the bowl?</a:t>
            </a:r>
          </a:p>
          <a:p>
            <a:pPr marL="0" indent="0">
              <a:buNone/>
            </a:pPr>
            <a:r>
              <a:rPr lang="en-US" dirty="0"/>
              <a:t>Solution: To solve this problem we list all the ways possible to select the fruit. There are 15 ways:</a:t>
            </a:r>
          </a:p>
          <a:p>
            <a:pPr marL="0" indent="0">
              <a:buNone/>
            </a:pPr>
            <a:r>
              <a:rPr lang="en-US" dirty="0"/>
              <a:t>4 apples                        4 oranges                           4 pears</a:t>
            </a:r>
          </a:p>
          <a:p>
            <a:pPr marL="0" indent="0">
              <a:buNone/>
            </a:pPr>
            <a:r>
              <a:rPr lang="en-US" dirty="0"/>
              <a:t>3 apples,1 orange       3 apples, 1 pear                3 oranges, 1 apple</a:t>
            </a:r>
          </a:p>
          <a:p>
            <a:pPr marL="0" indent="0">
              <a:buNone/>
            </a:pPr>
            <a:r>
              <a:rPr lang="en-US" dirty="0"/>
              <a:t>3 oranges, 1 pear           3 pears, 1 apple             3 pears,  1 orange</a:t>
            </a:r>
          </a:p>
          <a:p>
            <a:pPr marL="0" indent="0">
              <a:buNone/>
            </a:pPr>
            <a:r>
              <a:rPr lang="en-US" dirty="0"/>
              <a:t>2 apples, 2 oranges        2 apples, 2 pears           2 oranges, 2 pears </a:t>
            </a:r>
          </a:p>
          <a:p>
            <a:pPr marL="0" indent="0">
              <a:buNone/>
            </a:pPr>
            <a:r>
              <a:rPr lang="en-US" dirty="0"/>
              <a:t>2 apples, 1 orange, 1 pear           2 oranges, 1 apple, 1 pear </a:t>
            </a:r>
          </a:p>
          <a:p>
            <a:pPr marL="0" indent="0">
              <a:buNone/>
            </a:pPr>
            <a:r>
              <a:rPr lang="en-US" dirty="0"/>
              <a:t>2 pears, 1 apple, 1 orange</a:t>
            </a:r>
          </a:p>
          <a:p>
            <a:pPr marL="0" indent="0">
              <a:buNone/>
            </a:pPr>
            <a:r>
              <a:rPr lang="en-US" dirty="0"/>
              <a:t>The solution is the number of 4-combinations with repetition allowed from a three-element set, {apple, orange, pear}.</a:t>
            </a:r>
          </a:p>
        </p:txBody>
      </p:sp>
      <p:sp>
        <p:nvSpPr>
          <p:cNvPr id="4" name="Title 3"/>
          <p:cNvSpPr>
            <a:spLocks noGrp="1"/>
          </p:cNvSpPr>
          <p:nvPr>
            <p:ph type="title"/>
          </p:nvPr>
        </p:nvSpPr>
        <p:spPr>
          <a:xfrm>
            <a:off x="762000" y="0"/>
            <a:ext cx="7696200" cy="1143000"/>
          </a:xfrm>
        </p:spPr>
        <p:txBody>
          <a:bodyPr/>
          <a:lstStyle/>
          <a:p>
            <a:r>
              <a:rPr lang="en-US" dirty="0"/>
              <a:t>Combinations with Repetition</a:t>
            </a:r>
          </a:p>
        </p:txBody>
      </p:sp>
      <p:sp>
        <p:nvSpPr>
          <p:cNvPr id="6" name="Slide Number Placeholder 5"/>
          <p:cNvSpPr>
            <a:spLocks noGrp="1"/>
          </p:cNvSpPr>
          <p:nvPr>
            <p:ph type="sldNum" sz="quarter" idx="11"/>
          </p:nvPr>
        </p:nvSpPr>
        <p:spPr/>
        <p:txBody>
          <a:bodyPr/>
          <a:lstStyle/>
          <a:p>
            <a:fld id="{169B2101-2E9F-420A-91A3-890890D84497}" type="slidenum">
              <a:rPr lang="en-US" smtClean="0"/>
              <a:pPr/>
              <a:t>27</a:t>
            </a:fld>
            <a:endParaRPr lang="en-US"/>
          </a:p>
        </p:txBody>
      </p:sp>
    </p:spTree>
    <p:extLst>
      <p:ext uri="{BB962C8B-B14F-4D97-AF65-F5344CB8AC3E}">
        <p14:creationId xmlns:p14="http://schemas.microsoft.com/office/powerpoint/2010/main" val="4178214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Combinations with Repetition</a:t>
            </a:r>
          </a:p>
        </p:txBody>
      </p:sp>
      <p:pic>
        <p:nvPicPr>
          <p:cNvPr id="5" name="Picture 4"/>
          <p:cNvPicPr>
            <a:picLocks noChangeAspect="1"/>
          </p:cNvPicPr>
          <p:nvPr/>
        </p:nvPicPr>
        <p:blipFill>
          <a:blip r:embed="rId2"/>
          <a:stretch>
            <a:fillRect/>
          </a:stretch>
        </p:blipFill>
        <p:spPr>
          <a:xfrm>
            <a:off x="609600" y="1752600"/>
            <a:ext cx="8269564" cy="1066800"/>
          </a:xfrm>
          <a:prstGeom prst="rect">
            <a:avLst/>
          </a:prstGeom>
        </p:spPr>
      </p:pic>
      <p:sp>
        <p:nvSpPr>
          <p:cNvPr id="6" name="Slide Number Placeholder 5"/>
          <p:cNvSpPr>
            <a:spLocks noGrp="1"/>
          </p:cNvSpPr>
          <p:nvPr>
            <p:ph type="sldNum" sz="quarter" idx="11"/>
          </p:nvPr>
        </p:nvSpPr>
        <p:spPr/>
        <p:txBody>
          <a:bodyPr/>
          <a:lstStyle/>
          <a:p>
            <a:fld id="{169B2101-2E9F-420A-91A3-890890D84497}" type="slidenum">
              <a:rPr lang="en-US" smtClean="0"/>
              <a:pPr/>
              <a:t>28</a:t>
            </a:fld>
            <a:endParaRPr lang="en-US"/>
          </a:p>
        </p:txBody>
      </p:sp>
    </p:spTree>
    <p:extLst>
      <p:ext uri="{BB962C8B-B14F-4D97-AF65-F5344CB8AC3E}">
        <p14:creationId xmlns:p14="http://schemas.microsoft.com/office/powerpoint/2010/main" val="1517234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9707" y="457200"/>
            <a:ext cx="7696200" cy="685800"/>
          </a:xfrm>
        </p:spPr>
        <p:txBody>
          <a:bodyPr>
            <a:normAutofit/>
          </a:bodyPr>
          <a:lstStyle/>
          <a:p>
            <a:r>
              <a:rPr lang="en-US" dirty="0"/>
              <a:t>From Example 18</a:t>
            </a:r>
          </a:p>
        </p:txBody>
      </p:sp>
      <p:sp>
        <p:nvSpPr>
          <p:cNvPr id="5" name="Content Placeholder 1"/>
          <p:cNvSpPr txBox="1">
            <a:spLocks/>
          </p:cNvSpPr>
          <p:nvPr/>
        </p:nvSpPr>
        <p:spPr>
          <a:xfrm>
            <a:off x="353292" y="1143000"/>
            <a:ext cx="8181107" cy="5465298"/>
          </a:xfrm>
          <a:prstGeom prst="rect">
            <a:avLst/>
          </a:prstGeom>
        </p:spPr>
        <p:txBody>
          <a:bodyPr vert="horz">
            <a:noAutofit/>
          </a:bodyPr>
          <a:lstStyle>
            <a:lvl1pPr marL="342900" indent="-342900" algn="l" rtl="0" eaLnBrk="1" latinLnBrk="0" hangingPunct="1">
              <a:spcBef>
                <a:spcPct val="20000"/>
              </a:spcBef>
              <a:buChar char="•"/>
              <a:defRPr sz="2000">
                <a:solidFill>
                  <a:schemeClr val="bg1"/>
                </a:solidFill>
                <a:latin typeface="+mn-lt"/>
                <a:ea typeface="+mn-ea"/>
                <a:cs typeface="+mn-cs"/>
              </a:defRPr>
            </a:lvl1pPr>
            <a:lvl2pPr marL="742950" indent="-285750" algn="l" rtl="0" eaLnBrk="1" latinLnBrk="0" hangingPunct="1">
              <a:spcBef>
                <a:spcPct val="20000"/>
              </a:spcBef>
              <a:buChar char="–"/>
              <a:defRPr sz="2000">
                <a:solidFill>
                  <a:schemeClr val="bg1"/>
                </a:solidFill>
                <a:latin typeface="+mn-lt"/>
                <a:ea typeface="+mn-ea"/>
                <a:cs typeface="+mn-cs"/>
              </a:defRPr>
            </a:lvl2pPr>
            <a:lvl3pPr marL="1143000" indent="-228600" algn="l" rtl="0" eaLnBrk="1" latinLnBrk="0" hangingPunct="1">
              <a:spcBef>
                <a:spcPct val="20000"/>
              </a:spcBef>
              <a:buChar char="•"/>
              <a:defRPr sz="2000">
                <a:solidFill>
                  <a:schemeClr val="bg1"/>
                </a:solidFill>
                <a:latin typeface="+mn-lt"/>
                <a:ea typeface="+mn-ea"/>
                <a:cs typeface="+mn-cs"/>
              </a:defRPr>
            </a:lvl3pPr>
            <a:lvl4pPr marL="1600200" indent="-228600" algn="l" rtl="0" eaLnBrk="1" latinLnBrk="0" hangingPunct="1">
              <a:spcBef>
                <a:spcPct val="20000"/>
              </a:spcBef>
              <a:buChar char="–"/>
              <a:defRPr sz="2000">
                <a:solidFill>
                  <a:schemeClr val="bg1"/>
                </a:solidFill>
                <a:latin typeface="+mn-lt"/>
                <a:ea typeface="+mn-ea"/>
                <a:cs typeface="+mn-cs"/>
              </a:defRPr>
            </a:lvl4pPr>
            <a:lvl5pPr marL="2057400" indent="-228600" algn="l" rtl="0" eaLnBrk="1" latinLnBrk="0" hangingPunct="1">
              <a:spcBef>
                <a:spcPct val="20000"/>
              </a:spcBef>
              <a:buChar char="»"/>
              <a:defRPr sz="2000">
                <a:solidFill>
                  <a:schemeClr val="bg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a:lstStyle>
          <a:p>
            <a:pPr marL="0" indent="0" algn="just">
              <a:buFontTx/>
              <a:buNone/>
            </a:pPr>
            <a:r>
              <a:rPr lang="en-US" kern="0" dirty="0">
                <a:solidFill>
                  <a:schemeClr val="tx1"/>
                </a:solidFill>
              </a:rPr>
              <a:t>Imagine that we have 3 containers which are used to keep the selected fruits apple, orange and pear separately. Let “*” denotes a fruit and “|” represent the separator between the containers. In this case 2 separators is required to separate the 3 containers. The ways to </a:t>
            </a:r>
            <a:r>
              <a:rPr lang="en-US" dirty="0">
                <a:solidFill>
                  <a:schemeClr val="tx1"/>
                </a:solidFill>
              </a:rPr>
              <a:t>select four pieces of fruits from a bowl containing apples, oranges, and pears (where repetition is allowed) can now be represented by a sequence of four “*”s and  two “|”s. </a:t>
            </a:r>
          </a:p>
          <a:p>
            <a:pPr marL="0" indent="0">
              <a:buFontTx/>
              <a:buNone/>
            </a:pPr>
            <a:r>
              <a:rPr lang="en-US" dirty="0">
                <a:solidFill>
                  <a:schemeClr val="tx1"/>
                </a:solidFill>
              </a:rPr>
              <a:t>For example</a:t>
            </a:r>
            <a:r>
              <a:rPr lang="en-US" kern="0" dirty="0">
                <a:solidFill>
                  <a:schemeClr val="tx1"/>
                </a:solidFill>
              </a:rPr>
              <a:t>:</a:t>
            </a:r>
          </a:p>
          <a:p>
            <a:pPr marL="0" indent="0">
              <a:buFontTx/>
              <a:buNone/>
            </a:pPr>
            <a:r>
              <a:rPr lang="en-US" kern="0" dirty="0">
                <a:solidFill>
                  <a:schemeClr val="tx1"/>
                </a:solidFill>
              </a:rPr>
              <a:t>4 apples                                       ****| | </a:t>
            </a:r>
          </a:p>
          <a:p>
            <a:pPr marL="0" indent="0">
              <a:buFontTx/>
              <a:buNone/>
            </a:pPr>
            <a:r>
              <a:rPr lang="en-US" kern="0" dirty="0">
                <a:solidFill>
                  <a:schemeClr val="tx1"/>
                </a:solidFill>
              </a:rPr>
              <a:t>3 oranges,1 pear                        |***|*      </a:t>
            </a:r>
          </a:p>
          <a:p>
            <a:pPr marL="0" indent="0">
              <a:buFontTx/>
              <a:buNone/>
            </a:pPr>
            <a:r>
              <a:rPr lang="en-US" kern="0" dirty="0">
                <a:solidFill>
                  <a:schemeClr val="tx1"/>
                </a:solidFill>
              </a:rPr>
              <a:t>2 pears, 1 apple, 1 orange         *|*|**</a:t>
            </a:r>
          </a:p>
          <a:p>
            <a:pPr marL="0" indent="0">
              <a:buFontTx/>
              <a:buNone/>
            </a:pPr>
            <a:r>
              <a:rPr lang="en-US" kern="0" dirty="0">
                <a:solidFill>
                  <a:schemeClr val="tx1"/>
                </a:solidFill>
              </a:rPr>
              <a:t>… </a:t>
            </a:r>
          </a:p>
          <a:p>
            <a:pPr marL="0" indent="0" algn="just">
              <a:buFontTx/>
              <a:buNone/>
            </a:pPr>
            <a:r>
              <a:rPr lang="en-US" kern="0" dirty="0">
                <a:solidFill>
                  <a:schemeClr val="tx1"/>
                </a:solidFill>
              </a:rPr>
              <a:t>This also means </a:t>
            </a:r>
            <a:r>
              <a:rPr lang="en-US" dirty="0">
                <a:solidFill>
                  <a:schemeClr val="tx1"/>
                </a:solidFill>
              </a:rPr>
              <a:t>that the total number of ways to select fruits mentioned above is the same as numbers of ways to select four “*” in a row with a total of 6 positions which gives</a:t>
            </a:r>
          </a:p>
          <a:p>
            <a:pPr marL="0" indent="0">
              <a:buFontTx/>
              <a:buNone/>
            </a:pPr>
            <a:endParaRPr lang="en-US" dirty="0">
              <a:solidFill>
                <a:schemeClr val="tx1"/>
              </a:solidFill>
            </a:endParaRPr>
          </a:p>
          <a:p>
            <a:pPr marL="0" indent="0">
              <a:buFontTx/>
              <a:buNone/>
            </a:pPr>
            <a:r>
              <a:rPr lang="en-US" kern="0" dirty="0">
                <a:solidFill>
                  <a:schemeClr val="tx1"/>
                </a:solidFill>
              </a:rPr>
              <a:t>                        </a:t>
            </a:r>
          </a:p>
        </p:txBody>
      </p:sp>
      <p:graphicFrame>
        <p:nvGraphicFramePr>
          <p:cNvPr id="7" name="Object 6"/>
          <p:cNvGraphicFramePr>
            <a:graphicFrameLocks noChangeAspect="1"/>
          </p:cNvGraphicFramePr>
          <p:nvPr>
            <p:extLst>
              <p:ext uri="{D42A27DB-BD31-4B8C-83A1-F6EECF244321}">
                <p14:modId xmlns:p14="http://schemas.microsoft.com/office/powerpoint/2010/main" val="3089586430"/>
              </p:ext>
            </p:extLst>
          </p:nvPr>
        </p:nvGraphicFramePr>
        <p:xfrm>
          <a:off x="1905000" y="5815341"/>
          <a:ext cx="3875088" cy="671513"/>
        </p:xfrm>
        <a:graphic>
          <a:graphicData uri="http://schemas.openxmlformats.org/presentationml/2006/ole">
            <mc:AlternateContent xmlns:mc="http://schemas.openxmlformats.org/markup-compatibility/2006">
              <mc:Choice xmlns:v="urn:schemas-microsoft-com:vml" Requires="v">
                <p:oleObj name="Equation" r:id="rId2" imgW="2425680" imgH="419040" progId="Equation.3">
                  <p:embed/>
                </p:oleObj>
              </mc:Choice>
              <mc:Fallback>
                <p:oleObj name="Equation" r:id="rId2" imgW="2425680" imgH="419040" progId="Equation.3">
                  <p:embed/>
                  <p:pic>
                    <p:nvPicPr>
                      <p:cNvPr id="0" name=""/>
                      <p:cNvPicPr/>
                      <p:nvPr/>
                    </p:nvPicPr>
                    <p:blipFill>
                      <a:blip r:embed="rId3"/>
                      <a:stretch>
                        <a:fillRect/>
                      </a:stretch>
                    </p:blipFill>
                    <p:spPr>
                      <a:xfrm>
                        <a:off x="1905000" y="5815341"/>
                        <a:ext cx="3875088" cy="671513"/>
                      </a:xfrm>
                      <a:prstGeom prst="rect">
                        <a:avLst/>
                      </a:prstGeom>
                    </p:spPr>
                  </p:pic>
                </p:oleObj>
              </mc:Fallback>
            </mc:AlternateContent>
          </a:graphicData>
        </a:graphic>
      </p:graphicFrame>
      <p:sp>
        <p:nvSpPr>
          <p:cNvPr id="6" name="Slide Number Placeholder 5"/>
          <p:cNvSpPr>
            <a:spLocks noGrp="1"/>
          </p:cNvSpPr>
          <p:nvPr>
            <p:ph type="sldNum" sz="quarter" idx="11"/>
          </p:nvPr>
        </p:nvSpPr>
        <p:spPr/>
        <p:txBody>
          <a:bodyPr/>
          <a:lstStyle/>
          <a:p>
            <a:fld id="{169B2101-2E9F-420A-91A3-890890D84497}" type="slidenum">
              <a:rPr lang="en-US" smtClean="0"/>
              <a:pPr/>
              <a:t>29</a:t>
            </a:fld>
            <a:endParaRPr lang="en-US"/>
          </a:p>
        </p:txBody>
      </p:sp>
    </p:spTree>
    <p:extLst>
      <p:ext uri="{BB962C8B-B14F-4D97-AF65-F5344CB8AC3E}">
        <p14:creationId xmlns:p14="http://schemas.microsoft.com/office/powerpoint/2010/main" val="394202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7041" y="1929935"/>
            <a:ext cx="7467600" cy="4221163"/>
          </a:xfrm>
        </p:spPr>
        <p:txBody>
          <a:bodyPr/>
          <a:lstStyle/>
          <a:p>
            <a:endParaRPr lang="en-US" dirty="0"/>
          </a:p>
          <a:p>
            <a:endParaRPr lang="en-US" dirty="0"/>
          </a:p>
          <a:p>
            <a:endParaRPr lang="en-US" dirty="0"/>
          </a:p>
          <a:p>
            <a:pPr marL="0" indent="0">
              <a:buNone/>
            </a:pPr>
            <a:r>
              <a:rPr lang="en-US" dirty="0"/>
              <a:t>Example 1</a:t>
            </a:r>
          </a:p>
        </p:txBody>
      </p:sp>
      <p:sp>
        <p:nvSpPr>
          <p:cNvPr id="4" name="Title 3"/>
          <p:cNvSpPr>
            <a:spLocks noGrp="1"/>
          </p:cNvSpPr>
          <p:nvPr>
            <p:ph type="title"/>
          </p:nvPr>
        </p:nvSpPr>
        <p:spPr/>
        <p:txBody>
          <a:bodyPr/>
          <a:lstStyle/>
          <a:p>
            <a:r>
              <a:rPr lang="en-US" dirty="0"/>
              <a:t>The Product Rule</a:t>
            </a:r>
          </a:p>
        </p:txBody>
      </p:sp>
      <p:pic>
        <p:nvPicPr>
          <p:cNvPr id="5" name="Picture 4"/>
          <p:cNvPicPr>
            <a:picLocks noChangeAspect="1"/>
          </p:cNvPicPr>
          <p:nvPr/>
        </p:nvPicPr>
        <p:blipFill>
          <a:blip r:embed="rId2"/>
          <a:stretch>
            <a:fillRect/>
          </a:stretch>
        </p:blipFill>
        <p:spPr>
          <a:xfrm>
            <a:off x="266700" y="1676400"/>
            <a:ext cx="8763000" cy="1310318"/>
          </a:xfrm>
          <a:prstGeom prst="rect">
            <a:avLst/>
          </a:prstGeom>
        </p:spPr>
      </p:pic>
      <p:pic>
        <p:nvPicPr>
          <p:cNvPr id="6" name="Picture 5"/>
          <p:cNvPicPr>
            <a:picLocks noChangeAspect="1"/>
          </p:cNvPicPr>
          <p:nvPr/>
        </p:nvPicPr>
        <p:blipFill rotWithShape="1">
          <a:blip r:embed="rId3"/>
          <a:srcRect b="68000"/>
          <a:stretch/>
        </p:blipFill>
        <p:spPr>
          <a:xfrm>
            <a:off x="323426" y="3430916"/>
            <a:ext cx="8300621" cy="609600"/>
          </a:xfrm>
          <a:prstGeom prst="rect">
            <a:avLst/>
          </a:prstGeom>
        </p:spPr>
      </p:pic>
      <p:pic>
        <p:nvPicPr>
          <p:cNvPr id="7" name="Picture 6"/>
          <p:cNvPicPr>
            <a:picLocks noChangeAspect="1"/>
          </p:cNvPicPr>
          <p:nvPr/>
        </p:nvPicPr>
        <p:blipFill rotWithShape="1">
          <a:blip r:embed="rId3"/>
          <a:srcRect t="39914"/>
          <a:stretch/>
        </p:blipFill>
        <p:spPr>
          <a:xfrm>
            <a:off x="414315" y="4192262"/>
            <a:ext cx="8300621" cy="1144635"/>
          </a:xfrm>
          <a:prstGeom prst="rect">
            <a:avLst/>
          </a:prstGeom>
        </p:spPr>
      </p:pic>
      <p:sp>
        <p:nvSpPr>
          <p:cNvPr id="9" name="Slide Number Placeholder 8"/>
          <p:cNvSpPr>
            <a:spLocks noGrp="1"/>
          </p:cNvSpPr>
          <p:nvPr>
            <p:ph type="sldNum" sz="quarter" idx="11"/>
          </p:nvPr>
        </p:nvSpPr>
        <p:spPr/>
        <p:txBody>
          <a:bodyPr/>
          <a:lstStyle/>
          <a:p>
            <a:fld id="{169B2101-2E9F-420A-91A3-890890D84497}" type="slidenum">
              <a:rPr lang="en-US" smtClean="0"/>
              <a:pPr/>
              <a:t>3</a:t>
            </a:fld>
            <a:endParaRPr lang="en-US"/>
          </a:p>
        </p:txBody>
      </p:sp>
    </p:spTree>
    <p:extLst>
      <p:ext uri="{BB962C8B-B14F-4D97-AF65-F5344CB8AC3E}">
        <p14:creationId xmlns:p14="http://schemas.microsoft.com/office/powerpoint/2010/main" val="3421995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9707" y="457200"/>
            <a:ext cx="7696200" cy="685800"/>
          </a:xfrm>
        </p:spPr>
        <p:txBody>
          <a:bodyPr>
            <a:normAutofit/>
          </a:bodyPr>
          <a:lstStyle/>
          <a:p>
            <a:r>
              <a:rPr lang="en-US" dirty="0"/>
              <a:t>From Example 18 (Cont.)</a:t>
            </a:r>
          </a:p>
        </p:txBody>
      </p:sp>
      <p:sp>
        <p:nvSpPr>
          <p:cNvPr id="5" name="Content Placeholder 1"/>
          <p:cNvSpPr txBox="1">
            <a:spLocks/>
          </p:cNvSpPr>
          <p:nvPr/>
        </p:nvSpPr>
        <p:spPr>
          <a:xfrm>
            <a:off x="521572" y="1143000"/>
            <a:ext cx="8193364" cy="5465298"/>
          </a:xfrm>
          <a:prstGeom prst="rect">
            <a:avLst/>
          </a:prstGeom>
        </p:spPr>
        <p:txBody>
          <a:bodyPr vert="horz">
            <a:normAutofit/>
          </a:bodyPr>
          <a:lstStyle>
            <a:lvl1pPr marL="342900" indent="-342900" algn="l" rtl="0" eaLnBrk="1" latinLnBrk="0" hangingPunct="1">
              <a:spcBef>
                <a:spcPct val="20000"/>
              </a:spcBef>
              <a:buChar char="•"/>
              <a:defRPr sz="2000">
                <a:solidFill>
                  <a:schemeClr val="bg1"/>
                </a:solidFill>
                <a:latin typeface="+mn-lt"/>
                <a:ea typeface="+mn-ea"/>
                <a:cs typeface="+mn-cs"/>
              </a:defRPr>
            </a:lvl1pPr>
            <a:lvl2pPr marL="742950" indent="-285750" algn="l" rtl="0" eaLnBrk="1" latinLnBrk="0" hangingPunct="1">
              <a:spcBef>
                <a:spcPct val="20000"/>
              </a:spcBef>
              <a:buChar char="–"/>
              <a:defRPr sz="2000">
                <a:solidFill>
                  <a:schemeClr val="bg1"/>
                </a:solidFill>
                <a:latin typeface="+mn-lt"/>
                <a:ea typeface="+mn-ea"/>
                <a:cs typeface="+mn-cs"/>
              </a:defRPr>
            </a:lvl2pPr>
            <a:lvl3pPr marL="1143000" indent="-228600" algn="l" rtl="0" eaLnBrk="1" latinLnBrk="0" hangingPunct="1">
              <a:spcBef>
                <a:spcPct val="20000"/>
              </a:spcBef>
              <a:buChar char="•"/>
              <a:defRPr sz="2000">
                <a:solidFill>
                  <a:schemeClr val="bg1"/>
                </a:solidFill>
                <a:latin typeface="+mn-lt"/>
                <a:ea typeface="+mn-ea"/>
                <a:cs typeface="+mn-cs"/>
              </a:defRPr>
            </a:lvl3pPr>
            <a:lvl4pPr marL="1600200" indent="-228600" algn="l" rtl="0" eaLnBrk="1" latinLnBrk="0" hangingPunct="1">
              <a:spcBef>
                <a:spcPct val="20000"/>
              </a:spcBef>
              <a:buChar char="–"/>
              <a:defRPr sz="2000">
                <a:solidFill>
                  <a:schemeClr val="bg1"/>
                </a:solidFill>
                <a:latin typeface="+mn-lt"/>
                <a:ea typeface="+mn-ea"/>
                <a:cs typeface="+mn-cs"/>
              </a:defRPr>
            </a:lvl4pPr>
            <a:lvl5pPr marL="2057400" indent="-228600" algn="l" rtl="0" eaLnBrk="1" latinLnBrk="0" hangingPunct="1">
              <a:spcBef>
                <a:spcPct val="20000"/>
              </a:spcBef>
              <a:buChar char="»"/>
              <a:defRPr sz="2000">
                <a:solidFill>
                  <a:schemeClr val="bg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a:lstStyle>
          <a:p>
            <a:pPr marL="0" indent="0">
              <a:buFontTx/>
              <a:buNone/>
            </a:pPr>
            <a:endParaRPr lang="en-US" dirty="0">
              <a:solidFill>
                <a:schemeClr val="tx1"/>
              </a:solidFill>
            </a:endParaRPr>
          </a:p>
          <a:p>
            <a:pPr marL="0" indent="0">
              <a:buFontTx/>
              <a:buNone/>
            </a:pPr>
            <a:r>
              <a:rPr lang="en-US" dirty="0">
                <a:solidFill>
                  <a:schemeClr val="tx1"/>
                </a:solidFill>
              </a:rPr>
              <a:t>Or by using the Theorem</a:t>
            </a:r>
          </a:p>
          <a:p>
            <a:pPr marL="0" indent="0">
              <a:buFontTx/>
              <a:buNone/>
            </a:pPr>
            <a:endParaRPr lang="en-US" dirty="0">
              <a:solidFill>
                <a:schemeClr val="tx1"/>
              </a:solidFill>
            </a:endParaRPr>
          </a:p>
          <a:p>
            <a:pPr marL="0" indent="0">
              <a:buFontTx/>
              <a:buNone/>
            </a:pPr>
            <a:r>
              <a:rPr lang="en-US" dirty="0">
                <a:solidFill>
                  <a:schemeClr val="tx1"/>
                </a:solidFill>
              </a:rPr>
              <a:t>The ways to select four pieces of fruits (r=4) from a bowl containing apples, oranges and pears (n=3) (where repetition is allowed) is</a:t>
            </a:r>
          </a:p>
          <a:p>
            <a:pPr marL="0" indent="0">
              <a:buFontTx/>
              <a:buNone/>
            </a:pPr>
            <a:endParaRPr lang="en-US" dirty="0">
              <a:solidFill>
                <a:schemeClr val="tx1"/>
              </a:solidFill>
            </a:endParaRPr>
          </a:p>
          <a:p>
            <a:pPr marL="0" indent="0">
              <a:buFontTx/>
              <a:buNone/>
            </a:pPr>
            <a:endParaRPr lang="en-US" dirty="0">
              <a:solidFill>
                <a:schemeClr val="tx1"/>
              </a:solidFill>
            </a:endParaRPr>
          </a:p>
          <a:p>
            <a:pPr marL="0" indent="0">
              <a:buFontTx/>
              <a:buNone/>
            </a:pPr>
            <a:r>
              <a:rPr lang="en-US" kern="0" dirty="0">
                <a:solidFill>
                  <a:schemeClr val="tx1"/>
                </a:solidFill>
              </a:rPr>
              <a:t>                        </a:t>
            </a:r>
          </a:p>
        </p:txBody>
      </p:sp>
      <p:graphicFrame>
        <p:nvGraphicFramePr>
          <p:cNvPr id="2" name="Object 1"/>
          <p:cNvGraphicFramePr>
            <a:graphicFrameLocks noChangeAspect="1"/>
          </p:cNvGraphicFramePr>
          <p:nvPr>
            <p:extLst>
              <p:ext uri="{D42A27DB-BD31-4B8C-83A1-F6EECF244321}">
                <p14:modId xmlns:p14="http://schemas.microsoft.com/office/powerpoint/2010/main" val="1489962974"/>
              </p:ext>
            </p:extLst>
          </p:nvPr>
        </p:nvGraphicFramePr>
        <p:xfrm>
          <a:off x="2133600" y="3200400"/>
          <a:ext cx="3733800" cy="389473"/>
        </p:xfrm>
        <a:graphic>
          <a:graphicData uri="http://schemas.openxmlformats.org/presentationml/2006/ole">
            <mc:AlternateContent xmlns:mc="http://schemas.openxmlformats.org/markup-compatibility/2006">
              <mc:Choice xmlns:v="urn:schemas-microsoft-com:vml" Requires="v">
                <p:oleObj name="Equation" r:id="rId2" imgW="1942920" imgH="203040" progId="Equation.3">
                  <p:embed/>
                </p:oleObj>
              </mc:Choice>
              <mc:Fallback>
                <p:oleObj name="Equation" r:id="rId2" imgW="1942920" imgH="203040" progId="Equation.3">
                  <p:embed/>
                  <p:pic>
                    <p:nvPicPr>
                      <p:cNvPr id="2" name="Object 1"/>
                      <p:cNvPicPr/>
                      <p:nvPr/>
                    </p:nvPicPr>
                    <p:blipFill>
                      <a:blip r:embed="rId3"/>
                      <a:stretch>
                        <a:fillRect/>
                      </a:stretch>
                    </p:blipFill>
                    <p:spPr>
                      <a:xfrm>
                        <a:off x="2133600" y="3200400"/>
                        <a:ext cx="3733800" cy="389473"/>
                      </a:xfrm>
                      <a:prstGeom prst="rect">
                        <a:avLst/>
                      </a:prstGeom>
                    </p:spPr>
                  </p:pic>
                </p:oleObj>
              </mc:Fallback>
            </mc:AlternateContent>
          </a:graphicData>
        </a:graphic>
      </p:graphicFrame>
      <p:sp>
        <p:nvSpPr>
          <p:cNvPr id="7" name="Slide Number Placeholder 6"/>
          <p:cNvSpPr>
            <a:spLocks noGrp="1"/>
          </p:cNvSpPr>
          <p:nvPr>
            <p:ph type="sldNum" sz="quarter" idx="11"/>
          </p:nvPr>
        </p:nvSpPr>
        <p:spPr/>
        <p:txBody>
          <a:bodyPr/>
          <a:lstStyle/>
          <a:p>
            <a:fld id="{169B2101-2E9F-420A-91A3-890890D84497}" type="slidenum">
              <a:rPr lang="en-US" smtClean="0"/>
              <a:pPr/>
              <a:t>30</a:t>
            </a:fld>
            <a:endParaRPr lang="en-US"/>
          </a:p>
        </p:txBody>
      </p:sp>
    </p:spTree>
    <p:extLst>
      <p:ext uri="{BB962C8B-B14F-4D97-AF65-F5344CB8AC3E}">
        <p14:creationId xmlns:p14="http://schemas.microsoft.com/office/powerpoint/2010/main" val="2461449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71598"/>
            <a:ext cx="8181536" cy="4038601"/>
          </a:xfrm>
        </p:spPr>
        <p:txBody>
          <a:bodyPr>
            <a:normAutofit/>
          </a:bodyPr>
          <a:lstStyle/>
          <a:p>
            <a:pPr marL="0" indent="0">
              <a:buNone/>
            </a:pPr>
            <a:r>
              <a:rPr lang="en-US" dirty="0"/>
              <a:t>How many ways are there to select ﬁve bills from a cash box containing $1 bills, $2 bills, $5 bills, $10 bills? Assume that the order in which the bills are chosen does not matter, that the bills of each denomination are indistinguishable, and that there are at least ﬁve bills of each type.</a:t>
            </a:r>
          </a:p>
          <a:p>
            <a:pPr marL="0" indent="0">
              <a:buNone/>
            </a:pPr>
            <a:r>
              <a:rPr lang="en-US" dirty="0"/>
              <a:t>(Try to solve the problem without using the formula.)</a:t>
            </a:r>
          </a:p>
        </p:txBody>
      </p:sp>
      <p:sp>
        <p:nvSpPr>
          <p:cNvPr id="4" name="Title 3"/>
          <p:cNvSpPr>
            <a:spLocks noGrp="1"/>
          </p:cNvSpPr>
          <p:nvPr>
            <p:ph type="title"/>
          </p:nvPr>
        </p:nvSpPr>
        <p:spPr>
          <a:xfrm>
            <a:off x="533400" y="228600"/>
            <a:ext cx="7696200" cy="1143000"/>
          </a:xfrm>
        </p:spPr>
        <p:txBody>
          <a:bodyPr/>
          <a:lstStyle/>
          <a:p>
            <a:r>
              <a:rPr lang="en-US" dirty="0"/>
              <a:t>Example 19</a:t>
            </a:r>
          </a:p>
        </p:txBody>
      </p:sp>
      <p:sp>
        <p:nvSpPr>
          <p:cNvPr id="6" name="Slide Number Placeholder 5"/>
          <p:cNvSpPr>
            <a:spLocks noGrp="1"/>
          </p:cNvSpPr>
          <p:nvPr>
            <p:ph type="sldNum" sz="quarter" idx="11"/>
          </p:nvPr>
        </p:nvSpPr>
        <p:spPr/>
        <p:txBody>
          <a:bodyPr/>
          <a:lstStyle/>
          <a:p>
            <a:fld id="{169B2101-2E9F-420A-91A3-890890D84497}" type="slidenum">
              <a:rPr lang="en-US" smtClean="0"/>
              <a:pPr/>
              <a:t>31</a:t>
            </a:fld>
            <a:endParaRPr lang="en-US"/>
          </a:p>
        </p:txBody>
      </p:sp>
    </p:spTree>
    <p:extLst>
      <p:ext uri="{BB962C8B-B14F-4D97-AF65-F5344CB8AC3E}">
        <p14:creationId xmlns:p14="http://schemas.microsoft.com/office/powerpoint/2010/main" val="2412383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8"/>
          <p:cNvSpPr>
            <a:spLocks noGrp="1"/>
          </p:cNvSpPr>
          <p:nvPr>
            <p:ph idx="1"/>
          </p:nvPr>
        </p:nvSpPr>
        <p:spPr>
          <a:xfrm>
            <a:off x="609600" y="1248770"/>
            <a:ext cx="7924800" cy="5304430"/>
          </a:xfrm>
        </p:spPr>
        <p:txBody>
          <a:bodyPr>
            <a:normAutofit/>
          </a:bodyPr>
          <a:lstStyle/>
          <a:p>
            <a:pPr marL="0" indent="0" algn="just">
              <a:buNone/>
            </a:pPr>
            <a:r>
              <a:rPr lang="en-US" altLang="zh-TW" dirty="0">
                <a:ea typeface="新細明體" pitchFamily="18" charset="-120"/>
              </a:rPr>
              <a:t>Find the number of integer solutions to the equation </a:t>
            </a:r>
          </a:p>
          <a:p>
            <a:pPr algn="just">
              <a:buFontTx/>
              <a:buNone/>
            </a:pPr>
            <a:r>
              <a:rPr lang="en-US" altLang="zh-TW" dirty="0">
                <a:ea typeface="新細明體" pitchFamily="18" charset="-120"/>
              </a:rPr>
              <a:t>		</a:t>
            </a:r>
            <a:r>
              <a:rPr lang="en-US" altLang="zh-TW" i="1" dirty="0">
                <a:ea typeface="新細明體" pitchFamily="18" charset="-120"/>
              </a:rPr>
              <a:t>x</a:t>
            </a:r>
            <a:r>
              <a:rPr lang="en-US" altLang="zh-TW" baseline="-25000" dirty="0">
                <a:ea typeface="新細明體" pitchFamily="18" charset="-120"/>
              </a:rPr>
              <a:t>1</a:t>
            </a:r>
            <a:r>
              <a:rPr lang="en-US" altLang="zh-TW" dirty="0">
                <a:ea typeface="新細明體" pitchFamily="18" charset="-120"/>
              </a:rPr>
              <a:t> + </a:t>
            </a:r>
            <a:r>
              <a:rPr lang="en-US" altLang="zh-TW" i="1" dirty="0">
                <a:ea typeface="新細明體" pitchFamily="18" charset="-120"/>
              </a:rPr>
              <a:t>x</a:t>
            </a:r>
            <a:r>
              <a:rPr lang="en-US" altLang="zh-TW" baseline="-25000" dirty="0">
                <a:ea typeface="新細明體" pitchFamily="18" charset="-120"/>
              </a:rPr>
              <a:t>2</a:t>
            </a:r>
            <a:r>
              <a:rPr lang="en-US" altLang="zh-TW" dirty="0">
                <a:ea typeface="新細明體" pitchFamily="18" charset="-120"/>
              </a:rPr>
              <a:t> = 3, where </a:t>
            </a:r>
            <a:r>
              <a:rPr lang="en-US" altLang="zh-TW" i="1" dirty="0">
                <a:ea typeface="新細明體" pitchFamily="18" charset="-120"/>
              </a:rPr>
              <a:t>x</a:t>
            </a:r>
            <a:r>
              <a:rPr lang="en-US" altLang="zh-TW" baseline="-25000" dirty="0">
                <a:ea typeface="新細明體" pitchFamily="18" charset="-120"/>
              </a:rPr>
              <a:t>1</a:t>
            </a:r>
            <a:r>
              <a:rPr lang="en-US" altLang="zh-TW" dirty="0">
                <a:ea typeface="新細明體" pitchFamily="18" charset="-120"/>
              </a:rPr>
              <a:t> </a:t>
            </a:r>
            <a:r>
              <a:rPr lang="en-US" altLang="zh-TW" dirty="0">
                <a:ea typeface="新細明體" pitchFamily="18" charset="-120"/>
                <a:sym typeface="Symbol" pitchFamily="18" charset="2"/>
              </a:rPr>
              <a:t></a:t>
            </a:r>
            <a:r>
              <a:rPr lang="en-US" altLang="zh-TW" dirty="0">
                <a:ea typeface="新細明體" pitchFamily="18" charset="-120"/>
              </a:rPr>
              <a:t> 0 and </a:t>
            </a:r>
            <a:r>
              <a:rPr lang="en-US" altLang="zh-TW" i="1" dirty="0">
                <a:ea typeface="新細明體" pitchFamily="18" charset="-120"/>
              </a:rPr>
              <a:t>x</a:t>
            </a:r>
            <a:r>
              <a:rPr lang="en-US" altLang="zh-TW" baseline="-25000" dirty="0">
                <a:ea typeface="新細明體" pitchFamily="18" charset="-120"/>
              </a:rPr>
              <a:t>2</a:t>
            </a:r>
            <a:r>
              <a:rPr lang="en-US" altLang="zh-TW" dirty="0">
                <a:ea typeface="新細明體" pitchFamily="18" charset="-120"/>
              </a:rPr>
              <a:t> </a:t>
            </a:r>
            <a:r>
              <a:rPr lang="en-US" altLang="zh-TW" dirty="0">
                <a:ea typeface="新細明體" pitchFamily="18" charset="-120"/>
                <a:sym typeface="Symbol" pitchFamily="18" charset="2"/>
              </a:rPr>
              <a:t></a:t>
            </a:r>
            <a:r>
              <a:rPr lang="en-US" altLang="zh-TW" dirty="0">
                <a:ea typeface="新細明體" pitchFamily="18" charset="-120"/>
              </a:rPr>
              <a:t> 0.</a:t>
            </a:r>
          </a:p>
          <a:p>
            <a:pPr algn="just">
              <a:buFontTx/>
              <a:buNone/>
            </a:pPr>
            <a:endParaRPr lang="en-US" altLang="zh-TW" sz="1000" dirty="0">
              <a:ea typeface="新細明體" pitchFamily="18" charset="-120"/>
            </a:endParaRPr>
          </a:p>
          <a:p>
            <a:pPr marL="457200" indent="-457200" algn="just">
              <a:buNone/>
              <a:defRPr/>
            </a:pPr>
            <a:r>
              <a:rPr lang="en-US" dirty="0"/>
              <a:t> (Try to solve the problem without using the formula.)</a:t>
            </a:r>
          </a:p>
          <a:p>
            <a:pPr marL="457200" indent="-457200" algn="just">
              <a:buFontTx/>
              <a:buNone/>
              <a:defRPr/>
            </a:pPr>
            <a:endParaRPr lang="en-US" altLang="zh-TW" dirty="0">
              <a:ea typeface="新細明體" pitchFamily="18" charset="-120"/>
            </a:endParaRPr>
          </a:p>
          <a:p>
            <a:pPr marL="457200" indent="-457200" algn="just">
              <a:buFontTx/>
              <a:buNone/>
              <a:defRPr/>
            </a:pPr>
            <a:endParaRPr lang="en-US" altLang="zh-TW" dirty="0">
              <a:ea typeface="新細明體" pitchFamily="18" charset="-120"/>
            </a:endParaRPr>
          </a:p>
          <a:p>
            <a:pPr marL="457200" indent="-457200" algn="just">
              <a:buFontTx/>
              <a:buNone/>
              <a:defRPr/>
            </a:pPr>
            <a:endParaRPr lang="en-US" altLang="zh-TW" dirty="0">
              <a:ea typeface="新細明體" pitchFamily="18" charset="-120"/>
            </a:endParaRPr>
          </a:p>
        </p:txBody>
      </p:sp>
      <p:sp>
        <p:nvSpPr>
          <p:cNvPr id="28" name="Rectangle 6"/>
          <p:cNvSpPr>
            <a:spLocks noGrp="1"/>
          </p:cNvSpPr>
          <p:nvPr>
            <p:ph type="title"/>
          </p:nvPr>
        </p:nvSpPr>
        <p:spPr>
          <a:xfrm>
            <a:off x="533400" y="0"/>
            <a:ext cx="7696200" cy="1143000"/>
          </a:xfrm>
        </p:spPr>
        <p:txBody>
          <a:bodyPr>
            <a:normAutofit/>
          </a:bodyPr>
          <a:lstStyle/>
          <a:p>
            <a:r>
              <a:rPr lang="en-US" altLang="zh-TW" dirty="0">
                <a:effectLst>
                  <a:outerShdw blurRad="38100" dist="38100" dir="2700000" algn="tl">
                    <a:srgbClr val="000000">
                      <a:alpha val="43137"/>
                    </a:srgbClr>
                  </a:outerShdw>
                </a:effectLst>
                <a:ea typeface="新細明體" pitchFamily="18" charset="-120"/>
              </a:rPr>
              <a:t>Examples 20</a:t>
            </a:r>
            <a:endParaRPr lang="en-US" dirty="0">
              <a:effectLst>
                <a:outerShdw blurRad="38100" dist="38100" dir="2700000" algn="tl">
                  <a:srgbClr val="000000">
                    <a:alpha val="43137"/>
                  </a:srgbClr>
                </a:outerShdw>
              </a:effectLst>
            </a:endParaRPr>
          </a:p>
        </p:txBody>
      </p:sp>
      <p:sp>
        <p:nvSpPr>
          <p:cNvPr id="5"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Slide Number Placeholder 2"/>
          <p:cNvSpPr>
            <a:spLocks noGrp="1"/>
          </p:cNvSpPr>
          <p:nvPr>
            <p:ph type="sldNum" sz="quarter" idx="11"/>
          </p:nvPr>
        </p:nvSpPr>
        <p:spPr/>
        <p:txBody>
          <a:bodyPr/>
          <a:lstStyle/>
          <a:p>
            <a:fld id="{169B2101-2E9F-420A-91A3-890890D84497}" type="slidenum">
              <a:rPr lang="en-US" smtClean="0"/>
              <a:pPr/>
              <a:t>32</a:t>
            </a:fld>
            <a:endParaRPr lang="en-US"/>
          </a:p>
        </p:txBody>
      </p:sp>
    </p:spTree>
    <p:extLst>
      <p:ext uri="{BB962C8B-B14F-4D97-AF65-F5344CB8AC3E}">
        <p14:creationId xmlns:p14="http://schemas.microsoft.com/office/powerpoint/2010/main" val="2808271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261718" y="457200"/>
            <a:ext cx="8667750" cy="5424795"/>
          </a:xfrm>
          <a:prstGeom prst="rect">
            <a:avLst/>
          </a:prstGeom>
        </p:spPr>
      </p:pic>
      <p:sp>
        <p:nvSpPr>
          <p:cNvPr id="7" name="Slide Number Placeholder 6"/>
          <p:cNvSpPr>
            <a:spLocks noGrp="1"/>
          </p:cNvSpPr>
          <p:nvPr>
            <p:ph type="sldNum" sz="quarter" idx="11"/>
          </p:nvPr>
        </p:nvSpPr>
        <p:spPr/>
        <p:txBody>
          <a:bodyPr/>
          <a:lstStyle/>
          <a:p>
            <a:fld id="{169B2101-2E9F-420A-91A3-890890D84497}" type="slidenum">
              <a:rPr lang="en-US" smtClean="0"/>
              <a:pPr/>
              <a:t>33</a:t>
            </a:fld>
            <a:endParaRPr lang="en-US"/>
          </a:p>
        </p:txBody>
      </p:sp>
    </p:spTree>
    <p:extLst>
      <p:ext uri="{BB962C8B-B14F-4D97-AF65-F5344CB8AC3E}">
        <p14:creationId xmlns:p14="http://schemas.microsoft.com/office/powerpoint/2010/main" val="1247076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Rectangle 8"/>
              <p:cNvSpPr>
                <a:spLocks noGrp="1"/>
              </p:cNvSpPr>
              <p:nvPr>
                <p:ph idx="1"/>
              </p:nvPr>
            </p:nvSpPr>
            <p:spPr>
              <a:xfrm>
                <a:off x="609600" y="1248770"/>
                <a:ext cx="7924800" cy="5152030"/>
              </a:xfrm>
            </p:spPr>
            <p:txBody>
              <a:bodyPr>
                <a:normAutofit/>
              </a:bodyPr>
              <a:lstStyle/>
              <a:p>
                <a:r>
                  <a:rPr lang="en-US" altLang="zh-TW" dirty="0">
                    <a:ea typeface="新細明體" pitchFamily="18" charset="-120"/>
                    <a:sym typeface="Symbol" pitchFamily="18" charset="2"/>
                  </a:rPr>
                  <a:t>Suppose that a sequence </a:t>
                </a:r>
                <a:r>
                  <a:rPr lang="en-US" altLang="zh-TW" i="1" dirty="0">
                    <a:ea typeface="新細明體" pitchFamily="18" charset="-120"/>
                    <a:sym typeface="Symbol" pitchFamily="18" charset="2"/>
                  </a:rPr>
                  <a:t>S</a:t>
                </a:r>
                <a:r>
                  <a:rPr lang="en-US" altLang="zh-TW" dirty="0">
                    <a:ea typeface="新細明體" pitchFamily="18" charset="-120"/>
                    <a:sym typeface="Symbol" pitchFamily="18" charset="2"/>
                  </a:rPr>
                  <a:t> of </a:t>
                </a:r>
                <a:r>
                  <a:rPr lang="en-US" altLang="zh-TW" i="1" dirty="0">
                    <a:ea typeface="新細明體" pitchFamily="18" charset="-120"/>
                    <a:sym typeface="Symbol" pitchFamily="18" charset="2"/>
                  </a:rPr>
                  <a:t>n</a:t>
                </a:r>
                <a:r>
                  <a:rPr lang="en-US" altLang="zh-TW" dirty="0">
                    <a:ea typeface="新細明體" pitchFamily="18" charset="-120"/>
                    <a:sym typeface="Symbol" pitchFamily="18" charset="2"/>
                  </a:rPr>
                  <a:t> items has </a:t>
                </a:r>
              </a:p>
              <a:p>
                <a:pPr marL="0" indent="0">
                  <a:buNone/>
                </a:pPr>
                <a:r>
                  <a:rPr lang="en-US" altLang="zh-TW" i="1" dirty="0">
                    <a:ea typeface="新細明體" pitchFamily="18" charset="-120"/>
                    <a:sym typeface="Symbol" pitchFamily="18" charset="2"/>
                  </a:rPr>
                  <a:t>	n</a:t>
                </a:r>
                <a:r>
                  <a:rPr lang="en-US" altLang="zh-TW" baseline="-25000" dirty="0">
                    <a:ea typeface="新細明體" pitchFamily="18" charset="-120"/>
                    <a:sym typeface="Symbol" pitchFamily="18" charset="2"/>
                  </a:rPr>
                  <a:t>1 </a:t>
                </a:r>
                <a:r>
                  <a:rPr lang="en-US" altLang="zh-TW" dirty="0">
                    <a:ea typeface="新細明體" pitchFamily="18" charset="-120"/>
                    <a:sym typeface="Symbol" pitchFamily="18" charset="2"/>
                  </a:rPr>
                  <a:t>identical objects of type 1</a:t>
                </a:r>
              </a:p>
              <a:p>
                <a:pPr marL="0" indent="0">
                  <a:buNone/>
                </a:pPr>
                <a:r>
                  <a:rPr lang="en-US" altLang="zh-TW" i="1" dirty="0">
                    <a:ea typeface="新細明體" pitchFamily="18" charset="-120"/>
                    <a:sym typeface="Symbol" pitchFamily="18" charset="2"/>
                  </a:rPr>
                  <a:t>	n</a:t>
                </a:r>
                <a:r>
                  <a:rPr lang="en-US" altLang="zh-TW" baseline="-25000" dirty="0">
                    <a:ea typeface="新細明體" pitchFamily="18" charset="-120"/>
                    <a:sym typeface="Symbol" pitchFamily="18" charset="2"/>
                  </a:rPr>
                  <a:t>2</a:t>
                </a:r>
                <a:r>
                  <a:rPr lang="en-US" altLang="zh-TW" dirty="0">
                    <a:ea typeface="新細明體" pitchFamily="18" charset="-120"/>
                    <a:sym typeface="Symbol" pitchFamily="18" charset="2"/>
                  </a:rPr>
                  <a:t> identical objects of type 2</a:t>
                </a:r>
              </a:p>
              <a:p>
                <a:pPr marL="0" indent="0">
                  <a:buNone/>
                </a:pPr>
                <a:r>
                  <a:rPr lang="en-US" altLang="zh-TW" dirty="0">
                    <a:ea typeface="新細明體" pitchFamily="18" charset="-120"/>
                    <a:sym typeface="Symbol" pitchFamily="18" charset="2"/>
                  </a:rPr>
                  <a:t>		       :</a:t>
                </a:r>
              </a:p>
              <a:p>
                <a:pPr marL="0" indent="0">
                  <a:buNone/>
                </a:pPr>
                <a:r>
                  <a:rPr lang="en-US" altLang="zh-TW" dirty="0">
                    <a:ea typeface="新細明體" pitchFamily="18" charset="-120"/>
                    <a:sym typeface="Symbol" pitchFamily="18" charset="2"/>
                  </a:rPr>
                  <a:t>		       :</a:t>
                </a:r>
              </a:p>
              <a:p>
                <a:pPr marL="0" indent="0">
                  <a:buNone/>
                </a:pPr>
                <a:r>
                  <a:rPr lang="en-US" altLang="zh-TW" i="1" dirty="0">
                    <a:ea typeface="新細明體" pitchFamily="18" charset="-120"/>
                    <a:sym typeface="Symbol" pitchFamily="18" charset="2"/>
                  </a:rPr>
                  <a:t>	</a:t>
                </a:r>
                <a:r>
                  <a:rPr lang="en-US" altLang="zh-TW" i="1" dirty="0" err="1">
                    <a:ea typeface="新細明體" pitchFamily="18" charset="-120"/>
                    <a:sym typeface="Symbol" pitchFamily="18" charset="2"/>
                  </a:rPr>
                  <a:t>n</a:t>
                </a:r>
                <a:r>
                  <a:rPr lang="en-US" altLang="zh-TW" i="1" baseline="-25000" dirty="0" err="1">
                    <a:ea typeface="新細明體" pitchFamily="18" charset="-120"/>
                    <a:sym typeface="Symbol" pitchFamily="18" charset="2"/>
                  </a:rPr>
                  <a:t>k</a:t>
                </a:r>
                <a:r>
                  <a:rPr lang="en-US" altLang="zh-TW" i="1" baseline="-25000" dirty="0">
                    <a:ea typeface="新細明體" pitchFamily="18" charset="-120"/>
                    <a:sym typeface="Symbol" pitchFamily="18" charset="2"/>
                  </a:rPr>
                  <a:t> </a:t>
                </a:r>
                <a:r>
                  <a:rPr lang="en-US" altLang="zh-TW" dirty="0">
                    <a:ea typeface="新細明體" pitchFamily="18" charset="-120"/>
                    <a:sym typeface="Symbol" pitchFamily="18" charset="2"/>
                  </a:rPr>
                  <a:t>identical objects of type </a:t>
                </a:r>
                <a:r>
                  <a:rPr lang="en-US" altLang="zh-TW" i="1" dirty="0">
                    <a:ea typeface="新細明體" pitchFamily="18" charset="-120"/>
                    <a:sym typeface="Symbol" pitchFamily="18" charset="2"/>
                  </a:rPr>
                  <a:t>k</a:t>
                </a:r>
              </a:p>
              <a:p>
                <a:pPr marL="0" indent="0">
                  <a:buNone/>
                </a:pPr>
                <a:endParaRPr lang="en-US" altLang="zh-TW" dirty="0">
                  <a:ea typeface="新細明體" pitchFamily="18" charset="-120"/>
                  <a:sym typeface="Symbol" pitchFamily="18" charset="2"/>
                </a:endParaRPr>
              </a:p>
              <a:p>
                <a:pPr marL="0" indent="0">
                  <a:buNone/>
                </a:pPr>
                <a:r>
                  <a:rPr lang="en-US" altLang="zh-TW" dirty="0">
                    <a:ea typeface="新細明體" pitchFamily="18" charset="-120"/>
                    <a:sym typeface="Symbol" pitchFamily="18" charset="2"/>
                  </a:rPr>
                  <a:t>    Then, the </a:t>
                </a:r>
                <a:r>
                  <a:rPr lang="en-US" altLang="zh-TW" dirty="0">
                    <a:solidFill>
                      <a:srgbClr val="0000FF"/>
                    </a:solidFill>
                    <a:ea typeface="新細明體" pitchFamily="18" charset="-120"/>
                    <a:sym typeface="Symbol" pitchFamily="18" charset="2"/>
                  </a:rPr>
                  <a:t>number of orderings of </a:t>
                </a:r>
                <a:r>
                  <a:rPr lang="en-US" altLang="zh-TW" i="1" dirty="0">
                    <a:solidFill>
                      <a:srgbClr val="0000FF"/>
                    </a:solidFill>
                    <a:ea typeface="新細明體" pitchFamily="18" charset="-120"/>
                    <a:sym typeface="Symbol" pitchFamily="18" charset="2"/>
                  </a:rPr>
                  <a:t>S </a:t>
                </a:r>
                <a:r>
                  <a:rPr lang="en-US" altLang="zh-TW" dirty="0">
                    <a:ea typeface="新細明體" pitchFamily="18" charset="-120"/>
                    <a:sym typeface="Symbol" pitchFamily="18" charset="2"/>
                  </a:rPr>
                  <a:t>is</a:t>
                </a:r>
              </a:p>
              <a:p>
                <a:pPr marL="0" indent="0">
                  <a:buNone/>
                </a:pPr>
                <a:endParaRPr lang="en-US" altLang="zh-TW" dirty="0">
                  <a:ea typeface="新細明體" pitchFamily="18" charset="-120"/>
                  <a:sym typeface="Symbol" pitchFamily="18" charset="2"/>
                </a:endParaRPr>
              </a:p>
              <a:p>
                <a:pPr marL="0" indent="0" algn="ctr">
                  <a:buNone/>
                </a:pPr>
                <a14:m>
                  <m:oMathPara xmlns:m="http://schemas.openxmlformats.org/officeDocument/2006/math">
                    <m:oMathParaPr>
                      <m:jc m:val="centerGroup"/>
                    </m:oMathParaPr>
                    <m:oMath xmlns:m="http://schemas.openxmlformats.org/officeDocument/2006/math">
                      <m:f>
                        <m:fPr>
                          <m:ctrlPr>
                            <a:rPr lang="en-US" altLang="zh-TW" b="1" i="1" smtClean="0">
                              <a:solidFill>
                                <a:srgbClr val="FF0000"/>
                              </a:solidFill>
                              <a:latin typeface="Cambria Math" panose="02040503050406030204" pitchFamily="18" charset="0"/>
                              <a:ea typeface="新細明體" pitchFamily="18" charset="-120"/>
                              <a:sym typeface="Symbol" pitchFamily="18" charset="2"/>
                            </a:rPr>
                          </m:ctrlPr>
                        </m:fPr>
                        <m:num>
                          <m:r>
                            <a:rPr lang="en-US" altLang="zh-TW" b="1" i="1" smtClean="0">
                              <a:solidFill>
                                <a:srgbClr val="FF0000"/>
                              </a:solidFill>
                              <a:latin typeface="Cambria Math" panose="02040503050406030204" pitchFamily="18" charset="0"/>
                              <a:ea typeface="新細明體" pitchFamily="18" charset="-120"/>
                              <a:sym typeface="Symbol" pitchFamily="18" charset="2"/>
                            </a:rPr>
                            <m:t>𝒏</m:t>
                          </m:r>
                          <m:r>
                            <a:rPr lang="en-US" altLang="zh-TW" b="1" i="1" smtClean="0">
                              <a:solidFill>
                                <a:srgbClr val="FF0000"/>
                              </a:solidFill>
                              <a:latin typeface="Cambria Math" panose="02040503050406030204" pitchFamily="18" charset="0"/>
                              <a:ea typeface="新細明體" pitchFamily="18" charset="-120"/>
                              <a:sym typeface="Symbol" pitchFamily="18" charset="2"/>
                            </a:rPr>
                            <m:t>!</m:t>
                          </m:r>
                        </m:num>
                        <m:den>
                          <m:sSub>
                            <m:sSubPr>
                              <m:ctrlPr>
                                <a:rPr lang="en-US" altLang="zh-TW" b="1" i="1" smtClean="0">
                                  <a:solidFill>
                                    <a:srgbClr val="FF0000"/>
                                  </a:solidFill>
                                  <a:latin typeface="Cambria Math" panose="02040503050406030204" pitchFamily="18" charset="0"/>
                                  <a:ea typeface="新細明體" pitchFamily="18" charset="-120"/>
                                  <a:sym typeface="Symbol" pitchFamily="18" charset="2"/>
                                </a:rPr>
                              </m:ctrlPr>
                            </m:sSubPr>
                            <m:e>
                              <m:r>
                                <a:rPr lang="en-US" altLang="zh-TW" b="1" i="1" smtClean="0">
                                  <a:solidFill>
                                    <a:srgbClr val="FF0000"/>
                                  </a:solidFill>
                                  <a:latin typeface="Cambria Math" panose="02040503050406030204" pitchFamily="18" charset="0"/>
                                  <a:ea typeface="新細明體" pitchFamily="18" charset="-120"/>
                                  <a:sym typeface="Symbol" pitchFamily="18" charset="2"/>
                                </a:rPr>
                                <m:t>𝒏</m:t>
                              </m:r>
                            </m:e>
                            <m:sub>
                              <m:r>
                                <a:rPr lang="en-US" altLang="zh-TW" b="1" i="1" smtClean="0">
                                  <a:solidFill>
                                    <a:srgbClr val="FF0000"/>
                                  </a:solidFill>
                                  <a:latin typeface="Cambria Math" panose="02040503050406030204" pitchFamily="18" charset="0"/>
                                  <a:ea typeface="新細明體" pitchFamily="18" charset="-120"/>
                                  <a:sym typeface="Symbol" pitchFamily="18" charset="2"/>
                                </a:rPr>
                                <m:t>𝟏</m:t>
                              </m:r>
                            </m:sub>
                          </m:sSub>
                          <m:r>
                            <a:rPr lang="en-US" altLang="zh-TW" b="1" i="1" smtClean="0">
                              <a:solidFill>
                                <a:srgbClr val="FF0000"/>
                              </a:solidFill>
                              <a:latin typeface="Cambria Math" panose="02040503050406030204" pitchFamily="18" charset="0"/>
                              <a:ea typeface="新細明體" pitchFamily="18" charset="-120"/>
                              <a:sym typeface="Symbol" pitchFamily="18" charset="2"/>
                            </a:rPr>
                            <m:t>!</m:t>
                          </m:r>
                          <m:sSub>
                            <m:sSubPr>
                              <m:ctrlPr>
                                <a:rPr lang="en-US" altLang="zh-TW" b="1" i="1">
                                  <a:solidFill>
                                    <a:srgbClr val="FF0000"/>
                                  </a:solidFill>
                                  <a:latin typeface="Cambria Math" panose="02040503050406030204" pitchFamily="18" charset="0"/>
                                  <a:ea typeface="新細明體" pitchFamily="18" charset="-120"/>
                                  <a:sym typeface="Symbol" pitchFamily="18" charset="2"/>
                                </a:rPr>
                              </m:ctrlPr>
                            </m:sSubPr>
                            <m:e>
                              <m:r>
                                <a:rPr lang="en-US" altLang="zh-TW" b="1" i="1">
                                  <a:solidFill>
                                    <a:srgbClr val="FF0000"/>
                                  </a:solidFill>
                                  <a:latin typeface="Cambria Math" panose="02040503050406030204" pitchFamily="18" charset="0"/>
                                  <a:ea typeface="新細明體" pitchFamily="18" charset="-120"/>
                                  <a:sym typeface="Symbol" pitchFamily="18" charset="2"/>
                                </a:rPr>
                                <m:t>𝒏</m:t>
                              </m:r>
                            </m:e>
                            <m:sub>
                              <m:r>
                                <a:rPr lang="en-US" altLang="zh-TW" b="1" i="1" smtClean="0">
                                  <a:solidFill>
                                    <a:srgbClr val="FF0000"/>
                                  </a:solidFill>
                                  <a:latin typeface="Cambria Math" panose="02040503050406030204" pitchFamily="18" charset="0"/>
                                  <a:ea typeface="新細明體" pitchFamily="18" charset="-120"/>
                                  <a:sym typeface="Symbol" pitchFamily="18" charset="2"/>
                                </a:rPr>
                                <m:t>𝟐</m:t>
                              </m:r>
                            </m:sub>
                          </m:sSub>
                          <m:r>
                            <a:rPr lang="en-US" altLang="zh-TW" b="1" i="1">
                              <a:solidFill>
                                <a:srgbClr val="FF0000"/>
                              </a:solidFill>
                              <a:latin typeface="Cambria Math" panose="02040503050406030204" pitchFamily="18" charset="0"/>
                              <a:ea typeface="新細明體" pitchFamily="18" charset="-120"/>
                              <a:sym typeface="Symbol" pitchFamily="18" charset="2"/>
                            </a:rPr>
                            <m:t>!</m:t>
                          </m:r>
                          <m:r>
                            <a:rPr lang="en-US" altLang="zh-TW" b="1" i="1" smtClean="0">
                              <a:solidFill>
                                <a:srgbClr val="FF0000"/>
                              </a:solidFill>
                              <a:latin typeface="Cambria Math" panose="02040503050406030204" pitchFamily="18" charset="0"/>
                              <a:ea typeface="新細明體" pitchFamily="18" charset="-120"/>
                              <a:sym typeface="Symbol" pitchFamily="18" charset="2"/>
                            </a:rPr>
                            <m:t>…</m:t>
                          </m:r>
                          <m:sSub>
                            <m:sSubPr>
                              <m:ctrlPr>
                                <a:rPr lang="en-US" altLang="zh-TW" b="1" i="1">
                                  <a:solidFill>
                                    <a:srgbClr val="FF0000"/>
                                  </a:solidFill>
                                  <a:latin typeface="Cambria Math" panose="02040503050406030204" pitchFamily="18" charset="0"/>
                                  <a:ea typeface="新細明體" pitchFamily="18" charset="-120"/>
                                  <a:sym typeface="Symbol" pitchFamily="18" charset="2"/>
                                </a:rPr>
                              </m:ctrlPr>
                            </m:sSubPr>
                            <m:e>
                              <m:r>
                                <a:rPr lang="en-US" altLang="zh-TW" b="1" i="1">
                                  <a:solidFill>
                                    <a:srgbClr val="FF0000"/>
                                  </a:solidFill>
                                  <a:latin typeface="Cambria Math" panose="02040503050406030204" pitchFamily="18" charset="0"/>
                                  <a:ea typeface="新細明體" pitchFamily="18" charset="-120"/>
                                  <a:sym typeface="Symbol" pitchFamily="18" charset="2"/>
                                </a:rPr>
                                <m:t>𝒏</m:t>
                              </m:r>
                            </m:e>
                            <m:sub>
                              <m:r>
                                <a:rPr lang="en-US" altLang="zh-TW" b="1" i="1" smtClean="0">
                                  <a:solidFill>
                                    <a:srgbClr val="FF0000"/>
                                  </a:solidFill>
                                  <a:latin typeface="Cambria Math" panose="02040503050406030204" pitchFamily="18" charset="0"/>
                                  <a:ea typeface="新細明體" pitchFamily="18" charset="-120"/>
                                  <a:sym typeface="Symbol" pitchFamily="18" charset="2"/>
                                </a:rPr>
                                <m:t>𝒌</m:t>
                              </m:r>
                              <m:r>
                                <a:rPr lang="en-US" altLang="zh-TW" b="1" i="1" smtClean="0">
                                  <a:solidFill>
                                    <a:srgbClr val="FF0000"/>
                                  </a:solidFill>
                                  <a:latin typeface="Cambria Math" panose="02040503050406030204" pitchFamily="18" charset="0"/>
                                  <a:ea typeface="新細明體" pitchFamily="18" charset="-120"/>
                                  <a:sym typeface="Symbol" pitchFamily="18" charset="2"/>
                                </a:rPr>
                                <m:t>−</m:t>
                              </m:r>
                              <m:r>
                                <a:rPr lang="en-US" altLang="zh-TW" b="1" i="1" smtClean="0">
                                  <a:solidFill>
                                    <a:srgbClr val="FF0000"/>
                                  </a:solidFill>
                                  <a:latin typeface="Cambria Math" panose="02040503050406030204" pitchFamily="18" charset="0"/>
                                  <a:ea typeface="新細明體" pitchFamily="18" charset="-120"/>
                                  <a:sym typeface="Symbol" pitchFamily="18" charset="2"/>
                                </a:rPr>
                                <m:t>𝟏</m:t>
                              </m:r>
                            </m:sub>
                          </m:sSub>
                          <m:r>
                            <a:rPr lang="en-US" altLang="zh-TW" b="1" i="1">
                              <a:solidFill>
                                <a:srgbClr val="FF0000"/>
                              </a:solidFill>
                              <a:latin typeface="Cambria Math" panose="02040503050406030204" pitchFamily="18" charset="0"/>
                              <a:ea typeface="新細明體" pitchFamily="18" charset="-120"/>
                              <a:sym typeface="Symbol" pitchFamily="18" charset="2"/>
                            </a:rPr>
                            <m:t>!</m:t>
                          </m:r>
                          <m:sSub>
                            <m:sSubPr>
                              <m:ctrlPr>
                                <a:rPr lang="en-US" altLang="zh-TW" b="1" i="1">
                                  <a:solidFill>
                                    <a:srgbClr val="FF0000"/>
                                  </a:solidFill>
                                  <a:latin typeface="Cambria Math" panose="02040503050406030204" pitchFamily="18" charset="0"/>
                                  <a:ea typeface="新細明體" pitchFamily="18" charset="-120"/>
                                  <a:sym typeface="Symbol" pitchFamily="18" charset="2"/>
                                </a:rPr>
                              </m:ctrlPr>
                            </m:sSubPr>
                            <m:e>
                              <m:r>
                                <a:rPr lang="en-US" altLang="zh-TW" b="1" i="1">
                                  <a:solidFill>
                                    <a:srgbClr val="FF0000"/>
                                  </a:solidFill>
                                  <a:latin typeface="Cambria Math" panose="02040503050406030204" pitchFamily="18" charset="0"/>
                                  <a:ea typeface="新細明體" pitchFamily="18" charset="-120"/>
                                  <a:sym typeface="Symbol" pitchFamily="18" charset="2"/>
                                </a:rPr>
                                <m:t>𝒏</m:t>
                              </m:r>
                            </m:e>
                            <m:sub>
                              <m:r>
                                <a:rPr lang="en-US" altLang="zh-TW" b="1" i="1" smtClean="0">
                                  <a:solidFill>
                                    <a:srgbClr val="FF0000"/>
                                  </a:solidFill>
                                  <a:latin typeface="Cambria Math" panose="02040503050406030204" pitchFamily="18" charset="0"/>
                                  <a:ea typeface="新細明體" pitchFamily="18" charset="-120"/>
                                  <a:sym typeface="Symbol" pitchFamily="18" charset="2"/>
                                </a:rPr>
                                <m:t>𝒌</m:t>
                              </m:r>
                            </m:sub>
                          </m:sSub>
                          <m:r>
                            <a:rPr lang="en-US" altLang="zh-TW" b="1" i="1">
                              <a:solidFill>
                                <a:srgbClr val="FF0000"/>
                              </a:solidFill>
                              <a:latin typeface="Cambria Math" panose="02040503050406030204" pitchFamily="18" charset="0"/>
                              <a:ea typeface="新細明體" pitchFamily="18" charset="-120"/>
                              <a:sym typeface="Symbol" pitchFamily="18" charset="2"/>
                            </a:rPr>
                            <m:t>!</m:t>
                          </m:r>
                        </m:den>
                      </m:f>
                    </m:oMath>
                  </m:oMathPara>
                </a14:m>
                <a:endParaRPr lang="en-US" altLang="zh-TW" b="1" dirty="0">
                  <a:solidFill>
                    <a:srgbClr val="FF0000"/>
                  </a:solidFill>
                  <a:ea typeface="新細明體" pitchFamily="18" charset="-120"/>
                  <a:sym typeface="Symbol" pitchFamily="18" charset="2"/>
                </a:endParaRPr>
              </a:p>
              <a:p>
                <a:pPr>
                  <a:defRPr/>
                </a:pPr>
                <a:endParaRPr lang="en-US" altLang="zh-CN" dirty="0">
                  <a:solidFill>
                    <a:srgbClr val="FF0000"/>
                  </a:solidFill>
                  <a:ea typeface="SimSun" pitchFamily="2" charset="-122"/>
                </a:endParaRPr>
              </a:p>
              <a:p>
                <a:endParaRPr lang="en-US" altLang="zh-CN" dirty="0">
                  <a:solidFill>
                    <a:srgbClr val="000000"/>
                  </a:solidFill>
                  <a:ea typeface="SimSun" pitchFamily="2" charset="-122"/>
                </a:endParaRPr>
              </a:p>
            </p:txBody>
          </p:sp>
        </mc:Choice>
        <mc:Fallback xmlns="">
          <p:sp>
            <p:nvSpPr>
              <p:cNvPr id="17" name="Rectangle 8"/>
              <p:cNvSpPr>
                <a:spLocks noGrp="1" noRot="1" noChangeAspect="1" noMove="1" noResize="1" noEditPoints="1" noAdjustHandles="1" noChangeArrowheads="1" noChangeShapeType="1" noTextEdit="1"/>
              </p:cNvSpPr>
              <p:nvPr>
                <p:ph idx="1"/>
              </p:nvPr>
            </p:nvSpPr>
            <p:spPr>
              <a:xfrm>
                <a:off x="609600" y="1248770"/>
                <a:ext cx="7924800" cy="5152030"/>
              </a:xfrm>
              <a:blipFill rotWithShape="0">
                <a:blip r:embed="rId3"/>
                <a:stretch>
                  <a:fillRect l="-846" t="-828"/>
                </a:stretch>
              </a:blipFill>
            </p:spPr>
            <p:txBody>
              <a:bodyPr/>
              <a:lstStyle/>
              <a:p>
                <a:r>
                  <a:rPr lang="en-US">
                    <a:noFill/>
                  </a:rPr>
                  <a:t> </a:t>
                </a:r>
              </a:p>
            </p:txBody>
          </p:sp>
        </mc:Fallback>
      </mc:AlternateContent>
      <p:sp>
        <p:nvSpPr>
          <p:cNvPr id="28" name="Rectangle 6"/>
          <p:cNvSpPr>
            <a:spLocks noGrp="1"/>
          </p:cNvSpPr>
          <p:nvPr>
            <p:ph type="title"/>
          </p:nvPr>
        </p:nvSpPr>
        <p:spPr>
          <a:xfrm>
            <a:off x="533400" y="0"/>
            <a:ext cx="7696200" cy="1143000"/>
          </a:xfrm>
        </p:spPr>
        <p:txBody>
          <a:bodyPr>
            <a:normAutofit fontScale="90000"/>
          </a:bodyPr>
          <a:lstStyle/>
          <a:p>
            <a:r>
              <a:rPr lang="en-US" altLang="zh-TW" dirty="0">
                <a:effectLst>
                  <a:outerShdw blurRad="38100" dist="38100" dir="2700000" algn="tl">
                    <a:srgbClr val="000000">
                      <a:alpha val="43137"/>
                    </a:srgbClr>
                  </a:outerShdw>
                </a:effectLst>
                <a:ea typeface="新細明體" pitchFamily="18" charset="-120"/>
              </a:rPr>
              <a:t>Permutations with Indistinguishable Objects</a:t>
            </a:r>
            <a:endParaRPr lang="en-US" dirty="0">
              <a:effectLst>
                <a:outerShdw blurRad="38100" dist="38100" dir="2700000" algn="tl">
                  <a:srgbClr val="000000">
                    <a:alpha val="43137"/>
                  </a:srgbClr>
                </a:outerShdw>
              </a:effectLst>
            </a:endParaRPr>
          </a:p>
        </p:txBody>
      </p:sp>
      <p:sp>
        <p:nvSpPr>
          <p:cNvPr id="6"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Rectangle 7"/>
          <p:cNvSpPr/>
          <p:nvPr/>
        </p:nvSpPr>
        <p:spPr>
          <a:xfrm>
            <a:off x="3342481" y="4495800"/>
            <a:ext cx="2459038" cy="762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s-MY"/>
          </a:p>
        </p:txBody>
      </p:sp>
      <p:sp>
        <p:nvSpPr>
          <p:cNvPr id="3" name="Slide Number Placeholder 2"/>
          <p:cNvSpPr>
            <a:spLocks noGrp="1"/>
          </p:cNvSpPr>
          <p:nvPr>
            <p:ph type="sldNum" sz="quarter" idx="11"/>
          </p:nvPr>
        </p:nvSpPr>
        <p:spPr/>
        <p:txBody>
          <a:bodyPr/>
          <a:lstStyle/>
          <a:p>
            <a:fld id="{169B2101-2E9F-420A-91A3-890890D84497}" type="slidenum">
              <a:rPr lang="en-US" smtClean="0"/>
              <a:pPr/>
              <a:t>34</a:t>
            </a:fld>
            <a:endParaRPr lang="en-US"/>
          </a:p>
        </p:txBody>
      </p:sp>
    </p:spTree>
    <p:extLst>
      <p:ext uri="{BB962C8B-B14F-4D97-AF65-F5344CB8AC3E}">
        <p14:creationId xmlns:p14="http://schemas.microsoft.com/office/powerpoint/2010/main" val="341888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1328" y="1295400"/>
            <a:ext cx="8163607" cy="5181600"/>
          </a:xfrm>
        </p:spPr>
        <p:txBody>
          <a:bodyPr>
            <a:normAutofit/>
          </a:bodyPr>
          <a:lstStyle/>
          <a:p>
            <a:pPr marL="0" indent="0">
              <a:buNone/>
            </a:pPr>
            <a:r>
              <a:rPr lang="en-US" dirty="0"/>
              <a:t>How many different strings can be made by reordering the letters of the word SUCCESS?</a:t>
            </a:r>
          </a:p>
          <a:p>
            <a:pPr marL="0" indent="0">
              <a:buNone/>
            </a:pPr>
            <a:r>
              <a:rPr lang="en-US" dirty="0"/>
              <a:t>Solution: Because some of the letters of SUCCESS are the same, the answer is not given by the number of permutations of seven letters. This word contains three </a:t>
            </a:r>
            <a:r>
              <a:rPr lang="en-US" dirty="0" err="1"/>
              <a:t>Ss</a:t>
            </a:r>
            <a:r>
              <a:rPr lang="en-US" dirty="0"/>
              <a:t>, two Cs, one U, and one E. To determine the number of different strings that can be made by reordering the letters, ﬁrst note that the three </a:t>
            </a:r>
            <a:r>
              <a:rPr lang="en-US" dirty="0" err="1"/>
              <a:t>Ss</a:t>
            </a:r>
            <a:r>
              <a:rPr lang="en-US" dirty="0"/>
              <a:t> can be placed among the seven positions in C(7,3) different ways, leaving four positions free. Then the two Cs can be placed in C(4,2)ways, leaving two free positions. The U can be placed in C(2,1)ways, leaving just one position free. Hence E can be placed in C(1,1) way. Consequently, from the product rule, the number of different strings that can be made is</a:t>
            </a:r>
          </a:p>
        </p:txBody>
      </p:sp>
      <p:sp>
        <p:nvSpPr>
          <p:cNvPr id="4" name="Title 3"/>
          <p:cNvSpPr>
            <a:spLocks noGrp="1"/>
          </p:cNvSpPr>
          <p:nvPr>
            <p:ph type="title"/>
          </p:nvPr>
        </p:nvSpPr>
        <p:spPr>
          <a:xfrm>
            <a:off x="304800" y="152400"/>
            <a:ext cx="7696200" cy="1143000"/>
          </a:xfrm>
        </p:spPr>
        <p:txBody>
          <a:bodyPr/>
          <a:lstStyle/>
          <a:p>
            <a:r>
              <a:rPr lang="en-US" dirty="0"/>
              <a:t>Example 21</a:t>
            </a:r>
          </a:p>
        </p:txBody>
      </p:sp>
      <p:graphicFrame>
        <p:nvGraphicFramePr>
          <p:cNvPr id="6" name="Object 5"/>
          <p:cNvGraphicFramePr>
            <a:graphicFrameLocks noChangeAspect="1"/>
          </p:cNvGraphicFramePr>
          <p:nvPr>
            <p:extLst>
              <p:ext uri="{D42A27DB-BD31-4B8C-83A1-F6EECF244321}">
                <p14:modId xmlns:p14="http://schemas.microsoft.com/office/powerpoint/2010/main" val="1560614645"/>
              </p:ext>
            </p:extLst>
          </p:nvPr>
        </p:nvGraphicFramePr>
        <p:xfrm>
          <a:off x="1676400" y="5029200"/>
          <a:ext cx="4634389" cy="1295400"/>
        </p:xfrm>
        <a:graphic>
          <a:graphicData uri="http://schemas.openxmlformats.org/presentationml/2006/ole">
            <mc:AlternateContent xmlns:mc="http://schemas.openxmlformats.org/markup-compatibility/2006">
              <mc:Choice xmlns:v="urn:schemas-microsoft-com:vml" Requires="v">
                <p:oleObj name="Equation" r:id="rId2" imgW="2908080" imgH="812520" progId="Equation.3">
                  <p:embed/>
                </p:oleObj>
              </mc:Choice>
              <mc:Fallback>
                <p:oleObj name="Equation" r:id="rId2" imgW="2908080" imgH="812520" progId="Equation.3">
                  <p:embed/>
                  <p:pic>
                    <p:nvPicPr>
                      <p:cNvPr id="0" name=""/>
                      <p:cNvPicPr/>
                      <p:nvPr/>
                    </p:nvPicPr>
                    <p:blipFill>
                      <a:blip r:embed="rId3"/>
                      <a:stretch>
                        <a:fillRect/>
                      </a:stretch>
                    </p:blipFill>
                    <p:spPr>
                      <a:xfrm>
                        <a:off x="1676400" y="5029200"/>
                        <a:ext cx="4634389" cy="1295400"/>
                      </a:xfrm>
                      <a:prstGeom prst="rect">
                        <a:avLst/>
                      </a:prstGeom>
                    </p:spPr>
                  </p:pic>
                </p:oleObj>
              </mc:Fallback>
            </mc:AlternateContent>
          </a:graphicData>
        </a:graphic>
      </p:graphicFrame>
      <p:sp>
        <p:nvSpPr>
          <p:cNvPr id="7" name="Slide Number Placeholder 6"/>
          <p:cNvSpPr>
            <a:spLocks noGrp="1"/>
          </p:cNvSpPr>
          <p:nvPr>
            <p:ph type="sldNum" sz="quarter" idx="11"/>
          </p:nvPr>
        </p:nvSpPr>
        <p:spPr/>
        <p:txBody>
          <a:bodyPr/>
          <a:lstStyle/>
          <a:p>
            <a:fld id="{169B2101-2E9F-420A-91A3-890890D84497}" type="slidenum">
              <a:rPr lang="en-US" smtClean="0"/>
              <a:pPr/>
              <a:t>35</a:t>
            </a:fld>
            <a:endParaRPr lang="en-US"/>
          </a:p>
        </p:txBody>
      </p:sp>
    </p:spTree>
    <p:extLst>
      <p:ext uri="{BB962C8B-B14F-4D97-AF65-F5344CB8AC3E}">
        <p14:creationId xmlns:p14="http://schemas.microsoft.com/office/powerpoint/2010/main" val="3128127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6728" y="1600200"/>
            <a:ext cx="7467600" cy="4221163"/>
          </a:xfrm>
        </p:spPr>
        <p:txBody>
          <a:bodyPr/>
          <a:lstStyle/>
          <a:p>
            <a:pPr marL="0" indent="0">
              <a:buNone/>
            </a:pPr>
            <a:r>
              <a:rPr lang="en-US" dirty="0"/>
              <a:t>How many ways are there to distribute hands of 5 cards to each of four players from the standard deck of 52 cards?</a:t>
            </a:r>
          </a:p>
          <a:p>
            <a:pPr marL="0" indent="0">
              <a:buNone/>
            </a:pPr>
            <a:endParaRPr lang="en-US" dirty="0"/>
          </a:p>
          <a:p>
            <a:pPr marL="0" indent="0">
              <a:buNone/>
            </a:pPr>
            <a:r>
              <a:rPr lang="en-US" dirty="0"/>
              <a:t>Solution: We will use the product rule to solve this problem. To begin, note that the ﬁrst player can be dealt 5 cards in C(52,5)ways. The second player can be dealt 5 cards in C(47,5)ways, because only 47 cards are left. The third player can be dealt 5 cards in C(42,5) ways. Finally, the fourth player can be dealt 5 cards in C(37,5)ways. Hence, the total number of ways to deal four players 5 cards each is</a:t>
            </a:r>
          </a:p>
          <a:p>
            <a:pPr marL="0" indent="0">
              <a:buNone/>
            </a:pPr>
            <a:endParaRPr lang="en-US" dirty="0"/>
          </a:p>
          <a:p>
            <a:pPr marL="0" indent="0">
              <a:buNone/>
            </a:pPr>
            <a:endParaRPr lang="en-US" dirty="0"/>
          </a:p>
        </p:txBody>
      </p:sp>
      <p:sp>
        <p:nvSpPr>
          <p:cNvPr id="4" name="Title 3"/>
          <p:cNvSpPr>
            <a:spLocks noGrp="1"/>
          </p:cNvSpPr>
          <p:nvPr>
            <p:ph type="title"/>
          </p:nvPr>
        </p:nvSpPr>
        <p:spPr/>
        <p:txBody>
          <a:bodyPr/>
          <a:lstStyle/>
          <a:p>
            <a:r>
              <a:rPr lang="en-US" dirty="0"/>
              <a:t>Example 22</a:t>
            </a:r>
          </a:p>
        </p:txBody>
      </p:sp>
      <p:pic>
        <p:nvPicPr>
          <p:cNvPr id="5" name="Picture 4"/>
          <p:cNvPicPr>
            <a:picLocks noChangeAspect="1"/>
          </p:cNvPicPr>
          <p:nvPr/>
        </p:nvPicPr>
        <p:blipFill>
          <a:blip r:embed="rId2"/>
          <a:stretch>
            <a:fillRect/>
          </a:stretch>
        </p:blipFill>
        <p:spPr>
          <a:xfrm>
            <a:off x="1143000" y="4572000"/>
            <a:ext cx="6658195" cy="1401294"/>
          </a:xfrm>
          <a:prstGeom prst="rect">
            <a:avLst/>
          </a:prstGeom>
        </p:spPr>
      </p:pic>
      <p:sp>
        <p:nvSpPr>
          <p:cNvPr id="7" name="Slide Number Placeholder 6"/>
          <p:cNvSpPr>
            <a:spLocks noGrp="1"/>
          </p:cNvSpPr>
          <p:nvPr>
            <p:ph type="sldNum" sz="quarter" idx="11"/>
          </p:nvPr>
        </p:nvSpPr>
        <p:spPr/>
        <p:txBody>
          <a:bodyPr/>
          <a:lstStyle/>
          <a:p>
            <a:fld id="{169B2101-2E9F-420A-91A3-890890D84497}" type="slidenum">
              <a:rPr lang="en-US" smtClean="0"/>
              <a:pPr/>
              <a:t>36</a:t>
            </a:fld>
            <a:endParaRPr lang="en-US"/>
          </a:p>
        </p:txBody>
      </p:sp>
    </p:spTree>
    <p:extLst>
      <p:ext uri="{BB962C8B-B14F-4D97-AF65-F5344CB8AC3E}">
        <p14:creationId xmlns:p14="http://schemas.microsoft.com/office/powerpoint/2010/main" val="3724607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8"/>
          <p:cNvSpPr>
            <a:spLocks noGrp="1"/>
          </p:cNvSpPr>
          <p:nvPr>
            <p:ph idx="1"/>
          </p:nvPr>
        </p:nvSpPr>
        <p:spPr>
          <a:xfrm>
            <a:off x="548481" y="1600200"/>
            <a:ext cx="7924800" cy="4800600"/>
          </a:xfrm>
        </p:spPr>
        <p:txBody>
          <a:bodyPr>
            <a:normAutofit/>
          </a:bodyPr>
          <a:lstStyle/>
          <a:p>
            <a:pPr marL="0" indent="0">
              <a:buNone/>
              <a:defRPr/>
            </a:pPr>
            <a:r>
              <a:rPr lang="en-US" altLang="zh-CN" dirty="0">
                <a:ea typeface="SimSun" pitchFamily="2" charset="-122"/>
              </a:rPr>
              <a:t>Materials covered in this lecture:</a:t>
            </a:r>
          </a:p>
          <a:p>
            <a:r>
              <a:rPr lang="en-US" dirty="0"/>
              <a:t>The addition principle</a:t>
            </a:r>
          </a:p>
          <a:p>
            <a:r>
              <a:rPr lang="en-US" dirty="0"/>
              <a:t>The multiplication principle</a:t>
            </a:r>
          </a:p>
          <a:p>
            <a:r>
              <a:rPr lang="en-US" dirty="0"/>
              <a:t>The principle of inclusion-exclusion</a:t>
            </a:r>
          </a:p>
          <a:p>
            <a:r>
              <a:rPr lang="en-US" dirty="0"/>
              <a:t>Pigeonhole principle</a:t>
            </a:r>
          </a:p>
          <a:p>
            <a:r>
              <a:rPr lang="en-US" dirty="0"/>
              <a:t>Generalized pigeonhole principle</a:t>
            </a:r>
          </a:p>
          <a:p>
            <a:r>
              <a:rPr lang="en-US" i="1" dirty="0"/>
              <a:t>n</a:t>
            </a:r>
            <a:r>
              <a:rPr lang="en-US" dirty="0"/>
              <a:t>-Permutations</a:t>
            </a:r>
          </a:p>
          <a:p>
            <a:r>
              <a:rPr lang="en-US" i="1" dirty="0"/>
              <a:t>r</a:t>
            </a:r>
            <a:r>
              <a:rPr lang="en-US" dirty="0"/>
              <a:t>-Permutations</a:t>
            </a:r>
          </a:p>
          <a:p>
            <a:r>
              <a:rPr lang="en-US" dirty="0"/>
              <a:t>Combinations</a:t>
            </a:r>
          </a:p>
          <a:p>
            <a:r>
              <a:rPr lang="en-US" dirty="0"/>
              <a:t>Generalized permutations</a:t>
            </a:r>
          </a:p>
          <a:p>
            <a:r>
              <a:rPr lang="en-US" dirty="0"/>
              <a:t>Generalized combinations</a:t>
            </a:r>
          </a:p>
          <a:p>
            <a:endParaRPr lang="en-US" dirty="0"/>
          </a:p>
          <a:p>
            <a:endParaRPr lang="en-US" dirty="0"/>
          </a:p>
          <a:p>
            <a:pPr marL="0" indent="0">
              <a:buNone/>
              <a:defRPr/>
            </a:pPr>
            <a:endParaRPr lang="en-US" altLang="zh-CN" dirty="0">
              <a:ea typeface="SimSun" pitchFamily="2" charset="-122"/>
            </a:endParaRPr>
          </a:p>
          <a:p>
            <a:pPr>
              <a:defRPr/>
            </a:pPr>
            <a:endParaRPr lang="en-GB" altLang="zh-CN" dirty="0">
              <a:ea typeface="SimSun" pitchFamily="2" charset="-122"/>
            </a:endParaRPr>
          </a:p>
          <a:p>
            <a:pPr>
              <a:defRPr/>
            </a:pPr>
            <a:endParaRPr lang="en-US" altLang="zh-CN" dirty="0">
              <a:ea typeface="SimSun" pitchFamily="2" charset="-122"/>
            </a:endParaRPr>
          </a:p>
          <a:p>
            <a:pPr marL="0" indent="0">
              <a:buNone/>
              <a:defRPr/>
            </a:pPr>
            <a:endParaRPr lang="en-US" altLang="zh-CN" baseline="-25000" dirty="0">
              <a:ea typeface="宋体" pitchFamily="2" charset="-122"/>
              <a:cs typeface="Times New Roman" pitchFamily="18" charset="0"/>
            </a:endParaRPr>
          </a:p>
          <a:p>
            <a:pPr marL="0" indent="0">
              <a:buNone/>
              <a:defRPr/>
            </a:pPr>
            <a:endParaRPr lang="en-US" altLang="zh-CN" baseline="-25000" dirty="0">
              <a:ea typeface="宋体" pitchFamily="2" charset="-122"/>
              <a:cs typeface="Times New Roman" pitchFamily="18" charset="0"/>
            </a:endParaRPr>
          </a:p>
          <a:p>
            <a:pPr marL="0" indent="0">
              <a:buNone/>
              <a:defRPr/>
            </a:pPr>
            <a:endParaRPr lang="en-US" altLang="zh-CN" baseline="-25000" dirty="0">
              <a:ea typeface="宋体" pitchFamily="2" charset="-122"/>
              <a:cs typeface="Times New Roman" pitchFamily="18" charset="0"/>
            </a:endParaRPr>
          </a:p>
          <a:p>
            <a:pPr marL="0" indent="0">
              <a:buNone/>
              <a:defRPr/>
            </a:pPr>
            <a:endParaRPr lang="en-US" altLang="zh-CN" baseline="-25000" dirty="0">
              <a:ea typeface="宋体" pitchFamily="2" charset="-122"/>
              <a:cs typeface="Times New Roman" pitchFamily="18" charset="0"/>
            </a:endParaRPr>
          </a:p>
          <a:p>
            <a:pPr marL="0" indent="0">
              <a:buNone/>
              <a:defRPr/>
            </a:pPr>
            <a:endParaRPr lang="en-US" altLang="zh-CN" baseline="-25000" dirty="0">
              <a:ea typeface="宋体" pitchFamily="2" charset="-122"/>
              <a:cs typeface="Times New Roman" pitchFamily="18" charset="0"/>
            </a:endParaRPr>
          </a:p>
          <a:p>
            <a:pPr marL="0" indent="0">
              <a:buNone/>
              <a:defRPr/>
            </a:pPr>
            <a:endParaRPr lang="en-US" altLang="zh-CN" baseline="-25000" dirty="0">
              <a:ea typeface="SimSun" pitchFamily="2" charset="-122"/>
            </a:endParaRPr>
          </a:p>
          <a:p>
            <a:pPr>
              <a:defRPr/>
            </a:pPr>
            <a:endParaRPr lang="en-US" altLang="zh-CN" dirty="0">
              <a:ea typeface="SimSun" pitchFamily="2" charset="-122"/>
            </a:endParaRPr>
          </a:p>
        </p:txBody>
      </p:sp>
      <p:sp>
        <p:nvSpPr>
          <p:cNvPr id="28" name="Rectangle 6"/>
          <p:cNvSpPr>
            <a:spLocks noGrp="1"/>
          </p:cNvSpPr>
          <p:nvPr>
            <p:ph type="title"/>
          </p:nvPr>
        </p:nvSpPr>
        <p:spPr>
          <a:xfrm>
            <a:off x="533400" y="76200"/>
            <a:ext cx="7696200" cy="1143000"/>
          </a:xfrm>
        </p:spPr>
        <p:txBody>
          <a:bodyPr>
            <a:normAutofit/>
          </a:bodyPr>
          <a:lstStyle/>
          <a:p>
            <a:r>
              <a:rPr lang="en-US" b="1" dirty="0">
                <a:effectLst>
                  <a:outerShdw blurRad="38100" dist="38100" dir="2700000" algn="tl">
                    <a:srgbClr val="000000">
                      <a:alpha val="43137"/>
                    </a:srgbClr>
                  </a:outerShdw>
                </a:effectLst>
              </a:rPr>
              <a:t>Summary</a:t>
            </a:r>
          </a:p>
        </p:txBody>
      </p:sp>
      <p:sp>
        <p:nvSpPr>
          <p:cNvPr id="5"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Slide Number Placeholder 2"/>
          <p:cNvSpPr>
            <a:spLocks noGrp="1"/>
          </p:cNvSpPr>
          <p:nvPr>
            <p:ph type="sldNum" sz="quarter" idx="11"/>
          </p:nvPr>
        </p:nvSpPr>
        <p:spPr/>
        <p:txBody>
          <a:bodyPr/>
          <a:lstStyle/>
          <a:p>
            <a:fld id="{169B2101-2E9F-420A-91A3-890890D84497}" type="slidenum">
              <a:rPr lang="en-US" smtClean="0"/>
              <a:pPr/>
              <a:t>37</a:t>
            </a:fld>
            <a:endParaRPr lang="en-US"/>
          </a:p>
        </p:txBody>
      </p:sp>
    </p:spTree>
    <p:extLst>
      <p:ext uri="{BB962C8B-B14F-4D97-AF65-F5344CB8AC3E}">
        <p14:creationId xmlns:p14="http://schemas.microsoft.com/office/powerpoint/2010/main" val="2420858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8"/>
          <p:cNvSpPr>
            <a:spLocks noGrp="1"/>
          </p:cNvSpPr>
          <p:nvPr>
            <p:ph idx="1"/>
          </p:nvPr>
        </p:nvSpPr>
        <p:spPr>
          <a:xfrm>
            <a:off x="533969" y="1569838"/>
            <a:ext cx="8077200" cy="3810000"/>
          </a:xfrm>
        </p:spPr>
        <p:txBody>
          <a:bodyPr>
            <a:normAutofit/>
          </a:bodyPr>
          <a:lstStyle/>
          <a:p>
            <a:pPr marL="0" indent="0">
              <a:buNone/>
              <a:defRPr/>
            </a:pPr>
            <a:endParaRPr lang="en-US" dirty="0"/>
          </a:p>
          <a:p>
            <a:pPr>
              <a:defRPr/>
            </a:pPr>
            <a:endParaRPr lang="ms-MY" dirty="0"/>
          </a:p>
        </p:txBody>
      </p:sp>
      <p:sp>
        <p:nvSpPr>
          <p:cNvPr id="28" name="Rectangle 6"/>
          <p:cNvSpPr>
            <a:spLocks noGrp="1"/>
          </p:cNvSpPr>
          <p:nvPr>
            <p:ph type="title"/>
          </p:nvPr>
        </p:nvSpPr>
        <p:spPr>
          <a:xfrm>
            <a:off x="533400" y="76200"/>
            <a:ext cx="7696200" cy="1143000"/>
          </a:xfrm>
        </p:spPr>
        <p:txBody>
          <a:bodyPr>
            <a:normAutofit/>
          </a:bodyPr>
          <a:lstStyle/>
          <a:p>
            <a:r>
              <a:rPr lang="en-US" b="1" dirty="0">
                <a:effectLst>
                  <a:outerShdw blurRad="38100" dist="38100" dir="2700000" algn="tl">
                    <a:srgbClr val="000000">
                      <a:alpha val="43137"/>
                    </a:srgbClr>
                  </a:outerShdw>
                </a:effectLst>
              </a:rPr>
              <a:t>Exercise 1</a:t>
            </a:r>
          </a:p>
        </p:txBody>
      </p:sp>
      <p:sp>
        <p:nvSpPr>
          <p:cNvPr id="6"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TextBox 7"/>
          <p:cNvSpPr txBox="1"/>
          <p:nvPr/>
        </p:nvSpPr>
        <p:spPr>
          <a:xfrm>
            <a:off x="609600" y="1371600"/>
            <a:ext cx="7239000" cy="707886"/>
          </a:xfrm>
          <a:prstGeom prst="rect">
            <a:avLst/>
          </a:prstGeom>
          <a:noFill/>
        </p:spPr>
        <p:txBody>
          <a:bodyPr wrap="square" rtlCol="0">
            <a:spAutoFit/>
          </a:bodyPr>
          <a:lstStyle/>
          <a:p>
            <a:r>
              <a:rPr lang="en-US" sz="2000" dirty="0"/>
              <a:t>There are 6 flavors of ice-cream, and 3 different cones. How many different single-scoop ice-creams you could order? </a:t>
            </a:r>
          </a:p>
        </p:txBody>
      </p:sp>
      <p:sp>
        <p:nvSpPr>
          <p:cNvPr id="3" name="Slide Number Placeholder 2"/>
          <p:cNvSpPr>
            <a:spLocks noGrp="1"/>
          </p:cNvSpPr>
          <p:nvPr>
            <p:ph type="sldNum" sz="quarter" idx="11"/>
          </p:nvPr>
        </p:nvSpPr>
        <p:spPr/>
        <p:txBody>
          <a:bodyPr/>
          <a:lstStyle/>
          <a:p>
            <a:fld id="{169B2101-2E9F-420A-91A3-890890D84497}" type="slidenum">
              <a:rPr lang="en-US" smtClean="0"/>
              <a:pPr/>
              <a:t>38</a:t>
            </a:fld>
            <a:endParaRPr lang="en-US"/>
          </a:p>
        </p:txBody>
      </p:sp>
    </p:spTree>
    <p:extLst>
      <p:ext uri="{BB962C8B-B14F-4D97-AF65-F5344CB8AC3E}">
        <p14:creationId xmlns:p14="http://schemas.microsoft.com/office/powerpoint/2010/main" val="2600851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8"/>
          <p:cNvSpPr>
            <a:spLocks noGrp="1"/>
          </p:cNvSpPr>
          <p:nvPr>
            <p:ph idx="1"/>
          </p:nvPr>
        </p:nvSpPr>
        <p:spPr>
          <a:xfrm>
            <a:off x="533969" y="1569838"/>
            <a:ext cx="8077200" cy="3810000"/>
          </a:xfrm>
        </p:spPr>
        <p:txBody>
          <a:bodyPr>
            <a:normAutofit/>
          </a:bodyPr>
          <a:lstStyle/>
          <a:p>
            <a:pPr marL="0" indent="0">
              <a:buNone/>
              <a:defRPr/>
            </a:pPr>
            <a:endParaRPr lang="en-US" dirty="0"/>
          </a:p>
          <a:p>
            <a:pPr>
              <a:defRPr/>
            </a:pPr>
            <a:endParaRPr lang="ms-MY" dirty="0"/>
          </a:p>
        </p:txBody>
      </p:sp>
      <p:sp>
        <p:nvSpPr>
          <p:cNvPr id="28" name="Rectangle 6"/>
          <p:cNvSpPr>
            <a:spLocks noGrp="1"/>
          </p:cNvSpPr>
          <p:nvPr>
            <p:ph type="title"/>
          </p:nvPr>
        </p:nvSpPr>
        <p:spPr>
          <a:xfrm>
            <a:off x="533400" y="76200"/>
            <a:ext cx="7696200" cy="1143000"/>
          </a:xfrm>
        </p:spPr>
        <p:txBody>
          <a:bodyPr>
            <a:normAutofit/>
          </a:bodyPr>
          <a:lstStyle/>
          <a:p>
            <a:r>
              <a:rPr lang="en-US" b="1" dirty="0">
                <a:effectLst>
                  <a:outerShdw blurRad="38100" dist="38100" dir="2700000" algn="tl">
                    <a:srgbClr val="000000">
                      <a:alpha val="43137"/>
                    </a:srgbClr>
                  </a:outerShdw>
                </a:effectLst>
              </a:rPr>
              <a:t>Exercise 2</a:t>
            </a:r>
          </a:p>
        </p:txBody>
      </p:sp>
      <p:sp>
        <p:nvSpPr>
          <p:cNvPr id="6"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TextBox 7"/>
          <p:cNvSpPr txBox="1"/>
          <p:nvPr/>
        </p:nvSpPr>
        <p:spPr>
          <a:xfrm>
            <a:off x="609600" y="1219200"/>
            <a:ext cx="7239000" cy="1015663"/>
          </a:xfrm>
          <a:prstGeom prst="rect">
            <a:avLst/>
          </a:prstGeom>
          <a:noFill/>
        </p:spPr>
        <p:txBody>
          <a:bodyPr wrap="square" rtlCol="0">
            <a:spAutoFit/>
          </a:bodyPr>
          <a:lstStyle/>
          <a:p>
            <a:pPr algn="just"/>
            <a:r>
              <a:rPr lang="en-US" sz="2000" dirty="0"/>
              <a:t>A student can choose a computer project from one of three lists. The three lists contain 23, 15 and 19 possible projects, respectively. How many possible projects are there to choose from?</a:t>
            </a:r>
          </a:p>
        </p:txBody>
      </p:sp>
      <p:sp>
        <p:nvSpPr>
          <p:cNvPr id="3" name="Slide Number Placeholder 2"/>
          <p:cNvSpPr>
            <a:spLocks noGrp="1"/>
          </p:cNvSpPr>
          <p:nvPr>
            <p:ph type="sldNum" sz="quarter" idx="11"/>
          </p:nvPr>
        </p:nvSpPr>
        <p:spPr/>
        <p:txBody>
          <a:bodyPr/>
          <a:lstStyle/>
          <a:p>
            <a:fld id="{169B2101-2E9F-420A-91A3-890890D84497}" type="slidenum">
              <a:rPr lang="en-US" smtClean="0"/>
              <a:pPr/>
              <a:t>39</a:t>
            </a:fld>
            <a:endParaRPr lang="en-US"/>
          </a:p>
        </p:txBody>
      </p:sp>
    </p:spTree>
    <p:extLst>
      <p:ext uri="{BB962C8B-B14F-4D97-AF65-F5344CB8AC3E}">
        <p14:creationId xmlns:p14="http://schemas.microsoft.com/office/powerpoint/2010/main" val="2600851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457200"/>
            <a:ext cx="7848600" cy="5668963"/>
          </a:xfrm>
        </p:spPr>
        <p:txBody>
          <a:bodyPr/>
          <a:lstStyle/>
          <a:p>
            <a:pPr marL="0" indent="0">
              <a:buNone/>
            </a:pPr>
            <a:r>
              <a:rPr lang="en-US" dirty="0"/>
              <a:t>Example 2</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Example 3</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Title 3"/>
          <p:cNvSpPr>
            <a:spLocks noGrp="1"/>
          </p:cNvSpPr>
          <p:nvPr>
            <p:ph type="title"/>
          </p:nvPr>
        </p:nvSpPr>
        <p:spPr/>
        <p:txBody>
          <a:bodyPr/>
          <a:lstStyle/>
          <a:p>
            <a:endParaRPr lang="en-US" dirty="0"/>
          </a:p>
        </p:txBody>
      </p:sp>
      <p:pic>
        <p:nvPicPr>
          <p:cNvPr id="5" name="Picture 4"/>
          <p:cNvPicPr>
            <a:picLocks noChangeAspect="1"/>
          </p:cNvPicPr>
          <p:nvPr/>
        </p:nvPicPr>
        <p:blipFill rotWithShape="1">
          <a:blip r:embed="rId2"/>
          <a:srcRect b="62429"/>
          <a:stretch/>
        </p:blipFill>
        <p:spPr>
          <a:xfrm>
            <a:off x="579158" y="1001806"/>
            <a:ext cx="8183842" cy="765613"/>
          </a:xfrm>
          <a:prstGeom prst="rect">
            <a:avLst/>
          </a:prstGeom>
        </p:spPr>
      </p:pic>
      <p:pic>
        <p:nvPicPr>
          <p:cNvPr id="6" name="Picture 5"/>
          <p:cNvPicPr>
            <a:picLocks noChangeAspect="1"/>
          </p:cNvPicPr>
          <p:nvPr/>
        </p:nvPicPr>
        <p:blipFill rotWithShape="1">
          <a:blip r:embed="rId2"/>
          <a:srcRect t="46262"/>
          <a:stretch/>
        </p:blipFill>
        <p:spPr>
          <a:xfrm>
            <a:off x="579158" y="2092652"/>
            <a:ext cx="8542042" cy="1143000"/>
          </a:xfrm>
          <a:prstGeom prst="rect">
            <a:avLst/>
          </a:prstGeom>
        </p:spPr>
      </p:pic>
      <p:pic>
        <p:nvPicPr>
          <p:cNvPr id="7" name="Picture 6"/>
          <p:cNvPicPr>
            <a:picLocks noChangeAspect="1"/>
          </p:cNvPicPr>
          <p:nvPr/>
        </p:nvPicPr>
        <p:blipFill rotWithShape="1">
          <a:blip r:embed="rId3"/>
          <a:srcRect b="67363"/>
          <a:stretch/>
        </p:blipFill>
        <p:spPr>
          <a:xfrm>
            <a:off x="471268" y="4151388"/>
            <a:ext cx="8458200" cy="593558"/>
          </a:xfrm>
          <a:prstGeom prst="rect">
            <a:avLst/>
          </a:prstGeom>
        </p:spPr>
      </p:pic>
      <p:pic>
        <p:nvPicPr>
          <p:cNvPr id="8" name="Picture 7"/>
          <p:cNvPicPr>
            <a:picLocks noChangeAspect="1"/>
          </p:cNvPicPr>
          <p:nvPr/>
        </p:nvPicPr>
        <p:blipFill rotWithShape="1">
          <a:blip r:embed="rId3"/>
          <a:srcRect t="39684"/>
          <a:stretch/>
        </p:blipFill>
        <p:spPr>
          <a:xfrm>
            <a:off x="543299" y="4887073"/>
            <a:ext cx="8458200" cy="1096963"/>
          </a:xfrm>
          <a:prstGeom prst="rect">
            <a:avLst/>
          </a:prstGeom>
        </p:spPr>
      </p:pic>
      <p:sp>
        <p:nvSpPr>
          <p:cNvPr id="10" name="Slide Number Placeholder 9"/>
          <p:cNvSpPr>
            <a:spLocks noGrp="1"/>
          </p:cNvSpPr>
          <p:nvPr>
            <p:ph type="sldNum" sz="quarter" idx="11"/>
          </p:nvPr>
        </p:nvSpPr>
        <p:spPr/>
        <p:txBody>
          <a:bodyPr/>
          <a:lstStyle/>
          <a:p>
            <a:fld id="{169B2101-2E9F-420A-91A3-890890D84497}" type="slidenum">
              <a:rPr lang="en-US" smtClean="0"/>
              <a:pPr/>
              <a:t>4</a:t>
            </a:fld>
            <a:endParaRPr lang="en-US"/>
          </a:p>
        </p:txBody>
      </p:sp>
    </p:spTree>
    <p:extLst>
      <p:ext uri="{BB962C8B-B14F-4D97-AF65-F5344CB8AC3E}">
        <p14:creationId xmlns:p14="http://schemas.microsoft.com/office/powerpoint/2010/main" val="2928363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8"/>
          <p:cNvSpPr>
            <a:spLocks noGrp="1"/>
          </p:cNvSpPr>
          <p:nvPr>
            <p:ph idx="1"/>
          </p:nvPr>
        </p:nvSpPr>
        <p:spPr>
          <a:xfrm>
            <a:off x="533969" y="1569838"/>
            <a:ext cx="8077200" cy="3810000"/>
          </a:xfrm>
        </p:spPr>
        <p:txBody>
          <a:bodyPr>
            <a:normAutofit/>
          </a:bodyPr>
          <a:lstStyle/>
          <a:p>
            <a:pPr marL="0" indent="0">
              <a:buNone/>
              <a:defRPr/>
            </a:pPr>
            <a:endParaRPr lang="en-US" dirty="0"/>
          </a:p>
          <a:p>
            <a:pPr>
              <a:defRPr/>
            </a:pPr>
            <a:endParaRPr lang="ms-MY" dirty="0"/>
          </a:p>
        </p:txBody>
      </p:sp>
      <p:sp>
        <p:nvSpPr>
          <p:cNvPr id="28" name="Rectangle 6"/>
          <p:cNvSpPr>
            <a:spLocks noGrp="1"/>
          </p:cNvSpPr>
          <p:nvPr>
            <p:ph type="title"/>
          </p:nvPr>
        </p:nvSpPr>
        <p:spPr>
          <a:xfrm>
            <a:off x="533400" y="76200"/>
            <a:ext cx="7696200" cy="1143000"/>
          </a:xfrm>
        </p:spPr>
        <p:txBody>
          <a:bodyPr>
            <a:normAutofit/>
          </a:bodyPr>
          <a:lstStyle/>
          <a:p>
            <a:r>
              <a:rPr lang="en-US" b="1" dirty="0">
                <a:effectLst>
                  <a:outerShdw blurRad="38100" dist="38100" dir="2700000" algn="tl">
                    <a:srgbClr val="000000">
                      <a:alpha val="43137"/>
                    </a:srgbClr>
                  </a:outerShdw>
                </a:effectLst>
              </a:rPr>
              <a:t>Exercise 3</a:t>
            </a:r>
          </a:p>
        </p:txBody>
      </p:sp>
      <p:sp>
        <p:nvSpPr>
          <p:cNvPr id="6"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TextBox 7"/>
          <p:cNvSpPr txBox="1"/>
          <p:nvPr/>
        </p:nvSpPr>
        <p:spPr>
          <a:xfrm>
            <a:off x="571500" y="1241461"/>
            <a:ext cx="7620000" cy="707886"/>
          </a:xfrm>
          <a:prstGeom prst="rect">
            <a:avLst/>
          </a:prstGeom>
          <a:noFill/>
        </p:spPr>
        <p:txBody>
          <a:bodyPr wrap="square" rtlCol="0">
            <a:spAutoFit/>
          </a:bodyPr>
          <a:lstStyle/>
          <a:p>
            <a:pPr algn="just"/>
            <a:r>
              <a:rPr lang="en-US" sz="2000" dirty="0"/>
              <a:t>How many integers from 1 to 100 are either multiples of  3 or multiples of 5?</a:t>
            </a:r>
          </a:p>
        </p:txBody>
      </p:sp>
      <p:sp>
        <p:nvSpPr>
          <p:cNvPr id="3" name="Slide Number Placeholder 2"/>
          <p:cNvSpPr>
            <a:spLocks noGrp="1"/>
          </p:cNvSpPr>
          <p:nvPr>
            <p:ph type="sldNum" sz="quarter" idx="11"/>
          </p:nvPr>
        </p:nvSpPr>
        <p:spPr/>
        <p:txBody>
          <a:bodyPr/>
          <a:lstStyle/>
          <a:p>
            <a:fld id="{169B2101-2E9F-420A-91A3-890890D84497}" type="slidenum">
              <a:rPr lang="en-US" smtClean="0"/>
              <a:pPr/>
              <a:t>40</a:t>
            </a:fld>
            <a:endParaRPr lang="en-US"/>
          </a:p>
        </p:txBody>
      </p:sp>
    </p:spTree>
    <p:extLst>
      <p:ext uri="{BB962C8B-B14F-4D97-AF65-F5344CB8AC3E}">
        <p14:creationId xmlns:p14="http://schemas.microsoft.com/office/powerpoint/2010/main" val="2600851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8"/>
          <p:cNvSpPr>
            <a:spLocks noGrp="1"/>
          </p:cNvSpPr>
          <p:nvPr>
            <p:ph idx="1"/>
          </p:nvPr>
        </p:nvSpPr>
        <p:spPr>
          <a:xfrm>
            <a:off x="533969" y="1569838"/>
            <a:ext cx="8077200" cy="3810000"/>
          </a:xfrm>
        </p:spPr>
        <p:txBody>
          <a:bodyPr>
            <a:normAutofit/>
          </a:bodyPr>
          <a:lstStyle/>
          <a:p>
            <a:pPr marL="0" indent="0">
              <a:buNone/>
              <a:defRPr/>
            </a:pPr>
            <a:endParaRPr lang="en-US" dirty="0"/>
          </a:p>
          <a:p>
            <a:pPr>
              <a:defRPr/>
            </a:pPr>
            <a:endParaRPr lang="ms-MY" dirty="0"/>
          </a:p>
        </p:txBody>
      </p:sp>
      <p:sp>
        <p:nvSpPr>
          <p:cNvPr id="28" name="Rectangle 6"/>
          <p:cNvSpPr>
            <a:spLocks noGrp="1"/>
          </p:cNvSpPr>
          <p:nvPr>
            <p:ph type="title"/>
          </p:nvPr>
        </p:nvSpPr>
        <p:spPr>
          <a:xfrm>
            <a:off x="533400" y="76200"/>
            <a:ext cx="7696200" cy="1143000"/>
          </a:xfrm>
        </p:spPr>
        <p:txBody>
          <a:bodyPr>
            <a:normAutofit/>
          </a:bodyPr>
          <a:lstStyle/>
          <a:p>
            <a:r>
              <a:rPr lang="en-US" b="1" dirty="0">
                <a:effectLst>
                  <a:outerShdw blurRad="38100" dist="38100" dir="2700000" algn="tl">
                    <a:srgbClr val="000000">
                      <a:alpha val="43137"/>
                    </a:srgbClr>
                  </a:outerShdw>
                </a:effectLst>
              </a:rPr>
              <a:t>Exercise 4</a:t>
            </a:r>
          </a:p>
        </p:txBody>
      </p:sp>
      <p:sp>
        <p:nvSpPr>
          <p:cNvPr id="6"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TextBox 7"/>
          <p:cNvSpPr txBox="1"/>
          <p:nvPr/>
        </p:nvSpPr>
        <p:spPr>
          <a:xfrm>
            <a:off x="571500" y="1143000"/>
            <a:ext cx="7620000" cy="1938992"/>
          </a:xfrm>
          <a:prstGeom prst="rect">
            <a:avLst/>
          </a:prstGeom>
          <a:noFill/>
        </p:spPr>
        <p:txBody>
          <a:bodyPr wrap="square" rtlCol="0">
            <a:spAutoFit/>
          </a:bodyPr>
          <a:lstStyle/>
          <a:p>
            <a:pPr algn="just"/>
            <a:r>
              <a:rPr lang="en-US" sz="2000" dirty="0"/>
              <a:t>Among 18 students in a room, 7 study mathematics, 10 study science, and 10 study computer programming. Also, 3 study mathematics and science, 4 study mathematics and computer programming, and 5 study science and computer programming. We know that 1 student studies all three subjects. How many of these students study none of the three subjects?</a:t>
            </a:r>
          </a:p>
        </p:txBody>
      </p:sp>
      <p:sp>
        <p:nvSpPr>
          <p:cNvPr id="3" name="Slide Number Placeholder 2"/>
          <p:cNvSpPr>
            <a:spLocks noGrp="1"/>
          </p:cNvSpPr>
          <p:nvPr>
            <p:ph type="sldNum" sz="quarter" idx="11"/>
          </p:nvPr>
        </p:nvSpPr>
        <p:spPr/>
        <p:txBody>
          <a:bodyPr/>
          <a:lstStyle/>
          <a:p>
            <a:fld id="{169B2101-2E9F-420A-91A3-890890D84497}" type="slidenum">
              <a:rPr lang="en-US" smtClean="0"/>
              <a:pPr/>
              <a:t>41</a:t>
            </a:fld>
            <a:endParaRPr lang="en-US"/>
          </a:p>
        </p:txBody>
      </p:sp>
    </p:spTree>
    <p:extLst>
      <p:ext uri="{BB962C8B-B14F-4D97-AF65-F5344CB8AC3E}">
        <p14:creationId xmlns:p14="http://schemas.microsoft.com/office/powerpoint/2010/main" val="26008515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8"/>
          <p:cNvSpPr>
            <a:spLocks noGrp="1"/>
          </p:cNvSpPr>
          <p:nvPr>
            <p:ph idx="1"/>
          </p:nvPr>
        </p:nvSpPr>
        <p:spPr>
          <a:xfrm>
            <a:off x="533969" y="1569838"/>
            <a:ext cx="8077200" cy="3810000"/>
          </a:xfrm>
        </p:spPr>
        <p:txBody>
          <a:bodyPr>
            <a:normAutofit/>
          </a:bodyPr>
          <a:lstStyle/>
          <a:p>
            <a:pPr marL="0" indent="0">
              <a:buNone/>
              <a:defRPr/>
            </a:pPr>
            <a:endParaRPr lang="en-US" dirty="0"/>
          </a:p>
          <a:p>
            <a:pPr>
              <a:defRPr/>
            </a:pPr>
            <a:endParaRPr lang="ms-MY" dirty="0"/>
          </a:p>
        </p:txBody>
      </p:sp>
      <p:sp>
        <p:nvSpPr>
          <p:cNvPr id="28" name="Rectangle 6"/>
          <p:cNvSpPr>
            <a:spLocks noGrp="1"/>
          </p:cNvSpPr>
          <p:nvPr>
            <p:ph type="title"/>
          </p:nvPr>
        </p:nvSpPr>
        <p:spPr>
          <a:xfrm>
            <a:off x="533400" y="76200"/>
            <a:ext cx="7696200" cy="1143000"/>
          </a:xfrm>
        </p:spPr>
        <p:txBody>
          <a:bodyPr>
            <a:normAutofit/>
          </a:bodyPr>
          <a:lstStyle/>
          <a:p>
            <a:r>
              <a:rPr lang="en-US" b="1" dirty="0">
                <a:effectLst>
                  <a:outerShdw blurRad="38100" dist="38100" dir="2700000" algn="tl">
                    <a:srgbClr val="000000">
                      <a:alpha val="43137"/>
                    </a:srgbClr>
                  </a:outerShdw>
                </a:effectLst>
              </a:rPr>
              <a:t>Exercise 5</a:t>
            </a:r>
          </a:p>
        </p:txBody>
      </p:sp>
      <p:sp>
        <p:nvSpPr>
          <p:cNvPr id="6"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TextBox 7"/>
          <p:cNvSpPr txBox="1"/>
          <p:nvPr/>
        </p:nvSpPr>
        <p:spPr>
          <a:xfrm>
            <a:off x="571500" y="1219200"/>
            <a:ext cx="7620000" cy="707886"/>
          </a:xfrm>
          <a:prstGeom prst="rect">
            <a:avLst/>
          </a:prstGeom>
          <a:noFill/>
        </p:spPr>
        <p:txBody>
          <a:bodyPr wrap="square" rtlCol="0">
            <a:spAutoFit/>
          </a:bodyPr>
          <a:lstStyle/>
          <a:p>
            <a:r>
              <a:rPr lang="en-US" sz="2000" dirty="0"/>
              <a:t>How many students in a class must there be to ensure that there are at least 6 students get the same grade (A, B, C, D, or E)?</a:t>
            </a:r>
          </a:p>
        </p:txBody>
      </p:sp>
      <p:sp>
        <p:nvSpPr>
          <p:cNvPr id="3" name="Slide Number Placeholder 2"/>
          <p:cNvSpPr>
            <a:spLocks noGrp="1"/>
          </p:cNvSpPr>
          <p:nvPr>
            <p:ph type="sldNum" sz="quarter" idx="11"/>
          </p:nvPr>
        </p:nvSpPr>
        <p:spPr/>
        <p:txBody>
          <a:bodyPr/>
          <a:lstStyle/>
          <a:p>
            <a:fld id="{169B2101-2E9F-420A-91A3-890890D84497}" type="slidenum">
              <a:rPr lang="en-US" smtClean="0"/>
              <a:pPr/>
              <a:t>42</a:t>
            </a:fld>
            <a:endParaRPr lang="en-US"/>
          </a:p>
        </p:txBody>
      </p:sp>
    </p:spTree>
    <p:extLst>
      <p:ext uri="{BB962C8B-B14F-4D97-AF65-F5344CB8AC3E}">
        <p14:creationId xmlns:p14="http://schemas.microsoft.com/office/powerpoint/2010/main" val="2600851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8"/>
          <p:cNvSpPr>
            <a:spLocks noGrp="1"/>
          </p:cNvSpPr>
          <p:nvPr>
            <p:ph idx="1"/>
          </p:nvPr>
        </p:nvSpPr>
        <p:spPr>
          <a:xfrm>
            <a:off x="533969" y="1569838"/>
            <a:ext cx="8077200" cy="3810000"/>
          </a:xfrm>
        </p:spPr>
        <p:txBody>
          <a:bodyPr>
            <a:normAutofit/>
          </a:bodyPr>
          <a:lstStyle/>
          <a:p>
            <a:pPr marL="0" indent="0">
              <a:buNone/>
              <a:defRPr/>
            </a:pPr>
            <a:endParaRPr lang="en-US" dirty="0"/>
          </a:p>
          <a:p>
            <a:pPr>
              <a:defRPr/>
            </a:pPr>
            <a:endParaRPr lang="ms-MY" dirty="0"/>
          </a:p>
        </p:txBody>
      </p:sp>
      <p:sp>
        <p:nvSpPr>
          <p:cNvPr id="28" name="Rectangle 6"/>
          <p:cNvSpPr>
            <a:spLocks noGrp="1"/>
          </p:cNvSpPr>
          <p:nvPr>
            <p:ph type="title"/>
          </p:nvPr>
        </p:nvSpPr>
        <p:spPr>
          <a:xfrm>
            <a:off x="533400" y="76200"/>
            <a:ext cx="7696200" cy="1143000"/>
          </a:xfrm>
        </p:spPr>
        <p:txBody>
          <a:bodyPr>
            <a:normAutofit/>
          </a:bodyPr>
          <a:lstStyle/>
          <a:p>
            <a:r>
              <a:rPr lang="en-US" b="1" dirty="0">
                <a:effectLst>
                  <a:outerShdw blurRad="38100" dist="38100" dir="2700000" algn="tl">
                    <a:srgbClr val="000000">
                      <a:alpha val="43137"/>
                    </a:srgbClr>
                  </a:outerShdw>
                </a:effectLst>
              </a:rPr>
              <a:t>Exercise 6</a:t>
            </a:r>
          </a:p>
        </p:txBody>
      </p:sp>
      <p:sp>
        <p:nvSpPr>
          <p:cNvPr id="6"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TextBox 7"/>
          <p:cNvSpPr txBox="1"/>
          <p:nvPr/>
        </p:nvSpPr>
        <p:spPr>
          <a:xfrm>
            <a:off x="545387" y="1246672"/>
            <a:ext cx="7239000" cy="1015663"/>
          </a:xfrm>
          <a:prstGeom prst="rect">
            <a:avLst/>
          </a:prstGeom>
          <a:noFill/>
        </p:spPr>
        <p:txBody>
          <a:bodyPr wrap="square" rtlCol="0">
            <a:spAutoFit/>
          </a:bodyPr>
          <a:lstStyle/>
          <a:p>
            <a:pPr algn="just"/>
            <a:r>
              <a:rPr lang="en-US" sz="2000" dirty="0"/>
              <a:t>In how many ways can a photographer at a wedding arrange six people in a row, including the bride and groom if the bride must be next to the groom?</a:t>
            </a:r>
          </a:p>
        </p:txBody>
      </p:sp>
      <p:sp>
        <p:nvSpPr>
          <p:cNvPr id="3" name="Slide Number Placeholder 2"/>
          <p:cNvSpPr>
            <a:spLocks noGrp="1"/>
          </p:cNvSpPr>
          <p:nvPr>
            <p:ph type="sldNum" sz="quarter" idx="11"/>
          </p:nvPr>
        </p:nvSpPr>
        <p:spPr/>
        <p:txBody>
          <a:bodyPr/>
          <a:lstStyle/>
          <a:p>
            <a:fld id="{169B2101-2E9F-420A-91A3-890890D84497}" type="slidenum">
              <a:rPr lang="en-US" smtClean="0"/>
              <a:pPr/>
              <a:t>43</a:t>
            </a:fld>
            <a:endParaRPr lang="en-US"/>
          </a:p>
        </p:txBody>
      </p:sp>
    </p:spTree>
    <p:extLst>
      <p:ext uri="{BB962C8B-B14F-4D97-AF65-F5344CB8AC3E}">
        <p14:creationId xmlns:p14="http://schemas.microsoft.com/office/powerpoint/2010/main" val="26008515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8"/>
          <p:cNvSpPr>
            <a:spLocks noGrp="1"/>
          </p:cNvSpPr>
          <p:nvPr>
            <p:ph idx="1"/>
          </p:nvPr>
        </p:nvSpPr>
        <p:spPr>
          <a:xfrm>
            <a:off x="533969" y="1569838"/>
            <a:ext cx="8077200" cy="3810000"/>
          </a:xfrm>
        </p:spPr>
        <p:txBody>
          <a:bodyPr>
            <a:normAutofit/>
          </a:bodyPr>
          <a:lstStyle/>
          <a:p>
            <a:pPr marL="0" indent="0">
              <a:buNone/>
              <a:defRPr/>
            </a:pPr>
            <a:endParaRPr lang="en-US" dirty="0"/>
          </a:p>
          <a:p>
            <a:pPr>
              <a:defRPr/>
            </a:pPr>
            <a:endParaRPr lang="ms-MY" dirty="0"/>
          </a:p>
        </p:txBody>
      </p:sp>
      <p:sp>
        <p:nvSpPr>
          <p:cNvPr id="28" name="Rectangle 6"/>
          <p:cNvSpPr>
            <a:spLocks noGrp="1"/>
          </p:cNvSpPr>
          <p:nvPr>
            <p:ph type="title"/>
          </p:nvPr>
        </p:nvSpPr>
        <p:spPr>
          <a:xfrm>
            <a:off x="533400" y="76200"/>
            <a:ext cx="7696200" cy="1143000"/>
          </a:xfrm>
        </p:spPr>
        <p:txBody>
          <a:bodyPr>
            <a:normAutofit/>
          </a:bodyPr>
          <a:lstStyle/>
          <a:p>
            <a:r>
              <a:rPr lang="en-US" b="1" dirty="0">
                <a:effectLst>
                  <a:outerShdw blurRad="38100" dist="38100" dir="2700000" algn="tl">
                    <a:srgbClr val="000000">
                      <a:alpha val="43137"/>
                    </a:srgbClr>
                  </a:outerShdw>
                </a:effectLst>
              </a:rPr>
              <a:t>Exercise 7</a:t>
            </a:r>
          </a:p>
        </p:txBody>
      </p:sp>
      <p:sp>
        <p:nvSpPr>
          <p:cNvPr id="6"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TextBox 7"/>
          <p:cNvSpPr txBox="1"/>
          <p:nvPr/>
        </p:nvSpPr>
        <p:spPr>
          <a:xfrm>
            <a:off x="550524" y="1256872"/>
            <a:ext cx="7239000" cy="1015663"/>
          </a:xfrm>
          <a:prstGeom prst="rect">
            <a:avLst/>
          </a:prstGeom>
          <a:noFill/>
        </p:spPr>
        <p:txBody>
          <a:bodyPr wrap="square" rtlCol="0">
            <a:spAutoFit/>
          </a:bodyPr>
          <a:lstStyle/>
          <a:p>
            <a:pPr algn="just"/>
            <a:r>
              <a:rPr lang="en-US" sz="2000" dirty="0"/>
              <a:t>3 marbles are drawn at random from a bag containing 3 red and 5 white marbles. How many different draws would contain 1 red and 2 white marbles?</a:t>
            </a:r>
          </a:p>
        </p:txBody>
      </p:sp>
      <p:sp>
        <p:nvSpPr>
          <p:cNvPr id="3" name="Slide Number Placeholder 2"/>
          <p:cNvSpPr>
            <a:spLocks noGrp="1"/>
          </p:cNvSpPr>
          <p:nvPr>
            <p:ph type="sldNum" sz="quarter" idx="11"/>
          </p:nvPr>
        </p:nvSpPr>
        <p:spPr/>
        <p:txBody>
          <a:bodyPr/>
          <a:lstStyle/>
          <a:p>
            <a:fld id="{169B2101-2E9F-420A-91A3-890890D84497}" type="slidenum">
              <a:rPr lang="en-US" smtClean="0"/>
              <a:pPr/>
              <a:t>44</a:t>
            </a:fld>
            <a:endParaRPr lang="en-US"/>
          </a:p>
        </p:txBody>
      </p:sp>
    </p:spTree>
    <p:extLst>
      <p:ext uri="{BB962C8B-B14F-4D97-AF65-F5344CB8AC3E}">
        <p14:creationId xmlns:p14="http://schemas.microsoft.com/office/powerpoint/2010/main" val="2600851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8"/>
          <p:cNvSpPr>
            <a:spLocks noGrp="1"/>
          </p:cNvSpPr>
          <p:nvPr>
            <p:ph idx="1"/>
          </p:nvPr>
        </p:nvSpPr>
        <p:spPr>
          <a:xfrm>
            <a:off x="533969" y="1569838"/>
            <a:ext cx="8077200" cy="3810000"/>
          </a:xfrm>
        </p:spPr>
        <p:txBody>
          <a:bodyPr>
            <a:normAutofit/>
          </a:bodyPr>
          <a:lstStyle/>
          <a:p>
            <a:pPr marL="0" indent="0">
              <a:buNone/>
              <a:defRPr/>
            </a:pPr>
            <a:endParaRPr lang="en-US" dirty="0"/>
          </a:p>
          <a:p>
            <a:pPr>
              <a:defRPr/>
            </a:pPr>
            <a:endParaRPr lang="ms-MY" dirty="0"/>
          </a:p>
        </p:txBody>
      </p:sp>
      <p:sp>
        <p:nvSpPr>
          <p:cNvPr id="28" name="Rectangle 6"/>
          <p:cNvSpPr>
            <a:spLocks noGrp="1"/>
          </p:cNvSpPr>
          <p:nvPr>
            <p:ph type="title"/>
          </p:nvPr>
        </p:nvSpPr>
        <p:spPr>
          <a:xfrm>
            <a:off x="533400" y="76200"/>
            <a:ext cx="7696200" cy="1143000"/>
          </a:xfrm>
        </p:spPr>
        <p:txBody>
          <a:bodyPr>
            <a:normAutofit/>
          </a:bodyPr>
          <a:lstStyle/>
          <a:p>
            <a:r>
              <a:rPr lang="en-US" b="1" dirty="0">
                <a:effectLst>
                  <a:outerShdw blurRad="38100" dist="38100" dir="2700000" algn="tl">
                    <a:srgbClr val="000000">
                      <a:alpha val="43137"/>
                    </a:srgbClr>
                  </a:outerShdw>
                </a:effectLst>
              </a:rPr>
              <a:t>Exercise 8</a:t>
            </a:r>
          </a:p>
        </p:txBody>
      </p:sp>
      <p:sp>
        <p:nvSpPr>
          <p:cNvPr id="6"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TextBox 7"/>
          <p:cNvSpPr txBox="1"/>
          <p:nvPr/>
        </p:nvSpPr>
        <p:spPr>
          <a:xfrm>
            <a:off x="544530" y="1220912"/>
            <a:ext cx="7239000" cy="1323439"/>
          </a:xfrm>
          <a:prstGeom prst="rect">
            <a:avLst/>
          </a:prstGeom>
          <a:noFill/>
        </p:spPr>
        <p:txBody>
          <a:bodyPr wrap="square" rtlCol="0">
            <a:spAutoFit/>
          </a:bodyPr>
          <a:lstStyle/>
          <a:p>
            <a:pPr algn="just"/>
            <a:r>
              <a:rPr lang="en-US" sz="2000" dirty="0"/>
              <a:t>Suppose that a cookie shop has four different kinds of cookies. How many different ways can six cookies be chosen? Assume that only the type of cookie, and not the individual cookies or the order in which they are chosen, matters.</a:t>
            </a:r>
          </a:p>
        </p:txBody>
      </p:sp>
      <p:sp>
        <p:nvSpPr>
          <p:cNvPr id="3" name="Slide Number Placeholder 2"/>
          <p:cNvSpPr>
            <a:spLocks noGrp="1"/>
          </p:cNvSpPr>
          <p:nvPr>
            <p:ph type="sldNum" sz="quarter" idx="11"/>
          </p:nvPr>
        </p:nvSpPr>
        <p:spPr/>
        <p:txBody>
          <a:bodyPr/>
          <a:lstStyle/>
          <a:p>
            <a:fld id="{169B2101-2E9F-420A-91A3-890890D84497}" type="slidenum">
              <a:rPr lang="en-US" smtClean="0"/>
              <a:pPr/>
              <a:t>45</a:t>
            </a:fld>
            <a:endParaRPr lang="en-US"/>
          </a:p>
        </p:txBody>
      </p:sp>
    </p:spTree>
    <p:extLst>
      <p:ext uri="{BB962C8B-B14F-4D97-AF65-F5344CB8AC3E}">
        <p14:creationId xmlns:p14="http://schemas.microsoft.com/office/powerpoint/2010/main" val="2600851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457200"/>
            <a:ext cx="7848600" cy="5668963"/>
          </a:xfrm>
        </p:spPr>
        <p:txBody>
          <a:bodyPr/>
          <a:lstStyle/>
          <a:p>
            <a:pPr marL="0" indent="0">
              <a:buNone/>
            </a:pPr>
            <a:r>
              <a:rPr lang="en-US" dirty="0"/>
              <a:t>Example 4</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Example 5</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Title 3"/>
          <p:cNvSpPr>
            <a:spLocks noGrp="1"/>
          </p:cNvSpPr>
          <p:nvPr>
            <p:ph type="title"/>
          </p:nvPr>
        </p:nvSpPr>
        <p:spPr/>
        <p:txBody>
          <a:bodyPr/>
          <a:lstStyle/>
          <a:p>
            <a:endParaRPr lang="en-US" dirty="0"/>
          </a:p>
        </p:txBody>
      </p:sp>
      <p:pic>
        <p:nvPicPr>
          <p:cNvPr id="9" name="Picture 8"/>
          <p:cNvPicPr>
            <a:picLocks noChangeAspect="1"/>
          </p:cNvPicPr>
          <p:nvPr/>
        </p:nvPicPr>
        <p:blipFill rotWithShape="1">
          <a:blip r:embed="rId2"/>
          <a:srcRect b="66667"/>
          <a:stretch/>
        </p:blipFill>
        <p:spPr>
          <a:xfrm>
            <a:off x="524435" y="914400"/>
            <a:ext cx="8345774" cy="609600"/>
          </a:xfrm>
          <a:prstGeom prst="rect">
            <a:avLst/>
          </a:prstGeom>
        </p:spPr>
      </p:pic>
      <p:pic>
        <p:nvPicPr>
          <p:cNvPr id="10" name="Picture 9"/>
          <p:cNvPicPr>
            <a:picLocks noChangeAspect="1"/>
          </p:cNvPicPr>
          <p:nvPr/>
        </p:nvPicPr>
        <p:blipFill rotWithShape="1">
          <a:blip r:embed="rId2"/>
          <a:srcRect t="41667"/>
          <a:stretch/>
        </p:blipFill>
        <p:spPr>
          <a:xfrm>
            <a:off x="524435" y="1541929"/>
            <a:ext cx="8345774" cy="1066800"/>
          </a:xfrm>
          <a:prstGeom prst="rect">
            <a:avLst/>
          </a:prstGeom>
        </p:spPr>
      </p:pic>
      <p:pic>
        <p:nvPicPr>
          <p:cNvPr id="11" name="Picture 10"/>
          <p:cNvPicPr>
            <a:picLocks noChangeAspect="1"/>
          </p:cNvPicPr>
          <p:nvPr/>
        </p:nvPicPr>
        <p:blipFill rotWithShape="1">
          <a:blip r:embed="rId3"/>
          <a:srcRect b="82197"/>
          <a:stretch/>
        </p:blipFill>
        <p:spPr>
          <a:xfrm>
            <a:off x="505422" y="3000165"/>
            <a:ext cx="8373752" cy="581235"/>
          </a:xfrm>
          <a:prstGeom prst="rect">
            <a:avLst/>
          </a:prstGeom>
        </p:spPr>
      </p:pic>
      <p:pic>
        <p:nvPicPr>
          <p:cNvPr id="12" name="Picture 11"/>
          <p:cNvPicPr>
            <a:picLocks noChangeAspect="1"/>
          </p:cNvPicPr>
          <p:nvPr/>
        </p:nvPicPr>
        <p:blipFill rotWithShape="1">
          <a:blip r:embed="rId3"/>
          <a:srcRect t="23340"/>
          <a:stretch/>
        </p:blipFill>
        <p:spPr>
          <a:xfrm>
            <a:off x="496457" y="3669412"/>
            <a:ext cx="8373752" cy="2502788"/>
          </a:xfrm>
          <a:prstGeom prst="rect">
            <a:avLst/>
          </a:prstGeom>
        </p:spPr>
      </p:pic>
      <p:sp>
        <p:nvSpPr>
          <p:cNvPr id="6" name="Slide Number Placeholder 5"/>
          <p:cNvSpPr>
            <a:spLocks noGrp="1"/>
          </p:cNvSpPr>
          <p:nvPr>
            <p:ph type="sldNum" sz="quarter" idx="11"/>
          </p:nvPr>
        </p:nvSpPr>
        <p:spPr/>
        <p:txBody>
          <a:bodyPr/>
          <a:lstStyle/>
          <a:p>
            <a:fld id="{169B2101-2E9F-420A-91A3-890890D84497}" type="slidenum">
              <a:rPr lang="en-US" smtClean="0"/>
              <a:pPr/>
              <a:t>5</a:t>
            </a:fld>
            <a:endParaRPr lang="en-US"/>
          </a:p>
        </p:txBody>
      </p:sp>
    </p:spTree>
    <p:extLst>
      <p:ext uri="{BB962C8B-B14F-4D97-AF65-F5344CB8AC3E}">
        <p14:creationId xmlns:p14="http://schemas.microsoft.com/office/powerpoint/2010/main" val="341391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4386" y="1905000"/>
            <a:ext cx="8067614" cy="4221163"/>
          </a:xfrm>
        </p:spPr>
        <p:txBody>
          <a:bodyPr>
            <a:normAutofit/>
          </a:bodyPr>
          <a:lstStyle/>
          <a:p>
            <a:endParaRPr lang="en-US" dirty="0"/>
          </a:p>
          <a:p>
            <a:pPr marL="0" indent="0" algn="just">
              <a:buNone/>
            </a:pPr>
            <a:endParaRPr lang="en-US" altLang="zh-TW" dirty="0">
              <a:ea typeface="新細明體" pitchFamily="18" charset="-120"/>
            </a:endParaRPr>
          </a:p>
          <a:p>
            <a:pPr marL="0" indent="0" algn="just">
              <a:buNone/>
            </a:pPr>
            <a:endParaRPr lang="en-US" altLang="zh-TW" dirty="0">
              <a:ea typeface="新細明體" pitchFamily="18" charset="-120"/>
            </a:endParaRPr>
          </a:p>
          <a:p>
            <a:pPr marL="0" indent="0" algn="just">
              <a:buNone/>
            </a:pPr>
            <a:endParaRPr lang="en-US" altLang="zh-TW" dirty="0">
              <a:ea typeface="新細明體" pitchFamily="18" charset="-120"/>
            </a:endParaRPr>
          </a:p>
          <a:p>
            <a:pPr marL="0" indent="0" algn="just">
              <a:buNone/>
            </a:pPr>
            <a:r>
              <a:rPr lang="en-US" altLang="zh-TW" dirty="0">
                <a:ea typeface="新細明體" pitchFamily="18" charset="-120"/>
              </a:rPr>
              <a:t>Example 6</a:t>
            </a:r>
          </a:p>
          <a:p>
            <a:pPr marL="0" indent="0" algn="just">
              <a:buNone/>
            </a:pPr>
            <a:r>
              <a:rPr lang="en-US" altLang="zh-TW" dirty="0">
                <a:ea typeface="新細明體" pitchFamily="18" charset="-120"/>
              </a:rPr>
              <a:t>A student can choose a computer project from one of three lists. The three lists contain 23, 15, and 19 possible projects respectively. How many possible projects are there to choose from?</a:t>
            </a:r>
          </a:p>
          <a:p>
            <a:pPr marL="0" indent="0" algn="just">
              <a:buNone/>
            </a:pPr>
            <a:endParaRPr lang="en-US" altLang="zh-TW" dirty="0">
              <a:ea typeface="新細明體" pitchFamily="18" charset="-120"/>
            </a:endParaRPr>
          </a:p>
          <a:p>
            <a:pPr marL="0" indent="0" algn="just">
              <a:buNone/>
            </a:pPr>
            <a:r>
              <a:rPr lang="en-US" altLang="zh-TW" b="1" dirty="0">
                <a:ea typeface="新細明體" pitchFamily="18" charset="-120"/>
              </a:rPr>
              <a:t>(Solution) The student can choose a project from the first list in 23 ways, from the second list in 15 ways, and from the third list in 19 ways. Hence, there are 23 + 15 + 19 = 57 projects to choose from.</a:t>
            </a:r>
          </a:p>
          <a:p>
            <a:endParaRPr lang="en-US" dirty="0"/>
          </a:p>
          <a:p>
            <a:endParaRPr lang="en-US" dirty="0"/>
          </a:p>
        </p:txBody>
      </p:sp>
      <p:sp>
        <p:nvSpPr>
          <p:cNvPr id="4" name="Title 3"/>
          <p:cNvSpPr>
            <a:spLocks noGrp="1"/>
          </p:cNvSpPr>
          <p:nvPr>
            <p:ph type="title"/>
          </p:nvPr>
        </p:nvSpPr>
        <p:spPr>
          <a:xfrm>
            <a:off x="314386" y="457200"/>
            <a:ext cx="8296214" cy="1143000"/>
          </a:xfrm>
        </p:spPr>
        <p:txBody>
          <a:bodyPr/>
          <a:lstStyle/>
          <a:p>
            <a:r>
              <a:rPr lang="en-US" dirty="0"/>
              <a:t>Sum Rule</a:t>
            </a:r>
          </a:p>
        </p:txBody>
      </p:sp>
      <p:pic>
        <p:nvPicPr>
          <p:cNvPr id="5" name="Picture 4"/>
          <p:cNvPicPr>
            <a:picLocks noChangeAspect="1"/>
          </p:cNvPicPr>
          <p:nvPr/>
        </p:nvPicPr>
        <p:blipFill>
          <a:blip r:embed="rId2"/>
          <a:stretch>
            <a:fillRect/>
          </a:stretch>
        </p:blipFill>
        <p:spPr>
          <a:xfrm>
            <a:off x="131230" y="1828800"/>
            <a:ext cx="8610600" cy="1299198"/>
          </a:xfrm>
          <a:prstGeom prst="rect">
            <a:avLst/>
          </a:prstGeom>
        </p:spPr>
      </p:pic>
      <p:sp>
        <p:nvSpPr>
          <p:cNvPr id="7" name="Slide Number Placeholder 6"/>
          <p:cNvSpPr>
            <a:spLocks noGrp="1"/>
          </p:cNvSpPr>
          <p:nvPr>
            <p:ph type="sldNum" sz="quarter" idx="11"/>
          </p:nvPr>
        </p:nvSpPr>
        <p:spPr/>
        <p:txBody>
          <a:bodyPr/>
          <a:lstStyle/>
          <a:p>
            <a:fld id="{169B2101-2E9F-420A-91A3-890890D84497}" type="slidenum">
              <a:rPr lang="en-US" smtClean="0"/>
              <a:pPr/>
              <a:t>6</a:t>
            </a:fld>
            <a:endParaRPr lang="en-US"/>
          </a:p>
        </p:txBody>
      </p:sp>
    </p:spTree>
    <p:extLst>
      <p:ext uri="{BB962C8B-B14F-4D97-AF65-F5344CB8AC3E}">
        <p14:creationId xmlns:p14="http://schemas.microsoft.com/office/powerpoint/2010/main" val="1510606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8"/>
          <p:cNvSpPr>
            <a:spLocks noGrp="1"/>
          </p:cNvSpPr>
          <p:nvPr>
            <p:ph idx="1"/>
          </p:nvPr>
        </p:nvSpPr>
        <p:spPr>
          <a:xfrm>
            <a:off x="609600" y="1248770"/>
            <a:ext cx="7924800" cy="5304430"/>
          </a:xfrm>
        </p:spPr>
        <p:txBody>
          <a:bodyPr>
            <a:normAutofit/>
          </a:bodyPr>
          <a:lstStyle/>
          <a:p>
            <a:pPr marL="0" indent="0" algn="just">
              <a:buNone/>
            </a:pPr>
            <a:r>
              <a:rPr lang="en-US" altLang="zh-TW" dirty="0">
                <a:ea typeface="新細明體" charset="-120"/>
              </a:rPr>
              <a:t>A swimming team has 4 athletes who swim backstroke, 3 who swim breaststroke, 3 who swim butterfly, and 5 who swim freestyle. A medley relay consists of one swimmer from each of the four strokes. </a:t>
            </a:r>
          </a:p>
          <a:p>
            <a:pPr marL="341313" indent="-341313" algn="just">
              <a:buFontTx/>
              <a:buNone/>
              <a:defRPr/>
            </a:pPr>
            <a:r>
              <a:rPr lang="en-US" altLang="zh-TW" dirty="0">
                <a:ea typeface="新細明體" charset="-120"/>
              </a:rPr>
              <a:t>	(</a:t>
            </a:r>
            <a:r>
              <a:rPr lang="en-US" altLang="zh-TW" dirty="0" err="1">
                <a:ea typeface="新細明體" charset="-120"/>
              </a:rPr>
              <a:t>i</a:t>
            </a:r>
            <a:r>
              <a:rPr lang="en-US" altLang="zh-TW" dirty="0">
                <a:ea typeface="新細明體" charset="-120"/>
              </a:rPr>
              <a:t>)  How many choices does the coach have for a medley relay?</a:t>
            </a:r>
          </a:p>
          <a:p>
            <a:pPr marL="341313" indent="0" algn="just">
              <a:buFontTx/>
              <a:buNone/>
              <a:defRPr/>
            </a:pPr>
            <a:r>
              <a:rPr lang="en-US" altLang="zh-TW" dirty="0">
                <a:ea typeface="新細明體" charset="-120"/>
              </a:rPr>
              <a:t>(ii) How many choices does the coach have for a medley relay if one of</a:t>
            </a:r>
            <a:br>
              <a:rPr lang="en-US" altLang="zh-TW" dirty="0">
                <a:ea typeface="新細明體" charset="-120"/>
              </a:rPr>
            </a:br>
            <a:r>
              <a:rPr lang="en-US" altLang="zh-TW" dirty="0">
                <a:ea typeface="新細明體" charset="-120"/>
              </a:rPr>
              <a:t>      the 3 athletes who swim butterfly is also one of the 5 athletes who </a:t>
            </a:r>
            <a:br>
              <a:rPr lang="en-US" altLang="zh-TW" dirty="0">
                <a:ea typeface="新細明體" charset="-120"/>
              </a:rPr>
            </a:br>
            <a:r>
              <a:rPr lang="en-US" altLang="zh-TW" dirty="0">
                <a:ea typeface="新細明體" charset="-120"/>
              </a:rPr>
              <a:t>      swim freestyle? </a:t>
            </a:r>
          </a:p>
          <a:p>
            <a:pPr marL="914400" indent="-450850" algn="just">
              <a:buFontTx/>
              <a:buNone/>
              <a:defRPr/>
            </a:pPr>
            <a:endParaRPr lang="en-US" altLang="zh-TW" dirty="0">
              <a:ea typeface="新細明體" charset="-120"/>
            </a:endParaRPr>
          </a:p>
          <a:p>
            <a:pPr marL="341313" indent="-341313" algn="just"/>
            <a:r>
              <a:rPr lang="en-US" altLang="zh-TW" b="1" dirty="0">
                <a:ea typeface="新細明體" pitchFamily="18" charset="-120"/>
              </a:rPr>
              <a:t>(</a:t>
            </a:r>
            <a:r>
              <a:rPr lang="en-US" altLang="zh-TW" b="1" dirty="0" err="1">
                <a:ea typeface="新細明體" pitchFamily="18" charset="-120"/>
              </a:rPr>
              <a:t>i</a:t>
            </a:r>
            <a:r>
              <a:rPr lang="en-US" altLang="zh-TW" b="1" dirty="0">
                <a:ea typeface="新細明體" pitchFamily="18" charset="-120"/>
              </a:rPr>
              <a:t>)  No. of choices = 4 x 3 x 3 x 5 = 180 (product rule)</a:t>
            </a:r>
          </a:p>
          <a:p>
            <a:pPr marL="341313" indent="-341313" algn="just">
              <a:buFontTx/>
              <a:buNone/>
            </a:pPr>
            <a:r>
              <a:rPr lang="en-US" altLang="zh-TW" b="1" dirty="0">
                <a:ea typeface="新細明體" pitchFamily="18" charset="-120"/>
              </a:rPr>
              <a:t>	(ii) We break the problem into 3 disjoint cases and use the</a:t>
            </a:r>
          </a:p>
          <a:p>
            <a:pPr marL="341313" indent="-341313" algn="just">
              <a:buFontTx/>
              <a:buNone/>
              <a:tabLst>
                <a:tab pos="736600" algn="l"/>
              </a:tabLst>
            </a:pPr>
            <a:r>
              <a:rPr lang="en-US" altLang="zh-TW" b="1" dirty="0">
                <a:ea typeface="新細明體" pitchFamily="18" charset="-120"/>
              </a:rPr>
              <a:t>         	sum rule. Let </a:t>
            </a:r>
            <a:r>
              <a:rPr lang="en-US" altLang="zh-TW" b="1" i="1" dirty="0">
                <a:ea typeface="新細明體" pitchFamily="18" charset="-120"/>
              </a:rPr>
              <a:t>V</a:t>
            </a:r>
            <a:r>
              <a:rPr lang="en-US" altLang="zh-TW" b="1" dirty="0">
                <a:ea typeface="新細明體" pitchFamily="18" charset="-120"/>
              </a:rPr>
              <a:t> denotes the versatile swimmer. </a:t>
            </a:r>
          </a:p>
          <a:p>
            <a:pPr marL="914400" lvl="2" indent="231775" algn="just">
              <a:buFont typeface="Wingdings" pitchFamily="2" charset="2"/>
              <a:buChar char="§"/>
            </a:pPr>
            <a:r>
              <a:rPr lang="en-US" altLang="zh-TW" b="1" dirty="0">
                <a:ea typeface="新細明體" pitchFamily="18" charset="-120"/>
              </a:rPr>
              <a:t>Case 1: </a:t>
            </a:r>
            <a:r>
              <a:rPr lang="en-US" altLang="zh-TW" b="1" i="1" dirty="0">
                <a:ea typeface="新細明體" pitchFamily="18" charset="-120"/>
              </a:rPr>
              <a:t>V</a:t>
            </a:r>
            <a:r>
              <a:rPr lang="en-US" altLang="zh-TW" b="1" dirty="0">
                <a:ea typeface="新細明體" pitchFamily="18" charset="-120"/>
              </a:rPr>
              <a:t> swims butterfly: 4 </a:t>
            </a:r>
            <a:r>
              <a:rPr lang="en-US" altLang="zh-TW" b="1" dirty="0">
                <a:ea typeface="新細明體" pitchFamily="18" charset="-120"/>
                <a:sym typeface="Symbol" pitchFamily="18" charset="2"/>
              </a:rPr>
              <a:t></a:t>
            </a:r>
            <a:r>
              <a:rPr lang="en-US" altLang="zh-TW" b="1" dirty="0">
                <a:ea typeface="新細明體" pitchFamily="18" charset="-120"/>
              </a:rPr>
              <a:t> 3 </a:t>
            </a:r>
            <a:r>
              <a:rPr lang="en-US" altLang="zh-TW" b="1" dirty="0">
                <a:ea typeface="新細明體" pitchFamily="18" charset="-120"/>
                <a:sym typeface="Symbol" pitchFamily="18" charset="2"/>
              </a:rPr>
              <a:t></a:t>
            </a:r>
            <a:r>
              <a:rPr lang="en-US" altLang="zh-TW" b="1" dirty="0">
                <a:ea typeface="新細明體" pitchFamily="18" charset="-120"/>
              </a:rPr>
              <a:t> 1 </a:t>
            </a:r>
            <a:r>
              <a:rPr lang="en-US" altLang="zh-TW" b="1" dirty="0">
                <a:ea typeface="新細明體" pitchFamily="18" charset="-120"/>
                <a:sym typeface="Symbol" pitchFamily="18" charset="2"/>
              </a:rPr>
              <a:t></a:t>
            </a:r>
            <a:r>
              <a:rPr lang="en-US" altLang="zh-TW" b="1" dirty="0">
                <a:ea typeface="新細明體" pitchFamily="18" charset="-120"/>
              </a:rPr>
              <a:t> 4 = 48 (product rule)</a:t>
            </a:r>
          </a:p>
          <a:p>
            <a:pPr marL="914400" lvl="2" indent="231775" algn="just">
              <a:buFont typeface="Wingdings" pitchFamily="2" charset="2"/>
              <a:buChar char="§"/>
            </a:pPr>
            <a:r>
              <a:rPr lang="en-US" altLang="zh-TW" b="1" dirty="0">
                <a:ea typeface="新細明體" pitchFamily="18" charset="-120"/>
              </a:rPr>
              <a:t>Case 2: </a:t>
            </a:r>
            <a:r>
              <a:rPr lang="en-US" altLang="zh-TW" b="1" i="1" dirty="0">
                <a:ea typeface="新細明體" pitchFamily="18" charset="-120"/>
              </a:rPr>
              <a:t>V</a:t>
            </a:r>
            <a:r>
              <a:rPr lang="en-US" altLang="zh-TW" b="1" dirty="0">
                <a:ea typeface="新細明體" pitchFamily="18" charset="-120"/>
              </a:rPr>
              <a:t> swims freestyle: 4 </a:t>
            </a:r>
            <a:r>
              <a:rPr lang="en-US" altLang="zh-TW" b="1" dirty="0">
                <a:ea typeface="新細明體" pitchFamily="18" charset="-120"/>
                <a:sym typeface="Symbol" pitchFamily="18" charset="2"/>
              </a:rPr>
              <a:t></a:t>
            </a:r>
            <a:r>
              <a:rPr lang="en-US" altLang="zh-TW" b="1" dirty="0">
                <a:ea typeface="新細明體" pitchFamily="18" charset="-120"/>
              </a:rPr>
              <a:t> 3 </a:t>
            </a:r>
            <a:r>
              <a:rPr lang="en-US" altLang="zh-TW" b="1" dirty="0">
                <a:ea typeface="新細明體" pitchFamily="18" charset="-120"/>
                <a:sym typeface="Symbol" pitchFamily="18" charset="2"/>
              </a:rPr>
              <a:t></a:t>
            </a:r>
            <a:r>
              <a:rPr lang="en-US" altLang="zh-TW" b="1" dirty="0">
                <a:ea typeface="新細明體" pitchFamily="18" charset="-120"/>
              </a:rPr>
              <a:t> 2 </a:t>
            </a:r>
            <a:r>
              <a:rPr lang="en-US" altLang="zh-TW" b="1" dirty="0">
                <a:ea typeface="新細明體" pitchFamily="18" charset="-120"/>
                <a:sym typeface="Symbol" pitchFamily="18" charset="2"/>
              </a:rPr>
              <a:t></a:t>
            </a:r>
            <a:r>
              <a:rPr lang="en-US" altLang="zh-TW" b="1" dirty="0">
                <a:ea typeface="新細明體" pitchFamily="18" charset="-120"/>
              </a:rPr>
              <a:t> 1 = 24 (…)</a:t>
            </a:r>
          </a:p>
          <a:p>
            <a:pPr marL="914400" lvl="2" indent="231775" algn="just">
              <a:buFont typeface="Wingdings" pitchFamily="2" charset="2"/>
              <a:buChar char="§"/>
            </a:pPr>
            <a:r>
              <a:rPr lang="en-US" altLang="zh-TW" b="1" dirty="0">
                <a:ea typeface="新細明體" pitchFamily="18" charset="-120"/>
              </a:rPr>
              <a:t>Case 3: </a:t>
            </a:r>
            <a:r>
              <a:rPr lang="en-US" altLang="zh-TW" b="1" i="1" dirty="0">
                <a:ea typeface="新細明體" pitchFamily="18" charset="-120"/>
              </a:rPr>
              <a:t>V</a:t>
            </a:r>
            <a:r>
              <a:rPr lang="en-US" altLang="zh-TW" b="1" dirty="0">
                <a:ea typeface="新細明體" pitchFamily="18" charset="-120"/>
              </a:rPr>
              <a:t> swims neither: 4 </a:t>
            </a:r>
            <a:r>
              <a:rPr lang="en-US" altLang="zh-TW" b="1" dirty="0">
                <a:ea typeface="新細明體" pitchFamily="18" charset="-120"/>
                <a:sym typeface="Symbol" pitchFamily="18" charset="2"/>
              </a:rPr>
              <a:t></a:t>
            </a:r>
            <a:r>
              <a:rPr lang="en-US" altLang="zh-TW" b="1" dirty="0">
                <a:ea typeface="新細明體" pitchFamily="18" charset="-120"/>
              </a:rPr>
              <a:t> 3 </a:t>
            </a:r>
            <a:r>
              <a:rPr lang="en-US" altLang="zh-TW" b="1" dirty="0">
                <a:ea typeface="新細明體" pitchFamily="18" charset="-120"/>
                <a:sym typeface="Symbol" pitchFamily="18" charset="2"/>
              </a:rPr>
              <a:t></a:t>
            </a:r>
            <a:r>
              <a:rPr lang="en-US" altLang="zh-TW" b="1" dirty="0">
                <a:ea typeface="新細明體" pitchFamily="18" charset="-120"/>
              </a:rPr>
              <a:t> 2 </a:t>
            </a:r>
            <a:r>
              <a:rPr lang="en-US" altLang="zh-TW" b="1" dirty="0">
                <a:ea typeface="新細明體" pitchFamily="18" charset="-120"/>
                <a:sym typeface="Symbol" pitchFamily="18" charset="2"/>
              </a:rPr>
              <a:t></a:t>
            </a:r>
            <a:r>
              <a:rPr lang="en-US" altLang="zh-TW" b="1" dirty="0">
                <a:ea typeface="新細明體" pitchFamily="18" charset="-120"/>
              </a:rPr>
              <a:t> 4 = 96  (…)</a:t>
            </a:r>
          </a:p>
          <a:p>
            <a:pPr marL="341313" indent="395288" algn="just">
              <a:buFontTx/>
              <a:buNone/>
            </a:pPr>
            <a:r>
              <a:rPr lang="en-US" altLang="zh-TW" b="1" dirty="0">
                <a:ea typeface="新細明體" pitchFamily="18" charset="-120"/>
              </a:rPr>
              <a:t>Hence, the number of choices is 48 + 24 + 96 = 168. </a:t>
            </a:r>
          </a:p>
          <a:p>
            <a:pPr marL="0" indent="0" algn="just">
              <a:buNone/>
              <a:defRPr/>
            </a:pPr>
            <a:endParaRPr lang="en-US" altLang="zh-CN" dirty="0">
              <a:solidFill>
                <a:srgbClr val="000000"/>
              </a:solidFill>
              <a:ea typeface="SimSun" pitchFamily="2" charset="-122"/>
            </a:endParaRPr>
          </a:p>
          <a:p>
            <a:pPr algn="just">
              <a:defRPr/>
            </a:pPr>
            <a:endParaRPr lang="en-US" altLang="zh-CN" dirty="0">
              <a:solidFill>
                <a:srgbClr val="000000"/>
              </a:solidFill>
              <a:ea typeface="SimSun" pitchFamily="2" charset="-122"/>
            </a:endParaRPr>
          </a:p>
          <a:p>
            <a:pPr algn="just">
              <a:defRPr/>
            </a:pPr>
            <a:endParaRPr lang="en-US" altLang="zh-CN" dirty="0">
              <a:solidFill>
                <a:srgbClr val="000000"/>
              </a:solidFill>
              <a:ea typeface="SimSun" pitchFamily="2" charset="-122"/>
            </a:endParaRPr>
          </a:p>
          <a:p>
            <a:pPr algn="just">
              <a:defRPr/>
            </a:pPr>
            <a:endParaRPr lang="en-US" altLang="zh-CN" dirty="0">
              <a:solidFill>
                <a:srgbClr val="000000"/>
              </a:solidFill>
              <a:ea typeface="SimSun" pitchFamily="2" charset="-122"/>
            </a:endParaRPr>
          </a:p>
          <a:p>
            <a:pPr algn="just"/>
            <a:endParaRPr lang="en-US" altLang="zh-CN" dirty="0">
              <a:solidFill>
                <a:srgbClr val="000000"/>
              </a:solidFill>
              <a:ea typeface="SimSun" pitchFamily="2" charset="-122"/>
            </a:endParaRPr>
          </a:p>
        </p:txBody>
      </p:sp>
      <p:sp>
        <p:nvSpPr>
          <p:cNvPr id="28" name="Rectangle 6"/>
          <p:cNvSpPr>
            <a:spLocks noGrp="1"/>
          </p:cNvSpPr>
          <p:nvPr>
            <p:ph type="title"/>
          </p:nvPr>
        </p:nvSpPr>
        <p:spPr>
          <a:xfrm>
            <a:off x="533400" y="0"/>
            <a:ext cx="7696200" cy="1143000"/>
          </a:xfrm>
        </p:spPr>
        <p:txBody>
          <a:bodyPr>
            <a:normAutofit/>
          </a:bodyPr>
          <a:lstStyle/>
          <a:p>
            <a:r>
              <a:rPr lang="en-US" dirty="0">
                <a:effectLst>
                  <a:outerShdw blurRad="38100" dist="38100" dir="2700000" algn="tl">
                    <a:srgbClr val="000000">
                      <a:alpha val="43137"/>
                    </a:srgbClr>
                  </a:outerShdw>
                </a:effectLst>
              </a:rPr>
              <a:t>Example 7</a:t>
            </a:r>
          </a:p>
        </p:txBody>
      </p:sp>
      <p:sp>
        <p:nvSpPr>
          <p:cNvPr id="5" name="Slide Number Placeholder 6"/>
          <p:cNvSpPr txBox="1">
            <a:spLocks/>
          </p:cNvSpPr>
          <p:nvPr/>
        </p:nvSpPr>
        <p:spPr>
          <a:xfrm>
            <a:off x="8714936" y="6172200"/>
            <a:ext cx="429064" cy="457200"/>
          </a:xfrm>
          <a:prstGeom prst="rect">
            <a:avLst/>
          </a:prstGeom>
        </p:spPr>
        <p:txBody>
          <a:bodyPr vert="horz"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169B2101-2E9F-420A-91A3-890890D84497}" type="slidenum">
              <a:rPr kumimoji="0" lang="en-US" sz="1200" b="0" i="0" u="none" strike="noStrike" kern="1200" cap="none" spc="0" normalizeH="0" baseline="0" noProof="0" smtClean="0">
                <a:ln>
                  <a:noFill/>
                </a:ln>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effectLst/>
              <a:uLnTx/>
              <a:uFillTx/>
              <a:latin typeface="+mn-lt"/>
              <a:ea typeface="+mn-ea"/>
              <a:cs typeface="+mn-cs"/>
            </a:endParaRPr>
          </a:p>
        </p:txBody>
      </p:sp>
    </p:spTree>
    <p:extLst>
      <p:ext uri="{BB962C8B-B14F-4D97-AF65-F5344CB8AC3E}">
        <p14:creationId xmlns:p14="http://schemas.microsoft.com/office/powerpoint/2010/main" val="634356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Suppose that a task can be done in one of two ways, but some of the ways to do it are common to both ways. In this situation, we cannot use the sum rule to count the number of ways to do the task. If we add the number of ways to do the tasks in these two ways, we get an </a:t>
            </a:r>
            <a:r>
              <a:rPr lang="en-US" dirty="0" err="1"/>
              <a:t>overcount</a:t>
            </a:r>
            <a:r>
              <a:rPr lang="en-US" dirty="0"/>
              <a:t> of the total number of ways to do it, because the ways to do the task that are common to the two ways are counted twice. To correctly count the number of ways to do the two tasks, we must subtract the number of ways that are counted twice. This leads us to an important counting rule.</a:t>
            </a:r>
          </a:p>
        </p:txBody>
      </p:sp>
      <p:sp>
        <p:nvSpPr>
          <p:cNvPr id="4" name="Title 3"/>
          <p:cNvSpPr>
            <a:spLocks noGrp="1"/>
          </p:cNvSpPr>
          <p:nvPr>
            <p:ph type="title"/>
          </p:nvPr>
        </p:nvSpPr>
        <p:spPr/>
        <p:txBody>
          <a:bodyPr/>
          <a:lstStyle/>
          <a:p>
            <a:r>
              <a:rPr lang="en-US" dirty="0">
                <a:effectLst>
                  <a:outerShdw blurRad="38100" dist="38100" dir="2700000" algn="tl">
                    <a:srgbClr val="000000">
                      <a:alpha val="43137"/>
                    </a:srgbClr>
                  </a:outerShdw>
                </a:effectLst>
              </a:rPr>
              <a:t>The Principle of Inclusion-Exclusion</a:t>
            </a:r>
            <a:endParaRPr lang="en-US" dirty="0"/>
          </a:p>
        </p:txBody>
      </p:sp>
      <p:sp>
        <p:nvSpPr>
          <p:cNvPr id="6" name="Slide Number Placeholder 5"/>
          <p:cNvSpPr>
            <a:spLocks noGrp="1"/>
          </p:cNvSpPr>
          <p:nvPr>
            <p:ph type="sldNum" sz="quarter" idx="11"/>
          </p:nvPr>
        </p:nvSpPr>
        <p:spPr/>
        <p:txBody>
          <a:bodyPr/>
          <a:lstStyle/>
          <a:p>
            <a:fld id="{169B2101-2E9F-420A-91A3-890890D84497}" type="slidenum">
              <a:rPr lang="en-US" smtClean="0"/>
              <a:pPr/>
              <a:t>8</a:t>
            </a:fld>
            <a:endParaRPr lang="en-US"/>
          </a:p>
        </p:txBody>
      </p:sp>
    </p:spTree>
    <p:extLst>
      <p:ext uri="{BB962C8B-B14F-4D97-AF65-F5344CB8AC3E}">
        <p14:creationId xmlns:p14="http://schemas.microsoft.com/office/powerpoint/2010/main" val="2711291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153400" cy="4703298"/>
          </a:xfrm>
        </p:spPr>
        <p:txBody>
          <a:bodyPr>
            <a:normAutofit/>
          </a:bodyPr>
          <a:lstStyle/>
          <a:p>
            <a:endParaRPr lang="en-US" dirty="0"/>
          </a:p>
          <a:p>
            <a:endParaRPr lang="en-US" dirty="0"/>
          </a:p>
          <a:p>
            <a:endParaRPr lang="en-US" dirty="0"/>
          </a:p>
          <a:p>
            <a:r>
              <a:rPr lang="en-US" dirty="0"/>
              <a:t>Suppose that A</a:t>
            </a:r>
            <a:r>
              <a:rPr lang="en-US" baseline="-25000" dirty="0"/>
              <a:t>1</a:t>
            </a:r>
            <a:r>
              <a:rPr lang="en-US" dirty="0"/>
              <a:t> and A</a:t>
            </a:r>
            <a:r>
              <a:rPr lang="en-US" baseline="-25000" dirty="0"/>
              <a:t>2</a:t>
            </a:r>
            <a:r>
              <a:rPr lang="en-US" dirty="0"/>
              <a:t> are sets. Then, there are |A</a:t>
            </a:r>
            <a:r>
              <a:rPr lang="en-US" baseline="-25000" dirty="0"/>
              <a:t>1</a:t>
            </a:r>
            <a:r>
              <a:rPr lang="en-US" dirty="0"/>
              <a:t>| ways to select an element from A</a:t>
            </a:r>
            <a:r>
              <a:rPr lang="en-US" baseline="-25000" dirty="0"/>
              <a:t>1</a:t>
            </a:r>
            <a:r>
              <a:rPr lang="en-US" dirty="0"/>
              <a:t> and |A</a:t>
            </a:r>
            <a:r>
              <a:rPr lang="en-US" baseline="-25000" dirty="0"/>
              <a:t>2</a:t>
            </a:r>
            <a:r>
              <a:rPr lang="en-US" dirty="0"/>
              <a:t>| ways to select an element from A</a:t>
            </a:r>
            <a:r>
              <a:rPr lang="en-US" baseline="-25000" dirty="0"/>
              <a:t>2</a:t>
            </a:r>
            <a:r>
              <a:rPr lang="en-US" dirty="0"/>
              <a:t>. The number of ways to select an element from A</a:t>
            </a:r>
            <a:r>
              <a:rPr lang="en-US" baseline="-25000" dirty="0"/>
              <a:t>1</a:t>
            </a:r>
            <a:r>
              <a:rPr lang="en-US" dirty="0"/>
              <a:t> or from A</a:t>
            </a:r>
            <a:r>
              <a:rPr lang="en-US" baseline="-25000" dirty="0"/>
              <a:t>2</a:t>
            </a:r>
            <a:r>
              <a:rPr lang="en-US" dirty="0"/>
              <a:t>, that is, the number of ways to select an element from their union, is the sum of the number of ways to select an element from A</a:t>
            </a:r>
            <a:r>
              <a:rPr lang="en-US" baseline="-25000" dirty="0"/>
              <a:t>1</a:t>
            </a:r>
            <a:r>
              <a:rPr lang="en-US" dirty="0"/>
              <a:t> and the number of ways to select an element from A</a:t>
            </a:r>
            <a:r>
              <a:rPr lang="en-US" baseline="-25000" dirty="0"/>
              <a:t>2</a:t>
            </a:r>
            <a:r>
              <a:rPr lang="en-US" dirty="0"/>
              <a:t>, minus the number of ways to select an element that is in both A</a:t>
            </a:r>
            <a:r>
              <a:rPr lang="en-US" baseline="-25000" dirty="0"/>
              <a:t>1</a:t>
            </a:r>
            <a:r>
              <a:rPr lang="en-US" dirty="0"/>
              <a:t> and A</a:t>
            </a:r>
            <a:r>
              <a:rPr lang="en-US" baseline="-25000" dirty="0"/>
              <a:t>2</a:t>
            </a:r>
            <a:r>
              <a:rPr lang="en-US" dirty="0"/>
              <a:t>. Because there are |A</a:t>
            </a:r>
            <a:r>
              <a:rPr lang="en-US" baseline="-25000" dirty="0"/>
              <a:t>1</a:t>
            </a:r>
            <a:r>
              <a:rPr lang="en-US" dirty="0"/>
              <a:t> ∪ A</a:t>
            </a:r>
            <a:r>
              <a:rPr lang="en-US" baseline="-25000" dirty="0"/>
              <a:t>2</a:t>
            </a:r>
            <a:r>
              <a:rPr lang="en-US" dirty="0"/>
              <a:t>|ways to select an element in either A</a:t>
            </a:r>
            <a:r>
              <a:rPr lang="en-US" baseline="-25000" dirty="0"/>
              <a:t>1</a:t>
            </a:r>
            <a:r>
              <a:rPr lang="en-US" dirty="0"/>
              <a:t> or in A</a:t>
            </a:r>
            <a:r>
              <a:rPr lang="en-US" baseline="-25000" dirty="0"/>
              <a:t>2</a:t>
            </a:r>
            <a:r>
              <a:rPr lang="en-US" dirty="0"/>
              <a:t>, and |A</a:t>
            </a:r>
            <a:r>
              <a:rPr lang="en-US" baseline="-25000" dirty="0"/>
              <a:t>1</a:t>
            </a:r>
            <a:r>
              <a:rPr lang="en-US" dirty="0"/>
              <a:t> ∩ A</a:t>
            </a:r>
            <a:r>
              <a:rPr lang="en-US" baseline="-25000" dirty="0"/>
              <a:t>2</a:t>
            </a:r>
            <a:r>
              <a:rPr lang="en-US" dirty="0"/>
              <a:t>| ways to select an element common to both sets, we have</a:t>
            </a:r>
          </a:p>
          <a:p>
            <a:endParaRPr lang="en-US" dirty="0"/>
          </a:p>
          <a:p>
            <a:pPr marL="0" indent="0">
              <a:buNone/>
            </a:pPr>
            <a:r>
              <a:rPr lang="en-US" dirty="0"/>
              <a:t>                                  |A</a:t>
            </a:r>
            <a:r>
              <a:rPr lang="en-US" baseline="-25000" dirty="0"/>
              <a:t>1</a:t>
            </a:r>
            <a:r>
              <a:rPr lang="en-US" dirty="0"/>
              <a:t> ∪ A</a:t>
            </a:r>
            <a:r>
              <a:rPr lang="en-US" baseline="-25000" dirty="0"/>
              <a:t>2</a:t>
            </a:r>
            <a:r>
              <a:rPr lang="en-US" dirty="0"/>
              <a:t>|=|A</a:t>
            </a:r>
            <a:r>
              <a:rPr lang="en-US" baseline="-25000" dirty="0"/>
              <a:t>1</a:t>
            </a:r>
            <a:r>
              <a:rPr lang="en-US" dirty="0"/>
              <a:t>|+|A</a:t>
            </a:r>
            <a:r>
              <a:rPr lang="en-US" baseline="-25000" dirty="0"/>
              <a:t>2</a:t>
            </a:r>
            <a:r>
              <a:rPr lang="en-US" dirty="0"/>
              <a:t>|−|A</a:t>
            </a:r>
            <a:r>
              <a:rPr lang="en-US" baseline="-25000" dirty="0"/>
              <a:t>1</a:t>
            </a:r>
            <a:r>
              <a:rPr lang="en-US" dirty="0"/>
              <a:t> ∩ A</a:t>
            </a:r>
            <a:r>
              <a:rPr lang="en-US" baseline="-25000" dirty="0"/>
              <a:t>2</a:t>
            </a:r>
            <a:r>
              <a:rPr lang="en-US" dirty="0"/>
              <a:t>|.</a:t>
            </a:r>
          </a:p>
        </p:txBody>
      </p:sp>
      <p:sp>
        <p:nvSpPr>
          <p:cNvPr id="4" name="Title 3"/>
          <p:cNvSpPr>
            <a:spLocks noGrp="1"/>
          </p:cNvSpPr>
          <p:nvPr>
            <p:ph type="title"/>
          </p:nvPr>
        </p:nvSpPr>
        <p:spPr>
          <a:xfrm>
            <a:off x="228600" y="457200"/>
            <a:ext cx="8382000" cy="1143000"/>
          </a:xfrm>
        </p:spPr>
        <p:txBody>
          <a:bodyPr/>
          <a:lstStyle/>
          <a:p>
            <a:r>
              <a:rPr lang="en-US" dirty="0"/>
              <a:t>The Subtraction Rule</a:t>
            </a:r>
          </a:p>
        </p:txBody>
      </p:sp>
      <p:pic>
        <p:nvPicPr>
          <p:cNvPr id="5" name="Picture 4"/>
          <p:cNvPicPr>
            <a:picLocks noChangeAspect="1"/>
          </p:cNvPicPr>
          <p:nvPr/>
        </p:nvPicPr>
        <p:blipFill>
          <a:blip r:embed="rId2"/>
          <a:stretch>
            <a:fillRect/>
          </a:stretch>
        </p:blipFill>
        <p:spPr>
          <a:xfrm>
            <a:off x="192741" y="1586753"/>
            <a:ext cx="8915400" cy="1401163"/>
          </a:xfrm>
          <a:prstGeom prst="rect">
            <a:avLst/>
          </a:prstGeom>
        </p:spPr>
      </p:pic>
      <p:sp>
        <p:nvSpPr>
          <p:cNvPr id="7" name="Slide Number Placeholder 6"/>
          <p:cNvSpPr>
            <a:spLocks noGrp="1"/>
          </p:cNvSpPr>
          <p:nvPr>
            <p:ph type="sldNum" sz="quarter" idx="11"/>
          </p:nvPr>
        </p:nvSpPr>
        <p:spPr/>
        <p:txBody>
          <a:bodyPr/>
          <a:lstStyle/>
          <a:p>
            <a:fld id="{169B2101-2E9F-420A-91A3-890890D84497}" type="slidenum">
              <a:rPr lang="en-US" smtClean="0"/>
              <a:pPr/>
              <a:t>9</a:t>
            </a:fld>
            <a:endParaRPr lang="en-US"/>
          </a:p>
        </p:txBody>
      </p:sp>
    </p:spTree>
    <p:extLst>
      <p:ext uri="{BB962C8B-B14F-4D97-AF65-F5344CB8AC3E}">
        <p14:creationId xmlns:p14="http://schemas.microsoft.com/office/powerpoint/2010/main" val="3076267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Show">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3734</Words>
  <Application>Microsoft Office PowerPoint</Application>
  <PresentationFormat>On-screen Show (4:3)</PresentationFormat>
  <Paragraphs>425</Paragraphs>
  <Slides>45</Slides>
  <Notes>25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1" baseType="lpstr">
      <vt:lpstr>Calibri</vt:lpstr>
      <vt:lpstr>Cambria Math</vt:lpstr>
      <vt:lpstr>Trebuchet MS</vt:lpstr>
      <vt:lpstr>Wingdings</vt:lpstr>
      <vt:lpstr>QuizShow</vt:lpstr>
      <vt:lpstr>Equation</vt:lpstr>
      <vt:lpstr>LECTURE 14 Introduction to Combinatory</vt:lpstr>
      <vt:lpstr>What you will learn in this lecture:</vt:lpstr>
      <vt:lpstr>The Product Rule</vt:lpstr>
      <vt:lpstr>PowerPoint Presentation</vt:lpstr>
      <vt:lpstr>PowerPoint Presentation</vt:lpstr>
      <vt:lpstr>Sum Rule</vt:lpstr>
      <vt:lpstr>Example 7</vt:lpstr>
      <vt:lpstr>The Principle of Inclusion-Exclusion</vt:lpstr>
      <vt:lpstr>The Subtraction Rule</vt:lpstr>
      <vt:lpstr>Example 8</vt:lpstr>
      <vt:lpstr>The Subtraction Rule</vt:lpstr>
      <vt:lpstr>Example 10</vt:lpstr>
      <vt:lpstr>Solution</vt:lpstr>
      <vt:lpstr>The Pigeonhole Principle</vt:lpstr>
      <vt:lpstr>Example 11</vt:lpstr>
      <vt:lpstr>Example 11</vt:lpstr>
      <vt:lpstr>The Generalized Pigeonhole Principle</vt:lpstr>
      <vt:lpstr>Example 13</vt:lpstr>
      <vt:lpstr>Try This</vt:lpstr>
      <vt:lpstr>n-Permutations</vt:lpstr>
      <vt:lpstr>Example 14</vt:lpstr>
      <vt:lpstr>r-Permutations</vt:lpstr>
      <vt:lpstr>Example 15</vt:lpstr>
      <vt:lpstr>Combinations</vt:lpstr>
      <vt:lpstr>Examples 16</vt:lpstr>
      <vt:lpstr>Generalized Permutations and Combinations</vt:lpstr>
      <vt:lpstr>Combinations with Repetition</vt:lpstr>
      <vt:lpstr>Combinations with Repetition</vt:lpstr>
      <vt:lpstr>From Example 18</vt:lpstr>
      <vt:lpstr>From Example 18 (Cont.)</vt:lpstr>
      <vt:lpstr>Example 19</vt:lpstr>
      <vt:lpstr>Examples 20</vt:lpstr>
      <vt:lpstr>PowerPoint Presentation</vt:lpstr>
      <vt:lpstr>Permutations with Indistinguishable Objects</vt:lpstr>
      <vt:lpstr>Example 21</vt:lpstr>
      <vt:lpstr>Example 22</vt:lpstr>
      <vt:lpstr>Summary</vt:lpstr>
      <vt:lpstr>Exercise 1</vt:lpstr>
      <vt:lpstr>Exercise 2</vt:lpstr>
      <vt:lpstr>Exercise 3</vt:lpstr>
      <vt:lpstr>Exercise 4</vt:lpstr>
      <vt:lpstr>Exercise 5</vt:lpstr>
      <vt:lpstr>Exercise 6</vt:lpstr>
      <vt:lpstr>Exercise 7</vt:lpstr>
      <vt:lpstr>Exercise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08 RELATIONS</dc:title>
  <dc:subject>TMA1201</dc:subject>
  <dc:creator/>
  <cp:lastModifiedBy/>
  <cp:revision>1</cp:revision>
  <dcterms:created xsi:type="dcterms:W3CDTF">2012-06-14T01:01:51Z</dcterms:created>
  <dcterms:modified xsi:type="dcterms:W3CDTF">2022-10-17T16:23:46Z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