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398" r:id="rId2"/>
    <p:sldId id="374" r:id="rId3"/>
    <p:sldId id="375" r:id="rId4"/>
    <p:sldId id="401" r:id="rId5"/>
    <p:sldId id="376" r:id="rId6"/>
    <p:sldId id="402" r:id="rId7"/>
    <p:sldId id="399" r:id="rId8"/>
    <p:sldId id="382" r:id="rId9"/>
    <p:sldId id="379" r:id="rId10"/>
    <p:sldId id="380" r:id="rId11"/>
    <p:sldId id="383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403" r:id="rId24"/>
    <p:sldId id="396" r:id="rId25"/>
    <p:sldId id="397" r:id="rId26"/>
    <p:sldId id="319" r:id="rId27"/>
    <p:sldId id="365" r:id="rId28"/>
    <p:sldId id="366" r:id="rId29"/>
    <p:sldId id="372" r:id="rId30"/>
  </p:sldIdLst>
  <p:sldSz cx="9144000" cy="6858000" type="screen4x3"/>
  <p:notesSz cx="10234613" cy="70993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CC"/>
    <a:srgbClr val="CCECFF"/>
    <a:srgbClr val="99CCFF"/>
    <a:srgbClr val="CC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3" autoAdjust="0"/>
    <p:restoredTop sz="88873" autoAdjust="0"/>
  </p:normalViewPr>
  <p:slideViewPr>
    <p:cSldViewPr>
      <p:cViewPr varScale="1">
        <p:scale>
          <a:sx n="98" d="100"/>
          <a:sy n="98" d="100"/>
        </p:scale>
        <p:origin x="18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4311" tIns="47156" rIns="94311" bIns="47156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5797245" y="0"/>
            <a:ext cx="4434999" cy="354965"/>
          </a:xfrm>
          <a:prstGeom prst="rect">
            <a:avLst/>
          </a:prstGeom>
        </p:spPr>
        <p:txBody>
          <a:bodyPr vert="horz" lIns="94311" tIns="47156" rIns="94311" bIns="47156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6743103"/>
            <a:ext cx="4434999" cy="354965"/>
          </a:xfrm>
          <a:prstGeom prst="rect">
            <a:avLst/>
          </a:prstGeom>
        </p:spPr>
        <p:txBody>
          <a:bodyPr vert="horz" lIns="94311" tIns="47156" rIns="94311" bIns="47156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5797245" y="6743103"/>
            <a:ext cx="4434999" cy="354965"/>
          </a:xfrm>
          <a:prstGeom prst="rect">
            <a:avLst/>
          </a:prstGeom>
        </p:spPr>
        <p:txBody>
          <a:bodyPr vert="horz" lIns="94311" tIns="47156" rIns="94311" bIns="47156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4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4965"/>
          </a:xfrm>
          <a:prstGeom prst="rect">
            <a:avLst/>
          </a:prstGeom>
        </p:spPr>
        <p:txBody>
          <a:bodyPr vert="horz" lIns="94311" tIns="47156" rIns="94311" bIns="47156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5797245" y="0"/>
            <a:ext cx="4434999" cy="354965"/>
          </a:xfrm>
          <a:prstGeom prst="rect">
            <a:avLst/>
          </a:prstGeom>
        </p:spPr>
        <p:txBody>
          <a:bodyPr vert="horz" lIns="94311" tIns="47156" rIns="94311" bIns="47156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8063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311" tIns="47156" rIns="94311" bIns="47156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4311" tIns="47156" rIns="94311" bIns="471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6743103"/>
            <a:ext cx="4434999" cy="354965"/>
          </a:xfrm>
          <a:prstGeom prst="rect">
            <a:avLst/>
          </a:prstGeom>
        </p:spPr>
        <p:txBody>
          <a:bodyPr vert="horz" lIns="94311" tIns="47156" rIns="94311" bIns="47156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5797245" y="6743103"/>
            <a:ext cx="4434999" cy="354965"/>
          </a:xfrm>
          <a:prstGeom prst="rect">
            <a:avLst/>
          </a:prstGeom>
        </p:spPr>
        <p:txBody>
          <a:bodyPr vert="horz" lIns="94311" tIns="47156" rIns="94311" bIns="47156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5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17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311" tIns="47156" rIns="94311" bIns="4715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311" tIns="47156" rIns="94311" bIns="47156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66279" indent="-294723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78890" indent="-235778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50446" indent="-235778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122002" indent="-235778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93558" indent="-2357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3065115" indent="-2357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536671" indent="-2357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4008227" indent="-2357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DDA73EB-625F-4176-AF08-FCEFCFCEDEAC}" type="slidenum">
              <a:rPr lang="en-US">
                <a:solidFill>
                  <a:srgbClr val="000000"/>
                </a:solidFill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88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311" tIns="47156" rIns="94311" bIns="4715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311" tIns="47156" rIns="94311" bIns="47156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66279" indent="-294723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78890" indent="-235778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50446" indent="-235778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122002" indent="-235778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93558" indent="-2357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3065115" indent="-2357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536671" indent="-2357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4008227" indent="-2357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DDA73EB-625F-4176-AF08-FCEFCFCEDEAC}" type="slidenum">
              <a:rPr lang="en-US">
                <a:solidFill>
                  <a:srgbClr val="000000"/>
                </a:solidFill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6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55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7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73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73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4311" tIns="47156" rIns="94311" bIns="47156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4212" name="Rectangle 4"/>
          <p:cNvSpPr txBox="1">
            <a:spLocks noGrp="1"/>
          </p:cNvSpPr>
          <p:nvPr/>
        </p:nvSpPr>
        <p:spPr bwMode="auto">
          <a:xfrm>
            <a:off x="5796783" y="6742692"/>
            <a:ext cx="4436197" cy="3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11" tIns="47156" rIns="94311" bIns="47156"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algn="r" eaLnBrk="1" hangingPunct="1"/>
            <a:fld id="{40A198F4-71C9-497D-BCC8-A03698AE6F04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29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6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1659C5DA-4154-4D5A-A96F-509D5AF0ADE8}" type="datetime1">
              <a:rPr lang="en-US" sz="1100" smtClean="0"/>
              <a:t>10/18/2022</a:t>
            </a:fld>
            <a:endParaRPr lang="en-US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</a:p>
        </p:txBody>
      </p:sp>
    </p:spTree>
    <p:extLst>
      <p:ext uri="{BB962C8B-B14F-4D97-AF65-F5344CB8AC3E}">
        <p14:creationId xmlns:p14="http://schemas.microsoft.com/office/powerpoint/2010/main" val="323099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568D7E11-4F30-4E58-A478-DD4A82714A0F}" type="datetime1">
              <a:rPr lang="en-US" sz="1100" smtClean="0"/>
              <a:t>10/18/2022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893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2CFDEDCC-9249-44C7-A03E-D5B2161D066D}" type="datetime1">
              <a:rPr lang="en-US" sz="1100" smtClean="0"/>
              <a:t>10/18/2022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101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A40ED9EB-4B07-4FD6-AC85-429A24136529}" type="datetime1">
              <a:rPr lang="en-US" smtClean="0"/>
              <a:t>10/18/2022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9B2101-2E9F-420A-91A3-890890D84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Show Title</a:t>
            </a:r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</a:p>
        </p:txBody>
      </p:sp>
    </p:spTree>
    <p:extLst>
      <p:ext uri="{BB962C8B-B14F-4D97-AF65-F5344CB8AC3E}">
        <p14:creationId xmlns:p14="http://schemas.microsoft.com/office/powerpoint/2010/main" val="2865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>
          <a:xfrm>
            <a:off x="304800" y="1728035"/>
            <a:ext cx="8229600" cy="452036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>
          <a:xfrm>
            <a:off x="304800" y="285834"/>
            <a:ext cx="8293768" cy="781049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9EF9C1D4-DC78-4033-A7E8-09B0C7C660D5}" type="datetime1">
              <a:rPr lang="en-US" sz="1100" smtClean="0"/>
              <a:t>10/18/2022</a:t>
            </a:fld>
            <a:endParaRPr 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38220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29424B7D-CD84-4ECB-86AE-7BEEEEC94366}" type="datetime1">
              <a:rPr lang="en-US" sz="1100" smtClean="0"/>
              <a:t>10/18/2022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E0F2DD54-35C5-4A47-A24B-6D39A460E96B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BC132B89-5346-49B8-B35E-E0673DAAF1E4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9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94BCA964-84BE-47AD-A03F-200BA7151405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7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  <a:latin typeface="+mn-lt"/>
                <a:cs typeface="+mn-cs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+mn-lt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?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8143DA15-2F11-4718-AF2A-63405C067F57}" type="datetime1">
              <a:rPr lang="en-US" smtClean="0"/>
              <a:t>10/18/2022</a:t>
            </a:fld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8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10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C6135FB7-3EF1-48C1-AC68-0945C9D69C51}" type="datetime1">
              <a:rPr lang="en-US" smtClean="0"/>
              <a:t>10/18/2022</a:t>
            </a:fld>
            <a:endParaRPr lang="en-US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419973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44CC85B0-45ED-45C2-9CBA-9166A53E328C}" type="datetime1">
              <a:rPr lang="en-US" smtClean="0"/>
              <a:t>10/18/2022</a:t>
            </a:fld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 algn="r"/>
            <a:fld id="{6833025C-21E4-4DB1-A9CB-AA07802D8C89}" type="datetime1">
              <a:rPr lang="en-US" sz="1100" smtClean="0"/>
              <a:t>10/18/2022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r>
              <a:rPr lang="en-US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3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</a:rPr>
              <a:t>Introduction to Probability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35" y="751181"/>
            <a:ext cx="8116265" cy="1143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A die is loaded in such a way that each odd number is twice as likely to occur as each even number. Find </a:t>
            </a:r>
            <a:r>
              <a:rPr lang="en-US" sz="2400" i="1" dirty="0"/>
              <a:t>P(G)</a:t>
            </a:r>
            <a:r>
              <a:rPr lang="en-US" sz="2400" dirty="0"/>
              <a:t>, where </a:t>
            </a:r>
            <a:r>
              <a:rPr lang="en-US" sz="2400" i="1" dirty="0"/>
              <a:t>G</a:t>
            </a:r>
            <a:r>
              <a:rPr lang="en-US" sz="2400" dirty="0"/>
              <a:t> is the event that a number greater than 3 occurs on a single roll of die.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335" y="217781"/>
            <a:ext cx="7696200" cy="533400"/>
          </a:xfrm>
        </p:spPr>
        <p:txBody>
          <a:bodyPr>
            <a:noAutofit/>
          </a:bodyPr>
          <a:lstStyle/>
          <a:p>
            <a:r>
              <a:rPr lang="en-US" dirty="0"/>
              <a:t>Example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94335" y="2286000"/>
                <a:ext cx="7311839" cy="295723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u="sng" dirty="0">
                    <a:solidFill>
                      <a:schemeClr val="tx1"/>
                    </a:solidFill>
                  </a:rPr>
                  <a:t>Solution</a:t>
                </a:r>
                <a:endParaRPr lang="ms-MY" sz="2400" u="sng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</a:rPr>
                  <a:t>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 {1, 2, 3, 4, 5, 6};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G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 {4, 5, 6}</a:t>
                </a:r>
                <a:endParaRPr lang="ms-MY" sz="24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Probability of even number: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(2) =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(4) =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(6) = </a:t>
                </a:r>
                <a:r>
                  <a:rPr lang="en-US" sz="2400" b="1" i="1" dirty="0" err="1">
                    <a:solidFill>
                      <a:schemeClr val="tx1"/>
                    </a:solidFill>
                  </a:rPr>
                  <a:t>p</a:t>
                </a:r>
                <a:r>
                  <a:rPr lang="en-US" sz="2400" b="1" baseline="-25000" dirty="0" err="1">
                    <a:solidFill>
                      <a:schemeClr val="tx1"/>
                    </a:solidFill>
                  </a:rPr>
                  <a:t>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ms-MY" sz="24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Probability of odd number: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(1) =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(3) =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(5) = </a:t>
                </a:r>
                <a:r>
                  <a:rPr lang="en-US" sz="2400" b="1" i="1" dirty="0" err="1">
                    <a:solidFill>
                      <a:schemeClr val="tx1"/>
                    </a:solidFill>
                  </a:rPr>
                  <a:t>p</a:t>
                </a:r>
                <a:r>
                  <a:rPr lang="en-US" sz="2400" b="1" baseline="-25000" dirty="0" err="1">
                    <a:solidFill>
                      <a:schemeClr val="tx1"/>
                    </a:solidFill>
                  </a:rPr>
                  <a:t>o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 2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baseline="-25000" dirty="0">
                    <a:solidFill>
                      <a:schemeClr val="tx1"/>
                    </a:solidFill>
                  </a:rPr>
                  <a:t>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ms-MY" sz="24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 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( 1) +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(2) +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(3) +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(4) +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(5) +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( 6)</a:t>
                </a:r>
                <a:endParaRPr lang="ms-MY" sz="24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        = 2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baseline="-25000" dirty="0">
                    <a:solidFill>
                      <a:schemeClr val="tx1"/>
                    </a:solidFill>
                  </a:rPr>
                  <a:t>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+ </a:t>
                </a:r>
                <a:r>
                  <a:rPr lang="en-US" sz="2400" b="1" i="1" dirty="0" err="1">
                    <a:solidFill>
                      <a:schemeClr val="tx1"/>
                    </a:solidFill>
                  </a:rPr>
                  <a:t>p</a:t>
                </a:r>
                <a:r>
                  <a:rPr lang="en-US" sz="2400" b="1" baseline="-25000" dirty="0" err="1">
                    <a:solidFill>
                      <a:schemeClr val="tx1"/>
                    </a:solidFill>
                  </a:rPr>
                  <a:t>e</a:t>
                </a:r>
                <a:r>
                  <a:rPr lang="en-US" sz="2400" b="1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+ 2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baseline="-25000" dirty="0">
                    <a:solidFill>
                      <a:schemeClr val="tx1"/>
                    </a:solidFill>
                  </a:rPr>
                  <a:t>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+ </a:t>
                </a:r>
                <a:r>
                  <a:rPr lang="en-US" sz="2400" b="1" i="1" dirty="0" err="1">
                    <a:solidFill>
                      <a:schemeClr val="tx1"/>
                    </a:solidFill>
                  </a:rPr>
                  <a:t>p</a:t>
                </a:r>
                <a:r>
                  <a:rPr lang="en-US" sz="2400" b="1" baseline="-25000" dirty="0" err="1">
                    <a:solidFill>
                      <a:schemeClr val="tx1"/>
                    </a:solidFill>
                  </a:rPr>
                  <a:t>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+ 2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baseline="-25000" dirty="0">
                    <a:solidFill>
                      <a:schemeClr val="tx1"/>
                    </a:solidFill>
                  </a:rPr>
                  <a:t>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+ </a:t>
                </a:r>
                <a:r>
                  <a:rPr lang="en-US" sz="2400" b="1" i="1" dirty="0" err="1">
                    <a:solidFill>
                      <a:schemeClr val="tx1"/>
                    </a:solidFill>
                  </a:rPr>
                  <a:t>p</a:t>
                </a:r>
                <a:r>
                  <a:rPr lang="en-US" sz="2400" b="1" baseline="-25000" dirty="0" err="1">
                    <a:solidFill>
                      <a:schemeClr val="tx1"/>
                    </a:solidFill>
                  </a:rPr>
                  <a:t>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=1 </a:t>
                </a:r>
                <a:r>
                  <a:rPr lang="en-US" sz="2400" b="1" dirty="0">
                    <a:solidFill>
                      <a:schemeClr val="tx1"/>
                    </a:solidFill>
                    <a:sym typeface="Symbol"/>
                  </a:rPr>
                  <a:t> </a:t>
                </a:r>
                <a:r>
                  <a:rPr lang="en-US" sz="2400" b="1" i="1" dirty="0" err="1">
                    <a:solidFill>
                      <a:schemeClr val="tx1"/>
                    </a:solidFill>
                  </a:rPr>
                  <a:t>p</a:t>
                </a:r>
                <a:r>
                  <a:rPr lang="en-US" sz="2400" b="1" baseline="-25000" dirty="0" err="1">
                    <a:solidFill>
                      <a:schemeClr val="tx1"/>
                    </a:solidFill>
                  </a:rPr>
                  <a:t>e</a:t>
                </a:r>
                <a:r>
                  <a:rPr lang="en-US" sz="2400" b="1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 1/9</a:t>
                </a:r>
                <a:endParaRPr lang="ms-MY" sz="24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Consider the set of events,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G</a:t>
                </a:r>
              </a:p>
              <a:p>
                <a:pPr marL="0" indent="0" algn="just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) =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(4) +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( 5) +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(6) = 1/9 + 2/9 + 1/9 = 4/9</a:t>
                </a:r>
                <a:endParaRPr lang="ms-MY" sz="24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ms-M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35" y="2286000"/>
                <a:ext cx="7311839" cy="2957232"/>
              </a:xfrm>
              <a:prstGeom prst="rect">
                <a:avLst/>
              </a:prstGeom>
              <a:blipFill>
                <a:blip r:embed="rId2"/>
                <a:stretch>
                  <a:fillRect l="-1583" t="-2062" b="-36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418521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001" y="1600200"/>
                <a:ext cx="8026399" cy="378807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denotes complement of </a:t>
                </a: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A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or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                </a:t>
                </a:r>
              </a:p>
              <a:p>
                <a:pPr marL="0" indent="0">
                  <a:buNone/>
                </a:pP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 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For any two events </a:t>
                </a: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B</a:t>
                </a:r>
                <a:endParaRPr lang="en-US" sz="2400" i="1" baseline="-250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2400" i="1" baseline="-25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baseline="-250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If the events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B</a:t>
                </a:r>
                <a:r>
                  <a:rPr lang="en-US" sz="2400" dirty="0">
                    <a:solidFill>
                      <a:schemeClr val="tx1"/>
                    </a:solidFill>
                  </a:rPr>
                  <a:t> are disjoint then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i="1" baseline="-25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      which implies</a:t>
                </a:r>
                <a:r>
                  <a:rPr lang="en-US" sz="2400" i="1" baseline="-250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i="1" baseline="-25000" dirty="0">
                    <a:latin typeface="+mj-lt"/>
                  </a:rPr>
                  <a:t> </a:t>
                </a:r>
                <a:r>
                  <a:rPr lang="en-US" sz="2400" i="1" baseline="-25000" dirty="0">
                    <a:solidFill>
                      <a:schemeClr val="tx1"/>
                    </a:solidFill>
                    <a:latin typeface="+mj-lt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baseline="-25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1600200"/>
                <a:ext cx="8026399" cy="3788073"/>
              </a:xfrm>
              <a:blipFill>
                <a:blip r:embed="rId2"/>
                <a:stretch>
                  <a:fillRect l="-1215" t="-1610" b="-262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74" y="381000"/>
            <a:ext cx="7696200" cy="980437"/>
          </a:xfrm>
        </p:spPr>
        <p:txBody>
          <a:bodyPr>
            <a:normAutofit fontScale="90000"/>
          </a:bodyPr>
          <a:lstStyle/>
          <a:p>
            <a:r>
              <a:rPr lang="en-US" dirty="0"/>
              <a:t>Probabilities of Complements and Unions of Events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80456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322" y="629011"/>
                <a:ext cx="8239053" cy="454342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000" dirty="0"/>
                  <a:t>Assume that the engine component of a spacecraft consists of two engines in parallel. If the main engine is 95% reliable, the backup is 80% reliable, and the engine component as a whole is 99% reliable, what is the probability that </a:t>
                </a:r>
                <a:endParaRPr lang="ms-MY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(i)   Both engines will be operable.</a:t>
                </a:r>
                <a:endParaRPr lang="ms-MY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(ii)  The main engine will fail but the backup will be operable.</a:t>
                </a:r>
                <a:endParaRPr lang="ms-MY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(iii) The engine component will fail.</a:t>
                </a:r>
              </a:p>
              <a:p>
                <a:pPr marL="0" indent="0" algn="just">
                  <a:buNone/>
                </a:pPr>
                <a:r>
                  <a:rPr lang="en-US" sz="2000" u="sng" dirty="0"/>
                  <a:t>Solution</a:t>
                </a:r>
              </a:p>
              <a:p>
                <a:pPr marL="0" indent="0" algn="just">
                  <a:buNone/>
                </a:pPr>
                <a:r>
                  <a:rPr lang="en-US" sz="2000" b="1" dirty="0"/>
                  <a:t>   Let M be main engine is operatable  and B be backup engine is operatable</a:t>
                </a:r>
              </a:p>
              <a:p>
                <a:pPr marL="0" indent="0" algn="just">
                  <a:buNone/>
                  <a:tabLst>
                    <a:tab pos="271463" algn="l"/>
                  </a:tabLst>
                </a:pPr>
                <a:r>
                  <a:rPr lang="en-US" sz="2000" dirty="0"/>
                  <a:t>	</a:t>
                </a:r>
                <a:r>
                  <a:rPr lang="en-US" sz="2000" b="1" dirty="0"/>
                  <a:t>Engine reliability:  </a:t>
                </a:r>
                <a:r>
                  <a:rPr lang="en-US" sz="2000" b="1" i="1" dirty="0"/>
                  <a:t>P</a:t>
                </a:r>
                <a:r>
                  <a:rPr lang="en-US" sz="2000" b="1" dirty="0"/>
                  <a:t>(</a:t>
                </a:r>
                <a:r>
                  <a:rPr lang="en-US" sz="2000" b="1" i="1" dirty="0"/>
                  <a:t>M</a:t>
                </a:r>
                <a:r>
                  <a:rPr lang="en-US" sz="2000" b="1" dirty="0"/>
                  <a:t>) = 0.95, </a:t>
                </a:r>
                <a:r>
                  <a:rPr lang="en-US" sz="2000" b="1" i="1" dirty="0"/>
                  <a:t>P</a:t>
                </a:r>
                <a:r>
                  <a:rPr lang="en-US" sz="2000" b="1" dirty="0"/>
                  <a:t>(</a:t>
                </a:r>
                <a:r>
                  <a:rPr lang="en-US" sz="2000" b="1" i="1" dirty="0"/>
                  <a:t>B</a:t>
                </a:r>
                <a:r>
                  <a:rPr lang="en-US" sz="2000" b="1" dirty="0"/>
                  <a:t>) = 0.80, </a:t>
                </a:r>
                <a:r>
                  <a:rPr lang="en-US" sz="2000" b="1" i="1" dirty="0"/>
                  <a:t>P</a:t>
                </a:r>
                <a:r>
                  <a:rPr lang="en-US" sz="2000" b="1" dirty="0"/>
                  <a:t>(</a:t>
                </a:r>
                <a:r>
                  <a:rPr lang="en-US" sz="2000" b="1" i="1" dirty="0"/>
                  <a:t>M </a:t>
                </a:r>
                <a:r>
                  <a:rPr lang="en-US" sz="2000" b="1" dirty="0">
                    <a:sym typeface="MT Extra"/>
                  </a:rPr>
                  <a:t></a:t>
                </a:r>
                <a:r>
                  <a:rPr lang="en-US" sz="2000" b="1" dirty="0"/>
                  <a:t> </a:t>
                </a:r>
                <a:r>
                  <a:rPr lang="en-US" sz="2000" b="1" i="1" dirty="0"/>
                  <a:t>B</a:t>
                </a:r>
                <a:r>
                  <a:rPr lang="en-US" sz="2000" b="1" dirty="0"/>
                  <a:t>) = 0.99</a:t>
                </a:r>
                <a:endParaRPr lang="ms-MY" sz="2000" b="1" dirty="0"/>
              </a:p>
              <a:p>
                <a:pPr marL="544116" indent="-272654" algn="just">
                  <a:buAutoNum type="romanLcParenBoth"/>
                  <a:tabLst>
                    <a:tab pos="544116" algn="l"/>
                  </a:tabLst>
                </a:pPr>
                <a:r>
                  <a:rPr lang="en-US" sz="2000" b="1" dirty="0"/>
                  <a:t>Both engines operable: </a:t>
                </a:r>
              </a:p>
              <a:p>
                <a:pPr marL="271463" indent="0" algn="just">
                  <a:buNone/>
                  <a:tabLst>
                    <a:tab pos="544116" algn="l"/>
                  </a:tabLst>
                </a:pPr>
                <a:r>
                  <a:rPr lang="en-US" sz="2000" b="1" i="1" dirty="0"/>
                  <a:t>	   P</a:t>
                </a:r>
                <a:r>
                  <a:rPr lang="en-US" sz="2000" b="1" dirty="0"/>
                  <a:t>(</a:t>
                </a:r>
                <a:r>
                  <a:rPr lang="en-US" sz="2000" b="1" i="1" dirty="0"/>
                  <a:t>M </a:t>
                </a:r>
                <a:r>
                  <a:rPr lang="en-US" sz="2000" b="1" dirty="0">
                    <a:sym typeface="MT Extra"/>
                  </a:rPr>
                  <a:t></a:t>
                </a:r>
                <a:r>
                  <a:rPr lang="en-US" sz="2000" b="1" dirty="0"/>
                  <a:t> </a:t>
                </a:r>
                <a:r>
                  <a:rPr lang="en-US" sz="2000" b="1" i="1" dirty="0"/>
                  <a:t>B</a:t>
                </a:r>
                <a:r>
                  <a:rPr lang="en-US" sz="2000" b="1" dirty="0"/>
                  <a:t>) = </a:t>
                </a:r>
                <a:r>
                  <a:rPr lang="en-US" sz="2000" b="1" i="1" dirty="0"/>
                  <a:t>P</a:t>
                </a:r>
                <a:r>
                  <a:rPr lang="en-US" sz="2000" b="1" dirty="0"/>
                  <a:t>(</a:t>
                </a:r>
                <a:r>
                  <a:rPr lang="en-US" sz="2000" b="1" i="1" dirty="0"/>
                  <a:t>M</a:t>
                </a:r>
                <a:r>
                  <a:rPr lang="en-US" sz="2000" b="1" dirty="0"/>
                  <a:t>) + </a:t>
                </a:r>
                <a:r>
                  <a:rPr lang="en-US" sz="2000" b="1" i="1" dirty="0"/>
                  <a:t>P</a:t>
                </a:r>
                <a:r>
                  <a:rPr lang="en-US" sz="2000" b="1" dirty="0"/>
                  <a:t>(</a:t>
                </a:r>
                <a:r>
                  <a:rPr lang="en-US" sz="2000" b="1" i="1" dirty="0"/>
                  <a:t>B</a:t>
                </a:r>
                <a:r>
                  <a:rPr lang="en-US" sz="2000" b="1" dirty="0"/>
                  <a:t>) - </a:t>
                </a:r>
                <a:r>
                  <a:rPr lang="en-US" sz="2000" b="1" i="1" dirty="0"/>
                  <a:t>P</a:t>
                </a:r>
                <a:r>
                  <a:rPr lang="en-US" sz="2000" b="1" dirty="0"/>
                  <a:t>(</a:t>
                </a:r>
                <a:r>
                  <a:rPr lang="en-US" sz="2000" b="1" i="1" dirty="0"/>
                  <a:t>M </a:t>
                </a:r>
                <a:r>
                  <a:rPr lang="en-US" sz="2000" b="1" dirty="0">
                    <a:sym typeface="MT Extra"/>
                  </a:rPr>
                  <a:t></a:t>
                </a:r>
                <a:r>
                  <a:rPr lang="en-US" sz="2000" b="1" dirty="0"/>
                  <a:t> </a:t>
                </a:r>
                <a:r>
                  <a:rPr lang="en-US" sz="2000" b="1" i="1" dirty="0"/>
                  <a:t>B</a:t>
                </a:r>
                <a:r>
                  <a:rPr lang="en-US" sz="2000" b="1" dirty="0"/>
                  <a:t>) = 0.76</a:t>
                </a:r>
              </a:p>
              <a:p>
                <a:pPr marL="271463" indent="0" algn="just">
                  <a:buNone/>
                </a:pPr>
                <a:r>
                  <a:rPr lang="en-US" sz="2000" b="1" dirty="0"/>
                  <a:t>(ii) Main engine fails but backup operable: </a:t>
                </a:r>
              </a:p>
              <a:p>
                <a:pPr marL="271463" indent="0" algn="just">
                  <a:buNone/>
                </a:pPr>
                <a:r>
                  <a:rPr lang="en-US" sz="2000" b="1" i="1" dirty="0"/>
                  <a:t>       P</a:t>
                </a:r>
                <a:r>
                  <a:rPr lang="en-US" sz="2000" b="1" dirty="0"/>
                  <a:t>(</a:t>
                </a:r>
                <a:r>
                  <a:rPr lang="en-US" sz="2000" b="1" i="1" dirty="0"/>
                  <a:t>M </a:t>
                </a:r>
                <a:r>
                  <a:rPr lang="en-US" sz="2000" b="1" dirty="0"/>
                  <a:t>’</a:t>
                </a:r>
                <a:r>
                  <a:rPr lang="en-US" sz="2000" b="1" dirty="0">
                    <a:sym typeface="MT Extra"/>
                  </a:rPr>
                  <a:t> </a:t>
                </a:r>
                <a:r>
                  <a:rPr lang="en-US" sz="2000" b="1" i="1" dirty="0"/>
                  <a:t>B</a:t>
                </a:r>
                <a:r>
                  <a:rPr lang="en-US" sz="2000" b="1" dirty="0"/>
                  <a:t>) = </a:t>
                </a:r>
                <a:r>
                  <a:rPr lang="en-US" sz="2000" b="1" i="1" dirty="0"/>
                  <a:t>P</a:t>
                </a:r>
                <a:r>
                  <a:rPr lang="en-US" sz="2000" b="1" dirty="0"/>
                  <a:t>(</a:t>
                </a:r>
                <a:r>
                  <a:rPr lang="en-US" sz="2000" b="1" i="1" dirty="0"/>
                  <a:t>B</a:t>
                </a:r>
                <a:r>
                  <a:rPr lang="en-US" sz="2000" b="1" dirty="0"/>
                  <a:t>) - </a:t>
                </a:r>
                <a:r>
                  <a:rPr lang="en-US" sz="2000" b="1" i="1" dirty="0"/>
                  <a:t>P</a:t>
                </a:r>
                <a:r>
                  <a:rPr lang="en-US" sz="2000" b="1" dirty="0"/>
                  <a:t>(</a:t>
                </a:r>
                <a:r>
                  <a:rPr lang="en-US" sz="2000" b="1" i="1" dirty="0"/>
                  <a:t>M </a:t>
                </a:r>
                <a:r>
                  <a:rPr lang="en-US" sz="2000" b="1" dirty="0">
                    <a:sym typeface="MT Extra"/>
                  </a:rPr>
                  <a:t></a:t>
                </a:r>
                <a:r>
                  <a:rPr lang="en-US" sz="2000" b="1" dirty="0"/>
                  <a:t> </a:t>
                </a:r>
                <a:r>
                  <a:rPr lang="en-US" sz="2000" b="1" i="1" dirty="0"/>
                  <a:t>B</a:t>
                </a:r>
                <a:r>
                  <a:rPr lang="en-US" sz="2000" b="1" dirty="0"/>
                  <a:t>) = 0.04</a:t>
                </a:r>
              </a:p>
              <a:p>
                <a:pPr marL="0" indent="271463" algn="just">
                  <a:buNone/>
                </a:pPr>
                <a:r>
                  <a:rPr lang="en-US" sz="2000" b="1" dirty="0"/>
                  <a:t>(iii) Engine component fails: </a:t>
                </a:r>
                <a:r>
                  <a:rPr lang="en-US" sz="2000" b="1" i="1" dirty="0"/>
                  <a:t>P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sz="2000" b="1" dirty="0"/>
                  <a:t>)= 1 – </a:t>
                </a:r>
                <a:r>
                  <a:rPr lang="en-US" sz="2000" b="1" i="1" dirty="0"/>
                  <a:t>P</a:t>
                </a:r>
                <a:r>
                  <a:rPr lang="en-US" sz="2000" b="1" dirty="0"/>
                  <a:t>(</a:t>
                </a:r>
                <a:r>
                  <a:rPr lang="en-US" sz="2000" b="1" i="1" dirty="0"/>
                  <a:t>M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ym typeface="MT Extra"/>
                  </a:rPr>
                  <a:t></a:t>
                </a:r>
                <a:r>
                  <a:rPr lang="en-US" sz="2000" b="1" dirty="0"/>
                  <a:t> </a:t>
                </a:r>
                <a:r>
                  <a:rPr lang="en-US" sz="2000" b="1" i="1" dirty="0"/>
                  <a:t>B</a:t>
                </a:r>
                <a:r>
                  <a:rPr lang="en-US" sz="2000" b="1" dirty="0"/>
                  <a:t>) = 0.01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322" y="629011"/>
                <a:ext cx="8239053" cy="4543425"/>
              </a:xfrm>
              <a:blipFill>
                <a:blip r:embed="rId3"/>
                <a:stretch>
                  <a:fillRect l="-740" t="-671" r="-740" b="-1315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06288" y="0"/>
            <a:ext cx="5772150" cy="723579"/>
          </a:xfrm>
        </p:spPr>
        <p:txBody>
          <a:bodyPr>
            <a:normAutofit/>
          </a:bodyPr>
          <a:lstStyle/>
          <a:p>
            <a:r>
              <a:rPr lang="en-US" b="1" dirty="0"/>
              <a:t>Example 5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7679202" y="5486400"/>
            <a:ext cx="321798" cy="342900"/>
          </a:xfrm>
          <a:prstGeom prst="rect">
            <a:avLst/>
          </a:prstGeom>
        </p:spPr>
        <p:txBody>
          <a:bodyPr vert="horz" rtlCol="0" anchor="ctr"/>
          <a:lstStyle/>
          <a:p>
            <a:pPr defTabSz="685800">
              <a:defRPr/>
            </a:pPr>
            <a:fld id="{169B2101-2E9F-420A-91A3-890890D84497}" type="slidenum">
              <a:rPr lang="en-US" sz="900">
                <a:solidFill>
                  <a:schemeClr val="bg1"/>
                </a:solidFill>
              </a:rPr>
              <a:pPr defTabSz="685800">
                <a:defRPr/>
              </a:pPr>
              <a:t>12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97491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Let A and B be events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The conditional probability of A given B, denoted by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defined 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40383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2355" y="1066800"/>
                <a:ext cx="7381045" cy="29105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In experiment of rolling a fair die, suppose E denotes the event of an odd number is rolled and F denotes a number grater than 4 is rolled. Find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)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ii)  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E</a:t>
                </a:r>
                <a:r>
                  <a:rPr lang="en-US" sz="2400" dirty="0">
                    <a:solidFill>
                      <a:schemeClr val="tx1"/>
                    </a:solidFill>
                  </a:rPr>
                  <a:t>),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F</a:t>
                </a:r>
                <a:r>
                  <a:rPr lang="en-US" sz="2400" dirty="0">
                    <a:solidFill>
                      <a:schemeClr val="tx1"/>
                    </a:solidFill>
                  </a:rPr>
                  <a:t>),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F</a:t>
                </a:r>
                <a:r>
                  <a:rPr lang="en-US" sz="2400" dirty="0">
                    <a:solidFill>
                      <a:schemeClr val="tx1"/>
                    </a:solidFill>
                  </a:rPr>
                  <a:t>)  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E</a:t>
                </a:r>
                <a:r>
                  <a:rPr lang="en-US" sz="2400" dirty="0">
                    <a:solidFill>
                      <a:schemeClr val="tx1"/>
                    </a:solidFill>
                  </a:rPr>
                  <a:t>|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F</a:t>
                </a:r>
                <a:r>
                  <a:rPr lang="en-US" sz="2400" dirty="0">
                    <a:solidFill>
                      <a:schemeClr val="tx1"/>
                    </a:solidFill>
                  </a:rPr>
                  <a:t>) and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F</a:t>
                </a:r>
                <a:r>
                  <a:rPr lang="en-US" sz="2400" dirty="0">
                    <a:solidFill>
                      <a:schemeClr val="tx1"/>
                    </a:solidFill>
                  </a:rPr>
                  <a:t>|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E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ms-M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355" y="1066800"/>
                <a:ext cx="7381045" cy="2910580"/>
              </a:xfrm>
              <a:blipFill>
                <a:blip r:embed="rId2"/>
                <a:stretch>
                  <a:fillRect l="-1321" t="-1677" r="-1239" b="-2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77" y="233673"/>
            <a:ext cx="7696200" cy="609600"/>
          </a:xfrm>
        </p:spPr>
        <p:txBody>
          <a:bodyPr>
            <a:noAutofit/>
          </a:bodyPr>
          <a:lstStyle/>
          <a:p>
            <a:r>
              <a:rPr lang="en-US" dirty="0"/>
              <a:t>Example 6</a:t>
            </a:r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1600" y="2717489"/>
                <a:ext cx="41638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E=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{1,3,5} and</a:t>
                </a:r>
                <a:r>
                  <a:rPr lang="en-US" sz="2400" i="1" dirty="0">
                    <a:solidFill>
                      <a:schemeClr val="tx1"/>
                    </a:solidFill>
                    <a:latin typeface="+mj-lt"/>
                  </a:rPr>
                  <a:t> F=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{5,6}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={1,3,5,6}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={5}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17489"/>
                <a:ext cx="4163841" cy="830997"/>
              </a:xfrm>
              <a:prstGeom prst="rect">
                <a:avLst/>
              </a:prstGeom>
              <a:blipFill>
                <a:blip r:embed="rId3"/>
                <a:stretch>
                  <a:fillRect l="-219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6579" y="4505707"/>
                <a:ext cx="7211841" cy="1805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E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)=3/6=1/2 and</a:t>
                </a:r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P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1/3</a:t>
                </a:r>
              </a:p>
              <a:p>
                <a:r>
                  <a:rPr lang="en-US" sz="2400" i="1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       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</m:num>
                      <m:den>
                        <m:box>
                          <m:box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den>
                    </m:f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</m:num>
                      <m:den>
                        <m:box>
                          <m:box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den>
                    </m:f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79" y="4505707"/>
                <a:ext cx="7211841" cy="1805494"/>
              </a:xfrm>
              <a:prstGeom prst="rect">
                <a:avLst/>
              </a:prstGeom>
              <a:blipFill>
                <a:blip r:embed="rId4"/>
                <a:stretch>
                  <a:fillRect l="-1352" t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3593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335" y="1828800"/>
                <a:ext cx="7887665" cy="2574475"/>
              </a:xfrm>
            </p:spPr>
            <p:txBody>
              <a:bodyPr/>
              <a:lstStyle/>
              <a:p>
                <a:r>
                  <a:rPr lang="en-US" sz="2800" dirty="0"/>
                  <a:t>The</a:t>
                </a:r>
                <a:r>
                  <a:rPr lang="en-US" sz="2800" dirty="0">
                    <a:solidFill>
                      <a:schemeClr val="tx1"/>
                    </a:solidFill>
                  </a:rPr>
                  <a:t> events A and B are independent if and only if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335" y="1828800"/>
                <a:ext cx="7887665" cy="2574475"/>
              </a:xfrm>
              <a:blipFill>
                <a:blip r:embed="rId2"/>
                <a:stretch>
                  <a:fillRect l="-1623" t="-2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82" y="113507"/>
            <a:ext cx="7696200" cy="1143000"/>
          </a:xfrm>
        </p:spPr>
        <p:txBody>
          <a:bodyPr/>
          <a:lstStyle/>
          <a:p>
            <a:r>
              <a:rPr lang="en-US" sz="4000" dirty="0"/>
              <a:t>Independence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78318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802786"/>
            <a:ext cx="8026399" cy="1667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</a:t>
            </a:r>
            <a:r>
              <a:rPr lang="en-US" sz="2400" i="1" dirty="0"/>
              <a:t>E</a:t>
            </a:r>
            <a:r>
              <a:rPr lang="en-US" sz="2400" dirty="0"/>
              <a:t> is the event that a randomly generated bit string of length four begins with a 1 and </a:t>
            </a:r>
            <a:r>
              <a:rPr lang="en-US" sz="2400" i="1" dirty="0"/>
              <a:t>F</a:t>
            </a:r>
            <a:r>
              <a:rPr lang="en-US" sz="2400" dirty="0"/>
              <a:t> is the event that this bit string contains an even number of 1s. Are </a:t>
            </a:r>
            <a:r>
              <a:rPr lang="en-US" sz="2400" i="1" dirty="0"/>
              <a:t>E</a:t>
            </a:r>
            <a:r>
              <a:rPr lang="en-US" sz="2400" dirty="0"/>
              <a:t> and </a:t>
            </a:r>
            <a:r>
              <a:rPr lang="en-US" sz="2400" i="1" dirty="0"/>
              <a:t>F</a:t>
            </a:r>
            <a:r>
              <a:rPr lang="en-US" sz="2400" dirty="0"/>
              <a:t> independent, if the 16 bit strings of length four are equally likely?</a:t>
            </a:r>
          </a:p>
          <a:p>
            <a:pPr marL="0" indent="0">
              <a:buNone/>
            </a:pPr>
            <a:r>
              <a:rPr lang="en-US" sz="2400" b="1" dirty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40" y="152400"/>
            <a:ext cx="6447501" cy="702609"/>
          </a:xfrm>
        </p:spPr>
        <p:txBody>
          <a:bodyPr/>
          <a:lstStyle/>
          <a:p>
            <a:r>
              <a:rPr lang="en-US" dirty="0"/>
              <a:t>Example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2743199"/>
                <a:ext cx="76962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tx1"/>
                    </a:solidFill>
                  </a:rPr>
                  <a:t>E</a:t>
                </a:r>
                <a:r>
                  <a:rPr lang="en-US" sz="2400" dirty="0">
                    <a:solidFill>
                      <a:schemeClr val="tx1"/>
                    </a:solidFill>
                  </a:rPr>
                  <a:t> = {1000, 1001, 1010, 1011, 1100, 1101, 1110, 1111}.</a:t>
                </a:r>
              </a:p>
              <a:p>
                <a:r>
                  <a:rPr lang="en-US" sz="2400" i="1" dirty="0">
                    <a:solidFill>
                      <a:schemeClr val="tx1"/>
                    </a:solidFill>
                  </a:rPr>
                  <a:t>F</a:t>
                </a:r>
                <a:r>
                  <a:rPr lang="en-US" sz="2400" dirty="0">
                    <a:solidFill>
                      <a:schemeClr val="tx1"/>
                    </a:solidFill>
                  </a:rPr>
                  <a:t> = {0000, 0011, 0101, 0110, 1001, 1010, 1100, 1111}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={1001,1010,1100, 1111}</a:t>
                </a:r>
              </a:p>
              <a:p>
                <a:r>
                  <a:rPr lang="en-US" sz="2400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E</a:t>
                </a:r>
                <a:r>
                  <a:rPr lang="en-US" sz="2400" dirty="0">
                    <a:solidFill>
                      <a:schemeClr val="tx1"/>
                    </a:solidFill>
                  </a:rPr>
                  <a:t>) = 8/16 = 1/2</a:t>
                </a:r>
              </a:p>
              <a:p>
                <a:r>
                  <a:rPr lang="en-US" sz="2400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F</a:t>
                </a:r>
                <a:r>
                  <a:rPr lang="en-US" sz="2400" dirty="0">
                    <a:solidFill>
                      <a:schemeClr val="tx1"/>
                    </a:solidFill>
                  </a:rPr>
                  <a:t>) = 8/16 = 1/2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Because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E</a:t>
                </a:r>
                <a:r>
                  <a:rPr lang="en-US" sz="2400" dirty="0">
                    <a:solidFill>
                      <a:schemeClr val="tx1"/>
                    </a:solidFill>
                  </a:rPr>
                  <a:t>) x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F</a:t>
                </a:r>
                <a:r>
                  <a:rPr lang="en-US" sz="2400" dirty="0">
                    <a:solidFill>
                      <a:schemeClr val="tx1"/>
                    </a:solidFill>
                  </a:rPr>
                  <a:t>)=1/4 =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We conclude that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E</a:t>
                </a:r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F</a:t>
                </a:r>
                <a:r>
                  <a:rPr lang="en-US" sz="2400" dirty="0">
                    <a:solidFill>
                      <a:schemeClr val="tx1"/>
                    </a:solidFill>
                  </a:rPr>
                  <a:t> are independent.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743199"/>
                <a:ext cx="7696200" cy="3416320"/>
              </a:xfrm>
              <a:prstGeom prst="rect">
                <a:avLst/>
              </a:prstGeom>
              <a:blipFill>
                <a:blip r:embed="rId2"/>
                <a:stretch>
                  <a:fillRect l="-1188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6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371600"/>
            <a:ext cx="8153400" cy="3600450"/>
          </a:xfrm>
        </p:spPr>
        <p:txBody>
          <a:bodyPr>
            <a:noAutofit/>
          </a:bodyPr>
          <a:lstStyle/>
          <a:p>
            <a:pPr marL="255985" lvl="2" indent="-255985" algn="just">
              <a:buClr>
                <a:schemeClr val="bg1"/>
              </a:buClr>
            </a:pPr>
            <a:r>
              <a:rPr lang="en-US" sz="2400" dirty="0"/>
              <a:t>We can understand conditional probability better by using a tree diagram.</a:t>
            </a:r>
          </a:p>
          <a:p>
            <a:pPr marL="390525" lvl="2" indent="-304800" algn="just">
              <a:buClr>
                <a:schemeClr val="bg1"/>
              </a:buClr>
              <a:buNone/>
            </a:pPr>
            <a:endParaRPr lang="en-US" sz="2400" dirty="0"/>
          </a:p>
          <a:p>
            <a:pPr marL="390525" lvl="2" indent="-304800" algn="just">
              <a:buClr>
                <a:schemeClr val="bg1"/>
              </a:buClr>
              <a:buNone/>
            </a:pPr>
            <a:r>
              <a:rPr lang="en-US" sz="2400" dirty="0">
                <a:solidFill>
                  <a:srgbClr val="0000FF"/>
                </a:solidFill>
              </a:rPr>
              <a:t>Tree diagram:</a:t>
            </a:r>
          </a:p>
          <a:p>
            <a:pPr algn="just">
              <a:buClr>
                <a:schemeClr val="bg1"/>
              </a:buClr>
            </a:pPr>
            <a:r>
              <a:rPr lang="en-US" sz="2400" dirty="0"/>
              <a:t>An illustrative way to view </a:t>
            </a:r>
            <a:r>
              <a:rPr lang="en-US" sz="2400" dirty="0">
                <a:solidFill>
                  <a:srgbClr val="FF0000"/>
                </a:solidFill>
              </a:rPr>
              <a:t>conditional probability</a:t>
            </a:r>
            <a:r>
              <a:rPr lang="en-US" sz="2400" dirty="0"/>
              <a:t>.</a:t>
            </a:r>
          </a:p>
          <a:p>
            <a:pPr algn="just">
              <a:buClr>
                <a:schemeClr val="bg1"/>
              </a:buClr>
            </a:pPr>
            <a:r>
              <a:rPr lang="en-US" sz="2400" dirty="0"/>
              <a:t>Especially useful for determining probabilities involving </a:t>
            </a:r>
            <a:r>
              <a:rPr lang="en-US" sz="2400" dirty="0">
                <a:solidFill>
                  <a:srgbClr val="FF0000"/>
                </a:solidFill>
              </a:rPr>
              <a:t>events</a:t>
            </a:r>
            <a:r>
              <a:rPr lang="en-US" sz="2400" dirty="0"/>
              <a:t> that are </a:t>
            </a:r>
            <a:r>
              <a:rPr lang="en-US" sz="2400" dirty="0">
                <a:solidFill>
                  <a:srgbClr val="FF0000"/>
                </a:solidFill>
              </a:rPr>
              <a:t>not independent</a:t>
            </a:r>
            <a:r>
              <a:rPr lang="en-US" sz="2400" dirty="0"/>
              <a:t>.</a:t>
            </a:r>
          </a:p>
          <a:p>
            <a:pPr algn="just">
              <a:buClr>
                <a:schemeClr val="bg1"/>
              </a:buClr>
            </a:pPr>
            <a:r>
              <a:rPr lang="en-US" sz="2400" dirty="0">
                <a:solidFill>
                  <a:srgbClr val="FF0000"/>
                </a:solidFill>
              </a:rPr>
              <a:t>Conditional probabilities </a:t>
            </a:r>
            <a:r>
              <a:rPr lang="en-US" sz="2400" dirty="0"/>
              <a:t>are the probabilities on the </a:t>
            </a:r>
            <a:r>
              <a:rPr lang="en-US" sz="2400" dirty="0">
                <a:solidFill>
                  <a:srgbClr val="FF0000"/>
                </a:solidFill>
              </a:rPr>
              <a:t>second tier </a:t>
            </a:r>
            <a:r>
              <a:rPr lang="en-US" sz="2400" dirty="0"/>
              <a:t>of branches.</a:t>
            </a:r>
          </a:p>
          <a:p>
            <a:pPr marL="390525" lvl="2" indent="-304800" algn="just">
              <a:buClr>
                <a:schemeClr val="bg1"/>
              </a:buClr>
              <a:buNone/>
            </a:pPr>
            <a:endParaRPr lang="en-US" sz="2400" dirty="0"/>
          </a:p>
          <a:p>
            <a:pPr marL="390525" lvl="2" indent="-304800" algn="just">
              <a:buClr>
                <a:schemeClr val="bg1"/>
              </a:buClr>
              <a:buNone/>
            </a:pPr>
            <a:endParaRPr lang="en-US" sz="2400" dirty="0"/>
          </a:p>
          <a:p>
            <a:pPr marL="342900" lvl="1" indent="0" algn="just">
              <a:buClr>
                <a:schemeClr val="bg1"/>
              </a:buClr>
              <a:buNone/>
            </a:pPr>
            <a:endParaRPr lang="ms-MY" sz="2400" dirty="0"/>
          </a:p>
          <a:p>
            <a:pPr marL="0" lvl="1" indent="0" algn="just">
              <a:buClr>
                <a:schemeClr val="bg1"/>
              </a:buClr>
              <a:buNone/>
            </a:pPr>
            <a:endParaRPr lang="ms-MY" sz="2400" dirty="0"/>
          </a:p>
          <a:p>
            <a:pPr marL="257175" lvl="1" indent="-257175" algn="just">
              <a:buClr>
                <a:schemeClr val="bg1"/>
              </a:buCl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751618" y="533400"/>
            <a:ext cx="7858982" cy="685800"/>
          </a:xfrm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Representing Conditional Probabilities with a Tree Diagram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409557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1514475" y="1771650"/>
            <a:ext cx="5943600" cy="3886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ms-MY" dirty="0"/>
          </a:p>
          <a:p>
            <a:pPr marL="0" lvl="1" indent="0">
              <a:buFont typeface="Arial" charset="0"/>
              <a:buChar char="•"/>
            </a:pPr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350261" y="245683"/>
            <a:ext cx="5772150" cy="857250"/>
          </a:xfrm>
        </p:spPr>
        <p:txBody>
          <a:bodyPr>
            <a:normAutofit/>
          </a:bodyPr>
          <a:lstStyle/>
          <a:p>
            <a:r>
              <a:rPr lang="en-US" b="1" dirty="0"/>
              <a:t>Tree Diagram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9134" y="1102933"/>
            <a:ext cx="4686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lvl="2" indent="-261938">
              <a:buFont typeface="Arial" pitchFamily="34" charset="0"/>
              <a:buChar char="•"/>
            </a:pPr>
            <a:r>
              <a:rPr lang="en-US" sz="2400" dirty="0"/>
              <a:t>Multiply across; add down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03986" y="1967136"/>
            <a:ext cx="5245557" cy="3936397"/>
            <a:chOff x="1303986" y="1967136"/>
            <a:chExt cx="5245557" cy="3936397"/>
          </a:xfrm>
        </p:grpSpPr>
        <p:pic>
          <p:nvPicPr>
            <p:cNvPr id="17414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986" y="1967136"/>
              <a:ext cx="5245557" cy="393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343400" y="2160562"/>
              <a:ext cx="2206142" cy="3497288"/>
              <a:chOff x="4343400" y="2160562"/>
              <a:chExt cx="2206142" cy="3497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4362735" y="2160562"/>
                    <a:ext cx="2186807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,   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2735" y="2160562"/>
                    <a:ext cx="218680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343400" y="3276600"/>
                    <a:ext cx="1905000" cy="37709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,   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3276600"/>
                    <a:ext cx="1905000" cy="3770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9836" r="-6410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362736" y="5287941"/>
                    <a:ext cx="2186806" cy="36990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,    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2736" y="5287941"/>
                    <a:ext cx="2186806" cy="3699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343400" y="4202091"/>
                    <a:ext cx="2057400" cy="36990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,    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400" y="4202091"/>
                    <a:ext cx="2057400" cy="36990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843849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1514475" y="1771650"/>
            <a:ext cx="5943600" cy="3886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ms-MY" dirty="0"/>
          </a:p>
          <a:p>
            <a:pPr marL="257175" lvl="1" indent="-257175"/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485900" y="857250"/>
            <a:ext cx="5772150" cy="857250"/>
          </a:xfrm>
        </p:spPr>
        <p:txBody>
          <a:bodyPr>
            <a:normAutofit/>
          </a:bodyPr>
          <a:lstStyle/>
          <a:p>
            <a:r>
              <a:rPr lang="en-US" b="1" dirty="0"/>
              <a:t>Tree Diagram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1735837"/>
            <a:ext cx="3829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lvl="2" indent="-261938">
              <a:buFont typeface="Arial" pitchFamily="34" charset="0"/>
              <a:buChar char="•"/>
            </a:pPr>
            <a:r>
              <a:rPr lang="en-US" sz="2400" dirty="0"/>
              <a:t>Multiply across; add down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TMA1201 Discrete Structures &amp; Probability, Faculty of Computing &amp; Informatics, MMU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46617" y="2390001"/>
            <a:ext cx="6519783" cy="3869957"/>
            <a:chOff x="1546617" y="2390001"/>
            <a:chExt cx="6519783" cy="3869957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617" y="2477759"/>
              <a:ext cx="6224124" cy="3694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628900" y="3233766"/>
              <a:ext cx="1524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  <a:endParaRPr lang="en-GB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628900" y="4953000"/>
                  <a:ext cx="152400" cy="27738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900" y="4953000"/>
                  <a:ext cx="152400" cy="277384"/>
                </a:xfrm>
                <a:prstGeom prst="rect">
                  <a:avLst/>
                </a:prstGeom>
                <a:blipFill>
                  <a:blip r:embed="rId4"/>
                  <a:stretch>
                    <a:fillRect l="-28000" r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736041" y="2390001"/>
                  <a:ext cx="30255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041" y="2390001"/>
                  <a:ext cx="30255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000" r="-1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57563" y="3774656"/>
              <a:ext cx="1057423" cy="8192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10000" y="4176934"/>
                  <a:ext cx="460917" cy="27738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176934"/>
                  <a:ext cx="460917" cy="2773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06283" y="3962400"/>
                  <a:ext cx="46091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acc>
                          <m:accPr>
                            <m:chr m:val="̅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283" y="3962400"/>
                  <a:ext cx="460917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26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45232" y="3962400"/>
              <a:ext cx="3090635" cy="42906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01256" y="5440694"/>
              <a:ext cx="1057423" cy="8192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727104" y="5774904"/>
                  <a:ext cx="460917" cy="27738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acc>
                          <m:accPr>
                            <m:chr m:val="̅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104" y="5774904"/>
                  <a:ext cx="460917" cy="277384"/>
                </a:xfrm>
                <a:prstGeom prst="rect">
                  <a:avLst/>
                </a:prstGeom>
                <a:blipFill>
                  <a:blip r:embed="rId10"/>
                  <a:stretch>
                    <a:fillRect r="-26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15409" y="5584232"/>
              <a:ext cx="3550991" cy="613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236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 to Probability Theory</a:t>
            </a:r>
          </a:p>
          <a:p>
            <a:r>
              <a:rPr lang="en-US" sz="2800" dirty="0"/>
              <a:t>Conditional probability</a:t>
            </a:r>
          </a:p>
          <a:p>
            <a:r>
              <a:rPr lang="en-US" sz="2800" dirty="0"/>
              <a:t>Representing conditional probabilities using tree Diagram</a:t>
            </a:r>
          </a:p>
          <a:p>
            <a:r>
              <a:rPr lang="en-US" sz="2800" dirty="0"/>
              <a:t>Bayes’ Theorem</a:t>
            </a:r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669912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Suppose that A and B are events from a sample space S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. Then 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Bayes’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864140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5645"/>
            <a:ext cx="6447501" cy="4053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From the definition of conditional probability we have                                    and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Observe that </a:t>
            </a:r>
          </a:p>
          <a:p>
            <a:pPr marL="0" indent="0">
              <a:buNone/>
            </a:pPr>
            <a:r>
              <a:rPr lang="en-US" sz="2400" dirty="0"/>
              <a:t>Since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Thus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2738"/>
            <a:ext cx="7696200" cy="1143000"/>
          </a:xfrm>
        </p:spPr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801828"/>
              </p:ext>
            </p:extLst>
          </p:nvPr>
        </p:nvGraphicFramePr>
        <p:xfrm>
          <a:off x="1219200" y="1996273"/>
          <a:ext cx="1992312" cy="6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419040" progId="Equation.3">
                  <p:embed/>
                </p:oleObj>
              </mc:Choice>
              <mc:Fallback>
                <p:oleObj name="Equation" r:id="rId2" imgW="1244520" imgH="4190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996273"/>
                        <a:ext cx="1992312" cy="66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184936"/>
              </p:ext>
            </p:extLst>
          </p:nvPr>
        </p:nvGraphicFramePr>
        <p:xfrm>
          <a:off x="4229100" y="2061370"/>
          <a:ext cx="4231474" cy="33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203040" progId="Equation.3">
                  <p:embed/>
                </p:oleObj>
              </mc:Choice>
              <mc:Fallback>
                <p:oleObj name="Equation" r:id="rId4" imgW="23493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9100" y="2061370"/>
                        <a:ext cx="4231474" cy="339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434861"/>
              </p:ext>
            </p:extLst>
          </p:nvPr>
        </p:nvGraphicFramePr>
        <p:xfrm>
          <a:off x="1082674" y="3746500"/>
          <a:ext cx="398908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4880" imgH="761760" progId="Equation.3">
                  <p:embed/>
                </p:oleObj>
              </mc:Choice>
              <mc:Fallback>
                <p:oleObj name="Equation" r:id="rId6" imgW="2234880" imgH="76176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2674" y="3746500"/>
                        <a:ext cx="3989087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02863"/>
              </p:ext>
            </p:extLst>
          </p:nvPr>
        </p:nvGraphicFramePr>
        <p:xfrm>
          <a:off x="2378370" y="2872055"/>
          <a:ext cx="4983509" cy="40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1760" imgH="228600" progId="Equation.3">
                  <p:embed/>
                </p:oleObj>
              </mc:Choice>
              <mc:Fallback>
                <p:oleObj name="Equation" r:id="rId8" imgW="2831760" imgH="2286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78370" y="2872055"/>
                        <a:ext cx="4983509" cy="402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194412"/>
              </p:ext>
            </p:extLst>
          </p:nvPr>
        </p:nvGraphicFramePr>
        <p:xfrm>
          <a:off x="1111250" y="3275013"/>
          <a:ext cx="3857997" cy="41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228600" progId="Equation.3">
                  <p:embed/>
                </p:oleObj>
              </mc:Choice>
              <mc:Fallback>
                <p:oleObj name="Equation" r:id="rId10" imgW="2145960" imgH="2286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1250" y="3275013"/>
                        <a:ext cx="3857997" cy="41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64667"/>
              </p:ext>
            </p:extLst>
          </p:nvPr>
        </p:nvGraphicFramePr>
        <p:xfrm>
          <a:off x="1312361" y="5285398"/>
          <a:ext cx="5827849" cy="88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85920" imgH="469800" progId="Equation.3">
                  <p:embed/>
                </p:oleObj>
              </mc:Choice>
              <mc:Fallback>
                <p:oleObj name="Equation" r:id="rId12" imgW="3085920" imgH="4698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12361" y="5285398"/>
                        <a:ext cx="5827849" cy="886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50307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153400" cy="2743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A certain disease occurs in mild (denoted as M) or severe form (denoted as S); three-quarter of patients have the mild form. A new drug is available. The probability that a mild case of the disease responds to the drug (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|</a:t>
            </a:r>
            <a:r>
              <a:rPr lang="en-US" i="1" dirty="0"/>
              <a:t>M</a:t>
            </a:r>
            <a:r>
              <a:rPr lang="en-US" dirty="0"/>
              <a:t>)) is 0.9, and the probability that a severe case responds (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|</a:t>
            </a:r>
            <a:r>
              <a:rPr lang="en-US" i="1" dirty="0"/>
              <a:t>S</a:t>
            </a:r>
            <a:r>
              <a:rPr lang="en-US" dirty="0"/>
              <a:t>)) is 0.5.  </a:t>
            </a:r>
            <a:endParaRPr lang="ms-MY" dirty="0"/>
          </a:p>
          <a:p>
            <a:pPr marL="271463" indent="-271463" algn="just">
              <a:buNone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What is the probability that a randomly chosen case will respond to the drug,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)?</a:t>
            </a:r>
            <a:endParaRPr lang="ms-MY" dirty="0"/>
          </a:p>
          <a:p>
            <a:pPr marL="271463" indent="-271463" algn="just">
              <a:buNone/>
            </a:pPr>
            <a:r>
              <a:rPr lang="en-US" dirty="0"/>
              <a:t>(ii) You are told that a certain patient has responded to the drug. What is the probability that the patient has the mild form of disease,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|</a:t>
            </a:r>
            <a:r>
              <a:rPr lang="en-US" i="1" dirty="0"/>
              <a:t>R</a:t>
            </a:r>
            <a:r>
              <a:rPr lang="en-US" dirty="0"/>
              <a:t>) 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759" y="-17963"/>
            <a:ext cx="6447501" cy="779963"/>
          </a:xfrm>
        </p:spPr>
        <p:txBody>
          <a:bodyPr/>
          <a:lstStyle/>
          <a:p>
            <a:r>
              <a:rPr lang="en-US" dirty="0"/>
              <a:t>Example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430714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Solution </a:t>
                </a:r>
              </a:p>
              <a:p>
                <a:pPr marL="0" indent="0">
                  <a:buNone/>
                </a:pPr>
                <a:r>
                  <a:rPr lang="en-US" b="1" dirty="0"/>
                  <a:t>Let M and N denote disease is mild and severe, respectively, and R be patient response to the drug.</a:t>
                </a:r>
                <a:endParaRPr lang="ms-MY" dirty="0"/>
              </a:p>
              <a:p>
                <a:pPr marL="0" indent="0">
                  <a:buNone/>
                </a:pPr>
                <a:r>
                  <a:rPr lang="en-US" b="1" dirty="0"/>
                  <a:t>Mild cases: </a:t>
                </a:r>
                <a:r>
                  <a:rPr lang="en-US" b="1" i="1" dirty="0"/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M</a:t>
                </a:r>
                <a:r>
                  <a:rPr lang="en-US" b="1" dirty="0"/>
                  <a:t>) = 0.75; Severe cases: </a:t>
                </a:r>
                <a:r>
                  <a:rPr lang="en-US" b="1" i="1" dirty="0"/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S</a:t>
                </a:r>
                <a:r>
                  <a:rPr lang="en-US" b="1" dirty="0"/>
                  <a:t>) = 0.25</a:t>
                </a:r>
                <a:endParaRPr lang="ms-MY" b="1" dirty="0"/>
              </a:p>
              <a:p>
                <a:pPr marL="0" indent="0">
                  <a:buNone/>
                </a:pPr>
                <a:r>
                  <a:rPr lang="en-US" b="1" dirty="0"/>
                  <a:t>Response: </a:t>
                </a:r>
                <a:r>
                  <a:rPr lang="en-US" b="1" i="1" dirty="0"/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R|M</a:t>
                </a:r>
                <a:r>
                  <a:rPr lang="en-US" b="1" dirty="0"/>
                  <a:t>) = 0.9; </a:t>
                </a:r>
                <a:r>
                  <a:rPr lang="en-US" b="1" i="1" dirty="0"/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R</a:t>
                </a:r>
                <a:r>
                  <a:rPr lang="en-US" b="1" dirty="0"/>
                  <a:t>|</a:t>
                </a:r>
                <a:r>
                  <a:rPr lang="en-US" b="1" i="1" dirty="0"/>
                  <a:t>S</a:t>
                </a:r>
                <a:r>
                  <a:rPr lang="en-US" b="1" dirty="0"/>
                  <a:t>) = 0.5 </a:t>
                </a:r>
                <a:endParaRPr lang="ms-MY" b="1" dirty="0"/>
              </a:p>
              <a:p>
                <a:pPr marL="0" indent="0">
                  <a:buNone/>
                </a:pPr>
                <a:r>
                  <a:rPr lang="en-US" b="1" dirty="0"/>
                  <a:t>(</a:t>
                </a:r>
                <a:r>
                  <a:rPr lang="en-US" b="1" dirty="0" err="1"/>
                  <a:t>i</a:t>
                </a:r>
                <a:r>
                  <a:rPr lang="en-US" b="1" dirty="0"/>
                  <a:t>)  </a:t>
                </a:r>
                <a:r>
                  <a:rPr lang="en-US" b="1" i="1" dirty="0"/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R</a:t>
                </a:r>
                <a:r>
                  <a:rPr lang="en-US" b="1" dirty="0"/>
                  <a:t>) = </a:t>
                </a:r>
                <a:r>
                  <a:rPr lang="en-US" b="1" i="1" dirty="0"/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R</a:t>
                </a:r>
                <a:r>
                  <a:rPr lang="en-US" b="1" dirty="0"/>
                  <a:t> </a:t>
                </a:r>
                <a:r>
                  <a:rPr lang="en-US" b="1" dirty="0">
                    <a:sym typeface="MT Extra"/>
                  </a:rPr>
                  <a:t></a:t>
                </a:r>
                <a:r>
                  <a:rPr lang="en-US" b="1" dirty="0"/>
                  <a:t> </a:t>
                </a:r>
                <a:r>
                  <a:rPr lang="en-US" b="1" i="1" dirty="0"/>
                  <a:t>M</a:t>
                </a:r>
                <a:r>
                  <a:rPr lang="en-US" b="1" dirty="0"/>
                  <a:t>) + </a:t>
                </a:r>
                <a:r>
                  <a:rPr lang="en-US" b="1" i="1" dirty="0"/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R </a:t>
                </a:r>
                <a:r>
                  <a:rPr lang="en-US" b="1" dirty="0">
                    <a:sym typeface="MT Extra"/>
                  </a:rPr>
                  <a:t> </a:t>
                </a:r>
                <a:r>
                  <a:rPr lang="en-US" b="1" i="1" dirty="0"/>
                  <a:t>S</a:t>
                </a:r>
                <a:r>
                  <a:rPr lang="en-US" b="1" dirty="0"/>
                  <a:t>)</a:t>
                </a:r>
                <a:endParaRPr lang="ms-MY" b="1" dirty="0"/>
              </a:p>
              <a:p>
                <a:pPr marL="0" indent="0">
                  <a:buNone/>
                </a:pPr>
                <a:r>
                  <a:rPr lang="en-US" b="1" i="1" dirty="0"/>
                  <a:t>      P</a:t>
                </a:r>
                <a:r>
                  <a:rPr lang="en-US" b="1" dirty="0"/>
                  <a:t>(</a:t>
                </a:r>
                <a:r>
                  <a:rPr lang="en-US" b="1" i="1" dirty="0"/>
                  <a:t>R</a:t>
                </a:r>
                <a:r>
                  <a:rPr lang="en-US" b="1" dirty="0"/>
                  <a:t> </a:t>
                </a:r>
                <a:r>
                  <a:rPr lang="en-US" b="1" dirty="0">
                    <a:sym typeface="MT Extra"/>
                  </a:rPr>
                  <a:t></a:t>
                </a:r>
                <a:r>
                  <a:rPr lang="en-US" b="1" dirty="0"/>
                  <a:t> </a:t>
                </a:r>
                <a:r>
                  <a:rPr lang="en-US" b="1" i="1" dirty="0"/>
                  <a:t>M</a:t>
                </a:r>
                <a:r>
                  <a:rPr lang="en-US" b="1" dirty="0"/>
                  <a:t>) = </a:t>
                </a:r>
                <a:r>
                  <a:rPr lang="en-US" b="1" i="1" dirty="0"/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R</a:t>
                </a:r>
                <a:r>
                  <a:rPr lang="en-US" b="1" dirty="0"/>
                  <a:t>|</a:t>
                </a:r>
                <a:r>
                  <a:rPr lang="en-US" b="1" i="1" dirty="0"/>
                  <a:t>M</a:t>
                </a:r>
                <a:r>
                  <a:rPr lang="en-US" b="1" dirty="0"/>
                  <a:t>)</a:t>
                </a:r>
                <a:r>
                  <a:rPr lang="en-US" b="1" dirty="0">
                    <a:sym typeface="Symbol"/>
                  </a:rPr>
                  <a:t></a:t>
                </a:r>
                <a:r>
                  <a:rPr lang="en-US" b="1" i="1" dirty="0"/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M</a:t>
                </a:r>
                <a:r>
                  <a:rPr lang="en-US" b="1" dirty="0"/>
                  <a:t>) = (0.9)(0.75) = 0.675</a:t>
                </a:r>
              </a:p>
              <a:p>
                <a:pPr marL="0" indent="0">
                  <a:buNone/>
                </a:pPr>
                <a:r>
                  <a:rPr lang="en-US" b="1" dirty="0"/>
                  <a:t>     </a:t>
                </a:r>
                <a:r>
                  <a:rPr lang="en-US" b="1" i="1" dirty="0"/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R</a:t>
                </a:r>
                <a:r>
                  <a:rPr lang="en-US" b="1" dirty="0"/>
                  <a:t> </a:t>
                </a:r>
                <a:r>
                  <a:rPr lang="en-US" b="1" dirty="0">
                    <a:sym typeface="MT Extra"/>
                  </a:rPr>
                  <a:t></a:t>
                </a:r>
                <a:r>
                  <a:rPr lang="en-US" b="1" dirty="0"/>
                  <a:t> </a:t>
                </a:r>
                <a:r>
                  <a:rPr lang="en-US" b="1" i="1" dirty="0"/>
                  <a:t>S</a:t>
                </a:r>
                <a:r>
                  <a:rPr lang="en-US" b="1" dirty="0"/>
                  <a:t>) = </a:t>
                </a:r>
                <a:r>
                  <a:rPr lang="en-US" b="1" i="1" dirty="0"/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R</a:t>
                </a:r>
                <a:r>
                  <a:rPr lang="en-US" b="1" dirty="0"/>
                  <a:t>|</a:t>
                </a:r>
                <a:r>
                  <a:rPr lang="en-US" b="1" i="1" dirty="0"/>
                  <a:t>S</a:t>
                </a:r>
                <a:r>
                  <a:rPr lang="en-US" b="1" dirty="0"/>
                  <a:t>)</a:t>
                </a:r>
                <a:r>
                  <a:rPr lang="en-US" b="1" dirty="0">
                    <a:sym typeface="Symbol"/>
                  </a:rPr>
                  <a:t></a:t>
                </a:r>
                <a:r>
                  <a:rPr lang="en-US" b="1" i="1" dirty="0">
                    <a:sym typeface="Symbol"/>
                  </a:rPr>
                  <a:t>P</a:t>
                </a:r>
                <a:r>
                  <a:rPr lang="en-US" b="1" dirty="0"/>
                  <a:t>(</a:t>
                </a:r>
                <a:r>
                  <a:rPr lang="en-US" b="1" i="1" dirty="0"/>
                  <a:t>S</a:t>
                </a:r>
                <a:r>
                  <a:rPr lang="en-US" b="1" dirty="0"/>
                  <a:t>) = (0.5)(0.25) = 0.125</a:t>
                </a:r>
                <a:endParaRPr lang="ms-MY" b="1" dirty="0"/>
              </a:p>
              <a:p>
                <a:pPr marL="0" indent="0">
                  <a:buNone/>
                </a:pPr>
                <a:r>
                  <a:rPr lang="en-US" b="1" i="1" dirty="0"/>
                  <a:t>     P</a:t>
                </a:r>
                <a:r>
                  <a:rPr lang="en-US" b="1" dirty="0"/>
                  <a:t>(</a:t>
                </a:r>
                <a:r>
                  <a:rPr lang="en-US" b="1" i="1" dirty="0"/>
                  <a:t>R</a:t>
                </a:r>
                <a:r>
                  <a:rPr lang="en-US" b="1" dirty="0"/>
                  <a:t>) = 0.8</a:t>
                </a:r>
              </a:p>
              <a:p>
                <a:pPr marL="0" indent="0">
                  <a:buNone/>
                </a:pPr>
                <a:r>
                  <a:rPr lang="en-US" b="1" dirty="0"/>
                  <a:t>(ii)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M</a:t>
                </a:r>
                <a:r>
                  <a:rPr lang="en-US" dirty="0"/>
                  <a:t>|</a:t>
                </a:r>
                <a:r>
                  <a:rPr lang="en-US" i="1" dirty="0"/>
                  <a:t>R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𝟔𝟕𝟓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𝟖𝟒𝟑𝟖</m:t>
                    </m:r>
                  </m:oMath>
                </a14:m>
                <a:endParaRPr lang="ms-MY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154" b="-9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/>
              <a:t>Example 8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36590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66684" y="1657350"/>
            <a:ext cx="7967716" cy="4343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ms-MY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36035" y="1130158"/>
            <a:ext cx="5772150" cy="5715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8 (Using tree diagram)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16155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35" y="1676400"/>
            <a:ext cx="6447501" cy="2910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Materials covered in this lecture</a:t>
            </a:r>
          </a:p>
          <a:p>
            <a:r>
              <a:rPr lang="en-US" sz="2400" dirty="0"/>
              <a:t>Probability theory</a:t>
            </a:r>
          </a:p>
          <a:p>
            <a:r>
              <a:rPr lang="en-US" sz="2400" dirty="0"/>
              <a:t>Sample space</a:t>
            </a:r>
          </a:p>
          <a:p>
            <a:r>
              <a:rPr lang="en-US" sz="2400" dirty="0"/>
              <a:t>Event</a:t>
            </a:r>
          </a:p>
          <a:p>
            <a:r>
              <a:rPr lang="en-US" sz="2400" dirty="0"/>
              <a:t>Mutually exclusive event</a:t>
            </a:r>
          </a:p>
          <a:p>
            <a:r>
              <a:rPr lang="en-US" sz="2400" dirty="0"/>
              <a:t>Conditional probability</a:t>
            </a:r>
          </a:p>
          <a:p>
            <a:r>
              <a:rPr lang="en-US" sz="2400" dirty="0"/>
              <a:t>Independent events</a:t>
            </a:r>
          </a:p>
          <a:p>
            <a:r>
              <a:rPr lang="en-US" sz="2400" dirty="0"/>
              <a:t>Bayes’ Theorem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9327"/>
            <a:ext cx="76962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507471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247274"/>
            <a:ext cx="7924800" cy="3810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400" dirty="0">
                <a:ea typeface="新細明體" pitchFamily="18" charset="-120"/>
              </a:rPr>
              <a:t>An urn contains four blue balls and five red balls. What is the probability that a ball chosen from the run is blue?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600851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19100" y="1219200"/>
            <a:ext cx="7924800" cy="3810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400" dirty="0">
                <a:ea typeface="新細明體" pitchFamily="18" charset="-120"/>
              </a:rPr>
              <a:t>A sequence of ten bits is randomly generated. What is the probability that at least one of these bits is 0?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600851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410726"/>
            <a:ext cx="7985919" cy="500809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M&amp;M sweets are of varying colors and the different colors occur in different proportions. The table below gives the probability that a randomly chosen M&amp;M has each color, but the value for blue candies </a:t>
            </a:r>
            <a:r>
              <a:rPr lang="ms-MY" dirty="0"/>
              <a:t>is missing.</a:t>
            </a:r>
          </a:p>
          <a:p>
            <a:pPr marL="0" indent="0" algn="just">
              <a:buNone/>
            </a:pPr>
            <a:endParaRPr lang="en-US" altLang="zh-CN" dirty="0">
              <a:ea typeface="SimSun" pitchFamily="2" charset="-122"/>
            </a:endParaRPr>
          </a:p>
          <a:p>
            <a:pPr marL="0" indent="0" algn="just">
              <a:buNone/>
            </a:pPr>
            <a:endParaRPr lang="en-US" altLang="zh-CN" dirty="0">
              <a:ea typeface="SimSun" pitchFamily="2" charset="-122"/>
            </a:endParaRPr>
          </a:p>
          <a:p>
            <a:pPr marL="0" indent="0" algn="just">
              <a:buNone/>
            </a:pPr>
            <a:endParaRPr lang="en-US" altLang="zh-CN" dirty="0">
              <a:ea typeface="SimSun" pitchFamily="2" charset="-122"/>
            </a:endParaRPr>
          </a:p>
          <a:p>
            <a:pPr marL="457200" indent="-457200" algn="just">
              <a:buAutoNum type="alphaLcParenBoth"/>
            </a:pPr>
            <a:r>
              <a:rPr lang="en-US" altLang="zh-CN" dirty="0">
                <a:ea typeface="SimSun" pitchFamily="2" charset="-122"/>
              </a:rPr>
              <a:t>Find the missing probability.</a:t>
            </a:r>
          </a:p>
          <a:p>
            <a:pPr marL="457200" indent="-457200" algn="just">
              <a:buAutoNum type="alphaLcParenBoth"/>
            </a:pPr>
            <a:r>
              <a:rPr lang="en-US" altLang="zh-CN" dirty="0">
                <a:ea typeface="SimSun" pitchFamily="2" charset="-122"/>
              </a:rPr>
              <a:t>You draw and M&amp;M at random from a packet. What is the probability of each of the following events?</a:t>
            </a:r>
          </a:p>
          <a:p>
            <a:pPr marL="0" indent="0" algn="just" defTabSz="444500">
              <a:buNone/>
            </a:pPr>
            <a:r>
              <a:rPr lang="en-US" altLang="zh-CN" dirty="0">
                <a:ea typeface="SimSun" pitchFamily="2" charset="-122"/>
              </a:rPr>
              <a:t>	(</a:t>
            </a:r>
            <a:r>
              <a:rPr lang="en-US" altLang="zh-CN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) You get a brown one or a red one.</a:t>
            </a:r>
          </a:p>
          <a:p>
            <a:pPr marL="0" indent="0" algn="just" defTabSz="444500">
              <a:buNone/>
            </a:pPr>
            <a:r>
              <a:rPr lang="en-US" altLang="zh-CN" dirty="0">
                <a:ea typeface="SimSun" pitchFamily="2" charset="-122"/>
              </a:rPr>
              <a:t>	(ii) You don’t get a yellow one.</a:t>
            </a:r>
          </a:p>
          <a:p>
            <a:pPr marL="0" indent="0" algn="just" defTabSz="444500">
              <a:buNone/>
            </a:pPr>
            <a:r>
              <a:rPr lang="en-US" altLang="zh-CN" dirty="0">
                <a:ea typeface="SimSun" pitchFamily="2" charset="-122"/>
              </a:rPr>
              <a:t>	(iii) You don’t get either an orange one or a blue one.</a:t>
            </a:r>
          </a:p>
          <a:p>
            <a:pPr marL="0" indent="0" algn="just" defTabSz="444500">
              <a:buNone/>
            </a:pPr>
            <a:r>
              <a:rPr lang="en-US" altLang="zh-CN" dirty="0">
                <a:ea typeface="SimSun" pitchFamily="2" charset="-122"/>
              </a:rPr>
              <a:t>	(iv) You get one that is brown or red or yellow or green or orange or</a:t>
            </a:r>
            <a:br>
              <a:rPr lang="en-US" altLang="zh-CN" dirty="0">
                <a:ea typeface="SimSun" pitchFamily="2" charset="-122"/>
              </a:rPr>
            </a:br>
            <a:r>
              <a:rPr lang="en-US" altLang="zh-CN" dirty="0">
                <a:ea typeface="SimSun" pitchFamily="2" charset="-122"/>
              </a:rPr>
              <a:t>               blue. </a:t>
            </a: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52014"/>
              </p:ext>
            </p:extLst>
          </p:nvPr>
        </p:nvGraphicFramePr>
        <p:xfrm>
          <a:off x="1059259" y="2590800"/>
          <a:ext cx="693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Green 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Orange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Probability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ms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600851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95300" y="1219200"/>
            <a:ext cx="7924800" cy="4876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dirty="0"/>
              <a:t>A computer assembling company has two assembly plants, plant S and T. 30% of the company’s products are assembled at plant S, and the remaining 70% at plant T. 5% of computers assembled at plant S and 6% of computers assembled at plant T are defective. A customer bought a computer from this company. Let S and T denote the events that a computer was assembled at plant S and T, respectively. Also, let D be the event that a computer is defective.</a:t>
            </a:r>
            <a:endParaRPr lang="ms-MY" dirty="0"/>
          </a:p>
          <a:p>
            <a:pPr marL="0" indent="0" algn="just">
              <a:buNone/>
            </a:pPr>
            <a:r>
              <a:rPr lang="en-GB" sz="800" dirty="0"/>
              <a:t> </a:t>
            </a:r>
            <a:endParaRPr lang="ms-MY" sz="800" dirty="0"/>
          </a:p>
          <a:p>
            <a:pPr marL="0" lvl="0" indent="0" algn="just">
              <a:buNone/>
            </a:pPr>
            <a:r>
              <a:rPr lang="en-GB" dirty="0"/>
              <a:t>1) Find the probability that the computer bought was assembled at plant S and is defective.</a:t>
            </a:r>
            <a:endParaRPr lang="ms-MY" dirty="0"/>
          </a:p>
          <a:p>
            <a:pPr marL="0" indent="0" algn="just">
              <a:buNone/>
            </a:pPr>
            <a:r>
              <a:rPr lang="en-GB" sz="800" dirty="0"/>
              <a:t> </a:t>
            </a:r>
            <a:endParaRPr lang="ms-MY" sz="800" dirty="0"/>
          </a:p>
          <a:p>
            <a:pPr marL="0" lvl="0" indent="0" algn="just">
              <a:buNone/>
            </a:pPr>
            <a:r>
              <a:rPr lang="en-GB" dirty="0"/>
              <a:t>2) Find the probability that the computer bought is defective.</a:t>
            </a:r>
            <a:endParaRPr lang="ms-MY" dirty="0"/>
          </a:p>
          <a:p>
            <a:pPr marL="0" indent="0" algn="just">
              <a:buNone/>
            </a:pPr>
            <a:r>
              <a:rPr lang="en-GB" sz="800" dirty="0"/>
              <a:t> </a:t>
            </a:r>
            <a:endParaRPr lang="ms-MY" sz="800" dirty="0"/>
          </a:p>
          <a:p>
            <a:pPr marL="0" indent="0" algn="just">
              <a:buNone/>
            </a:pPr>
            <a:r>
              <a:rPr lang="en-GB" dirty="0"/>
              <a:t>3) Find the probability that the computer bought was assembled at plant S given that it is defective.				</a:t>
            </a:r>
            <a:endParaRPr lang="en-US" dirty="0"/>
          </a:p>
          <a:p>
            <a:pPr marL="520700" lvl="2" indent="-406400" algn="just">
              <a:buFontTx/>
              <a:buNone/>
            </a:pPr>
            <a:r>
              <a:rPr lang="en-US" dirty="0"/>
              <a:t>		</a:t>
            </a: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4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60531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649" y="696960"/>
            <a:ext cx="8100551" cy="3538416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Probability:</a:t>
            </a:r>
            <a:r>
              <a:rPr lang="en-US" sz="2400" dirty="0"/>
              <a:t> </a:t>
            </a:r>
          </a:p>
          <a:p>
            <a:pPr marL="257175" lvl="1" indent="-257175">
              <a:buFont typeface="Arial" pitchFamily="34" charset="0"/>
              <a:buChar char="•"/>
            </a:pPr>
            <a:r>
              <a:rPr lang="en-US" sz="2400" dirty="0"/>
              <a:t>The study of randomness and uncertainty</a:t>
            </a:r>
          </a:p>
          <a:p>
            <a:pPr marL="557213" lvl="2" indent="-257175">
              <a:buFont typeface="Trebuchet MS" pitchFamily="34" charset="0"/>
              <a:buChar char="–"/>
            </a:pPr>
            <a:r>
              <a:rPr lang="en-US" sz="2400" dirty="0"/>
              <a:t>In other words, probability is a numerical measure of </a:t>
            </a:r>
            <a:r>
              <a:rPr lang="en-US" sz="2400" dirty="0">
                <a:solidFill>
                  <a:srgbClr val="FF0000"/>
                </a:solidFill>
              </a:rPr>
              <a:t>chance</a:t>
            </a:r>
            <a:r>
              <a:rPr lang="en-US" sz="2400" dirty="0"/>
              <a:t> for the </a:t>
            </a:r>
            <a:r>
              <a:rPr lang="en-US" sz="2400" dirty="0">
                <a:solidFill>
                  <a:srgbClr val="FF0000"/>
                </a:solidFill>
              </a:rPr>
              <a:t>occurrence of an event</a:t>
            </a:r>
            <a:r>
              <a:rPr lang="en-US" sz="2400" dirty="0"/>
              <a:t>.</a:t>
            </a:r>
          </a:p>
          <a:p>
            <a:pPr marL="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Experiment: </a:t>
            </a:r>
          </a:p>
          <a:p>
            <a:pPr marL="257175" lvl="1" indent="-257175">
              <a:buFont typeface="Arial" pitchFamily="34" charset="0"/>
              <a:buChar char="•"/>
            </a:pPr>
            <a:r>
              <a:rPr lang="en-US" sz="2400" dirty="0"/>
              <a:t>a procedure that yields one of a given set of possible outcomes.</a:t>
            </a:r>
          </a:p>
          <a:p>
            <a:pPr marL="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Sample space:</a:t>
            </a:r>
          </a:p>
          <a:p>
            <a:pPr marL="257175" lvl="1" indent="-257175">
              <a:buFont typeface="Arial" pitchFamily="34" charset="0"/>
              <a:buChar char="•"/>
            </a:pPr>
            <a:r>
              <a:rPr lang="en-US" sz="2400" dirty="0"/>
              <a:t>The set of </a:t>
            </a:r>
            <a:r>
              <a:rPr lang="en-US" sz="2400" dirty="0">
                <a:solidFill>
                  <a:srgbClr val="FF0000"/>
                </a:solidFill>
              </a:rPr>
              <a:t>all </a:t>
            </a:r>
            <a:r>
              <a:rPr lang="en-US" sz="2400" dirty="0"/>
              <a:t>possible outcomes of an experiment, denoted by </a:t>
            </a:r>
            <a:r>
              <a:rPr lang="en-US" sz="2400" i="1" dirty="0"/>
              <a:t>S.</a:t>
            </a:r>
          </a:p>
          <a:p>
            <a:pPr marL="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Event:</a:t>
            </a:r>
          </a:p>
          <a:p>
            <a:pPr marL="257175" lvl="1" indent="-257175">
              <a:buFont typeface="Arial" pitchFamily="34" charset="0"/>
              <a:buChar char="•"/>
            </a:pPr>
            <a:r>
              <a:rPr lang="en-US" sz="2400" dirty="0"/>
              <a:t>An event is any collection (subset) of outcomes contained in the sample space </a:t>
            </a:r>
            <a:r>
              <a:rPr lang="en-US" sz="2400" i="1" dirty="0"/>
              <a:t>S</a:t>
            </a:r>
            <a:r>
              <a:rPr lang="en-US" sz="2400" dirty="0"/>
              <a:t>. </a:t>
            </a:r>
            <a:endParaRPr lang="ms-MY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178"/>
            <a:ext cx="7696200" cy="609600"/>
          </a:xfrm>
        </p:spPr>
        <p:txBody>
          <a:bodyPr/>
          <a:lstStyle/>
          <a:p>
            <a:r>
              <a:rPr lang="en-US" dirty="0"/>
              <a:t>Introduction to Probability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6228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649" y="685800"/>
                <a:ext cx="8005281" cy="4319257"/>
              </a:xfrm>
            </p:spPr>
            <p:txBody>
              <a:bodyPr>
                <a:noAutofit/>
              </a:bodyPr>
              <a:lstStyle/>
              <a:p>
                <a:pPr marL="0" lvl="1" indent="0" algn="just">
                  <a:buNone/>
                </a:pPr>
                <a:r>
                  <a:rPr lang="en-US" sz="2400" dirty="0">
                    <a:solidFill>
                      <a:srgbClr val="0000FF"/>
                    </a:solidFill>
                  </a:rPr>
                  <a:t>Complement:  </a:t>
                </a:r>
              </a:p>
              <a:p>
                <a:pPr marL="257175" lvl="1" indent="-257175" algn="just">
                  <a:buFont typeface="Arial" pitchFamily="34" charset="0"/>
                  <a:buChar char="•"/>
                </a:pPr>
                <a:r>
                  <a:rPr lang="en-US" sz="2400" dirty="0"/>
                  <a:t>The complement of an event A, denoted by A’ (or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/>
                  <a:t>), is the set of all outcomes in </a:t>
                </a:r>
                <a:r>
                  <a:rPr lang="en-US" sz="2400" i="1" dirty="0"/>
                  <a:t>S</a:t>
                </a:r>
                <a:r>
                  <a:rPr lang="en-US" sz="2400" dirty="0"/>
                  <a:t> that are not contained in A.</a:t>
                </a:r>
                <a:endParaRPr lang="en-US" sz="2400" i="1" dirty="0"/>
              </a:p>
              <a:p>
                <a:pPr marL="0" lvl="1" indent="0" algn="just">
                  <a:buNone/>
                </a:pPr>
                <a:r>
                  <a:rPr lang="en-US" sz="2400" dirty="0">
                    <a:solidFill>
                      <a:srgbClr val="0000FF"/>
                    </a:solidFill>
                  </a:rPr>
                  <a:t>Intersection:  </a:t>
                </a:r>
              </a:p>
              <a:p>
                <a:pPr marL="257175" lvl="1" indent="-257175" algn="just">
                  <a:buFont typeface="Arial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i="1" dirty="0"/>
                  <a:t>intersection</a:t>
                </a:r>
                <a:r>
                  <a:rPr lang="en-US" sz="2400" dirty="0"/>
                  <a:t> of two events </a:t>
                </a:r>
                <a:r>
                  <a:rPr lang="en-US" sz="2400" i="1" dirty="0"/>
                  <a:t>A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B</a:t>
                </a:r>
                <a:r>
                  <a:rPr lang="en-US" sz="2400" dirty="0"/>
                  <a:t>, denoted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is the event containing all outcomes that are in both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A</a:t>
                </a:r>
                <a:r>
                  <a:rPr lang="en-US" sz="2400" dirty="0">
                    <a:solidFill>
                      <a:srgbClr val="FF0000"/>
                    </a:solidFill>
                  </a:rPr>
                  <a:t> and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B</a:t>
                </a:r>
                <a:r>
                  <a:rPr lang="en-US" sz="2400" i="1" dirty="0"/>
                  <a:t>.</a:t>
                </a:r>
              </a:p>
              <a:p>
                <a:pPr marL="0" lvl="1" indent="0" algn="just">
                  <a:buNone/>
                </a:pPr>
                <a:r>
                  <a:rPr lang="en-US" sz="2400" dirty="0">
                    <a:solidFill>
                      <a:srgbClr val="0000FF"/>
                    </a:solidFill>
                  </a:rPr>
                  <a:t>Union:</a:t>
                </a:r>
              </a:p>
              <a:p>
                <a:pPr marL="257175" lvl="1" indent="-257175" algn="just">
                  <a:buFont typeface="Arial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i="1" dirty="0"/>
                  <a:t>union</a:t>
                </a:r>
                <a:r>
                  <a:rPr lang="en-US" sz="2400" dirty="0"/>
                  <a:t> of the events </a:t>
                </a:r>
                <a:r>
                  <a:rPr lang="en-US" sz="2400" i="1" dirty="0"/>
                  <a:t>A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B</a:t>
                </a:r>
                <a:r>
                  <a:rPr lang="en-US" sz="2400" dirty="0"/>
                  <a:t>, denoted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is the event  consisting of all outcomes that is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either in</a:t>
                </a:r>
                <a:r>
                  <a:rPr lang="en-US" sz="2400" dirty="0"/>
                  <a:t>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A</a:t>
                </a:r>
                <a:r>
                  <a:rPr lang="en-US" sz="2400" dirty="0">
                    <a:solidFill>
                      <a:srgbClr val="FF0000"/>
                    </a:solidFill>
                  </a:rPr>
                  <a:t> or in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B</a:t>
                </a:r>
                <a:r>
                  <a:rPr lang="en-US" sz="2400" dirty="0">
                    <a:solidFill>
                      <a:srgbClr val="FF0000"/>
                    </a:solidFill>
                  </a:rPr>
                  <a:t> or in both</a:t>
                </a:r>
                <a:r>
                  <a:rPr lang="en-US" sz="2400" dirty="0"/>
                  <a:t>.</a:t>
                </a:r>
              </a:p>
              <a:p>
                <a:pPr marL="0" lvl="1" indent="0" algn="just">
                  <a:buNone/>
                </a:pPr>
                <a:r>
                  <a:rPr lang="en-US" sz="2400" dirty="0">
                    <a:solidFill>
                      <a:srgbClr val="0000FF"/>
                    </a:solidFill>
                  </a:rPr>
                  <a:t>Mutually exclusive: </a:t>
                </a:r>
              </a:p>
              <a:p>
                <a:pPr marL="257175" lvl="1" indent="-257175" algn="just">
                  <a:buFont typeface="Arial" pitchFamily="34" charset="0"/>
                  <a:buChar char="•"/>
                </a:pPr>
                <a:r>
                  <a:rPr lang="en-US" sz="2400" dirty="0"/>
                  <a:t>When two events </a:t>
                </a:r>
                <a:r>
                  <a:rPr lang="en-US" sz="2400" i="1" dirty="0"/>
                  <a:t>A </a:t>
                </a:r>
                <a:r>
                  <a:rPr lang="en-US" sz="2400" dirty="0"/>
                  <a:t>and </a:t>
                </a:r>
                <a:r>
                  <a:rPr lang="en-US" sz="2400" i="1" dirty="0"/>
                  <a:t>B</a:t>
                </a:r>
                <a:r>
                  <a:rPr lang="en-US" sz="2400" dirty="0"/>
                  <a:t> have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 outcomes in common</a:t>
                </a:r>
                <a:r>
                  <a:rPr lang="en-US" sz="2400" dirty="0"/>
                  <a:t>, they are said to be mutually exclusive, or disjoint events. In other words,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649" y="685800"/>
                <a:ext cx="8005281" cy="4319257"/>
              </a:xfrm>
              <a:blipFill>
                <a:blip r:embed="rId2"/>
                <a:stretch>
                  <a:fillRect l="-1219" t="-1130" r="-1142" b="-35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649" y="304800"/>
            <a:ext cx="6447501" cy="511865"/>
          </a:xfrm>
        </p:spPr>
        <p:txBody>
          <a:bodyPr>
            <a:noAutofit/>
          </a:bodyPr>
          <a:lstStyle/>
          <a:p>
            <a:r>
              <a:rPr lang="en-US" b="1" dirty="0"/>
              <a:t>Some Relation from Set Theory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01343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335" y="638115"/>
                <a:ext cx="8040065" cy="5334000"/>
              </a:xfrm>
            </p:spPr>
            <p:txBody>
              <a:bodyPr>
                <a:noAutofit/>
              </a:bodyPr>
              <a:lstStyle/>
              <a:p>
                <a:pPr marL="0" lvl="1" indent="0" algn="just">
                  <a:buNone/>
                </a:pPr>
                <a:r>
                  <a:rPr lang="en-US" sz="2400" dirty="0"/>
                  <a:t>Consider an experiment of rolling a 6-sided die. Let A be an event of an odd number is rolled and B be an event of a number less than four is rolled.</a:t>
                </a:r>
              </a:p>
              <a:p>
                <a:pPr marL="0" lvl="1" indent="0" algn="just">
                  <a:buNone/>
                </a:pPr>
                <a:r>
                  <a:rPr lang="en-US" sz="2400" dirty="0"/>
                  <a:t>                 Outcome: 1, 2, 3, 4, 5, or 6.</a:t>
                </a:r>
              </a:p>
              <a:p>
                <a:pPr marL="0" lvl="1" indent="0" algn="just">
                  <a:buNone/>
                </a:pPr>
                <a:r>
                  <a:rPr lang="en-US" sz="2400" dirty="0"/>
                  <a:t>                Sample space, </a:t>
                </a:r>
                <a:r>
                  <a:rPr lang="en-US" sz="2400" i="1" dirty="0"/>
                  <a:t>S</a:t>
                </a:r>
                <a:r>
                  <a:rPr lang="en-US" sz="2400" dirty="0"/>
                  <a:t> = {1, 2, 3, 4, 5, 6}</a:t>
                </a:r>
              </a:p>
              <a:p>
                <a:pPr marL="0" lvl="1" indent="0" algn="just">
                  <a:buNone/>
                </a:pPr>
                <a:r>
                  <a:rPr lang="en-US" sz="2400" b="0" dirty="0"/>
                  <a:t>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1,3,5</m:t>
                        </m:r>
                      </m:e>
                    </m:d>
                  </m:oMath>
                </a14:m>
                <a:r>
                  <a:rPr lang="ms-MY" sz="2400" dirty="0"/>
                  <a:t>    and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endParaRPr lang="ms-MY" sz="2400" dirty="0"/>
              </a:p>
              <a:p>
                <a:pPr marL="0" lvl="1" indent="0" algn="just">
                  <a:buNone/>
                </a:pPr>
                <a:r>
                  <a:rPr lang="ms-MY" sz="2400" dirty="0"/>
                  <a:t>(i)    Find A’,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ms-MY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ms-MY" sz="2400" dirty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={2,4,6}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1,3,5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ms-MY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1,3,5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r>
                  <a:rPr lang="ms-MY" sz="2400" dirty="0"/>
                  <a:t>(ii)   Are the events A and B mutually exclusive? Explain your answer.</a:t>
                </a:r>
              </a:p>
              <a:p>
                <a:pPr marL="0" indent="0" algn="just">
                  <a:buNone/>
                </a:pPr>
                <a:endParaRPr lang="ms-MY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335" y="638115"/>
                <a:ext cx="8040065" cy="5334000"/>
              </a:xfrm>
              <a:blipFill>
                <a:blip r:embed="rId2"/>
                <a:stretch>
                  <a:fillRect l="-1137" t="-914" r="-1213" b="-4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335" y="180915"/>
            <a:ext cx="7696200" cy="457200"/>
          </a:xfrm>
        </p:spPr>
        <p:txBody>
          <a:bodyPr/>
          <a:lstStyle/>
          <a:p>
            <a:r>
              <a:rPr lang="en-US" sz="4000" dirty="0"/>
              <a:t>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83379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7848600" cy="50847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Let </a:t>
            </a:r>
            <a:r>
              <a:rPr lang="en-US" sz="2400" i="1" dirty="0"/>
              <a:t>A</a:t>
            </a:r>
            <a:r>
              <a:rPr lang="en-US" sz="2400" dirty="0"/>
              <a:t> be an event of obtaining ‘at least three heads’ when four coins are tossed. Find 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dirty="0"/>
              <a:t>’ ,|A|  and |A’|</a:t>
            </a:r>
            <a:r>
              <a:rPr lang="en-US" sz="2400" b="1" dirty="0"/>
              <a:t> 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i="1" dirty="0"/>
              <a:t>S </a:t>
            </a:r>
            <a:r>
              <a:rPr lang="en-US" sz="2400" b="1" dirty="0"/>
              <a:t>= {HHHH, HHHT, HHTH, HTHH, THHH, HHTT, THTH,</a:t>
            </a:r>
          </a:p>
          <a:p>
            <a:pPr marL="0" indent="0" algn="just">
              <a:buNone/>
            </a:pPr>
            <a:r>
              <a:rPr lang="en-US" b="1" dirty="0"/>
              <a:t>             </a:t>
            </a:r>
            <a:r>
              <a:rPr lang="en-US" sz="2400" b="1" dirty="0"/>
              <a:t> THHT, HTTH, HTHT, HHTT, TTTH, TTHT, THTT, </a:t>
            </a:r>
          </a:p>
          <a:p>
            <a:pPr marL="0" indent="0" algn="just">
              <a:buNone/>
            </a:pPr>
            <a:r>
              <a:rPr lang="en-US" b="1" dirty="0"/>
              <a:t>              </a:t>
            </a:r>
            <a:r>
              <a:rPr lang="en-US" sz="2400" b="1" dirty="0"/>
              <a:t>HTTT, TTTT}; </a:t>
            </a:r>
          </a:p>
          <a:p>
            <a:pPr marL="0" indent="603647" algn="just">
              <a:buNone/>
            </a:pPr>
            <a:r>
              <a:rPr lang="en-US" sz="2400" b="1" dirty="0"/>
              <a:t>       |</a:t>
            </a:r>
            <a:r>
              <a:rPr lang="en-US" sz="2400" b="1" i="1" dirty="0"/>
              <a:t>S</a:t>
            </a:r>
            <a:r>
              <a:rPr lang="en-US" sz="2400" b="1" dirty="0"/>
              <a:t>|= 16</a:t>
            </a:r>
            <a:endParaRPr lang="ms-MY" sz="2400" b="1" dirty="0"/>
          </a:p>
          <a:p>
            <a:pPr algn="just"/>
            <a:r>
              <a:rPr lang="en-US" sz="2400" b="1" i="1" dirty="0"/>
              <a:t>A</a:t>
            </a:r>
            <a:r>
              <a:rPr lang="en-US" sz="2400" b="1" dirty="0"/>
              <a:t> = {HHHH, HHHT, HHTH, HTHH, THHH}; </a:t>
            </a:r>
          </a:p>
          <a:p>
            <a:pPr marL="0" indent="0" algn="just">
              <a:buNone/>
            </a:pPr>
            <a:r>
              <a:rPr lang="en-US" sz="2400" b="1" dirty="0"/>
              <a:t>                |A| = 5</a:t>
            </a:r>
            <a:endParaRPr lang="ms-MY" sz="2400" b="1" dirty="0"/>
          </a:p>
          <a:p>
            <a:pPr algn="just"/>
            <a:r>
              <a:rPr lang="en-US" sz="2400" b="1" i="1" dirty="0"/>
              <a:t>A’</a:t>
            </a:r>
            <a:r>
              <a:rPr lang="en-US" sz="2400" b="1" dirty="0"/>
              <a:t> = {HHTT, THTH, THHT, HTTH, HTHT, HHTT,  TTTH, </a:t>
            </a:r>
          </a:p>
          <a:p>
            <a:pPr marL="0" indent="0" algn="just">
              <a:buNone/>
            </a:pPr>
            <a:r>
              <a:rPr lang="en-US" b="1" dirty="0"/>
              <a:t>               </a:t>
            </a:r>
            <a:r>
              <a:rPr lang="en-US" sz="2400" b="1" dirty="0"/>
              <a:t>TTHT,  THTT, HTTT, TTTT}; </a:t>
            </a:r>
          </a:p>
          <a:p>
            <a:pPr marL="0" indent="0" algn="just">
              <a:buNone/>
            </a:pPr>
            <a:r>
              <a:rPr lang="en-US" sz="2400" b="1" dirty="0"/>
              <a:t>                 |A’| = 11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445" y="454323"/>
            <a:ext cx="6447501" cy="511865"/>
          </a:xfrm>
        </p:spPr>
        <p:txBody>
          <a:bodyPr>
            <a:noAutofit/>
          </a:bodyPr>
          <a:lstStyle/>
          <a:p>
            <a:r>
              <a:rPr lang="en-US" sz="4000" dirty="0"/>
              <a:t>Example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4511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1801" y="1066800"/>
                <a:ext cx="7873999" cy="424180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Given an experiment and a sample space S, the objective of probability is to assign to each event A </a:t>
                </a:r>
                <a:r>
                  <a:rPr lang="en-US" sz="2400" dirty="0" err="1"/>
                  <a:t>a</a:t>
                </a:r>
                <a:r>
                  <a:rPr lang="en-US" sz="2400" dirty="0"/>
                  <a:t> number P(A), called the probability of the event A, which will give a precise measure of the chance that A will occur. To ensure that the probability assignments will be consistent with our intuitive notions of probability, all assignments should satisfy the following axioms (basic properties) of probability.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For any event A,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(ii)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      (iii)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/>
                  <a:t> is an infinite collection of disjoint events, then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∪⋯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1" y="1066800"/>
                <a:ext cx="7873999" cy="4241800"/>
              </a:xfrm>
              <a:blipFill>
                <a:blip r:embed="rId2"/>
                <a:stretch>
                  <a:fillRect l="-1238" t="-1293" r="-1935" b="-4252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12" y="425116"/>
            <a:ext cx="7696200" cy="609600"/>
          </a:xfrm>
        </p:spPr>
        <p:txBody>
          <a:bodyPr/>
          <a:lstStyle/>
          <a:p>
            <a:r>
              <a:rPr lang="en-US" dirty="0"/>
              <a:t>Axioms of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412199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874000" cy="3502322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>
                <a:ea typeface="新細明體" pitchFamily="18" charset="-120"/>
              </a:rPr>
              <a:t>An experiment has four possible outcomes, </a:t>
            </a:r>
            <a:r>
              <a:rPr lang="en-US" altLang="zh-TW" i="1" dirty="0"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i="1" dirty="0">
                <a:ea typeface="新細明體" pitchFamily="18" charset="-120"/>
              </a:rPr>
              <a:t>B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i="1" dirty="0">
                <a:ea typeface="新細明體" pitchFamily="18" charset="-120"/>
              </a:rPr>
              <a:t>C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i="1" dirty="0">
                <a:ea typeface="新細明體" pitchFamily="18" charset="-120"/>
              </a:rPr>
              <a:t>D</a:t>
            </a:r>
            <a:r>
              <a:rPr lang="en-US" altLang="zh-TW" dirty="0">
                <a:ea typeface="新細明體" pitchFamily="18" charset="-120"/>
              </a:rPr>
              <a:t>, which are mutually exclusive. Explain why the following assignments of probabilities are not permissible:</a:t>
            </a:r>
          </a:p>
          <a:p>
            <a:pPr algn="just"/>
            <a:endParaRPr lang="en-US" altLang="zh-TW" dirty="0">
              <a:ea typeface="新細明體" pitchFamily="18" charset="-120"/>
            </a:endParaRPr>
          </a:p>
          <a:p>
            <a:pPr marL="0" indent="0" algn="just">
              <a:buNone/>
            </a:pPr>
            <a:r>
              <a:rPr lang="en-US" altLang="zh-TW" dirty="0">
                <a:ea typeface="新細明體" pitchFamily="18" charset="-120"/>
              </a:rPr>
              <a:t>    (a) </a:t>
            </a:r>
            <a:r>
              <a:rPr lang="en-US" altLang="zh-TW" i="1" dirty="0">
                <a:ea typeface="新細明體" pitchFamily="18" charset="-120"/>
              </a:rPr>
              <a:t>P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) = 0.12	      </a:t>
            </a:r>
            <a:r>
              <a:rPr lang="en-US" altLang="zh-TW" i="1" dirty="0">
                <a:ea typeface="新細明體" pitchFamily="18" charset="-120"/>
              </a:rPr>
              <a:t>P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B</a:t>
            </a:r>
            <a:r>
              <a:rPr lang="en-US" altLang="zh-TW" dirty="0">
                <a:ea typeface="新細明體" pitchFamily="18" charset="-120"/>
              </a:rPr>
              <a:t>) = 0.23	</a:t>
            </a:r>
            <a:r>
              <a:rPr lang="en-US" altLang="zh-TW" i="1" dirty="0">
                <a:ea typeface="新細明體" pitchFamily="18" charset="-120"/>
              </a:rPr>
              <a:t>P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C</a:t>
            </a:r>
            <a:r>
              <a:rPr lang="en-US" altLang="zh-TW" dirty="0">
                <a:ea typeface="新細明體" pitchFamily="18" charset="-120"/>
              </a:rPr>
              <a:t>) =0.15       </a:t>
            </a:r>
            <a:r>
              <a:rPr lang="en-US" altLang="zh-TW" i="1" dirty="0">
                <a:ea typeface="新細明體" pitchFamily="18" charset="-120"/>
              </a:rPr>
              <a:t>P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D</a:t>
            </a:r>
            <a:r>
              <a:rPr lang="en-US" altLang="zh-TW" dirty="0">
                <a:ea typeface="新細明體" pitchFamily="18" charset="-120"/>
              </a:rPr>
              <a:t>) =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dirty="0">
                <a:ea typeface="新細明體" pitchFamily="18" charset="-120"/>
              </a:rPr>
              <a:t>0.2</a:t>
            </a:r>
          </a:p>
          <a:p>
            <a:pPr marL="0" indent="0" algn="just">
              <a:buNone/>
            </a:pPr>
            <a:endParaRPr lang="en-US" altLang="zh-TW" dirty="0">
              <a:ea typeface="新細明體" pitchFamily="18" charset="-120"/>
            </a:endParaRPr>
          </a:p>
          <a:p>
            <a:pPr marL="0" indent="0" algn="just">
              <a:buNone/>
            </a:pPr>
            <a:r>
              <a:rPr lang="en-US" altLang="zh-TW" dirty="0">
                <a:ea typeface="新細明體" pitchFamily="18" charset="-120"/>
              </a:rPr>
              <a:t>    (b) </a:t>
            </a:r>
            <a:r>
              <a:rPr lang="en-US" altLang="zh-TW" i="1" dirty="0">
                <a:ea typeface="新細明體" pitchFamily="18" charset="-120"/>
              </a:rPr>
              <a:t>P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) = 1/12      </a:t>
            </a:r>
            <a:r>
              <a:rPr lang="en-US" altLang="zh-TW" i="1" dirty="0">
                <a:ea typeface="新細明體" pitchFamily="18" charset="-120"/>
              </a:rPr>
              <a:t>P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B</a:t>
            </a:r>
            <a:r>
              <a:rPr lang="en-US" altLang="zh-TW" dirty="0">
                <a:ea typeface="新細明體" pitchFamily="18" charset="-120"/>
              </a:rPr>
              <a:t>) = 5/12       </a:t>
            </a:r>
            <a:r>
              <a:rPr lang="en-US" altLang="zh-TW" i="1" dirty="0">
                <a:ea typeface="新細明體" pitchFamily="18" charset="-120"/>
              </a:rPr>
              <a:t>P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C</a:t>
            </a:r>
            <a:r>
              <a:rPr lang="en-US" altLang="zh-TW" dirty="0">
                <a:ea typeface="新細明體" pitchFamily="18" charset="-120"/>
              </a:rPr>
              <a:t>) = 4/12      </a:t>
            </a:r>
            <a:r>
              <a:rPr lang="en-US" altLang="zh-TW" i="1" dirty="0">
                <a:ea typeface="新細明體" pitchFamily="18" charset="-120"/>
              </a:rPr>
              <a:t>P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D</a:t>
            </a:r>
            <a:r>
              <a:rPr lang="en-US" altLang="zh-TW" dirty="0">
                <a:ea typeface="新細明體" pitchFamily="18" charset="-120"/>
              </a:rPr>
              <a:t>) = 7/12 </a:t>
            </a: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33399"/>
            <a:ext cx="7696200" cy="753985"/>
          </a:xfrm>
        </p:spPr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419592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47" y="1066800"/>
            <a:ext cx="7797799" cy="8426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In an experiment of rolling a fair die, let G denotes the event that a number greater than 3 has occurred on a single roll of die. Find </a:t>
            </a:r>
            <a:r>
              <a:rPr lang="en-US" sz="2400" i="1" dirty="0"/>
              <a:t>P(G)</a:t>
            </a:r>
            <a:r>
              <a:rPr lang="en-US" sz="24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505"/>
            <a:ext cx="7696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21042" y="2254346"/>
                <a:ext cx="7761704" cy="3897217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400" u="sng" dirty="0">
                    <a:solidFill>
                      <a:schemeClr val="tx1"/>
                    </a:solidFill>
                  </a:rPr>
                  <a:t>Solution</a:t>
                </a:r>
                <a:endParaRPr lang="ms-MY" sz="2400" u="sng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</a:rPr>
                  <a:t>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 {1, 2, 3, 4, 5, 6};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G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 {4, 5, 6}</a:t>
                </a:r>
              </a:p>
              <a:p>
                <a:pPr marL="0" indent="0" algn="just"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As it is a fair die, each of the outcome is equal likely </a:t>
                </a:r>
                <a:endParaRPr lang="ms-MY" sz="24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(1) =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( 2) =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(3) = 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(4) =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( 5) =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( 6) = 1/6</a:t>
                </a:r>
                <a:endParaRPr lang="ms-MY" sz="24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Consider the event,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G</a:t>
                </a:r>
              </a:p>
              <a:p>
                <a:pPr marL="0" indent="0" algn="just">
                  <a:buNone/>
                </a:pP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sub>
                      <m:sup/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(4) +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(5) +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( 6) = 1/6 + 1/6 + 1/6 = 1/2</a:t>
                </a:r>
                <a:endParaRPr lang="ms-MY" sz="24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ms-MY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42" y="2254346"/>
                <a:ext cx="7761704" cy="3897217"/>
              </a:xfrm>
              <a:prstGeom prst="rect">
                <a:avLst/>
              </a:prstGeom>
              <a:blipFill>
                <a:blip r:embed="rId2"/>
                <a:stretch>
                  <a:fillRect l="-1493" t="-1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02520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2986</Words>
  <Application>Microsoft Office PowerPoint</Application>
  <PresentationFormat>On-screen Show (4:3)</PresentationFormat>
  <Paragraphs>307</Paragraphs>
  <Slides>29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Trebuchet MS</vt:lpstr>
      <vt:lpstr>Wingdings 3</vt:lpstr>
      <vt:lpstr>Theme1</vt:lpstr>
      <vt:lpstr>Equation</vt:lpstr>
      <vt:lpstr>Introduction to Probability</vt:lpstr>
      <vt:lpstr>Outline</vt:lpstr>
      <vt:lpstr>Introduction to Probability Theory</vt:lpstr>
      <vt:lpstr>Some Relation from Set Theory</vt:lpstr>
      <vt:lpstr>Example 1</vt:lpstr>
      <vt:lpstr>Example 2</vt:lpstr>
      <vt:lpstr>Axioms of Probability</vt:lpstr>
      <vt:lpstr>Try This</vt:lpstr>
      <vt:lpstr>Example 3</vt:lpstr>
      <vt:lpstr>Example 4</vt:lpstr>
      <vt:lpstr>Probabilities of Complements and Unions of Events</vt:lpstr>
      <vt:lpstr>Example 5</vt:lpstr>
      <vt:lpstr>Conditional Probability</vt:lpstr>
      <vt:lpstr>Example 6</vt:lpstr>
      <vt:lpstr>Independence</vt:lpstr>
      <vt:lpstr>Example 7</vt:lpstr>
      <vt:lpstr>Representing Conditional Probabilities with a Tree Diagram</vt:lpstr>
      <vt:lpstr>Tree Diagram</vt:lpstr>
      <vt:lpstr>Tree Diagram</vt:lpstr>
      <vt:lpstr>Bayes’ Theorem</vt:lpstr>
      <vt:lpstr>Proof</vt:lpstr>
      <vt:lpstr>Example 8</vt:lpstr>
      <vt:lpstr>Example 8 (Cont.)</vt:lpstr>
      <vt:lpstr>Example 8 (Using tree diagram)</vt:lpstr>
      <vt:lpstr>Summary</vt:lpstr>
      <vt:lpstr>Exercise 1</vt:lpstr>
      <vt:lpstr>Exercise 2</vt:lpstr>
      <vt:lpstr>Exercise 3</vt:lpstr>
      <vt:lpstr>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RELATIONS</dc:title>
  <dc:subject>TMA1201</dc:subject>
  <dc:creator/>
  <cp:lastModifiedBy/>
  <cp:revision>1</cp:revision>
  <dcterms:created xsi:type="dcterms:W3CDTF">2012-06-14T01:01:51Z</dcterms:created>
  <dcterms:modified xsi:type="dcterms:W3CDTF">2022-10-17T16:27:54Z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