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9" r:id="rId1"/>
  </p:sldMasterIdLst>
  <p:notesMasterIdLst>
    <p:notesMasterId r:id="rId28"/>
  </p:notesMasterIdLst>
  <p:handoutMasterIdLst>
    <p:handoutMasterId r:id="rId29"/>
  </p:handoutMasterIdLst>
  <p:sldIdLst>
    <p:sldId id="363" r:id="rId2"/>
    <p:sldId id="273" r:id="rId3"/>
    <p:sldId id="342" r:id="rId4"/>
    <p:sldId id="367" r:id="rId5"/>
    <p:sldId id="366" r:id="rId6"/>
    <p:sldId id="343" r:id="rId7"/>
    <p:sldId id="344" r:id="rId8"/>
    <p:sldId id="348" r:id="rId9"/>
    <p:sldId id="347" r:id="rId10"/>
    <p:sldId id="349" r:id="rId11"/>
    <p:sldId id="350" r:id="rId12"/>
    <p:sldId id="362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18" r:id="rId24"/>
    <p:sldId id="319" r:id="rId25"/>
    <p:sldId id="364" r:id="rId26"/>
    <p:sldId id="365" r:id="rId27"/>
  </p:sldIdLst>
  <p:sldSz cx="9144000" cy="6858000" type="screen4x3"/>
  <p:notesSz cx="9947275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CC"/>
    <a:srgbClr val="CCECFF"/>
    <a:srgbClr val="99CCFF"/>
    <a:srgbClr val="CC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8" autoAdjust="0"/>
    <p:restoredTop sz="94041" autoAdjust="0"/>
  </p:normalViewPr>
  <p:slideViewPr>
    <p:cSldViewPr>
      <p:cViewPr varScale="1">
        <p:scale>
          <a:sx n="111" d="100"/>
          <a:sy n="111" d="100"/>
        </p:scale>
        <p:origin x="19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29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57AF79-FAFE-482C-B36E-D9C78DC5C1C5}" type="datetimeFigureOut">
              <a:rPr lang="en-US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E7022AC-E3A1-4111-A0AC-1D595EB78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5634038" y="0"/>
            <a:ext cx="4311650" cy="3429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2B30D21-9AF6-4CFF-B20D-A12650BFF232}" type="datetimeFigureOut">
              <a:rPr lang="en-US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995363" y="3257550"/>
            <a:ext cx="795655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D0D94-3A9A-4C9D-AED4-D23008B42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20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70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85CD70A-7309-4434-B3CD-75ED593C855B}" type="slidenum">
              <a:rPr lang="en-US" sz="1200">
                <a:latin typeface="+mn-lt"/>
              </a:rPr>
              <a:pPr algn="r">
                <a:defRPr/>
              </a:pPr>
              <a:t>12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603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7B549BE-F7C7-465F-BC95-C3E9B78585F1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40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BA20499-AE2A-4F0E-BF4C-AA60B5D1BABF}" type="slidenum">
              <a:rPr lang="en-US" sz="1200">
                <a:latin typeface="+mn-lt"/>
              </a:rPr>
              <a:pPr algn="r">
                <a:defRPr/>
              </a:pPr>
              <a:t>14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880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DAD26B2-8A90-4448-8F0E-6C1EB887360B}" type="slidenum">
              <a:rPr lang="en-US" sz="1200">
                <a:latin typeface="+mn-lt"/>
              </a:rPr>
              <a:pPr algn="r">
                <a:defRPr/>
              </a:pPr>
              <a:t>15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3810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999C99F-46FB-4EA7-968C-85E195E4B945}" type="slidenum">
              <a:rPr lang="en-US" sz="1200">
                <a:latin typeface="+mn-lt"/>
              </a:rPr>
              <a:pPr algn="r">
                <a:defRPr/>
              </a:pPr>
              <a:t>16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393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FB75A73-74C6-47F8-B64C-78BC500EA655}" type="slidenum">
              <a:rPr lang="en-US" sz="1200">
                <a:latin typeface="+mn-lt"/>
              </a:rPr>
              <a:pPr algn="r">
                <a:defRPr/>
              </a:pPr>
              <a:t>17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13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4101D48-35A0-4851-B0BE-A37C3912B28C}" type="slidenum">
              <a:rPr lang="en-US" sz="1200">
                <a:latin typeface="+mn-lt"/>
              </a:rPr>
              <a:pPr algn="r">
                <a:defRPr/>
              </a:pPr>
              <a:t>18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846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ABA09B8-4327-466E-AC7D-6B42EAD2D192}" type="slidenum">
              <a:rPr lang="en-US" sz="1200">
                <a:latin typeface="+mn-lt"/>
              </a:rPr>
              <a:pPr algn="r">
                <a:defRPr/>
              </a:pPr>
              <a:t>19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11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B17164D-9BD1-4114-93C8-018BEAC457B4}" type="slidenum">
              <a:rPr lang="en-US" sz="1200">
                <a:latin typeface="+mn-lt"/>
              </a:rPr>
              <a:pPr algn="r">
                <a:defRPr/>
              </a:pPr>
              <a:t>20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938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812A5E1-65A8-45D7-BC3F-4FF3A3758962}" type="slidenum">
              <a:rPr lang="en-US" sz="1200">
                <a:latin typeface="+mn-lt"/>
              </a:rPr>
              <a:pPr algn="r">
                <a:defRPr/>
              </a:pPr>
              <a:t>21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00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070689-B331-4813-9217-4F3BBC9EEDA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93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ABA09B8-4327-466E-AC7D-6B42EAD2D192}" type="slidenum">
              <a:rPr lang="en-US" sz="1200">
                <a:latin typeface="+mn-lt"/>
              </a:rPr>
              <a:pPr algn="r">
                <a:defRPr/>
              </a:pPr>
              <a:t>22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453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3" name="Rectangl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D3319-B77A-4882-AF7A-F142DADF2134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40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1" name="Rectangl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4A7F24-BDC0-4D6A-B05E-5D4DF418D03D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93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1" name="Rectangl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4A7F24-BDC0-4D6A-B05E-5D4DF418D03D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41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1" name="Rectangl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4A7F24-BDC0-4D6A-B05E-5D4DF418D03D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4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434FA80-411D-492A-B973-22CFCE578D02}" type="slidenum">
              <a:rPr lang="en-US" sz="1200">
                <a:latin typeface="+mn-lt"/>
              </a:rPr>
              <a:pPr algn="r">
                <a:defRPr/>
              </a:pPr>
              <a:t>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354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5E66950-5BE3-4277-BB85-8D95491A3C9E}" type="slidenum">
              <a:rPr lang="en-US" sz="1200">
                <a:latin typeface="+mn-lt"/>
              </a:rPr>
              <a:pPr algn="r">
                <a:defRPr/>
              </a:pPr>
              <a:t>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006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82D3B73-24BB-434F-8309-2B2360FCAEE9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A52FA9E-59F3-48D4-B3D2-F3E167FC838E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41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E38A5F9-12D6-4B5A-8A9D-B9E285F64F9D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646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C3E8669-F018-4CDA-8A7F-F02CC18CD830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543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7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85CD70A-7309-4434-B3CD-75ED593C855B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83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E889EFE8-289B-403B-993C-E782BCC6DAA8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  <p:extLst>
      <p:ext uri="{BB962C8B-B14F-4D97-AF65-F5344CB8AC3E}">
        <p14:creationId xmlns:p14="http://schemas.microsoft.com/office/powerpoint/2010/main" val="83138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23FECCB7-BB68-4FC7-B2F9-14E23C6E7389}" type="datetime1">
              <a:rPr lang="en-US" sz="1100" smtClean="0"/>
              <a:t>10/18/2022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29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94DFB151-F4B0-47AD-9476-8DBDF6F4368E}" type="datetime1">
              <a:rPr lang="en-US" sz="1100" smtClean="0"/>
              <a:t>10/18/2022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178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3D5E125-9A66-440D-9EAB-45F5393ED3F5}" type="datetime1">
              <a:rPr lang="en-US" smtClean="0"/>
              <a:t>10/18/2022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9B2101-2E9F-420A-91A3-890890D84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  <p:extLst>
      <p:ext uri="{BB962C8B-B14F-4D97-AF65-F5344CB8AC3E}">
        <p14:creationId xmlns:p14="http://schemas.microsoft.com/office/powerpoint/2010/main" val="33258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3BD41-F1A6-4330-ABE8-E2FA8836CFF2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EEEFE-4969-4B31-A6C9-D58643030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1401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>
          <a:xfrm>
            <a:off x="304800" y="1728035"/>
            <a:ext cx="8229600" cy="452036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>
          <a:xfrm>
            <a:off x="304800" y="285834"/>
            <a:ext cx="8293768" cy="781049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5A35F8C8-71FF-49AA-8B42-2F8DA00FE9FF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85054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FD92AD70-49DA-4A9E-8753-F7AF37EB91D3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E824A5F6-8D33-4B26-9AD6-875843A40683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828125BE-7AD6-4E20-A253-41B5EDA7F434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77EFDEFA-34B1-4BD6-A240-330C6222551A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51E0E939-17B9-4D3A-80EE-9E98EDB88706}" type="datetime1">
              <a:rPr lang="en-US" smtClean="0"/>
              <a:t>10/18/2022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23C82AB9-B985-40F3-94F3-7AF540DCAD85}" type="datetime1">
              <a:rPr lang="en-US" smtClean="0"/>
              <a:t>10/18/2022</a:t>
            </a:fld>
            <a:endParaRPr lang="en-US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33140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5A8CC12E-3167-434B-89D6-8C0C19C7C674}" type="datetime1">
              <a:rPr lang="en-US" smtClean="0"/>
              <a:t>10/18/2022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FDA37151-A485-4CD9-9A26-1B94B568EA01}" type="datetime1">
              <a:rPr lang="en-US" sz="1100" smtClean="0"/>
              <a:t>10/18/2022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16</a:t>
            </a:r>
            <a:b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Random Variables</a:t>
            </a:r>
            <a:b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Distributions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235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1000" indent="-381000"/>
                <a:r>
                  <a:rPr lang="en-US" dirty="0"/>
                  <a:t>The cumulative distribution function (</a:t>
                </a:r>
                <a:r>
                  <a:rPr lang="en-US" dirty="0" err="1"/>
                  <a:t>cdf</a:t>
                </a:r>
                <a:r>
                  <a:rPr lang="en-US" dirty="0"/>
                  <a:t>),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of a discrete random variable </a:t>
                </a:r>
                <a:r>
                  <a:rPr lang="en-US" i="1" dirty="0"/>
                  <a:t>X</a:t>
                </a:r>
                <a:r>
                  <a:rPr lang="en-US" dirty="0"/>
                  <a:t> with probability mass function p(</a:t>
                </a:r>
                <a:r>
                  <a:rPr lang="en-US" i="1" dirty="0"/>
                  <a:t>x</a:t>
                </a:r>
                <a:r>
                  <a:rPr lang="en-US" dirty="0"/>
                  <a:t>) is defined by</a:t>
                </a:r>
              </a:p>
              <a:p>
                <a:pPr marL="381000" indent="-381000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381000" indent="-381000"/>
                <a:endParaRPr lang="en-US" dirty="0"/>
              </a:p>
              <a:p>
                <a:pPr marL="381000" indent="-381000">
                  <a:buFontTx/>
                  <a:buNone/>
                </a:pPr>
                <a:r>
                  <a:rPr lang="en-US" dirty="0"/>
                  <a:t>	and	             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pPr marL="381000" indent="-381000"/>
                <a:endParaRPr lang="en-US" dirty="0"/>
              </a:p>
            </p:txBody>
          </p:sp>
        </mc:Choice>
        <mc:Fallback xmlns="">
          <p:sp>
            <p:nvSpPr>
              <p:cNvPr id="95235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23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Cumulative Distribution Function </a:t>
            </a:r>
          </a:p>
        </p:txBody>
      </p:sp>
      <p:sp>
        <p:nvSpPr>
          <p:cNvPr id="15363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B74C4322-03EB-40D8-B31A-9EC112635637}" type="slidenum">
              <a:rPr lang="en-US" sz="1200">
                <a:latin typeface="+mn-lt"/>
              </a:rPr>
              <a:pPr>
                <a:defRPr/>
              </a:pPr>
              <a:t>10</a:t>
            </a:fld>
            <a:endParaRPr lang="en-US" sz="1200">
              <a:latin typeface="+mn-lt"/>
            </a:endParaRP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849813" y="3952875"/>
            <a:ext cx="227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10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dirty="0"/>
              <a:t>Consider a discrete random variable </a:t>
            </a:r>
            <a:r>
              <a:rPr lang="en-US" i="1" dirty="0"/>
              <a:t>X</a:t>
            </a:r>
            <a:r>
              <a:rPr lang="en-US" dirty="0"/>
              <a:t> with the following </a:t>
            </a:r>
            <a:r>
              <a:rPr lang="en-US" dirty="0" err="1"/>
              <a:t>pmf</a:t>
            </a:r>
            <a:r>
              <a:rPr lang="en-US" dirty="0"/>
              <a:t>. Find the corresponding </a:t>
            </a:r>
            <a:r>
              <a:rPr lang="en-US" dirty="0" err="1"/>
              <a:t>cdf</a:t>
            </a:r>
            <a:r>
              <a:rPr lang="en-US" dirty="0"/>
              <a:t>.</a:t>
            </a:r>
            <a:endParaRPr lang="en-US" i="1" dirty="0"/>
          </a:p>
          <a:p>
            <a:pPr marL="381000" indent="-381000"/>
            <a:endParaRPr lang="en-US" dirty="0"/>
          </a:p>
        </p:txBody>
      </p:sp>
      <p:sp>
        <p:nvSpPr>
          <p:cNvPr id="97285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</a:t>
            </a:r>
          </a:p>
        </p:txBody>
      </p:sp>
      <p:sp>
        <p:nvSpPr>
          <p:cNvPr id="15363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42A020E3-4FC0-44D9-83BE-1F407CE229FD}" type="slidenum">
              <a:rPr lang="en-US" sz="1200">
                <a:latin typeface="+mn-lt"/>
              </a:rPr>
              <a:pPr>
                <a:defRPr/>
              </a:pPr>
              <a:t>11</a:t>
            </a:fld>
            <a:endParaRPr lang="en-US" sz="1200">
              <a:latin typeface="+mn-lt"/>
            </a:endParaRPr>
          </a:p>
        </p:txBody>
      </p:sp>
      <p:graphicFrame>
        <p:nvGraphicFramePr>
          <p:cNvPr id="9738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89945"/>
              </p:ext>
            </p:extLst>
          </p:nvPr>
        </p:nvGraphicFramePr>
        <p:xfrm>
          <a:off x="1447800" y="2971800"/>
          <a:ext cx="5715000" cy="1401763"/>
        </p:xfrm>
        <a:graphic>
          <a:graphicData uri="http://schemas.openxmlformats.org/drawingml/2006/table">
            <a:tbl>
              <a:tblPr/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or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3/8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3/8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8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07045"/>
              </p:ext>
            </p:extLst>
          </p:nvPr>
        </p:nvGraphicFramePr>
        <p:xfrm>
          <a:off x="1295400" y="1526799"/>
          <a:ext cx="5715000" cy="1401763"/>
        </p:xfrm>
        <a:graphic>
          <a:graphicData uri="http://schemas.openxmlformats.org/drawingml/2006/table">
            <a:tbl>
              <a:tblPr/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or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3/8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3/8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21729"/>
              </p:ext>
            </p:extLst>
          </p:nvPr>
        </p:nvGraphicFramePr>
        <p:xfrm>
          <a:off x="1465263" y="3259138"/>
          <a:ext cx="301307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1143000" progId="Equation.3">
                  <p:embed/>
                </p:oleObj>
              </mc:Choice>
              <mc:Fallback>
                <p:oleObj name="Equation" r:id="rId3" imgW="1638000" imgH="1143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259138"/>
                        <a:ext cx="3013075" cy="2103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84899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dirty="0"/>
              <a:t>The </a:t>
            </a:r>
            <a:r>
              <a:rPr lang="en-US" dirty="0" err="1"/>
              <a:t>pmf</a:t>
            </a:r>
            <a:r>
              <a:rPr lang="en-US" dirty="0"/>
              <a:t> and </a:t>
            </a:r>
            <a:r>
              <a:rPr lang="en-US" dirty="0" err="1"/>
              <a:t>cdf</a:t>
            </a:r>
            <a:r>
              <a:rPr lang="en-US" dirty="0"/>
              <a:t> for the previous random variable are:</a:t>
            </a:r>
            <a:endParaRPr lang="en-US" i="1" dirty="0"/>
          </a:p>
          <a:p>
            <a:pPr marL="381000" indent="-38100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Example3</a:t>
            </a:r>
            <a:endParaRPr lang="en-US" dirty="0"/>
          </a:p>
        </p:txBody>
      </p:sp>
      <p:pic>
        <p:nvPicPr>
          <p:cNvPr id="99361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14600"/>
            <a:ext cx="7162800" cy="3184525"/>
          </a:xfrm>
          <a:prstGeom prst="rect">
            <a:avLst/>
          </a:prstGeom>
          <a:noFill/>
        </p:spPr>
      </p:pic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Tx/>
              <a:buNone/>
            </a:pPr>
            <a:r>
              <a:rPr lang="en-US" dirty="0"/>
              <a:t>From a box containing four 10 cents and two 5 cents, three coins are selected at random without replacement. Let X be random variable indicate the sum of three selected coins. Find the probability distribution and the cumulative distribution </a:t>
            </a:r>
            <a:r>
              <a:rPr lang="en-US"/>
              <a:t>of X.</a:t>
            </a:r>
            <a:endParaRPr lang="en-US" dirty="0"/>
          </a:p>
          <a:p>
            <a:pPr marL="0" indent="0"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4</a:t>
            </a:r>
            <a:endParaRPr lang="en-US" dirty="0"/>
          </a:p>
        </p:txBody>
      </p:sp>
      <p:sp>
        <p:nvSpPr>
          <p:cNvPr id="15363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B75142BA-2F76-4878-B01B-372156493FCF}" type="slidenum">
              <a:rPr lang="en-US" sz="1200">
                <a:latin typeface="+mn-lt"/>
              </a:rPr>
              <a:pPr>
                <a:defRPr/>
              </a:pPr>
              <a:t>14</a:t>
            </a:fld>
            <a:endParaRPr lang="en-US" sz="1200">
              <a:latin typeface="+mn-lt"/>
            </a:endParaRPr>
          </a:p>
        </p:txBody>
      </p:sp>
      <p:graphicFrame>
        <p:nvGraphicFramePr>
          <p:cNvPr id="10140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49366"/>
              </p:ext>
            </p:extLst>
          </p:nvPr>
        </p:nvGraphicFramePr>
        <p:xfrm>
          <a:off x="1655323" y="3581400"/>
          <a:ext cx="4659312" cy="1401763"/>
        </p:xfrm>
        <a:graphic>
          <a:graphicData uri="http://schemas.openxmlformats.org/drawingml/2006/table">
            <a:tbl>
              <a:tblPr/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or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3/5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427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FontTx/>
                  <a:buNone/>
                  <a:tabLst>
                    <a:tab pos="4572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 be a discrete random variable with the set of possible values </a:t>
                </a:r>
                <a:r>
                  <a:rPr lang="en-US" i="1" dirty="0">
                    <a:solidFill>
                      <a:schemeClr val="tx1"/>
                    </a:solidFill>
                  </a:rPr>
                  <a:t>x </a:t>
                </a:r>
                <a:r>
                  <a:rPr lang="en-US" dirty="0">
                    <a:solidFill>
                      <a:schemeClr val="tx1"/>
                    </a:solidFill>
                  </a:rPr>
                  <a:t>and probability mass function </a:t>
                </a:r>
                <a:r>
                  <a:rPr lang="en-US" i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457200" indent="-457200" algn="just">
                  <a:buFontTx/>
                  <a:buNone/>
                  <a:tabLst>
                    <a:tab pos="457200" algn="l"/>
                  </a:tabLst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1313" indent="-341313" algn="just"/>
                <a:r>
                  <a:rPr lang="en-US" dirty="0">
                    <a:solidFill>
                      <a:schemeClr val="tx1"/>
                    </a:solidFill>
                  </a:rPr>
                  <a:t>The expected value (mean) of </a:t>
                </a:r>
                <a:r>
                  <a:rPr lang="en-US" i="1" dirty="0">
                    <a:solidFill>
                      <a:schemeClr val="tx1"/>
                    </a:solidFill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 denoted by 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) or </a:t>
                </a:r>
                <a:r>
                  <a:rPr lang="en-US" i="1" dirty="0">
                    <a:solidFill>
                      <a:schemeClr val="tx1"/>
                    </a:solidFill>
                    <a:sym typeface="Symbol" pitchFamily="18" charset="2"/>
                  </a:rPr>
                  <a:t>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  is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427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29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Expected Value of a Discrete Random Variable </a:t>
            </a:r>
          </a:p>
        </p:txBody>
      </p:sp>
      <p:sp>
        <p:nvSpPr>
          <p:cNvPr id="15363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84C069E0-2A59-4999-8B62-CD1F39F8AB8E}" type="slidenum">
              <a:rPr lang="en-US" sz="1200">
                <a:latin typeface="+mn-lt"/>
              </a:rPr>
              <a:pPr>
                <a:defRPr/>
              </a:pPr>
              <a:t>15</a:t>
            </a:fld>
            <a:endParaRPr lang="en-US" sz="1200">
              <a:latin typeface="+mn-lt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475" name="Rectangle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28035"/>
                <a:ext cx="8610600" cy="4520365"/>
              </a:xfrm>
            </p:spPr>
            <p:txBody>
              <a:bodyPr/>
              <a:lstStyle/>
              <a:p>
                <a:pPr marL="457200" indent="-457200">
                  <a:buFontTx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Find the expected value for the following random variable.</a:t>
                </a:r>
              </a:p>
              <a:p>
                <a:pPr marL="457200" indent="-457200">
                  <a:buFontTx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marL="457200" indent="-45720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475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28035"/>
                <a:ext cx="8610600" cy="4520365"/>
              </a:xfrm>
              <a:blipFill>
                <a:blip r:embed="rId3"/>
                <a:stretch>
                  <a:fillRect l="-106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5</a:t>
            </a:r>
          </a:p>
        </p:txBody>
      </p:sp>
      <p:graphicFrame>
        <p:nvGraphicFramePr>
          <p:cNvPr id="10555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95489"/>
              </p:ext>
            </p:extLst>
          </p:nvPr>
        </p:nvGraphicFramePr>
        <p:xfrm>
          <a:off x="1627163" y="2286000"/>
          <a:ext cx="4953000" cy="9350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Tx/>
              <a:buNone/>
            </a:pPr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be a discrete random variable with the set of possible values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dirty="0" err="1"/>
              <a:t>pmf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the expected value of any function of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is given by  </a:t>
            </a:r>
          </a:p>
          <a:p>
            <a:pPr marL="457200" indent="-457200" algn="just">
              <a:buFontTx/>
              <a:buNone/>
              <a:tabLst>
                <a:tab pos="457200" algn="l"/>
              </a:tabLst>
            </a:pPr>
            <a:endParaRPr lang="en-US" dirty="0"/>
          </a:p>
        </p:txBody>
      </p:sp>
      <p:sp>
        <p:nvSpPr>
          <p:cNvPr id="111621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Expected Value of a Function of Discrete Random Variable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15548" y="3262342"/>
                <a:ext cx="3691588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ms-MY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48" y="3262342"/>
                <a:ext cx="3691588" cy="895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4"/>
          <p:cNvSpPr txBox="1">
            <a:spLocks noChangeArrowheads="1"/>
          </p:cNvSpPr>
          <p:nvPr/>
        </p:nvSpPr>
        <p:spPr bwMode="auto">
          <a:xfrm>
            <a:off x="914400" y="1066800"/>
            <a:ext cx="754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latin typeface="Trebuchet MS" pitchFamily="34" charset="0"/>
            </a:endParaRPr>
          </a:p>
        </p:txBody>
      </p:sp>
      <p:sp>
        <p:nvSpPr>
          <p:cNvPr id="113667" name="Rectangle 8"/>
          <p:cNvSpPr>
            <a:spLocks noGrp="1"/>
          </p:cNvSpPr>
          <p:nvPr>
            <p:ph idx="1"/>
          </p:nvPr>
        </p:nvSpPr>
        <p:spPr>
          <a:xfrm>
            <a:off x="295422" y="1316538"/>
            <a:ext cx="8229600" cy="4520365"/>
          </a:xfrm>
        </p:spPr>
        <p:txBody>
          <a:bodyPr/>
          <a:lstStyle/>
          <a:p>
            <a:pPr marL="0" indent="0" algn="just">
              <a:buFontTx/>
              <a:buNone/>
              <a:tabLst>
                <a:tab pos="457200" algn="l"/>
              </a:tabLst>
            </a:pPr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denotes the number of computer sold per day in an IT shop, and suppose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the </a:t>
            </a:r>
            <a:r>
              <a:rPr lang="en-US" dirty="0" err="1"/>
              <a:t>pmf</a:t>
            </a:r>
            <a:r>
              <a:rPr lang="en-US" dirty="0"/>
              <a:t>:    </a:t>
            </a:r>
          </a:p>
          <a:p>
            <a:pPr marL="457200" indent="-457200" algn="just">
              <a:buFontTx/>
              <a:buNone/>
              <a:tabLst>
                <a:tab pos="457200" algn="l"/>
              </a:tabLst>
            </a:pPr>
            <a:r>
              <a:rPr lang="en-US" i="1" dirty="0"/>
              <a:t>	p</a:t>
            </a:r>
            <a:r>
              <a:rPr lang="en-US" dirty="0"/>
              <a:t>(0) = 0.1,  </a:t>
            </a:r>
            <a:r>
              <a:rPr lang="en-US" i="1" dirty="0"/>
              <a:t>p</a:t>
            </a:r>
            <a:r>
              <a:rPr lang="en-US" dirty="0"/>
              <a:t>(1) = 0.2, </a:t>
            </a:r>
            <a:r>
              <a:rPr lang="en-US" i="1" dirty="0"/>
              <a:t>p</a:t>
            </a:r>
            <a:r>
              <a:rPr lang="en-US" dirty="0"/>
              <a:t>(2) = 0.3, </a:t>
            </a:r>
            <a:r>
              <a:rPr lang="en-US" i="1" dirty="0"/>
              <a:t>p</a:t>
            </a:r>
            <a:r>
              <a:rPr lang="en-US" dirty="0"/>
              <a:t>(3) = 0.4  </a:t>
            </a:r>
          </a:p>
          <a:p>
            <a:pPr marL="457200" indent="-457200" algn="just">
              <a:buFontTx/>
              <a:buNone/>
              <a:tabLst>
                <a:tab pos="457200" algn="l"/>
              </a:tabLst>
            </a:pPr>
            <a:r>
              <a:rPr lang="en-US" dirty="0"/>
              <a:t>If the profit function is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)=800</a:t>
            </a:r>
            <a:r>
              <a:rPr lang="en-US" i="1" dirty="0"/>
              <a:t>X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900.  </a:t>
            </a:r>
          </a:p>
          <a:p>
            <a:pPr marL="457200" indent="-457200" algn="just">
              <a:buFontTx/>
              <a:buNone/>
              <a:tabLst>
                <a:tab pos="457200" algn="l"/>
              </a:tabLst>
            </a:pPr>
            <a:endParaRPr lang="en-US" dirty="0"/>
          </a:p>
          <a:p>
            <a:pPr marL="457200" indent="-457200" algn="just">
              <a:buFontTx/>
              <a:buNone/>
              <a:tabLst>
                <a:tab pos="457200" algn="l"/>
              </a:tabLst>
            </a:pPr>
            <a:endParaRPr lang="en-US" dirty="0"/>
          </a:p>
          <a:p>
            <a:pPr marL="457200" indent="-457200" algn="just">
              <a:buFontTx/>
              <a:buNone/>
              <a:tabLst>
                <a:tab pos="457200" algn="l"/>
              </a:tabLst>
            </a:pPr>
            <a:r>
              <a:rPr lang="en-US" dirty="0"/>
              <a:t>The mean profit is </a:t>
            </a:r>
          </a:p>
          <a:p>
            <a:pPr marL="457200" indent="-457200" algn="just">
              <a:buFontTx/>
              <a:buNone/>
              <a:tabLst>
                <a:tab pos="457200" algn="l"/>
              </a:tabLst>
            </a:pPr>
            <a:r>
              <a:rPr lang="en-US" i="1" dirty="0"/>
              <a:t>E</a:t>
            </a:r>
            <a:r>
              <a:rPr lang="en-US" dirty="0"/>
              <a:t>[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)]= </a:t>
            </a:r>
            <a:r>
              <a:rPr lang="en-US" i="1" dirty="0"/>
              <a:t>h</a:t>
            </a:r>
            <a:r>
              <a:rPr lang="en-US" dirty="0"/>
              <a:t>(0)</a:t>
            </a:r>
            <a:r>
              <a:rPr lang="en-US" i="1" dirty="0"/>
              <a:t>p</a:t>
            </a:r>
            <a:r>
              <a:rPr lang="en-US" dirty="0"/>
              <a:t>(0) + </a:t>
            </a:r>
            <a:r>
              <a:rPr lang="en-US" i="1" dirty="0"/>
              <a:t>h</a:t>
            </a:r>
            <a:r>
              <a:rPr lang="en-US" dirty="0"/>
              <a:t>(1)</a:t>
            </a:r>
            <a:r>
              <a:rPr lang="en-US" i="1" dirty="0"/>
              <a:t>p</a:t>
            </a:r>
            <a:r>
              <a:rPr lang="en-US" dirty="0"/>
              <a:t>(1) + </a:t>
            </a:r>
            <a:r>
              <a:rPr lang="en-US" i="1" dirty="0"/>
              <a:t>h</a:t>
            </a:r>
            <a:r>
              <a:rPr lang="en-US" dirty="0"/>
              <a:t>(2)</a:t>
            </a:r>
            <a:r>
              <a:rPr lang="en-US" i="1" dirty="0"/>
              <a:t>p</a:t>
            </a:r>
            <a:r>
              <a:rPr lang="en-US" dirty="0"/>
              <a:t>(2) + </a:t>
            </a:r>
            <a:r>
              <a:rPr lang="en-US" i="1" dirty="0"/>
              <a:t>h</a:t>
            </a:r>
            <a:r>
              <a:rPr lang="en-US" dirty="0"/>
              <a:t>(3)</a:t>
            </a:r>
            <a:r>
              <a:rPr lang="en-US" i="1" dirty="0"/>
              <a:t>p</a:t>
            </a:r>
            <a:r>
              <a:rPr lang="en-US" dirty="0"/>
              <a:t>(3) </a:t>
            </a:r>
          </a:p>
          <a:p>
            <a:pPr marL="457200" indent="-457200" algn="just">
              <a:buFontTx/>
              <a:buNone/>
              <a:tabLst>
                <a:tab pos="457200" algn="l"/>
              </a:tabLst>
            </a:pPr>
            <a:r>
              <a:rPr lang="en-US" dirty="0"/>
              <a:t>            = (-900)(0.1) + (-100)(0.2) + (700)(0.3) + (1500)(0.4) </a:t>
            </a:r>
          </a:p>
          <a:p>
            <a:pPr marL="457200" indent="-457200" algn="just">
              <a:buFontTx/>
              <a:buNone/>
              <a:tabLst>
                <a:tab pos="457200" algn="l"/>
              </a:tabLst>
            </a:pPr>
            <a:r>
              <a:rPr lang="en-US" dirty="0"/>
              <a:t>            = $700  </a:t>
            </a:r>
          </a:p>
        </p:txBody>
      </p:sp>
      <p:sp>
        <p:nvSpPr>
          <p:cNvPr id="113669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6 </a:t>
            </a:r>
          </a:p>
        </p:txBody>
      </p:sp>
      <p:sp>
        <p:nvSpPr>
          <p:cNvPr id="15363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863EF1A0-117A-43E9-821A-A25721AC2F01}" type="slidenum">
              <a:rPr lang="en-US" sz="1200">
                <a:latin typeface="+mn-lt"/>
              </a:rPr>
              <a:pPr>
                <a:defRPr/>
              </a:pPr>
              <a:t>18</a:t>
            </a:fld>
            <a:endParaRPr lang="en-US" sz="1200">
              <a:latin typeface="+mn-lt"/>
            </a:endParaRP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492502"/>
              </p:ext>
            </p:extLst>
          </p:nvPr>
        </p:nvGraphicFramePr>
        <p:xfrm>
          <a:off x="2109788" y="3119438"/>
          <a:ext cx="2565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342720" progId="Equation.3">
                  <p:embed/>
                </p:oleObj>
              </mc:Choice>
              <mc:Fallback>
                <p:oleObj name="Equation" r:id="rId3" imgW="1536480" imgH="3427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119438"/>
                        <a:ext cx="25654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4"/>
          <p:cNvSpPr txBox="1">
            <a:spLocks noChangeArrowheads="1"/>
          </p:cNvSpPr>
          <p:nvPr/>
        </p:nvSpPr>
        <p:spPr bwMode="auto">
          <a:xfrm>
            <a:off x="914400" y="1066800"/>
            <a:ext cx="754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latin typeface="Trebuchet MS" pitchFamily="34" charset="0"/>
            </a:endParaRPr>
          </a:p>
        </p:txBody>
      </p:sp>
      <p:sp>
        <p:nvSpPr>
          <p:cNvPr id="115715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FontTx/>
              <a:buAutoNum type="arabicPeriod"/>
              <a:tabLst>
                <a:tab pos="341313" algn="l"/>
              </a:tabLst>
            </a:pP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any constant</a:t>
            </a:r>
          </a:p>
          <a:p>
            <a:pPr marL="341313" indent="-341313">
              <a:buFontTx/>
              <a:buAutoNum type="arabicPeriod"/>
            </a:pP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aX</a:t>
            </a:r>
            <a:r>
              <a:rPr lang="en-US" dirty="0"/>
              <a:t>) = </a:t>
            </a:r>
            <a:r>
              <a:rPr lang="en-US" i="1" dirty="0" err="1"/>
              <a:t>aE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where </a:t>
            </a:r>
            <a:r>
              <a:rPr lang="en-US" i="1" dirty="0"/>
              <a:t>a</a:t>
            </a:r>
            <a:r>
              <a:rPr lang="en-US" dirty="0"/>
              <a:t> is any constant</a:t>
            </a:r>
          </a:p>
          <a:p>
            <a:pPr marL="341313" indent="-341313">
              <a:buFontTx/>
              <a:buAutoNum type="arabicPeriod"/>
            </a:pP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 err="1"/>
              <a:t>aX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 err="1"/>
              <a:t>aE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+ </a:t>
            </a:r>
            <a:r>
              <a:rPr lang="en-US" i="1" dirty="0"/>
              <a:t>b, </a:t>
            </a:r>
            <a:r>
              <a:rPr lang="en-US" dirty="0"/>
              <a:t>where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are any constants</a:t>
            </a:r>
            <a:endParaRPr lang="en-US" i="1" dirty="0"/>
          </a:p>
          <a:p>
            <a:pPr marL="457200" indent="-457200">
              <a:buFontTx/>
              <a:buAutoNum type="arabicPeriod"/>
              <a:tabLst>
                <a:tab pos="457200" algn="l"/>
              </a:tabLst>
            </a:pPr>
            <a:endParaRPr lang="en-US" dirty="0"/>
          </a:p>
          <a:p>
            <a:pPr marL="457200" indent="-457200">
              <a:buFontTx/>
              <a:buNone/>
              <a:tabLst>
                <a:tab pos="457200" algn="l"/>
              </a:tabLst>
            </a:pPr>
            <a:r>
              <a:rPr lang="en-US" b="1" dirty="0"/>
              <a:t>Example 7:</a:t>
            </a:r>
          </a:p>
          <a:p>
            <a:pPr marL="457200" indent="-457200">
              <a:buFontTx/>
              <a:buNone/>
              <a:tabLst>
                <a:tab pos="457200" algn="l"/>
              </a:tabLst>
            </a:pPr>
            <a:r>
              <a:rPr lang="en-US" dirty="0"/>
              <a:t>Given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5</a:t>
            </a:r>
          </a:p>
          <a:p>
            <a:pPr marL="341313" indent="-341313">
              <a:buFontTx/>
              <a:buAutoNum type="alphaLcParenR"/>
            </a:pPr>
            <a:r>
              <a:rPr lang="en-US" i="1" dirty="0"/>
              <a:t>E</a:t>
            </a:r>
            <a:r>
              <a:rPr lang="en-US" dirty="0"/>
              <a:t>(3</a:t>
            </a:r>
            <a:r>
              <a:rPr lang="en-US" i="1" dirty="0"/>
              <a:t>X</a:t>
            </a:r>
            <a:r>
              <a:rPr lang="en-US" dirty="0"/>
              <a:t>) = 3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15</a:t>
            </a:r>
          </a:p>
          <a:p>
            <a:pPr marL="341313" indent="-341313">
              <a:buFontTx/>
              <a:buAutoNum type="alphaLcParenR"/>
            </a:pP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- 6) =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– </a:t>
            </a:r>
            <a:r>
              <a:rPr lang="en-US" i="1" dirty="0"/>
              <a:t>E</a:t>
            </a:r>
            <a:r>
              <a:rPr lang="en-US" dirty="0"/>
              <a:t>(6)</a:t>
            </a:r>
          </a:p>
          <a:p>
            <a:pPr marL="457200" indent="-457200">
              <a:buFontTx/>
              <a:buNone/>
              <a:tabLst>
                <a:tab pos="457200" algn="l"/>
              </a:tabLst>
            </a:pPr>
            <a:r>
              <a:rPr lang="en-US" dirty="0"/>
              <a:t>                    = 5 – 6 =  - 1</a:t>
            </a:r>
          </a:p>
        </p:txBody>
      </p:sp>
      <p:sp>
        <p:nvSpPr>
          <p:cNvPr id="11571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Expected Value </a:t>
            </a:r>
          </a:p>
        </p:txBody>
      </p:sp>
      <p:sp>
        <p:nvSpPr>
          <p:cNvPr id="15363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0507063B-CC5E-4541-AD3E-0CF2D4A3427F}" type="slidenum">
              <a:rPr lang="en-US" sz="1200">
                <a:latin typeface="+mn-lt"/>
              </a:rPr>
              <a:pPr>
                <a:defRPr/>
              </a:pPr>
              <a:t>19</a:t>
            </a:fld>
            <a:endParaRPr lang="en-US" sz="1200">
              <a:latin typeface="+mn-lt"/>
            </a:endParaRP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4"/>
          <p:cNvSpPr txBox="1">
            <a:spLocks noChangeArrowheads="1"/>
          </p:cNvSpPr>
          <p:nvPr/>
        </p:nvSpPr>
        <p:spPr bwMode="auto">
          <a:xfrm>
            <a:off x="914400" y="1066800"/>
            <a:ext cx="754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latin typeface="Trebuchet MS" pitchFamily="34" charset="0"/>
            </a:endParaRPr>
          </a:p>
        </p:txBody>
      </p:sp>
      <p:sp>
        <p:nvSpPr>
          <p:cNvPr id="15362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random variable?</a:t>
            </a:r>
          </a:p>
          <a:p>
            <a:pPr eaLnBrk="1" hangingPunct="1"/>
            <a:r>
              <a:rPr lang="en-US" dirty="0"/>
              <a:t>What is a discrete random variable?</a:t>
            </a:r>
          </a:p>
          <a:p>
            <a:pPr eaLnBrk="1" hangingPunct="1"/>
            <a:r>
              <a:rPr lang="en-US" dirty="0"/>
              <a:t>What is a continuous random variable?</a:t>
            </a:r>
          </a:p>
          <a:p>
            <a:pPr eaLnBrk="1" hangingPunct="1"/>
            <a:r>
              <a:rPr lang="en-US" dirty="0"/>
              <a:t>Probability distribution function of discrete random variable</a:t>
            </a:r>
          </a:p>
          <a:p>
            <a:pPr eaLnBrk="1" hangingPunct="1"/>
            <a:r>
              <a:rPr lang="en-US" dirty="0"/>
              <a:t>Cumulative distribution function of discrete random variable</a:t>
            </a:r>
          </a:p>
          <a:p>
            <a:pPr eaLnBrk="1" hangingPunct="1"/>
            <a:r>
              <a:rPr lang="en-US" dirty="0"/>
              <a:t>Expected value of discrete random variable</a:t>
            </a:r>
          </a:p>
          <a:p>
            <a:pPr eaLnBrk="1" hangingPunct="1"/>
            <a:r>
              <a:rPr lang="en-US" dirty="0"/>
              <a:t>Variance of discrete random variable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536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you will learn in this lecture: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6FD66-B85D-4915-A826-A0514FA2C85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4"/>
          <p:cNvSpPr txBox="1">
            <a:spLocks noChangeArrowheads="1"/>
          </p:cNvSpPr>
          <p:nvPr/>
        </p:nvSpPr>
        <p:spPr bwMode="auto">
          <a:xfrm>
            <a:off x="914400" y="1066800"/>
            <a:ext cx="754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3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FontTx/>
                  <a:buNone/>
                </a:pPr>
                <a:r>
                  <a:rPr lang="en-US" dirty="0"/>
                  <a:t>Let </a:t>
                </a:r>
                <a:r>
                  <a:rPr lang="en-US" i="1" dirty="0"/>
                  <a:t>X</a:t>
                </a:r>
                <a:r>
                  <a:rPr lang="en-US" dirty="0"/>
                  <a:t> be a discrete random variable with the set of possible values </a:t>
                </a:r>
                <a:r>
                  <a:rPr lang="en-US" i="1" dirty="0"/>
                  <a:t>x </a:t>
                </a:r>
                <a:r>
                  <a:rPr lang="en-US" dirty="0"/>
                  <a:t>and probability mass function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</a:t>
                </a:r>
              </a:p>
              <a:p>
                <a:pPr marL="287338" indent="-287338" algn="just"/>
                <a:r>
                  <a:rPr lang="en-US" dirty="0"/>
                  <a:t>The variance of </a:t>
                </a:r>
                <a:r>
                  <a:rPr lang="en-US" i="1" dirty="0"/>
                  <a:t>X</a:t>
                </a:r>
                <a:r>
                  <a:rPr lang="en-US" dirty="0"/>
                  <a:t>, denoted by </a:t>
                </a:r>
                <a:r>
                  <a:rPr lang="en-US" i="1" dirty="0"/>
                  <a:t>V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or         , or just        , is </a:t>
                </a:r>
              </a:p>
              <a:p>
                <a:pPr marL="287338" indent="-287338" algn="just"/>
                <a:endParaRPr lang="en-US" dirty="0"/>
              </a:p>
              <a:p>
                <a:pPr marL="914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7763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85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765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Variance of a Discrete Random Variable</a:t>
            </a:r>
          </a:p>
        </p:txBody>
      </p:sp>
      <p:sp>
        <p:nvSpPr>
          <p:cNvPr id="15363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9A92CF16-BB48-4E1C-8F7D-0DD3BD0FEAC1}" type="slidenum">
              <a:rPr lang="en-US" sz="1200">
                <a:latin typeface="+mn-lt"/>
              </a:rPr>
              <a:pPr>
                <a:defRPr/>
              </a:pPr>
              <a:t>20</a:t>
            </a:fld>
            <a:endParaRPr lang="en-US" sz="1200">
              <a:latin typeface="+mn-lt"/>
            </a:endParaRPr>
          </a:p>
        </p:txBody>
      </p:sp>
      <p:graphicFrame>
        <p:nvGraphicFramePr>
          <p:cNvPr id="117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57738"/>
              </p:ext>
            </p:extLst>
          </p:nvPr>
        </p:nvGraphicFramePr>
        <p:xfrm>
          <a:off x="5410201" y="2477911"/>
          <a:ext cx="533400" cy="47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2477911"/>
                        <a:ext cx="533400" cy="476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3601"/>
              </p:ext>
            </p:extLst>
          </p:nvPr>
        </p:nvGraphicFramePr>
        <p:xfrm>
          <a:off x="6934200" y="2543669"/>
          <a:ext cx="458883" cy="40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190440" progId="Equation.3">
                  <p:embed/>
                </p:oleObj>
              </mc:Choice>
              <mc:Fallback>
                <p:oleObj name="Equation" r:id="rId7" imgW="215640" imgH="1904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43669"/>
                        <a:ext cx="458883" cy="404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9811" name="Rectangle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1"/>
                <a:ext cx="8229600" cy="5029200"/>
              </a:xfrm>
            </p:spPr>
            <p:txBody>
              <a:bodyPr/>
              <a:lstStyle/>
              <a:p>
                <a:pPr marL="457200" indent="-457200">
                  <a:buFontTx/>
                  <a:buNone/>
                </a:pPr>
                <a:r>
                  <a:rPr lang="en-US" dirty="0"/>
                  <a:t>Find the variance for the following random variable.</a:t>
                </a:r>
              </a:p>
              <a:p>
                <a:pPr marL="457200" indent="-457200">
                  <a:buFontTx/>
                  <a:buNone/>
                </a:pPr>
                <a:endParaRPr lang="en-US" dirty="0"/>
              </a:p>
              <a:p>
                <a:pPr marL="457200" indent="-457200">
                  <a:buFontTx/>
                  <a:buNone/>
                </a:pPr>
                <a:endParaRPr lang="en-US" dirty="0"/>
              </a:p>
              <a:p>
                <a:pPr marL="457200" indent="-457200">
                  <a:buFontTx/>
                  <a:buNone/>
                </a:pPr>
                <a:endParaRPr lang="en-US" dirty="0"/>
              </a:p>
              <a:p>
                <a:pPr marL="457200" indent="-457200">
                  <a:buFontTx/>
                  <a:buNone/>
                </a:pPr>
                <a:endParaRPr lang="en-US" dirty="0"/>
              </a:p>
              <a:p>
                <a:pPr marL="457200" indent="-457200">
                  <a:buFontTx/>
                  <a:buNone/>
                </a:pPr>
                <a:r>
                  <a:rPr lang="en-US" dirty="0"/>
                  <a:t>Solution:</a:t>
                </a:r>
              </a:p>
              <a:p>
                <a:pPr marL="457200" indent="-457200" algn="just">
                  <a:buFontTx/>
                  <a:buNone/>
                </a:pPr>
                <a:r>
                  <a:rPr lang="en-US" dirty="0"/>
                  <a:t>We know that </a:t>
                </a:r>
                <a:r>
                  <a:rPr lang="en-US" i="1" dirty="0"/>
                  <a:t>E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_________ from Example 4, slide #16. Thus,</a:t>
                </a:r>
              </a:p>
              <a:p>
                <a:pPr marL="457200" indent="-457200" algn="just">
                  <a:buFontTx/>
                  <a:buNone/>
                </a:pPr>
                <a:endParaRPr lang="en-US" sz="800" dirty="0"/>
              </a:p>
              <a:p>
                <a:pPr marL="0" indent="0" algn="just">
                  <a:buFontTx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=</a:t>
                </a:r>
              </a:p>
              <a:p>
                <a:pPr marL="0" indent="0" algn="just">
                  <a:buFontTx/>
                  <a:buNone/>
                </a:pPr>
                <a:endParaRPr lang="en-US" sz="800" dirty="0"/>
              </a:p>
              <a:p>
                <a:pPr marL="457200" indent="-457200" algn="just">
                  <a:buFontTx/>
                  <a:buNone/>
                </a:pPr>
                <a:r>
                  <a:rPr lang="en-US" b="1" dirty="0"/>
                  <a:t>OR</a:t>
                </a:r>
              </a:p>
              <a:p>
                <a:pPr marL="457200" indent="-457200" algn="just">
                  <a:buFontTx/>
                  <a:buNone/>
                </a:pPr>
                <a:endParaRPr lang="en-US" sz="800" b="1" dirty="0"/>
              </a:p>
              <a:p>
                <a:pPr marL="0" indent="0" algn="just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marL="0" indent="0" algn="just">
                  <a:buFontTx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</a:t>
                </a:r>
              </a:p>
              <a:p>
                <a:pPr marL="457200" indent="-457200">
                  <a:buFontTx/>
                  <a:buNone/>
                </a:pPr>
                <a:endParaRPr lang="en-US" dirty="0"/>
              </a:p>
              <a:p>
                <a:pPr marL="457200" indent="-457200">
                  <a:buFontTx/>
                  <a:buNone/>
                </a:pPr>
                <a:endParaRPr lang="en-US" dirty="0"/>
              </a:p>
              <a:p>
                <a:pPr marL="457200" indent="-457200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9811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1"/>
                <a:ext cx="8229600" cy="5029200"/>
              </a:xfrm>
              <a:blipFill>
                <a:blip r:embed="rId3"/>
                <a:stretch>
                  <a:fillRect l="-1111" t="-970" r="-889" b="-6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813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8</a:t>
            </a:r>
          </a:p>
        </p:txBody>
      </p:sp>
      <p:sp>
        <p:nvSpPr>
          <p:cNvPr id="15363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766B0CFC-8ABF-4564-B429-E658E1CCA76C}" type="slidenum">
              <a:rPr lang="en-US" sz="1200">
                <a:latin typeface="+mn-lt"/>
              </a:rPr>
              <a:pPr>
                <a:defRPr/>
              </a:pPr>
              <a:t>21</a:t>
            </a:fld>
            <a:endParaRPr lang="en-US" sz="1200">
              <a:latin typeface="+mn-lt"/>
            </a:endParaRPr>
          </a:p>
        </p:txBody>
      </p:sp>
      <p:graphicFrame>
        <p:nvGraphicFramePr>
          <p:cNvPr id="11981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18176"/>
              </p:ext>
            </p:extLst>
          </p:nvPr>
        </p:nvGraphicFramePr>
        <p:xfrm>
          <a:off x="1447800" y="1905000"/>
          <a:ext cx="5181599" cy="93503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45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1/10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FontTx/>
              <a:buAutoNum type="arabicPeriod"/>
            </a:pP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0, where </a:t>
            </a:r>
            <a:r>
              <a:rPr lang="en-US" i="1" dirty="0"/>
              <a:t>a</a:t>
            </a:r>
            <a:r>
              <a:rPr lang="en-US" dirty="0"/>
              <a:t> is any constant</a:t>
            </a:r>
          </a:p>
          <a:p>
            <a:pPr marL="341313" indent="-341313">
              <a:buFontTx/>
              <a:buAutoNum type="arabicPeriod"/>
            </a:pP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 err="1"/>
              <a:t>aX</a:t>
            </a:r>
            <a:r>
              <a:rPr lang="en-US" dirty="0"/>
              <a:t>) = </a:t>
            </a:r>
            <a:r>
              <a:rPr lang="en-US" i="1" dirty="0"/>
              <a:t>a</a:t>
            </a:r>
            <a:r>
              <a:rPr lang="en-US" i="1" baseline="30000" dirty="0"/>
              <a:t>2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where </a:t>
            </a:r>
            <a:r>
              <a:rPr lang="en-US" i="1" dirty="0"/>
              <a:t>a</a:t>
            </a:r>
            <a:r>
              <a:rPr lang="en-US" dirty="0"/>
              <a:t> is any constant</a:t>
            </a:r>
          </a:p>
          <a:p>
            <a:pPr marL="341313" indent="-341313">
              <a:buFontTx/>
              <a:buAutoNum type="arabicPeriod"/>
            </a:pP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 err="1"/>
              <a:t>aX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/>
              <a:t>a</a:t>
            </a:r>
            <a:r>
              <a:rPr lang="en-US" i="1" baseline="30000" dirty="0"/>
              <a:t>2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+ 0</a:t>
            </a:r>
            <a:r>
              <a:rPr lang="en-US" i="1" dirty="0"/>
              <a:t>, </a:t>
            </a:r>
            <a:r>
              <a:rPr lang="en-US" dirty="0"/>
              <a:t>where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are any constants</a:t>
            </a:r>
            <a:endParaRPr lang="en-US" i="1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457200" indent="-457200">
              <a:buFontTx/>
              <a:buNone/>
              <a:tabLst>
                <a:tab pos="457200" algn="l"/>
              </a:tabLst>
            </a:pPr>
            <a:r>
              <a:rPr lang="en-US" b="1" dirty="0"/>
              <a:t>Example 9</a:t>
            </a:r>
            <a:r>
              <a:rPr lang="en-US" dirty="0"/>
              <a:t>:</a:t>
            </a:r>
          </a:p>
          <a:p>
            <a:pPr marL="457200" indent="-457200">
              <a:buFontTx/>
              <a:buNone/>
              <a:tabLst>
                <a:tab pos="457200" algn="l"/>
              </a:tabLst>
            </a:pPr>
            <a:r>
              <a:rPr lang="en-US" dirty="0"/>
              <a:t>Given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2</a:t>
            </a:r>
          </a:p>
          <a:p>
            <a:pPr marL="341313" indent="-341313">
              <a:buFontTx/>
              <a:buAutoNum type="alphaLcParenR"/>
            </a:pPr>
            <a:r>
              <a:rPr lang="en-US" i="1" dirty="0"/>
              <a:t>V</a:t>
            </a:r>
            <a:r>
              <a:rPr lang="en-US" dirty="0"/>
              <a:t>(3</a:t>
            </a:r>
            <a:r>
              <a:rPr lang="en-US" i="1" dirty="0"/>
              <a:t>X</a:t>
            </a:r>
            <a:r>
              <a:rPr lang="en-US" dirty="0"/>
              <a:t>) = 3</a:t>
            </a:r>
            <a:r>
              <a:rPr lang="en-US" baseline="30000" dirty="0"/>
              <a:t>2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18</a:t>
            </a:r>
          </a:p>
          <a:p>
            <a:pPr marL="341313" indent="-341313">
              <a:buFontTx/>
              <a:buAutoNum type="alphaLcParenR"/>
            </a:pPr>
            <a:r>
              <a:rPr lang="en-US" i="1" dirty="0"/>
              <a:t>V</a:t>
            </a:r>
            <a:r>
              <a:rPr lang="en-US" dirty="0"/>
              <a:t>(3</a:t>
            </a:r>
            <a:r>
              <a:rPr lang="en-US" i="1" dirty="0"/>
              <a:t>X</a:t>
            </a:r>
            <a:r>
              <a:rPr lang="en-US" dirty="0"/>
              <a:t> - 4) = 9V(</a:t>
            </a:r>
            <a:r>
              <a:rPr lang="en-US" i="1" dirty="0"/>
              <a:t>X</a:t>
            </a:r>
            <a:r>
              <a:rPr lang="en-US" dirty="0"/>
              <a:t>) </a:t>
            </a:r>
          </a:p>
          <a:p>
            <a:pPr marL="457200" indent="-457200">
              <a:buFontTx/>
              <a:buNone/>
              <a:tabLst>
                <a:tab pos="457200" algn="l"/>
              </a:tabLst>
            </a:pPr>
            <a:r>
              <a:rPr lang="en-US" dirty="0"/>
              <a:t>                         = 18</a:t>
            </a:r>
          </a:p>
        </p:txBody>
      </p:sp>
      <p:sp>
        <p:nvSpPr>
          <p:cNvPr id="11571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Variance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eaLnBrk="1" hangingPunct="1">
              <a:buFontTx/>
              <a:buNone/>
            </a:pPr>
            <a:r>
              <a:rPr lang="en-US" altLang="zh-CN" dirty="0">
                <a:ea typeface="SimSun" pitchFamily="2" charset="-122"/>
              </a:rPr>
              <a:t>Materials covered in this lecture?</a:t>
            </a:r>
          </a:p>
          <a:p>
            <a:pPr marL="341313" indent="-341313" algn="just" eaLnBrk="1" hangingPunct="1"/>
            <a:r>
              <a:rPr lang="en-US" altLang="zh-CN" dirty="0">
                <a:ea typeface="SimSun" pitchFamily="2" charset="-122"/>
              </a:rPr>
              <a:t>Random variables (discrete/continuous)</a:t>
            </a:r>
          </a:p>
          <a:p>
            <a:pPr marL="341313" indent="-341313" algn="just" eaLnBrk="1" hangingPunct="1"/>
            <a:r>
              <a:rPr lang="en-US" altLang="zh-CN" dirty="0">
                <a:ea typeface="SimSun" pitchFamily="2" charset="-122"/>
              </a:rPr>
              <a:t>Probability distribution function (probability mass function) of a discrete random variable</a:t>
            </a:r>
          </a:p>
          <a:p>
            <a:pPr marL="341313" indent="-341313" algn="just" eaLnBrk="1" hangingPunct="1"/>
            <a:r>
              <a:rPr lang="en-US" altLang="zh-CN" dirty="0">
                <a:ea typeface="SimSun" pitchFamily="2" charset="-122"/>
              </a:rPr>
              <a:t>Cumulative distribution function of a discrete random variable</a:t>
            </a:r>
          </a:p>
          <a:p>
            <a:pPr marL="341313" indent="-341313" algn="just" eaLnBrk="1" hangingPunct="1"/>
            <a:r>
              <a:rPr lang="en-US" altLang="zh-CN" dirty="0">
                <a:ea typeface="SimSun" pitchFamily="2" charset="-122"/>
              </a:rPr>
              <a:t>Expected value (mean) of a discrete random variable</a:t>
            </a:r>
          </a:p>
          <a:p>
            <a:pPr marL="341313" indent="-341313" algn="just" eaLnBrk="1" hangingPunct="1"/>
            <a:r>
              <a:rPr lang="en-US" altLang="zh-CN" dirty="0">
                <a:ea typeface="SimSun" pitchFamily="2" charset="-122"/>
              </a:rPr>
              <a:t>Properties of expected value</a:t>
            </a:r>
          </a:p>
          <a:p>
            <a:pPr marL="341313" indent="-341313" algn="just" eaLnBrk="1" hangingPunct="1"/>
            <a:r>
              <a:rPr lang="en-US" altLang="zh-CN" dirty="0">
                <a:ea typeface="SimSun" pitchFamily="2" charset="-122"/>
              </a:rPr>
              <a:t>Variance of a discrete random variable</a:t>
            </a:r>
          </a:p>
          <a:p>
            <a:pPr marL="341313" indent="-341313" algn="just" eaLnBrk="1" hangingPunct="1"/>
            <a:r>
              <a:rPr lang="en-US" altLang="zh-CN" dirty="0">
                <a:ea typeface="SimSun" pitchFamily="2" charset="-122"/>
              </a:rPr>
              <a:t>Properties of variance</a:t>
            </a:r>
          </a:p>
          <a:p>
            <a:pPr marL="0" indent="0" algn="just" eaLnBrk="1" hangingPunct="1">
              <a:buNone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Let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be the outcome of rolling a die where the odd numbers has twice the probability to appear compared to the even numbers. 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1) Construct the </a:t>
            </a:r>
            <a:r>
              <a:rPr lang="en-US" altLang="zh-TW" dirty="0" err="1">
                <a:ea typeface="新細明體" pitchFamily="18" charset="-120"/>
              </a:rPr>
              <a:t>pmf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ea typeface="新細明體" pitchFamily="18" charset="-120"/>
              </a:rPr>
              <a:t>cdf</a:t>
            </a:r>
            <a:r>
              <a:rPr lang="en-US" altLang="zh-TW" dirty="0">
                <a:ea typeface="新細明體" pitchFamily="18" charset="-120"/>
              </a:rPr>
              <a:t> of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2) Find the expected value of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3) Find the variance of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4) Find </a:t>
            </a:r>
            <a:r>
              <a:rPr lang="en-US" altLang="zh-TW" i="1" dirty="0">
                <a:ea typeface="新細明體" pitchFamily="18" charset="-120"/>
              </a:rPr>
              <a:t>E</a:t>
            </a:r>
            <a:r>
              <a:rPr lang="en-US" altLang="zh-TW" dirty="0">
                <a:ea typeface="新細明體" pitchFamily="18" charset="-120"/>
              </a:rPr>
              <a:t>(-2</a:t>
            </a:r>
            <a:r>
              <a:rPr lang="en-US" altLang="zh-TW" i="1" dirty="0">
                <a:ea typeface="新細明體" pitchFamily="18" charset="-120"/>
              </a:rPr>
              <a:t>X </a:t>
            </a:r>
            <a:r>
              <a:rPr lang="en-US" altLang="zh-TW" dirty="0">
                <a:ea typeface="新細明體" pitchFamily="18" charset="-120"/>
              </a:rPr>
              <a:t>+ 4) and </a:t>
            </a:r>
            <a:r>
              <a:rPr lang="en-US" altLang="zh-TW" i="1" dirty="0">
                <a:ea typeface="新細明體" pitchFamily="18" charset="-120"/>
              </a:rPr>
              <a:t>V</a:t>
            </a:r>
            <a:r>
              <a:rPr lang="en-US" altLang="zh-TW" dirty="0">
                <a:ea typeface="新細明體" pitchFamily="18" charset="-120"/>
              </a:rPr>
              <a:t>(-2</a:t>
            </a:r>
            <a:r>
              <a:rPr lang="en-US" altLang="zh-TW" i="1" dirty="0">
                <a:ea typeface="新細明體" pitchFamily="18" charset="-120"/>
              </a:rPr>
              <a:t>X </a:t>
            </a:r>
            <a:r>
              <a:rPr lang="en-US" altLang="zh-TW" dirty="0">
                <a:ea typeface="新細明體" pitchFamily="18" charset="-120"/>
              </a:rPr>
              <a:t>+ 4).</a:t>
            </a:r>
          </a:p>
          <a:p>
            <a:pPr marL="0" indent="0" eaLnBrk="1" hangingPunct="1"/>
            <a:endParaRPr lang="en-GB" altLang="zh-CN" dirty="0">
              <a:ea typeface="SimSun" pitchFamily="2" charset="-122"/>
            </a:endParaRPr>
          </a:p>
          <a:p>
            <a:pPr marL="0" indent="0" eaLnBrk="1" hangingPunct="1"/>
            <a:endParaRPr lang="en-US" altLang="zh-CN" dirty="0">
              <a:ea typeface="SimSun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</a:endParaRPr>
          </a:p>
          <a:p>
            <a:pPr marL="0" indent="0" eaLnBrk="1" hangingPunct="1"/>
            <a:endParaRPr lang="en-US" altLang="zh-CN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 1</a:t>
            </a:r>
          </a:p>
        </p:txBody>
      </p:sp>
      <p:sp>
        <p:nvSpPr>
          <p:cNvPr id="62466" name="Slide Number Placeholder 6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AB2826-2ABC-4633-8E89-7040CE50E22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066883"/>
            <a:ext cx="8229600" cy="5181517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A certain gas station has six pumps. Let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denote the number of pumps that are In use at a particular time of day. Suppose that the probability distribution of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is as given in the following table; the first row of the table lists the possible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values and the second row gives the probability of each such value.</a:t>
            </a:r>
          </a:p>
          <a:p>
            <a:pPr marL="0" indent="0" algn="just" eaLnBrk="1" hangingPunct="1">
              <a:buFontTx/>
              <a:buNone/>
            </a:pPr>
            <a:endParaRPr lang="en-US" altLang="zh-CN" dirty="0">
              <a:ea typeface="SimSun" pitchFamily="2" charset="-122"/>
            </a:endParaRPr>
          </a:p>
          <a:p>
            <a:pPr marL="0" indent="0" algn="just" eaLnBrk="1" hangingPunct="1">
              <a:buFontTx/>
              <a:buNone/>
            </a:pPr>
            <a:endParaRPr lang="en-US" altLang="zh-CN" dirty="0">
              <a:ea typeface="SimSun" pitchFamily="2" charset="-122"/>
            </a:endParaRPr>
          </a:p>
          <a:p>
            <a:pPr marL="0" indent="0" algn="just" eaLnBrk="1" hangingPunct="1">
              <a:buFontTx/>
              <a:buNone/>
            </a:pPr>
            <a:endParaRPr lang="en-US" altLang="zh-CN" dirty="0">
              <a:ea typeface="SimSun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dirty="0">
                <a:ea typeface="SimSun" pitchFamily="2" charset="-122"/>
              </a:rPr>
              <a:t>Find</a:t>
            </a:r>
          </a:p>
          <a:p>
            <a:pPr marL="457200" indent="-457200" algn="just" eaLnBrk="1" hangingPunct="1">
              <a:buFontTx/>
              <a:buAutoNum type="alphaLcParenBoth"/>
            </a:pPr>
            <a:r>
              <a:rPr lang="en-US" altLang="zh-CN" dirty="0">
                <a:ea typeface="SimSun" pitchFamily="2" charset="-122"/>
              </a:rPr>
              <a:t>the value of </a:t>
            </a:r>
            <a:r>
              <a:rPr lang="en-US" altLang="zh-CN" i="1" dirty="0">
                <a:ea typeface="SimSun" pitchFamily="2" charset="-122"/>
              </a:rPr>
              <a:t>a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pPr marL="457200" indent="-457200" algn="just" eaLnBrk="1" hangingPunct="1">
              <a:buFontTx/>
              <a:buAutoNum type="alphaLcParenBoth"/>
            </a:pPr>
            <a:r>
              <a:rPr lang="en-US" altLang="zh-CN" dirty="0">
                <a:ea typeface="SimSun" pitchFamily="2" charset="-122"/>
              </a:rPr>
              <a:t>the cumulative distribution function, </a:t>
            </a:r>
            <a:r>
              <a:rPr lang="en-US" altLang="zh-CN" i="1" dirty="0">
                <a:ea typeface="SimSun" pitchFamily="2" charset="-122"/>
              </a:rPr>
              <a:t>F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i="1" dirty="0">
                <a:ea typeface="SimSun" pitchFamily="2" charset="-122"/>
              </a:rPr>
              <a:t>x</a:t>
            </a:r>
            <a:r>
              <a:rPr lang="en-US" altLang="zh-CN" dirty="0">
                <a:ea typeface="SimSun" pitchFamily="2" charset="-122"/>
              </a:rPr>
              <a:t>).</a:t>
            </a:r>
          </a:p>
          <a:p>
            <a:pPr marL="457200" indent="-457200" algn="just" eaLnBrk="1" hangingPunct="1">
              <a:buFontTx/>
              <a:buAutoNum type="alphaLcParenBoth"/>
            </a:pPr>
            <a:r>
              <a:rPr lang="en-US" altLang="zh-CN" dirty="0">
                <a:ea typeface="SimSun" pitchFamily="2" charset="-122"/>
              </a:rPr>
              <a:t>the probability that at most 2 pumps are in use.</a:t>
            </a:r>
          </a:p>
          <a:p>
            <a:pPr marL="457200" indent="-457200" algn="just" eaLnBrk="1" hangingPunct="1">
              <a:buFontTx/>
              <a:buAutoNum type="alphaLcParenBoth"/>
            </a:pPr>
            <a:r>
              <a:rPr lang="en-US" altLang="zh-CN" dirty="0">
                <a:ea typeface="SimSun" pitchFamily="2" charset="-122"/>
              </a:rPr>
              <a:t>the </a:t>
            </a:r>
            <a:r>
              <a:rPr lang="en-US" altLang="zh-TW" dirty="0">
                <a:ea typeface="新細明體" pitchFamily="18" charset="-120"/>
              </a:rPr>
              <a:t>expected value of </a:t>
            </a:r>
            <a:r>
              <a:rPr lang="en-US" altLang="zh-TW" i="1" dirty="0">
                <a:ea typeface="新細明體" pitchFamily="18" charset="-120"/>
              </a:rPr>
              <a:t>X.</a:t>
            </a:r>
          </a:p>
          <a:p>
            <a:pPr marL="457200" indent="-457200" algn="just" eaLnBrk="1" hangingPunct="1">
              <a:buFontTx/>
              <a:buAutoNum type="alphaLcParenBoth"/>
            </a:pPr>
            <a:r>
              <a:rPr lang="en-US" altLang="zh-TW" dirty="0">
                <a:ea typeface="新細明體" pitchFamily="18" charset="-120"/>
              </a:rPr>
              <a:t>the variance value of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marL="0" indent="0" algn="just" eaLnBrk="1" hangingPunct="1">
              <a:buNone/>
            </a:pPr>
            <a:endParaRPr lang="en-US" altLang="zh-CN" dirty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endParaRPr lang="en-US" altLang="zh-CN" dirty="0">
              <a:ea typeface="SimSun" pitchFamily="2" charset="-122"/>
            </a:endParaRPr>
          </a:p>
          <a:p>
            <a:pPr marL="457200" indent="-457200" algn="just" eaLnBrk="1" hangingPunct="1">
              <a:buFontTx/>
              <a:buAutoNum type="alphaLcParenBoth"/>
            </a:pPr>
            <a:endParaRPr lang="en-US" altLang="zh-CN" dirty="0">
              <a:ea typeface="SimSun" pitchFamily="2" charset="-122"/>
            </a:endParaRPr>
          </a:p>
          <a:p>
            <a:pPr marL="457200" indent="-457200" algn="just" eaLnBrk="1" hangingPunct="1">
              <a:buFontTx/>
              <a:buAutoNum type="alphaLcParenBoth"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 2</a:t>
            </a:r>
          </a:p>
        </p:txBody>
      </p:sp>
      <p:sp>
        <p:nvSpPr>
          <p:cNvPr id="62466" name="Slide Number Placeholder 6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AB2826-2ABC-4633-8E89-7040CE50E22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98850"/>
              </p:ext>
            </p:extLst>
          </p:nvPr>
        </p:nvGraphicFramePr>
        <p:xfrm>
          <a:off x="1403684" y="288464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ms-M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ms-M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0.10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746075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Suppose a bookstore purchases ten copies of a book at RM6 each to sell at RM12 with the understanding that at the end of a 3-month period any unsold copies can be redeemed for RM2. Let 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= the number of copies sold, find the expected net revenue, </a:t>
            </a:r>
            <a:r>
              <a:rPr lang="en-US" altLang="zh-TW" i="1" dirty="0">
                <a:ea typeface="新細明體" pitchFamily="18" charset="-120"/>
              </a:rPr>
              <a:t>h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).</a:t>
            </a:r>
          </a:p>
          <a:p>
            <a:pPr marL="0" indent="0" eaLnBrk="1" hangingPunct="1"/>
            <a:endParaRPr lang="en-GB" altLang="zh-CN" dirty="0">
              <a:ea typeface="SimSun" pitchFamily="2" charset="-122"/>
            </a:endParaRPr>
          </a:p>
          <a:p>
            <a:pPr marL="0" indent="0" eaLnBrk="1" hangingPunct="1"/>
            <a:endParaRPr lang="en-US" altLang="zh-CN" dirty="0">
              <a:ea typeface="SimSun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  <a:cs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CN" baseline="-25000" dirty="0">
              <a:ea typeface="SimSun" pitchFamily="2" charset="-122"/>
            </a:endParaRPr>
          </a:p>
          <a:p>
            <a:pPr marL="0" indent="0" eaLnBrk="1" hangingPunct="1"/>
            <a:endParaRPr lang="en-US" altLang="zh-CN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 3</a:t>
            </a:r>
          </a:p>
        </p:txBody>
      </p:sp>
      <p:sp>
        <p:nvSpPr>
          <p:cNvPr id="62466" name="Slide Number Placeholder 6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AB2826-2ABC-4633-8E89-7040CE50E22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41212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4"/>
          <p:cNvSpPr txBox="1">
            <a:spLocks noChangeArrowheads="1"/>
          </p:cNvSpPr>
          <p:nvPr/>
        </p:nvSpPr>
        <p:spPr bwMode="auto">
          <a:xfrm>
            <a:off x="914400" y="1066800"/>
            <a:ext cx="754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latin typeface="Trebuchet MS" pitchFamily="34" charset="0"/>
            </a:endParaRPr>
          </a:p>
        </p:txBody>
      </p:sp>
      <p:sp>
        <p:nvSpPr>
          <p:cNvPr id="77827" name="Rectangle 8"/>
          <p:cNvSpPr>
            <a:spLocks noGrp="1"/>
          </p:cNvSpPr>
          <p:nvPr>
            <p:ph idx="1"/>
          </p:nvPr>
        </p:nvSpPr>
        <p:spPr>
          <a:xfrm>
            <a:off x="304800" y="1336943"/>
            <a:ext cx="8229600" cy="4520365"/>
          </a:xfrm>
        </p:spPr>
        <p:txBody>
          <a:bodyPr/>
          <a:lstStyle/>
          <a:p>
            <a:pPr eaLnBrk="1" hangingPunct="1"/>
            <a:r>
              <a:rPr lang="en-US" sz="2400" dirty="0"/>
              <a:t>A random variable (</a:t>
            </a:r>
            <a:r>
              <a:rPr lang="en-US" sz="2400" dirty="0" err="1"/>
              <a:t>rv</a:t>
            </a:r>
            <a:r>
              <a:rPr lang="en-US" sz="2400" dirty="0"/>
              <a:t>) is a function from sample space of an experiment to the set of real numbers. That is a random variable assigns a real numbers to each possible outcome.</a:t>
            </a: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pPr marL="381000" indent="-381000"/>
            <a:r>
              <a:rPr lang="en-US" sz="2400" dirty="0"/>
              <a:t>Random variable is a function. It is not a variable and it is not random.</a:t>
            </a:r>
          </a:p>
          <a:p>
            <a:pPr marL="0" indent="0">
              <a:buNone/>
            </a:pPr>
            <a:endParaRPr lang="en-US" sz="2400" dirty="0"/>
          </a:p>
          <a:p>
            <a:pPr marL="381000" indent="-381000"/>
            <a:r>
              <a:rPr lang="en-US" sz="2400" dirty="0"/>
              <a:t>It can be categorized into: </a:t>
            </a:r>
            <a:endParaRPr lang="en-US" sz="2400" b="1" i="1" dirty="0"/>
          </a:p>
          <a:p>
            <a:pPr marL="838200" lvl="1" indent="-381000"/>
            <a:r>
              <a:rPr lang="en-US" sz="2400" dirty="0"/>
              <a:t>Discrete random variable and </a:t>
            </a:r>
          </a:p>
          <a:p>
            <a:pPr marL="838200" lvl="1" indent="-381000">
              <a:buFontTx/>
              <a:buNone/>
            </a:pPr>
            <a:r>
              <a:rPr lang="en-US" sz="2400" dirty="0"/>
              <a:t>	Continuous random variable</a:t>
            </a:r>
          </a:p>
          <a:p>
            <a:pPr marL="838200" lvl="1" indent="-381000">
              <a:buFontTx/>
              <a:buNone/>
            </a:pPr>
            <a:r>
              <a:rPr lang="en-US" sz="2400" dirty="0"/>
              <a:t>	</a:t>
            </a:r>
          </a:p>
          <a:p>
            <a:pPr marL="381000" indent="-381000" eaLnBrk="1" hangingPunct="1"/>
            <a:endParaRPr lang="en-US" sz="2400" dirty="0"/>
          </a:p>
        </p:txBody>
      </p:sp>
      <p:sp>
        <p:nvSpPr>
          <p:cNvPr id="77829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Random Variables 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36884" y="1447800"/>
                <a:ext cx="8229600" cy="4520365"/>
              </a:xfrm>
            </p:spPr>
            <p:txBody>
              <a:bodyPr/>
              <a:lstStyle/>
              <a:p>
                <a:r>
                  <a:rPr lang="en-US" dirty="0"/>
                  <a:t>A discrete random variable is an </a:t>
                </a:r>
                <a:r>
                  <a:rPr lang="en-US" dirty="0" err="1"/>
                  <a:t>rv</a:t>
                </a:r>
                <a:r>
                  <a:rPr lang="en-US" dirty="0"/>
                  <a:t> whose possible values either constitute a finite set or else can be listed in an infinite sequence in which there is a first element, a second element, and so on (“countably” infinite).</a:t>
                </a:r>
              </a:p>
              <a:p>
                <a:r>
                  <a:rPr lang="en-US" dirty="0"/>
                  <a:t>A random variable is continuous if both of the following apply:</a:t>
                </a:r>
              </a:p>
              <a:p>
                <a:pPr marL="685800">
                  <a:buNone/>
                </a:pPr>
                <a:r>
                  <a:rPr lang="en-US" dirty="0"/>
                  <a:t>1. 	Its set of possible values consists either of all numbers in a single interval on the number line (possibly infinite in extent, e.g., from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 or all numbers in a disjoint union of such intervals (e.g., [0, 10]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[20, 30]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685800">
                  <a:buNone/>
                </a:pPr>
                <a:r>
                  <a:rPr lang="en-US" dirty="0"/>
                  <a:t>2. 	No possible value of the variable has positive probability, that is, for any possible value c. P(X = c) = 0 for any possible value c.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4" y="1447800"/>
                <a:ext cx="8229600" cy="4520365"/>
              </a:xfrm>
              <a:blipFill>
                <a:blip r:embed="rId2"/>
                <a:stretch>
                  <a:fillRect l="-1185" t="-1350" r="-1556" b="-15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85834"/>
            <a:ext cx="8293768" cy="1009566"/>
          </a:xfrm>
        </p:spPr>
        <p:txBody>
          <a:bodyPr/>
          <a:lstStyle/>
          <a:p>
            <a:r>
              <a:rPr lang="en-US" dirty="0"/>
              <a:t>Definition of Discrete and Continuous Random Variables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9CB30E-EA84-455D-ACFA-DFE3A6DD5F7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106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2626" y="1295400"/>
            <a:ext cx="8229600" cy="4520365"/>
          </a:xfrm>
        </p:spPr>
        <p:txBody>
          <a:bodyPr/>
          <a:lstStyle/>
          <a:p>
            <a:r>
              <a:rPr lang="en-US" dirty="0"/>
              <a:t>Suppose that a coin is flipped three times. Let X(t) be the random variable that equals to the number of heads appear when t is the outcome. </a:t>
            </a:r>
          </a:p>
          <a:p>
            <a:r>
              <a:rPr lang="en-US" dirty="0"/>
              <a:t>The experiment has the sample space </a:t>
            </a:r>
          </a:p>
          <a:p>
            <a:pPr marL="0" indent="0">
              <a:buNone/>
            </a:pPr>
            <a:r>
              <a:rPr lang="en-US" dirty="0"/>
              <a:t>                    S={HHH, HHT, HTH, THH, HTT, HTH, THH, TTT}      and </a:t>
            </a:r>
          </a:p>
          <a:p>
            <a:r>
              <a:rPr lang="en-US" dirty="0"/>
              <a:t>X(t) is the function that maps each of the outcome to a numeric value as follows:</a:t>
            </a:r>
          </a:p>
          <a:p>
            <a:pPr marL="0" indent="0">
              <a:buNone/>
            </a:pPr>
            <a:r>
              <a:rPr lang="en-US" dirty="0"/>
              <a:t>                  X(HHH) = 3</a:t>
            </a:r>
          </a:p>
          <a:p>
            <a:pPr marL="0" indent="0">
              <a:buNone/>
            </a:pPr>
            <a:r>
              <a:rPr lang="en-US" dirty="0"/>
              <a:t>                  X(HHT)=X(HTH)=X(THH) = 2</a:t>
            </a:r>
          </a:p>
          <a:p>
            <a:pPr marL="0" indent="0">
              <a:buNone/>
            </a:pPr>
            <a:r>
              <a:rPr lang="en-US" dirty="0"/>
              <a:t>                  X(HTT)=X(THT)=X(TTH) = 1</a:t>
            </a:r>
          </a:p>
          <a:p>
            <a:pPr marL="0" indent="0">
              <a:buNone/>
            </a:pPr>
            <a:r>
              <a:rPr lang="en-US" dirty="0"/>
              <a:t>                  X(TTT) = 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9CB30E-EA84-455D-ACFA-DFE3A6DD5F7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9076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/>
            <a:endParaRPr lang="en-US" b="1"/>
          </a:p>
          <a:p>
            <a:pPr marL="381000" indent="-381000" eaLnBrk="1" hangingPunct="1"/>
            <a:endParaRPr lang="en-US" b="1"/>
          </a:p>
        </p:txBody>
      </p:sp>
      <p:sp>
        <p:nvSpPr>
          <p:cNvPr id="79877" name="Rectangle 6"/>
          <p:cNvSpPr>
            <a:spLocks noGrp="1"/>
          </p:cNvSpPr>
          <p:nvPr>
            <p:ph type="title"/>
          </p:nvPr>
        </p:nvSpPr>
        <p:spPr>
          <a:xfrm>
            <a:off x="838200" y="0"/>
            <a:ext cx="7696200" cy="1143000"/>
          </a:xfrm>
        </p:spPr>
        <p:txBody>
          <a:bodyPr/>
          <a:lstStyle/>
          <a:p>
            <a:pPr eaLnBrk="1" hangingPunct="1"/>
            <a:r>
              <a:rPr lang="en-US" b="1" dirty="0"/>
              <a:t>Random Variables</a:t>
            </a:r>
          </a:p>
        </p:txBody>
      </p:sp>
      <p:pic>
        <p:nvPicPr>
          <p:cNvPr id="798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39888"/>
            <a:ext cx="6977063" cy="4075112"/>
          </a:xfrm>
          <a:prstGeom prst="rect">
            <a:avLst/>
          </a:prstGeom>
          <a:noFill/>
        </p:spPr>
      </p:pic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995" name="Rectangle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05033"/>
                <a:ext cx="8229600" cy="4520365"/>
              </a:xfrm>
            </p:spPr>
            <p:txBody>
              <a:bodyPr/>
              <a:lstStyle/>
              <a:p>
                <a:pPr algn="just"/>
                <a:r>
                  <a:rPr lang="en-US" sz="2400" i="1" dirty="0"/>
                  <a:t>Probabilities assigned to various outcomes in S in turn determine probabilities associated with the values of any particular </a:t>
                </a:r>
                <a:r>
                  <a:rPr lang="en-US" sz="2400" i="1" dirty="0" err="1"/>
                  <a:t>rv</a:t>
                </a:r>
                <a:r>
                  <a:rPr lang="en-US" sz="2400" i="1" dirty="0"/>
                  <a:t> X. The probability distribution of X illustrates how the total probability of 1 is distributed among (allocated to) the various possible X values. </a:t>
                </a:r>
              </a:p>
              <a:p>
                <a:pPr marL="0" indent="0" algn="just">
                  <a:buFontTx/>
                  <a:buNone/>
                </a:pPr>
                <a:endParaRPr lang="en-US" sz="2400" i="1" dirty="0"/>
              </a:p>
              <a:p>
                <a:pPr algn="just"/>
                <a:r>
                  <a:rPr lang="en-US" sz="2400" i="1" dirty="0"/>
                  <a:t>The </a:t>
                </a:r>
                <a:r>
                  <a:rPr lang="en-US" sz="2400" b="1" i="1" dirty="0"/>
                  <a:t>probability distribution </a:t>
                </a:r>
                <a:r>
                  <a:rPr lang="en-US" sz="2400" i="1" dirty="0"/>
                  <a:t>or </a:t>
                </a:r>
                <a:r>
                  <a:rPr lang="en-US" sz="2400" b="1" i="1" dirty="0"/>
                  <a:t>probability mass function </a:t>
                </a:r>
                <a:r>
                  <a:rPr lang="en-US" sz="2400" i="1" dirty="0"/>
                  <a:t>(</a:t>
                </a:r>
                <a:r>
                  <a:rPr lang="en-US" sz="2400" i="1" dirty="0" err="1"/>
                  <a:t>pmf</a:t>
                </a:r>
                <a:r>
                  <a:rPr lang="en-US" sz="2400" i="1" dirty="0"/>
                  <a:t>) of a discrete </a:t>
                </a:r>
                <a:r>
                  <a:rPr lang="en-US" sz="2400" i="1" dirty="0" err="1"/>
                  <a:t>rv</a:t>
                </a:r>
                <a:r>
                  <a:rPr lang="en-US" sz="2400" i="1" dirty="0"/>
                  <a:t> is defined for every number </a:t>
                </a:r>
                <a:r>
                  <a:rPr lang="en-US" sz="2400" dirty="0"/>
                  <a:t>x</a:t>
                </a:r>
                <a:r>
                  <a:rPr lang="en-US" sz="2400" i="1" dirty="0"/>
                  <a:t> by </a:t>
                </a:r>
              </a:p>
              <a:p>
                <a:pPr marL="0" indent="0" algn="just">
                  <a:buFontTx/>
                  <a:buNone/>
                </a:pPr>
                <a:r>
                  <a:rPr lang="en-US" sz="2400" i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.</a:t>
                </a:r>
              </a:p>
              <a:p>
                <a:pPr marL="0" indent="0" algn="just">
                  <a:buFontTx/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4995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05033"/>
                <a:ext cx="8229600" cy="4520365"/>
              </a:xfrm>
              <a:blipFill>
                <a:blip r:embed="rId3"/>
                <a:stretch>
                  <a:fillRect l="-1185" t="-121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Discrete Random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1EEEFE-4969-4B31-A6C9-D58643030E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4"/>
          <p:cNvSpPr txBox="1">
            <a:spLocks noChangeArrowheads="1"/>
          </p:cNvSpPr>
          <p:nvPr/>
        </p:nvSpPr>
        <p:spPr bwMode="auto">
          <a:xfrm>
            <a:off x="914400" y="1066800"/>
            <a:ext cx="754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8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1"/>
                <a:ext cx="8446168" cy="5181600"/>
              </a:xfrm>
            </p:spPr>
            <p:txBody>
              <a:bodyPr/>
              <a:lstStyle/>
              <a:p>
                <a:r>
                  <a:rPr lang="en-US" dirty="0"/>
                  <a:t>From Example 1 suppose that the coin used in the experiment is a fair coin. As X(t) denotes the </a:t>
                </a:r>
                <a:r>
                  <a:rPr lang="en-US" dirty="0" err="1"/>
                  <a:t>rv</a:t>
                </a:r>
                <a:r>
                  <a:rPr lang="en-US" dirty="0"/>
                  <a:t> of number of head occurred in flipping of the coin three times, we have the probability mass function p(x) :</a:t>
                </a:r>
              </a:p>
              <a:p>
                <a:pPr marL="0" indent="0">
                  <a:buNone/>
                </a:pPr>
                <a:r>
                  <a:rPr lang="en-US" dirty="0"/>
                  <a:t>       p(0) = P(X=0)=P({TTT})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p(1) = P(X=1)=P({HTT,THT, TTH})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p(2) = P(X=2)=P({HHT,HTH, THH})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p(3) = P(X=3)=P({HHH})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3187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1"/>
                <a:ext cx="8446168" cy="5181600"/>
              </a:xfrm>
              <a:blipFill>
                <a:blip r:embed="rId3"/>
                <a:stretch>
                  <a:fillRect l="-1154" t="-1059" r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189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(Continue)</a:t>
            </a:r>
          </a:p>
        </p:txBody>
      </p:sp>
      <p:sp>
        <p:nvSpPr>
          <p:cNvPr id="15363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57549E13-6785-47C1-8EE3-DCCD5B342965}" type="slidenum">
              <a:rPr lang="en-US" sz="1200">
                <a:latin typeface="+mn-lt"/>
              </a:rPr>
              <a:pPr>
                <a:defRPr/>
              </a:pPr>
              <a:t>8</a:t>
            </a:fld>
            <a:endParaRPr lang="en-US" sz="1200">
              <a:latin typeface="+mn-lt"/>
            </a:endParaRPr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dirty="0"/>
              <a:t>Tossing a balance die</a:t>
            </a:r>
          </a:p>
          <a:p>
            <a:pPr marL="381000" indent="-38100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1EEEFE-4969-4B31-A6C9-D58643030E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646" y="2438400"/>
            <a:ext cx="4419600" cy="331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2186</Words>
  <Application>Microsoft Office PowerPoint</Application>
  <PresentationFormat>On-screen Show (4:3)</PresentationFormat>
  <Paragraphs>354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Trebuchet MS</vt:lpstr>
      <vt:lpstr>Theme1</vt:lpstr>
      <vt:lpstr>Equation</vt:lpstr>
      <vt:lpstr>LECTURE 16 Discrete Random Variables  and Distributions</vt:lpstr>
      <vt:lpstr>What you will learn in this lecture:</vt:lpstr>
      <vt:lpstr>Random Variables </vt:lpstr>
      <vt:lpstr>Definition of Discrete and Continuous Random Variables </vt:lpstr>
      <vt:lpstr>Example 1</vt:lpstr>
      <vt:lpstr>Random Variables</vt:lpstr>
      <vt:lpstr>Discrete Random Variables</vt:lpstr>
      <vt:lpstr>Example 1 (Continue)</vt:lpstr>
      <vt:lpstr>Example 2</vt:lpstr>
      <vt:lpstr>Cumulative Distribution Function </vt:lpstr>
      <vt:lpstr>Example 3</vt:lpstr>
      <vt:lpstr>Example 3</vt:lpstr>
      <vt:lpstr>Example3</vt:lpstr>
      <vt:lpstr>Example 4</vt:lpstr>
      <vt:lpstr>Expected Value of a Discrete Random Variable </vt:lpstr>
      <vt:lpstr>Example 5</vt:lpstr>
      <vt:lpstr>Expected Value of a Function of Discrete Random Variable </vt:lpstr>
      <vt:lpstr>Example 6 </vt:lpstr>
      <vt:lpstr>Properties of Expected Value </vt:lpstr>
      <vt:lpstr>Variance of a Discrete Random Variable</vt:lpstr>
      <vt:lpstr>Example 8</vt:lpstr>
      <vt:lpstr>Properties of Variance</vt:lpstr>
      <vt:lpstr>Summary</vt:lpstr>
      <vt:lpstr>Exercise 1</vt:lpstr>
      <vt:lpstr>Exercise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RELATIONS</dc:title>
  <dc:subject>TMA1201</dc:subject>
  <dc:creator/>
  <cp:lastModifiedBy/>
  <cp:revision>19</cp:revision>
  <dcterms:created xsi:type="dcterms:W3CDTF">2012-06-14T01:01:51Z</dcterms:created>
  <dcterms:modified xsi:type="dcterms:W3CDTF">2022-10-17T16:31:32Z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